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0" r:id="rId2"/>
    <p:sldMasterId id="2147483730" r:id="rId3"/>
    <p:sldMasterId id="2147483760" r:id="rId4"/>
    <p:sldMasterId id="2147483790" r:id="rId5"/>
    <p:sldMasterId id="2147483820" r:id="rId6"/>
    <p:sldMasterId id="2147483850" r:id="rId7"/>
    <p:sldMasterId id="2147483892" r:id="rId8"/>
    <p:sldMasterId id="2147483929" r:id="rId9"/>
  </p:sldMasterIdLst>
  <p:notesMasterIdLst>
    <p:notesMasterId r:id="rId33"/>
  </p:notesMasterIdLst>
  <p:handoutMasterIdLst>
    <p:handoutMasterId r:id="rId34"/>
  </p:handoutMasterIdLst>
  <p:sldIdLst>
    <p:sldId id="392" r:id="rId10"/>
    <p:sldId id="437" r:id="rId11"/>
    <p:sldId id="433" r:id="rId12"/>
    <p:sldId id="434" r:id="rId13"/>
    <p:sldId id="458" r:id="rId14"/>
    <p:sldId id="459" r:id="rId15"/>
    <p:sldId id="365" r:id="rId16"/>
    <p:sldId id="761" r:id="rId17"/>
    <p:sldId id="258" r:id="rId18"/>
    <p:sldId id="256" r:id="rId19"/>
    <p:sldId id="399" r:id="rId20"/>
    <p:sldId id="436" r:id="rId21"/>
    <p:sldId id="280" r:id="rId22"/>
    <p:sldId id="794" r:id="rId23"/>
    <p:sldId id="788" r:id="rId24"/>
    <p:sldId id="792" r:id="rId25"/>
    <p:sldId id="793" r:id="rId26"/>
    <p:sldId id="783" r:id="rId27"/>
    <p:sldId id="784" r:id="rId28"/>
    <p:sldId id="789" r:id="rId29"/>
    <p:sldId id="790" r:id="rId30"/>
    <p:sldId id="791" r:id="rId31"/>
    <p:sldId id="359" r:id="rId32"/>
  </p:sldIdLst>
  <p:sldSz cx="9144000" cy="5143500" type="screen16x9"/>
  <p:notesSz cx="9926638" cy="679767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3D82"/>
    <a:srgbClr val="333333"/>
    <a:srgbClr val="FFFF00"/>
    <a:srgbClr val="85E869"/>
    <a:srgbClr val="FF805C"/>
    <a:srgbClr val="FF00B8"/>
    <a:srgbClr val="8A0FA6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4559" autoAdjust="0"/>
    <p:restoredTop sz="86421" autoAdjust="0"/>
  </p:normalViewPr>
  <p:slideViewPr>
    <p:cSldViewPr showGuides="1">
      <p:cViewPr varScale="1">
        <p:scale>
          <a:sx n="216" d="100"/>
          <a:sy n="216" d="100"/>
        </p:scale>
        <p:origin x="406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10361.89</c:v>
                </c:pt>
                <c:pt idx="2">
                  <c:v>9735.9699999999993</c:v>
                </c:pt>
                <c:pt idx="3">
                  <c:v>10344.66</c:v>
                </c:pt>
                <c:pt idx="4">
                  <c:v>8718.3799999999992</c:v>
                </c:pt>
                <c:pt idx="5">
                  <c:v>5784.08</c:v>
                </c:pt>
                <c:pt idx="6">
                  <c:v>5945.74</c:v>
                </c:pt>
                <c:pt idx="7">
                  <c:v>6173.34</c:v>
                </c:pt>
                <c:pt idx="8">
                  <c:v>7152.24</c:v>
                </c:pt>
                <c:pt idx="9">
                  <c:v>6497.76</c:v>
                </c:pt>
                <c:pt idx="10">
                  <c:v>6685.65</c:v>
                </c:pt>
                <c:pt idx="11">
                  <c:v>6614.53</c:v>
                </c:pt>
                <c:pt idx="12">
                  <c:v>8629.27</c:v>
                </c:pt>
                <c:pt idx="13">
                  <c:v>7781.15</c:v>
                </c:pt>
                <c:pt idx="14">
                  <c:v>8067.27</c:v>
                </c:pt>
                <c:pt idx="15">
                  <c:v>7147.81</c:v>
                </c:pt>
                <c:pt idx="16">
                  <c:v>8879.32</c:v>
                </c:pt>
                <c:pt idx="17">
                  <c:v>7648.95</c:v>
                </c:pt>
                <c:pt idx="18">
                  <c:v>7999.08</c:v>
                </c:pt>
                <c:pt idx="19">
                  <c:v>7080.71</c:v>
                </c:pt>
                <c:pt idx="20">
                  <c:v>8317.23</c:v>
                </c:pt>
                <c:pt idx="21">
                  <c:v>6536.26</c:v>
                </c:pt>
                <c:pt idx="22">
                  <c:v>6898.38</c:v>
                </c:pt>
                <c:pt idx="23">
                  <c:v>6322.26</c:v>
                </c:pt>
                <c:pt idx="24">
                  <c:v>7079.41</c:v>
                </c:pt>
                <c:pt idx="25">
                  <c:v>7006.27</c:v>
                </c:pt>
                <c:pt idx="26">
                  <c:v>7150.5</c:v>
                </c:pt>
                <c:pt idx="27">
                  <c:v>8347.89</c:v>
                </c:pt>
                <c:pt idx="28">
                  <c:v>7370.53</c:v>
                </c:pt>
                <c:pt idx="29">
                  <c:v>6343.43</c:v>
                </c:pt>
                <c:pt idx="30">
                  <c:v>8145.03</c:v>
                </c:pt>
                <c:pt idx="31">
                  <c:v>6724.6</c:v>
                </c:pt>
                <c:pt idx="32">
                  <c:v>7540.12</c:v>
                </c:pt>
                <c:pt idx="33">
                  <c:v>6347.83</c:v>
                </c:pt>
                <c:pt idx="34">
                  <c:v>6046.98</c:v>
                </c:pt>
                <c:pt idx="35">
                  <c:v>6090.76</c:v>
                </c:pt>
                <c:pt idx="36">
                  <c:v>7473.48</c:v>
                </c:pt>
                <c:pt idx="37">
                  <c:v>7175.16</c:v>
                </c:pt>
                <c:pt idx="38">
                  <c:v>9141.52</c:v>
                </c:pt>
                <c:pt idx="39">
                  <c:v>6842.19</c:v>
                </c:pt>
                <c:pt idx="40">
                  <c:v>10606.51</c:v>
                </c:pt>
                <c:pt idx="41">
                  <c:v>8424.74</c:v>
                </c:pt>
                <c:pt idx="42">
                  <c:v>8313.5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8794.33</c:v>
                </c:pt>
                <c:pt idx="2">
                  <c:v>7967.87</c:v>
                </c:pt>
                <c:pt idx="3">
                  <c:v>8877.39</c:v>
                </c:pt>
                <c:pt idx="4">
                  <c:v>7266.48</c:v>
                </c:pt>
                <c:pt idx="5">
                  <c:v>4737</c:v>
                </c:pt>
                <c:pt idx="6">
                  <c:v>4738.55</c:v>
                </c:pt>
                <c:pt idx="7">
                  <c:v>5047.24</c:v>
                </c:pt>
                <c:pt idx="8">
                  <c:v>5775.62</c:v>
                </c:pt>
                <c:pt idx="9">
                  <c:v>5083.3599999999997</c:v>
                </c:pt>
                <c:pt idx="10">
                  <c:v>5467.39</c:v>
                </c:pt>
                <c:pt idx="11">
                  <c:v>5365.5</c:v>
                </c:pt>
                <c:pt idx="12">
                  <c:v>6703.17</c:v>
                </c:pt>
                <c:pt idx="13">
                  <c:v>5798.5</c:v>
                </c:pt>
                <c:pt idx="14">
                  <c:v>6540.23</c:v>
                </c:pt>
                <c:pt idx="15">
                  <c:v>5654.21</c:v>
                </c:pt>
                <c:pt idx="16">
                  <c:v>7033.92</c:v>
                </c:pt>
                <c:pt idx="17">
                  <c:v>5996.3</c:v>
                </c:pt>
                <c:pt idx="18">
                  <c:v>6450.19</c:v>
                </c:pt>
                <c:pt idx="19">
                  <c:v>5913.48</c:v>
                </c:pt>
                <c:pt idx="20">
                  <c:v>6927.38</c:v>
                </c:pt>
                <c:pt idx="21">
                  <c:v>5098.55</c:v>
                </c:pt>
                <c:pt idx="22">
                  <c:v>5438.27</c:v>
                </c:pt>
                <c:pt idx="23">
                  <c:v>5143.13</c:v>
                </c:pt>
                <c:pt idx="24">
                  <c:v>5760.17</c:v>
                </c:pt>
                <c:pt idx="25">
                  <c:v>5352.89</c:v>
                </c:pt>
                <c:pt idx="26">
                  <c:v>5548.17</c:v>
                </c:pt>
                <c:pt idx="27">
                  <c:v>6498.76</c:v>
                </c:pt>
                <c:pt idx="28">
                  <c:v>5811.21</c:v>
                </c:pt>
                <c:pt idx="29">
                  <c:v>4737.95</c:v>
                </c:pt>
                <c:pt idx="30">
                  <c:v>6334.3</c:v>
                </c:pt>
                <c:pt idx="31">
                  <c:v>5398.52</c:v>
                </c:pt>
                <c:pt idx="32">
                  <c:v>5658.07</c:v>
                </c:pt>
                <c:pt idx="33">
                  <c:v>4717.33</c:v>
                </c:pt>
                <c:pt idx="34">
                  <c:v>4523.97</c:v>
                </c:pt>
                <c:pt idx="35">
                  <c:v>4613.47</c:v>
                </c:pt>
                <c:pt idx="36">
                  <c:v>5541.22</c:v>
                </c:pt>
                <c:pt idx="37">
                  <c:v>5564.37</c:v>
                </c:pt>
                <c:pt idx="38">
                  <c:v>7414.29</c:v>
                </c:pt>
                <c:pt idx="39">
                  <c:v>5138.58</c:v>
                </c:pt>
                <c:pt idx="40">
                  <c:v>8219.7800000000007</c:v>
                </c:pt>
                <c:pt idx="41">
                  <c:v>5935.84</c:v>
                </c:pt>
                <c:pt idx="42">
                  <c:v>6307.2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1526.16</c:v>
                </c:pt>
                <c:pt idx="2">
                  <c:v>1735.01</c:v>
                </c:pt>
                <c:pt idx="3">
                  <c:v>1425.42</c:v>
                </c:pt>
                <c:pt idx="4">
                  <c:v>1417.95</c:v>
                </c:pt>
                <c:pt idx="5">
                  <c:v>1011.99</c:v>
                </c:pt>
                <c:pt idx="6">
                  <c:v>1178.4000000000001</c:v>
                </c:pt>
                <c:pt idx="7">
                  <c:v>1096.28</c:v>
                </c:pt>
                <c:pt idx="8">
                  <c:v>1349.81</c:v>
                </c:pt>
                <c:pt idx="9">
                  <c:v>1386.32</c:v>
                </c:pt>
                <c:pt idx="10">
                  <c:v>1187.67</c:v>
                </c:pt>
                <c:pt idx="11">
                  <c:v>1209.6400000000001</c:v>
                </c:pt>
                <c:pt idx="12">
                  <c:v>1860.69</c:v>
                </c:pt>
                <c:pt idx="13">
                  <c:v>1905.9</c:v>
                </c:pt>
                <c:pt idx="14">
                  <c:v>1470.51</c:v>
                </c:pt>
                <c:pt idx="15">
                  <c:v>1423.44</c:v>
                </c:pt>
                <c:pt idx="16">
                  <c:v>1766.37</c:v>
                </c:pt>
                <c:pt idx="17">
                  <c:v>1557.85</c:v>
                </c:pt>
                <c:pt idx="18">
                  <c:v>1470.36</c:v>
                </c:pt>
                <c:pt idx="19">
                  <c:v>1110.8</c:v>
                </c:pt>
                <c:pt idx="20">
                  <c:v>1325.86</c:v>
                </c:pt>
                <c:pt idx="21">
                  <c:v>1356.19</c:v>
                </c:pt>
                <c:pt idx="22">
                  <c:v>1389.2</c:v>
                </c:pt>
                <c:pt idx="23">
                  <c:v>1111.4000000000001</c:v>
                </c:pt>
                <c:pt idx="24">
                  <c:v>1238.9100000000001</c:v>
                </c:pt>
                <c:pt idx="25">
                  <c:v>1566.17</c:v>
                </c:pt>
                <c:pt idx="26">
                  <c:v>1520.21</c:v>
                </c:pt>
                <c:pt idx="27">
                  <c:v>1787.23</c:v>
                </c:pt>
                <c:pt idx="28">
                  <c:v>1450.94</c:v>
                </c:pt>
                <c:pt idx="29">
                  <c:v>1504.26</c:v>
                </c:pt>
                <c:pt idx="30">
                  <c:v>1705.62</c:v>
                </c:pt>
                <c:pt idx="31">
                  <c:v>1246.72</c:v>
                </c:pt>
                <c:pt idx="32">
                  <c:v>1789.43</c:v>
                </c:pt>
                <c:pt idx="33">
                  <c:v>1519.46</c:v>
                </c:pt>
                <c:pt idx="34">
                  <c:v>1411.38</c:v>
                </c:pt>
                <c:pt idx="35">
                  <c:v>1381.74</c:v>
                </c:pt>
                <c:pt idx="36">
                  <c:v>1820.99</c:v>
                </c:pt>
                <c:pt idx="37">
                  <c:v>1483.53</c:v>
                </c:pt>
                <c:pt idx="38">
                  <c:v>1598.75</c:v>
                </c:pt>
                <c:pt idx="39">
                  <c:v>1601.23</c:v>
                </c:pt>
                <c:pt idx="40">
                  <c:v>2240.79</c:v>
                </c:pt>
                <c:pt idx="41">
                  <c:v>2274.8000000000002</c:v>
                </c:pt>
                <c:pt idx="42">
                  <c:v>1807.4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26874137895078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Tuotannollisen pääoman kuluminen kumulatiivisesti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3.8319999999999999</c:v>
                </c:pt>
                <c:pt idx="1">
                  <c:v>7.6360000000000001</c:v>
                </c:pt>
                <c:pt idx="2">
                  <c:v>11.454000000000001</c:v>
                </c:pt>
                <c:pt idx="3">
                  <c:v>15.276999999999999</c:v>
                </c:pt>
                <c:pt idx="4">
                  <c:v>19.042999999999999</c:v>
                </c:pt>
                <c:pt idx="5">
                  <c:v>22.696999999999999</c:v>
                </c:pt>
                <c:pt idx="6">
                  <c:v>26.227</c:v>
                </c:pt>
                <c:pt idx="7">
                  <c:v>29.675999999999998</c:v>
                </c:pt>
                <c:pt idx="8">
                  <c:v>33.045000000000002</c:v>
                </c:pt>
                <c:pt idx="9">
                  <c:v>36.265000000000001</c:v>
                </c:pt>
                <c:pt idx="10">
                  <c:v>39.433999999999997</c:v>
                </c:pt>
                <c:pt idx="11">
                  <c:v>42.58</c:v>
                </c:pt>
                <c:pt idx="12">
                  <c:v>45.74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Tuotannolliset investoinnit kumulatiivisesti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3.1019999999999999</c:v>
                </c:pt>
                <c:pt idx="1">
                  <c:v>6.2590000000000003</c:v>
                </c:pt>
                <c:pt idx="2">
                  <c:v>10.285</c:v>
                </c:pt>
                <c:pt idx="3">
                  <c:v>13.77</c:v>
                </c:pt>
                <c:pt idx="4">
                  <c:v>16.466000000000001</c:v>
                </c:pt>
                <c:pt idx="5">
                  <c:v>18.574000000000002</c:v>
                </c:pt>
                <c:pt idx="6">
                  <c:v>20.81</c:v>
                </c:pt>
                <c:pt idx="7">
                  <c:v>23.257999999999999</c:v>
                </c:pt>
                <c:pt idx="8">
                  <c:v>25.417000000000002</c:v>
                </c:pt>
                <c:pt idx="9">
                  <c:v>27.606999999999999</c:v>
                </c:pt>
                <c:pt idx="10">
                  <c:v>30.311</c:v>
                </c:pt>
                <c:pt idx="11">
                  <c:v>33.180999999999997</c:v>
                </c:pt>
                <c:pt idx="12">
                  <c:v>36.505000000000003</c:v>
                </c:pt>
                <c:pt idx="13">
                  <c:v>39.396999999999998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27678222969008"/>
          <c:y val="0.22905183780534966"/>
          <c:w val="0.24018292265112717"/>
          <c:h val="0.4605357567173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USA</c:v>
                </c:pt>
                <c:pt idx="4">
                  <c:v>Iso-Britannia</c:v>
                </c:pt>
                <c:pt idx="5">
                  <c:v>Norja</c:v>
                </c:pt>
                <c:pt idx="6">
                  <c:v>Japani</c:v>
                </c:pt>
                <c:pt idx="7">
                  <c:v>Tanska</c:v>
                </c:pt>
                <c:pt idx="8">
                  <c:v>Ruotsi</c:v>
                </c:pt>
                <c:pt idx="9">
                  <c:v>Kiina</c:v>
                </c:pt>
                <c:pt idx="10">
                  <c:v>Espanja</c:v>
                </c:pt>
                <c:pt idx="11">
                  <c:v>Brasilia</c:v>
                </c:pt>
                <c:pt idx="12">
                  <c:v>Italia</c:v>
                </c:pt>
                <c:pt idx="13">
                  <c:v>Saksa</c:v>
                </c:pt>
                <c:pt idx="14">
                  <c:v>Suomi</c:v>
                </c:pt>
                <c:pt idx="15">
                  <c:v>Viro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0.39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0.24</c:v>
                </c:pt>
                <c:pt idx="5">
                  <c:v>0.19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0.11</c:v>
                </c:pt>
                <c:pt idx="12">
                  <c:v>0.08</c:v>
                </c:pt>
                <c:pt idx="13">
                  <c:v>7.0000000000000007E-2</c:v>
                </c:pt>
                <c:pt idx="14">
                  <c:v>6.9999999999999993E-2</c:v>
                </c:pt>
                <c:pt idx="1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5234128"/>
        <c:axId val="315232488"/>
      </c:barChart>
      <c:scatterChart>
        <c:scatterStyle val="lineMarker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2006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rgbClr val="85E869"/>
              </a:solidFill>
              <a:ln w="9525">
                <a:noFill/>
              </a:ln>
              <a:effectLst/>
            </c:spPr>
          </c:marker>
          <c:xVal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USA</c:v>
                </c:pt>
                <c:pt idx="4">
                  <c:v>Iso-Britannia</c:v>
                </c:pt>
                <c:pt idx="5">
                  <c:v>Norja</c:v>
                </c:pt>
                <c:pt idx="6">
                  <c:v>Japani</c:v>
                </c:pt>
                <c:pt idx="7">
                  <c:v>Tanska</c:v>
                </c:pt>
                <c:pt idx="8">
                  <c:v>Ruotsi</c:v>
                </c:pt>
                <c:pt idx="9">
                  <c:v>Kiina</c:v>
                </c:pt>
                <c:pt idx="10">
                  <c:v>Espanja</c:v>
                </c:pt>
                <c:pt idx="11">
                  <c:v>Brasilia</c:v>
                </c:pt>
                <c:pt idx="12">
                  <c:v>Italia</c:v>
                </c:pt>
                <c:pt idx="13">
                  <c:v>Saksa</c:v>
                </c:pt>
                <c:pt idx="14">
                  <c:v>Suomi</c:v>
                </c:pt>
                <c:pt idx="15">
                  <c:v>Viro</c:v>
                </c:pt>
              </c:strCache>
            </c:strRef>
          </c:xVal>
          <c:yVal>
            <c:numRef>
              <c:f>Taul1!$C$2:$C$17</c:f>
              <c:numCache>
                <c:formatCode>General</c:formatCode>
                <c:ptCount val="16"/>
                <c:pt idx="0">
                  <c:v>0.24</c:v>
                </c:pt>
                <c:pt idx="1">
                  <c:v>0.30000000000000004</c:v>
                </c:pt>
                <c:pt idx="2">
                  <c:v>0.17</c:v>
                </c:pt>
                <c:pt idx="3">
                  <c:v>0.22999999999999998</c:v>
                </c:pt>
                <c:pt idx="4">
                  <c:v>0.13</c:v>
                </c:pt>
                <c:pt idx="5">
                  <c:v>0.11</c:v>
                </c:pt>
                <c:pt idx="6">
                  <c:v>0.15</c:v>
                </c:pt>
                <c:pt idx="7">
                  <c:v>0.09</c:v>
                </c:pt>
                <c:pt idx="8">
                  <c:v>0.11</c:v>
                </c:pt>
                <c:pt idx="9">
                  <c:v>0.1</c:v>
                </c:pt>
                <c:pt idx="10">
                  <c:v>0.12</c:v>
                </c:pt>
                <c:pt idx="11">
                  <c:v>0.04</c:v>
                </c:pt>
                <c:pt idx="12">
                  <c:v>7.0000000000000007E-2</c:v>
                </c:pt>
                <c:pt idx="13">
                  <c:v>0.08</c:v>
                </c:pt>
                <c:pt idx="14">
                  <c:v>0.09</c:v>
                </c:pt>
                <c:pt idx="15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234128"/>
        <c:axId val="315232488"/>
      </c:scatterChart>
      <c:catAx>
        <c:axId val="3152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2488"/>
        <c:crosses val="autoZero"/>
        <c:auto val="1"/>
        <c:lblAlgn val="ctr"/>
        <c:lblOffset val="100"/>
        <c:noMultiLvlLbl val="0"/>
      </c:catAx>
      <c:valAx>
        <c:axId val="31523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3767.8</c:v>
                </c:pt>
                <c:pt idx="1">
                  <c:v>3778</c:v>
                </c:pt>
                <c:pt idx="2">
                  <c:v>4024.1</c:v>
                </c:pt>
                <c:pt idx="3">
                  <c:v>3911.6</c:v>
                </c:pt>
                <c:pt idx="4">
                  <c:v>3679.4</c:v>
                </c:pt>
                <c:pt idx="5">
                  <c:v>3225.2</c:v>
                </c:pt>
                <c:pt idx="6">
                  <c:v>3085.1</c:v>
                </c:pt>
                <c:pt idx="7">
                  <c:v>3107.4</c:v>
                </c:pt>
                <c:pt idx="8">
                  <c:v>3199.2</c:v>
                </c:pt>
                <c:pt idx="9">
                  <c:v>3298.4</c:v>
                </c:pt>
                <c:pt idx="10">
                  <c:v>3083.7</c:v>
                </c:pt>
                <c:pt idx="11">
                  <c:v>3049.3</c:v>
                </c:pt>
                <c:pt idx="12">
                  <c:v>3440.1</c:v>
                </c:pt>
                <c:pt idx="13">
                  <c:v>4112.2</c:v>
                </c:pt>
                <c:pt idx="14">
                  <c:v>4208.1000000000004</c:v>
                </c:pt>
                <c:pt idx="15">
                  <c:v>4232.3999999999996</c:v>
                </c:pt>
                <c:pt idx="16">
                  <c:v>4170.8999999999996</c:v>
                </c:pt>
                <c:pt idx="17">
                  <c:v>4113</c:v>
                </c:pt>
                <c:pt idx="18">
                  <c:v>4554.2</c:v>
                </c:pt>
                <c:pt idx="19">
                  <c:v>3921.1</c:v>
                </c:pt>
                <c:pt idx="20">
                  <c:v>3928.4</c:v>
                </c:pt>
                <c:pt idx="21">
                  <c:v>3759.1</c:v>
                </c:pt>
                <c:pt idx="22">
                  <c:v>3845.3</c:v>
                </c:pt>
                <c:pt idx="23">
                  <c:v>3760.4</c:v>
                </c:pt>
                <c:pt idx="24">
                  <c:v>3518.2</c:v>
                </c:pt>
                <c:pt idx="25">
                  <c:v>3930.9</c:v>
                </c:pt>
                <c:pt idx="26">
                  <c:v>4068.2</c:v>
                </c:pt>
                <c:pt idx="27">
                  <c:v>4663.2</c:v>
                </c:pt>
                <c:pt idx="28">
                  <c:v>4784.3999999999996</c:v>
                </c:pt>
                <c:pt idx="29">
                  <c:v>5081.1000000000004</c:v>
                </c:pt>
                <c:pt idx="30">
                  <c:v>5095.5</c:v>
                </c:pt>
                <c:pt idx="31">
                  <c:v>4920.1000000000004</c:v>
                </c:pt>
                <c:pt idx="32">
                  <c:v>5288.8</c:v>
                </c:pt>
                <c:pt idx="33">
                  <c:v>5251.7</c:v>
                </c:pt>
                <c:pt idx="34">
                  <c:v>5072.3999999999996</c:v>
                </c:pt>
                <c:pt idx="35">
                  <c:v>4893</c:v>
                </c:pt>
                <c:pt idx="36">
                  <c:v>4935.1000000000004</c:v>
                </c:pt>
                <c:pt idx="37">
                  <c:v>4935.7</c:v>
                </c:pt>
                <c:pt idx="38">
                  <c:v>5047.1000000000004</c:v>
                </c:pt>
                <c:pt idx="39">
                  <c:v>4859.2</c:v>
                </c:pt>
                <c:pt idx="40">
                  <c:v>5159.1000000000004</c:v>
                </c:pt>
                <c:pt idx="41">
                  <c:v>5685.2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18754.400000000001</c:v>
                </c:pt>
                <c:pt idx="1">
                  <c:v>18765.099999999999</c:v>
                </c:pt>
                <c:pt idx="2">
                  <c:v>18328.900000000001</c:v>
                </c:pt>
                <c:pt idx="3">
                  <c:v>19663.400000000001</c:v>
                </c:pt>
                <c:pt idx="4">
                  <c:v>18396.5</c:v>
                </c:pt>
                <c:pt idx="5">
                  <c:v>14492.2</c:v>
                </c:pt>
                <c:pt idx="6">
                  <c:v>13264.2</c:v>
                </c:pt>
                <c:pt idx="7">
                  <c:v>12894.7</c:v>
                </c:pt>
                <c:pt idx="8">
                  <c:v>12082.6</c:v>
                </c:pt>
                <c:pt idx="9">
                  <c:v>11274.4</c:v>
                </c:pt>
                <c:pt idx="10">
                  <c:v>11339.6</c:v>
                </c:pt>
                <c:pt idx="11">
                  <c:v>11221.7</c:v>
                </c:pt>
                <c:pt idx="12">
                  <c:v>11209.5</c:v>
                </c:pt>
                <c:pt idx="13">
                  <c:v>10092.9</c:v>
                </c:pt>
                <c:pt idx="14">
                  <c:v>10661.9</c:v>
                </c:pt>
                <c:pt idx="15">
                  <c:v>11040.7</c:v>
                </c:pt>
                <c:pt idx="16">
                  <c:v>11908.6</c:v>
                </c:pt>
                <c:pt idx="17">
                  <c:v>11176.6</c:v>
                </c:pt>
                <c:pt idx="18">
                  <c:v>11467.6</c:v>
                </c:pt>
                <c:pt idx="19">
                  <c:v>10867.9</c:v>
                </c:pt>
                <c:pt idx="20">
                  <c:v>11475.1</c:v>
                </c:pt>
                <c:pt idx="21">
                  <c:v>10502.6</c:v>
                </c:pt>
                <c:pt idx="22">
                  <c:v>10621.3</c:v>
                </c:pt>
                <c:pt idx="23">
                  <c:v>10312.299999999999</c:v>
                </c:pt>
                <c:pt idx="24">
                  <c:v>10211.200000000001</c:v>
                </c:pt>
                <c:pt idx="25">
                  <c:v>9974.5</c:v>
                </c:pt>
                <c:pt idx="26">
                  <c:v>10036.700000000001</c:v>
                </c:pt>
                <c:pt idx="27">
                  <c:v>11203.6</c:v>
                </c:pt>
                <c:pt idx="28">
                  <c:v>11293.6</c:v>
                </c:pt>
                <c:pt idx="29">
                  <c:v>10887</c:v>
                </c:pt>
                <c:pt idx="30">
                  <c:v>11959.1</c:v>
                </c:pt>
                <c:pt idx="31">
                  <c:v>12809.3</c:v>
                </c:pt>
                <c:pt idx="32">
                  <c:v>13683.7</c:v>
                </c:pt>
                <c:pt idx="33">
                  <c:v>13426.6</c:v>
                </c:pt>
                <c:pt idx="34">
                  <c:v>12544.8</c:v>
                </c:pt>
                <c:pt idx="35">
                  <c:v>13027.8</c:v>
                </c:pt>
                <c:pt idx="36">
                  <c:v>13284.9</c:v>
                </c:pt>
                <c:pt idx="37">
                  <c:v>13837.3</c:v>
                </c:pt>
                <c:pt idx="38">
                  <c:v>15720.1</c:v>
                </c:pt>
                <c:pt idx="39">
                  <c:v>15637.7</c:v>
                </c:pt>
                <c:pt idx="40">
                  <c:v>17849.3</c:v>
                </c:pt>
                <c:pt idx="41">
                  <c:v>17626.7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Taul1!$A$2:$A$45</c:f>
              <c:strCache>
                <c:ptCount val="43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68665659698326598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Tarjouspyyntöjen saldoluku* (vas. ast.)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5.25</c:v>
                </c:pt>
                <c:pt idx="2">
                  <c:v>2.5</c:v>
                </c:pt>
                <c:pt idx="3">
                  <c:v>-3</c:v>
                </c:pt>
                <c:pt idx="4">
                  <c:v>-10.75</c:v>
                </c:pt>
                <c:pt idx="5">
                  <c:v>-24.25</c:v>
                </c:pt>
                <c:pt idx="6">
                  <c:v>-33.5</c:v>
                </c:pt>
                <c:pt idx="7">
                  <c:v>-35.25</c:v>
                </c:pt>
                <c:pt idx="8">
                  <c:v>-27.75</c:v>
                </c:pt>
                <c:pt idx="9">
                  <c:v>-11.25</c:v>
                </c:pt>
                <c:pt idx="10">
                  <c:v>6</c:v>
                </c:pt>
                <c:pt idx="11">
                  <c:v>18</c:v>
                </c:pt>
                <c:pt idx="12">
                  <c:v>22.25</c:v>
                </c:pt>
                <c:pt idx="13">
                  <c:v>26.25</c:v>
                </c:pt>
                <c:pt idx="14">
                  <c:v>25.5</c:v>
                </c:pt>
                <c:pt idx="15">
                  <c:v>23.25</c:v>
                </c:pt>
                <c:pt idx="16">
                  <c:v>17.25</c:v>
                </c:pt>
                <c:pt idx="17">
                  <c:v>9.5</c:v>
                </c:pt>
                <c:pt idx="18">
                  <c:v>4</c:v>
                </c:pt>
                <c:pt idx="19">
                  <c:v>-1.5</c:v>
                </c:pt>
                <c:pt idx="20">
                  <c:v>-6.25</c:v>
                </c:pt>
                <c:pt idx="21">
                  <c:v>-7.75</c:v>
                </c:pt>
                <c:pt idx="22">
                  <c:v>-10.25</c:v>
                </c:pt>
                <c:pt idx="23">
                  <c:v>-12</c:v>
                </c:pt>
                <c:pt idx="24">
                  <c:v>-9.25</c:v>
                </c:pt>
                <c:pt idx="25">
                  <c:v>-5.25</c:v>
                </c:pt>
                <c:pt idx="26">
                  <c:v>-1</c:v>
                </c:pt>
                <c:pt idx="27">
                  <c:v>2.5</c:v>
                </c:pt>
                <c:pt idx="28">
                  <c:v>2.75</c:v>
                </c:pt>
                <c:pt idx="29">
                  <c:v>0.5</c:v>
                </c:pt>
                <c:pt idx="30">
                  <c:v>-0.75</c:v>
                </c:pt>
                <c:pt idx="31">
                  <c:v>-1.25</c:v>
                </c:pt>
                <c:pt idx="32">
                  <c:v>1</c:v>
                </c:pt>
                <c:pt idx="33">
                  <c:v>2.25</c:v>
                </c:pt>
                <c:pt idx="34">
                  <c:v>4.25</c:v>
                </c:pt>
                <c:pt idx="35">
                  <c:v>5</c:v>
                </c:pt>
                <c:pt idx="36">
                  <c:v>8</c:v>
                </c:pt>
                <c:pt idx="37">
                  <c:v>11.25</c:v>
                </c:pt>
                <c:pt idx="38">
                  <c:v>12.75</c:v>
                </c:pt>
                <c:pt idx="39">
                  <c:v>17.75</c:v>
                </c:pt>
                <c:pt idx="40">
                  <c:v>20.86</c:v>
                </c:pt>
                <c:pt idx="41">
                  <c:v>23.96</c:v>
                </c:pt>
                <c:pt idx="42">
                  <c:v>24.04</c:v>
                </c:pt>
                <c:pt idx="43">
                  <c:v>20.61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111064"/>
        <c:axId val="3691114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Uudet tilaukset*, indeksi 2008=100 (oik. ast.)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99.97</c:v>
                </c:pt>
                <c:pt idx="2">
                  <c:v>98.97</c:v>
                </c:pt>
                <c:pt idx="3">
                  <c:v>102.49</c:v>
                </c:pt>
                <c:pt idx="4">
                  <c:v>98.57</c:v>
                </c:pt>
                <c:pt idx="5">
                  <c:v>87.05</c:v>
                </c:pt>
                <c:pt idx="6">
                  <c:v>77.510000000000005</c:v>
                </c:pt>
                <c:pt idx="7">
                  <c:v>67.010000000000005</c:v>
                </c:pt>
                <c:pt idx="8">
                  <c:v>63.07</c:v>
                </c:pt>
                <c:pt idx="9">
                  <c:v>64.86</c:v>
                </c:pt>
                <c:pt idx="10">
                  <c:v>66.73</c:v>
                </c:pt>
                <c:pt idx="11">
                  <c:v>67.84</c:v>
                </c:pt>
                <c:pt idx="12">
                  <c:v>71.56</c:v>
                </c:pt>
                <c:pt idx="13">
                  <c:v>74.790000000000006</c:v>
                </c:pt>
                <c:pt idx="14">
                  <c:v>78.260000000000005</c:v>
                </c:pt>
                <c:pt idx="15">
                  <c:v>79.61</c:v>
                </c:pt>
                <c:pt idx="16">
                  <c:v>80.239999999999995</c:v>
                </c:pt>
                <c:pt idx="17">
                  <c:v>79.900000000000006</c:v>
                </c:pt>
                <c:pt idx="18">
                  <c:v>79.73</c:v>
                </c:pt>
                <c:pt idx="19">
                  <c:v>79.56</c:v>
                </c:pt>
                <c:pt idx="20">
                  <c:v>78.150000000000006</c:v>
                </c:pt>
                <c:pt idx="21">
                  <c:v>75.349999999999994</c:v>
                </c:pt>
                <c:pt idx="22">
                  <c:v>72.58</c:v>
                </c:pt>
                <c:pt idx="23">
                  <c:v>70.67</c:v>
                </c:pt>
                <c:pt idx="24">
                  <c:v>67.55</c:v>
                </c:pt>
                <c:pt idx="25">
                  <c:v>68.73</c:v>
                </c:pt>
                <c:pt idx="26">
                  <c:v>69.37</c:v>
                </c:pt>
                <c:pt idx="27">
                  <c:v>74.47</c:v>
                </c:pt>
                <c:pt idx="28">
                  <c:v>75.2</c:v>
                </c:pt>
                <c:pt idx="29">
                  <c:v>73.53</c:v>
                </c:pt>
                <c:pt idx="30">
                  <c:v>76.040000000000006</c:v>
                </c:pt>
                <c:pt idx="31">
                  <c:v>71.95</c:v>
                </c:pt>
                <c:pt idx="32">
                  <c:v>72.38</c:v>
                </c:pt>
                <c:pt idx="33">
                  <c:v>72.39</c:v>
                </c:pt>
                <c:pt idx="34">
                  <c:v>67.11</c:v>
                </c:pt>
                <c:pt idx="35">
                  <c:v>65.510000000000005</c:v>
                </c:pt>
                <c:pt idx="36">
                  <c:v>65.34</c:v>
                </c:pt>
                <c:pt idx="37">
                  <c:v>67.430000000000007</c:v>
                </c:pt>
                <c:pt idx="38">
                  <c:v>75.22</c:v>
                </c:pt>
                <c:pt idx="39">
                  <c:v>77.11</c:v>
                </c:pt>
                <c:pt idx="40">
                  <c:v>84.99</c:v>
                </c:pt>
                <c:pt idx="41">
                  <c:v>88.14</c:v>
                </c:pt>
                <c:pt idx="42">
                  <c:v>86.05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725712"/>
        <c:axId val="741708000"/>
      </c:lineChart>
      <c:catAx>
        <c:axId val="369111064"/>
        <c:scaling>
          <c:orientation val="minMax"/>
        </c:scaling>
        <c:delete val="1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40"/>
          <c:min val="-60"/>
        </c:scaling>
        <c:delete val="0"/>
        <c:axPos val="l"/>
        <c:majorGridlines>
          <c:spPr>
            <a:ln w="3175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"/>
        <c:minorUnit val="5"/>
      </c:valAx>
      <c:valAx>
        <c:axId val="741708000"/>
        <c:scaling>
          <c:orientation val="minMax"/>
          <c:max val="12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41725712"/>
        <c:crosses val="max"/>
        <c:crossBetween val="between"/>
        <c:majorUnit val="10"/>
        <c:minorUnit val="5"/>
      </c:valAx>
      <c:catAx>
        <c:axId val="74172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1708000"/>
        <c:crosses val="autoZero"/>
        <c:auto val="1"/>
        <c:lblAlgn val="ctr"/>
        <c:lblOffset val="100"/>
        <c:noMultiLvlLbl val="0"/>
      </c:cat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889930614518813"/>
          <c:y val="0.13107657068784209"/>
          <c:w val="0.18110069385481184"/>
          <c:h val="0.6788384548739328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 (30.6)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290900</c:v>
                </c:pt>
                <c:pt idx="12">
                  <c:v>299600</c:v>
                </c:pt>
                <c:pt idx="13">
                  <c:v>309721.92672615353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 (30.6)</c:v>
                </c:pt>
              </c:strCache>
            </c:strRef>
          </c:cat>
          <c:val>
            <c:numRef>
              <c:f>Sheet1!$C$2:$C$15</c:f>
              <c:numCache>
                <c:formatCode>#,##0</c:formatCode>
                <c:ptCount val="14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  <c:pt idx="12">
                  <c:v>283597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</c:strCache>
            </c:strRef>
          </c:cat>
          <c:val>
            <c:numRef>
              <c:f>Taul1!$C$2:$C$17</c:f>
              <c:numCache>
                <c:formatCode>#,##0</c:formatCode>
                <c:ptCount val="16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501040249845143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3.1019999999999999</c:v>
                </c:pt>
                <c:pt idx="1">
                  <c:v>3.157</c:v>
                </c:pt>
                <c:pt idx="2">
                  <c:v>4.0259999999999998</c:v>
                </c:pt>
                <c:pt idx="3">
                  <c:v>3.4849999999999999</c:v>
                </c:pt>
                <c:pt idx="4">
                  <c:v>2.6960000000000002</c:v>
                </c:pt>
                <c:pt idx="5">
                  <c:v>2.1080000000000001</c:v>
                </c:pt>
                <c:pt idx="6">
                  <c:v>2.2360000000000002</c:v>
                </c:pt>
                <c:pt idx="7">
                  <c:v>2.448</c:v>
                </c:pt>
                <c:pt idx="8">
                  <c:v>2.1589999999999998</c:v>
                </c:pt>
                <c:pt idx="9">
                  <c:v>2.19</c:v>
                </c:pt>
                <c:pt idx="10">
                  <c:v>2.7040000000000002</c:v>
                </c:pt>
                <c:pt idx="11">
                  <c:v>2.87</c:v>
                </c:pt>
                <c:pt idx="12">
                  <c:v>3.3239999999999998</c:v>
                </c:pt>
                <c:pt idx="13">
                  <c:v>2.8919999999999999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T&amp;K-investoinnit*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4.9400000000000004</c:v>
                </c:pt>
                <c:pt idx="1">
                  <c:v>5.0990000000000002</c:v>
                </c:pt>
                <c:pt idx="2">
                  <c:v>5.274</c:v>
                </c:pt>
                <c:pt idx="3">
                  <c:v>5.7320000000000002</c:v>
                </c:pt>
                <c:pt idx="4">
                  <c:v>5.2149999999999999</c:v>
                </c:pt>
                <c:pt idx="5">
                  <c:v>5.133</c:v>
                </c:pt>
                <c:pt idx="6">
                  <c:v>4.7910000000000004</c:v>
                </c:pt>
                <c:pt idx="7">
                  <c:v>4.056</c:v>
                </c:pt>
                <c:pt idx="8">
                  <c:v>3.7480000000000002</c:v>
                </c:pt>
                <c:pt idx="9">
                  <c:v>3.629</c:v>
                </c:pt>
                <c:pt idx="10">
                  <c:v>3.3279999999999998</c:v>
                </c:pt>
                <c:pt idx="11">
                  <c:v>3.0369999999999999</c:v>
                </c:pt>
                <c:pt idx="12">
                  <c:v>2.706</c:v>
                </c:pt>
                <c:pt idx="13">
                  <c:v>2.698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T&amp;K-investoinnit (pl. elektroniikkateollisuus)*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1.758</c:v>
                </c:pt>
                <c:pt idx="1">
                  <c:v>1.8420000000000001</c:v>
                </c:pt>
                <c:pt idx="2">
                  <c:v>1.929</c:v>
                </c:pt>
                <c:pt idx="3">
                  <c:v>1.9450000000000001</c:v>
                </c:pt>
                <c:pt idx="4">
                  <c:v>1.8260000000000001</c:v>
                </c:pt>
                <c:pt idx="5">
                  <c:v>1.845</c:v>
                </c:pt>
                <c:pt idx="6">
                  <c:v>1.806</c:v>
                </c:pt>
                <c:pt idx="7">
                  <c:v>1.974</c:v>
                </c:pt>
                <c:pt idx="8">
                  <c:v>1.839</c:v>
                </c:pt>
                <c:pt idx="9">
                  <c:v>1.859</c:v>
                </c:pt>
                <c:pt idx="10">
                  <c:v>1.9159999999999999</c:v>
                </c:pt>
                <c:pt idx="11">
                  <c:v>1.887</c:v>
                </c:pt>
                <c:pt idx="12">
                  <c:v>1.6950000000000001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8.0419999999999998</c:v>
                </c:pt>
                <c:pt idx="1">
                  <c:v>8.2560000000000002</c:v>
                </c:pt>
                <c:pt idx="2">
                  <c:v>9.3000000000000007</c:v>
                </c:pt>
                <c:pt idx="3">
                  <c:v>9.2170000000000005</c:v>
                </c:pt>
                <c:pt idx="4">
                  <c:v>7.9109999999999996</c:v>
                </c:pt>
                <c:pt idx="5">
                  <c:v>7.2409999999999997</c:v>
                </c:pt>
                <c:pt idx="6">
                  <c:v>7.0270000000000001</c:v>
                </c:pt>
                <c:pt idx="7">
                  <c:v>6.5039999999999996</c:v>
                </c:pt>
                <c:pt idx="8">
                  <c:v>5.907</c:v>
                </c:pt>
                <c:pt idx="9">
                  <c:v>5.819</c:v>
                </c:pt>
                <c:pt idx="10">
                  <c:v>6.032</c:v>
                </c:pt>
                <c:pt idx="11">
                  <c:v>5.907</c:v>
                </c:pt>
                <c:pt idx="12">
                  <c:v>6.03</c:v>
                </c:pt>
                <c:pt idx="13">
                  <c:v>5.548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8.0370000000000008</c:v>
                </c:pt>
                <c:pt idx="1">
                  <c:v>8.2089999999999996</c:v>
                </c:pt>
                <c:pt idx="2">
                  <c:v>8.4039999999999999</c:v>
                </c:pt>
                <c:pt idx="3">
                  <c:v>8.6059999999999999</c:v>
                </c:pt>
                <c:pt idx="4">
                  <c:v>8.7070000000000007</c:v>
                </c:pt>
                <c:pt idx="5">
                  <c:v>8.6679999999999993</c:v>
                </c:pt>
                <c:pt idx="6">
                  <c:v>8.5510000000000002</c:v>
                </c:pt>
                <c:pt idx="7">
                  <c:v>8.359</c:v>
                </c:pt>
                <c:pt idx="8">
                  <c:v>8.08</c:v>
                </c:pt>
                <c:pt idx="9">
                  <c:v>7.7270000000000003</c:v>
                </c:pt>
                <c:pt idx="10">
                  <c:v>7.4619999999999997</c:v>
                </c:pt>
                <c:pt idx="11">
                  <c:v>7.1929999999999996</c:v>
                </c:pt>
                <c:pt idx="12">
                  <c:v>6.9459999999999997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1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052224714816436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3.1019999999999999</c:v>
                </c:pt>
                <c:pt idx="1">
                  <c:v>3.157</c:v>
                </c:pt>
                <c:pt idx="2">
                  <c:v>4.0259999999999998</c:v>
                </c:pt>
                <c:pt idx="3">
                  <c:v>3.4849999999999999</c:v>
                </c:pt>
                <c:pt idx="4">
                  <c:v>2.6960000000000002</c:v>
                </c:pt>
                <c:pt idx="5">
                  <c:v>2.1080000000000001</c:v>
                </c:pt>
                <c:pt idx="6">
                  <c:v>2.2360000000000002</c:v>
                </c:pt>
                <c:pt idx="7">
                  <c:v>2.448</c:v>
                </c:pt>
                <c:pt idx="8">
                  <c:v>2.1589999999999998</c:v>
                </c:pt>
                <c:pt idx="9">
                  <c:v>2.19</c:v>
                </c:pt>
                <c:pt idx="10">
                  <c:v>2.7040000000000002</c:v>
                </c:pt>
                <c:pt idx="11">
                  <c:v>2.87</c:v>
                </c:pt>
                <c:pt idx="12">
                  <c:v>3.3239999999999998</c:v>
                </c:pt>
                <c:pt idx="13">
                  <c:v>2.8919999999999999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3.8319999999999999</c:v>
                </c:pt>
                <c:pt idx="1">
                  <c:v>3.8039999999999998</c:v>
                </c:pt>
                <c:pt idx="2">
                  <c:v>3.8180000000000001</c:v>
                </c:pt>
                <c:pt idx="3">
                  <c:v>3.823</c:v>
                </c:pt>
                <c:pt idx="4">
                  <c:v>3.766</c:v>
                </c:pt>
                <c:pt idx="5">
                  <c:v>3.6539999999999999</c:v>
                </c:pt>
                <c:pt idx="6">
                  <c:v>3.53</c:v>
                </c:pt>
                <c:pt idx="7">
                  <c:v>3.4489999999999998</c:v>
                </c:pt>
                <c:pt idx="8">
                  <c:v>3.3690000000000002</c:v>
                </c:pt>
                <c:pt idx="9">
                  <c:v>3.22</c:v>
                </c:pt>
                <c:pt idx="10">
                  <c:v>3.169</c:v>
                </c:pt>
                <c:pt idx="11">
                  <c:v>3.1459999999999999</c:v>
                </c:pt>
                <c:pt idx="12">
                  <c:v>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0962369771887"/>
          <c:y val="0.37562054176703275"/>
          <c:w val="0.24320978606391569"/>
          <c:h val="0.35600693748806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998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1356" y="1919036"/>
            <a:ext cx="5396736" cy="1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86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4092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0660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6969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42765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649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896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6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18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3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70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344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67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057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8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258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81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3771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2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8877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438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53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232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0553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50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7409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709267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689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0658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8851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82897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929704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44350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6295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829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0167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2314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7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6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7442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6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187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75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8220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858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6665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28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176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68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17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70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81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135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6720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3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72933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8484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646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762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1489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738820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671757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51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49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0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1794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3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46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559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55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88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1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6363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9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4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9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0644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42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8461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47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45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2792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0097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729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98325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349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8588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8187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417841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24415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17654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666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5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380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5655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494B6-7594-4BB2-AB70-3135981095A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4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994FA-419C-4A3E-9A0D-A2649E9B35D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9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47A27-D3CF-46F7-B0C8-A3D78590189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169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C0ADA-E4E5-46F6-9B24-9734A5C03B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1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29ACF0-618A-40D4-8E4D-7B640F0EEDF6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1938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576517-9961-418D-84D9-8CB970257EC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11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3F244-47AA-4B65-A4F6-6DF5449F1ADE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4173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60E0FA-D8B7-4926-A97E-2137CAED584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96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7E501-AD94-4F88-8E99-6E190BE17B1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21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16962-22B1-4657-A496-52B0B8021DF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147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3FEC5E-3230-4001-9612-4C616F53512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5229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46096F-AAE7-4157-AD07-E79F2AAD1502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7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481500-F4E2-48F3-BFC8-D48C710E38E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361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201523-D33C-4682-8FB8-F49EA9DFAC9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20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EC81C-0D61-4980-8C2F-36AFC45BD10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483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F464F-276B-4C62-B478-D7D11BF5CED8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A033F1-461C-4F42-ADAA-8907D895C81C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5014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CB8348-8F71-4E24-86AD-87C3669BA35B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020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DD9DE-01A8-460D-AFC9-CF6BD690E277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0558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E9DCFFE-5CA0-4C75-B292-8F2A16001DC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56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48C3054-5050-4BDF-9C6D-AE59E600028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83731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7D618E90-0521-484C-B59A-6A692DD63867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2715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A288E-3F96-4CCA-A043-4EFACB0D1D38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4274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8150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8ABC9C6-FF24-434A-964F-C626669E3757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633353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D0CC2C19-7B02-4FB8-B366-2FD5BBE6083E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80684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4D3D7-2FEE-45F4-9FA4-39D5A21864DD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149145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6528D1A-7D64-4D68-B956-45A4965F021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989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1D5404C-AFE4-4B34-B373-9DF9D344137E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659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1D440B-6C64-4143-8506-222FCFA280AB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064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9454A6E-78DD-4E37-93B9-E1B9DF685335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8360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6F9671-D149-4FFE-9750-E69BAE136CC5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278450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36589477-A456-412D-B86C-0152C0C43BE2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448040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300A333-6E61-4007-BF75-DB26E0C90F2C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4721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5" y="368924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8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8" y="4728048"/>
            <a:ext cx="916709" cy="164690"/>
          </a:xfrm>
        </p:spPr>
        <p:txBody>
          <a:bodyPr/>
          <a:lstStyle/>
          <a:p>
            <a:fld id="{5A78DB5E-2EC8-4192-8172-479DAB0188D6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1" y="4728048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6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599" marR="0" indent="0" algn="l" defTabSz="80603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2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7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23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1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5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0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66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20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4"/>
            <a:ext cx="4320000" cy="250837"/>
          </a:xfrm>
          <a:prstGeom prst="rect">
            <a:avLst/>
          </a:prstGeom>
        </p:spPr>
        <p:txBody>
          <a:bodyPr anchor="t"/>
          <a:lstStyle>
            <a:lvl1pPr marL="2519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58" indent="0">
              <a:buFontTx/>
              <a:buNone/>
              <a:defRPr/>
            </a:lvl2pPr>
            <a:lvl3pPr marL="629708" indent="0">
              <a:buFontTx/>
              <a:buNone/>
              <a:defRPr/>
            </a:lvl3pPr>
            <a:lvl4pPr marL="944566" indent="0">
              <a:buFontTx/>
              <a:buNone/>
              <a:defRPr/>
            </a:lvl4pPr>
            <a:lvl5pPr marL="126782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998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6289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54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875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059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1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8422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279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018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3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74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237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9732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818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775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142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21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663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5458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7472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20237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820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040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800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418999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315671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905228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1578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0790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799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6853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867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427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55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587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80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1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1E55907C-331F-44F8-87F1-D5842AFD0A9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695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757E7A9-D032-4FDC-B9F4-B8CE201ABC22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8755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1863200-24A9-420B-99E8-904E94781E63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55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Ekonomistidia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64E7B93-1F7F-41A4-8F0E-D12487DC8607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0767" y="1124977"/>
            <a:ext cx="8379303" cy="3536560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09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67" y="1285287"/>
            <a:ext cx="4064238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095" y="1285287"/>
            <a:ext cx="4064237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D2199F0-35D5-415A-9461-09A90212C30C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787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707742E-04D4-4287-B777-5EEDA5212EDB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729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25A058E-7A43-4B1E-892B-EDF6E75CFAAC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693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4EE3956-919B-4219-B78D-B78198B22C99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627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1962AA2A-3259-4037-A383-032E995B83A6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125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ED6F27B-75E5-427A-9CE2-35AD8A4B8729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663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E7E0E15-7EC9-4FD6-9F88-D31450F70BA9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929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910640"/>
            <a:ext cx="8379303" cy="3697313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664" y="268164"/>
            <a:ext cx="8382730" cy="267904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1339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3570" y="535550"/>
            <a:ext cx="8379667" cy="214337"/>
          </a:xfrm>
        </p:spPr>
        <p:txBody>
          <a:bodyPr/>
          <a:lstStyle>
            <a:lvl1pPr marL="0" indent="0">
              <a:buFontTx/>
              <a:buNone/>
              <a:defRPr sz="1042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7729D067-03A4-42CD-93CE-4E9C23398CD5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45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9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35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19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6137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339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3329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57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5735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05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0204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08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754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0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2341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8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5333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864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492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31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178132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9237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8019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5635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00724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318190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410428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421155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8293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564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056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92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7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492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10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9618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6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121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2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6279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0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139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7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884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0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6356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0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5945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4742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087794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861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91924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26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34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3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29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32" Type="http://schemas.openxmlformats.org/officeDocument/2006/relationships/slideLayout" Target="../slideLayouts/slideLayout225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slideLayout" Target="../slideLayouts/slideLayout221.xml"/><Relationship Id="rId36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31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Relationship Id="rId30" Type="http://schemas.openxmlformats.org/officeDocument/2006/relationships/slideLayout" Target="../slideLayouts/slideLayout223.xml"/><Relationship Id="rId35" Type="http://schemas.openxmlformats.org/officeDocument/2006/relationships/slideLayout" Target="../slideLayouts/slideLayout2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26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5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49.xml"/><Relationship Id="rId29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24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52.xml"/><Relationship Id="rId28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39.xml"/><Relationship Id="rId19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51.xml"/><Relationship Id="rId27" Type="http://schemas.openxmlformats.org/officeDocument/2006/relationships/slideLayout" Target="../slideLayouts/slideLayout256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666" r:id="rId3"/>
    <p:sldLayoutId id="2147483682" r:id="rId4"/>
    <p:sldLayoutId id="2147483667" r:id="rId5"/>
    <p:sldLayoutId id="2147483683" r:id="rId6"/>
    <p:sldLayoutId id="2147483668" r:id="rId7"/>
    <p:sldLayoutId id="2147483684" r:id="rId8"/>
    <p:sldLayoutId id="2147483669" r:id="rId9"/>
    <p:sldLayoutId id="2147483685" r:id="rId10"/>
    <p:sldLayoutId id="2147483671" r:id="rId11"/>
    <p:sldLayoutId id="2147483687" r:id="rId12"/>
    <p:sldLayoutId id="2147483670" r:id="rId13"/>
    <p:sldLayoutId id="2147483686" r:id="rId14"/>
    <p:sldLayoutId id="2147483664" r:id="rId15"/>
    <p:sldLayoutId id="2147483679" r:id="rId16"/>
    <p:sldLayoutId id="2147483665" r:id="rId17"/>
    <p:sldLayoutId id="2147483681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369486F-38EC-41FE-AF61-4017EF335CC4}" type="datetime1">
              <a:rPr lang="fi-FI" smtClean="0">
                <a:solidFill>
                  <a:srgbClr val="B1BEB9"/>
                </a:solidFill>
              </a:rPr>
              <a:pPr defTabSz="680159"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141" y="106873"/>
            <a:ext cx="54166" cy="260183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pPr defTabSz="680159"/>
            <a:endParaRPr lang="en-US" sz="1339" spc="-30" dirty="0">
              <a:solidFill>
                <a:srgbClr val="29282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18BD64-B828-4B0F-903F-EAEDE2B3C2E5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5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913988"/>
          </a:xfrm>
        </p:spPr>
        <p:txBody>
          <a:bodyPr/>
          <a:lstStyle/>
          <a:p>
            <a:r>
              <a:rPr lang="fi-FI" sz="3200" dirty="0"/>
              <a:t>Teknologiateollisuuden Talousnäkymät 7.8.2018</a:t>
            </a:r>
            <a:br>
              <a:rPr lang="fi-FI" dirty="0"/>
            </a:br>
            <a:endParaRPr lang="fi-FI" dirty="0"/>
          </a:p>
          <a:p>
            <a:r>
              <a:rPr lang="fi-FI" sz="1800" dirty="0"/>
              <a:t>Pääekonomisti Jukka Palokangas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9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rekrytoi Suomessa tammi-kesäkuussa 26 000 ihmistä, 42 500 vuonna 2017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9592" y="1779662"/>
            <a:ext cx="7695817" cy="1224136"/>
          </a:xfrm>
        </p:spPr>
        <p:txBody>
          <a:bodyPr>
            <a:normAutofit/>
          </a:bodyPr>
          <a:lstStyle/>
          <a:p>
            <a:r>
              <a:rPr lang="fi-FI" sz="3200" dirty="0"/>
              <a:t>Suomen talouskasvun vahvuus on uhattuna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1290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2" cy="648000"/>
          </a:xfrm>
        </p:spPr>
        <p:txBody>
          <a:bodyPr/>
          <a:lstStyle/>
          <a:p>
            <a:r>
              <a:rPr lang="fi-FI" dirty="0"/>
              <a:t>Bruttokansantuotteen takamatkan kurominen umpeen edellyttää Suomessa 3,0 %:n talouskasvua vuosittain 2018-2023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IMF:n ennuste euroalueelle huhtikuussa 2018: 2,4 % vuonna 2018, 2,0 % vuonna 2019, 1,7 % vuonna 2020, 1,5 % vuonna 2021, 1,5 % vuonna 2022, 1,4 % vuonna 2023</a:t>
            </a:r>
          </a:p>
          <a:p>
            <a:r>
              <a:rPr lang="fi-FI" dirty="0"/>
              <a:t>Lähde: IMF, </a:t>
            </a:r>
            <a:r>
              <a:rPr lang="fi-FI" dirty="0" err="1"/>
              <a:t>Macrobond</a:t>
            </a:r>
            <a:r>
              <a:rPr lang="fi-FI" dirty="0"/>
              <a:t>, Teknologiateollisuus ry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30299924"/>
              </p:ext>
            </p:extLst>
          </p:nvPr>
        </p:nvGraphicFramePr>
        <p:xfrm>
          <a:off x="383718" y="1275605"/>
          <a:ext cx="8386088" cy="3369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605"/>
                        <a:ext cx="8386088" cy="3369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8167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Maailmankaupan kasvu hidastuu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Viennin määrän kehitys 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BC4FF3C-05BF-4AEE-A37E-EDFE6C39B4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64309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BC4FF3C-05BF-4AEE-A37E-EDFE6C39B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345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2AD8237-3CFB-4BEF-8577-5E2D83AD7D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Teollisuustuotteiden syksyn liikevaihdon kasvusta huomattavin osa on tuottajahintojen nousua	       </a:t>
            </a:r>
            <a:r>
              <a:rPr lang="fi-FI" sz="1400" b="0" dirty="0"/>
              <a:t>Kauppasota nostaa entisestään välituotteiden hintoja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FE36B7-2942-446A-B002-D85C675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3B3F56-7F9D-4B9B-8E78-139929B4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2D9B79-17BE-42C7-8064-466DCA0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A87FF3-CD07-436B-94B4-7104FB686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(tuottajahintaindeksit)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6B63E8D-72A5-4CDC-9907-FEA976F2BAD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4448703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Objekti 11">
                        <a:extLst>
                          <a:ext uri="{FF2B5EF4-FFF2-40B4-BE49-F238E27FC236}">
                            <a16:creationId xmlns:a16="http://schemas.microsoft.com/office/drawing/2014/main" id="{74FB1B3B-490F-4DD5-A084-4CD24D9EB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3328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spc="-60" dirty="0"/>
              <a:t>Teollisuuden tuotannolliset ja T&amp;K-investoinnit Suomessa eivät ole yltäneet 2007-2008 tasolle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</a:t>
            </a:r>
            <a:r>
              <a:rPr lang="fi-FI" dirty="0" err="1"/>
              <a:t>EK:n</a:t>
            </a:r>
            <a:r>
              <a:rPr lang="fi-FI" dirty="0"/>
              <a:t> investointitiedustelu kesäkuu 2018 (yritysten suunnitelmat vuodelle 2018)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03598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34761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322083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Teollisuuden kokonaisinvestoinnit Suomessa ovat pienemmät kuin pääomien kuluminen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407187930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tuotannolliset investoinnit Suomessa ovat nyt pääomien kulumisen suuruiset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220424187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tuotannollista pääomaa Suomessa on hävinnyt merkittävästi, erityisesti 2008 jälkeen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165163"/>
          </a:xfrm>
        </p:spPr>
        <p:txBody>
          <a:bodyPr/>
          <a:lstStyle/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263983643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</a:t>
            </a:r>
            <a:br>
              <a:rPr lang="fi-FI" dirty="0"/>
            </a:br>
            <a:r>
              <a:rPr lang="fi-FI" dirty="0"/>
              <a:t>– Suomen suurin elinkeino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23528" y="1347614"/>
            <a:ext cx="4813603" cy="319662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51 % </a:t>
            </a:r>
            <a:r>
              <a:rPr lang="fi-FI" dirty="0"/>
              <a:t>Suomen koko viennistä.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Alan yritykset investoivat Suomessa vuosittain noin </a:t>
            </a:r>
            <a:r>
              <a:rPr lang="fi-FI" b="1" dirty="0"/>
              <a:t>5,0 miljardia </a:t>
            </a:r>
            <a:r>
              <a:rPr lang="fi-FI" dirty="0"/>
              <a:t>euroa.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Suomen koko elinkeinoelämän </a:t>
            </a:r>
            <a:br>
              <a:rPr lang="fi-FI" dirty="0"/>
            </a:br>
            <a:r>
              <a:rPr lang="fi-FI" dirty="0" err="1"/>
              <a:t>t&amp;k</a:t>
            </a:r>
            <a:r>
              <a:rPr lang="fi-FI" dirty="0"/>
              <a:t> –investoinneista Suomessa.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Alan yritykset työllistävät suoraan noin           </a:t>
            </a:r>
            <a:r>
              <a:rPr lang="fi-FI" b="1" dirty="0"/>
              <a:t>310 000 </a:t>
            </a:r>
            <a:r>
              <a:rPr lang="fi-FI" dirty="0"/>
              <a:t>ihmistä Suomessa.                                  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pc="-50" dirty="0"/>
              <a:t>Teknologiateollisuus ry on </a:t>
            </a:r>
            <a:r>
              <a:rPr lang="fi-FI" spc="-50" dirty="0" err="1"/>
              <a:t>EK:n</a:t>
            </a:r>
            <a:r>
              <a:rPr lang="fi-FI" spc="-50" dirty="0"/>
              <a:t> suurin jäsenliitto – </a:t>
            </a:r>
            <a:r>
              <a:rPr lang="fi-FI" b="1" spc="-50" dirty="0"/>
              <a:t>1 600 </a:t>
            </a:r>
            <a:r>
              <a:rPr lang="fi-FI" spc="-50" dirty="0"/>
              <a:t>jäsenyritystä.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E5104D0-90C8-43A6-A0F2-B1172D820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3598"/>
            <a:ext cx="40750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9650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43608" y="1491630"/>
            <a:ext cx="7516862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Yritysten investoinneille tulee luoda paremmat kannusteet</a:t>
            </a:r>
          </a:p>
          <a:p>
            <a:pPr>
              <a:lnSpc>
                <a:spcPct val="100000"/>
              </a:lnSpc>
            </a:pPr>
            <a:endParaRPr lang="fi-FI" sz="3200" spc="-50" dirty="0"/>
          </a:p>
          <a:p>
            <a:pPr>
              <a:lnSpc>
                <a:spcPct val="100000"/>
              </a:lnSpc>
            </a:pPr>
            <a:r>
              <a:rPr lang="fi-FI" sz="1800" spc="-50" dirty="0"/>
              <a:t>Toimitusjohtaja Sami Ensio</a:t>
            </a:r>
          </a:p>
          <a:p>
            <a:pPr>
              <a:lnSpc>
                <a:spcPct val="100000"/>
              </a:lnSpc>
            </a:pPr>
            <a:r>
              <a:rPr lang="fi-FI" sz="1800" spc="-50" dirty="0" err="1"/>
              <a:t>Innofactor</a:t>
            </a:r>
            <a:r>
              <a:rPr lang="fi-FI" sz="1800" spc="-50" dirty="0"/>
              <a:t> Oyj</a:t>
            </a:r>
          </a:p>
          <a:p>
            <a:pPr>
              <a:lnSpc>
                <a:spcPct val="100000"/>
              </a:lnSpc>
            </a:pPr>
            <a:endParaRPr lang="fi-FI" sz="28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25008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>
            <a:noAutofit/>
          </a:bodyPr>
          <a:lstStyle/>
          <a:p>
            <a:r>
              <a:rPr lang="fi-FI" dirty="0"/>
              <a:t>Esimerkkinä T&amp;K&amp;I: kilpailijamaat kannustavat yritysinvestointeja selvästi enemmän kuin Suomi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1518151"/>
              </p:ext>
            </p:extLst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262905"/>
          </a:xfrm>
        </p:spPr>
        <p:txBody>
          <a:bodyPr/>
          <a:lstStyle/>
          <a:p>
            <a:r>
              <a:rPr lang="fi-FI" dirty="0"/>
              <a:t>Julkinen tuki yritysten T&amp;K toimintaan suhteessa bruttokansantuotteeseen (suorat tuet ja verotuet)</a:t>
            </a:r>
          </a:p>
          <a:p>
            <a:r>
              <a:rPr lang="fi-FI" dirty="0"/>
              <a:t>Lähde: OECD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99592" y="1154615"/>
            <a:ext cx="453650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Yritysten saama julkinen T&amp;K&amp;I –tuki, prosenttia suhteessa BKT:hen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01B9CD-B8F8-44A3-8EC9-0CA97FE8DD74}"/>
              </a:ext>
            </a:extLst>
          </p:cNvPr>
          <p:cNvSpPr/>
          <p:nvPr/>
        </p:nvSpPr>
        <p:spPr bwMode="auto">
          <a:xfrm rot="19200850">
            <a:off x="7438412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616983-AF3A-4822-A729-F72AA7417EEB}"/>
              </a:ext>
            </a:extLst>
          </p:cNvPr>
          <p:cNvSpPr/>
          <p:nvPr/>
        </p:nvSpPr>
        <p:spPr bwMode="auto">
          <a:xfrm rot="19200850">
            <a:off x="4558092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6E219B-8108-46D0-8B72-0C9A80F586BB}"/>
              </a:ext>
            </a:extLst>
          </p:cNvPr>
          <p:cNvSpPr/>
          <p:nvPr/>
        </p:nvSpPr>
        <p:spPr bwMode="auto">
          <a:xfrm rot="19200850">
            <a:off x="4054037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5ED14-7E62-48D7-B82B-754575E32E06}"/>
              </a:ext>
            </a:extLst>
          </p:cNvPr>
          <p:cNvSpPr/>
          <p:nvPr/>
        </p:nvSpPr>
        <p:spPr bwMode="auto">
          <a:xfrm rot="19200850">
            <a:off x="3117932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4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Hallituksella on vastuu toimintaympäristön kilpailukyvystä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39552" y="1131590"/>
            <a:ext cx="8179712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Business Finlandin innovaatiotoiminnan määrärahat tulisi palauttaa välittömästi tasolle, millä ne olivat ennen vuotta 2008 – ja seuraavassa hallitusohjelmassa muiden pohjoismaiden tasolle:</a:t>
            </a:r>
          </a:p>
          <a:p>
            <a:pPr marL="642782" lvl="1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Tuotekehitys on nyt entistäkin tärkeämpää, kun kaikki yritykset muuttuvat digiyrityksiksi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Yritysten investointeja tulee muillakin tavoilla tukea enemmän, näin toimivat muutkin kilpailijamaat</a:t>
            </a:r>
          </a:p>
          <a:p>
            <a:pPr marL="642782" lvl="1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Investoinnit tukevat myös kotimaista palvelusektoria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Kansainvälisesti kilpailukykyiseen koulutukseen on panostettava enemmän: 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Tämä koskee niin peruskoulua, ammatillista koulutusta, korkeakoulutusta ja jatkokoulutusta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Työtehtävien nopea muutos vaatii jatkuvaa uudelleenkoulutusta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Uudelleenkoulutuksen tulee tapahtua pääosin yhteiskunnan vetovastuulla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Ansiotuloverotuksessa ns. solidaarisuusvero tulee pikaisesti poistaa: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Solidaarisuusvero rankaisee monia asiantuntijatehtävissä toimivia henkilöitä ja haittaa korkean teknologian yritysten kilpailukykyä</a:t>
            </a:r>
            <a:endParaRPr lang="fi-FI" sz="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Yrittäjyyden kannusteet on pidettävä kilpailukykyisinä: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Pääomaverotusta ei tule kiristää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On turvattava verotuksellisesti järkevät sukupolvenvaihdokset, jotta yritykset voivat jatkaa toimintaansa</a:t>
            </a:r>
          </a:p>
        </p:txBody>
      </p:sp>
    </p:spTree>
    <p:extLst>
      <p:ext uri="{BB962C8B-B14F-4D97-AF65-F5344CB8AC3E}">
        <p14:creationId xmlns:p14="http://schemas.microsoft.com/office/powerpoint/2010/main" val="2610823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146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liikevaihto Suomessa kasvoi 6 % tammi-huhtikuussa                           </a:t>
            </a:r>
            <a:r>
              <a:rPr lang="fi-FI" sz="1400" b="0" dirty="0"/>
              <a:t>Kasvusta puolet oli tuottajahintojen nousua, puolet volyymikasvua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C9B9F3D3-B3FB-4922-A846-4CD36D9D0F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6112272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C9B9F3D3-B3FB-4922-A846-4CD36D9D0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3177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 kasvoi kaikilla päätoimialoilla tammi-huhtikuussa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2017: kone- ja metallituoteteollisuus 41 %, elektroniikka- ja sähköteollisuus 20 %, tietotekniikka-ala 17 %, metallien jalostus 14 %,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DCF795B4-72A3-4FD3-B78E-915AFB7392F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5309042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DCF795B4-72A3-4FD3-B78E-915AFB739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5264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 pysyneet hyvällä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II,2018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II,2018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pysynyt hyvällä tasolla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001" y="3653915"/>
          <a:ext cx="660964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4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6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29622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71995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30.6.2018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30.6.2018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saamissa tarjouspyynnöissä* käänne heikompaan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2018.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484383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69215"/>
              </p:ext>
            </p:extLst>
          </p:nvPr>
        </p:nvGraphicFramePr>
        <p:xfrm>
          <a:off x="813541" y="2463439"/>
          <a:ext cx="7958983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4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 saamat tarjouspyynnöt ennakoivat heikompaa tilauskehitystä syksyllä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*) Neljän vuosineljänneksen liukuva keskiarvo </a:t>
            </a:r>
          </a:p>
          <a:p>
            <a:r>
              <a:rPr lang="fi-FI" dirty="0"/>
              <a:t>Lähde: Teknologiateollisuus ry:n tilauskantatiedustelun vastaajayritykset.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62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8" y="4191775"/>
          <a:ext cx="578383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15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15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4302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Suomessa on kasvanut tänä vuonna 10 000:lla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Mukautettu 4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1C3D82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3C613826-D59B-47B5-9D70-C4B6C9BFD9C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riteollisuus-template-20151122">
  <a:themeElements>
    <a:clrScheme name="Meriteollisuus-2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00291B"/>
      </a:accent1>
      <a:accent2>
        <a:srgbClr val="002964"/>
      </a:accent2>
      <a:accent3>
        <a:srgbClr val="008CD9"/>
      </a:accent3>
      <a:accent4>
        <a:srgbClr val="A2B1AB"/>
      </a:accent4>
      <a:accent5>
        <a:srgbClr val="1E1D22"/>
      </a:accent5>
      <a:accent6>
        <a:srgbClr val="73AE2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4F2D20EA-B5B3-4758-8203-AB6E4C9DAAAD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759EE5E5-A755-4BD2-8A56-41AB34344D55}"/>
    </a:ext>
  </a:extLst>
</a:theme>
</file>

<file path=ppt/theme/theme4.xml><?xml version="1.0" encoding="utf-8"?>
<a:theme xmlns:a="http://schemas.openxmlformats.org/drawingml/2006/main" name="2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F4D95FC-815D-4DF9-85F4-056CA5E91AFD}"/>
    </a:ext>
  </a:extLst>
</a:theme>
</file>

<file path=ppt/theme/theme5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FEC82E07-5715-4839-BFEF-35AF42B766F1}"/>
    </a:ext>
  </a:extLst>
</a:theme>
</file>

<file path=ppt/theme/theme6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CD313134-D29A-41D9-9D2F-91F5E37F0571}"/>
    </a:ext>
  </a:extLst>
</a:theme>
</file>

<file path=ppt/theme/theme7.xml><?xml version="1.0" encoding="utf-8"?>
<a:theme xmlns:a="http://schemas.openxmlformats.org/drawingml/2006/main" name="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6B291D25-42CA-43FA-8D47-AD9C6DA21A43}"/>
    </a:ext>
  </a:extLst>
</a:theme>
</file>

<file path=ppt/theme/theme8.xml><?xml version="1.0" encoding="utf-8"?>
<a:theme xmlns:a="http://schemas.openxmlformats.org/drawingml/2006/main" name="5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ECA1F3FD-EEC3-4A72-8508-15BF267FDFAD}"/>
    </a:ext>
  </a:extLst>
</a:theme>
</file>

<file path=ppt/theme/theme9.xml><?xml version="1.0" encoding="utf-8"?>
<a:theme xmlns:a="http://schemas.openxmlformats.org/drawingml/2006/main" name="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31387E3-6BA2-40FE-8B90-6E640F915BB1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Palokangas, Turunen 25.10.17</Template>
  <TotalTime>626</TotalTime>
  <Words>915</Words>
  <Application>Microsoft Office PowerPoint</Application>
  <PresentationFormat>Näytössä katseltava esitys (16:9)</PresentationFormat>
  <Paragraphs>221</Paragraphs>
  <Slides>23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40" baseType="lpstr">
      <vt:lpstr>ＭＳ Ｐゴシック</vt:lpstr>
      <vt:lpstr>Adobe Fan Heiti Std B</vt:lpstr>
      <vt:lpstr>Adobe Hebrew</vt:lpstr>
      <vt:lpstr>Arial</vt:lpstr>
      <vt:lpstr>Arial Unicode MS</vt:lpstr>
      <vt:lpstr>Verdana</vt:lpstr>
      <vt:lpstr>Wingdings</vt:lpstr>
      <vt:lpstr>Teknologiateollisuus_masterdia</vt:lpstr>
      <vt:lpstr>Meriteollisuus-template-20151122</vt:lpstr>
      <vt:lpstr>1_Teknologiateollisuus_masterdia</vt:lpstr>
      <vt:lpstr>21_Teknologiateollisuus_masterdia</vt:lpstr>
      <vt:lpstr>2_Teknologiateollisuus_masterdia</vt:lpstr>
      <vt:lpstr>3_Teknologiateollisuus_masterdia</vt:lpstr>
      <vt:lpstr>4_Teknologiateollisuus_masterdia</vt:lpstr>
      <vt:lpstr>5_Teknologiateollisuus_masterdia</vt:lpstr>
      <vt:lpstr>6_Teknologiateollisuus_masterdia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Kaijomaa Helvi</dc:creator>
  <cp:keywords>Teknologiateollisuus_FI</cp:keywords>
  <cp:lastModifiedBy>Palokangas Jukka</cp:lastModifiedBy>
  <cp:revision>87</cp:revision>
  <cp:lastPrinted>2018-01-22T11:36:52Z</cp:lastPrinted>
  <dcterms:created xsi:type="dcterms:W3CDTF">2017-10-24T15:10:19Z</dcterms:created>
  <dcterms:modified xsi:type="dcterms:W3CDTF">2018-08-07T07:08:10Z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