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theme/themeOverride1.xml" ContentType="application/vnd.openxmlformats-officedocument.themeOverride+xml"/>
  <Override PartName="/ppt/charts/chart22.xml" ContentType="application/vnd.openxmlformats-officedocument.drawingml.chart+xml"/>
  <Override PartName="/ppt/theme/themeOverride2.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80" r:id="rId19"/>
    <p:sldId id="281" r:id="rId20"/>
    <p:sldId id="282" r:id="rId21"/>
    <p:sldId id="283" r:id="rId22"/>
    <p:sldId id="284" r:id="rId23"/>
    <p:sldId id="285" r:id="rId24"/>
    <p:sldId id="279" r:id="rId25"/>
    <p:sldId id="287" r:id="rId26"/>
  </p:sldIdLst>
  <p:sldSz cx="9144000" cy="5143500" type="screen16x9"/>
  <p:notesSz cx="6797675" cy="9926638"/>
  <p:defaultTextStyle>
    <a:defPPr>
      <a:defRPr lang="fi-FI"/>
    </a:defPPr>
    <a:lvl1pPr marL="0" algn="l" defTabSz="679871" rtl="0" eaLnBrk="1" latinLnBrk="0" hangingPunct="1">
      <a:defRPr sz="1340" kern="1200">
        <a:solidFill>
          <a:schemeClr val="tx1"/>
        </a:solidFill>
        <a:latin typeface="+mn-lt"/>
        <a:ea typeface="+mn-ea"/>
        <a:cs typeface="+mn-cs"/>
      </a:defRPr>
    </a:lvl1pPr>
    <a:lvl2pPr marL="339932" algn="l" defTabSz="679871" rtl="0" eaLnBrk="1" latinLnBrk="0" hangingPunct="1">
      <a:defRPr sz="1340" kern="1200">
        <a:solidFill>
          <a:schemeClr val="tx1"/>
        </a:solidFill>
        <a:latin typeface="+mn-lt"/>
        <a:ea typeface="+mn-ea"/>
        <a:cs typeface="+mn-cs"/>
      </a:defRPr>
    </a:lvl2pPr>
    <a:lvl3pPr marL="679871" algn="l" defTabSz="679871" rtl="0" eaLnBrk="1" latinLnBrk="0" hangingPunct="1">
      <a:defRPr sz="1340" kern="1200">
        <a:solidFill>
          <a:schemeClr val="tx1"/>
        </a:solidFill>
        <a:latin typeface="+mn-lt"/>
        <a:ea typeface="+mn-ea"/>
        <a:cs typeface="+mn-cs"/>
      </a:defRPr>
    </a:lvl3pPr>
    <a:lvl4pPr marL="1019807" algn="l" defTabSz="679871" rtl="0" eaLnBrk="1" latinLnBrk="0" hangingPunct="1">
      <a:defRPr sz="1340" kern="1200">
        <a:solidFill>
          <a:schemeClr val="tx1"/>
        </a:solidFill>
        <a:latin typeface="+mn-lt"/>
        <a:ea typeface="+mn-ea"/>
        <a:cs typeface="+mn-cs"/>
      </a:defRPr>
    </a:lvl4pPr>
    <a:lvl5pPr marL="1359744" algn="l" defTabSz="679871" rtl="0" eaLnBrk="1" latinLnBrk="0" hangingPunct="1">
      <a:defRPr sz="1340" kern="1200">
        <a:solidFill>
          <a:schemeClr val="tx1"/>
        </a:solidFill>
        <a:latin typeface="+mn-lt"/>
        <a:ea typeface="+mn-ea"/>
        <a:cs typeface="+mn-cs"/>
      </a:defRPr>
    </a:lvl5pPr>
    <a:lvl6pPr marL="1699681" algn="l" defTabSz="679871" rtl="0" eaLnBrk="1" latinLnBrk="0" hangingPunct="1">
      <a:defRPr sz="1340" kern="1200">
        <a:solidFill>
          <a:schemeClr val="tx1"/>
        </a:solidFill>
        <a:latin typeface="+mn-lt"/>
        <a:ea typeface="+mn-ea"/>
        <a:cs typeface="+mn-cs"/>
      </a:defRPr>
    </a:lvl6pPr>
    <a:lvl7pPr marL="2039614" algn="l" defTabSz="679871" rtl="0" eaLnBrk="1" latinLnBrk="0" hangingPunct="1">
      <a:defRPr sz="1340" kern="1200">
        <a:solidFill>
          <a:schemeClr val="tx1"/>
        </a:solidFill>
        <a:latin typeface="+mn-lt"/>
        <a:ea typeface="+mn-ea"/>
        <a:cs typeface="+mn-cs"/>
      </a:defRPr>
    </a:lvl7pPr>
    <a:lvl8pPr marL="2379548" algn="l" defTabSz="679871" rtl="0" eaLnBrk="1" latinLnBrk="0" hangingPunct="1">
      <a:defRPr sz="1340" kern="1200">
        <a:solidFill>
          <a:schemeClr val="tx1"/>
        </a:solidFill>
        <a:latin typeface="+mn-lt"/>
        <a:ea typeface="+mn-ea"/>
        <a:cs typeface="+mn-cs"/>
      </a:defRPr>
    </a:lvl8pPr>
    <a:lvl9pPr marL="2719486" algn="l" defTabSz="679871" rtl="0" eaLnBrk="1" latinLnBrk="0" hangingPunct="1">
      <a:defRPr sz="134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ukonen Sini" initials="KS" lastIdx="7" clrIdx="0">
    <p:extLst>
      <p:ext uri="{19B8F6BF-5375-455C-9EA6-DF929625EA0E}">
        <p15:presenceInfo xmlns:p15="http://schemas.microsoft.com/office/powerpoint/2012/main" userId="S-1-5-21-1871869801-2214748161-1963216912-12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5E869"/>
    <a:srgbClr val="0070C0"/>
    <a:srgbClr val="333333"/>
    <a:srgbClr val="FFFF00"/>
    <a:srgbClr val="FF805C"/>
    <a:srgbClr val="FF00B8"/>
    <a:srgbClr val="8A0FA6"/>
    <a:srgbClr val="141F94"/>
    <a:srgbClr val="0F7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909" autoAdjust="0"/>
  </p:normalViewPr>
  <p:slideViewPr>
    <p:cSldViewPr showGuides="1">
      <p:cViewPr varScale="1">
        <p:scale>
          <a:sx n="90" d="100"/>
          <a:sy n="90" d="100"/>
        </p:scale>
        <p:origin x="584" y="5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Objects="1">
      <p:cViewPr varScale="1">
        <p:scale>
          <a:sx n="82" d="100"/>
          <a:sy n="82" d="100"/>
        </p:scale>
        <p:origin x="397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1.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_Worksheet2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c:formatCode>
                <c:ptCount val="11"/>
                <c:pt idx="0">
                  <c:v>349466598.74696857</c:v>
                </c:pt>
                <c:pt idx="1">
                  <c:v>377841586.7224586</c:v>
                </c:pt>
                <c:pt idx="2">
                  <c:v>399645571.84718847</c:v>
                </c:pt>
                <c:pt idx="3">
                  <c:v>339489831.56848633</c:v>
                </c:pt>
                <c:pt idx="4">
                  <c:v>362334819.42689008</c:v>
                </c:pt>
                <c:pt idx="5">
                  <c:v>389765990.97670323</c:v>
                </c:pt>
                <c:pt idx="6">
                  <c:v>398721067</c:v>
                </c:pt>
                <c:pt idx="7">
                  <c:v>392199515</c:v>
                </c:pt>
                <c:pt idx="8">
                  <c:v>383729150</c:v>
                </c:pt>
                <c:pt idx="9">
                  <c:v>378509074</c:v>
                </c:pt>
                <c:pt idx="10">
                  <c:v>385083956</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c:formatCode>
                <c:ptCount val="11"/>
                <c:pt idx="0">
                  <c:v>114839232.28086932</c:v>
                </c:pt>
                <c:pt idx="1">
                  <c:v>124917447.22202936</c:v>
                </c:pt>
                <c:pt idx="2">
                  <c:v>133588627.74717978</c:v>
                </c:pt>
                <c:pt idx="3">
                  <c:v>121446766.52078898</c:v>
                </c:pt>
                <c:pt idx="4">
                  <c:v>124478387.65531334</c:v>
                </c:pt>
                <c:pt idx="5">
                  <c:v>134498162.45976102</c:v>
                </c:pt>
                <c:pt idx="6">
                  <c:v>137990635</c:v>
                </c:pt>
                <c:pt idx="7">
                  <c:v>136689868</c:v>
                </c:pt>
                <c:pt idx="8">
                  <c:v>136410435</c:v>
                </c:pt>
                <c:pt idx="9">
                  <c:v>138754699</c:v>
                </c:pt>
                <c:pt idx="10">
                  <c:v>142528367</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24426132318022E-2"/>
          <c:y val="4.0806818849189318E-2"/>
          <c:w val="0.92822782509734525"/>
          <c:h val="0.76175166134344063"/>
        </c:manualLayout>
      </c:layout>
      <c:lineChart>
        <c:grouping val="standard"/>
        <c:varyColors val="0"/>
        <c:ser>
          <c:idx val="0"/>
          <c:order val="0"/>
          <c:tx>
            <c:strRef>
              <c:f>Taul1!$A$2</c:f>
              <c:strCache>
                <c:ptCount val="1"/>
                <c:pt idx="0">
                  <c:v>Elektoriniikka- ja sähköteollisuus</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 %</c:formatCode>
                <c:ptCount val="11"/>
                <c:pt idx="0">
                  <c:v>5.3848931083921164E-2</c:v>
                </c:pt>
                <c:pt idx="1">
                  <c:v>4.8349438675284483E-2</c:v>
                </c:pt>
                <c:pt idx="2">
                  <c:v>5.2041862121575688E-2</c:v>
                </c:pt>
                <c:pt idx="3">
                  <c:v>5.5913154529674332E-2</c:v>
                </c:pt>
                <c:pt idx="4">
                  <c:v>5.5252544072629917E-2</c:v>
                </c:pt>
                <c:pt idx="5">
                  <c:v>5.8704457206128116E-2</c:v>
                </c:pt>
                <c:pt idx="6">
                  <c:v>6.4687855488415477E-2</c:v>
                </c:pt>
                <c:pt idx="7">
                  <c:v>6.7541740804120357E-2</c:v>
                </c:pt>
                <c:pt idx="8">
                  <c:v>7.5765944747174921E-2</c:v>
                </c:pt>
                <c:pt idx="9">
                  <c:v>9.9451300704980358E-2</c:v>
                </c:pt>
                <c:pt idx="10">
                  <c:v>0.11834897887318405</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Kone- ja metallituoteteollisuus</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 %</c:formatCode>
                <c:ptCount val="11"/>
                <c:pt idx="0">
                  <c:v>0.36547036380773407</c:v>
                </c:pt>
                <c:pt idx="1">
                  <c:v>0.35740515295753617</c:v>
                </c:pt>
                <c:pt idx="2">
                  <c:v>0.35286445246493819</c:v>
                </c:pt>
                <c:pt idx="3">
                  <c:v>0.35266416145794954</c:v>
                </c:pt>
                <c:pt idx="4">
                  <c:v>0.36173318651354797</c:v>
                </c:pt>
                <c:pt idx="5">
                  <c:v>0.35183241097710283</c:v>
                </c:pt>
                <c:pt idx="6">
                  <c:v>0.34813456931102726</c:v>
                </c:pt>
                <c:pt idx="7">
                  <c:v>0.36027463921193559</c:v>
                </c:pt>
                <c:pt idx="8">
                  <c:v>0.35187594071775979</c:v>
                </c:pt>
                <c:pt idx="9">
                  <c:v>0.35406294861211335</c:v>
                </c:pt>
                <c:pt idx="10">
                  <c:v>0.36506186137883218</c:v>
                </c:pt>
              </c:numCache>
            </c:numRef>
          </c:val>
          <c:smooth val="0"/>
          <c:extLst>
            <c:ext xmlns:c16="http://schemas.microsoft.com/office/drawing/2014/chart" uri="{C3380CC4-5D6E-409C-BE32-E72D297353CC}">
              <c16:uniqueId val="{00000001-DD20-482D-A543-C4F26246CFD7}"/>
            </c:ext>
          </c:extLst>
        </c:ser>
        <c:ser>
          <c:idx val="2"/>
          <c:order val="2"/>
          <c:tx>
            <c:strRef>
              <c:f>Taul1!$A$4</c:f>
              <c:strCache>
                <c:ptCount val="1"/>
                <c:pt idx="0">
                  <c:v>Metallien jalostus</c:v>
                </c:pt>
              </c:strCache>
            </c:strRef>
          </c:tx>
          <c:spPr>
            <a:ln w="28575" cap="rnd">
              <a:solidFill>
                <a:schemeClr val="accent3"/>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Taul1!$B$4:$L$4</c:f>
              <c:numCache>
                <c:formatCode>0.0\ %</c:formatCode>
                <c:ptCount val="11"/>
                <c:pt idx="0">
                  <c:v>3.7852911813602119E-2</c:v>
                </c:pt>
                <c:pt idx="1">
                  <c:v>3.9431545985308104E-2</c:v>
                </c:pt>
                <c:pt idx="2">
                  <c:v>5.0577178304770112E-2</c:v>
                </c:pt>
                <c:pt idx="3">
                  <c:v>7.1996165963445005E-2</c:v>
                </c:pt>
                <c:pt idx="4">
                  <c:v>4.3589555182906643E-2</c:v>
                </c:pt>
                <c:pt idx="5">
                  <c:v>5.7317391874191305E-2</c:v>
                </c:pt>
                <c:pt idx="6">
                  <c:v>5.0286302207830966E-2</c:v>
                </c:pt>
                <c:pt idx="7">
                  <c:v>5.6509266548360838E-2</c:v>
                </c:pt>
                <c:pt idx="8">
                  <c:v>3.9189350619850322E-2</c:v>
                </c:pt>
                <c:pt idx="9">
                  <c:v>2.9713294056494283E-2</c:v>
                </c:pt>
                <c:pt idx="10">
                  <c:v>3.3586596485709642E-2</c:v>
                </c:pt>
              </c:numCache>
            </c:numRef>
          </c:val>
          <c:smooth val="0"/>
          <c:extLst>
            <c:ext xmlns:c16="http://schemas.microsoft.com/office/drawing/2014/chart" uri="{C3380CC4-5D6E-409C-BE32-E72D297353CC}">
              <c16:uniqueId val="{00000000-3CC9-4F15-8744-37A04342C4DE}"/>
            </c:ext>
          </c:extLst>
        </c:ser>
        <c:ser>
          <c:idx val="3"/>
          <c:order val="3"/>
          <c:tx>
            <c:strRef>
              <c:f>Taul1!$A$5</c:f>
              <c:strCache>
                <c:ptCount val="1"/>
                <c:pt idx="0">
                  <c:v>Suunnittelu- ja konsulttiala</c:v>
                </c:pt>
              </c:strCache>
            </c:strRef>
          </c:tx>
          <c:spPr>
            <a:ln w="28575" cap="rnd">
              <a:solidFill>
                <a:schemeClr val="accent4"/>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Taul1!$B$5:$L$5</c:f>
              <c:numCache>
                <c:formatCode>0.0\ %</c:formatCode>
                <c:ptCount val="11"/>
                <c:pt idx="0">
                  <c:v>0.64413358388574682</c:v>
                </c:pt>
                <c:pt idx="1">
                  <c:v>0.58215036210105497</c:v>
                </c:pt>
                <c:pt idx="2">
                  <c:v>0.53591022242429676</c:v>
                </c:pt>
                <c:pt idx="3">
                  <c:v>0.61783688274794957</c:v>
                </c:pt>
                <c:pt idx="4">
                  <c:v>0.64087327309688025</c:v>
                </c:pt>
                <c:pt idx="5">
                  <c:v>0.654608941128621</c:v>
                </c:pt>
                <c:pt idx="6">
                  <c:v>0.6334442535254422</c:v>
                </c:pt>
                <c:pt idx="7">
                  <c:v>0.64126779233850351</c:v>
                </c:pt>
                <c:pt idx="8">
                  <c:v>0.64321067452365499</c:v>
                </c:pt>
                <c:pt idx="9">
                  <c:v>0.60228528566166006</c:v>
                </c:pt>
                <c:pt idx="10">
                  <c:v>0.60155604067479151</c:v>
                </c:pt>
              </c:numCache>
            </c:numRef>
          </c:val>
          <c:smooth val="0"/>
          <c:extLst>
            <c:ext xmlns:c16="http://schemas.microsoft.com/office/drawing/2014/chart" uri="{C3380CC4-5D6E-409C-BE32-E72D297353CC}">
              <c16:uniqueId val="{00000001-3CC9-4F15-8744-37A04342C4DE}"/>
            </c:ext>
          </c:extLst>
        </c:ser>
        <c:ser>
          <c:idx val="4"/>
          <c:order val="4"/>
          <c:tx>
            <c:strRef>
              <c:f>Taul1!$A$6</c:f>
              <c:strCache>
                <c:ptCount val="1"/>
                <c:pt idx="0">
                  <c:v>Tietotekniikka-ala</c:v>
                </c:pt>
              </c:strCache>
            </c:strRef>
          </c:tx>
          <c:spPr>
            <a:ln w="28575" cap="rnd">
              <a:solidFill>
                <a:schemeClr val="accent5"/>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Taul1!$B$6:$L$6</c:f>
              <c:numCache>
                <c:formatCode>0.0\ %</c:formatCode>
                <c:ptCount val="11"/>
                <c:pt idx="0">
                  <c:v>0.39875464588906551</c:v>
                </c:pt>
                <c:pt idx="1">
                  <c:v>0.41272886529837988</c:v>
                </c:pt>
                <c:pt idx="2">
                  <c:v>0.41102200606686423</c:v>
                </c:pt>
                <c:pt idx="3">
                  <c:v>0.42155093656449172</c:v>
                </c:pt>
                <c:pt idx="4">
                  <c:v>0.42758804342833034</c:v>
                </c:pt>
                <c:pt idx="5">
                  <c:v>0.46825969379747473</c:v>
                </c:pt>
                <c:pt idx="6">
                  <c:v>0.44195646145896772</c:v>
                </c:pt>
                <c:pt idx="7">
                  <c:v>0.44292021898042455</c:v>
                </c:pt>
                <c:pt idx="8">
                  <c:v>0.37542165953600248</c:v>
                </c:pt>
                <c:pt idx="9">
                  <c:v>0.37498765009523494</c:v>
                </c:pt>
                <c:pt idx="10">
                  <c:v>0.38224836847819466</c:v>
                </c:pt>
              </c:numCache>
            </c:numRef>
          </c:val>
          <c:smooth val="0"/>
          <c:extLst>
            <c:ext xmlns:c16="http://schemas.microsoft.com/office/drawing/2014/chart" uri="{C3380CC4-5D6E-409C-BE32-E72D297353CC}">
              <c16:uniqueId val="{00000002-3CC9-4F15-8744-37A04342C4DE}"/>
            </c:ext>
          </c:extLst>
        </c:ser>
        <c:ser>
          <c:idx val="5"/>
          <c:order val="5"/>
          <c:tx>
            <c:strRef>
              <c:f>Taul1!$A$7</c:f>
              <c:strCache>
                <c:ptCount val="1"/>
              </c:strCache>
            </c:strRef>
          </c:tx>
          <c:spPr>
            <a:ln w="28575" cap="rnd">
              <a:solidFill>
                <a:schemeClr val="accent6"/>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Taul1!$B$7:$L$7</c:f>
              <c:numCache>
                <c:formatCode>0.0\ %</c:formatCode>
                <c:ptCount val="11"/>
                <c:pt idx="0">
                  <c:v>0.18881408120388338</c:v>
                </c:pt>
                <c:pt idx="1">
                  <c:v>0.19071504610838855</c:v>
                </c:pt>
                <c:pt idx="2">
                  <c:v>0.1980711429877457</c:v>
                </c:pt>
                <c:pt idx="3">
                  <c:v>0.21579634073568923</c:v>
                </c:pt>
                <c:pt idx="4">
                  <c:v>0.20819120213772949</c:v>
                </c:pt>
                <c:pt idx="5">
                  <c:v>0.22405932403574005</c:v>
                </c:pt>
                <c:pt idx="6">
                  <c:v>0.23134884539466441</c:v>
                </c:pt>
                <c:pt idx="7">
                  <c:v>0.24192331442452647</c:v>
                </c:pt>
                <c:pt idx="8">
                  <c:v>0.2386254281001606</c:v>
                </c:pt>
                <c:pt idx="9">
                  <c:v>0.25300390580381144</c:v>
                </c:pt>
                <c:pt idx="10">
                  <c:v>0.27642135896692416</c:v>
                </c:pt>
              </c:numCache>
            </c:numRef>
          </c:val>
          <c:smooth val="0"/>
          <c:extLst>
            <c:ext xmlns:c16="http://schemas.microsoft.com/office/drawing/2014/chart" uri="{C3380CC4-5D6E-409C-BE32-E72D297353CC}">
              <c16:uniqueId val="{00000000-0C74-4D4B-990E-E3DF809D5CD2}"/>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layout>
        <c:manualLayout>
          <c:xMode val="edge"/>
          <c:yMode val="edge"/>
          <c:x val="8.7177837163090161E-2"/>
          <c:y val="0.88968272970811857"/>
          <c:w val="0.89768784577296745"/>
          <c:h val="0.11031727029188144"/>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24426132318022E-2"/>
          <c:y val="4.0806818849189318E-2"/>
          <c:w val="0.92822782509734525"/>
          <c:h val="0.76175166134344063"/>
        </c:manualLayout>
      </c:layout>
      <c:lineChart>
        <c:grouping val="standard"/>
        <c:varyColors val="0"/>
        <c:ser>
          <c:idx val="0"/>
          <c:order val="0"/>
          <c:tx>
            <c:strRef>
              <c:f>Taul1!$A$2</c:f>
              <c:strCache>
                <c:ptCount val="1"/>
                <c:pt idx="0">
                  <c:v>Elektoriniikka- ja sähköteollisuus</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 %</c:formatCode>
                <c:ptCount val="11"/>
                <c:pt idx="0">
                  <c:v>9.2126910442455578E-2</c:v>
                </c:pt>
                <c:pt idx="1">
                  <c:v>6.6278394130847032E-2</c:v>
                </c:pt>
                <c:pt idx="2">
                  <c:v>9.7808851113813183E-2</c:v>
                </c:pt>
                <c:pt idx="3">
                  <c:v>0.15582764115186462</c:v>
                </c:pt>
                <c:pt idx="4">
                  <c:v>0.13879994765158149</c:v>
                </c:pt>
                <c:pt idx="5">
                  <c:v>0.19378714948932552</c:v>
                </c:pt>
                <c:pt idx="6">
                  <c:v>0.34790349411155136</c:v>
                </c:pt>
                <c:pt idx="7">
                  <c:v>0.21448120511353894</c:v>
                </c:pt>
                <c:pt idx="8">
                  <c:v>0.21779418244524218</c:v>
                </c:pt>
                <c:pt idx="9">
                  <c:v>0.26159221464816629</c:v>
                </c:pt>
                <c:pt idx="10">
                  <c:v>0.19613645357167223</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Kone- ja metallituoteteollisuus</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 %</c:formatCode>
                <c:ptCount val="11"/>
                <c:pt idx="0">
                  <c:v>0.46666664632914245</c:v>
                </c:pt>
                <c:pt idx="1">
                  <c:v>0.46852888868246556</c:v>
                </c:pt>
                <c:pt idx="2">
                  <c:v>0.45939830032901291</c:v>
                </c:pt>
                <c:pt idx="3">
                  <c:v>0.46310671346632803</c:v>
                </c:pt>
                <c:pt idx="4">
                  <c:v>0.43303081100558183</c:v>
                </c:pt>
                <c:pt idx="5">
                  <c:v>0.4305061049145979</c:v>
                </c:pt>
                <c:pt idx="6">
                  <c:v>0.4351258977727549</c:v>
                </c:pt>
                <c:pt idx="7">
                  <c:v>0.4667563251353683</c:v>
                </c:pt>
                <c:pt idx="8">
                  <c:v>0.44818310719243437</c:v>
                </c:pt>
                <c:pt idx="9">
                  <c:v>0.45504745581339345</c:v>
                </c:pt>
                <c:pt idx="10">
                  <c:v>0.46495195160223235</c:v>
                </c:pt>
              </c:numCache>
            </c:numRef>
          </c:val>
          <c:smooth val="0"/>
          <c:extLst>
            <c:ext xmlns:c16="http://schemas.microsoft.com/office/drawing/2014/chart" uri="{C3380CC4-5D6E-409C-BE32-E72D297353CC}">
              <c16:uniqueId val="{00000001-DD20-482D-A543-C4F26246CFD7}"/>
            </c:ext>
          </c:extLst>
        </c:ser>
        <c:ser>
          <c:idx val="2"/>
          <c:order val="2"/>
          <c:tx>
            <c:strRef>
              <c:f>Taul1!$A$4</c:f>
              <c:strCache>
                <c:ptCount val="1"/>
                <c:pt idx="0">
                  <c:v>Metallien jalostus</c:v>
                </c:pt>
              </c:strCache>
            </c:strRef>
          </c:tx>
          <c:spPr>
            <a:ln w="28575" cap="rnd">
              <a:solidFill>
                <a:schemeClr val="accent3"/>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Taul1!$B$4:$L$4</c:f>
              <c:numCache>
                <c:formatCode>0.0\ %</c:formatCode>
                <c:ptCount val="11"/>
                <c:pt idx="0">
                  <c:v>4.2133442277642486E-2</c:v>
                </c:pt>
                <c:pt idx="1">
                  <c:v>4.7882700883306033E-2</c:v>
                </c:pt>
                <c:pt idx="2">
                  <c:v>6.0159899519920484E-2</c:v>
                </c:pt>
                <c:pt idx="3">
                  <c:v>0.15483634897495338</c:v>
                </c:pt>
                <c:pt idx="4">
                  <c:v>7.4793080595073072E-2</c:v>
                </c:pt>
                <c:pt idx="5">
                  <c:v>9.4520935285981184E-2</c:v>
                </c:pt>
                <c:pt idx="6">
                  <c:v>0.11707170154146958</c:v>
                </c:pt>
                <c:pt idx="7">
                  <c:v>8.2896755914089251E-2</c:v>
                </c:pt>
                <c:pt idx="8">
                  <c:v>7.6377374599786552E-2</c:v>
                </c:pt>
                <c:pt idx="9">
                  <c:v>6.9848652834662905E-2</c:v>
                </c:pt>
                <c:pt idx="10">
                  <c:v>7.3647691187445422E-2</c:v>
                </c:pt>
              </c:numCache>
            </c:numRef>
          </c:val>
          <c:smooth val="0"/>
          <c:extLst>
            <c:ext xmlns:c16="http://schemas.microsoft.com/office/drawing/2014/chart" uri="{C3380CC4-5D6E-409C-BE32-E72D297353CC}">
              <c16:uniqueId val="{00000000-3CC9-4F15-8744-37A04342C4DE}"/>
            </c:ext>
          </c:extLst>
        </c:ser>
        <c:ser>
          <c:idx val="3"/>
          <c:order val="3"/>
          <c:tx>
            <c:strRef>
              <c:f>Taul1!$A$5</c:f>
              <c:strCache>
                <c:ptCount val="1"/>
                <c:pt idx="0">
                  <c:v>Suunnittelu- ja konsulttiala</c:v>
                </c:pt>
              </c:strCache>
            </c:strRef>
          </c:tx>
          <c:spPr>
            <a:ln w="28575" cap="rnd">
              <a:solidFill>
                <a:schemeClr val="accent4"/>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Taul1!$B$5:$L$5</c:f>
              <c:numCache>
                <c:formatCode>0.0\ %</c:formatCode>
                <c:ptCount val="11"/>
                <c:pt idx="0">
                  <c:v>0.64498798331954732</c:v>
                </c:pt>
                <c:pt idx="1">
                  <c:v>0.60927491380042909</c:v>
                </c:pt>
                <c:pt idx="2">
                  <c:v>0.56552936064989301</c:v>
                </c:pt>
                <c:pt idx="3">
                  <c:v>0.61927426992153467</c:v>
                </c:pt>
                <c:pt idx="4">
                  <c:v>0.62641690992056831</c:v>
                </c:pt>
                <c:pt idx="5">
                  <c:v>0.6204860931619578</c:v>
                </c:pt>
                <c:pt idx="6">
                  <c:v>0.61496371191102683</c:v>
                </c:pt>
                <c:pt idx="7">
                  <c:v>0.6323140591097024</c:v>
                </c:pt>
                <c:pt idx="8">
                  <c:v>0.63052923210712764</c:v>
                </c:pt>
                <c:pt idx="9">
                  <c:v>0.58996238077645757</c:v>
                </c:pt>
                <c:pt idx="10">
                  <c:v>0.58683160406783941</c:v>
                </c:pt>
              </c:numCache>
            </c:numRef>
          </c:val>
          <c:smooth val="0"/>
          <c:extLst>
            <c:ext xmlns:c16="http://schemas.microsoft.com/office/drawing/2014/chart" uri="{C3380CC4-5D6E-409C-BE32-E72D297353CC}">
              <c16:uniqueId val="{00000001-3CC9-4F15-8744-37A04342C4DE}"/>
            </c:ext>
          </c:extLst>
        </c:ser>
        <c:ser>
          <c:idx val="4"/>
          <c:order val="4"/>
          <c:tx>
            <c:strRef>
              <c:f>Taul1!$A$6</c:f>
              <c:strCache>
                <c:ptCount val="1"/>
                <c:pt idx="0">
                  <c:v>Tietotekniikka-ala</c:v>
                </c:pt>
              </c:strCache>
            </c:strRef>
          </c:tx>
          <c:spPr>
            <a:ln w="28575" cap="rnd">
              <a:solidFill>
                <a:schemeClr val="accent5"/>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Taul1!$B$6:$L$6</c:f>
              <c:numCache>
                <c:formatCode>0.0\ %</c:formatCode>
                <c:ptCount val="11"/>
                <c:pt idx="0">
                  <c:v>0.39434461618889866</c:v>
                </c:pt>
                <c:pt idx="1">
                  <c:v>0.41494615783296457</c:v>
                </c:pt>
                <c:pt idx="2">
                  <c:v>0.41439337356504496</c:v>
                </c:pt>
                <c:pt idx="3">
                  <c:v>0.42035715023130826</c:v>
                </c:pt>
                <c:pt idx="4">
                  <c:v>0.43293884862298598</c:v>
                </c:pt>
                <c:pt idx="5">
                  <c:v>0.45086931382874884</c:v>
                </c:pt>
                <c:pt idx="6">
                  <c:v>0.42886054906709953</c:v>
                </c:pt>
                <c:pt idx="7">
                  <c:v>0.45168058278029594</c:v>
                </c:pt>
                <c:pt idx="8">
                  <c:v>0.40351422312013568</c:v>
                </c:pt>
                <c:pt idx="9">
                  <c:v>0.39545607683291972</c:v>
                </c:pt>
                <c:pt idx="10">
                  <c:v>0.39596161806560848</c:v>
                </c:pt>
              </c:numCache>
            </c:numRef>
          </c:val>
          <c:smooth val="0"/>
          <c:extLst>
            <c:ext xmlns:c16="http://schemas.microsoft.com/office/drawing/2014/chart" uri="{C3380CC4-5D6E-409C-BE32-E72D297353CC}">
              <c16:uniqueId val="{00000002-3CC9-4F15-8744-37A04342C4DE}"/>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layout>
        <c:manualLayout>
          <c:xMode val="edge"/>
          <c:yMode val="edge"/>
          <c:x val="8.7177837163090161E-2"/>
          <c:y val="0.88968272970811857"/>
          <c:w val="0.89768784577296745"/>
          <c:h val="0.11031727029188144"/>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24426132318022E-2"/>
          <c:y val="4.0806818849189318E-2"/>
          <c:w val="0.92822782509734525"/>
          <c:h val="0.76175166134344063"/>
        </c:manualLayout>
      </c:layout>
      <c:lineChart>
        <c:grouping val="standard"/>
        <c:varyColors val="0"/>
        <c:ser>
          <c:idx val="0"/>
          <c:order val="0"/>
          <c:tx>
            <c:strRef>
              <c:f>Taul1!$A$2</c:f>
              <c:strCache>
                <c:ptCount val="1"/>
                <c:pt idx="0">
                  <c:v>Koko yrityssektori, 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 %</c:formatCode>
                <c:ptCount val="11"/>
                <c:pt idx="0">
                  <c:v>0.50392861588725102</c:v>
                </c:pt>
                <c:pt idx="1">
                  <c:v>0.50835271272810345</c:v>
                </c:pt>
                <c:pt idx="2">
                  <c:v>0.49395878709896651</c:v>
                </c:pt>
                <c:pt idx="3">
                  <c:v>0.46300727525345214</c:v>
                </c:pt>
                <c:pt idx="4">
                  <c:v>0.48161965388486172</c:v>
                </c:pt>
                <c:pt idx="5">
                  <c:v>0.47421099319815896</c:v>
                </c:pt>
                <c:pt idx="6">
                  <c:v>0.45928122106380104</c:v>
                </c:pt>
                <c:pt idx="7">
                  <c:v>0.45458408659473387</c:v>
                </c:pt>
                <c:pt idx="8">
                  <c:v>0.45451542287588698</c:v>
                </c:pt>
                <c:pt idx="9">
                  <c:v>0.45948660807999847</c:v>
                </c:pt>
                <c:pt idx="10">
                  <c:v>0.47619910276077176</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Koko yrityssektori, 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 %</c:formatCode>
                <c:ptCount val="11"/>
                <c:pt idx="0">
                  <c:v>0.20425239247908661</c:v>
                </c:pt>
                <c:pt idx="1">
                  <c:v>0.20695394660603672</c:v>
                </c:pt>
                <c:pt idx="2">
                  <c:v>0.20902664314126551</c:v>
                </c:pt>
                <c:pt idx="3">
                  <c:v>0.21218413716559975</c:v>
                </c:pt>
                <c:pt idx="4">
                  <c:v>0.20993494988762851</c:v>
                </c:pt>
                <c:pt idx="5">
                  <c:v>0.2111066097518246</c:v>
                </c:pt>
                <c:pt idx="6">
                  <c:v>0.2123507930708283</c:v>
                </c:pt>
                <c:pt idx="7">
                  <c:v>0.21164458192762789</c:v>
                </c:pt>
                <c:pt idx="8">
                  <c:v>0.21235933013422623</c:v>
                </c:pt>
                <c:pt idx="9">
                  <c:v>0.2146715282151104</c:v>
                </c:pt>
                <c:pt idx="10">
                  <c:v>0.22013233815166866</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layout>
        <c:manualLayout>
          <c:xMode val="edge"/>
          <c:yMode val="edge"/>
          <c:x val="8.7177837163090161E-2"/>
          <c:y val="0.88968272970811857"/>
          <c:w val="0.90071470918575591"/>
          <c:h val="9.597392447494317E-2"/>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24426132318022E-2"/>
          <c:y val="4.0806818849189318E-2"/>
          <c:w val="0.92822782509734525"/>
          <c:h val="0.76175166134344063"/>
        </c:manualLayout>
      </c:layout>
      <c:lineChart>
        <c:grouping val="standard"/>
        <c:varyColors val="0"/>
        <c:ser>
          <c:idx val="0"/>
          <c:order val="0"/>
          <c:tx>
            <c:strRef>
              <c:f>Taul1!$A$2</c:f>
              <c:strCache>
                <c:ptCount val="1"/>
                <c:pt idx="0">
                  <c:v>Teknologiateollisuus, 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 %</c:formatCode>
                <c:ptCount val="11"/>
                <c:pt idx="0">
                  <c:v>0.13067680473813414</c:v>
                </c:pt>
                <c:pt idx="1">
                  <c:v>0.13929402309929062</c:v>
                </c:pt>
                <c:pt idx="2">
                  <c:v>0.12763837185459143</c:v>
                </c:pt>
                <c:pt idx="3">
                  <c:v>9.39532188089649E-2</c:v>
                </c:pt>
                <c:pt idx="4">
                  <c:v>9.9823567032191224E-2</c:v>
                </c:pt>
                <c:pt idx="5">
                  <c:v>9.3038556945458359E-2</c:v>
                </c:pt>
                <c:pt idx="6">
                  <c:v>8.6495257591607311E-2</c:v>
                </c:pt>
                <c:pt idx="7">
                  <c:v>8.9528548525115811E-2</c:v>
                </c:pt>
                <c:pt idx="8">
                  <c:v>9.2743821602733187E-2</c:v>
                </c:pt>
                <c:pt idx="9">
                  <c:v>9.4162086601400741E-2</c:v>
                </c:pt>
                <c:pt idx="10">
                  <c:v>9.9309125794237466E-2</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Teknologiateollisuus, 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 %</c:formatCode>
                <c:ptCount val="11"/>
                <c:pt idx="0">
                  <c:v>3.8563146057473081E-2</c:v>
                </c:pt>
                <c:pt idx="1">
                  <c:v>3.907877909348724E-2</c:v>
                </c:pt>
                <c:pt idx="2">
                  <c:v>4.0266739560364237E-2</c:v>
                </c:pt>
                <c:pt idx="3">
                  <c:v>3.6443837381358431E-2</c:v>
                </c:pt>
                <c:pt idx="4">
                  <c:v>3.5299278607604886E-2</c:v>
                </c:pt>
                <c:pt idx="5">
                  <c:v>3.653818823816949E-2</c:v>
                </c:pt>
                <c:pt idx="6">
                  <c:v>3.7380533852537375E-2</c:v>
                </c:pt>
                <c:pt idx="7">
                  <c:v>3.7617085837374227E-2</c:v>
                </c:pt>
                <c:pt idx="8">
                  <c:v>3.7184680300183966E-2</c:v>
                </c:pt>
                <c:pt idx="9">
                  <c:v>3.8361166771626494E-2</c:v>
                </c:pt>
                <c:pt idx="10">
                  <c:v>3.9076001167894038E-2</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layout>
        <c:manualLayout>
          <c:xMode val="edge"/>
          <c:yMode val="edge"/>
          <c:x val="8.7177837163090161E-2"/>
          <c:y val="0.88968272970811857"/>
          <c:w val="0.90071470918575591"/>
          <c:h val="9.597392447494317E-2"/>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Taul1!$B$1</c:f>
              <c:strCache>
                <c:ptCount val="1"/>
                <c:pt idx="0">
                  <c:v>Kaikki yritykset</c:v>
                </c:pt>
              </c:strCache>
            </c:strRef>
          </c:tx>
          <c:spPr>
            <a:ln w="28575" cap="rnd">
              <a:solidFill>
                <a:schemeClr val="accent1"/>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#,##0</c:formatCode>
                <c:ptCount val="12"/>
                <c:pt idx="0">
                  <c:v>52453</c:v>
                </c:pt>
                <c:pt idx="1">
                  <c:v>61489</c:v>
                </c:pt>
                <c:pt idx="2">
                  <c:v>65688</c:v>
                </c:pt>
                <c:pt idx="3">
                  <c:v>65580</c:v>
                </c:pt>
                <c:pt idx="4">
                  <c:v>44988</c:v>
                </c:pt>
                <c:pt idx="5">
                  <c:v>52469</c:v>
                </c:pt>
                <c:pt idx="6">
                  <c:v>56686</c:v>
                </c:pt>
                <c:pt idx="7">
                  <c:v>56846</c:v>
                </c:pt>
                <c:pt idx="8">
                  <c:v>55958</c:v>
                </c:pt>
                <c:pt idx="9">
                  <c:v>55930</c:v>
                </c:pt>
                <c:pt idx="10">
                  <c:v>53868</c:v>
                </c:pt>
                <c:pt idx="11">
                  <c:v>51881</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PK-yritykset</c:v>
                </c:pt>
              </c:strCache>
            </c:strRef>
          </c:tx>
          <c:spPr>
            <a:ln w="28575" cap="rnd">
              <a:solidFill>
                <a:schemeClr val="accent2"/>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#,##0</c:formatCode>
                <c:ptCount val="12"/>
                <c:pt idx="0">
                  <c:v>6599</c:v>
                </c:pt>
                <c:pt idx="1">
                  <c:v>7729</c:v>
                </c:pt>
                <c:pt idx="2">
                  <c:v>8469</c:v>
                </c:pt>
                <c:pt idx="3">
                  <c:v>7694</c:v>
                </c:pt>
                <c:pt idx="4">
                  <c:v>5640</c:v>
                </c:pt>
                <c:pt idx="5">
                  <c:v>6890</c:v>
                </c:pt>
                <c:pt idx="6">
                  <c:v>7139</c:v>
                </c:pt>
                <c:pt idx="7">
                  <c:v>7247</c:v>
                </c:pt>
                <c:pt idx="8">
                  <c:v>7482</c:v>
                </c:pt>
                <c:pt idx="9">
                  <c:v>7673</c:v>
                </c:pt>
                <c:pt idx="10">
                  <c:v>7427</c:v>
                </c:pt>
                <c:pt idx="11">
                  <c:v>8236</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thousan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Taul1!$B$1</c:f>
              <c:strCache>
                <c:ptCount val="1"/>
                <c:pt idx="0">
                  <c:v>Kaikki yritykset</c:v>
                </c:pt>
              </c:strCache>
            </c:strRef>
          </c:tx>
          <c:spPr>
            <a:ln w="28575" cap="rnd">
              <a:solidFill>
                <a:schemeClr val="accent1"/>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0.0</c:formatCode>
                <c:ptCount val="12"/>
                <c:pt idx="0">
                  <c:v>100</c:v>
                </c:pt>
                <c:pt idx="1">
                  <c:v>117.22685070444017</c:v>
                </c:pt>
                <c:pt idx="2">
                  <c:v>125.23211255790898</c:v>
                </c:pt>
                <c:pt idx="3">
                  <c:v>125.02621394391169</c:v>
                </c:pt>
                <c:pt idx="4">
                  <c:v>85.76821154176119</c:v>
                </c:pt>
                <c:pt idx="5">
                  <c:v>100.03050349836997</c:v>
                </c:pt>
                <c:pt idx="6">
                  <c:v>108.07008178750502</c:v>
                </c:pt>
                <c:pt idx="7">
                  <c:v>108.3751167712047</c:v>
                </c:pt>
                <c:pt idx="8">
                  <c:v>106.6821726116714</c:v>
                </c:pt>
                <c:pt idx="9">
                  <c:v>106.62879148952396</c:v>
                </c:pt>
                <c:pt idx="10">
                  <c:v>102.69765313709416</c:v>
                </c:pt>
                <c:pt idx="11">
                  <c:v>98.909499933273594</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PK-yritykset</c:v>
                </c:pt>
              </c:strCache>
            </c:strRef>
          </c:tx>
          <c:spPr>
            <a:ln w="28575" cap="rnd">
              <a:solidFill>
                <a:schemeClr val="accent2"/>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0.0</c:formatCode>
                <c:ptCount val="12"/>
                <c:pt idx="0">
                  <c:v>100</c:v>
                </c:pt>
                <c:pt idx="1">
                  <c:v>117.1238066373693</c:v>
                </c:pt>
                <c:pt idx="2">
                  <c:v>128.33762691316866</c:v>
                </c:pt>
                <c:pt idx="3">
                  <c:v>116.59342324594635</c:v>
                </c:pt>
                <c:pt idx="4">
                  <c:v>85.467495075011371</c:v>
                </c:pt>
                <c:pt idx="5">
                  <c:v>104.40975905440217</c:v>
                </c:pt>
                <c:pt idx="6">
                  <c:v>108.18305803909682</c:v>
                </c:pt>
                <c:pt idx="7">
                  <c:v>109.81966964691621</c:v>
                </c:pt>
                <c:pt idx="8">
                  <c:v>113.38081527504167</c:v>
                </c:pt>
                <c:pt idx="9">
                  <c:v>116.27519321109258</c:v>
                </c:pt>
                <c:pt idx="10">
                  <c:v>112.54735565994847</c:v>
                </c:pt>
                <c:pt idx="11">
                  <c:v>124.80678890741021</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8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Taul1!$B$1</c:f>
              <c:strCache>
                <c:ptCount val="1"/>
                <c:pt idx="0">
                  <c:v>Kaikki yritykset</c:v>
                </c:pt>
              </c:strCache>
            </c:strRef>
          </c:tx>
          <c:spPr>
            <a:ln w="28575" cap="rnd">
              <a:solidFill>
                <a:schemeClr val="accent1"/>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#,##0</c:formatCode>
                <c:ptCount val="12"/>
                <c:pt idx="0">
                  <c:v>30525.934343791057</c:v>
                </c:pt>
                <c:pt idx="1">
                  <c:v>35426.293188963551</c:v>
                </c:pt>
                <c:pt idx="2">
                  <c:v>38401.154765340369</c:v>
                </c:pt>
                <c:pt idx="3">
                  <c:v>38047.811335201921</c:v>
                </c:pt>
                <c:pt idx="4">
                  <c:v>23940</c:v>
                </c:pt>
                <c:pt idx="5">
                  <c:v>25610</c:v>
                </c:pt>
                <c:pt idx="6">
                  <c:v>26593</c:v>
                </c:pt>
                <c:pt idx="7">
                  <c:v>25810</c:v>
                </c:pt>
                <c:pt idx="8">
                  <c:v>24082</c:v>
                </c:pt>
                <c:pt idx="9">
                  <c:v>25270</c:v>
                </c:pt>
                <c:pt idx="10">
                  <c:v>25724</c:v>
                </c:pt>
                <c:pt idx="11">
                  <c:v>24025</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PK-yritykset</c:v>
                </c:pt>
              </c:strCache>
            </c:strRef>
          </c:tx>
          <c:spPr>
            <a:ln w="28575" cap="rnd">
              <a:solidFill>
                <a:schemeClr val="accent2"/>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#,##0</c:formatCode>
                <c:ptCount val="12"/>
                <c:pt idx="0">
                  <c:v>3718.2320834630655</c:v>
                </c:pt>
                <c:pt idx="1">
                  <c:v>4465.1555351178877</c:v>
                </c:pt>
                <c:pt idx="2">
                  <c:v>4990.7265908646623</c:v>
                </c:pt>
                <c:pt idx="3">
                  <c:v>4516.7982748568793</c:v>
                </c:pt>
                <c:pt idx="4">
                  <c:v>3002</c:v>
                </c:pt>
                <c:pt idx="5">
                  <c:v>3550</c:v>
                </c:pt>
                <c:pt idx="6">
                  <c:v>3772</c:v>
                </c:pt>
                <c:pt idx="7">
                  <c:v>3893</c:v>
                </c:pt>
                <c:pt idx="8">
                  <c:v>3906</c:v>
                </c:pt>
                <c:pt idx="9">
                  <c:v>3999</c:v>
                </c:pt>
                <c:pt idx="10">
                  <c:v>3939</c:v>
                </c:pt>
                <c:pt idx="11">
                  <c:v>4511</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thousand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Taul1!$B$1</c:f>
              <c:strCache>
                <c:ptCount val="1"/>
                <c:pt idx="0">
                  <c:v>Kaikki yritykset</c:v>
                </c:pt>
              </c:strCache>
            </c:strRef>
          </c:tx>
          <c:spPr>
            <a:ln w="28575" cap="rnd">
              <a:solidFill>
                <a:schemeClr val="accent1"/>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0.0</c:formatCode>
                <c:ptCount val="12"/>
                <c:pt idx="0">
                  <c:v>100</c:v>
                </c:pt>
                <c:pt idx="1">
                  <c:v>116.05310025889256</c:v>
                </c:pt>
                <c:pt idx="2">
                  <c:v>125.79845823179896</c:v>
                </c:pt>
                <c:pt idx="3">
                  <c:v>124.64093942775843</c:v>
                </c:pt>
                <c:pt idx="4">
                  <c:v>78.425117902637993</c:v>
                </c:pt>
                <c:pt idx="5">
                  <c:v>83.895875918402623</c:v>
                </c:pt>
                <c:pt idx="6">
                  <c:v>87.116088570795824</c:v>
                </c:pt>
                <c:pt idx="7">
                  <c:v>84.551056519093009</c:v>
                </c:pt>
                <c:pt idx="8">
                  <c:v>78.89029612912816</c:v>
                </c:pt>
                <c:pt idx="9">
                  <c:v>82.782068897228982</c:v>
                </c:pt>
                <c:pt idx="10">
                  <c:v>84.269328860796151</c:v>
                </c:pt>
                <c:pt idx="11">
                  <c:v>78.703569657931411</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PK-yritykset</c:v>
                </c:pt>
              </c:strCache>
            </c:strRef>
          </c:tx>
          <c:spPr>
            <a:ln w="28575" cap="rnd">
              <a:solidFill>
                <a:schemeClr val="accent2"/>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0.0</c:formatCode>
                <c:ptCount val="12"/>
                <c:pt idx="0">
                  <c:v>100</c:v>
                </c:pt>
                <c:pt idx="1">
                  <c:v>120.08813422316437</c:v>
                </c:pt>
                <c:pt idx="2">
                  <c:v>134.22310600408861</c:v>
                </c:pt>
                <c:pt idx="3">
                  <c:v>121.47703998751066</c:v>
                </c:pt>
                <c:pt idx="4">
                  <c:v>80.737294838358082</c:v>
                </c:pt>
                <c:pt idx="5">
                  <c:v>95.475481904120997</c:v>
                </c:pt>
                <c:pt idx="6">
                  <c:v>101.44606133587166</c:v>
                </c:pt>
                <c:pt idx="7">
                  <c:v>104.70029607119523</c:v>
                </c:pt>
                <c:pt idx="8">
                  <c:v>105.04992459647791</c:v>
                </c:pt>
                <c:pt idx="9">
                  <c:v>107.55111327734643</c:v>
                </c:pt>
                <c:pt idx="10">
                  <c:v>105.93744316065707</c:v>
                </c:pt>
                <c:pt idx="11">
                  <c:v>121.32109827309571</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7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022209908210965E-2"/>
          <c:y val="4.0806818849189318E-2"/>
          <c:w val="0.93833004132145226"/>
          <c:h val="0.73928738418030604"/>
        </c:manualLayout>
      </c:layout>
      <c:lineChart>
        <c:grouping val="standard"/>
        <c:varyColors val="0"/>
        <c:ser>
          <c:idx val="0"/>
          <c:order val="0"/>
          <c:tx>
            <c:strRef>
              <c:f>Taul1!$B$1</c:f>
              <c:strCache>
                <c:ptCount val="1"/>
                <c:pt idx="0">
                  <c:v>Metalliteollisuus*, kaikki yritykset</c:v>
                </c:pt>
              </c:strCache>
            </c:strRef>
          </c:tx>
          <c:spPr>
            <a:ln w="28575" cap="rnd">
              <a:solidFill>
                <a:srgbClr val="0070C0"/>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#,##0</c:formatCode>
                <c:ptCount val="12"/>
                <c:pt idx="0">
                  <c:v>16008</c:v>
                </c:pt>
                <c:pt idx="1">
                  <c:v>20393</c:v>
                </c:pt>
                <c:pt idx="2">
                  <c:v>23385</c:v>
                </c:pt>
                <c:pt idx="3">
                  <c:v>22846</c:v>
                </c:pt>
                <c:pt idx="4">
                  <c:v>14667</c:v>
                </c:pt>
                <c:pt idx="5">
                  <c:v>17623</c:v>
                </c:pt>
                <c:pt idx="6">
                  <c:v>18965</c:v>
                </c:pt>
                <c:pt idx="7">
                  <c:v>18435</c:v>
                </c:pt>
                <c:pt idx="8">
                  <c:v>17673</c:v>
                </c:pt>
                <c:pt idx="9">
                  <c:v>18535</c:v>
                </c:pt>
                <c:pt idx="10">
                  <c:v>19198</c:v>
                </c:pt>
                <c:pt idx="11">
                  <c:v>17697</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Metalliteollisuus*, PK-yritykset</c:v>
                </c:pt>
              </c:strCache>
            </c:strRef>
          </c:tx>
          <c:spPr>
            <a:ln w="28575" cap="rnd">
              <a:solidFill>
                <a:srgbClr val="0070C0"/>
              </a:solidFill>
              <a:prstDash val="dash"/>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#,##0</c:formatCode>
                <c:ptCount val="12"/>
                <c:pt idx="0">
                  <c:v>2638</c:v>
                </c:pt>
                <c:pt idx="1">
                  <c:v>3099</c:v>
                </c:pt>
                <c:pt idx="2">
                  <c:v>3555</c:v>
                </c:pt>
                <c:pt idx="3">
                  <c:v>3204</c:v>
                </c:pt>
                <c:pt idx="4">
                  <c:v>2096</c:v>
                </c:pt>
                <c:pt idx="5">
                  <c:v>2505</c:v>
                </c:pt>
                <c:pt idx="6">
                  <c:v>2691</c:v>
                </c:pt>
                <c:pt idx="7">
                  <c:v>2771</c:v>
                </c:pt>
                <c:pt idx="8">
                  <c:v>2802</c:v>
                </c:pt>
                <c:pt idx="9">
                  <c:v>2851</c:v>
                </c:pt>
                <c:pt idx="10">
                  <c:v>2606</c:v>
                </c:pt>
                <c:pt idx="11">
                  <c:v>3229</c:v>
                </c:pt>
              </c:numCache>
            </c:numRef>
          </c:val>
          <c:smooth val="0"/>
          <c:extLst>
            <c:ext xmlns:c16="http://schemas.microsoft.com/office/drawing/2014/chart" uri="{C3380CC4-5D6E-409C-BE32-E72D297353CC}">
              <c16:uniqueId val="{00000001-DD20-482D-A543-C4F26246CFD7}"/>
            </c:ext>
          </c:extLst>
        </c:ser>
        <c:ser>
          <c:idx val="2"/>
          <c:order val="2"/>
          <c:tx>
            <c:strRef>
              <c:f>Taul1!$D$1</c:f>
              <c:strCache>
                <c:ptCount val="1"/>
                <c:pt idx="0">
                  <c:v>Sähkö- ja elektroniikkateollisuus**, kaikki yritykset</c:v>
                </c:pt>
              </c:strCache>
            </c:strRef>
          </c:tx>
          <c:spPr>
            <a:ln w="28575" cap="rnd">
              <a:solidFill>
                <a:srgbClr val="85E869"/>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Taul1!$D$2:$D$13</c:f>
              <c:numCache>
                <c:formatCode>#,##0</c:formatCode>
                <c:ptCount val="12"/>
                <c:pt idx="0">
                  <c:v>14518</c:v>
                </c:pt>
                <c:pt idx="1">
                  <c:v>15033</c:v>
                </c:pt>
                <c:pt idx="2">
                  <c:v>15017</c:v>
                </c:pt>
                <c:pt idx="3">
                  <c:v>15202</c:v>
                </c:pt>
                <c:pt idx="4">
                  <c:v>9273</c:v>
                </c:pt>
                <c:pt idx="5">
                  <c:v>7987</c:v>
                </c:pt>
                <c:pt idx="6">
                  <c:v>7628</c:v>
                </c:pt>
                <c:pt idx="7">
                  <c:v>7375</c:v>
                </c:pt>
                <c:pt idx="8">
                  <c:v>6409</c:v>
                </c:pt>
                <c:pt idx="9">
                  <c:v>6735</c:v>
                </c:pt>
                <c:pt idx="10">
                  <c:v>6526</c:v>
                </c:pt>
                <c:pt idx="11">
                  <c:v>6328</c:v>
                </c:pt>
              </c:numCache>
            </c:numRef>
          </c:val>
          <c:smooth val="0"/>
          <c:extLst>
            <c:ext xmlns:c16="http://schemas.microsoft.com/office/drawing/2014/chart" uri="{C3380CC4-5D6E-409C-BE32-E72D297353CC}">
              <c16:uniqueId val="{00000000-97DF-4F2E-B341-9E4913A51F2B}"/>
            </c:ext>
          </c:extLst>
        </c:ser>
        <c:ser>
          <c:idx val="3"/>
          <c:order val="3"/>
          <c:tx>
            <c:strRef>
              <c:f>Taul1!$E$1</c:f>
              <c:strCache>
                <c:ptCount val="1"/>
                <c:pt idx="0">
                  <c:v>Sähkö- ja elektroniikkateollisuus**, PK-yritykset</c:v>
                </c:pt>
              </c:strCache>
            </c:strRef>
          </c:tx>
          <c:spPr>
            <a:ln w="28575" cap="rnd">
              <a:solidFill>
                <a:srgbClr val="85E869"/>
              </a:solidFill>
              <a:prstDash val="dash"/>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Taul1!$E$2:$E$13</c:f>
              <c:numCache>
                <c:formatCode>#,##0</c:formatCode>
                <c:ptCount val="12"/>
                <c:pt idx="0">
                  <c:v>1080</c:v>
                </c:pt>
                <c:pt idx="1">
                  <c:v>1366</c:v>
                </c:pt>
                <c:pt idx="2">
                  <c:v>1436</c:v>
                </c:pt>
                <c:pt idx="3">
                  <c:v>1313</c:v>
                </c:pt>
                <c:pt idx="4">
                  <c:v>906</c:v>
                </c:pt>
                <c:pt idx="5">
                  <c:v>1045</c:v>
                </c:pt>
                <c:pt idx="6">
                  <c:v>1081</c:v>
                </c:pt>
                <c:pt idx="7">
                  <c:v>1122</c:v>
                </c:pt>
                <c:pt idx="8">
                  <c:v>1104</c:v>
                </c:pt>
                <c:pt idx="9">
                  <c:v>1148</c:v>
                </c:pt>
                <c:pt idx="10">
                  <c:v>1333</c:v>
                </c:pt>
                <c:pt idx="11">
                  <c:v>1282</c:v>
                </c:pt>
              </c:numCache>
            </c:numRef>
          </c:val>
          <c:smooth val="0"/>
          <c:extLst>
            <c:ext xmlns:c16="http://schemas.microsoft.com/office/drawing/2014/chart" uri="{C3380CC4-5D6E-409C-BE32-E72D297353CC}">
              <c16:uniqueId val="{00000001-97DF-4F2E-B341-9E4913A51F2B}"/>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thousands"/>
        </c:dispUnits>
      </c:valAx>
      <c:spPr>
        <a:noFill/>
        <a:ln>
          <a:noFill/>
        </a:ln>
        <a:effectLst/>
      </c:spPr>
    </c:plotArea>
    <c:legend>
      <c:legendPos val="b"/>
      <c:layout>
        <c:manualLayout>
          <c:xMode val="edge"/>
          <c:yMode val="edge"/>
          <c:x val="2.6733758166721792E-2"/>
          <c:y val="0.88156179836192217"/>
          <c:w val="0.95258609132428251"/>
          <c:h val="9.6923182912670464E-2"/>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022209908210965E-2"/>
          <c:y val="4.0806818849189318E-2"/>
          <c:w val="0.93833004132145226"/>
          <c:h val="0.73928738418030604"/>
        </c:manualLayout>
      </c:layout>
      <c:lineChart>
        <c:grouping val="standard"/>
        <c:varyColors val="0"/>
        <c:ser>
          <c:idx val="0"/>
          <c:order val="0"/>
          <c:tx>
            <c:strRef>
              <c:f>Taul1!$B$1</c:f>
              <c:strCache>
                <c:ptCount val="1"/>
                <c:pt idx="0">
                  <c:v>Metalliteollisuus*, kaikki yritykset</c:v>
                </c:pt>
              </c:strCache>
            </c:strRef>
          </c:tx>
          <c:spPr>
            <a:ln w="28575" cap="rnd">
              <a:solidFill>
                <a:srgbClr val="0070C0"/>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0.0</c:formatCode>
                <c:ptCount val="12"/>
                <c:pt idx="0">
                  <c:v>100</c:v>
                </c:pt>
                <c:pt idx="1">
                  <c:v>127.4</c:v>
                </c:pt>
                <c:pt idx="2">
                  <c:v>146.1</c:v>
                </c:pt>
                <c:pt idx="3">
                  <c:v>142.69999999999999</c:v>
                </c:pt>
                <c:pt idx="4">
                  <c:v>91.6</c:v>
                </c:pt>
                <c:pt idx="5">
                  <c:v>110.1</c:v>
                </c:pt>
                <c:pt idx="6">
                  <c:v>118.5</c:v>
                </c:pt>
                <c:pt idx="7">
                  <c:v>115.2</c:v>
                </c:pt>
                <c:pt idx="8">
                  <c:v>110.4</c:v>
                </c:pt>
                <c:pt idx="9">
                  <c:v>115.8</c:v>
                </c:pt>
                <c:pt idx="10">
                  <c:v>119.9</c:v>
                </c:pt>
                <c:pt idx="11" formatCode="General">
                  <c:v>110.6</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Metalliteollisuus*, PK-yritykset</c:v>
                </c:pt>
              </c:strCache>
            </c:strRef>
          </c:tx>
          <c:spPr>
            <a:ln w="28575" cap="rnd">
              <a:solidFill>
                <a:srgbClr val="0070C0"/>
              </a:solidFill>
              <a:prstDash val="dash"/>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0.0</c:formatCode>
                <c:ptCount val="12"/>
                <c:pt idx="0">
                  <c:v>100</c:v>
                </c:pt>
                <c:pt idx="1">
                  <c:v>117.5</c:v>
                </c:pt>
                <c:pt idx="2">
                  <c:v>134.80000000000001</c:v>
                </c:pt>
                <c:pt idx="3">
                  <c:v>121.4</c:v>
                </c:pt>
                <c:pt idx="4">
                  <c:v>79.5</c:v>
                </c:pt>
                <c:pt idx="5">
                  <c:v>95</c:v>
                </c:pt>
                <c:pt idx="6">
                  <c:v>102</c:v>
                </c:pt>
                <c:pt idx="7">
                  <c:v>105</c:v>
                </c:pt>
                <c:pt idx="8">
                  <c:v>106.2</c:v>
                </c:pt>
                <c:pt idx="9">
                  <c:v>108.1</c:v>
                </c:pt>
                <c:pt idx="10">
                  <c:v>98.8</c:v>
                </c:pt>
                <c:pt idx="11" formatCode="General">
                  <c:v>122.4</c:v>
                </c:pt>
              </c:numCache>
            </c:numRef>
          </c:val>
          <c:smooth val="0"/>
          <c:extLst>
            <c:ext xmlns:c16="http://schemas.microsoft.com/office/drawing/2014/chart" uri="{C3380CC4-5D6E-409C-BE32-E72D297353CC}">
              <c16:uniqueId val="{00000001-DD20-482D-A543-C4F26246CFD7}"/>
            </c:ext>
          </c:extLst>
        </c:ser>
        <c:ser>
          <c:idx val="2"/>
          <c:order val="2"/>
          <c:tx>
            <c:strRef>
              <c:f>Taul1!$D$1</c:f>
              <c:strCache>
                <c:ptCount val="1"/>
                <c:pt idx="0">
                  <c:v>Sähkö- ja elektroniikkateollisuus**, kaikki yritykset</c:v>
                </c:pt>
              </c:strCache>
            </c:strRef>
          </c:tx>
          <c:spPr>
            <a:ln w="28575" cap="rnd">
              <a:solidFill>
                <a:srgbClr val="85E869"/>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Taul1!$D$2:$D$13</c:f>
              <c:numCache>
                <c:formatCode>0.0</c:formatCode>
                <c:ptCount val="12"/>
                <c:pt idx="0">
                  <c:v>100</c:v>
                </c:pt>
                <c:pt idx="1">
                  <c:v>103.5</c:v>
                </c:pt>
                <c:pt idx="2">
                  <c:v>103.4</c:v>
                </c:pt>
                <c:pt idx="3">
                  <c:v>104.7</c:v>
                </c:pt>
                <c:pt idx="4">
                  <c:v>63.9</c:v>
                </c:pt>
                <c:pt idx="5">
                  <c:v>55</c:v>
                </c:pt>
                <c:pt idx="6">
                  <c:v>52.5</c:v>
                </c:pt>
                <c:pt idx="7">
                  <c:v>50.8</c:v>
                </c:pt>
                <c:pt idx="8">
                  <c:v>44.1</c:v>
                </c:pt>
                <c:pt idx="9">
                  <c:v>46.4</c:v>
                </c:pt>
                <c:pt idx="10">
                  <c:v>44.9</c:v>
                </c:pt>
                <c:pt idx="11" formatCode="General">
                  <c:v>43.6</c:v>
                </c:pt>
              </c:numCache>
            </c:numRef>
          </c:val>
          <c:smooth val="0"/>
          <c:extLst>
            <c:ext xmlns:c16="http://schemas.microsoft.com/office/drawing/2014/chart" uri="{C3380CC4-5D6E-409C-BE32-E72D297353CC}">
              <c16:uniqueId val="{00000000-97DF-4F2E-B341-9E4913A51F2B}"/>
            </c:ext>
          </c:extLst>
        </c:ser>
        <c:ser>
          <c:idx val="3"/>
          <c:order val="3"/>
          <c:tx>
            <c:strRef>
              <c:f>Taul1!$E$1</c:f>
              <c:strCache>
                <c:ptCount val="1"/>
                <c:pt idx="0">
                  <c:v>Sähkö- ja elektroniikkateollisuus**, PK-yritykset</c:v>
                </c:pt>
              </c:strCache>
            </c:strRef>
          </c:tx>
          <c:spPr>
            <a:ln w="28575" cap="rnd">
              <a:solidFill>
                <a:srgbClr val="85E869"/>
              </a:solidFill>
              <a:prstDash val="dash"/>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Taul1!$E$2:$E$13</c:f>
              <c:numCache>
                <c:formatCode>0.0</c:formatCode>
                <c:ptCount val="12"/>
                <c:pt idx="0">
                  <c:v>100</c:v>
                </c:pt>
                <c:pt idx="1">
                  <c:v>126.5</c:v>
                </c:pt>
                <c:pt idx="2">
                  <c:v>132.9</c:v>
                </c:pt>
                <c:pt idx="3">
                  <c:v>121.6</c:v>
                </c:pt>
                <c:pt idx="4">
                  <c:v>83.9</c:v>
                </c:pt>
                <c:pt idx="5">
                  <c:v>96.7</c:v>
                </c:pt>
                <c:pt idx="6">
                  <c:v>100.1</c:v>
                </c:pt>
                <c:pt idx="7">
                  <c:v>103.9</c:v>
                </c:pt>
                <c:pt idx="8">
                  <c:v>102.2</c:v>
                </c:pt>
                <c:pt idx="9">
                  <c:v>106.3</c:v>
                </c:pt>
                <c:pt idx="10">
                  <c:v>123.4</c:v>
                </c:pt>
                <c:pt idx="11" formatCode="General">
                  <c:v>118.7</c:v>
                </c:pt>
              </c:numCache>
            </c:numRef>
          </c:val>
          <c:smooth val="0"/>
          <c:extLst>
            <c:ext xmlns:c16="http://schemas.microsoft.com/office/drawing/2014/chart" uri="{C3380CC4-5D6E-409C-BE32-E72D297353CC}">
              <c16:uniqueId val="{00000001-97DF-4F2E-B341-9E4913A51F2B}"/>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4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layout>
        <c:manualLayout>
          <c:xMode val="edge"/>
          <c:yMode val="edge"/>
          <c:x val="2.6733758166721792E-2"/>
          <c:y val="0.88156179836192217"/>
          <c:w val="0.95258609132428251"/>
          <c:h val="9.6923182912670464E-2"/>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c:formatCode>
                <c:ptCount val="11"/>
                <c:pt idx="0">
                  <c:v>100</c:v>
                </c:pt>
                <c:pt idx="1">
                  <c:v>108.11951358934732</c:v>
                </c:pt>
                <c:pt idx="2">
                  <c:v>114.35873221650918</c:v>
                </c:pt>
                <c:pt idx="3">
                  <c:v>97.145144281526612</c:v>
                </c:pt>
                <c:pt idx="4">
                  <c:v>103.68224623642465</c:v>
                </c:pt>
                <c:pt idx="5">
                  <c:v>111.53168639699196</c:v>
                </c:pt>
                <c:pt idx="6">
                  <c:v>114.09418480325044</c:v>
                </c:pt>
                <c:pt idx="7">
                  <c:v>112.22804022079724</c:v>
                </c:pt>
                <c:pt idx="8">
                  <c:v>109.80424205800544</c:v>
                </c:pt>
                <c:pt idx="9">
                  <c:v>108.31051532740605</c:v>
                </c:pt>
                <c:pt idx="10">
                  <c:v>110.19192030962026</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c:formatCode>
                <c:ptCount val="11"/>
                <c:pt idx="0">
                  <c:v>100</c:v>
                </c:pt>
                <c:pt idx="1">
                  <c:v>108.77593374754642</c:v>
                </c:pt>
                <c:pt idx="2">
                  <c:v>116.32664647256951</c:v>
                </c:pt>
                <c:pt idx="3">
                  <c:v>105.75372554194651</c:v>
                </c:pt>
                <c:pt idx="4">
                  <c:v>108.3936083366257</c:v>
                </c:pt>
                <c:pt idx="5">
                  <c:v>117.11865343266196</c:v>
                </c:pt>
                <c:pt idx="6">
                  <c:v>120.1598375914843</c:v>
                </c:pt>
                <c:pt idx="7">
                  <c:v>119.02715238089475</c:v>
                </c:pt>
                <c:pt idx="8">
                  <c:v>118.78382699944621</c:v>
                </c:pt>
                <c:pt idx="9">
                  <c:v>120.82517119292399</c:v>
                </c:pt>
                <c:pt idx="10">
                  <c:v>124.11121545240711</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9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Taul1!$B$1</c:f>
              <c:strCache>
                <c:ptCount val="1"/>
                <c:pt idx="0">
                  <c:v>5 suurinta yritystä</c:v>
                </c:pt>
              </c:strCache>
            </c:strRef>
          </c:tx>
          <c:spPr>
            <a:ln w="28575" cap="rnd">
              <a:solidFill>
                <a:schemeClr val="accent1"/>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Taul1!$B$2:$B$13</c:f>
              <c:numCache>
                <c:formatCode>General</c:formatCode>
                <c:ptCount val="12"/>
                <c:pt idx="0">
                  <c:v>33</c:v>
                </c:pt>
                <c:pt idx="1">
                  <c:v>31</c:v>
                </c:pt>
                <c:pt idx="2">
                  <c:v>28</c:v>
                </c:pt>
                <c:pt idx="3">
                  <c:v>27</c:v>
                </c:pt>
                <c:pt idx="4">
                  <c:v>24</c:v>
                </c:pt>
                <c:pt idx="5">
                  <c:v>23</c:v>
                </c:pt>
                <c:pt idx="6">
                  <c:v>24</c:v>
                </c:pt>
                <c:pt idx="7">
                  <c:v>23</c:v>
                </c:pt>
                <c:pt idx="8">
                  <c:v>24</c:v>
                </c:pt>
                <c:pt idx="9">
                  <c:v>24</c:v>
                </c:pt>
                <c:pt idx="10">
                  <c:v>21</c:v>
                </c:pt>
                <c:pt idx="11">
                  <c:v>21</c:v>
                </c:pt>
              </c:numCache>
            </c:numRef>
          </c:val>
          <c:smooth val="0"/>
          <c:extLst>
            <c:ext xmlns:c16="http://schemas.microsoft.com/office/drawing/2014/chart" uri="{C3380CC4-5D6E-409C-BE32-E72D297353CC}">
              <c16:uniqueId val="{00000000-DD20-482D-A543-C4F26246CFD7}"/>
            </c:ext>
          </c:extLst>
        </c:ser>
        <c:ser>
          <c:idx val="1"/>
          <c:order val="1"/>
          <c:tx>
            <c:strRef>
              <c:f>Taul1!$C$1</c:f>
              <c:strCache>
                <c:ptCount val="1"/>
                <c:pt idx="0">
                  <c:v>10 suurinta</c:v>
                </c:pt>
              </c:strCache>
            </c:strRef>
          </c:tx>
          <c:spPr>
            <a:ln w="28575" cap="rnd">
              <a:solidFill>
                <a:schemeClr val="accent2"/>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Taul1!$C$2:$C$13</c:f>
              <c:numCache>
                <c:formatCode>General</c:formatCode>
                <c:ptCount val="12"/>
                <c:pt idx="0">
                  <c:v>42</c:v>
                </c:pt>
                <c:pt idx="1">
                  <c:v>40</c:v>
                </c:pt>
                <c:pt idx="2">
                  <c:v>38</c:v>
                </c:pt>
                <c:pt idx="3">
                  <c:v>39</c:v>
                </c:pt>
                <c:pt idx="4">
                  <c:v>37</c:v>
                </c:pt>
                <c:pt idx="5">
                  <c:v>34</c:v>
                </c:pt>
                <c:pt idx="6">
                  <c:v>33</c:v>
                </c:pt>
                <c:pt idx="7">
                  <c:v>32</c:v>
                </c:pt>
                <c:pt idx="8">
                  <c:v>33</c:v>
                </c:pt>
                <c:pt idx="9">
                  <c:v>33</c:v>
                </c:pt>
                <c:pt idx="10">
                  <c:v>31</c:v>
                </c:pt>
                <c:pt idx="11">
                  <c:v>31</c:v>
                </c:pt>
              </c:numCache>
            </c:numRef>
          </c:val>
          <c:smooth val="0"/>
          <c:extLst>
            <c:ext xmlns:c16="http://schemas.microsoft.com/office/drawing/2014/chart" uri="{C3380CC4-5D6E-409C-BE32-E72D297353CC}">
              <c16:uniqueId val="{00000001-DD20-482D-A543-C4F26246CFD7}"/>
            </c:ext>
          </c:extLst>
        </c:ser>
        <c:ser>
          <c:idx val="2"/>
          <c:order val="2"/>
          <c:tx>
            <c:strRef>
              <c:f>Taul1!$D$1</c:f>
              <c:strCache>
                <c:ptCount val="1"/>
                <c:pt idx="0">
                  <c:v>50 suurinta</c:v>
                </c:pt>
              </c:strCache>
            </c:strRef>
          </c:tx>
          <c:spPr>
            <a:ln w="28575" cap="rnd">
              <a:solidFill>
                <a:schemeClr val="accent3"/>
              </a:solidFill>
              <a:round/>
            </a:ln>
            <a:effectLst/>
          </c:spPr>
          <c:marker>
            <c:symbol val="none"/>
          </c:marker>
          <c:cat>
            <c:numRef>
              <c:f>Taul1!$A$2:$A$13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Taul1!$D$2:$D$13</c:f>
              <c:numCache>
                <c:formatCode>General</c:formatCode>
                <c:ptCount val="12"/>
                <c:pt idx="0">
                  <c:v>62</c:v>
                </c:pt>
                <c:pt idx="1">
                  <c:v>62</c:v>
                </c:pt>
                <c:pt idx="2">
                  <c:v>62</c:v>
                </c:pt>
                <c:pt idx="3">
                  <c:v>62</c:v>
                </c:pt>
                <c:pt idx="4">
                  <c:v>60</c:v>
                </c:pt>
                <c:pt idx="5">
                  <c:v>60</c:v>
                </c:pt>
                <c:pt idx="6">
                  <c:v>58</c:v>
                </c:pt>
                <c:pt idx="7">
                  <c:v>58</c:v>
                </c:pt>
                <c:pt idx="8">
                  <c:v>57</c:v>
                </c:pt>
                <c:pt idx="9">
                  <c:v>57</c:v>
                </c:pt>
                <c:pt idx="10">
                  <c:v>57</c:v>
                </c:pt>
                <c:pt idx="11">
                  <c:v>56</c:v>
                </c:pt>
              </c:numCache>
            </c:numRef>
          </c:val>
          <c:smooth val="0"/>
          <c:extLst>
            <c:ext xmlns:c16="http://schemas.microsoft.com/office/drawing/2014/chart" uri="{C3380CC4-5D6E-409C-BE32-E72D297353CC}">
              <c16:uniqueId val="{00000000-F241-4CAE-BA37-68DA999C3F32}"/>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General"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327377919984753E-2"/>
          <c:y val="3.5889778907319585E-2"/>
          <c:w val="0.83427209420406134"/>
          <c:h val="0.86344396477992746"/>
        </c:manualLayout>
      </c:layout>
      <c:barChart>
        <c:barDir val="col"/>
        <c:grouping val="percentStacked"/>
        <c:varyColors val="0"/>
        <c:ser>
          <c:idx val="0"/>
          <c:order val="0"/>
          <c:tx>
            <c:strRef>
              <c:f>Taul1!$B$1</c:f>
              <c:strCache>
                <c:ptCount val="1"/>
                <c:pt idx="0">
                  <c:v>0-9</c:v>
                </c:pt>
              </c:strCache>
            </c:strRef>
          </c:tx>
          <c:spPr>
            <a:solidFill>
              <a:srgbClr val="FF805C">
                <a:lumMod val="50000"/>
              </a:srgbClr>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Ranska</c:v>
                </c:pt>
                <c:pt idx="1">
                  <c:v>Saksa</c:v>
                </c:pt>
                <c:pt idx="2">
                  <c:v>USA**</c:v>
                </c:pt>
                <c:pt idx="3">
                  <c:v>Puola</c:v>
                </c:pt>
                <c:pt idx="4">
                  <c:v>Tsekki</c:v>
                </c:pt>
                <c:pt idx="5">
                  <c:v>Suomi</c:v>
                </c:pt>
                <c:pt idx="6">
                  <c:v>Ruotsi</c:v>
                </c:pt>
                <c:pt idx="7">
                  <c:v>UK</c:v>
                </c:pt>
                <c:pt idx="8">
                  <c:v>Tanska</c:v>
                </c:pt>
                <c:pt idx="9">
                  <c:v>Itävalta</c:v>
                </c:pt>
                <c:pt idx="10">
                  <c:v>Italia</c:v>
                </c:pt>
                <c:pt idx="11">
                  <c:v>Viro</c:v>
                </c:pt>
              </c:strCache>
            </c:strRef>
          </c:cat>
          <c:val>
            <c:numRef>
              <c:f>Taul1!$B$2:$B$13</c:f>
              <c:numCache>
                <c:formatCode>0</c:formatCode>
                <c:ptCount val="12"/>
                <c:pt idx="0">
                  <c:v>3.8315358227004617</c:v>
                </c:pt>
                <c:pt idx="1">
                  <c:v>3.3096937861312563</c:v>
                </c:pt>
                <c:pt idx="2">
                  <c:v>13.176022132238474</c:v>
                </c:pt>
                <c:pt idx="3">
                  <c:v>6.2518069854849534</c:v>
                </c:pt>
                <c:pt idx="4">
                  <c:v>4.9713066750311663</c:v>
                </c:pt>
                <c:pt idx="5">
                  <c:v>3.9733076582736704</c:v>
                </c:pt>
                <c:pt idx="6">
                  <c:v>12.543243463539197</c:v>
                </c:pt>
                <c:pt idx="7">
                  <c:v>15.299220414269183</c:v>
                </c:pt>
                <c:pt idx="8">
                  <c:v>6.8901407281422422</c:v>
                </c:pt>
                <c:pt idx="9">
                  <c:v>15.339431784983931</c:v>
                </c:pt>
                <c:pt idx="10">
                  <c:v>6.066149676300542</c:v>
                </c:pt>
                <c:pt idx="11">
                  <c:v>18.738180136188252</c:v>
                </c:pt>
              </c:numCache>
            </c:numRef>
          </c:val>
          <c:extLst>
            <c:ext xmlns:c16="http://schemas.microsoft.com/office/drawing/2014/chart" uri="{C3380CC4-5D6E-409C-BE32-E72D297353CC}">
              <c16:uniqueId val="{00000000-4739-4C22-BBC0-F108F59FC921}"/>
            </c:ext>
          </c:extLst>
        </c:ser>
        <c:ser>
          <c:idx val="1"/>
          <c:order val="1"/>
          <c:tx>
            <c:strRef>
              <c:f>Taul1!$C$1</c:f>
              <c:strCache>
                <c:ptCount val="1"/>
                <c:pt idx="0">
                  <c:v>10-49</c:v>
                </c:pt>
              </c:strCache>
            </c:strRef>
          </c:tx>
          <c:spPr>
            <a:solidFill>
              <a:srgbClr val="85E869"/>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Ranska</c:v>
                </c:pt>
                <c:pt idx="1">
                  <c:v>Saksa</c:v>
                </c:pt>
                <c:pt idx="2">
                  <c:v>USA**</c:v>
                </c:pt>
                <c:pt idx="3">
                  <c:v>Puola</c:v>
                </c:pt>
                <c:pt idx="4">
                  <c:v>Tsekki</c:v>
                </c:pt>
                <c:pt idx="5">
                  <c:v>Suomi</c:v>
                </c:pt>
                <c:pt idx="6">
                  <c:v>Ruotsi</c:v>
                </c:pt>
                <c:pt idx="7">
                  <c:v>UK</c:v>
                </c:pt>
                <c:pt idx="8">
                  <c:v>Tanska</c:v>
                </c:pt>
                <c:pt idx="9">
                  <c:v>Itävalta</c:v>
                </c:pt>
                <c:pt idx="10">
                  <c:v>Italia</c:v>
                </c:pt>
                <c:pt idx="11">
                  <c:v>Viro</c:v>
                </c:pt>
              </c:strCache>
            </c:strRef>
          </c:cat>
          <c:val>
            <c:numRef>
              <c:f>Taul1!$C$2:$C$13</c:f>
              <c:numCache>
                <c:formatCode>0</c:formatCode>
                <c:ptCount val="12"/>
                <c:pt idx="0">
                  <c:v>5.6913454704865387</c:v>
                </c:pt>
                <c:pt idx="1">
                  <c:v>6.0298134927745348</c:v>
                </c:pt>
                <c:pt idx="2">
                  <c:v>5.5942074798183281</c:v>
                </c:pt>
                <c:pt idx="3">
                  <c:v>9.2022026525151563</c:v>
                </c:pt>
                <c:pt idx="4">
                  <c:v>9.1485281283959736</c:v>
                </c:pt>
                <c:pt idx="5">
                  <c:v>9.0669872697289033</c:v>
                </c:pt>
                <c:pt idx="6">
                  <c:v>9.2253390327628129</c:v>
                </c:pt>
                <c:pt idx="7">
                  <c:v>8.501600584526626</c:v>
                </c:pt>
                <c:pt idx="8">
                  <c:v>15.465348849148999</c:v>
                </c:pt>
                <c:pt idx="9">
                  <c:v>11.361013730645633</c:v>
                </c:pt>
                <c:pt idx="10">
                  <c:v>18.115296683783004</c:v>
                </c:pt>
                <c:pt idx="11">
                  <c:v>17.601131193901391</c:v>
                </c:pt>
              </c:numCache>
            </c:numRef>
          </c:val>
          <c:extLst>
            <c:ext xmlns:c16="http://schemas.microsoft.com/office/drawing/2014/chart" uri="{C3380CC4-5D6E-409C-BE32-E72D297353CC}">
              <c16:uniqueId val="{00000001-4739-4C22-BBC0-F108F59FC921}"/>
            </c:ext>
          </c:extLst>
        </c:ser>
        <c:ser>
          <c:idx val="2"/>
          <c:order val="2"/>
          <c:tx>
            <c:strRef>
              <c:f>Taul1!$D$1</c:f>
              <c:strCache>
                <c:ptCount val="1"/>
                <c:pt idx="0">
                  <c:v>50-249</c:v>
                </c:pt>
              </c:strCache>
            </c:strRef>
          </c:tx>
          <c:spPr>
            <a:solidFill>
              <a:srgbClr val="FF00B8"/>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Ranska</c:v>
                </c:pt>
                <c:pt idx="1">
                  <c:v>Saksa</c:v>
                </c:pt>
                <c:pt idx="2">
                  <c:v>USA**</c:v>
                </c:pt>
                <c:pt idx="3">
                  <c:v>Puola</c:v>
                </c:pt>
                <c:pt idx="4">
                  <c:v>Tsekki</c:v>
                </c:pt>
                <c:pt idx="5">
                  <c:v>Suomi</c:v>
                </c:pt>
                <c:pt idx="6">
                  <c:v>Ruotsi</c:v>
                </c:pt>
                <c:pt idx="7">
                  <c:v>UK</c:v>
                </c:pt>
                <c:pt idx="8">
                  <c:v>Tanska</c:v>
                </c:pt>
                <c:pt idx="9">
                  <c:v>Itävalta</c:v>
                </c:pt>
                <c:pt idx="10">
                  <c:v>Italia</c:v>
                </c:pt>
                <c:pt idx="11">
                  <c:v>Viro</c:v>
                </c:pt>
              </c:strCache>
            </c:strRef>
          </c:cat>
          <c:val>
            <c:numRef>
              <c:f>Taul1!$D$2:$D$13</c:f>
              <c:numCache>
                <c:formatCode>0</c:formatCode>
                <c:ptCount val="12"/>
                <c:pt idx="0">
                  <c:v>10.34835718417934</c:v>
                </c:pt>
                <c:pt idx="1">
                  <c:v>12.943516571259718</c:v>
                </c:pt>
                <c:pt idx="2">
                  <c:v>9.9010017721575352</c:v>
                </c:pt>
                <c:pt idx="3">
                  <c:v>19.016743150757566</c:v>
                </c:pt>
                <c:pt idx="4">
                  <c:v>20.38820954919197</c:v>
                </c:pt>
                <c:pt idx="5">
                  <c:v>23.427601610892125</c:v>
                </c:pt>
                <c:pt idx="6">
                  <c:v>17.177192304968472</c:v>
                </c:pt>
                <c:pt idx="7">
                  <c:v>14.849910698487069</c:v>
                </c:pt>
                <c:pt idx="8">
                  <c:v>26.322924279018149</c:v>
                </c:pt>
                <c:pt idx="9">
                  <c:v>22.35770279481936</c:v>
                </c:pt>
                <c:pt idx="10">
                  <c:v>29.553287470278601</c:v>
                </c:pt>
                <c:pt idx="11">
                  <c:v>35.039858190909463</c:v>
                </c:pt>
              </c:numCache>
            </c:numRef>
          </c:val>
          <c:extLst>
            <c:ext xmlns:c16="http://schemas.microsoft.com/office/drawing/2014/chart" uri="{C3380CC4-5D6E-409C-BE32-E72D297353CC}">
              <c16:uniqueId val="{00000002-4739-4C22-BBC0-F108F59FC921}"/>
            </c:ext>
          </c:extLst>
        </c:ser>
        <c:ser>
          <c:idx val="3"/>
          <c:order val="3"/>
          <c:tx>
            <c:strRef>
              <c:f>Taul1!$E$1</c:f>
              <c:strCache>
                <c:ptCount val="1"/>
                <c:pt idx="0">
                  <c:v>250+</c:v>
                </c:pt>
              </c:strCache>
            </c:strRef>
          </c:tx>
          <c:spPr>
            <a:solidFill>
              <a:srgbClr val="0070C0"/>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Ranska</c:v>
                </c:pt>
                <c:pt idx="1">
                  <c:v>Saksa</c:v>
                </c:pt>
                <c:pt idx="2">
                  <c:v>USA**</c:v>
                </c:pt>
                <c:pt idx="3">
                  <c:v>Puola</c:v>
                </c:pt>
                <c:pt idx="4">
                  <c:v>Tsekki</c:v>
                </c:pt>
                <c:pt idx="5">
                  <c:v>Suomi</c:v>
                </c:pt>
                <c:pt idx="6">
                  <c:v>Ruotsi</c:v>
                </c:pt>
                <c:pt idx="7">
                  <c:v>UK</c:v>
                </c:pt>
                <c:pt idx="8">
                  <c:v>Tanska</c:v>
                </c:pt>
                <c:pt idx="9">
                  <c:v>Itävalta</c:v>
                </c:pt>
                <c:pt idx="10">
                  <c:v>Italia</c:v>
                </c:pt>
                <c:pt idx="11">
                  <c:v>Viro</c:v>
                </c:pt>
              </c:strCache>
            </c:strRef>
          </c:cat>
          <c:val>
            <c:numRef>
              <c:f>Taul1!$E$2:$E$13</c:f>
              <c:numCache>
                <c:formatCode>0</c:formatCode>
                <c:ptCount val="12"/>
                <c:pt idx="0">
                  <c:v>80.128761522633653</c:v>
                </c:pt>
                <c:pt idx="1">
                  <c:v>77.716976149834494</c:v>
                </c:pt>
                <c:pt idx="2">
                  <c:v>71.328768615785663</c:v>
                </c:pt>
                <c:pt idx="3">
                  <c:v>65.529247211242321</c:v>
                </c:pt>
                <c:pt idx="4">
                  <c:v>65.491955647380877</c:v>
                </c:pt>
                <c:pt idx="5">
                  <c:v>63.532103461105294</c:v>
                </c:pt>
                <c:pt idx="6">
                  <c:v>61.054225198729519</c:v>
                </c:pt>
                <c:pt idx="7">
                  <c:v>61.349268302717121</c:v>
                </c:pt>
                <c:pt idx="8">
                  <c:v>51.32158614369061</c:v>
                </c:pt>
                <c:pt idx="9">
                  <c:v>50.941851689551079</c:v>
                </c:pt>
                <c:pt idx="10">
                  <c:v>46.265266169637854</c:v>
                </c:pt>
                <c:pt idx="11">
                  <c:v>28.620830479000897</c:v>
                </c:pt>
              </c:numCache>
            </c:numRef>
          </c:val>
          <c:extLst>
            <c:ext xmlns:c16="http://schemas.microsoft.com/office/drawing/2014/chart" uri="{C3380CC4-5D6E-409C-BE32-E72D297353CC}">
              <c16:uniqueId val="{00000003-4739-4C22-BBC0-F108F59FC921}"/>
            </c:ext>
          </c:extLst>
        </c:ser>
        <c:dLbls>
          <c:showLegendKey val="0"/>
          <c:showVal val="0"/>
          <c:showCatName val="0"/>
          <c:showSerName val="0"/>
          <c:showPercent val="0"/>
          <c:showBubbleSize val="0"/>
        </c:dLbls>
        <c:gapWidth val="50"/>
        <c:overlap val="100"/>
        <c:axId val="411497544"/>
        <c:axId val="411497936"/>
      </c:barChart>
      <c:catAx>
        <c:axId val="411497544"/>
        <c:scaling>
          <c:orientation val="minMax"/>
        </c:scaling>
        <c:delete val="0"/>
        <c:axPos val="b"/>
        <c:numFmt formatCode="General" sourceLinked="0"/>
        <c:majorTickMark val="out"/>
        <c:minorTickMark val="none"/>
        <c:tickLblPos val="nextTo"/>
        <c:txPr>
          <a:bodyPr rot="0" vert="horz" anchor="t" anchorCtr="1"/>
          <a:lstStyle/>
          <a:p>
            <a:pPr>
              <a:defRPr sz="1050" b="0" i="0" baseline="0">
                <a:solidFill>
                  <a:srgbClr val="000000"/>
                </a:solidFill>
                <a:latin typeface="Verdana" panose="020B0604030504040204" pitchFamily="34" charset="0"/>
              </a:defRPr>
            </a:pPr>
            <a:endParaRPr lang="fi-FI"/>
          </a:p>
        </c:txPr>
        <c:crossAx val="411497936"/>
        <c:crosses val="autoZero"/>
        <c:auto val="1"/>
        <c:lblAlgn val="ctr"/>
        <c:lblOffset val="100"/>
        <c:noMultiLvlLbl val="0"/>
      </c:catAx>
      <c:valAx>
        <c:axId val="411497936"/>
        <c:scaling>
          <c:orientation val="minMax"/>
        </c:scaling>
        <c:delete val="0"/>
        <c:axPos val="l"/>
        <c:majorGridlines/>
        <c:numFmt formatCode="0%" sourceLinked="1"/>
        <c:majorTickMark val="out"/>
        <c:minorTickMark val="none"/>
        <c:tickLblPos val="nextTo"/>
        <c:txPr>
          <a:bodyPr/>
          <a:lstStyle/>
          <a:p>
            <a:pPr>
              <a:defRPr sz="1050" b="0" i="0" baseline="0">
                <a:solidFill>
                  <a:srgbClr val="000000"/>
                </a:solidFill>
                <a:latin typeface="Verdana" panose="020B0604030504040204" pitchFamily="34" charset="0"/>
              </a:defRPr>
            </a:pPr>
            <a:endParaRPr lang="fi-FI"/>
          </a:p>
        </c:txPr>
        <c:crossAx val="411497544"/>
        <c:crosses val="autoZero"/>
        <c:crossBetween val="between"/>
      </c:valAx>
    </c:plotArea>
    <c:legend>
      <c:legendPos val="r"/>
      <c:layout>
        <c:manualLayout>
          <c:xMode val="edge"/>
          <c:yMode val="edge"/>
          <c:x val="0.90497593991171976"/>
          <c:y val="0.37971420283107871"/>
          <c:w val="8.8791917356649847E-2"/>
          <c:h val="0.24057468041469818"/>
        </c:manualLayout>
      </c:layout>
      <c:overlay val="0"/>
      <c:txPr>
        <a:bodyPr/>
        <a:lstStyle/>
        <a:p>
          <a:pPr>
            <a:defRPr sz="1050" b="0" i="0" baseline="0">
              <a:solidFill>
                <a:srgbClr val="000000"/>
              </a:solidFill>
              <a:latin typeface="Verdana" panose="020B0604030504040204" pitchFamily="34" charset="0"/>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327377919984753E-2"/>
          <c:y val="3.5889778907319585E-2"/>
          <c:w val="0.80400344395089085"/>
          <c:h val="0.86344396477992746"/>
        </c:manualLayout>
      </c:layout>
      <c:barChart>
        <c:barDir val="col"/>
        <c:grouping val="percentStacked"/>
        <c:varyColors val="0"/>
        <c:ser>
          <c:idx val="0"/>
          <c:order val="0"/>
          <c:tx>
            <c:strRef>
              <c:f>Taul1!$B$1</c:f>
              <c:strCache>
                <c:ptCount val="1"/>
                <c:pt idx="0">
                  <c:v>Koko
tuntematon</c:v>
                </c:pt>
              </c:strCache>
            </c:strRef>
          </c:tx>
          <c:spPr>
            <a:solidFill>
              <a:srgbClr val="FF805C">
                <a:lumMod val="50000"/>
              </a:srgbClr>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USA*</c:v>
                </c:pt>
                <c:pt idx="1">
                  <c:v>Ranska</c:v>
                </c:pt>
                <c:pt idx="2">
                  <c:v>Saksa</c:v>
                </c:pt>
                <c:pt idx="3">
                  <c:v>Suomi</c:v>
                </c:pt>
                <c:pt idx="4">
                  <c:v>Ruotsi</c:v>
                </c:pt>
                <c:pt idx="5">
                  <c:v>UK</c:v>
                </c:pt>
                <c:pt idx="6">
                  <c:v>Puola</c:v>
                </c:pt>
                <c:pt idx="7">
                  <c:v>Itävalta</c:v>
                </c:pt>
                <c:pt idx="8">
                  <c:v>Italia</c:v>
                </c:pt>
                <c:pt idx="9">
                  <c:v>Tanska</c:v>
                </c:pt>
                <c:pt idx="10">
                  <c:v>Tsekki</c:v>
                </c:pt>
                <c:pt idx="11">
                  <c:v>Viro</c:v>
                </c:pt>
              </c:strCache>
            </c:strRef>
          </c:cat>
          <c:val>
            <c:numRef>
              <c:f>Taul1!$B$2:$B$13</c:f>
              <c:numCache>
                <c:formatCode>0</c:formatCode>
                <c:ptCount val="12"/>
                <c:pt idx="0">
                  <c:v>0</c:v>
                </c:pt>
                <c:pt idx="1">
                  <c:v>15.019382290576171</c:v>
                </c:pt>
                <c:pt idx="2">
                  <c:v>13.525725974705566</c:v>
                </c:pt>
                <c:pt idx="3">
                  <c:v>4.0068623828304695</c:v>
                </c:pt>
                <c:pt idx="4">
                  <c:v>3.62192130121506</c:v>
                </c:pt>
                <c:pt idx="5">
                  <c:v>6.5565159744001624</c:v>
                </c:pt>
                <c:pt idx="6">
                  <c:v>18.861626248216833</c:v>
                </c:pt>
                <c:pt idx="7">
                  <c:v>3.0718301467161426</c:v>
                </c:pt>
                <c:pt idx="8">
                  <c:v>5.2050925232392204</c:v>
                </c:pt>
                <c:pt idx="9">
                  <c:v>13.584522730705331</c:v>
                </c:pt>
                <c:pt idx="10">
                  <c:v>33.314322903286573</c:v>
                </c:pt>
                <c:pt idx="11">
                  <c:v>4.0331163038973985</c:v>
                </c:pt>
              </c:numCache>
            </c:numRef>
          </c:val>
          <c:extLst>
            <c:ext xmlns:c16="http://schemas.microsoft.com/office/drawing/2014/chart" uri="{C3380CC4-5D6E-409C-BE32-E72D297353CC}">
              <c16:uniqueId val="{00000000-4739-4C22-BBC0-F108F59FC921}"/>
            </c:ext>
          </c:extLst>
        </c:ser>
        <c:ser>
          <c:idx val="1"/>
          <c:order val="1"/>
          <c:tx>
            <c:strRef>
              <c:f>Taul1!$C$1</c:f>
              <c:strCache>
                <c:ptCount val="1"/>
                <c:pt idx="0">
                  <c:v>0-9</c:v>
                </c:pt>
              </c:strCache>
            </c:strRef>
          </c:tx>
          <c:spPr>
            <a:solidFill>
              <a:srgbClr val="85E869"/>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USA*</c:v>
                </c:pt>
                <c:pt idx="1">
                  <c:v>Ranska</c:v>
                </c:pt>
                <c:pt idx="2">
                  <c:v>Saksa</c:v>
                </c:pt>
                <c:pt idx="3">
                  <c:v>Suomi</c:v>
                </c:pt>
                <c:pt idx="4">
                  <c:v>Ruotsi</c:v>
                </c:pt>
                <c:pt idx="5">
                  <c:v>UK</c:v>
                </c:pt>
                <c:pt idx="6">
                  <c:v>Puola</c:v>
                </c:pt>
                <c:pt idx="7">
                  <c:v>Itävalta</c:v>
                </c:pt>
                <c:pt idx="8">
                  <c:v>Italia</c:v>
                </c:pt>
                <c:pt idx="9">
                  <c:v>Tanska</c:v>
                </c:pt>
                <c:pt idx="10">
                  <c:v>Tsekki</c:v>
                </c:pt>
                <c:pt idx="11">
                  <c:v>Viro</c:v>
                </c:pt>
              </c:strCache>
            </c:strRef>
          </c:cat>
          <c:val>
            <c:numRef>
              <c:f>Taul1!$C$2:$C$13</c:f>
              <c:numCache>
                <c:formatCode>0</c:formatCode>
                <c:ptCount val="12"/>
                <c:pt idx="0">
                  <c:v>13.17606508034482</c:v>
                </c:pt>
                <c:pt idx="1">
                  <c:v>3.2560648529132088</c:v>
                </c:pt>
                <c:pt idx="2">
                  <c:v>2.8620359232604131</c:v>
                </c:pt>
                <c:pt idx="3">
                  <c:v>3.8140972950145922</c:v>
                </c:pt>
                <c:pt idx="4">
                  <c:v>12.088911211131931</c:v>
                </c:pt>
                <c:pt idx="5">
                  <c:v>14.296151590575212</c:v>
                </c:pt>
                <c:pt idx="6">
                  <c:v>5.0726173493648528</c:v>
                </c:pt>
                <c:pt idx="7">
                  <c:v>14.868238639380335</c:v>
                </c:pt>
                <c:pt idx="8">
                  <c:v>5.7503961902659402</c:v>
                </c:pt>
                <c:pt idx="9">
                  <c:v>5.9541610028696574</c:v>
                </c:pt>
                <c:pt idx="10">
                  <c:v>3.315144975937248</c:v>
                </c:pt>
                <c:pt idx="11">
                  <c:v>17.982398842509674</c:v>
                </c:pt>
              </c:numCache>
            </c:numRef>
          </c:val>
          <c:extLst>
            <c:ext xmlns:c16="http://schemas.microsoft.com/office/drawing/2014/chart" uri="{C3380CC4-5D6E-409C-BE32-E72D297353CC}">
              <c16:uniqueId val="{00000001-4739-4C22-BBC0-F108F59FC921}"/>
            </c:ext>
          </c:extLst>
        </c:ser>
        <c:ser>
          <c:idx val="2"/>
          <c:order val="2"/>
          <c:tx>
            <c:strRef>
              <c:f>Taul1!$D$1</c:f>
              <c:strCache>
                <c:ptCount val="1"/>
                <c:pt idx="0">
                  <c:v>10-49</c:v>
                </c:pt>
              </c:strCache>
            </c:strRef>
          </c:tx>
          <c:spPr>
            <a:solidFill>
              <a:srgbClr val="FF00B8"/>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USA*</c:v>
                </c:pt>
                <c:pt idx="1">
                  <c:v>Ranska</c:v>
                </c:pt>
                <c:pt idx="2">
                  <c:v>Saksa</c:v>
                </c:pt>
                <c:pt idx="3">
                  <c:v>Suomi</c:v>
                </c:pt>
                <c:pt idx="4">
                  <c:v>Ruotsi</c:v>
                </c:pt>
                <c:pt idx="5">
                  <c:v>UK</c:v>
                </c:pt>
                <c:pt idx="6">
                  <c:v>Puola</c:v>
                </c:pt>
                <c:pt idx="7">
                  <c:v>Itävalta</c:v>
                </c:pt>
                <c:pt idx="8">
                  <c:v>Italia</c:v>
                </c:pt>
                <c:pt idx="9">
                  <c:v>Tanska</c:v>
                </c:pt>
                <c:pt idx="10">
                  <c:v>Tsekki</c:v>
                </c:pt>
                <c:pt idx="11">
                  <c:v>Viro</c:v>
                </c:pt>
              </c:strCache>
            </c:strRef>
          </c:cat>
          <c:val>
            <c:numRef>
              <c:f>Taul1!$D$2:$D$13</c:f>
              <c:numCache>
                <c:formatCode>0</c:formatCode>
                <c:ptCount val="12"/>
                <c:pt idx="0">
                  <c:v>5.5942257145036791</c:v>
                </c:pt>
                <c:pt idx="1">
                  <c:v>4.8365435714958576</c:v>
                </c:pt>
                <c:pt idx="2">
                  <c:v>5.2142415407721527</c:v>
                </c:pt>
                <c:pt idx="3">
                  <c:v>8.7036732600843081</c:v>
                </c:pt>
                <c:pt idx="4">
                  <c:v>8.8911855042787877</c:v>
                </c:pt>
                <c:pt idx="5">
                  <c:v>7.9442067914491998</c:v>
                </c:pt>
                <c:pt idx="6">
                  <c:v>7.4665217489753868</c:v>
                </c:pt>
                <c:pt idx="7">
                  <c:v>11.012028717900312</c:v>
                </c:pt>
                <c:pt idx="8">
                  <c:v>17.172364447738364</c:v>
                </c:pt>
                <c:pt idx="9">
                  <c:v>13.364484216885666</c:v>
                </c:pt>
                <c:pt idx="10">
                  <c:v>6.1007495704099517</c:v>
                </c:pt>
                <c:pt idx="11">
                  <c:v>16.891211361385615</c:v>
                </c:pt>
              </c:numCache>
            </c:numRef>
          </c:val>
          <c:extLst>
            <c:ext xmlns:c16="http://schemas.microsoft.com/office/drawing/2014/chart" uri="{C3380CC4-5D6E-409C-BE32-E72D297353CC}">
              <c16:uniqueId val="{00000002-4739-4C22-BBC0-F108F59FC921}"/>
            </c:ext>
          </c:extLst>
        </c:ser>
        <c:ser>
          <c:idx val="3"/>
          <c:order val="3"/>
          <c:tx>
            <c:strRef>
              <c:f>Taul1!$E$1</c:f>
              <c:strCache>
                <c:ptCount val="1"/>
                <c:pt idx="0">
                  <c:v>50-249</c:v>
                </c:pt>
              </c:strCache>
            </c:strRef>
          </c:tx>
          <c:spPr>
            <a:solidFill>
              <a:srgbClr val="0070C0"/>
            </a:solidFill>
            <a:ln>
              <a:solidFill>
                <a:srgbClr val="000000"/>
              </a:solidFill>
            </a:ln>
          </c:spPr>
          <c:invertIfNegative val="0"/>
          <c:dLbls>
            <c:numFmt formatCode="#,##0" sourceLinked="0"/>
            <c:spPr>
              <a:noFill/>
              <a:ln>
                <a:noFill/>
              </a:ln>
              <a:effectLst/>
            </c:spPr>
            <c:txPr>
              <a:bodyPr/>
              <a:lstStyle/>
              <a:p>
                <a:pPr>
                  <a:defRPr sz="1050" b="0" i="0" baseline="0">
                    <a:solidFill>
                      <a:srgbClr val="000000"/>
                    </a:solidFill>
                    <a:latin typeface="Verdana" panose="020B060403050404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Taul1!$A$2:$A$13</c:f>
              <c:strCache>
                <c:ptCount val="12"/>
                <c:pt idx="0">
                  <c:v>USA*</c:v>
                </c:pt>
                <c:pt idx="1">
                  <c:v>Ranska</c:v>
                </c:pt>
                <c:pt idx="2">
                  <c:v>Saksa</c:v>
                </c:pt>
                <c:pt idx="3">
                  <c:v>Suomi</c:v>
                </c:pt>
                <c:pt idx="4">
                  <c:v>Ruotsi</c:v>
                </c:pt>
                <c:pt idx="5">
                  <c:v>UK</c:v>
                </c:pt>
                <c:pt idx="6">
                  <c:v>Puola</c:v>
                </c:pt>
                <c:pt idx="7">
                  <c:v>Itävalta</c:v>
                </c:pt>
                <c:pt idx="8">
                  <c:v>Italia</c:v>
                </c:pt>
                <c:pt idx="9">
                  <c:v>Tanska</c:v>
                </c:pt>
                <c:pt idx="10">
                  <c:v>Tsekki</c:v>
                </c:pt>
                <c:pt idx="11">
                  <c:v>Viro</c:v>
                </c:pt>
              </c:strCache>
            </c:strRef>
          </c:cat>
          <c:val>
            <c:numRef>
              <c:f>Taul1!$E$2:$E$13</c:f>
              <c:numCache>
                <c:formatCode>0</c:formatCode>
                <c:ptCount val="12"/>
                <c:pt idx="0">
                  <c:v>9.9010340451207082</c:v>
                </c:pt>
                <c:pt idx="1">
                  <c:v>8.7941033757711597</c:v>
                </c:pt>
                <c:pt idx="2">
                  <c:v>11.192820784657519</c:v>
                </c:pt>
                <c:pt idx="3">
                  <c:v>22.488858054250528</c:v>
                </c:pt>
                <c:pt idx="4">
                  <c:v>16.555012524066168</c:v>
                </c:pt>
                <c:pt idx="5">
                  <c:v>13.876300144945445</c:v>
                </c:pt>
                <c:pt idx="6">
                  <c:v>15.429884745148653</c:v>
                </c:pt>
                <c:pt idx="7">
                  <c:v>21.670924010831154</c:v>
                </c:pt>
                <c:pt idx="8">
                  <c:v>28.014988212846813</c:v>
                </c:pt>
                <c:pt idx="9">
                  <c:v>22.747130342848514</c:v>
                </c:pt>
                <c:pt idx="10">
                  <c:v>13.595996962898264</c:v>
                </c:pt>
                <c:pt idx="11">
                  <c:v>33.626568898066395</c:v>
                </c:pt>
              </c:numCache>
            </c:numRef>
          </c:val>
          <c:extLst>
            <c:ext xmlns:c16="http://schemas.microsoft.com/office/drawing/2014/chart" uri="{C3380CC4-5D6E-409C-BE32-E72D297353CC}">
              <c16:uniqueId val="{00000003-4739-4C22-BBC0-F108F59FC921}"/>
            </c:ext>
          </c:extLst>
        </c:ser>
        <c:ser>
          <c:idx val="4"/>
          <c:order val="4"/>
          <c:tx>
            <c:strRef>
              <c:f>Taul1!$F$1</c:f>
              <c:strCache>
                <c:ptCount val="1"/>
                <c:pt idx="0">
                  <c:v>250+</c:v>
                </c:pt>
              </c:strCache>
            </c:strRef>
          </c:tx>
          <c:spPr>
            <a:ln>
              <a:solidFill>
                <a:srgbClr val="000000"/>
              </a:solidFill>
            </a:ln>
          </c:spPr>
          <c:invertIfNegative val="0"/>
          <c:dLbls>
            <c:spPr>
              <a:noFill/>
              <a:ln>
                <a:noFill/>
              </a:ln>
              <a:effectLst/>
            </c:spPr>
            <c:txPr>
              <a:bodyPr wrap="square" lIns="38100" tIns="19050" rIns="38100" bIns="19050" anchor="ctr" anchorCtr="0">
                <a:spAutoFit/>
              </a:bodyPr>
              <a:lstStyle/>
              <a:p>
                <a:pPr algn="ctr">
                  <a:defRPr lang="fi-FI" sz="1050" b="0" i="0" u="none" strike="noStrike" kern="1200" baseline="0">
                    <a:solidFill>
                      <a:srgbClr val="000000"/>
                    </a:solidFill>
                    <a:latin typeface="Verdana" panose="020B0604030504040204" pitchFamily="34"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Taul1!$A$2:$A$13</c:f>
              <c:strCache>
                <c:ptCount val="12"/>
                <c:pt idx="0">
                  <c:v>USA*</c:v>
                </c:pt>
                <c:pt idx="1">
                  <c:v>Ranska</c:v>
                </c:pt>
                <c:pt idx="2">
                  <c:v>Saksa</c:v>
                </c:pt>
                <c:pt idx="3">
                  <c:v>Suomi</c:v>
                </c:pt>
                <c:pt idx="4">
                  <c:v>Ruotsi</c:v>
                </c:pt>
                <c:pt idx="5">
                  <c:v>UK</c:v>
                </c:pt>
                <c:pt idx="6">
                  <c:v>Puola</c:v>
                </c:pt>
                <c:pt idx="7">
                  <c:v>Itävalta</c:v>
                </c:pt>
                <c:pt idx="8">
                  <c:v>Italia</c:v>
                </c:pt>
                <c:pt idx="9">
                  <c:v>Tanska</c:v>
                </c:pt>
                <c:pt idx="10">
                  <c:v>Tsekki</c:v>
                </c:pt>
                <c:pt idx="11">
                  <c:v>Viro</c:v>
                </c:pt>
              </c:strCache>
            </c:strRef>
          </c:cat>
          <c:val>
            <c:numRef>
              <c:f>Taul1!$F$2:$F$13</c:f>
              <c:numCache>
                <c:formatCode>0</c:formatCode>
                <c:ptCount val="12"/>
                <c:pt idx="0">
                  <c:v>71.329001116574545</c:v>
                </c:pt>
                <c:pt idx="1">
                  <c:v>68.093959230538175</c:v>
                </c:pt>
                <c:pt idx="2">
                  <c:v>67.205243735855973</c:v>
                </c:pt>
                <c:pt idx="3">
                  <c:v>60.986373268379488</c:v>
                </c:pt>
                <c:pt idx="4">
                  <c:v>58.842763407833822</c:v>
                </c:pt>
                <c:pt idx="5">
                  <c:v>57.327002022175279</c:v>
                </c:pt>
                <c:pt idx="6">
                  <c:v>53.169395195072802</c:v>
                </c:pt>
                <c:pt idx="7">
                  <c:v>49.377031579071563</c:v>
                </c:pt>
                <c:pt idx="8">
                  <c:v>43.857079782075644</c:v>
                </c:pt>
                <c:pt idx="9">
                  <c:v>44.349890499924484</c:v>
                </c:pt>
                <c:pt idx="10">
                  <c:v>43.673694246062325</c:v>
                </c:pt>
                <c:pt idx="11">
                  <c:v>27.466444720706296</c:v>
                </c:pt>
              </c:numCache>
            </c:numRef>
          </c:val>
          <c:extLst>
            <c:ext xmlns:c16="http://schemas.microsoft.com/office/drawing/2014/chart" uri="{C3380CC4-5D6E-409C-BE32-E72D297353CC}">
              <c16:uniqueId val="{00000000-E59F-43A8-9C31-DCA5E590F715}"/>
            </c:ext>
          </c:extLst>
        </c:ser>
        <c:dLbls>
          <c:showLegendKey val="0"/>
          <c:showVal val="0"/>
          <c:showCatName val="0"/>
          <c:showSerName val="0"/>
          <c:showPercent val="0"/>
          <c:showBubbleSize val="0"/>
        </c:dLbls>
        <c:gapWidth val="50"/>
        <c:overlap val="100"/>
        <c:axId val="411497544"/>
        <c:axId val="411497936"/>
      </c:barChart>
      <c:catAx>
        <c:axId val="411497544"/>
        <c:scaling>
          <c:orientation val="minMax"/>
        </c:scaling>
        <c:delete val="0"/>
        <c:axPos val="b"/>
        <c:numFmt formatCode="General" sourceLinked="0"/>
        <c:majorTickMark val="out"/>
        <c:minorTickMark val="none"/>
        <c:tickLblPos val="nextTo"/>
        <c:txPr>
          <a:bodyPr rot="0" vert="horz" anchor="t" anchorCtr="1"/>
          <a:lstStyle/>
          <a:p>
            <a:pPr>
              <a:defRPr sz="1050" b="0" i="0" baseline="0">
                <a:solidFill>
                  <a:srgbClr val="000000"/>
                </a:solidFill>
                <a:latin typeface="Verdana" panose="020B0604030504040204" pitchFamily="34" charset="0"/>
              </a:defRPr>
            </a:pPr>
            <a:endParaRPr lang="fi-FI"/>
          </a:p>
        </c:txPr>
        <c:crossAx val="411497936"/>
        <c:crosses val="autoZero"/>
        <c:auto val="1"/>
        <c:lblAlgn val="ctr"/>
        <c:lblOffset val="100"/>
        <c:noMultiLvlLbl val="0"/>
      </c:catAx>
      <c:valAx>
        <c:axId val="411497936"/>
        <c:scaling>
          <c:orientation val="minMax"/>
        </c:scaling>
        <c:delete val="0"/>
        <c:axPos val="l"/>
        <c:majorGridlines/>
        <c:numFmt formatCode="0%" sourceLinked="1"/>
        <c:majorTickMark val="out"/>
        <c:minorTickMark val="none"/>
        <c:tickLblPos val="nextTo"/>
        <c:txPr>
          <a:bodyPr/>
          <a:lstStyle/>
          <a:p>
            <a:pPr>
              <a:defRPr sz="1050" b="0" i="0" baseline="0">
                <a:solidFill>
                  <a:srgbClr val="000000"/>
                </a:solidFill>
                <a:latin typeface="Verdana" panose="020B0604030504040204" pitchFamily="34" charset="0"/>
              </a:defRPr>
            </a:pPr>
            <a:endParaRPr lang="fi-FI"/>
          </a:p>
        </c:txPr>
        <c:crossAx val="411497544"/>
        <c:crosses val="autoZero"/>
        <c:crossBetween val="between"/>
      </c:valAx>
    </c:plotArea>
    <c:legend>
      <c:legendPos val="r"/>
      <c:layout>
        <c:manualLayout>
          <c:xMode val="edge"/>
          <c:yMode val="edge"/>
          <c:x val="0.87622071077664676"/>
          <c:y val="0.15685160392414926"/>
          <c:w val="0.11952237525360408"/>
          <c:h val="0.60066713562821938"/>
        </c:manualLayout>
      </c:layout>
      <c:overlay val="0"/>
      <c:txPr>
        <a:bodyPr/>
        <a:lstStyle/>
        <a:p>
          <a:pPr>
            <a:defRPr sz="1050" b="0" i="0" baseline="0">
              <a:solidFill>
                <a:srgbClr val="000000"/>
              </a:solidFill>
              <a:latin typeface="Verdana" panose="020B0604030504040204" pitchFamily="34" charset="0"/>
            </a:defRPr>
          </a:pPr>
          <a:endParaRPr lang="fi-FI"/>
        </a:p>
      </c:txPr>
    </c:legend>
    <c:plotVisOnly val="1"/>
    <c:dispBlanksAs val="gap"/>
    <c:showDLblsOverMax val="0"/>
  </c:chart>
  <c:txPr>
    <a:bodyPr/>
    <a:lstStyle/>
    <a:p>
      <a:pPr>
        <a:defRPr sz="1800"/>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c:formatCode>
                <c:ptCount val="11"/>
                <c:pt idx="0">
                  <c:v>86985134.102761954</c:v>
                </c:pt>
                <c:pt idx="1">
                  <c:v>94850482.551660448</c:v>
                </c:pt>
                <c:pt idx="2">
                  <c:v>95685250.6077279</c:v>
                </c:pt>
                <c:pt idx="3">
                  <c:v>83817744.031857193</c:v>
                </c:pt>
                <c:pt idx="4">
                  <c:v>90111037.241857633</c:v>
                </c:pt>
                <c:pt idx="5">
                  <c:v>93357444.019928351</c:v>
                </c:pt>
                <c:pt idx="6">
                  <c:v>91761173</c:v>
                </c:pt>
                <c:pt idx="7">
                  <c:v>92434219</c:v>
                </c:pt>
                <c:pt idx="8">
                  <c:v>93391102</c:v>
                </c:pt>
                <c:pt idx="9">
                  <c:v>96310231</c:v>
                </c:pt>
                <c:pt idx="10">
                  <c:v>102750909</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c:formatCode>
                <c:ptCount val="11"/>
                <c:pt idx="0">
                  <c:v>35256822.475385055</c:v>
                </c:pt>
                <c:pt idx="1">
                  <c:v>38614295.173540756</c:v>
                </c:pt>
                <c:pt idx="2">
                  <c:v>40490760.069537684</c:v>
                </c:pt>
                <c:pt idx="3">
                  <c:v>38411482.166951358</c:v>
                </c:pt>
                <c:pt idx="4">
                  <c:v>39278829.123975292</c:v>
                </c:pt>
                <c:pt idx="5">
                  <c:v>41560347.15523196</c:v>
                </c:pt>
                <c:pt idx="6">
                  <c:v>42426202</c:v>
                </c:pt>
                <c:pt idx="7">
                  <c:v>43035386</c:v>
                </c:pt>
                <c:pt idx="8">
                  <c:v>43634321</c:v>
                </c:pt>
                <c:pt idx="9">
                  <c:v>44996011</c:v>
                </c:pt>
                <c:pt idx="10">
                  <c:v>47498615</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c:formatCode>
                <c:ptCount val="11"/>
                <c:pt idx="0">
                  <c:v>100</c:v>
                </c:pt>
                <c:pt idx="1">
                  <c:v>109.04217545909233</c:v>
                </c:pt>
                <c:pt idx="2">
                  <c:v>110.00184295248411</c:v>
                </c:pt>
                <c:pt idx="3">
                  <c:v>96.358699559900785</c:v>
                </c:pt>
                <c:pt idx="4">
                  <c:v>103.5936061619481</c:v>
                </c:pt>
                <c:pt idx="5">
                  <c:v>107.32574592531904</c:v>
                </c:pt>
                <c:pt idx="6">
                  <c:v>105.49063808029054</c:v>
                </c:pt>
                <c:pt idx="7">
                  <c:v>106.26438638446039</c:v>
                </c:pt>
                <c:pt idx="8">
                  <c:v>107.36443987046131</c:v>
                </c:pt>
                <c:pt idx="9">
                  <c:v>110.72033398973853</c:v>
                </c:pt>
                <c:pt idx="10">
                  <c:v>118.12467734844527</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c:formatCode>
                <c:ptCount val="11"/>
                <c:pt idx="0">
                  <c:v>100</c:v>
                </c:pt>
                <c:pt idx="1">
                  <c:v>109.52290212908369</c:v>
                </c:pt>
                <c:pt idx="2">
                  <c:v>114.84517669681311</c:v>
                </c:pt>
                <c:pt idx="3">
                  <c:v>108.94765741798986</c:v>
                </c:pt>
                <c:pt idx="4">
                  <c:v>111.40774002364579</c:v>
                </c:pt>
                <c:pt idx="5">
                  <c:v>117.87887914246326</c:v>
                </c:pt>
                <c:pt idx="6">
                  <c:v>120.33472962465731</c:v>
                </c:pt>
                <c:pt idx="7">
                  <c:v>122.06257676807276</c:v>
                </c:pt>
                <c:pt idx="8">
                  <c:v>123.76135436046117</c:v>
                </c:pt>
                <c:pt idx="9">
                  <c:v>127.62355720347314</c:v>
                </c:pt>
                <c:pt idx="10">
                  <c:v>134.72176919279016</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9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c:formatCode>
                <c:ptCount val="11"/>
                <c:pt idx="0">
                  <c:v>86766999.992582887</c:v>
                </c:pt>
                <c:pt idx="1">
                  <c:v>93990860.644779205</c:v>
                </c:pt>
                <c:pt idx="2">
                  <c:v>96838077.170110121</c:v>
                </c:pt>
                <c:pt idx="3">
                  <c:v>74824376.943674549</c:v>
                </c:pt>
                <c:pt idx="4">
                  <c:v>77876180.855046585</c:v>
                </c:pt>
                <c:pt idx="5">
                  <c:v>80950340.521884486</c:v>
                </c:pt>
                <c:pt idx="6">
                  <c:v>80427179</c:v>
                </c:pt>
                <c:pt idx="7">
                  <c:v>78378469</c:v>
                </c:pt>
                <c:pt idx="8">
                  <c:v>77379088</c:v>
                </c:pt>
                <c:pt idx="9">
                  <c:v>76831304</c:v>
                </c:pt>
                <c:pt idx="10">
                  <c:v>73579495</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c:formatCode>
                <c:ptCount val="11"/>
                <c:pt idx="0">
                  <c:v>16382831.382416893</c:v>
                </c:pt>
                <c:pt idx="1">
                  <c:v>17925471.321636189</c:v>
                </c:pt>
                <c:pt idx="2">
                  <c:v>19180828.629819233</c:v>
                </c:pt>
                <c:pt idx="3">
                  <c:v>16146826.742272843</c:v>
                </c:pt>
                <c:pt idx="4">
                  <c:v>16213135.710107382</c:v>
                </c:pt>
                <c:pt idx="5">
                  <c:v>18137678.577796414</c:v>
                </c:pt>
                <c:pt idx="6">
                  <c:v>18606735</c:v>
                </c:pt>
                <c:pt idx="7">
                  <c:v>18961579</c:v>
                </c:pt>
                <c:pt idx="8">
                  <c:v>18464618</c:v>
                </c:pt>
                <c:pt idx="9">
                  <c:v>19438620</c:v>
                </c:pt>
                <c:pt idx="10">
                  <c:v>20338944</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c:formatCode>
                <c:ptCount val="11"/>
                <c:pt idx="0">
                  <c:v>100</c:v>
                </c:pt>
                <c:pt idx="1">
                  <c:v>108.32558536403683</c:v>
                </c:pt>
                <c:pt idx="2">
                  <c:v>111.60703629074203</c:v>
                </c:pt>
                <c:pt idx="3">
                  <c:v>86.235984821499841</c:v>
                </c:pt>
                <c:pt idx="4">
                  <c:v>89.753225145163128</c:v>
                </c:pt>
                <c:pt idx="5">
                  <c:v>93.296230743029483</c:v>
                </c:pt>
                <c:pt idx="6">
                  <c:v>92.693280863548566</c:v>
                </c:pt>
                <c:pt idx="7">
                  <c:v>90.332118209342326</c:v>
                </c:pt>
                <c:pt idx="8">
                  <c:v>89.1803197144244</c:v>
                </c:pt>
                <c:pt idx="9">
                  <c:v>88.548992135913181</c:v>
                </c:pt>
                <c:pt idx="10">
                  <c:v>84.801243567588855</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c:formatCode>
                <c:ptCount val="11"/>
                <c:pt idx="0">
                  <c:v>100</c:v>
                </c:pt>
                <c:pt idx="1">
                  <c:v>109.41619859968135</c:v>
                </c:pt>
                <c:pt idx="2">
                  <c:v>117.0788380963582</c:v>
                </c:pt>
                <c:pt idx="3">
                  <c:v>98.559439240781387</c:v>
                </c:pt>
                <c:pt idx="4">
                  <c:v>98.964185931305863</c:v>
                </c:pt>
                <c:pt idx="5">
                  <c:v>110.71150129313384</c:v>
                </c:pt>
                <c:pt idx="6">
                  <c:v>113.57459871051316</c:v>
                </c:pt>
                <c:pt idx="7">
                  <c:v>115.74054909916723</c:v>
                </c:pt>
                <c:pt idx="8">
                  <c:v>112.70712350624213</c:v>
                </c:pt>
                <c:pt idx="9">
                  <c:v>118.65238398817178</c:v>
                </c:pt>
                <c:pt idx="10">
                  <c:v>124.14791756832135</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8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Taul1!$A$2</c:f>
              <c:strCache>
                <c:ptCount val="1"/>
                <c:pt idx="0">
                  <c:v>Kaikki yritykset</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c:formatCode>
                <c:ptCount val="11"/>
                <c:pt idx="0">
                  <c:v>100</c:v>
                </c:pt>
                <c:pt idx="1">
                  <c:v>115.22119040653953</c:v>
                </c:pt>
                <c:pt idx="2">
                  <c:v>109.61273533239537</c:v>
                </c:pt>
                <c:pt idx="3">
                  <c:v>75.402421388690811</c:v>
                </c:pt>
                <c:pt idx="4">
                  <c:v>82.800383594362998</c:v>
                </c:pt>
                <c:pt idx="5">
                  <c:v>81.201822687488558</c:v>
                </c:pt>
                <c:pt idx="6">
                  <c:v>76.612218947058793</c:v>
                </c:pt>
                <c:pt idx="7">
                  <c:v>80.705952568194277</c:v>
                </c:pt>
                <c:pt idx="8">
                  <c:v>84.482613340443478</c:v>
                </c:pt>
                <c:pt idx="9">
                  <c:v>87.498602511937577</c:v>
                </c:pt>
                <c:pt idx="10">
                  <c:v>94.997403539446523</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PK-yritykset</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c:formatCode>
                <c:ptCount val="11"/>
                <c:pt idx="0">
                  <c:v>100</c:v>
                </c:pt>
                <c:pt idx="1">
                  <c:v>109.53853098384812</c:v>
                </c:pt>
                <c:pt idx="2">
                  <c:v>117.17967117293689</c:v>
                </c:pt>
                <c:pt idx="3">
                  <c:v>99.111438283461339</c:v>
                </c:pt>
                <c:pt idx="4">
                  <c:v>99.218154255327832</c:v>
                </c:pt>
                <c:pt idx="5">
                  <c:v>108.06271390097932</c:v>
                </c:pt>
                <c:pt idx="6">
                  <c:v>112.19597931321631</c:v>
                </c:pt>
                <c:pt idx="7">
                  <c:v>114.90931131484577</c:v>
                </c:pt>
                <c:pt idx="8">
                  <c:v>114.78164737212899</c:v>
                </c:pt>
                <c:pt idx="9">
                  <c:v>120.79331509312541</c:v>
                </c:pt>
                <c:pt idx="10">
                  <c:v>126.66561609294233</c:v>
                </c:pt>
              </c:numCache>
            </c:numRef>
          </c:val>
          <c:smooth val="0"/>
          <c:extLst>
            <c:ext xmlns:c16="http://schemas.microsoft.com/office/drawing/2014/chart" uri="{C3380CC4-5D6E-409C-BE32-E72D297353CC}">
              <c16:uniqueId val="{00000001-DD20-482D-A543-C4F26246CFD7}"/>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7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24426132318022E-2"/>
          <c:y val="4.0806818849189318E-2"/>
          <c:w val="0.92822782509734525"/>
          <c:h val="0.76175166134344063"/>
        </c:manualLayout>
      </c:layout>
      <c:lineChart>
        <c:grouping val="standard"/>
        <c:varyColors val="0"/>
        <c:ser>
          <c:idx val="0"/>
          <c:order val="0"/>
          <c:tx>
            <c:strRef>
              <c:f>Taul1!$A$2</c:f>
              <c:strCache>
                <c:ptCount val="1"/>
                <c:pt idx="0">
                  <c:v>Elektoriniikka- ja sähköteollisuus</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c:formatCode>
                <c:ptCount val="11"/>
                <c:pt idx="0">
                  <c:v>2297929.0291332481</c:v>
                </c:pt>
                <c:pt idx="1">
                  <c:v>2131581.530742541</c:v>
                </c:pt>
                <c:pt idx="2">
                  <c:v>2305839.2657025121</c:v>
                </c:pt>
                <c:pt idx="3">
                  <c:v>1934067.178987144</c:v>
                </c:pt>
                <c:pt idx="4">
                  <c:v>1961099.4378839252</c:v>
                </c:pt>
                <c:pt idx="5">
                  <c:v>1956671.9629331701</c:v>
                </c:pt>
                <c:pt idx="6">
                  <c:v>2055908</c:v>
                </c:pt>
                <c:pt idx="7">
                  <c:v>2082358</c:v>
                </c:pt>
                <c:pt idx="8">
                  <c:v>2096222</c:v>
                </c:pt>
                <c:pt idx="9">
                  <c:v>2115903</c:v>
                </c:pt>
                <c:pt idx="10">
                  <c:v>2106582</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Kone- ja metallituoteteollisuus</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c:formatCode>
                <c:ptCount val="11"/>
                <c:pt idx="0">
                  <c:v>9019584.6975653507</c:v>
                </c:pt>
                <c:pt idx="1">
                  <c:v>10190747.461132269</c:v>
                </c:pt>
                <c:pt idx="2">
                  <c:v>10903795.016076913</c:v>
                </c:pt>
                <c:pt idx="3">
                  <c:v>8682518.4845222309</c:v>
                </c:pt>
                <c:pt idx="4">
                  <c:v>8633310.818088945</c:v>
                </c:pt>
                <c:pt idx="5">
                  <c:v>9717943.0147326719</c:v>
                </c:pt>
                <c:pt idx="6">
                  <c:v>9940717</c:v>
                </c:pt>
                <c:pt idx="7">
                  <c:v>9826721</c:v>
                </c:pt>
                <c:pt idx="8">
                  <c:v>9387966</c:v>
                </c:pt>
                <c:pt idx="9">
                  <c:v>9908424</c:v>
                </c:pt>
                <c:pt idx="10">
                  <c:v>10352985</c:v>
                </c:pt>
              </c:numCache>
            </c:numRef>
          </c:val>
          <c:smooth val="0"/>
          <c:extLst>
            <c:ext xmlns:c16="http://schemas.microsoft.com/office/drawing/2014/chart" uri="{C3380CC4-5D6E-409C-BE32-E72D297353CC}">
              <c16:uniqueId val="{00000001-DD20-482D-A543-C4F26246CFD7}"/>
            </c:ext>
          </c:extLst>
        </c:ser>
        <c:ser>
          <c:idx val="2"/>
          <c:order val="2"/>
          <c:tx>
            <c:strRef>
              <c:f>Taul1!$A$4</c:f>
              <c:strCache>
                <c:ptCount val="1"/>
                <c:pt idx="0">
                  <c:v>Metallien jalostus</c:v>
                </c:pt>
              </c:strCache>
            </c:strRef>
          </c:tx>
          <c:spPr>
            <a:ln w="28575" cap="rnd">
              <a:solidFill>
                <a:schemeClr val="accent3"/>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Taul1!$B$4:$L$4</c:f>
              <c:numCache>
                <c:formatCode>#,##0</c:formatCode>
                <c:ptCount val="11"/>
                <c:pt idx="0">
                  <c:v>379365.84663441224</c:v>
                </c:pt>
                <c:pt idx="1">
                  <c:v>421352.13969655702</c:v>
                </c:pt>
                <c:pt idx="2">
                  <c:v>498716.04288599757</c:v>
                </c:pt>
                <c:pt idx="3">
                  <c:v>382200.6806331909</c:v>
                </c:pt>
                <c:pt idx="4">
                  <c:v>356239.90365916671</c:v>
                </c:pt>
                <c:pt idx="5">
                  <c:v>515261.2573629574</c:v>
                </c:pt>
                <c:pt idx="6">
                  <c:v>405765</c:v>
                </c:pt>
                <c:pt idx="7">
                  <c:v>423520</c:v>
                </c:pt>
                <c:pt idx="8">
                  <c:v>346429</c:v>
                </c:pt>
                <c:pt idx="9">
                  <c:v>354354</c:v>
                </c:pt>
                <c:pt idx="10">
                  <c:v>365603</c:v>
                </c:pt>
              </c:numCache>
            </c:numRef>
          </c:val>
          <c:smooth val="0"/>
          <c:extLst>
            <c:ext xmlns:c16="http://schemas.microsoft.com/office/drawing/2014/chart" uri="{C3380CC4-5D6E-409C-BE32-E72D297353CC}">
              <c16:uniqueId val="{00000000-3CC9-4F15-8744-37A04342C4DE}"/>
            </c:ext>
          </c:extLst>
        </c:ser>
        <c:ser>
          <c:idx val="3"/>
          <c:order val="3"/>
          <c:tx>
            <c:strRef>
              <c:f>Taul1!$A$5</c:f>
              <c:strCache>
                <c:ptCount val="1"/>
                <c:pt idx="0">
                  <c:v>Suunnittelu- ja konsulttiala</c:v>
                </c:pt>
              </c:strCache>
            </c:strRef>
          </c:tx>
          <c:spPr>
            <a:ln w="28575" cap="rnd">
              <a:solidFill>
                <a:schemeClr val="accent4"/>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Taul1!$B$5:$L$5</c:f>
              <c:numCache>
                <c:formatCode>#,##0</c:formatCode>
                <c:ptCount val="11"/>
                <c:pt idx="0">
                  <c:v>2469901.0637989398</c:v>
                </c:pt>
                <c:pt idx="1">
                  <c:v>2623490.3553253184</c:v>
                </c:pt>
                <c:pt idx="2">
                  <c:v>2724869.9124513869</c:v>
                </c:pt>
                <c:pt idx="3">
                  <c:v>2530034.9751108447</c:v>
                </c:pt>
                <c:pt idx="4">
                  <c:v>2522949.241550568</c:v>
                </c:pt>
                <c:pt idx="5">
                  <c:v>2784892.9185580909</c:v>
                </c:pt>
                <c:pt idx="6">
                  <c:v>2948111</c:v>
                </c:pt>
                <c:pt idx="7">
                  <c:v>3134735</c:v>
                </c:pt>
                <c:pt idx="8">
                  <c:v>3136622</c:v>
                </c:pt>
                <c:pt idx="9">
                  <c:v>3162011</c:v>
                </c:pt>
                <c:pt idx="10">
                  <c:v>3273369</c:v>
                </c:pt>
              </c:numCache>
            </c:numRef>
          </c:val>
          <c:smooth val="0"/>
          <c:extLst>
            <c:ext xmlns:c16="http://schemas.microsoft.com/office/drawing/2014/chart" uri="{C3380CC4-5D6E-409C-BE32-E72D297353CC}">
              <c16:uniqueId val="{00000001-3CC9-4F15-8744-37A04342C4DE}"/>
            </c:ext>
          </c:extLst>
        </c:ser>
        <c:ser>
          <c:idx val="4"/>
          <c:order val="4"/>
          <c:tx>
            <c:strRef>
              <c:f>Taul1!$A$6</c:f>
              <c:strCache>
                <c:ptCount val="1"/>
                <c:pt idx="0">
                  <c:v>Tietotekniikka-ala</c:v>
                </c:pt>
              </c:strCache>
            </c:strRef>
          </c:tx>
          <c:spPr>
            <a:ln w="28575" cap="rnd">
              <a:solidFill>
                <a:schemeClr val="accent5"/>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Taul1!$B$6:$L$6</c:f>
              <c:numCache>
                <c:formatCode>#,##0</c:formatCode>
                <c:ptCount val="11"/>
                <c:pt idx="0">
                  <c:v>2216050.745284942</c:v>
                </c:pt>
                <c:pt idx="1">
                  <c:v>2558299.8347394993</c:v>
                </c:pt>
                <c:pt idx="2">
                  <c:v>2747608.3927024235</c:v>
                </c:pt>
                <c:pt idx="3">
                  <c:v>2618005.4230194311</c:v>
                </c:pt>
                <c:pt idx="4">
                  <c:v>2739536.3089247774</c:v>
                </c:pt>
                <c:pt idx="5">
                  <c:v>3162909.4242095277</c:v>
                </c:pt>
                <c:pt idx="6">
                  <c:v>3256234</c:v>
                </c:pt>
                <c:pt idx="7">
                  <c:v>3494245</c:v>
                </c:pt>
                <c:pt idx="8">
                  <c:v>3497379</c:v>
                </c:pt>
                <c:pt idx="9">
                  <c:v>3897928</c:v>
                </c:pt>
                <c:pt idx="10">
                  <c:v>4240405</c:v>
                </c:pt>
              </c:numCache>
            </c:numRef>
          </c:val>
          <c:smooth val="0"/>
          <c:extLst>
            <c:ext xmlns:c16="http://schemas.microsoft.com/office/drawing/2014/chart" uri="{C3380CC4-5D6E-409C-BE32-E72D297353CC}">
              <c16:uniqueId val="{00000002-3CC9-4F15-8744-37A04342C4DE}"/>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scaling>
        <c:delete val="0"/>
        <c:axPos val="l"/>
        <c:majorGridlines>
          <c:spPr>
            <a:ln w="9525" cap="flat" cmpd="sng" algn="ctr">
              <a:solidFill>
                <a:srgbClr val="000000"/>
              </a:solidFill>
              <a:prstDash val="dash"/>
              <a:round/>
            </a:ln>
            <a:effectLst/>
          </c:spPr>
        </c:majorGridlines>
        <c:numFmt formatCode="#,##0" sourceLinked="1"/>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dispUnits>
          <c:builtInUnit val="millions"/>
        </c:dispUnits>
      </c:valAx>
      <c:spPr>
        <a:noFill/>
        <a:ln>
          <a:noFill/>
        </a:ln>
        <a:effectLst/>
      </c:spPr>
    </c:plotArea>
    <c:legend>
      <c:legendPos val="b"/>
      <c:layout>
        <c:manualLayout>
          <c:xMode val="edge"/>
          <c:yMode val="edge"/>
          <c:x val="8.7177837163090161E-2"/>
          <c:y val="0.88968272970811857"/>
          <c:w val="0.90071470918575591"/>
          <c:h val="9.597392447494317E-2"/>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24426132318022E-2"/>
          <c:y val="4.0806818849189318E-2"/>
          <c:w val="0.92822782509734525"/>
          <c:h val="0.76175166134344063"/>
        </c:manualLayout>
      </c:layout>
      <c:lineChart>
        <c:grouping val="standard"/>
        <c:varyColors val="0"/>
        <c:ser>
          <c:idx val="0"/>
          <c:order val="0"/>
          <c:tx>
            <c:strRef>
              <c:f>Taul1!$A$2</c:f>
              <c:strCache>
                <c:ptCount val="1"/>
                <c:pt idx="0">
                  <c:v>Elektoriniikka- ja sähköteollisuus</c:v>
                </c:pt>
              </c:strCache>
            </c:strRef>
          </c:tx>
          <c:spPr>
            <a:ln w="28575" cap="rnd">
              <a:solidFill>
                <a:schemeClr val="accent1"/>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Taul1!$B$2:$L$2</c:f>
              <c:numCache>
                <c:formatCode>0.0</c:formatCode>
                <c:ptCount val="11"/>
                <c:pt idx="0">
                  <c:v>100</c:v>
                </c:pt>
                <c:pt idx="1">
                  <c:v>92.760981897972215</c:v>
                </c:pt>
                <c:pt idx="2">
                  <c:v>100.34423328436073</c:v>
                </c:pt>
                <c:pt idx="3">
                  <c:v>84.165661970711582</c:v>
                </c:pt>
                <c:pt idx="4">
                  <c:v>85.342036808840376</c:v>
                </c:pt>
                <c:pt idx="5">
                  <c:v>85.14936441145025</c:v>
                </c:pt>
                <c:pt idx="6">
                  <c:v>89.467863190512205</c:v>
                </c:pt>
                <c:pt idx="7">
                  <c:v>90.618899609159868</c:v>
                </c:pt>
                <c:pt idx="8">
                  <c:v>91.22222546579998</c:v>
                </c:pt>
                <c:pt idx="9">
                  <c:v>92.078692299652687</c:v>
                </c:pt>
                <c:pt idx="10">
                  <c:v>91.673066195372371</c:v>
                </c:pt>
              </c:numCache>
            </c:numRef>
          </c:val>
          <c:smooth val="0"/>
          <c:extLst>
            <c:ext xmlns:c16="http://schemas.microsoft.com/office/drawing/2014/chart" uri="{C3380CC4-5D6E-409C-BE32-E72D297353CC}">
              <c16:uniqueId val="{00000000-DD20-482D-A543-C4F26246CFD7}"/>
            </c:ext>
          </c:extLst>
        </c:ser>
        <c:ser>
          <c:idx val="1"/>
          <c:order val="1"/>
          <c:tx>
            <c:strRef>
              <c:f>Taul1!$A$3</c:f>
              <c:strCache>
                <c:ptCount val="1"/>
                <c:pt idx="0">
                  <c:v>Kone- ja metallituoteteollisuus</c:v>
                </c:pt>
              </c:strCache>
            </c:strRef>
          </c:tx>
          <c:spPr>
            <a:ln w="28575" cap="rnd">
              <a:solidFill>
                <a:schemeClr val="accent2"/>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Taul1!$B$3:$L$3</c:f>
              <c:numCache>
                <c:formatCode>0.0</c:formatCode>
                <c:ptCount val="11"/>
                <c:pt idx="0">
                  <c:v>100</c:v>
                </c:pt>
                <c:pt idx="1">
                  <c:v>112.98466396000528</c:v>
                </c:pt>
                <c:pt idx="2">
                  <c:v>120.89021148634667</c:v>
                </c:pt>
                <c:pt idx="3">
                  <c:v>96.262951961257116</c:v>
                </c:pt>
                <c:pt idx="4">
                  <c:v>95.717387302980001</c:v>
                </c:pt>
                <c:pt idx="5">
                  <c:v>107.74268816784689</c:v>
                </c:pt>
                <c:pt idx="6">
                  <c:v>110.21257999476728</c:v>
                </c:pt>
                <c:pt idx="7">
                  <c:v>108.9487080558434</c:v>
                </c:pt>
                <c:pt idx="8">
                  <c:v>104.08423796423894</c:v>
                </c:pt>
                <c:pt idx="9">
                  <c:v>109.85454798905067</c:v>
                </c:pt>
                <c:pt idx="10">
                  <c:v>114.78338911540543</c:v>
                </c:pt>
              </c:numCache>
            </c:numRef>
          </c:val>
          <c:smooth val="0"/>
          <c:extLst>
            <c:ext xmlns:c16="http://schemas.microsoft.com/office/drawing/2014/chart" uri="{C3380CC4-5D6E-409C-BE32-E72D297353CC}">
              <c16:uniqueId val="{00000001-DD20-482D-A543-C4F26246CFD7}"/>
            </c:ext>
          </c:extLst>
        </c:ser>
        <c:ser>
          <c:idx val="2"/>
          <c:order val="2"/>
          <c:tx>
            <c:strRef>
              <c:f>Taul1!$A$4</c:f>
              <c:strCache>
                <c:ptCount val="1"/>
                <c:pt idx="0">
                  <c:v>Metallien jalostus</c:v>
                </c:pt>
              </c:strCache>
            </c:strRef>
          </c:tx>
          <c:spPr>
            <a:ln w="28575" cap="rnd">
              <a:solidFill>
                <a:schemeClr val="accent3"/>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Taul1!$B$4:$L$4</c:f>
              <c:numCache>
                <c:formatCode>0.0</c:formatCode>
                <c:ptCount val="11"/>
                <c:pt idx="0">
                  <c:v>100</c:v>
                </c:pt>
                <c:pt idx="1">
                  <c:v>111.06749419712688</c:v>
                </c:pt>
                <c:pt idx="2">
                  <c:v>131.46044835359174</c:v>
                </c:pt>
                <c:pt idx="3">
                  <c:v>100.74725598625396</c:v>
                </c:pt>
                <c:pt idx="4">
                  <c:v>93.904052465341834</c:v>
                </c:pt>
                <c:pt idx="5">
                  <c:v>135.82173037825015</c:v>
                </c:pt>
                <c:pt idx="6">
                  <c:v>106.95875857033282</c:v>
                </c:pt>
                <c:pt idx="7">
                  <c:v>111.6389373891473</c:v>
                </c:pt>
                <c:pt idx="8">
                  <c:v>91.317919911184603</c:v>
                </c:pt>
                <c:pt idx="9">
                  <c:v>93.406932422539427</c:v>
                </c:pt>
                <c:pt idx="10">
                  <c:v>96.372143998593728</c:v>
                </c:pt>
              </c:numCache>
            </c:numRef>
          </c:val>
          <c:smooth val="0"/>
          <c:extLst>
            <c:ext xmlns:c16="http://schemas.microsoft.com/office/drawing/2014/chart" uri="{C3380CC4-5D6E-409C-BE32-E72D297353CC}">
              <c16:uniqueId val="{00000000-3CC9-4F15-8744-37A04342C4DE}"/>
            </c:ext>
          </c:extLst>
        </c:ser>
        <c:ser>
          <c:idx val="3"/>
          <c:order val="3"/>
          <c:tx>
            <c:strRef>
              <c:f>Taul1!$A$5</c:f>
              <c:strCache>
                <c:ptCount val="1"/>
                <c:pt idx="0">
                  <c:v>Suunnittelu- ja konsulttiala</c:v>
                </c:pt>
              </c:strCache>
            </c:strRef>
          </c:tx>
          <c:spPr>
            <a:ln w="28575" cap="rnd">
              <a:solidFill>
                <a:schemeClr val="accent4"/>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Taul1!$B$5:$L$5</c:f>
              <c:numCache>
                <c:formatCode>0.0</c:formatCode>
                <c:ptCount val="11"/>
                <c:pt idx="0">
                  <c:v>100</c:v>
                </c:pt>
                <c:pt idx="1">
                  <c:v>106.21843902079802</c:v>
                </c:pt>
                <c:pt idx="2">
                  <c:v>110.32303894230813</c:v>
                </c:pt>
                <c:pt idx="3">
                  <c:v>102.43466882918028</c:v>
                </c:pt>
                <c:pt idx="4">
                  <c:v>102.14778553396933</c:v>
                </c:pt>
                <c:pt idx="5">
                  <c:v>112.75321750235064</c:v>
                </c:pt>
                <c:pt idx="6">
                  <c:v>119.36150168968827</c:v>
                </c:pt>
                <c:pt idx="7">
                  <c:v>126.91743187391009</c:v>
                </c:pt>
                <c:pt idx="8">
                  <c:v>126.9938316952494</c:v>
                </c:pt>
                <c:pt idx="9">
                  <c:v>128.02176760621052</c:v>
                </c:pt>
                <c:pt idx="10">
                  <c:v>132.53036925152179</c:v>
                </c:pt>
              </c:numCache>
            </c:numRef>
          </c:val>
          <c:smooth val="0"/>
          <c:extLst>
            <c:ext xmlns:c16="http://schemas.microsoft.com/office/drawing/2014/chart" uri="{C3380CC4-5D6E-409C-BE32-E72D297353CC}">
              <c16:uniqueId val="{00000001-3CC9-4F15-8744-37A04342C4DE}"/>
            </c:ext>
          </c:extLst>
        </c:ser>
        <c:ser>
          <c:idx val="4"/>
          <c:order val="4"/>
          <c:tx>
            <c:strRef>
              <c:f>Taul1!$A$6</c:f>
              <c:strCache>
                <c:ptCount val="1"/>
                <c:pt idx="0">
                  <c:v>Tietotekniikka-ala</c:v>
                </c:pt>
              </c:strCache>
            </c:strRef>
          </c:tx>
          <c:spPr>
            <a:ln w="28575" cap="rnd">
              <a:solidFill>
                <a:schemeClr val="accent5"/>
              </a:solidFill>
              <a:round/>
            </a:ln>
            <a:effectLst/>
          </c:spPr>
          <c:marker>
            <c:symbol val="none"/>
          </c:marker>
          <c:cat>
            <c:strRef>
              <c:f>Taul1!$B$1:$L$1</c:f>
              <c:strCache>
                <c:ptCount val="11"/>
                <c:pt idx="0">
                  <c:v>2006</c:v>
                </c:pt>
                <c:pt idx="1">
                  <c:v>2007</c:v>
                </c:pt>
                <c:pt idx="2">
                  <c:v>2008</c:v>
                </c:pt>
                <c:pt idx="3">
                  <c:v>2009</c:v>
                </c:pt>
                <c:pt idx="4">
                  <c:v>2010</c:v>
                </c:pt>
                <c:pt idx="5">
                  <c:v>2011</c:v>
                </c:pt>
                <c:pt idx="6">
                  <c:v>2012</c:v>
                </c:pt>
                <c:pt idx="7">
                  <c:v>2013</c:v>
                </c:pt>
                <c:pt idx="8">
                  <c:v>2014</c:v>
                </c:pt>
                <c:pt idx="9">
                  <c:v>2015</c:v>
                </c:pt>
                <c:pt idx="10">
                  <c:v>2016</c:v>
                </c:pt>
              </c:strCache>
            </c:strRef>
          </c:cat>
          <c:val>
            <c:numRef>
              <c:f>Taul1!$B$6:$L$6</c:f>
              <c:numCache>
                <c:formatCode>0.0</c:formatCode>
                <c:ptCount val="11"/>
                <c:pt idx="0">
                  <c:v>100</c:v>
                </c:pt>
                <c:pt idx="1">
                  <c:v>115.44409983312683</c:v>
                </c:pt>
                <c:pt idx="2">
                  <c:v>123.98670917389725</c:v>
                </c:pt>
                <c:pt idx="3">
                  <c:v>118.13833363652533</c:v>
                </c:pt>
                <c:pt idx="4">
                  <c:v>123.62245380678434</c:v>
                </c:pt>
                <c:pt idx="5">
                  <c:v>142.72730130116392</c:v>
                </c:pt>
                <c:pt idx="6">
                  <c:v>146.938602688961</c:v>
                </c:pt>
                <c:pt idx="7">
                  <c:v>157.67892533303458</c:v>
                </c:pt>
                <c:pt idx="8">
                  <c:v>157.82034808730444</c:v>
                </c:pt>
                <c:pt idx="9">
                  <c:v>175.8952500656207</c:v>
                </c:pt>
                <c:pt idx="10">
                  <c:v>191.34963443514309</c:v>
                </c:pt>
              </c:numCache>
            </c:numRef>
          </c:val>
          <c:smooth val="0"/>
          <c:extLst>
            <c:ext xmlns:c16="http://schemas.microsoft.com/office/drawing/2014/chart" uri="{C3380CC4-5D6E-409C-BE32-E72D297353CC}">
              <c16:uniqueId val="{00000002-3CC9-4F15-8744-37A04342C4DE}"/>
            </c:ext>
          </c:extLst>
        </c:ser>
        <c:dLbls>
          <c:showLegendKey val="0"/>
          <c:showVal val="0"/>
          <c:showCatName val="0"/>
          <c:showSerName val="0"/>
          <c:showPercent val="0"/>
          <c:showBubbleSize val="0"/>
        </c:dLbls>
        <c:smooth val="0"/>
        <c:axId val="507835088"/>
        <c:axId val="507835416"/>
      </c:lineChart>
      <c:catAx>
        <c:axId val="507835088"/>
        <c:scaling>
          <c:orientation val="minMax"/>
        </c:scaling>
        <c:delete val="0"/>
        <c:axPos val="b"/>
        <c:majorGridlines>
          <c:spPr>
            <a:ln w="9525" cap="flat" cmpd="sng" algn="ctr">
              <a:solidFill>
                <a:srgbClr val="000000"/>
              </a:solidFill>
              <a:prstDash val="dash"/>
              <a:round/>
            </a:ln>
            <a:effectLst/>
          </c:spPr>
        </c:majorGridlines>
        <c:numFmt formatCode="General" sourceLinked="1"/>
        <c:majorTickMark val="out"/>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416"/>
        <c:crosses val="autoZero"/>
        <c:auto val="1"/>
        <c:lblAlgn val="ctr"/>
        <c:lblOffset val="100"/>
        <c:noMultiLvlLbl val="0"/>
      </c:catAx>
      <c:valAx>
        <c:axId val="507835416"/>
        <c:scaling>
          <c:orientation val="minMax"/>
          <c:min val="80"/>
        </c:scaling>
        <c:delete val="0"/>
        <c:axPos val="l"/>
        <c:majorGridlines>
          <c:spPr>
            <a:ln w="9525" cap="flat" cmpd="sng" algn="ctr">
              <a:solidFill>
                <a:srgbClr val="000000"/>
              </a:solidFill>
              <a:prstDash val="dash"/>
              <a:round/>
            </a:ln>
            <a:effectLst/>
          </c:spPr>
        </c:majorGridlines>
        <c:numFmt formatCode="0" sourceLinked="0"/>
        <c:majorTickMark val="none"/>
        <c:minorTickMark val="none"/>
        <c:tickLblPos val="nextTo"/>
        <c:spPr>
          <a:noFill/>
          <a:ln>
            <a:solidFill>
              <a:srgbClr val="000000"/>
            </a:solidFill>
          </a:ln>
          <a:effectLst/>
        </c:spPr>
        <c:txPr>
          <a:bodyPr rot="-6000000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crossAx val="507835088"/>
        <c:crosses val="autoZero"/>
        <c:crossBetween val="between"/>
        <c:majorUnit val="10"/>
      </c:valAx>
      <c:spPr>
        <a:noFill/>
        <a:ln>
          <a:noFill/>
        </a:ln>
        <a:effectLst/>
      </c:spPr>
    </c:plotArea>
    <c:legend>
      <c:legendPos val="b"/>
      <c:layout>
        <c:manualLayout>
          <c:xMode val="edge"/>
          <c:yMode val="edge"/>
          <c:x val="8.7177837163090161E-2"/>
          <c:y val="0.88968272970811857"/>
          <c:w val="0.90071470918575591"/>
          <c:h val="9.597392447494317E-2"/>
        </c:manualLayout>
      </c:layout>
      <c:overlay val="0"/>
      <c:spPr>
        <a:noFill/>
        <a:ln>
          <a:noFill/>
        </a:ln>
        <a:effectLst/>
      </c:spPr>
      <c:txPr>
        <a:bodyPr rot="0" spcFirstLastPara="1" vertOverflow="ellipsis" vert="horz" wrap="square" anchor="ctr" anchorCtr="1"/>
        <a:lstStyle/>
        <a:p>
          <a:pPr>
            <a:defRPr lang="fi-FI" sz="1050" b="0" i="0" u="none" strike="noStrike" kern="1200" baseline="0">
              <a:solidFill>
                <a:srgbClr val="000000"/>
              </a:solidFill>
              <a:latin typeface="+mn-lt"/>
              <a:ea typeface="+mn-ea"/>
              <a:cs typeface="+mn-cs"/>
            </a:defRPr>
          </a:pPr>
          <a:endParaRPr lang="fi-FI"/>
        </a:p>
      </c:txPr>
    </c:legend>
    <c:plotVisOnly val="1"/>
    <c:dispBlanksAs val="gap"/>
    <c:showDLblsOverMax val="0"/>
  </c:chart>
  <c:spPr>
    <a:noFill/>
    <a:ln>
      <a:noFill/>
    </a:ln>
    <a:effectLst/>
  </c:spPr>
  <c:txPr>
    <a:bodyPr/>
    <a:lstStyle/>
    <a:p>
      <a:pPr algn="ctr">
        <a:defRPr lang="fi-FI" sz="1050" b="0" i="0" u="none" strike="noStrike" kern="1200" baseline="0">
          <a:solidFill>
            <a:srgbClr val="000000"/>
          </a:solidFill>
          <a:latin typeface="+mn-lt"/>
          <a:ea typeface="+mn-ea"/>
          <a:cs typeface="+mn-cs"/>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en-US" sz="1050" dirty="0" err="1">
                <a:latin typeface="Verdana" panose="020B0604030504040204" pitchFamily="34" charset="0"/>
                <a:ea typeface="Verdana" panose="020B0604030504040204" pitchFamily="34" charset="0"/>
                <a:cs typeface="Verdana" panose="020B0604030504040204" pitchFamily="34" charset="0"/>
              </a:rPr>
              <a:t>Teknologiateollisuus</a:t>
            </a:r>
            <a:endParaRPr lang="en-US" sz="1050" dirty="0">
              <a:latin typeface="Verdana" panose="020B0604030504040204" pitchFamily="34" charset="0"/>
              <a:ea typeface="Verdana" panose="020B0604030504040204" pitchFamily="34" charset="0"/>
              <a:cs typeface="Verdana" panose="020B0604030504040204" pitchFamily="34" charset="0"/>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F2C89C3-1639-C64F-B7DC-4038F10D3C80}" type="slidenum">
              <a:rPr sz="1050">
                <a:latin typeface="Verdana" panose="020B0604030504040204" pitchFamily="34" charset="0"/>
                <a:ea typeface="Verdana" panose="020B0604030504040204" pitchFamily="34" charset="0"/>
                <a:cs typeface="Verdana" panose="020B0604030504040204" pitchFamily="34" charset="0"/>
              </a:rPr>
              <a:t>‹#›</a:t>
            </a:fld>
            <a:endParaRPr lang="en-US" sz="105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637526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50">
                <a:latin typeface="Verdana" panose="020B0604030504040204" pitchFamily="34" charset="0"/>
                <a:ea typeface="Verdana" panose="020B0604030504040204" pitchFamily="34" charset="0"/>
                <a:cs typeface="Verdana" panose="020B0604030504040204" pitchFamily="34" charset="0"/>
              </a:defRPr>
            </a:lvl1pPr>
          </a:lstStyle>
          <a:p>
            <a:r>
              <a:rPr lang="fi-FI" dirty="0"/>
              <a:t>Teknologiateollisuus</a:t>
            </a: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50">
                <a:latin typeface="Verdana" panose="020B0604030504040204" pitchFamily="34" charset="0"/>
                <a:ea typeface="Verdana" panose="020B0604030504040204" pitchFamily="34" charset="0"/>
                <a:cs typeface="Verdana" panose="020B0604030504040204" pitchFamily="34" charset="0"/>
              </a:defRPr>
            </a:lvl1pPr>
          </a:lstStyle>
          <a:p>
            <a:fld id="{B5A0B3B4-F971-4AD3-B530-DE860EFC07D2}" type="slidenum">
              <a:rPr lang="fi-FI" smtClean="0"/>
              <a:pPr/>
              <a:t>‹#›</a:t>
            </a:fld>
            <a:endParaRPr lang="fi-FI" dirty="0"/>
          </a:p>
        </p:txBody>
      </p:sp>
    </p:spTree>
    <p:extLst>
      <p:ext uri="{BB962C8B-B14F-4D97-AF65-F5344CB8AC3E}">
        <p14:creationId xmlns:p14="http://schemas.microsoft.com/office/powerpoint/2010/main" val="4248243881"/>
      </p:ext>
    </p:extLst>
  </p:cSld>
  <p:clrMap bg1="lt1" tx1="dk1" bg2="lt2" tx2="dk2" accent1="accent1" accent2="accent2" accent3="accent3" accent4="accent4" accent5="accent5" accent6="accent6" hlink="hlink" folHlink="folHlink"/>
  <p:hf/>
  <p:notesStyle>
    <a:lvl1pPr marL="0"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39932"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79871"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019807"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359744" algn="l" defTabSz="679871" rtl="0" eaLnBrk="1" latinLnBrk="0" hangingPunct="1">
      <a:defRPr sz="9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699681" algn="l" defTabSz="679871" rtl="0" eaLnBrk="1" latinLnBrk="0" hangingPunct="1">
      <a:defRPr sz="893" kern="1200">
        <a:solidFill>
          <a:schemeClr val="tx1"/>
        </a:solidFill>
        <a:latin typeface="+mn-lt"/>
        <a:ea typeface="+mn-ea"/>
        <a:cs typeface="+mn-cs"/>
      </a:defRPr>
    </a:lvl6pPr>
    <a:lvl7pPr marL="2039614" algn="l" defTabSz="679871" rtl="0" eaLnBrk="1" latinLnBrk="0" hangingPunct="1">
      <a:defRPr sz="893" kern="1200">
        <a:solidFill>
          <a:schemeClr val="tx1"/>
        </a:solidFill>
        <a:latin typeface="+mn-lt"/>
        <a:ea typeface="+mn-ea"/>
        <a:cs typeface="+mn-cs"/>
      </a:defRPr>
    </a:lvl7pPr>
    <a:lvl8pPr marL="2379548" algn="l" defTabSz="679871" rtl="0" eaLnBrk="1" latinLnBrk="0" hangingPunct="1">
      <a:defRPr sz="893" kern="1200">
        <a:solidFill>
          <a:schemeClr val="tx1"/>
        </a:solidFill>
        <a:latin typeface="+mn-lt"/>
        <a:ea typeface="+mn-ea"/>
        <a:cs typeface="+mn-cs"/>
      </a:defRPr>
    </a:lvl8pPr>
    <a:lvl9pPr marL="2719486" algn="l" defTabSz="679871" rtl="0" eaLnBrk="1" latinLnBrk="0" hangingPunct="1">
      <a:defRPr sz="89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dia">
    <p:bg>
      <p:bgPr>
        <a:solidFill>
          <a:srgbClr val="000000"/>
        </a:solidFill>
        <a:effectLst/>
      </p:bgPr>
    </p:bg>
    <p:spTree>
      <p:nvGrpSpPr>
        <p:cNvPr id="1" name=""/>
        <p:cNvGrpSpPr/>
        <p:nvPr/>
      </p:nvGrpSpPr>
      <p:grpSpPr>
        <a:xfrm>
          <a:off x="0" y="0"/>
          <a:ext cx="0" cy="0"/>
          <a:chOff x="0" y="0"/>
          <a:chExt cx="0" cy="0"/>
        </a:xfrm>
      </p:grpSpPr>
      <p:pic>
        <p:nvPicPr>
          <p:cNvPr id="21" name="Kuva 20"/>
          <p:cNvPicPr>
            <a:picLocks noChangeAspect="1"/>
          </p:cNvPicPr>
          <p:nvPr userDrawn="1"/>
        </p:nvPicPr>
        <p:blipFill>
          <a:blip r:embed="rId2"/>
          <a:stretch>
            <a:fillRect/>
          </a:stretch>
        </p:blipFill>
        <p:spPr>
          <a:xfrm>
            <a:off x="2072269" y="1966957"/>
            <a:ext cx="4730093" cy="1172552"/>
          </a:xfrm>
          <a:prstGeom prst="rect">
            <a:avLst/>
          </a:prstGeom>
        </p:spPr>
      </p:pic>
    </p:spTree>
    <p:extLst>
      <p:ext uri="{BB962C8B-B14F-4D97-AF65-F5344CB8AC3E}">
        <p14:creationId xmlns:p14="http://schemas.microsoft.com/office/powerpoint/2010/main" val="115141104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ioletti">
    <p:bg>
      <p:bgPr>
        <a:solidFill>
          <a:srgbClr val="8A0FA6"/>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04B4512B-9268-4DA6-A4DE-9BAC66E0AE0F}"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3762622885"/>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äliotsikkodia - pinkki">
    <p:bg>
      <p:bgPr>
        <a:solidFill>
          <a:srgbClr val="FF00B8"/>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4"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5"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7"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AF34066-C849-43D6-AD11-EC5B4E0FCE81}" type="datetime1">
              <a:rPr lang="fi-FI" smtClean="0"/>
              <a:t>27.4.2018</a:t>
            </a:fld>
            <a:endParaRPr lang="fi-FI" dirty="0"/>
          </a:p>
        </p:txBody>
      </p:sp>
      <p:sp>
        <p:nvSpPr>
          <p:cNvPr id="18"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2080886621"/>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inkki">
    <p:bg>
      <p:bgPr>
        <a:solidFill>
          <a:srgbClr val="FF00B8"/>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1DAFD31-6E2D-43E4-B45F-A91916303127}"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4150421713"/>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äliotsikkodia - mandariini">
    <p:bg>
      <p:bgPr>
        <a:solidFill>
          <a:srgbClr val="FF805C"/>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05A29F8-3631-43D8-937B-CB2D984A1FF3}" type="datetime1">
              <a:rPr lang="fi-FI" smtClean="0"/>
              <a:t>27.4.2018</a:t>
            </a:fld>
            <a:endParaRPr lang="fi-FI" dirty="0"/>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641818466"/>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mandariini">
    <p:bg>
      <p:bgPr>
        <a:solidFill>
          <a:srgbClr val="FF805C"/>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A1FFB15-5351-4C69-B4D2-8C0154A2BCAF}"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417453004"/>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äliotsikkodia - omena">
    <p:bg>
      <p:bgPr>
        <a:solidFill>
          <a:srgbClr val="85E869"/>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AB4C9FC2-AB49-4BC7-8E34-F35776C6F0E4}" type="datetime1">
              <a:rPr lang="fi-FI" smtClean="0"/>
              <a:t>27.4.2018</a:t>
            </a:fld>
            <a:endParaRPr lang="fi-FI" dirty="0"/>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1667850046"/>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omena">
    <p:bg>
      <p:bgPr>
        <a:solidFill>
          <a:srgbClr val="85E869"/>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BFD90D18-063C-4F97-88EB-7B998FCF1C84}"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7" name="Tekstin paikkamerkki 2"/>
          <p:cNvSpPr>
            <a:spLocks noGrp="1"/>
          </p:cNvSpPr>
          <p:nvPr>
            <p:ph idx="21"/>
          </p:nvPr>
        </p:nvSpPr>
        <p:spPr>
          <a:xfrm>
            <a:off x="1072800" y="1585225"/>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639826258"/>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äliotsikkodia - sitruuna">
    <p:bg>
      <p:bgPr>
        <a:solidFill>
          <a:srgbClr val="FFFF00"/>
        </a:solidFill>
        <a:effectLst/>
      </p:bgPr>
    </p:bg>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stretch>
            <a:fillRect/>
          </a:stretch>
        </p:blipFill>
        <p:spPr>
          <a:xfrm>
            <a:off x="8335624" y="368923"/>
            <a:ext cx="437056" cy="437032"/>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rgbClr val="000000"/>
                </a:solidFill>
              </a:defRPr>
            </a:lvl1pPr>
          </a:lstStyle>
          <a:p>
            <a:fld id="{6FCB6B90-8271-4E8F-82C1-E646FBB48A2E}" type="slidenum">
              <a:rPr lang="fi-FI" smtClean="0"/>
              <a:pPr/>
              <a:t>‹#›</a:t>
            </a:fld>
            <a:endParaRPr lang="fi-FI" dirty="0"/>
          </a:p>
        </p:txBody>
      </p:sp>
      <p:sp>
        <p:nvSpPr>
          <p:cNvPr id="14"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0F905F96-8735-44CC-A79D-9FF4592D6200}" type="datetime1">
              <a:rPr lang="fi-FI" smtClean="0"/>
              <a:t>27.4.2018</a:t>
            </a:fld>
            <a:endParaRPr lang="fi-FI" dirty="0"/>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Teknologiateollisuus</a:t>
            </a:r>
            <a:endParaRPr lang="fi-FI" dirty="0"/>
          </a:p>
        </p:txBody>
      </p:sp>
    </p:spTree>
    <p:extLst>
      <p:ext uri="{BB962C8B-B14F-4D97-AF65-F5344CB8AC3E}">
        <p14:creationId xmlns:p14="http://schemas.microsoft.com/office/powerpoint/2010/main" val="549499557"/>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truuna">
    <p:bg>
      <p:bgPr>
        <a:solidFill>
          <a:srgbClr val="FFFF00"/>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Teknologiateollisuus</a:t>
            </a:r>
            <a:endParaRPr lang="fi-FI" dirty="0"/>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1897754279"/>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dia tekst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15" name="Päivämäärän paikkamerkki 1"/>
          <p:cNvSpPr>
            <a:spLocks noGrp="1"/>
          </p:cNvSpPr>
          <p:nvPr>
            <p:ph type="dt" sz="half" idx="10"/>
          </p:nvPr>
        </p:nvSpPr>
        <p:spPr>
          <a:xfrm>
            <a:off x="282027" y="4728047"/>
            <a:ext cx="916709" cy="164690"/>
          </a:xfrm>
        </p:spPr>
        <p:txBody>
          <a:bodyPr/>
          <a:lstStyle/>
          <a:p>
            <a:fld id="{1F9AB61F-25F5-4BAC-AFD2-7CF6AA8759C3}" type="datetime1">
              <a:rPr lang="fi-FI" smtClean="0"/>
              <a:t>27.4.2018</a:t>
            </a:fld>
            <a:endParaRPr lang="fi-FI" dirty="0"/>
          </a:p>
        </p:txBody>
      </p:sp>
      <p:sp>
        <p:nvSpPr>
          <p:cNvPr id="17"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
        <p:nvSpPr>
          <p:cNvPr id="21" name="Tekstin paikkamerkki 2"/>
          <p:cNvSpPr>
            <a:spLocks noGrp="1"/>
          </p:cNvSpPr>
          <p:nvPr>
            <p:ph idx="19"/>
          </p:nvPr>
        </p:nvSpPr>
        <p:spPr>
          <a:xfrm>
            <a:off x="1072800" y="1582404"/>
            <a:ext cx="7171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22" name="Tekstin paikkamerkki 28"/>
          <p:cNvSpPr>
            <a:spLocks noGrp="1"/>
          </p:cNvSpPr>
          <p:nvPr>
            <p:ph type="body" sz="quarter" idx="20"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Tree>
    <p:extLst>
      <p:ext uri="{BB962C8B-B14F-4D97-AF65-F5344CB8AC3E}">
        <p14:creationId xmlns:p14="http://schemas.microsoft.com/office/powerpoint/2010/main" val="63290165"/>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000000"/>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881898"/>
            <a:ext cx="6977283" cy="1165268"/>
          </a:xfrm>
          <a:prstGeom prst="rect">
            <a:avLst/>
          </a:prstGeom>
        </p:spPr>
        <p:txBody>
          <a:bodyPr>
            <a:normAutofit/>
          </a:bodyPr>
          <a:lstStyle>
            <a:lvl1pPr marL="10800" indent="0">
              <a:lnSpc>
                <a:spcPct val="100000"/>
              </a:lnSpc>
              <a:spcBef>
                <a:spcPts val="0"/>
              </a:spcBef>
              <a:spcAft>
                <a:spcPts val="0"/>
              </a:spcAft>
              <a:buFontTx/>
              <a:buNone/>
              <a:defRPr sz="26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pääotsikkoa </a:t>
            </a:r>
            <a:r>
              <a:rPr lang="fi-FI" dirty="0" err="1"/>
              <a:t>napsautt</a:t>
            </a:r>
            <a:r>
              <a:rPr lang="fi-FI" dirty="0"/>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553C366-6A2C-43B9-A437-B827E0484441}" type="datetime1">
              <a:rPr lang="fi-FI" smtClean="0"/>
              <a:t>27.4.2018</a:t>
            </a:fld>
            <a:endParaRPr lang="fi-FI" dirty="0"/>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1540390374"/>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sältödia tekstille 2-palstaa">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15" name="Päivämäärän paikkamerkki 1"/>
          <p:cNvSpPr>
            <a:spLocks noGrp="1"/>
          </p:cNvSpPr>
          <p:nvPr>
            <p:ph type="dt" sz="half" idx="10"/>
          </p:nvPr>
        </p:nvSpPr>
        <p:spPr>
          <a:xfrm>
            <a:off x="282027" y="4728047"/>
            <a:ext cx="916709" cy="164690"/>
          </a:xfrm>
        </p:spPr>
        <p:txBody>
          <a:bodyPr/>
          <a:lstStyle/>
          <a:p>
            <a:fld id="{4E9C680B-B035-4481-9C89-9B8DCFA07DE9}" type="datetime1">
              <a:rPr lang="fi-FI" smtClean="0"/>
              <a:t>27.4.2018</a:t>
            </a:fld>
            <a:endParaRPr lang="fi-FI" dirty="0"/>
          </a:p>
        </p:txBody>
      </p:sp>
      <p:sp>
        <p:nvSpPr>
          <p:cNvPr id="17"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
        <p:nvSpPr>
          <p:cNvPr id="11" name="Tekstin paikkamerkki 2"/>
          <p:cNvSpPr>
            <a:spLocks noGrp="1"/>
          </p:cNvSpPr>
          <p:nvPr>
            <p:ph idx="1"/>
          </p:nvPr>
        </p:nvSpPr>
        <p:spPr>
          <a:xfrm>
            <a:off x="4449254" y="1565735"/>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17" hasCustomPrompt="1"/>
          </p:nvPr>
        </p:nvSpPr>
        <p:spPr>
          <a:xfrm>
            <a:off x="1072800" y="1102950"/>
            <a:ext cx="71712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28"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535803264"/>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A">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26EC10B7-6068-4592-8DF6-C21B5E169149}" type="datetime1">
              <a:rPr lang="fi-FI" smtClean="0"/>
              <a:t>27.4.2018</a:t>
            </a:fld>
            <a:endParaRPr lang="fi-FI" dirty="0"/>
          </a:p>
        </p:txBody>
      </p:sp>
      <p:sp>
        <p:nvSpPr>
          <p:cNvPr id="17"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8" name="Tekstin paikkamerkki 2"/>
          <p:cNvSpPr>
            <a:spLocks noGrp="1"/>
          </p:cNvSpPr>
          <p:nvPr>
            <p:ph idx="19"/>
          </p:nvPr>
        </p:nvSpPr>
        <p:spPr>
          <a:xfrm>
            <a:off x="1072800" y="1584553"/>
            <a:ext cx="55296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55296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0" name="Kuvan paikkamerkki 6"/>
          <p:cNvSpPr>
            <a:spLocks noGrp="1"/>
          </p:cNvSpPr>
          <p:nvPr>
            <p:ph type="pic" sz="quarter" idx="20"/>
          </p:nvPr>
        </p:nvSpPr>
        <p:spPr>
          <a:xfrm>
            <a:off x="6775200" y="0"/>
            <a:ext cx="23688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endParaRPr lang="fi-FI" dirty="0"/>
          </a:p>
        </p:txBody>
      </p:sp>
      <p:sp>
        <p:nvSpPr>
          <p:cNvPr id="12"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Tree>
    <p:extLst>
      <p:ext uri="{BB962C8B-B14F-4D97-AF65-F5344CB8AC3E}">
        <p14:creationId xmlns:p14="http://schemas.microsoft.com/office/powerpoint/2010/main" val="785668406"/>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sältödia tekstille ja kuvalle B">
    <p:spTree>
      <p:nvGrpSpPr>
        <p:cNvPr id="1" name=""/>
        <p:cNvGrpSpPr/>
        <p:nvPr/>
      </p:nvGrpSpPr>
      <p:grpSpPr>
        <a:xfrm>
          <a:off x="0" y="0"/>
          <a:ext cx="0" cy="0"/>
          <a:chOff x="0" y="0"/>
          <a:chExt cx="0" cy="0"/>
        </a:xfrm>
      </p:grpSpPr>
      <p:sp>
        <p:nvSpPr>
          <p:cNvPr id="15" name="Päivämäärän paikkamerkki 1"/>
          <p:cNvSpPr>
            <a:spLocks noGrp="1"/>
          </p:cNvSpPr>
          <p:nvPr>
            <p:ph type="dt" sz="half" idx="10"/>
          </p:nvPr>
        </p:nvSpPr>
        <p:spPr>
          <a:xfrm>
            <a:off x="282027" y="4728047"/>
            <a:ext cx="916709" cy="164690"/>
          </a:xfrm>
        </p:spPr>
        <p:txBody>
          <a:bodyPr/>
          <a:lstStyle/>
          <a:p>
            <a:fld id="{B470C21F-BEA7-4001-A59E-ED99F75C48EF}" type="datetime1">
              <a:rPr lang="fi-FI" smtClean="0"/>
              <a:t>27.4.2018</a:t>
            </a:fld>
            <a:endParaRPr lang="fi-FI" dirty="0"/>
          </a:p>
        </p:txBody>
      </p:sp>
      <p:sp>
        <p:nvSpPr>
          <p:cNvPr id="17"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19" name="Kuvan paikkamerkki 6"/>
          <p:cNvSpPr>
            <a:spLocks noGrp="1"/>
          </p:cNvSpPr>
          <p:nvPr>
            <p:ph type="pic" sz="quarter" idx="20"/>
          </p:nvPr>
        </p:nvSpPr>
        <p:spPr>
          <a:xfrm>
            <a:off x="5090400" y="0"/>
            <a:ext cx="4053606"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endParaRPr lang="fi-FI" dirty="0"/>
          </a:p>
        </p:txBody>
      </p:sp>
      <p:sp>
        <p:nvSpPr>
          <p:cNvPr id="8" name="Tekstin paikkamerkki 2"/>
          <p:cNvSpPr>
            <a:spLocks noGrp="1"/>
          </p:cNvSpPr>
          <p:nvPr>
            <p:ph idx="19"/>
          </p:nvPr>
        </p:nvSpPr>
        <p:spPr>
          <a:xfrm>
            <a:off x="1072800" y="158455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0"/>
              </a:spcBef>
              <a:spcAft>
                <a:spcPts val="7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100">
                <a:solidFill>
                  <a:srgbClr val="000000"/>
                </a:solidFill>
              </a:defRPr>
            </a:lvl3pPr>
            <a:lvl4pPr indent="-158400">
              <a:lnSpc>
                <a:spcPts val="1800"/>
              </a:lnSpc>
              <a:spcBef>
                <a:spcPts val="200"/>
              </a:spcBef>
              <a:spcAft>
                <a:spcPts val="200"/>
              </a:spcAft>
              <a:buSzPct val="125000"/>
              <a:defRPr sz="100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9" name="Tekstin paikkamerkki 28"/>
          <p:cNvSpPr>
            <a:spLocks noGrp="1"/>
          </p:cNvSpPr>
          <p:nvPr>
            <p:ph type="body" sz="quarter" idx="21" hasCustomPrompt="1"/>
          </p:nvPr>
        </p:nvSpPr>
        <p:spPr>
          <a:xfrm>
            <a:off x="1072800" y="1104452"/>
            <a:ext cx="3844800" cy="365682"/>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
        <p:nvSpPr>
          <p:cNvPr id="10"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Tree>
    <p:extLst>
      <p:ext uri="{BB962C8B-B14F-4D97-AF65-F5344CB8AC3E}">
        <p14:creationId xmlns:p14="http://schemas.microsoft.com/office/powerpoint/2010/main" val="3032161638"/>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sältödia pelkälle kuvalle">
    <p:spTree>
      <p:nvGrpSpPr>
        <p:cNvPr id="1" name=""/>
        <p:cNvGrpSpPr/>
        <p:nvPr/>
      </p:nvGrpSpPr>
      <p:grpSpPr>
        <a:xfrm>
          <a:off x="0" y="0"/>
          <a:ext cx="0" cy="0"/>
          <a:chOff x="0" y="0"/>
          <a:chExt cx="0" cy="0"/>
        </a:xfrm>
      </p:grpSpPr>
      <p:sp>
        <p:nvSpPr>
          <p:cNvPr id="19" name="Kuvan paikkamerkki 6"/>
          <p:cNvSpPr>
            <a:spLocks noGrp="1"/>
          </p:cNvSpPr>
          <p:nvPr>
            <p:ph type="pic" sz="quarter" idx="20"/>
          </p:nvPr>
        </p:nvSpPr>
        <p:spPr>
          <a:xfrm>
            <a:off x="0" y="0"/>
            <a:ext cx="91440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endParaRPr lang="fi-FI" dirty="0"/>
          </a:p>
        </p:txBody>
      </p:sp>
    </p:spTree>
    <p:extLst>
      <p:ext uri="{BB962C8B-B14F-4D97-AF65-F5344CB8AC3E}">
        <p14:creationId xmlns:p14="http://schemas.microsoft.com/office/powerpoint/2010/main" val="964117059"/>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isältödia taulukoi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9" name="Tekstin paikkamerkki 3"/>
          <p:cNvSpPr>
            <a:spLocks noGrp="1"/>
          </p:cNvSpPr>
          <p:nvPr>
            <p:ph type="body" sz="quarter" idx="18"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
        <p:nvSpPr>
          <p:cNvPr id="11" name="Tekstin paikkamerkki 2"/>
          <p:cNvSpPr>
            <a:spLocks noGrp="1"/>
          </p:cNvSpPr>
          <p:nvPr>
            <p:ph type="body" sz="quarter" idx="23"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dirty="0"/>
              <a:t>Lähde tähän</a:t>
            </a:r>
          </a:p>
        </p:txBody>
      </p:sp>
      <p:sp>
        <p:nvSpPr>
          <p:cNvPr id="1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20" name="Sisällön paikkamerkki 4"/>
          <p:cNvSpPr>
            <a:spLocks noGrp="1"/>
          </p:cNvSpPr>
          <p:nvPr>
            <p:ph sz="quarter" idx="17"/>
          </p:nvPr>
        </p:nvSpPr>
        <p:spPr>
          <a:xfrm>
            <a:off x="1201739" y="1584200"/>
            <a:ext cx="6739862" cy="3010469"/>
          </a:xfrm>
        </p:spPr>
        <p:txBody>
          <a:bodyPr/>
          <a:lstStyle>
            <a:lvl1pPr marL="241200" indent="-212400">
              <a:buFont typeface="Arial" panose="020B0604020202020204" pitchFamily="34" charset="0"/>
              <a:buChar char="•"/>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a:t>
            </a:r>
          </a:p>
        </p:txBody>
      </p:sp>
      <p:sp>
        <p:nvSpPr>
          <p:cNvPr id="2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25" name="Päivämäärän paikkamerkki 1"/>
          <p:cNvSpPr>
            <a:spLocks noGrp="1"/>
          </p:cNvSpPr>
          <p:nvPr>
            <p:ph type="dt" sz="half" idx="10"/>
          </p:nvPr>
        </p:nvSpPr>
        <p:spPr>
          <a:xfrm>
            <a:off x="282027" y="4728047"/>
            <a:ext cx="916709" cy="164690"/>
          </a:xfrm>
        </p:spPr>
        <p:txBody>
          <a:bodyPr/>
          <a:lstStyle/>
          <a:p>
            <a:fld id="{C26F1C2C-1F3D-4324-8DB1-2B3A728EB293}" type="datetime1">
              <a:rPr lang="fi-FI" smtClean="0"/>
              <a:t>27.4.2018</a:t>
            </a:fld>
            <a:endParaRPr lang="fi-FI" dirty="0"/>
          </a:p>
        </p:txBody>
      </p:sp>
      <p:sp>
        <p:nvSpPr>
          <p:cNvPr id="26"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Tree>
    <p:extLst>
      <p:ext uri="{BB962C8B-B14F-4D97-AF65-F5344CB8AC3E}">
        <p14:creationId xmlns:p14="http://schemas.microsoft.com/office/powerpoint/2010/main" val="875942832"/>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sältödia tekstille ja taulukolle">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18" name="Päivämäärän paikkamerkki 1"/>
          <p:cNvSpPr>
            <a:spLocks noGrp="1"/>
          </p:cNvSpPr>
          <p:nvPr>
            <p:ph type="dt" sz="half" idx="10"/>
          </p:nvPr>
        </p:nvSpPr>
        <p:spPr>
          <a:xfrm>
            <a:off x="282027" y="4728047"/>
            <a:ext cx="916709" cy="164690"/>
          </a:xfrm>
        </p:spPr>
        <p:txBody>
          <a:bodyPr/>
          <a:lstStyle/>
          <a:p>
            <a:fld id="{00B1868B-515C-4A84-A79A-DDEC623D6CDB}" type="datetime1">
              <a:rPr lang="fi-FI" smtClean="0"/>
              <a:t>27.4.2018</a:t>
            </a:fld>
            <a:endParaRPr lang="fi-FI" dirty="0"/>
          </a:p>
        </p:txBody>
      </p:sp>
      <p:sp>
        <p:nvSpPr>
          <p:cNvPr id="19"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dirty="0"/>
              <a:t>Lähde tähän</a:t>
            </a:r>
          </a:p>
        </p:txBody>
      </p:sp>
      <p:sp>
        <p:nvSpPr>
          <p:cNvPr id="9" name="Tekstin paikkamerkki 28"/>
          <p:cNvSpPr>
            <a:spLocks noGrp="1"/>
          </p:cNvSpPr>
          <p:nvPr>
            <p:ph type="body" sz="quarter" idx="21" hasCustomPrompt="1"/>
          </p:nvPr>
        </p:nvSpPr>
        <p:spPr>
          <a:xfrm>
            <a:off x="1072799" y="1102950"/>
            <a:ext cx="6868801"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1"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
        <p:nvSpPr>
          <p:cNvPr id="13" name="Sisällön paikkamerkki 4"/>
          <p:cNvSpPr>
            <a:spLocks noGrp="1"/>
          </p:cNvSpPr>
          <p:nvPr>
            <p:ph sz="quarter" idx="23" hasCustomPrompt="1"/>
          </p:nvPr>
        </p:nvSpPr>
        <p:spPr>
          <a:xfrm>
            <a:off x="4572001" y="1584200"/>
            <a:ext cx="3369600" cy="2892550"/>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dirty="0"/>
              <a:t>Lisää objekti</a:t>
            </a:r>
          </a:p>
        </p:txBody>
      </p:sp>
      <p:sp>
        <p:nvSpPr>
          <p:cNvPr id="12" name="Tekstin paikkamerkki 2"/>
          <p:cNvSpPr>
            <a:spLocks noGrp="1"/>
          </p:cNvSpPr>
          <p:nvPr>
            <p:ph idx="19"/>
          </p:nvPr>
        </p:nvSpPr>
        <p:spPr>
          <a:xfrm>
            <a:off x="1072800" y="1582404"/>
            <a:ext cx="3499200" cy="2894345"/>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lnSpc>
                <a:spcPts val="1800"/>
              </a:lnSpc>
              <a:spcBef>
                <a:spcPts val="200"/>
              </a:spcBef>
              <a:spcAft>
                <a:spcPts val="200"/>
              </a:spcAft>
              <a:buSzPct val="125000"/>
              <a:defRPr sz="1300" baseline="0">
                <a:solidFill>
                  <a:srgbClr val="000000"/>
                </a:solidFill>
              </a:defRPr>
            </a:lvl2pPr>
            <a:lvl3pPr indent="-158400">
              <a:lnSpc>
                <a:spcPts val="1800"/>
              </a:lnSpc>
              <a:spcBef>
                <a:spcPts val="200"/>
              </a:spcBef>
              <a:spcAft>
                <a:spcPts val="200"/>
              </a:spcAft>
              <a:buSzPct val="125000"/>
              <a:defRPr sz="1050">
                <a:solidFill>
                  <a:srgbClr val="000000"/>
                </a:solidFill>
              </a:defRPr>
            </a:lvl3pPr>
            <a:lvl4pPr indent="-158400">
              <a:lnSpc>
                <a:spcPts val="1800"/>
              </a:lnSpc>
              <a:spcBef>
                <a:spcPts val="200"/>
              </a:spcBef>
              <a:spcAft>
                <a:spcPts val="200"/>
              </a:spcAft>
              <a:buSzPct val="125000"/>
              <a:defRPr sz="105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687386369"/>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sältödia isoille taulukoille">
    <p:spTree>
      <p:nvGrpSpPr>
        <p:cNvPr id="1" name=""/>
        <p:cNvGrpSpPr/>
        <p:nvPr/>
      </p:nvGrpSpPr>
      <p:grpSpPr>
        <a:xfrm>
          <a:off x="0" y="0"/>
          <a:ext cx="0" cy="0"/>
          <a:chOff x="0" y="0"/>
          <a:chExt cx="0" cy="0"/>
        </a:xfrm>
      </p:grpSpPr>
      <p:sp>
        <p:nvSpPr>
          <p:cNvPr id="30" name="Tekstin paikkamerkki 28"/>
          <p:cNvSpPr>
            <a:spLocks noGrp="1"/>
          </p:cNvSpPr>
          <p:nvPr>
            <p:ph type="body" sz="quarter" idx="15" hasCustomPrompt="1"/>
          </p:nvPr>
        </p:nvSpPr>
        <p:spPr>
          <a:xfrm>
            <a:off x="252000" y="282150"/>
            <a:ext cx="7992000" cy="648000"/>
          </a:xfrm>
          <a:prstGeom prst="rect">
            <a:avLst/>
          </a:prstGeom>
        </p:spPr>
        <p:txBody>
          <a:bodyPr/>
          <a:lstStyle>
            <a:lvl1pPr marL="14400" indent="0">
              <a:lnSpc>
                <a:spcPts val="2700"/>
              </a:lnSpc>
              <a:spcAft>
                <a:spcPts val="0"/>
              </a:spcAft>
              <a:buFontTx/>
              <a:buNone/>
              <a:defRPr sz="2200" b="1">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7"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18"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27.4.2018</a:t>
            </a:fld>
            <a:endParaRPr lang="fi-FI" dirty="0"/>
          </a:p>
        </p:txBody>
      </p:sp>
      <p:sp>
        <p:nvSpPr>
          <p:cNvPr id="19"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5" name="Sisällön paikkamerkki 4"/>
          <p:cNvSpPr>
            <a:spLocks noGrp="1"/>
          </p:cNvSpPr>
          <p:nvPr>
            <p:ph sz="quarter" idx="17"/>
          </p:nvPr>
        </p:nvSpPr>
        <p:spPr>
          <a:xfrm>
            <a:off x="381000" y="1103313"/>
            <a:ext cx="8391525" cy="3541712"/>
          </a:xfrm>
        </p:spPr>
        <p:txBody>
          <a:bodyPr/>
          <a:lstStyle>
            <a:lvl1pPr marL="0" indent="0">
              <a:buFontTx/>
              <a:buNone/>
              <a:defRPr/>
            </a:lvl1pPr>
            <a:lvl2pPr marL="471332" indent="0">
              <a:lnSpc>
                <a:spcPts val="1800"/>
              </a:lnSpc>
              <a:spcBef>
                <a:spcPts val="200"/>
              </a:spcBef>
              <a:spcAft>
                <a:spcPts val="200"/>
              </a:spcAft>
              <a:buFontTx/>
              <a:buNone/>
              <a:defRPr/>
            </a:lvl2pPr>
            <a:lvl3pPr marL="786191" indent="0">
              <a:lnSpc>
                <a:spcPts val="1800"/>
              </a:lnSpc>
              <a:spcBef>
                <a:spcPts val="200"/>
              </a:spcBef>
              <a:spcAft>
                <a:spcPts val="200"/>
              </a:spcAft>
              <a:buFontTx/>
              <a:buNone/>
              <a:defRPr/>
            </a:lvl3pPr>
            <a:lvl4pPr marL="1109451" indent="0">
              <a:lnSpc>
                <a:spcPts val="1800"/>
              </a:lnSpc>
              <a:spcBef>
                <a:spcPts val="200"/>
              </a:spcBef>
              <a:spcAft>
                <a:spcPts val="200"/>
              </a:spcAft>
              <a:buFontTx/>
              <a:buNone/>
              <a:defRPr/>
            </a:lvl4pPr>
          </a:lstStyle>
          <a:p>
            <a:pPr lvl="0"/>
            <a:r>
              <a:rPr lang="fi-FI"/>
              <a:t>Muokkaa tekstin perustyylejä</a:t>
            </a:r>
          </a:p>
        </p:txBody>
      </p:sp>
      <p:sp>
        <p:nvSpPr>
          <p:cNvPr id="16" name="Tekstin paikkamerkki 2"/>
          <p:cNvSpPr>
            <a:spLocks noGrp="1"/>
          </p:cNvSpPr>
          <p:nvPr>
            <p:ph type="body" sz="quarter" idx="18" hasCustomPrompt="1"/>
          </p:nvPr>
        </p:nvSpPr>
        <p:spPr>
          <a:xfrm>
            <a:off x="2334682" y="4727574"/>
            <a:ext cx="2971717" cy="165163"/>
          </a:xfrm>
        </p:spPr>
        <p:txBody>
          <a:bodyPr>
            <a:noAutofit/>
          </a:bodyPr>
          <a:lstStyle>
            <a:lvl1pPr marL="0" indent="0">
              <a:lnSpc>
                <a:spcPct val="100000"/>
              </a:lnSpc>
              <a:spcBef>
                <a:spcPts val="0"/>
              </a:spcBef>
              <a:spcAft>
                <a:spcPts val="0"/>
              </a:spcAft>
              <a:buFontTx/>
              <a:buNone/>
              <a:defRPr sz="700" spc="0" baseline="0"/>
            </a:lvl1pPr>
          </a:lstStyle>
          <a:p>
            <a:pPr lvl="0"/>
            <a:r>
              <a:rPr lang="fi-FI" dirty="0"/>
              <a:t>Lähde tähän</a:t>
            </a:r>
          </a:p>
        </p:txBody>
      </p:sp>
    </p:spTree>
    <p:extLst>
      <p:ext uri="{BB962C8B-B14F-4D97-AF65-F5344CB8AC3E}">
        <p14:creationId xmlns:p14="http://schemas.microsoft.com/office/powerpoint/2010/main" val="1067460176"/>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yhjä dia">
    <p:spTree>
      <p:nvGrpSpPr>
        <p:cNvPr id="1" name=""/>
        <p:cNvGrpSpPr/>
        <p:nvPr/>
      </p:nvGrpSpPr>
      <p:grpSpPr>
        <a:xfrm>
          <a:off x="0" y="0"/>
          <a:ext cx="0" cy="0"/>
          <a:chOff x="0" y="0"/>
          <a:chExt cx="0" cy="0"/>
        </a:xfrm>
      </p:grpSpPr>
      <p:pic>
        <p:nvPicPr>
          <p:cNvPr id="2" name="Kuva 1"/>
          <p:cNvPicPr>
            <a:picLocks noChangeAspect="1"/>
          </p:cNvPicPr>
          <p:nvPr userDrawn="1"/>
        </p:nvPicPr>
        <p:blipFill>
          <a:blip r:embed="rId2"/>
          <a:stretch>
            <a:fillRect/>
          </a:stretch>
        </p:blipFill>
        <p:spPr>
          <a:xfrm>
            <a:off x="8335624" y="368923"/>
            <a:ext cx="437056" cy="437032"/>
          </a:xfrm>
          <a:prstGeom prst="rect">
            <a:avLst/>
          </a:prstGeom>
        </p:spPr>
      </p:pic>
      <p:sp>
        <p:nvSpPr>
          <p:cNvPr id="3"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4" name="Päivämäärän paikkamerkki 1"/>
          <p:cNvSpPr>
            <a:spLocks noGrp="1"/>
          </p:cNvSpPr>
          <p:nvPr>
            <p:ph type="dt" sz="half" idx="10"/>
          </p:nvPr>
        </p:nvSpPr>
        <p:spPr>
          <a:xfrm>
            <a:off x="282027" y="4728047"/>
            <a:ext cx="916709" cy="164690"/>
          </a:xfrm>
        </p:spPr>
        <p:txBody>
          <a:bodyPr/>
          <a:lstStyle/>
          <a:p>
            <a:fld id="{E70C97DB-DA9C-4CFA-B970-B8599B25F3E4}" type="datetime1">
              <a:rPr lang="fi-FI" smtClean="0"/>
              <a:t>27.4.2018</a:t>
            </a:fld>
            <a:endParaRPr lang="fi-FI" dirty="0"/>
          </a:p>
        </p:txBody>
      </p:sp>
      <p:sp>
        <p:nvSpPr>
          <p:cNvPr id="5"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7" name="Tekstin paikkamerkki 3"/>
          <p:cNvSpPr>
            <a:spLocks noGrp="1"/>
          </p:cNvSpPr>
          <p:nvPr>
            <p:ph type="body" sz="quarter" idx="22" hasCustomPrompt="1"/>
          </p:nvPr>
        </p:nvSpPr>
        <p:spPr>
          <a:xfrm>
            <a:off x="252000" y="290513"/>
            <a:ext cx="4320000" cy="250837"/>
          </a:xfrm>
          <a:prstGeom prst="rect">
            <a:avLst/>
          </a:prstGeom>
        </p:spPr>
        <p:txBody>
          <a:bodyPr anchor="t"/>
          <a:lstStyle>
            <a:lvl1pPr marL="25200" indent="0">
              <a:lnSpc>
                <a:spcPct val="100000"/>
              </a:lnSpc>
              <a:spcBef>
                <a:spcPts val="0"/>
              </a:spcBef>
              <a:spcAft>
                <a:spcPts val="0"/>
              </a:spcAft>
              <a:buFontTx/>
              <a:buNone/>
              <a:defRPr sz="1000" b="0" kern="1200" spc="0" baseline="0">
                <a:solidFill>
                  <a:schemeClr val="tx1"/>
                </a:solidFill>
              </a:defRPr>
            </a:lvl1pPr>
            <a:lvl2pPr marL="314865" indent="0">
              <a:buFontTx/>
              <a:buNone/>
              <a:defRPr/>
            </a:lvl2pPr>
            <a:lvl3pPr marL="629724" indent="0">
              <a:buFontTx/>
              <a:buNone/>
              <a:defRPr/>
            </a:lvl3pPr>
            <a:lvl4pPr marL="944589" indent="0">
              <a:buFontTx/>
              <a:buNone/>
              <a:defRPr/>
            </a:lvl4pPr>
            <a:lvl5pPr marL="1267851" indent="0">
              <a:buFontTx/>
              <a:buNone/>
              <a:defRPr/>
            </a:lvl5pPr>
          </a:lstStyle>
          <a:p>
            <a:pPr lvl="0"/>
            <a:r>
              <a:rPr lang="en-US" dirty="0" err="1"/>
              <a:t>Väliotsikko</a:t>
            </a:r>
            <a:r>
              <a:rPr lang="en-US" dirty="0"/>
              <a:t> </a:t>
            </a:r>
            <a:r>
              <a:rPr lang="en-US" dirty="0" err="1"/>
              <a:t>yläviitteenä</a:t>
            </a:r>
            <a:endParaRPr lang="fi-FI" dirty="0"/>
          </a:p>
        </p:txBody>
      </p:sp>
    </p:spTree>
    <p:extLst>
      <p:ext uri="{BB962C8B-B14F-4D97-AF65-F5344CB8AC3E}">
        <p14:creationId xmlns:p14="http://schemas.microsoft.com/office/powerpoint/2010/main" val="3583285883"/>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äliotsikkodia - valkoinen">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a:stretch>
            <a:fillRect/>
          </a:stretch>
        </p:blipFill>
        <p:spPr>
          <a:xfrm>
            <a:off x="8335624" y="368923"/>
            <a:ext cx="437056" cy="437032"/>
          </a:xfrm>
          <a:prstGeom prst="rect">
            <a:avLst/>
          </a:prstGeom>
        </p:spPr>
      </p:pic>
      <p:sp>
        <p:nvSpPr>
          <p:cNvPr id="14" name="Dian numeron paikkamerkki 3"/>
          <p:cNvSpPr>
            <a:spLocks noGrp="1"/>
          </p:cNvSpPr>
          <p:nvPr>
            <p:ph type="sldNum" sz="quarter" idx="12"/>
          </p:nvPr>
        </p:nvSpPr>
        <p:spPr>
          <a:xfrm>
            <a:off x="8005977" y="4729407"/>
            <a:ext cx="863990" cy="165406"/>
          </a:xfrm>
          <a:prstGeom prst="rect">
            <a:avLst/>
          </a:prstGeom>
        </p:spPr>
        <p:txBody>
          <a:bodyPr/>
          <a:lstStyle>
            <a:lvl1pPr>
              <a:defRPr sz="700"/>
            </a:lvl1pPr>
          </a:lstStyle>
          <a:p>
            <a:fld id="{6FCB6B90-8271-4E8F-82C1-E646FBB48A2E}" type="slidenum">
              <a:rPr lang="fi-FI" smtClean="0"/>
              <a:pPr/>
              <a:t>‹#›</a:t>
            </a:fld>
            <a:endParaRPr lang="fi-FI" dirty="0"/>
          </a:p>
        </p:txBody>
      </p:sp>
      <p:sp>
        <p:nvSpPr>
          <p:cNvPr id="15" name="Päivämäärän paikkamerkki 1"/>
          <p:cNvSpPr>
            <a:spLocks noGrp="1"/>
          </p:cNvSpPr>
          <p:nvPr>
            <p:ph type="dt" sz="half" idx="10"/>
          </p:nvPr>
        </p:nvSpPr>
        <p:spPr>
          <a:xfrm>
            <a:off x="282027" y="4728047"/>
            <a:ext cx="916709" cy="164690"/>
          </a:xfrm>
        </p:spPr>
        <p:txBody>
          <a:bodyPr/>
          <a:lstStyle/>
          <a:p>
            <a:fld id="{8D9E7F89-CFBC-40A6-849E-791F2CE17670}" type="datetime1">
              <a:rPr lang="fi-FI" smtClean="0"/>
              <a:t>27.4.2018</a:t>
            </a:fld>
            <a:endParaRPr lang="fi-FI" dirty="0"/>
          </a:p>
        </p:txBody>
      </p:sp>
      <p:sp>
        <p:nvSpPr>
          <p:cNvPr id="17" name="Alatunnisteen paikkamerkki 2"/>
          <p:cNvSpPr>
            <a:spLocks noGrp="1"/>
          </p:cNvSpPr>
          <p:nvPr>
            <p:ph type="ftr" sz="quarter" idx="11"/>
          </p:nvPr>
        </p:nvSpPr>
        <p:spPr>
          <a:xfrm>
            <a:off x="1111510" y="4728047"/>
            <a:ext cx="1295891" cy="164690"/>
          </a:xfrm>
        </p:spPr>
        <p:txBody>
          <a:bodyPr/>
          <a:lstStyle/>
          <a:p>
            <a:r>
              <a:rPr lang="fi-FI" dirty="0"/>
              <a:t>Teknologiateollisuus</a:t>
            </a:r>
          </a:p>
        </p:txBody>
      </p:sp>
      <p:sp>
        <p:nvSpPr>
          <p:cNvPr id="11" name="Tekstin paikkamerkki 28"/>
          <p:cNvSpPr>
            <a:spLocks noGrp="1"/>
          </p:cNvSpPr>
          <p:nvPr>
            <p:ph type="body" sz="quarter" idx="22" hasCustomPrompt="1"/>
          </p:nvPr>
        </p:nvSpPr>
        <p:spPr>
          <a:xfrm>
            <a:off x="1072800" y="1913747"/>
            <a:ext cx="7171200" cy="1176411"/>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Tree>
    <p:extLst>
      <p:ext uri="{BB962C8B-B14F-4D97-AF65-F5344CB8AC3E}">
        <p14:creationId xmlns:p14="http://schemas.microsoft.com/office/powerpoint/2010/main" val="2207341520"/>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valkoinen">
    <p:bg>
      <p:bgPr>
        <a:solidFill>
          <a:schemeClr val="bg1"/>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rgbClr val="000000"/>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rgbClr val="000000"/>
                </a:solidFill>
              </a:defRPr>
            </a:lvl1pPr>
          </a:lstStyle>
          <a:p>
            <a:fld id="{4D1D5393-FFB8-4AFB-965F-DF835FFEFFC2}"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rgbClr val="000000"/>
                </a:solidFill>
              </a:defRPr>
            </a:lvl1pPr>
          </a:lstStyle>
          <a:p>
            <a:r>
              <a:rPr lang="fi-FI"/>
              <a:t>Teknologiateollisuus</a:t>
            </a:r>
            <a:endParaRPr lang="fi-FI" dirty="0"/>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rgbClr val="000000"/>
                </a:solidFill>
              </a:defRPr>
            </a:lvl1pPr>
            <a:lvl2pPr indent="-158400">
              <a:buSzPct val="125000"/>
              <a:defRPr sz="1300" baseline="0">
                <a:solidFill>
                  <a:srgbClr val="000000"/>
                </a:solidFill>
              </a:defRPr>
            </a:lvl2pPr>
            <a:lvl3pPr indent="-158400">
              <a:buSzPct val="125000"/>
              <a:defRPr sz="1100">
                <a:solidFill>
                  <a:srgbClr val="000000"/>
                </a:solidFill>
              </a:defRPr>
            </a:lvl3pPr>
            <a:lvl4pPr indent="-158400">
              <a:buSzPct val="125000"/>
              <a:defRPr sz="1000">
                <a:solidFill>
                  <a:srgbClr val="000000"/>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rgbClr val="000000"/>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1021886745"/>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äliotsikkodia - turkoosi">
    <p:bg>
      <p:bgPr>
        <a:solidFill>
          <a:srgbClr val="0ACFCF"/>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9"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0"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2"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BD49F65-936D-47C1-B476-B10D0AC9DEC4}" type="datetime1">
              <a:rPr lang="fi-FI" smtClean="0"/>
              <a:t>27.4.2018</a:t>
            </a:fld>
            <a:endParaRPr lang="fi-FI" dirty="0"/>
          </a:p>
        </p:txBody>
      </p:sp>
      <p:sp>
        <p:nvSpPr>
          <p:cNvPr id="14"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456958868"/>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turkoosi">
    <p:bg>
      <p:bgPr>
        <a:solidFill>
          <a:srgbClr val="0ACFCF"/>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8E114E9B-AF34-462B-9107-FB4A4FE20955}"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7" name="Tekstin paikkamerkki 2"/>
          <p:cNvSpPr>
            <a:spLocks noGrp="1"/>
          </p:cNvSpPr>
          <p:nvPr>
            <p:ph idx="21"/>
          </p:nvPr>
        </p:nvSpPr>
        <p:spPr>
          <a:xfrm>
            <a:off x="1072800" y="1583052"/>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2005528484"/>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otsikkodia - petroli">
    <p:bg>
      <p:bgPr>
        <a:solidFill>
          <a:srgbClr val="0F78B2"/>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F7D0C29F-D373-4791-88C9-86C29F06AD83}" type="datetime1">
              <a:rPr lang="fi-FI" smtClean="0"/>
              <a:t>27.4.2018</a:t>
            </a:fld>
            <a:endParaRPr lang="fi-FI" dirty="0"/>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1747701072"/>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petroli">
    <p:bg>
      <p:bgPr>
        <a:solidFill>
          <a:srgbClr val="0F78B2"/>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5C870B0A-5FAA-48CC-9422-68AAC5A5CADB}"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11" name="Tekstin paikkamerkki 2"/>
          <p:cNvSpPr>
            <a:spLocks noGrp="1"/>
          </p:cNvSpPr>
          <p:nvPr>
            <p:ph idx="21"/>
          </p:nvPr>
        </p:nvSpPr>
        <p:spPr>
          <a:xfrm>
            <a:off x="1072800" y="1584884"/>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12"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2647428192"/>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äliotsikkodia - sininen">
    <p:bg>
      <p:bgPr>
        <a:solidFill>
          <a:srgbClr val="141F94"/>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33A50D0A-99B9-48FE-8B08-047EE10ADBDA}" type="datetime1">
              <a:rPr lang="fi-FI" smtClean="0"/>
              <a:t>27.4.2018</a:t>
            </a:fld>
            <a:endParaRPr lang="fi-FI" dirty="0"/>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4062311651"/>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otsikkodia tekstille ja kuvalle - sininen">
    <p:bg>
      <p:bgPr>
        <a:solidFill>
          <a:srgbClr val="141F94"/>
        </a:solidFill>
        <a:effectLst/>
      </p:bgPr>
    </p:bg>
    <p:spTree>
      <p:nvGrpSpPr>
        <p:cNvPr id="1" name=""/>
        <p:cNvGrpSpPr/>
        <p:nvPr/>
      </p:nvGrpSpPr>
      <p:grpSpPr>
        <a:xfrm>
          <a:off x="0" y="0"/>
          <a:ext cx="0" cy="0"/>
          <a:chOff x="0" y="0"/>
          <a:chExt cx="0" cy="0"/>
        </a:xfrm>
      </p:grpSpPr>
      <p:sp>
        <p:nvSpPr>
          <p:cNvPr id="14" name="Kuvan paikkamerkki 6"/>
          <p:cNvSpPr>
            <a:spLocks noGrp="1"/>
          </p:cNvSpPr>
          <p:nvPr>
            <p:ph type="pic" sz="quarter" idx="18"/>
          </p:nvPr>
        </p:nvSpPr>
        <p:spPr>
          <a:xfrm>
            <a:off x="5090400" y="0"/>
            <a:ext cx="4053605" cy="5143500"/>
          </a:xfrm>
          <a:prstGeom prst="rect">
            <a:avLst/>
          </a:prstGeom>
        </p:spPr>
        <p:txBody>
          <a:bodyPr anchor="ctr"/>
          <a:lstStyle>
            <a:lvl1pPr marL="0" indent="0" algn="ctr">
              <a:buFontTx/>
              <a:buNone/>
              <a:defRPr sz="1500">
                <a:solidFill>
                  <a:schemeClr val="bg1"/>
                </a:solidFill>
              </a:defRPr>
            </a:lvl1pPr>
          </a:lstStyle>
          <a:p>
            <a:r>
              <a:rPr lang="fi-FI"/>
              <a:t>Lisää kuva napsauttamalla kuvaketta</a:t>
            </a:r>
            <a:endParaRPr lang="fi-FI" dirty="0"/>
          </a:p>
        </p:txBody>
      </p:sp>
      <p:sp>
        <p:nvSpPr>
          <p:cNvPr id="9"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71EF2A4B-BD6C-442B-B37A-933F3A2F5101}" type="datetime1">
              <a:rPr lang="fi-FI" smtClean="0"/>
              <a:t>27.4.2018</a:t>
            </a:fld>
            <a:endParaRPr lang="fi-FI" dirty="0"/>
          </a:p>
        </p:txBody>
      </p:sp>
      <p:sp>
        <p:nvSpPr>
          <p:cNvPr id="10"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
        <p:nvSpPr>
          <p:cNvPr id="7" name="Tekstin paikkamerkki 2"/>
          <p:cNvSpPr>
            <a:spLocks noGrp="1"/>
          </p:cNvSpPr>
          <p:nvPr>
            <p:ph idx="21"/>
          </p:nvPr>
        </p:nvSpPr>
        <p:spPr>
          <a:xfrm>
            <a:off x="1072800" y="1585226"/>
            <a:ext cx="3844800" cy="2849967"/>
          </a:xfrm>
          <a:prstGeom prst="rect">
            <a:avLst/>
          </a:prstGeom>
        </p:spPr>
        <p:txBody>
          <a:bodyPr vert="horz" lIns="91440" tIns="45720" rIns="91440" bIns="45720" rtlCol="0">
            <a:normAutofit/>
          </a:bodyPr>
          <a:lstStyle>
            <a:lvl1pPr marL="234000" marR="0" indent="-212400" algn="l" defTabSz="806052" rtl="0" eaLnBrk="1" fontAlgn="auto" latinLnBrk="0" hangingPunct="1">
              <a:lnSpc>
                <a:spcPts val="2000"/>
              </a:lnSpc>
              <a:spcBef>
                <a:spcPts val="400"/>
              </a:spcBef>
              <a:spcAft>
                <a:spcPts val="300"/>
              </a:spcAft>
              <a:buClrTx/>
              <a:buSzPct val="125000"/>
              <a:buFont typeface="Arial" panose="020B0604020202020204" pitchFamily="34" charset="0"/>
              <a:buChar char="•"/>
              <a:tabLst/>
              <a:defRPr sz="1600">
                <a:solidFill>
                  <a:schemeClr val="bg1"/>
                </a:solidFill>
              </a:defRPr>
            </a:lvl1pPr>
            <a:lvl2pPr indent="-158400">
              <a:buSzPct val="125000"/>
              <a:defRPr sz="1300" baseline="0">
                <a:solidFill>
                  <a:schemeClr val="bg1"/>
                </a:solidFill>
              </a:defRPr>
            </a:lvl2pPr>
            <a:lvl3pPr indent="-158400">
              <a:buSzPct val="125000"/>
              <a:defRPr sz="1100">
                <a:solidFill>
                  <a:schemeClr val="bg1"/>
                </a:solidFill>
              </a:defRPr>
            </a:lvl3pPr>
            <a:lvl4pPr indent="-158400">
              <a:buSzPct val="125000"/>
              <a:defRPr sz="1000">
                <a:solidFill>
                  <a:schemeClr val="bg1"/>
                </a:solidFill>
              </a:defRPr>
            </a:lvl4pPr>
          </a:lstStyle>
          <a:p>
            <a:pPr lvl="0"/>
            <a:r>
              <a:rPr lang="fi-FI"/>
              <a:t>Muokkaa tekstin perustyylejä</a:t>
            </a:r>
          </a:p>
          <a:p>
            <a:pPr lvl="1"/>
            <a:r>
              <a:rPr lang="fi-FI"/>
              <a:t>toinen taso</a:t>
            </a:r>
          </a:p>
          <a:p>
            <a:pPr lvl="2"/>
            <a:r>
              <a:rPr lang="fi-FI"/>
              <a:t>kolmas taso</a:t>
            </a:r>
          </a:p>
          <a:p>
            <a:pPr lvl="3"/>
            <a:r>
              <a:rPr lang="fi-FI"/>
              <a:t>neljäs taso</a:t>
            </a:r>
          </a:p>
        </p:txBody>
      </p:sp>
      <p:sp>
        <p:nvSpPr>
          <p:cNvPr id="8" name="Tekstin paikkamerkki 28"/>
          <p:cNvSpPr>
            <a:spLocks noGrp="1"/>
          </p:cNvSpPr>
          <p:nvPr>
            <p:ph type="body" sz="quarter" idx="22" hasCustomPrompt="1"/>
          </p:nvPr>
        </p:nvSpPr>
        <p:spPr>
          <a:xfrm>
            <a:off x="1072800" y="1102950"/>
            <a:ext cx="3844800" cy="367183"/>
          </a:xfrm>
          <a:prstGeom prst="rect">
            <a:avLst/>
          </a:prstGeom>
        </p:spPr>
        <p:txBody>
          <a:bodyPr/>
          <a:lstStyle>
            <a:lvl1pPr marL="14400" indent="0">
              <a:lnSpc>
                <a:spcPts val="2700"/>
              </a:lnSpc>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a:t>
            </a:r>
            <a:r>
              <a:rPr lang="fi-FI" dirty="0" err="1"/>
              <a:t>napsautt</a:t>
            </a:r>
            <a:r>
              <a:rPr lang="fi-FI" dirty="0"/>
              <a:t>.</a:t>
            </a:r>
          </a:p>
        </p:txBody>
      </p:sp>
    </p:spTree>
    <p:extLst>
      <p:ext uri="{BB962C8B-B14F-4D97-AF65-F5344CB8AC3E}">
        <p14:creationId xmlns:p14="http://schemas.microsoft.com/office/powerpoint/2010/main" val="2781393815"/>
      </p:ext>
    </p:extLst>
  </p:cSld>
  <p:clrMapOvr>
    <a:masterClrMapping/>
  </p:clrMapOvr>
  <p:transition spd="med">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äliotsikkodia - violetti">
    <p:bg>
      <p:bgPr>
        <a:solidFill>
          <a:srgbClr val="8A0FA6"/>
        </a:solidFill>
        <a:effectLst/>
      </p:bgPr>
    </p:bg>
    <p:spTree>
      <p:nvGrpSpPr>
        <p:cNvPr id="1" name=""/>
        <p:cNvGrpSpPr/>
        <p:nvPr/>
      </p:nvGrpSpPr>
      <p:grpSpPr>
        <a:xfrm>
          <a:off x="0" y="0"/>
          <a:ext cx="0" cy="0"/>
          <a:chOff x="0" y="0"/>
          <a:chExt cx="0" cy="0"/>
        </a:xfrm>
      </p:grpSpPr>
      <p:pic>
        <p:nvPicPr>
          <p:cNvPr id="8" name="Kuva 7"/>
          <p:cNvPicPr>
            <a:picLocks noChangeAspect="1"/>
          </p:cNvPicPr>
          <p:nvPr userDrawn="1"/>
        </p:nvPicPr>
        <p:blipFill>
          <a:blip r:embed="rId2"/>
          <a:stretch>
            <a:fillRect/>
          </a:stretch>
        </p:blipFill>
        <p:spPr>
          <a:xfrm>
            <a:off x="8335004" y="370433"/>
            <a:ext cx="437200" cy="437174"/>
          </a:xfrm>
          <a:prstGeom prst="rect">
            <a:avLst/>
          </a:prstGeom>
        </p:spPr>
      </p:pic>
      <p:sp>
        <p:nvSpPr>
          <p:cNvPr id="10" name="Tekstin paikkamerkki 28"/>
          <p:cNvSpPr>
            <a:spLocks noGrp="1"/>
          </p:cNvSpPr>
          <p:nvPr>
            <p:ph type="body" sz="quarter" idx="15" hasCustomPrompt="1"/>
          </p:nvPr>
        </p:nvSpPr>
        <p:spPr>
          <a:xfrm>
            <a:off x="1072800" y="1924882"/>
            <a:ext cx="6977283" cy="1165268"/>
          </a:xfrm>
          <a:prstGeom prst="rect">
            <a:avLst/>
          </a:prstGeom>
        </p:spPr>
        <p:txBody>
          <a:bodyPr/>
          <a:lstStyle>
            <a:lvl1pPr marL="10800" indent="0">
              <a:lnSpc>
                <a:spcPts val="2700"/>
              </a:lnSpc>
              <a:spcBef>
                <a:spcPts val="0"/>
              </a:spcBef>
              <a:spcAft>
                <a:spcPts val="0"/>
              </a:spcAft>
              <a:buFontTx/>
              <a:buNone/>
              <a:defRPr sz="2200" b="1" baseline="0">
                <a:solidFill>
                  <a:schemeClr val="bg1"/>
                </a:solidFill>
              </a:defRPr>
            </a:lvl1pPr>
            <a:lvl2pPr marL="314865" indent="0">
              <a:spcAft>
                <a:spcPts val="0"/>
              </a:spcAft>
              <a:buFontTx/>
              <a:buNone/>
              <a:defRPr sz="2200" b="1">
                <a:solidFill>
                  <a:srgbClr val="666666"/>
                </a:solidFill>
              </a:defRPr>
            </a:lvl2pPr>
            <a:lvl3pPr marL="629724" indent="0">
              <a:spcAft>
                <a:spcPts val="0"/>
              </a:spcAft>
              <a:buFontTx/>
              <a:buNone/>
              <a:defRPr sz="2200" b="1">
                <a:solidFill>
                  <a:srgbClr val="666666"/>
                </a:solidFill>
              </a:defRPr>
            </a:lvl3pPr>
            <a:lvl4pPr marL="944589" indent="0">
              <a:spcAft>
                <a:spcPts val="0"/>
              </a:spcAft>
              <a:buFontTx/>
              <a:buNone/>
              <a:defRPr sz="2200" b="1">
                <a:solidFill>
                  <a:srgbClr val="666666"/>
                </a:solidFill>
              </a:defRPr>
            </a:lvl4pPr>
            <a:lvl5pPr marL="1267851" indent="0">
              <a:spcAft>
                <a:spcPts val="0"/>
              </a:spcAft>
              <a:buFontTx/>
              <a:buNone/>
              <a:defRPr sz="2200" b="1">
                <a:solidFill>
                  <a:srgbClr val="666666"/>
                </a:solidFill>
              </a:defRPr>
            </a:lvl5pPr>
          </a:lstStyle>
          <a:p>
            <a:pPr lvl="0"/>
            <a:r>
              <a:rPr lang="fi-FI" dirty="0"/>
              <a:t>Muokkaa väliotsikkoa </a:t>
            </a:r>
            <a:r>
              <a:rPr lang="fi-FI" dirty="0" err="1"/>
              <a:t>napsautt</a:t>
            </a:r>
            <a:r>
              <a:rPr lang="fi-FI" dirty="0"/>
              <a:t>.</a:t>
            </a:r>
          </a:p>
        </p:txBody>
      </p:sp>
      <p:sp>
        <p:nvSpPr>
          <p:cNvPr id="12" name="Dian numeron paikkamerkki 3"/>
          <p:cNvSpPr>
            <a:spLocks noGrp="1"/>
          </p:cNvSpPr>
          <p:nvPr>
            <p:ph type="sldNum" sz="quarter" idx="12"/>
          </p:nvPr>
        </p:nvSpPr>
        <p:spPr>
          <a:xfrm>
            <a:off x="8005977" y="4729407"/>
            <a:ext cx="863990" cy="165406"/>
          </a:xfrm>
          <a:prstGeom prst="rect">
            <a:avLst/>
          </a:prstGeom>
        </p:spPr>
        <p:txBody>
          <a:bodyPr/>
          <a:lstStyle>
            <a:lvl1pPr>
              <a:defRPr sz="700">
                <a:solidFill>
                  <a:schemeClr val="bg1"/>
                </a:solidFill>
              </a:defRPr>
            </a:lvl1pPr>
          </a:lstStyle>
          <a:p>
            <a:fld id="{6FCB6B90-8271-4E8F-82C1-E646FBB48A2E}" type="slidenum">
              <a:rPr lang="fi-FI" smtClean="0"/>
              <a:pPr/>
              <a:t>‹#›</a:t>
            </a:fld>
            <a:endParaRPr lang="fi-FI" dirty="0"/>
          </a:p>
        </p:txBody>
      </p:sp>
      <p:sp>
        <p:nvSpPr>
          <p:cNvPr id="14" name="Päivämäärän paikkamerkki 1"/>
          <p:cNvSpPr>
            <a:spLocks noGrp="1"/>
          </p:cNvSpPr>
          <p:nvPr>
            <p:ph type="dt" sz="half" idx="10"/>
          </p:nvPr>
        </p:nvSpPr>
        <p:spPr>
          <a:xfrm>
            <a:off x="282027" y="4728047"/>
            <a:ext cx="916709" cy="164690"/>
          </a:xfrm>
        </p:spPr>
        <p:txBody>
          <a:bodyPr/>
          <a:lstStyle>
            <a:lvl1pPr>
              <a:defRPr>
                <a:solidFill>
                  <a:schemeClr val="bg1"/>
                </a:solidFill>
              </a:defRPr>
            </a:lvl1pPr>
          </a:lstStyle>
          <a:p>
            <a:fld id="{9AA3CBEF-2865-4434-A020-1FAA7DCEF42D}" type="datetime1">
              <a:rPr lang="fi-FI" smtClean="0"/>
              <a:t>27.4.2018</a:t>
            </a:fld>
            <a:endParaRPr lang="fi-FI" dirty="0"/>
          </a:p>
        </p:txBody>
      </p:sp>
      <p:sp>
        <p:nvSpPr>
          <p:cNvPr id="15" name="Alatunnisteen paikkamerkki 2"/>
          <p:cNvSpPr>
            <a:spLocks noGrp="1"/>
          </p:cNvSpPr>
          <p:nvPr>
            <p:ph type="ftr" sz="quarter" idx="11"/>
          </p:nvPr>
        </p:nvSpPr>
        <p:spPr>
          <a:xfrm>
            <a:off x="1111510" y="4728047"/>
            <a:ext cx="1295891" cy="164690"/>
          </a:xfrm>
        </p:spPr>
        <p:txBody>
          <a:bodyPr/>
          <a:lstStyle>
            <a:lvl1pPr>
              <a:defRPr>
                <a:solidFill>
                  <a:schemeClr val="bg1"/>
                </a:solidFill>
              </a:defRPr>
            </a:lvl1pPr>
          </a:lstStyle>
          <a:p>
            <a:r>
              <a:rPr lang="fi-FI"/>
              <a:t>Teknologiateollisuus</a:t>
            </a:r>
            <a:endParaRPr lang="fi-FI" dirty="0"/>
          </a:p>
        </p:txBody>
      </p:sp>
    </p:spTree>
    <p:extLst>
      <p:ext uri="{BB962C8B-B14F-4D97-AF65-F5344CB8AC3E}">
        <p14:creationId xmlns:p14="http://schemas.microsoft.com/office/powerpoint/2010/main" val="330501944"/>
      </p:ext>
    </p:extLst>
  </p:cSld>
  <p:clrMapOvr>
    <a:masterClrMapping/>
  </p:clrMapOvr>
  <p:transition spd="med">
    <p:fade/>
  </p:transition>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Päivämäärän paikkamerkki 3"/>
          <p:cNvSpPr>
            <a:spLocks noGrp="1"/>
          </p:cNvSpPr>
          <p:nvPr>
            <p:ph type="dt" sz="half" idx="2"/>
          </p:nvPr>
        </p:nvSpPr>
        <p:spPr>
          <a:xfrm>
            <a:off x="282027" y="4728047"/>
            <a:ext cx="919711"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1B16F53B-7158-4458-A0D4-1436C88C6842}" type="datetime1">
              <a:rPr lang="fi-FI" smtClean="0"/>
              <a:t>27.4.2018</a:t>
            </a:fld>
            <a:endParaRPr lang="fi-FI" dirty="0"/>
          </a:p>
        </p:txBody>
      </p:sp>
      <p:sp>
        <p:nvSpPr>
          <p:cNvPr id="8" name="Alatunnisteen paikkamerkki 4"/>
          <p:cNvSpPr>
            <a:spLocks noGrp="1"/>
          </p:cNvSpPr>
          <p:nvPr>
            <p:ph type="ftr" sz="quarter" idx="3"/>
          </p:nvPr>
        </p:nvSpPr>
        <p:spPr>
          <a:xfrm>
            <a:off x="1111307" y="4728047"/>
            <a:ext cx="1296094" cy="163042"/>
          </a:xfrm>
          <a:prstGeom prst="rect">
            <a:avLst/>
          </a:prstGeom>
        </p:spPr>
        <p:txBody>
          <a:bodyPr vert="horz" lIns="91440" tIns="45720" rIns="91440" bIns="45720" rtlCol="0" anchor="t"/>
          <a:lstStyle>
            <a:lvl1pPr algn="l">
              <a:defRPr sz="7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fi-FI" dirty="0"/>
              <a:t>Teknologiateollisuus</a:t>
            </a:r>
          </a:p>
        </p:txBody>
      </p:sp>
      <p:sp>
        <p:nvSpPr>
          <p:cNvPr id="26" name="Tekstin paikkamerkki 3"/>
          <p:cNvSpPr>
            <a:spLocks noGrp="1"/>
          </p:cNvSpPr>
          <p:nvPr>
            <p:ph type="body" idx="1"/>
          </p:nvPr>
        </p:nvSpPr>
        <p:spPr>
          <a:xfrm>
            <a:off x="1072801" y="1583532"/>
            <a:ext cx="7171199" cy="289321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27" name="Otsikon paikkamerkki 2"/>
          <p:cNvSpPr>
            <a:spLocks noGrp="1"/>
          </p:cNvSpPr>
          <p:nvPr>
            <p:ph type="title"/>
          </p:nvPr>
        </p:nvSpPr>
        <p:spPr>
          <a:xfrm>
            <a:off x="1072801" y="1102950"/>
            <a:ext cx="7171199" cy="367183"/>
          </a:xfrm>
          <a:prstGeom prst="rect">
            <a:avLst/>
          </a:prstGeom>
        </p:spPr>
        <p:txBody>
          <a:bodyPr vert="horz" lIns="91440" tIns="45720" rIns="91440" bIns="45720" rtlCol="0" anchor="t">
            <a:normAutofit/>
          </a:bodyPr>
          <a:lstStyle/>
          <a:p>
            <a:r>
              <a:rPr lang="fi-FI" dirty="0"/>
              <a:t>Muokkaa </a:t>
            </a:r>
            <a:r>
              <a:rPr lang="fi-FI" dirty="0" err="1"/>
              <a:t>perustyyl</a:t>
            </a:r>
            <a:r>
              <a:rPr lang="fi-FI" dirty="0"/>
              <a:t>. </a:t>
            </a:r>
            <a:r>
              <a:rPr lang="fi-FI" dirty="0" err="1"/>
              <a:t>napsautt</a:t>
            </a:r>
            <a:r>
              <a:rPr lang="fi-FI" dirty="0"/>
              <a:t>.</a:t>
            </a:r>
          </a:p>
        </p:txBody>
      </p:sp>
      <p:sp>
        <p:nvSpPr>
          <p:cNvPr id="13" name="Dian numeron paikkamerkki 1"/>
          <p:cNvSpPr>
            <a:spLocks noGrp="1"/>
          </p:cNvSpPr>
          <p:nvPr>
            <p:ph type="sldNum" sz="quarter" idx="4"/>
          </p:nvPr>
        </p:nvSpPr>
        <p:spPr>
          <a:xfrm>
            <a:off x="8005977" y="4729163"/>
            <a:ext cx="863990" cy="166687"/>
          </a:xfrm>
          <a:prstGeom prst="rect">
            <a:avLst/>
          </a:prstGeom>
        </p:spPr>
        <p:txBody>
          <a:bodyPr vert="horz" lIns="91440" tIns="45720" rIns="91440" bIns="45720" rtlCol="0" anchor="t"/>
          <a:lstStyle>
            <a:lvl1pPr algn="r">
              <a:defRPr sz="700">
                <a:solidFill>
                  <a:schemeClr val="tx1"/>
                </a:solidFill>
              </a:defRPr>
            </a:lvl1pPr>
          </a:lstStyle>
          <a:p>
            <a:fld id="{6FCB6B90-8271-4E8F-82C1-E646FBB48A2E}" type="slidenum">
              <a:rPr lang="fi-FI" smtClean="0"/>
              <a:pPr/>
              <a:t>‹#›</a:t>
            </a:fld>
            <a:endParaRPr lang="fi-FI" dirty="0"/>
          </a:p>
        </p:txBody>
      </p:sp>
    </p:spTree>
    <p:extLst>
      <p:ext uri="{BB962C8B-B14F-4D97-AF65-F5344CB8AC3E}">
        <p14:creationId xmlns:p14="http://schemas.microsoft.com/office/powerpoint/2010/main" val="729942253"/>
      </p:ext>
    </p:extLst>
  </p:cSld>
  <p:clrMap bg1="lt1" tx1="dk1" bg2="lt2" tx2="dk2" accent1="accent1" accent2="accent2" accent3="accent3" accent4="accent4" accent5="accent5" accent6="accent6" hlink="hlink" folHlink="folHlink"/>
  <p:sldLayoutIdLst>
    <p:sldLayoutId id="2147483649" r:id="rId1"/>
    <p:sldLayoutId id="2147483701" r:id="rId2"/>
    <p:sldLayoutId id="2147483664" r:id="rId3"/>
    <p:sldLayoutId id="2147483679" r:id="rId4"/>
    <p:sldLayoutId id="2147483665" r:id="rId5"/>
    <p:sldLayoutId id="2147483681" r:id="rId6"/>
    <p:sldLayoutId id="2147483666" r:id="rId7"/>
    <p:sldLayoutId id="2147483682" r:id="rId8"/>
    <p:sldLayoutId id="2147483667" r:id="rId9"/>
    <p:sldLayoutId id="2147483683" r:id="rId10"/>
    <p:sldLayoutId id="2147483668" r:id="rId11"/>
    <p:sldLayoutId id="2147483684" r:id="rId12"/>
    <p:sldLayoutId id="2147483669" r:id="rId13"/>
    <p:sldLayoutId id="2147483685" r:id="rId14"/>
    <p:sldLayoutId id="2147483670" r:id="rId15"/>
    <p:sldLayoutId id="2147483686" r:id="rId16"/>
    <p:sldLayoutId id="2147483671" r:id="rId17"/>
    <p:sldLayoutId id="2147483687" r:id="rId18"/>
    <p:sldLayoutId id="2147483702" r:id="rId19"/>
    <p:sldLayoutId id="2147483704" r:id="rId20"/>
    <p:sldLayoutId id="2147483680" r:id="rId21"/>
    <p:sldLayoutId id="2147483674" r:id="rId22"/>
    <p:sldLayoutId id="2147483691" r:id="rId23"/>
    <p:sldLayoutId id="2147483700" r:id="rId24"/>
    <p:sldLayoutId id="2147483696" r:id="rId25"/>
    <p:sldLayoutId id="2147483673" r:id="rId26"/>
    <p:sldLayoutId id="2147483703" r:id="rId27"/>
    <p:sldLayoutId id="2147483707" r:id="rId28"/>
    <p:sldLayoutId id="2147483708" r:id="rId29"/>
  </p:sldLayoutIdLst>
  <p:transition spd="med">
    <p:fade/>
  </p:transition>
  <p:hf hdr="0"/>
  <p:txStyles>
    <p:titleStyle>
      <a:lvl1pPr marL="14400" algn="l" defTabSz="806052" rtl="0" eaLnBrk="1" latinLnBrk="0" hangingPunct="1">
        <a:lnSpc>
          <a:spcPts val="2700"/>
        </a:lnSpc>
        <a:spcBef>
          <a:spcPts val="0"/>
        </a:spcBef>
        <a:spcAft>
          <a:spcPts val="0"/>
        </a:spcAft>
        <a:buNone/>
        <a:defRPr sz="2200" b="1" kern="1200" spc="-35" baseline="0">
          <a:solidFill>
            <a:srgbClr val="000000"/>
          </a:solidFill>
          <a:latin typeface="+mj-lt"/>
          <a:ea typeface="Adobe Fan Heiti Std B" panose="020B0700000000000000" pitchFamily="34" charset="-128"/>
          <a:cs typeface="Adobe Hebrew" panose="02040503050201020203" pitchFamily="18" charset="-79"/>
        </a:defRPr>
      </a:lvl1pPr>
    </p:titleStyle>
    <p:bodyStyle>
      <a:lvl1pPr marL="234000" indent="-212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6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29732" indent="-158400" algn="l" defTabSz="806052" rtl="0" eaLnBrk="1" latinLnBrk="0" hangingPunct="1">
        <a:lnSpc>
          <a:spcPts val="1800"/>
        </a:lnSpc>
        <a:spcBef>
          <a:spcPts val="200"/>
        </a:spcBef>
        <a:spcAft>
          <a:spcPts val="200"/>
        </a:spcAft>
        <a:buClrTx/>
        <a:buSzPct val="125000"/>
        <a:buFont typeface="Arial" pitchFamily="34" charset="0"/>
        <a:buChar char="–"/>
        <a:defRPr sz="13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44591" indent="-158400" algn="l" defTabSz="806052" rtl="0" eaLnBrk="1" latinLnBrk="0" hangingPunct="1">
        <a:lnSpc>
          <a:spcPts val="1800"/>
        </a:lnSpc>
        <a:spcBef>
          <a:spcPts val="200"/>
        </a:spcBef>
        <a:spcAft>
          <a:spcPts val="200"/>
        </a:spcAft>
        <a:buClrTx/>
        <a:buSzPct val="125000"/>
        <a:buFont typeface="Arial" panose="020B0604020202020204"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67851" indent="-158400" algn="l" defTabSz="806052" rtl="0" eaLnBrk="1" latinLnBrk="0" hangingPunct="1">
        <a:lnSpc>
          <a:spcPts val="1800"/>
        </a:lnSpc>
        <a:spcBef>
          <a:spcPts val="200"/>
        </a:spcBef>
        <a:spcAft>
          <a:spcPts val="200"/>
        </a:spcAft>
        <a:buClrTx/>
        <a:buSzPct val="125000"/>
        <a:buFont typeface="Arial" pitchFamily="34" charset="0"/>
        <a:buChar char="–"/>
        <a:defRPr sz="105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582718" indent="-158400" algn="l" defTabSz="806052" rtl="0" eaLnBrk="1" latinLnBrk="0" hangingPunct="1">
        <a:lnSpc>
          <a:spcPts val="2000"/>
        </a:lnSpc>
        <a:spcBef>
          <a:spcPts val="400"/>
        </a:spcBef>
        <a:spcAft>
          <a:spcPts val="300"/>
        </a:spcAft>
        <a:buClrTx/>
        <a:buSzPct val="125000"/>
        <a:buFont typeface="Arial" panose="020B0604020202020204" pitchFamily="34" charset="0"/>
        <a:buChar char="•"/>
        <a:defRPr sz="1000" kern="1200" spc="-35" baseline="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16640"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6pPr>
      <a:lvl7pPr marL="2619666"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7pPr>
      <a:lvl8pPr marL="3022694"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8pPr>
      <a:lvl9pPr marL="3425719" indent="-201515" algn="l" defTabSz="806052" rtl="0" eaLnBrk="1" latinLnBrk="0" hangingPunct="1">
        <a:spcBef>
          <a:spcPct val="20000"/>
        </a:spcBef>
        <a:buFont typeface="Arial" pitchFamily="34" charset="0"/>
        <a:buChar char="•"/>
        <a:defRPr sz="1856" kern="1200">
          <a:solidFill>
            <a:schemeClr val="tx1"/>
          </a:solidFill>
          <a:latin typeface="+mn-lt"/>
          <a:ea typeface="+mn-ea"/>
          <a:cs typeface="+mn-cs"/>
        </a:defRPr>
      </a:lvl9pPr>
    </p:bodyStyle>
    <p:otherStyle>
      <a:defPPr>
        <a:defRPr lang="fi-FI"/>
      </a:defPPr>
      <a:lvl1pPr marL="0" algn="l" defTabSz="806052" rtl="0" eaLnBrk="1" latinLnBrk="0" hangingPunct="1">
        <a:defRPr sz="1587" kern="1200">
          <a:solidFill>
            <a:schemeClr val="tx1"/>
          </a:solidFill>
          <a:latin typeface="+mn-lt"/>
          <a:ea typeface="+mn-ea"/>
          <a:cs typeface="+mn-cs"/>
        </a:defRPr>
      </a:lvl1pPr>
      <a:lvl2pPr marL="403025" algn="l" defTabSz="806052" rtl="0" eaLnBrk="1" latinLnBrk="0" hangingPunct="1">
        <a:defRPr sz="1587" kern="1200">
          <a:solidFill>
            <a:schemeClr val="tx1"/>
          </a:solidFill>
          <a:latin typeface="+mn-lt"/>
          <a:ea typeface="+mn-ea"/>
          <a:cs typeface="+mn-cs"/>
        </a:defRPr>
      </a:lvl2pPr>
      <a:lvl3pPr marL="806052" algn="l" defTabSz="806052" rtl="0" eaLnBrk="1" latinLnBrk="0" hangingPunct="1">
        <a:defRPr sz="1587" kern="1200">
          <a:solidFill>
            <a:schemeClr val="tx1"/>
          </a:solidFill>
          <a:latin typeface="+mn-lt"/>
          <a:ea typeface="+mn-ea"/>
          <a:cs typeface="+mn-cs"/>
        </a:defRPr>
      </a:lvl3pPr>
      <a:lvl4pPr marL="1209078" algn="l" defTabSz="806052" rtl="0" eaLnBrk="1" latinLnBrk="0" hangingPunct="1">
        <a:defRPr sz="1587" kern="1200">
          <a:solidFill>
            <a:schemeClr val="tx1"/>
          </a:solidFill>
          <a:latin typeface="+mn-lt"/>
          <a:ea typeface="+mn-ea"/>
          <a:cs typeface="+mn-cs"/>
        </a:defRPr>
      </a:lvl4pPr>
      <a:lvl5pPr marL="1612105" algn="l" defTabSz="806052" rtl="0" eaLnBrk="1" latinLnBrk="0" hangingPunct="1">
        <a:defRPr sz="1587" kern="1200">
          <a:solidFill>
            <a:schemeClr val="tx1"/>
          </a:solidFill>
          <a:latin typeface="+mn-lt"/>
          <a:ea typeface="+mn-ea"/>
          <a:cs typeface="+mn-cs"/>
        </a:defRPr>
      </a:lvl5pPr>
      <a:lvl6pPr marL="2015123" algn="l" defTabSz="806052" rtl="0" eaLnBrk="1" latinLnBrk="0" hangingPunct="1">
        <a:defRPr sz="1587" kern="1200">
          <a:solidFill>
            <a:schemeClr val="tx1"/>
          </a:solidFill>
          <a:latin typeface="+mn-lt"/>
          <a:ea typeface="+mn-ea"/>
          <a:cs typeface="+mn-cs"/>
        </a:defRPr>
      </a:lvl6pPr>
      <a:lvl7pPr marL="2418157" algn="l" defTabSz="806052" rtl="0" eaLnBrk="1" latinLnBrk="0" hangingPunct="1">
        <a:defRPr sz="1587" kern="1200">
          <a:solidFill>
            <a:schemeClr val="tx1"/>
          </a:solidFill>
          <a:latin typeface="+mn-lt"/>
          <a:ea typeface="+mn-ea"/>
          <a:cs typeface="+mn-cs"/>
        </a:defRPr>
      </a:lvl7pPr>
      <a:lvl8pPr marL="2821180" algn="l" defTabSz="806052" rtl="0" eaLnBrk="1" latinLnBrk="0" hangingPunct="1">
        <a:defRPr sz="1587" kern="1200">
          <a:solidFill>
            <a:schemeClr val="tx1"/>
          </a:solidFill>
          <a:latin typeface="+mn-lt"/>
          <a:ea typeface="+mn-ea"/>
          <a:cs typeface="+mn-cs"/>
        </a:defRPr>
      </a:lvl8pPr>
      <a:lvl9pPr marL="3224205" algn="l" defTabSz="806052" rtl="0" eaLnBrk="1" latinLnBrk="0" hangingPunct="1">
        <a:defRPr sz="1587"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0" pos="5520" userDrawn="1">
          <p15:clr>
            <a:srgbClr val="F26B43"/>
          </p15:clr>
        </p15:guide>
        <p15:guide id="22" orient="horz" pos="3062" userDrawn="1">
          <p15:clr>
            <a:srgbClr val="F26B43"/>
          </p15:clr>
        </p15:guide>
        <p15:guide id="23" orient="horz" pos="232" userDrawn="1">
          <p15:clr>
            <a:srgbClr val="F26B43"/>
          </p15:clr>
        </p15:guide>
        <p15:guide id="26" pos="240" userDrawn="1">
          <p15:clr>
            <a:srgbClr val="F26B43"/>
          </p15:clr>
        </p15:guide>
        <p15:guide id="27" pos="75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err="1"/>
              <a:t>PK-yritykset</a:t>
            </a:r>
            <a:r>
              <a:rPr lang="fi-FI" dirty="0"/>
              <a:t> Suomessa</a:t>
            </a:r>
          </a:p>
          <a:p>
            <a:endParaRPr lang="fi-FI" dirty="0"/>
          </a:p>
          <a:p>
            <a:r>
              <a:rPr lang="fi-FI" sz="1400" dirty="0"/>
              <a:t>Päivitetty 27.4.2018</a:t>
            </a:r>
          </a:p>
          <a:p>
            <a:r>
              <a:rPr lang="fi-FI" sz="1400" dirty="0"/>
              <a:t>Petteri Rautaporras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a:t>
            </a:fld>
            <a:endParaRPr lang="fi-FI" dirty="0"/>
          </a:p>
        </p:txBody>
      </p:sp>
      <p:sp>
        <p:nvSpPr>
          <p:cNvPr id="4" name="Päivämäärän paikkamerkki 3"/>
          <p:cNvSpPr>
            <a:spLocks noGrp="1"/>
          </p:cNvSpPr>
          <p:nvPr>
            <p:ph type="dt" sz="half" idx="10"/>
          </p:nvPr>
        </p:nvSpPr>
        <p:spPr/>
        <p:txBody>
          <a:bodyPr/>
          <a:lstStyle/>
          <a:p>
            <a:fld id="{F553C366-6A2C-43B9-A437-B827E0484441}"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spTree>
    <p:extLst>
      <p:ext uri="{BB962C8B-B14F-4D97-AF65-F5344CB8AC3E}">
        <p14:creationId xmlns:p14="http://schemas.microsoft.com/office/powerpoint/2010/main" val="222520963"/>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Pk-yritysten liikevaihdon kehitys toimialoittain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10</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2983019557"/>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376264" cy="234286"/>
          </a:xfrm>
          <a:prstGeom prst="rect">
            <a:avLst/>
          </a:prstGeom>
          <a:noFill/>
        </p:spPr>
        <p:txBody>
          <a:bodyPr wrap="square" lIns="36000" tIns="36000" rIns="36000" bIns="36000" rtlCol="0">
            <a:spAutoFit/>
          </a:bodyPr>
          <a:lstStyle/>
          <a:p>
            <a:r>
              <a:rPr lang="fi-FI" sz="1050" spc="-40" dirty="0"/>
              <a:t>Miljardia euroa, käyvin hinnoin</a:t>
            </a:r>
          </a:p>
        </p:txBody>
      </p:sp>
    </p:spTree>
    <p:extLst>
      <p:ext uri="{BB962C8B-B14F-4D97-AF65-F5344CB8AC3E}">
        <p14:creationId xmlns:p14="http://schemas.microsoft.com/office/powerpoint/2010/main" val="12239398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Pk-yritysten liikevaihdon kehitys toimialoittain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11</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417005088"/>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520280" cy="234286"/>
          </a:xfrm>
          <a:prstGeom prst="rect">
            <a:avLst/>
          </a:prstGeom>
          <a:noFill/>
        </p:spPr>
        <p:txBody>
          <a:bodyPr wrap="square" lIns="36000" tIns="36000" rIns="36000" bIns="36000" rtlCol="0">
            <a:spAutoFit/>
          </a:bodyPr>
          <a:lstStyle/>
          <a:p>
            <a:r>
              <a:rPr lang="fi-FI" sz="1050" spc="-40" dirty="0"/>
              <a:t>Indeksi 2006=100, käyvin hinnoin</a:t>
            </a:r>
          </a:p>
        </p:txBody>
      </p:sp>
    </p:spTree>
    <p:extLst>
      <p:ext uri="{BB962C8B-B14F-4D97-AF65-F5344CB8AC3E}">
        <p14:creationId xmlns:p14="http://schemas.microsoft.com/office/powerpoint/2010/main" val="108578870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Pk-yritysten osuus kaikkien yritysten liikevaihdosta toimialoittain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12</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983497906"/>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Tree>
    <p:extLst>
      <p:ext uri="{BB962C8B-B14F-4D97-AF65-F5344CB8AC3E}">
        <p14:creationId xmlns:p14="http://schemas.microsoft.com/office/powerpoint/2010/main" val="1050734329"/>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Pk-yritysten osuus kaikkien yritysten jalostusarvosta toimialoittain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13</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262108488"/>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Tree>
    <p:extLst>
      <p:ext uri="{BB962C8B-B14F-4D97-AF65-F5344CB8AC3E}">
        <p14:creationId xmlns:p14="http://schemas.microsoft.com/office/powerpoint/2010/main" val="395605478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Jalostusarvon osuus koko </a:t>
            </a:r>
            <a:r>
              <a:rPr lang="fi-FI" dirty="0" err="1"/>
              <a:t>BKT:sta</a:t>
            </a:r>
            <a:endParaRPr lang="fi-FI" dirty="0"/>
          </a:p>
        </p:txBody>
      </p:sp>
      <p:sp>
        <p:nvSpPr>
          <p:cNvPr id="3" name="Dian numeron paikkamerkki 2"/>
          <p:cNvSpPr>
            <a:spLocks noGrp="1"/>
          </p:cNvSpPr>
          <p:nvPr>
            <p:ph type="sldNum" sz="quarter" idx="12"/>
          </p:nvPr>
        </p:nvSpPr>
        <p:spPr/>
        <p:txBody>
          <a:bodyPr/>
          <a:lstStyle/>
          <a:p>
            <a:fld id="{6FCB6B90-8271-4E8F-82C1-E646FBB48A2E}" type="slidenum">
              <a:rPr lang="fi-FI" smtClean="0"/>
              <a:pPr/>
              <a:t>14</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2740755748"/>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757598" cy="165163"/>
          </a:xfrm>
        </p:spPr>
        <p:txBody>
          <a:bodyPr/>
          <a:lstStyle/>
          <a:p>
            <a:r>
              <a:rPr lang="fi-FI" dirty="0"/>
              <a:t>Lähde: Tilastokeskus; Yritysten rakenne- ja tilinpäätöstilastot, Kansantalouden tilinpito</a:t>
            </a:r>
          </a:p>
        </p:txBody>
      </p:sp>
    </p:spTree>
    <p:extLst>
      <p:ext uri="{BB962C8B-B14F-4D97-AF65-F5344CB8AC3E}">
        <p14:creationId xmlns:p14="http://schemas.microsoft.com/office/powerpoint/2010/main" val="316551626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Jalostusarvon osuus koko </a:t>
            </a:r>
            <a:r>
              <a:rPr lang="fi-FI" dirty="0" err="1"/>
              <a:t>BKT:sta</a:t>
            </a:r>
            <a:endParaRPr lang="fi-FI" dirty="0"/>
          </a:p>
        </p:txBody>
      </p:sp>
      <p:sp>
        <p:nvSpPr>
          <p:cNvPr id="3" name="Dian numeron paikkamerkki 2"/>
          <p:cNvSpPr>
            <a:spLocks noGrp="1"/>
          </p:cNvSpPr>
          <p:nvPr>
            <p:ph type="sldNum" sz="quarter" idx="12"/>
          </p:nvPr>
        </p:nvSpPr>
        <p:spPr/>
        <p:txBody>
          <a:bodyPr/>
          <a:lstStyle/>
          <a:p>
            <a:fld id="{6FCB6B90-8271-4E8F-82C1-E646FBB48A2E}" type="slidenum">
              <a:rPr lang="fi-FI" smtClean="0"/>
              <a:pPr/>
              <a:t>15</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3702248453"/>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613582" cy="165163"/>
          </a:xfrm>
        </p:spPr>
        <p:txBody>
          <a:bodyPr/>
          <a:lstStyle/>
          <a:p>
            <a:r>
              <a:rPr lang="fi-FI" dirty="0"/>
              <a:t>Lähde: Tilastokeskus; Yritysten rakenne- ja tilinpäätöstilastot, Kansantalouden tilinpito</a:t>
            </a:r>
          </a:p>
        </p:txBody>
      </p:sp>
    </p:spTree>
    <p:extLst>
      <p:ext uri="{BB962C8B-B14F-4D97-AF65-F5344CB8AC3E}">
        <p14:creationId xmlns:p14="http://schemas.microsoft.com/office/powerpoint/2010/main" val="393185707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Pk-yritysten tavaravienti</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16</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sp>
        <p:nvSpPr>
          <p:cNvPr id="6" name="Sisällön paikkamerkki 5"/>
          <p:cNvSpPr>
            <a:spLocks noGrp="1"/>
          </p:cNvSpPr>
          <p:nvPr>
            <p:ph sz="quarter" idx="17"/>
          </p:nvPr>
        </p:nvSpPr>
        <p:spPr/>
        <p:txBody>
          <a:bodyPr/>
          <a:lstStyle/>
          <a:p>
            <a:pPr marL="285750" indent="-285750">
              <a:buFont typeface="Arial" panose="020B0604020202020204" pitchFamily="34" charset="0"/>
              <a:buChar char="•"/>
            </a:pPr>
            <a:r>
              <a:rPr lang="fi-FI" dirty="0"/>
              <a:t>Kaikkien yritysten tavaravienti 2016 oli noin 52 miljardia euroa</a:t>
            </a:r>
          </a:p>
          <a:p>
            <a:pPr marL="757082" lvl="1" indent="-285750">
              <a:buFont typeface="Arial" panose="020B0604020202020204" pitchFamily="34" charset="0"/>
              <a:buChar char="•"/>
            </a:pPr>
            <a:r>
              <a:rPr lang="fi-FI" dirty="0"/>
              <a:t>Tästä pk-yritysten osuus 8,2 miljardia euroa eli noin 16 %</a:t>
            </a:r>
          </a:p>
          <a:p>
            <a:pPr marL="285750" indent="-285750">
              <a:buFont typeface="Arial" panose="020B0604020202020204" pitchFamily="34" charset="0"/>
              <a:buChar char="•"/>
            </a:pPr>
            <a:r>
              <a:rPr lang="fi-FI" dirty="0"/>
              <a:t>Pk-yritykset vastaavat noin 15 prosentista koko teknologiateollisuuden tavaraviennistä</a:t>
            </a:r>
          </a:p>
          <a:p>
            <a:endParaRPr lang="fi-FI" dirty="0"/>
          </a:p>
        </p:txBody>
      </p:sp>
      <p:sp>
        <p:nvSpPr>
          <p:cNvPr id="7" name="Tekstin paikkamerkki 6"/>
          <p:cNvSpPr>
            <a:spLocks noGrp="1"/>
          </p:cNvSpPr>
          <p:nvPr>
            <p:ph type="body" sz="quarter" idx="18"/>
          </p:nvPr>
        </p:nvSpPr>
        <p:spPr/>
        <p:txBody>
          <a:bodyPr/>
          <a:lstStyle/>
          <a:p>
            <a:endParaRPr lang="fi-FI"/>
          </a:p>
        </p:txBody>
      </p:sp>
    </p:spTree>
    <p:extLst>
      <p:ext uri="{BB962C8B-B14F-4D97-AF65-F5344CB8AC3E}">
        <p14:creationId xmlns:p14="http://schemas.microsoft.com/office/powerpoint/2010/main" val="393691458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Tavaraviennin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17</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2118805903"/>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165163"/>
          </a:xfrm>
        </p:spPr>
        <p:txBody>
          <a:bodyPr/>
          <a:lstStyle/>
          <a:p>
            <a:r>
              <a:rPr lang="fi-FI" dirty="0"/>
              <a:t>Lähde: Tulli, ulkomaankauppa yritystyypeittäin, kokoluokittaiset katsaukset</a:t>
            </a:r>
          </a:p>
        </p:txBody>
      </p:sp>
      <p:sp>
        <p:nvSpPr>
          <p:cNvPr id="11" name="Tekstiruutu 10"/>
          <p:cNvSpPr txBox="1"/>
          <p:nvPr/>
        </p:nvSpPr>
        <p:spPr>
          <a:xfrm>
            <a:off x="827584" y="1002127"/>
            <a:ext cx="1285032" cy="234286"/>
          </a:xfrm>
          <a:prstGeom prst="rect">
            <a:avLst/>
          </a:prstGeom>
          <a:noFill/>
        </p:spPr>
        <p:txBody>
          <a:bodyPr wrap="square" lIns="36000" tIns="36000" rIns="36000" bIns="36000" rtlCol="0">
            <a:spAutoFit/>
          </a:bodyPr>
          <a:lstStyle/>
          <a:p>
            <a:r>
              <a:rPr lang="fi-FI" sz="1050" spc="-40" dirty="0"/>
              <a:t>Miljardia euroa</a:t>
            </a:r>
          </a:p>
        </p:txBody>
      </p:sp>
    </p:spTree>
    <p:extLst>
      <p:ext uri="{BB962C8B-B14F-4D97-AF65-F5344CB8AC3E}">
        <p14:creationId xmlns:p14="http://schemas.microsoft.com/office/powerpoint/2010/main" val="2872147470"/>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Tavaraviennin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18</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4278962529"/>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165163"/>
          </a:xfrm>
        </p:spPr>
        <p:txBody>
          <a:bodyPr/>
          <a:lstStyle/>
          <a:p>
            <a:r>
              <a:rPr lang="fi-FI" dirty="0"/>
              <a:t>Lähde: Tulli, ulkomaankauppa yritystyypeittäin, kokoluokittaiset katsaukset</a:t>
            </a:r>
          </a:p>
        </p:txBody>
      </p:sp>
      <p:sp>
        <p:nvSpPr>
          <p:cNvPr id="11" name="Tekstiruutu 10"/>
          <p:cNvSpPr txBox="1"/>
          <p:nvPr/>
        </p:nvSpPr>
        <p:spPr>
          <a:xfrm>
            <a:off x="827584" y="1002127"/>
            <a:ext cx="1285032" cy="234286"/>
          </a:xfrm>
          <a:prstGeom prst="rect">
            <a:avLst/>
          </a:prstGeom>
          <a:noFill/>
        </p:spPr>
        <p:txBody>
          <a:bodyPr wrap="square" lIns="36000" tIns="36000" rIns="36000" bIns="36000" rtlCol="0">
            <a:spAutoFit/>
          </a:bodyPr>
          <a:lstStyle/>
          <a:p>
            <a:r>
              <a:rPr lang="fi-FI" sz="1050" spc="-40" dirty="0"/>
              <a:t>Indeksi 2002=100</a:t>
            </a:r>
          </a:p>
        </p:txBody>
      </p:sp>
    </p:spTree>
    <p:extLst>
      <p:ext uri="{BB962C8B-B14F-4D97-AF65-F5344CB8AC3E}">
        <p14:creationId xmlns:p14="http://schemas.microsoft.com/office/powerpoint/2010/main" val="3271505944"/>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tavaraviennin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19</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794988079"/>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165163"/>
          </a:xfrm>
        </p:spPr>
        <p:txBody>
          <a:bodyPr/>
          <a:lstStyle/>
          <a:p>
            <a:r>
              <a:rPr lang="fi-FI" dirty="0"/>
              <a:t>*) CPA2008 24,25,26,27,28,29 ja 30</a:t>
            </a:r>
          </a:p>
          <a:p>
            <a:r>
              <a:rPr lang="fi-FI" dirty="0"/>
              <a:t>Lähde: Tulli, ulkomaankauppa yritystyypeittäin, kokoluokittaiset katsaukset</a:t>
            </a:r>
          </a:p>
        </p:txBody>
      </p:sp>
      <p:sp>
        <p:nvSpPr>
          <p:cNvPr id="11" name="Tekstiruutu 10"/>
          <p:cNvSpPr txBox="1"/>
          <p:nvPr/>
        </p:nvSpPr>
        <p:spPr>
          <a:xfrm>
            <a:off x="827584" y="1002127"/>
            <a:ext cx="1285032" cy="234286"/>
          </a:xfrm>
          <a:prstGeom prst="rect">
            <a:avLst/>
          </a:prstGeom>
          <a:noFill/>
        </p:spPr>
        <p:txBody>
          <a:bodyPr wrap="square" lIns="36000" tIns="36000" rIns="36000" bIns="36000" rtlCol="0">
            <a:spAutoFit/>
          </a:bodyPr>
          <a:lstStyle/>
          <a:p>
            <a:r>
              <a:rPr lang="fi-FI" sz="1050" spc="-40" dirty="0"/>
              <a:t>Miljardia euroa</a:t>
            </a:r>
          </a:p>
        </p:txBody>
      </p:sp>
    </p:spTree>
    <p:extLst>
      <p:ext uri="{BB962C8B-B14F-4D97-AF65-F5344CB8AC3E}">
        <p14:creationId xmlns:p14="http://schemas.microsoft.com/office/powerpoint/2010/main" val="242562777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Pk-yritys Tilastokeskuksen tilinpäätöstilastoissa</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2</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sp>
        <p:nvSpPr>
          <p:cNvPr id="6" name="Sisällön paikkamerkki 5"/>
          <p:cNvSpPr>
            <a:spLocks noGrp="1"/>
          </p:cNvSpPr>
          <p:nvPr>
            <p:ph sz="quarter" idx="17"/>
          </p:nvPr>
        </p:nvSpPr>
        <p:spPr/>
        <p:txBody>
          <a:bodyPr/>
          <a:lstStyle/>
          <a:p>
            <a:pPr marL="285750" indent="-285750">
              <a:buFont typeface="Arial" panose="020B0604020202020204" pitchFamily="34" charset="0"/>
              <a:buChar char="•"/>
            </a:pPr>
            <a:r>
              <a:rPr lang="fi-FI" dirty="0"/>
              <a:t>EU:n komission suositus (6.5.2003) pienten ja keskisuurten (PK) yritysten määritelmästä (2003/361/EY, Euroopan yhteisöjen virallinen lehti N:o L 124/2003) määrittelee PK -yritykset sekä pienet yritykset seuraavien sääntöjen mukaan</a:t>
            </a:r>
          </a:p>
          <a:p>
            <a:pPr marL="757082" lvl="1" indent="-285750">
              <a:buFont typeface="Arial" panose="020B0604020202020204" pitchFamily="34" charset="0"/>
              <a:buChar char="•"/>
            </a:pPr>
            <a:r>
              <a:rPr lang="fi-FI" dirty="0"/>
              <a:t>Pienet ja keskisuuret yritykset määritellään yrityksiksi,</a:t>
            </a:r>
            <a:br>
              <a:rPr lang="fi-FI" dirty="0"/>
            </a:br>
            <a:r>
              <a:rPr lang="fi-FI" dirty="0"/>
              <a:t>- joiden palveluksessa on vähemmän kuin 250 työntekijää ja joiden</a:t>
            </a:r>
            <a:br>
              <a:rPr lang="fi-FI" dirty="0"/>
            </a:br>
            <a:r>
              <a:rPr lang="fi-FI" dirty="0"/>
              <a:t>- vuosiliikevaihto on enintään 50 miljoonaa euroa tai</a:t>
            </a:r>
            <a:br>
              <a:rPr lang="fi-FI" dirty="0"/>
            </a:br>
            <a:r>
              <a:rPr lang="fi-FI" dirty="0"/>
              <a:t>- taseen loppusumma on enintään 43 miljoonaa euroa ja</a:t>
            </a:r>
            <a:br>
              <a:rPr lang="fi-FI" dirty="0"/>
            </a:br>
            <a:r>
              <a:rPr lang="fi-FI" dirty="0"/>
              <a:t>- jotka täyttävät kohdassa 4 määritellyn perusteen riippumattomuudesta</a:t>
            </a:r>
          </a:p>
          <a:p>
            <a:pPr marL="757082" lvl="1" indent="-285750">
              <a:buFont typeface="Arial" panose="020B0604020202020204" pitchFamily="34" charset="0"/>
              <a:buChar char="•"/>
            </a:pPr>
            <a:r>
              <a:rPr lang="fi-FI" dirty="0"/>
              <a:t>4. Riippumattomia yrityksiä ovat ne yritykset, joiden pääomasta tai äänivaltaisista osakkeista 25 prosenttia tai enemmän ei ole yhden sellaisen yrityksen omistuksessa tai sellaisten yritysten yhteisomistuksessa, joihin ei voida soveltaa tilanteen mukaan joko PK -yrityksen tai pienen yrityksen määritelmää.</a:t>
            </a:r>
          </a:p>
          <a:p>
            <a:endParaRPr lang="fi-FI" dirty="0"/>
          </a:p>
        </p:txBody>
      </p:sp>
      <p:sp>
        <p:nvSpPr>
          <p:cNvPr id="7" name="Tekstin paikkamerkki 6"/>
          <p:cNvSpPr>
            <a:spLocks noGrp="1"/>
          </p:cNvSpPr>
          <p:nvPr>
            <p:ph type="body" sz="quarter" idx="18"/>
          </p:nvPr>
        </p:nvSpPr>
        <p:spPr/>
        <p:txBody>
          <a:bodyPr/>
          <a:lstStyle/>
          <a:p>
            <a:endParaRPr lang="fi-FI"/>
          </a:p>
        </p:txBody>
      </p:sp>
    </p:spTree>
    <p:extLst>
      <p:ext uri="{BB962C8B-B14F-4D97-AF65-F5344CB8AC3E}">
        <p14:creationId xmlns:p14="http://schemas.microsoft.com/office/powerpoint/2010/main" val="862921595"/>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tavaraviennin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20</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4061397510"/>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165163"/>
          </a:xfrm>
        </p:spPr>
        <p:txBody>
          <a:bodyPr/>
          <a:lstStyle/>
          <a:p>
            <a:r>
              <a:rPr lang="fi-FI" dirty="0"/>
              <a:t>*) CPA2008 24,25,26,27,28,29 ja 30</a:t>
            </a:r>
          </a:p>
          <a:p>
            <a:r>
              <a:rPr lang="fi-FI" dirty="0"/>
              <a:t>Lähde: Tulli, ulkomaankauppa yritystyypeittäin, kokoluokittaiset katsaukset</a:t>
            </a:r>
          </a:p>
        </p:txBody>
      </p:sp>
      <p:sp>
        <p:nvSpPr>
          <p:cNvPr id="11" name="Tekstiruutu 10"/>
          <p:cNvSpPr txBox="1"/>
          <p:nvPr/>
        </p:nvSpPr>
        <p:spPr>
          <a:xfrm>
            <a:off x="827584" y="1002127"/>
            <a:ext cx="1285032" cy="234286"/>
          </a:xfrm>
          <a:prstGeom prst="rect">
            <a:avLst/>
          </a:prstGeom>
          <a:noFill/>
        </p:spPr>
        <p:txBody>
          <a:bodyPr wrap="square" lIns="36000" tIns="36000" rIns="36000" bIns="36000" rtlCol="0">
            <a:spAutoFit/>
          </a:bodyPr>
          <a:lstStyle/>
          <a:p>
            <a:r>
              <a:rPr lang="fi-FI" sz="1050" spc="-40" dirty="0"/>
              <a:t>Indeksi 2002=100</a:t>
            </a:r>
          </a:p>
        </p:txBody>
      </p:sp>
    </p:spTree>
    <p:extLst>
      <p:ext uri="{BB962C8B-B14F-4D97-AF65-F5344CB8AC3E}">
        <p14:creationId xmlns:p14="http://schemas.microsoft.com/office/powerpoint/2010/main" val="3527352531"/>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tavaraviennin kehitys</a:t>
            </a:r>
          </a:p>
          <a:p>
            <a:r>
              <a:rPr lang="fi-FI" dirty="0"/>
              <a:t>toimialoittain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21</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2747940076"/>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415926"/>
          </a:xfrm>
        </p:spPr>
        <p:txBody>
          <a:bodyPr/>
          <a:lstStyle/>
          <a:p>
            <a:r>
              <a:rPr lang="fi-FI" dirty="0"/>
              <a:t>*) CPA2008 24,25,28,29 ja 30</a:t>
            </a:r>
          </a:p>
          <a:p>
            <a:r>
              <a:rPr lang="fi-FI" dirty="0"/>
              <a:t>**) CPA2008 26 ja 27</a:t>
            </a:r>
          </a:p>
          <a:p>
            <a:r>
              <a:rPr lang="fi-FI" dirty="0"/>
              <a:t>Lähde: Tulli, ulkomaankauppa yritystyypeittäin, kokoluokittaiset katsaukset</a:t>
            </a:r>
          </a:p>
        </p:txBody>
      </p:sp>
      <p:sp>
        <p:nvSpPr>
          <p:cNvPr id="11" name="Tekstiruutu 10"/>
          <p:cNvSpPr txBox="1"/>
          <p:nvPr/>
        </p:nvSpPr>
        <p:spPr>
          <a:xfrm>
            <a:off x="827584" y="1002127"/>
            <a:ext cx="1285032" cy="234286"/>
          </a:xfrm>
          <a:prstGeom prst="rect">
            <a:avLst/>
          </a:prstGeom>
          <a:noFill/>
        </p:spPr>
        <p:txBody>
          <a:bodyPr wrap="square" lIns="36000" tIns="36000" rIns="36000" bIns="36000" rtlCol="0">
            <a:spAutoFit/>
          </a:bodyPr>
          <a:lstStyle/>
          <a:p>
            <a:r>
              <a:rPr lang="fi-FI" sz="1050" spc="-40" dirty="0"/>
              <a:t>Miljardia euroa</a:t>
            </a:r>
          </a:p>
        </p:txBody>
      </p:sp>
    </p:spTree>
    <p:extLst>
      <p:ext uri="{BB962C8B-B14F-4D97-AF65-F5344CB8AC3E}">
        <p14:creationId xmlns:p14="http://schemas.microsoft.com/office/powerpoint/2010/main" val="1888029981"/>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tavaraviennin kehitys</a:t>
            </a:r>
          </a:p>
          <a:p>
            <a:r>
              <a:rPr lang="fi-FI" dirty="0"/>
              <a:t>toimialoittain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22</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747494145"/>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415926"/>
          </a:xfrm>
        </p:spPr>
        <p:txBody>
          <a:bodyPr/>
          <a:lstStyle/>
          <a:p>
            <a:r>
              <a:rPr lang="fi-FI" dirty="0"/>
              <a:t>*) CPA2008 24,25,28,29 ja 30</a:t>
            </a:r>
          </a:p>
          <a:p>
            <a:r>
              <a:rPr lang="fi-FI" dirty="0"/>
              <a:t>**) CPA2008 26 ja 27</a:t>
            </a:r>
          </a:p>
          <a:p>
            <a:r>
              <a:rPr lang="fi-FI" dirty="0"/>
              <a:t>Lähde: Tulli, ulkomaankauppa yritystyypeittäin, kokoluokittaiset katsaukset</a:t>
            </a:r>
          </a:p>
        </p:txBody>
      </p:sp>
      <p:sp>
        <p:nvSpPr>
          <p:cNvPr id="11" name="Tekstiruutu 10"/>
          <p:cNvSpPr txBox="1"/>
          <p:nvPr/>
        </p:nvSpPr>
        <p:spPr>
          <a:xfrm>
            <a:off x="827584" y="1002127"/>
            <a:ext cx="1285032" cy="234286"/>
          </a:xfrm>
          <a:prstGeom prst="rect">
            <a:avLst/>
          </a:prstGeom>
          <a:noFill/>
        </p:spPr>
        <p:txBody>
          <a:bodyPr wrap="square" lIns="36000" tIns="36000" rIns="36000" bIns="36000" rtlCol="0">
            <a:spAutoFit/>
          </a:bodyPr>
          <a:lstStyle/>
          <a:p>
            <a:r>
              <a:rPr lang="fi-FI" sz="1050" spc="-40" dirty="0"/>
              <a:t>Indeksi 2002=100</a:t>
            </a:r>
          </a:p>
        </p:txBody>
      </p:sp>
    </p:spTree>
    <p:extLst>
      <p:ext uri="{BB962C8B-B14F-4D97-AF65-F5344CB8AC3E}">
        <p14:creationId xmlns:p14="http://schemas.microsoft.com/office/powerpoint/2010/main" val="225292977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Tavaraviennin keskittyminen</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23</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382604663"/>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a:xfrm>
            <a:off x="2334682" y="4727574"/>
            <a:ext cx="4462630" cy="165163"/>
          </a:xfrm>
        </p:spPr>
        <p:txBody>
          <a:bodyPr/>
          <a:lstStyle/>
          <a:p>
            <a:r>
              <a:rPr lang="fi-FI" dirty="0"/>
              <a:t>Lähde: Tulli, ulkomaankauppa yritystyypeittäin, kokoluokittaiset katsaukset</a:t>
            </a:r>
          </a:p>
        </p:txBody>
      </p:sp>
      <p:sp>
        <p:nvSpPr>
          <p:cNvPr id="11" name="Tekstiruutu 10"/>
          <p:cNvSpPr txBox="1"/>
          <p:nvPr/>
        </p:nvSpPr>
        <p:spPr>
          <a:xfrm>
            <a:off x="827584" y="1002127"/>
            <a:ext cx="1507098" cy="234286"/>
          </a:xfrm>
          <a:prstGeom prst="rect">
            <a:avLst/>
          </a:prstGeom>
          <a:noFill/>
        </p:spPr>
        <p:txBody>
          <a:bodyPr wrap="square" lIns="36000" tIns="36000" rIns="36000" bIns="36000" rtlCol="0">
            <a:spAutoFit/>
          </a:bodyPr>
          <a:lstStyle/>
          <a:p>
            <a:r>
              <a:rPr lang="fi-FI" sz="1050" spc="-40" dirty="0"/>
              <a:t>%, kokonaisviennistä</a:t>
            </a:r>
          </a:p>
        </p:txBody>
      </p:sp>
    </p:spTree>
    <p:extLst>
      <p:ext uri="{BB962C8B-B14F-4D97-AF65-F5344CB8AC3E}">
        <p14:creationId xmlns:p14="http://schemas.microsoft.com/office/powerpoint/2010/main" val="45906019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fld id="{6FCB6B90-8271-4E8F-82C1-E646FBB48A2E}" type="slidenum">
              <a:rPr lang="fi-FI" smtClean="0"/>
              <a:pPr/>
              <a:t>24</a:t>
            </a:fld>
            <a:endParaRPr lang="fi-FI" dirty="0"/>
          </a:p>
        </p:txBody>
      </p:sp>
      <p:sp>
        <p:nvSpPr>
          <p:cNvPr id="4" name="Päivämäärän paikkamerkki 3"/>
          <p:cNvSpPr>
            <a:spLocks noGrp="1"/>
          </p:cNvSpPr>
          <p:nvPr>
            <p:ph type="dt" sz="half" idx="10"/>
          </p:nvPr>
        </p:nvSpPr>
        <p:spPr/>
        <p:txBody>
          <a:bodyPr/>
          <a:lstStyle/>
          <a:p>
            <a:fld id="{33A50D0A-99B9-48FE-8B08-047EE10ADBDA}"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sp>
        <p:nvSpPr>
          <p:cNvPr id="8" name="Tekstin paikkamerkki 7"/>
          <p:cNvSpPr>
            <a:spLocks noGrp="1"/>
          </p:cNvSpPr>
          <p:nvPr>
            <p:ph type="body" sz="quarter" idx="18"/>
          </p:nvPr>
        </p:nvSpPr>
        <p:spPr>
          <a:xfrm>
            <a:off x="2334682" y="4604096"/>
            <a:ext cx="5542169" cy="415926"/>
          </a:xfrm>
        </p:spPr>
        <p:txBody>
          <a:bodyPr/>
          <a:lstStyle/>
          <a:p>
            <a:r>
              <a:rPr lang="fi-FI" dirty="0"/>
              <a:t>*) Vertailussa yritysten koko perustuu niiden henkilöstön määrään. Niitä vientiyrityksiä, joilta ei ole </a:t>
            </a:r>
          </a:p>
          <a:p>
            <a:r>
              <a:rPr lang="fi-FI" dirty="0"/>
              <a:t>tiedossa henkilöstön määrää, ei ole otettu vertailussa huomioon.</a:t>
            </a:r>
          </a:p>
          <a:p>
            <a:r>
              <a:rPr lang="fi-FI" dirty="0"/>
              <a:t>**) Tiedot vuodelta 2015</a:t>
            </a:r>
          </a:p>
          <a:p>
            <a:r>
              <a:rPr lang="fi-FI" dirty="0"/>
              <a:t>Lähde: OECD, Trade </a:t>
            </a:r>
            <a:r>
              <a:rPr lang="fi-FI" dirty="0" err="1"/>
              <a:t>by</a:t>
            </a:r>
            <a:r>
              <a:rPr lang="fi-FI" dirty="0"/>
              <a:t> Enterprise </a:t>
            </a:r>
            <a:r>
              <a:rPr lang="fi-FI" dirty="0" err="1"/>
              <a:t>Characteristics</a:t>
            </a:r>
            <a:endParaRPr lang="fi-FI" dirty="0"/>
          </a:p>
          <a:p>
            <a:endParaRPr lang="fi-FI" dirty="0"/>
          </a:p>
        </p:txBody>
      </p:sp>
      <p:sp>
        <p:nvSpPr>
          <p:cNvPr id="10" name="Tekstin paikkamerkki 7"/>
          <p:cNvSpPr>
            <a:spLocks noGrp="1"/>
          </p:cNvSpPr>
          <p:nvPr>
            <p:ph type="body" sz="quarter" idx="15"/>
          </p:nvPr>
        </p:nvSpPr>
        <p:spPr>
          <a:xfrm>
            <a:off x="251999" y="282150"/>
            <a:ext cx="8143259" cy="648000"/>
          </a:xfrm>
        </p:spPr>
        <p:txBody>
          <a:bodyPr/>
          <a:lstStyle/>
          <a:p>
            <a:r>
              <a:rPr lang="fi-FI" spc="-100" dirty="0"/>
              <a:t>Pk-yritysten suoraa ulkomaanvientiä on kasvatettava</a:t>
            </a:r>
            <a:r>
              <a:rPr lang="fi-FI" spc="-50" dirty="0"/>
              <a:t> </a:t>
            </a:r>
            <a:endParaRPr lang="fi-FI" spc="-90" dirty="0"/>
          </a:p>
          <a:p>
            <a:pPr>
              <a:lnSpc>
                <a:spcPct val="100000"/>
              </a:lnSpc>
              <a:spcBef>
                <a:spcPts val="0"/>
              </a:spcBef>
            </a:pPr>
            <a:r>
              <a:rPr lang="fi-FI" sz="1200" b="0" dirty="0"/>
              <a:t>Erikokoisten yritysten* osuus tavaraviennin arvosta 2015</a:t>
            </a:r>
            <a:endParaRPr lang="fi-FI" dirty="0"/>
          </a:p>
        </p:txBody>
      </p:sp>
      <p:graphicFrame>
        <p:nvGraphicFramePr>
          <p:cNvPr id="9" name="Sisällön paikkamerkki 7"/>
          <p:cNvGraphicFramePr>
            <a:graphicFrameLocks noGrp="1"/>
          </p:cNvGraphicFramePr>
          <p:nvPr>
            <p:ph sz="quarter" idx="17"/>
            <p:extLst>
              <p:ext uri="{D42A27DB-BD31-4B8C-83A1-F6EECF244321}">
                <p14:modId xmlns:p14="http://schemas.microsoft.com/office/powerpoint/2010/main" val="2182788932"/>
              </p:ext>
            </p:extLst>
          </p:nvPr>
        </p:nvGraphicFramePr>
        <p:xfrm>
          <a:off x="381000" y="1339850"/>
          <a:ext cx="8391525" cy="3305175"/>
        </p:xfrm>
        <a:graphic>
          <a:graphicData uri="http://schemas.openxmlformats.org/drawingml/2006/chart">
            <c:chart xmlns:c="http://schemas.openxmlformats.org/drawingml/2006/chart" xmlns:r="http://schemas.openxmlformats.org/officeDocument/2006/relationships" r:id="rId2"/>
          </a:graphicData>
        </a:graphic>
      </p:graphicFrame>
      <p:sp>
        <p:nvSpPr>
          <p:cNvPr id="2" name="Suorakulmio 1"/>
          <p:cNvSpPr/>
          <p:nvPr/>
        </p:nvSpPr>
        <p:spPr>
          <a:xfrm>
            <a:off x="878343" y="1189720"/>
            <a:ext cx="3159839" cy="253916"/>
          </a:xfrm>
          <a:prstGeom prst="rect">
            <a:avLst/>
          </a:prstGeom>
        </p:spPr>
        <p:txBody>
          <a:bodyPr wrap="none">
            <a:spAutoFit/>
          </a:bodyPr>
          <a:lstStyle/>
          <a:p>
            <a:r>
              <a:rPr lang="fi-FI" sz="1050" dirty="0">
                <a:solidFill>
                  <a:srgbClr val="000000"/>
                </a:solidFill>
                <a:ea typeface="Arial Unicode MS"/>
                <a:cs typeface="Arial Unicode MS"/>
              </a:rPr>
              <a:t>Osuus maan koko tavaraviennin arvosta, %</a:t>
            </a:r>
          </a:p>
        </p:txBody>
      </p:sp>
    </p:spTree>
    <p:extLst>
      <p:ext uri="{BB962C8B-B14F-4D97-AF65-F5344CB8AC3E}">
        <p14:creationId xmlns:p14="http://schemas.microsoft.com/office/powerpoint/2010/main" val="3863262159"/>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fld id="{6FCB6B90-8271-4E8F-82C1-E646FBB48A2E}" type="slidenum">
              <a:rPr lang="fi-FI" smtClean="0"/>
              <a:pPr/>
              <a:t>25</a:t>
            </a:fld>
            <a:endParaRPr lang="fi-FI" dirty="0"/>
          </a:p>
        </p:txBody>
      </p:sp>
      <p:sp>
        <p:nvSpPr>
          <p:cNvPr id="4" name="Päivämäärän paikkamerkki 3"/>
          <p:cNvSpPr>
            <a:spLocks noGrp="1"/>
          </p:cNvSpPr>
          <p:nvPr>
            <p:ph type="dt" sz="half" idx="10"/>
          </p:nvPr>
        </p:nvSpPr>
        <p:spPr/>
        <p:txBody>
          <a:bodyPr/>
          <a:lstStyle/>
          <a:p>
            <a:fld id="{33A50D0A-99B9-48FE-8B08-047EE10ADBDA}"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sp>
        <p:nvSpPr>
          <p:cNvPr id="8" name="Tekstin paikkamerkki 7"/>
          <p:cNvSpPr>
            <a:spLocks noGrp="1"/>
          </p:cNvSpPr>
          <p:nvPr>
            <p:ph type="body" sz="quarter" idx="18"/>
          </p:nvPr>
        </p:nvSpPr>
        <p:spPr>
          <a:xfrm>
            <a:off x="2334682" y="4727574"/>
            <a:ext cx="5542169" cy="415926"/>
          </a:xfrm>
        </p:spPr>
        <p:txBody>
          <a:bodyPr/>
          <a:lstStyle/>
          <a:p>
            <a:r>
              <a:rPr lang="fi-FI" dirty="0"/>
              <a:t>*) Tiedot vuodelta 2015</a:t>
            </a:r>
          </a:p>
          <a:p>
            <a:r>
              <a:rPr lang="fi-FI" dirty="0"/>
              <a:t>Lähde: OECD, Trade </a:t>
            </a:r>
            <a:r>
              <a:rPr lang="fi-FI" dirty="0" err="1"/>
              <a:t>by</a:t>
            </a:r>
            <a:r>
              <a:rPr lang="fi-FI" dirty="0"/>
              <a:t> Enterprise </a:t>
            </a:r>
            <a:r>
              <a:rPr lang="fi-FI" dirty="0" err="1"/>
              <a:t>Characteristics</a:t>
            </a:r>
            <a:endParaRPr lang="fi-FI" dirty="0"/>
          </a:p>
          <a:p>
            <a:endParaRPr lang="fi-FI" dirty="0"/>
          </a:p>
        </p:txBody>
      </p:sp>
      <p:sp>
        <p:nvSpPr>
          <p:cNvPr id="10" name="Tekstin paikkamerkki 7"/>
          <p:cNvSpPr>
            <a:spLocks noGrp="1"/>
          </p:cNvSpPr>
          <p:nvPr>
            <p:ph type="body" sz="quarter" idx="15"/>
          </p:nvPr>
        </p:nvSpPr>
        <p:spPr>
          <a:xfrm>
            <a:off x="251999" y="282150"/>
            <a:ext cx="8143259" cy="648000"/>
          </a:xfrm>
        </p:spPr>
        <p:txBody>
          <a:bodyPr/>
          <a:lstStyle/>
          <a:p>
            <a:r>
              <a:rPr lang="fi-FI" spc="-100" dirty="0"/>
              <a:t>Pk-yritysten suoraa ulkomaanvientiä on kasvatettava</a:t>
            </a:r>
            <a:r>
              <a:rPr lang="fi-FI" spc="-50" dirty="0"/>
              <a:t> </a:t>
            </a:r>
            <a:endParaRPr lang="fi-FI" spc="-90" dirty="0"/>
          </a:p>
          <a:p>
            <a:pPr>
              <a:lnSpc>
                <a:spcPct val="100000"/>
              </a:lnSpc>
              <a:spcBef>
                <a:spcPts val="0"/>
              </a:spcBef>
            </a:pPr>
            <a:r>
              <a:rPr lang="fi-FI" sz="1200" b="0" dirty="0"/>
              <a:t>Erikokoisten yritysten osuus tavaraviennin arvosta 2015</a:t>
            </a:r>
            <a:endParaRPr lang="fi-FI" dirty="0"/>
          </a:p>
        </p:txBody>
      </p:sp>
      <p:graphicFrame>
        <p:nvGraphicFramePr>
          <p:cNvPr id="9" name="Sisällön paikkamerkki 7"/>
          <p:cNvGraphicFramePr>
            <a:graphicFrameLocks noGrp="1"/>
          </p:cNvGraphicFramePr>
          <p:nvPr>
            <p:ph sz="quarter" idx="17"/>
            <p:extLst>
              <p:ext uri="{D42A27DB-BD31-4B8C-83A1-F6EECF244321}">
                <p14:modId xmlns:p14="http://schemas.microsoft.com/office/powerpoint/2010/main" val="247120547"/>
              </p:ext>
            </p:extLst>
          </p:nvPr>
        </p:nvGraphicFramePr>
        <p:xfrm>
          <a:off x="381000" y="1339850"/>
          <a:ext cx="8391525" cy="3305175"/>
        </p:xfrm>
        <a:graphic>
          <a:graphicData uri="http://schemas.openxmlformats.org/drawingml/2006/chart">
            <c:chart xmlns:c="http://schemas.openxmlformats.org/drawingml/2006/chart" xmlns:r="http://schemas.openxmlformats.org/officeDocument/2006/relationships" r:id="rId2"/>
          </a:graphicData>
        </a:graphic>
      </p:graphicFrame>
      <p:sp>
        <p:nvSpPr>
          <p:cNvPr id="2" name="Suorakulmio 1"/>
          <p:cNvSpPr/>
          <p:nvPr/>
        </p:nvSpPr>
        <p:spPr>
          <a:xfrm>
            <a:off x="878343" y="1189720"/>
            <a:ext cx="3159839" cy="253916"/>
          </a:xfrm>
          <a:prstGeom prst="rect">
            <a:avLst/>
          </a:prstGeom>
        </p:spPr>
        <p:txBody>
          <a:bodyPr wrap="none">
            <a:spAutoFit/>
          </a:bodyPr>
          <a:lstStyle/>
          <a:p>
            <a:r>
              <a:rPr lang="fi-FI" sz="1050" dirty="0">
                <a:solidFill>
                  <a:srgbClr val="000000"/>
                </a:solidFill>
                <a:ea typeface="Arial Unicode MS"/>
                <a:cs typeface="Arial Unicode MS"/>
              </a:rPr>
              <a:t>Osuus maan koko tavaraviennin arvosta, %</a:t>
            </a:r>
          </a:p>
        </p:txBody>
      </p:sp>
    </p:spTree>
    <p:extLst>
      <p:ext uri="{BB962C8B-B14F-4D97-AF65-F5344CB8AC3E}">
        <p14:creationId xmlns:p14="http://schemas.microsoft.com/office/powerpoint/2010/main" val="818547774"/>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Yritysten liikevaihdon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3</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4009526157"/>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592288" cy="234286"/>
          </a:xfrm>
          <a:prstGeom prst="rect">
            <a:avLst/>
          </a:prstGeom>
          <a:noFill/>
        </p:spPr>
        <p:txBody>
          <a:bodyPr wrap="square" lIns="36000" tIns="36000" rIns="36000" bIns="36000" rtlCol="0">
            <a:spAutoFit/>
          </a:bodyPr>
          <a:lstStyle/>
          <a:p>
            <a:r>
              <a:rPr lang="fi-FI" sz="1050" spc="-40" dirty="0"/>
              <a:t>Miljardia euroa, käyvin hinnoin</a:t>
            </a:r>
          </a:p>
        </p:txBody>
      </p:sp>
    </p:spTree>
    <p:extLst>
      <p:ext uri="{BB962C8B-B14F-4D97-AF65-F5344CB8AC3E}">
        <p14:creationId xmlns:p14="http://schemas.microsoft.com/office/powerpoint/2010/main" val="3644975219"/>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Yritysten liikevaihdon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4</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604676452"/>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3024336" cy="234286"/>
          </a:xfrm>
          <a:prstGeom prst="rect">
            <a:avLst/>
          </a:prstGeom>
          <a:noFill/>
        </p:spPr>
        <p:txBody>
          <a:bodyPr wrap="square" lIns="36000" tIns="36000" rIns="36000" bIns="36000" rtlCol="0">
            <a:spAutoFit/>
          </a:bodyPr>
          <a:lstStyle/>
          <a:p>
            <a:r>
              <a:rPr lang="fi-FI" sz="1050" spc="-40" dirty="0"/>
              <a:t>Indeksi 2006=100, käyvin hinnoin</a:t>
            </a:r>
          </a:p>
        </p:txBody>
      </p:sp>
    </p:spTree>
    <p:extLst>
      <p:ext uri="{BB962C8B-B14F-4D97-AF65-F5344CB8AC3E}">
        <p14:creationId xmlns:p14="http://schemas.microsoft.com/office/powerpoint/2010/main" val="342373071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Yritysten jalostusarvon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5</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956036413"/>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520280" cy="234286"/>
          </a:xfrm>
          <a:prstGeom prst="rect">
            <a:avLst/>
          </a:prstGeom>
          <a:noFill/>
        </p:spPr>
        <p:txBody>
          <a:bodyPr wrap="square" lIns="36000" tIns="36000" rIns="36000" bIns="36000" rtlCol="0">
            <a:spAutoFit/>
          </a:bodyPr>
          <a:lstStyle/>
          <a:p>
            <a:r>
              <a:rPr lang="fi-FI" sz="1050" spc="-40" dirty="0"/>
              <a:t>Miljardia euroa, käyvin hinnoin</a:t>
            </a:r>
          </a:p>
        </p:txBody>
      </p:sp>
    </p:spTree>
    <p:extLst>
      <p:ext uri="{BB962C8B-B14F-4D97-AF65-F5344CB8AC3E}">
        <p14:creationId xmlns:p14="http://schemas.microsoft.com/office/powerpoint/2010/main" val="166868069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Yritysten jalostusarvon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6</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3893892821"/>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448272" cy="234286"/>
          </a:xfrm>
          <a:prstGeom prst="rect">
            <a:avLst/>
          </a:prstGeom>
          <a:noFill/>
        </p:spPr>
        <p:txBody>
          <a:bodyPr wrap="square" lIns="36000" tIns="36000" rIns="36000" bIns="36000" rtlCol="0">
            <a:spAutoFit/>
          </a:bodyPr>
          <a:lstStyle/>
          <a:p>
            <a:r>
              <a:rPr lang="fi-FI" sz="1050" spc="-40" dirty="0"/>
              <a:t>Indeksi 2006=100, käyvin hinnoin</a:t>
            </a:r>
          </a:p>
        </p:txBody>
      </p:sp>
    </p:spTree>
    <p:extLst>
      <p:ext uri="{BB962C8B-B14F-4D97-AF65-F5344CB8AC3E}">
        <p14:creationId xmlns:p14="http://schemas.microsoft.com/office/powerpoint/2010/main" val="330034684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yritysten liikevaihdon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7</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189502320"/>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376264" cy="234286"/>
          </a:xfrm>
          <a:prstGeom prst="rect">
            <a:avLst/>
          </a:prstGeom>
          <a:noFill/>
        </p:spPr>
        <p:txBody>
          <a:bodyPr wrap="square" lIns="36000" tIns="36000" rIns="36000" bIns="36000" rtlCol="0">
            <a:spAutoFit/>
          </a:bodyPr>
          <a:lstStyle/>
          <a:p>
            <a:r>
              <a:rPr lang="fi-FI" sz="1050" spc="-40" dirty="0"/>
              <a:t>Miljardia euroa, käyvin hinnoin</a:t>
            </a:r>
          </a:p>
        </p:txBody>
      </p:sp>
    </p:spTree>
    <p:extLst>
      <p:ext uri="{BB962C8B-B14F-4D97-AF65-F5344CB8AC3E}">
        <p14:creationId xmlns:p14="http://schemas.microsoft.com/office/powerpoint/2010/main" val="60472103"/>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yritysten liikevaihdon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8</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824140604"/>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232248" cy="234286"/>
          </a:xfrm>
          <a:prstGeom prst="rect">
            <a:avLst/>
          </a:prstGeom>
          <a:noFill/>
        </p:spPr>
        <p:txBody>
          <a:bodyPr wrap="square" lIns="36000" tIns="36000" rIns="36000" bIns="36000" rtlCol="0">
            <a:spAutoFit/>
          </a:bodyPr>
          <a:lstStyle/>
          <a:p>
            <a:r>
              <a:rPr lang="fi-FI" sz="1050" spc="-40" dirty="0"/>
              <a:t>Indeksi 2006=100, käyvin hinnoin</a:t>
            </a:r>
          </a:p>
        </p:txBody>
      </p:sp>
    </p:spTree>
    <p:extLst>
      <p:ext uri="{BB962C8B-B14F-4D97-AF65-F5344CB8AC3E}">
        <p14:creationId xmlns:p14="http://schemas.microsoft.com/office/powerpoint/2010/main" val="421311393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5"/>
          </p:nvPr>
        </p:nvSpPr>
        <p:spPr/>
        <p:txBody>
          <a:bodyPr/>
          <a:lstStyle/>
          <a:p>
            <a:r>
              <a:rPr lang="fi-FI" dirty="0"/>
              <a:t>Teknologiateollisuuden yritysten jalostusarvon kehitys</a:t>
            </a:r>
          </a:p>
        </p:txBody>
      </p:sp>
      <p:sp>
        <p:nvSpPr>
          <p:cNvPr id="3" name="Dian numeron paikkamerkki 2"/>
          <p:cNvSpPr>
            <a:spLocks noGrp="1"/>
          </p:cNvSpPr>
          <p:nvPr>
            <p:ph type="sldNum" sz="quarter" idx="12"/>
          </p:nvPr>
        </p:nvSpPr>
        <p:spPr/>
        <p:txBody>
          <a:bodyPr/>
          <a:lstStyle/>
          <a:p>
            <a:fld id="{6FCB6B90-8271-4E8F-82C1-E646FBB48A2E}" type="slidenum">
              <a:rPr lang="fi-FI" smtClean="0"/>
              <a:pPr/>
              <a:t>9</a:t>
            </a:fld>
            <a:endParaRPr lang="fi-FI" dirty="0"/>
          </a:p>
        </p:txBody>
      </p:sp>
      <p:sp>
        <p:nvSpPr>
          <p:cNvPr id="4" name="Päivämäärän paikkamerkki 3"/>
          <p:cNvSpPr>
            <a:spLocks noGrp="1"/>
          </p:cNvSpPr>
          <p:nvPr>
            <p:ph type="dt" sz="half" idx="10"/>
          </p:nvPr>
        </p:nvSpPr>
        <p:spPr/>
        <p:txBody>
          <a:bodyPr/>
          <a:lstStyle/>
          <a:p>
            <a:fld id="{E70C97DB-DA9C-4CFA-B970-B8599B25F3E4}" type="datetime1">
              <a:rPr lang="fi-FI" smtClean="0"/>
              <a:t>27.4.2018</a:t>
            </a:fld>
            <a:endParaRPr lang="fi-FI" dirty="0"/>
          </a:p>
        </p:txBody>
      </p:sp>
      <p:sp>
        <p:nvSpPr>
          <p:cNvPr id="5" name="Alatunnisteen paikkamerkki 4"/>
          <p:cNvSpPr>
            <a:spLocks noGrp="1"/>
          </p:cNvSpPr>
          <p:nvPr>
            <p:ph type="ftr" sz="quarter" idx="11"/>
          </p:nvPr>
        </p:nvSpPr>
        <p:spPr/>
        <p:txBody>
          <a:bodyPr/>
          <a:lstStyle/>
          <a:p>
            <a:r>
              <a:rPr lang="fi-FI"/>
              <a:t>Teknologiateollisuus</a:t>
            </a:r>
            <a:endParaRPr lang="fi-FI" dirty="0"/>
          </a:p>
        </p:txBody>
      </p:sp>
      <p:graphicFrame>
        <p:nvGraphicFramePr>
          <p:cNvPr id="10" name="Sisällön paikkamerkki 9"/>
          <p:cNvGraphicFramePr>
            <a:graphicFrameLocks noGrp="1"/>
          </p:cNvGraphicFramePr>
          <p:nvPr>
            <p:ph sz="quarter" idx="17"/>
            <p:extLst>
              <p:ext uri="{D42A27DB-BD31-4B8C-83A1-F6EECF244321}">
                <p14:modId xmlns:p14="http://schemas.microsoft.com/office/powerpoint/2010/main" val="3558089401"/>
              </p:ext>
            </p:extLst>
          </p:nvPr>
        </p:nvGraphicFramePr>
        <p:xfrm>
          <a:off x="381000" y="1103313"/>
          <a:ext cx="8391525" cy="35417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in paikkamerkki 6"/>
          <p:cNvSpPr>
            <a:spLocks noGrp="1"/>
          </p:cNvSpPr>
          <p:nvPr>
            <p:ph type="body" sz="quarter" idx="18"/>
          </p:nvPr>
        </p:nvSpPr>
        <p:spPr/>
        <p:txBody>
          <a:bodyPr/>
          <a:lstStyle/>
          <a:p>
            <a:r>
              <a:rPr lang="fi-FI" dirty="0"/>
              <a:t>Lähde: Tilastokeskus; Yritysten rakenne- ja tilinpäätöstilastot</a:t>
            </a:r>
          </a:p>
        </p:txBody>
      </p:sp>
      <p:sp>
        <p:nvSpPr>
          <p:cNvPr id="11" name="Tekstiruutu 10"/>
          <p:cNvSpPr txBox="1"/>
          <p:nvPr/>
        </p:nvSpPr>
        <p:spPr>
          <a:xfrm>
            <a:off x="827584" y="1002127"/>
            <a:ext cx="2232248" cy="234286"/>
          </a:xfrm>
          <a:prstGeom prst="rect">
            <a:avLst/>
          </a:prstGeom>
          <a:noFill/>
        </p:spPr>
        <p:txBody>
          <a:bodyPr wrap="square" lIns="36000" tIns="36000" rIns="36000" bIns="36000" rtlCol="0">
            <a:spAutoFit/>
          </a:bodyPr>
          <a:lstStyle/>
          <a:p>
            <a:r>
              <a:rPr lang="fi-FI" sz="1050" spc="-40" dirty="0"/>
              <a:t>Indeksi 2006=100, käyvin hinnoin</a:t>
            </a:r>
          </a:p>
        </p:txBody>
      </p:sp>
    </p:spTree>
    <p:extLst>
      <p:ext uri="{BB962C8B-B14F-4D97-AF65-F5344CB8AC3E}">
        <p14:creationId xmlns:p14="http://schemas.microsoft.com/office/powerpoint/2010/main" val="1784532731"/>
      </p:ext>
    </p:extLst>
  </p:cSld>
  <p:clrMapOvr>
    <a:masterClrMapping/>
  </p:clrMapOvr>
  <p:transition spd="med">
    <p:fade/>
  </p:transition>
</p:sld>
</file>

<file path=ppt/theme/theme1.xml><?xml version="1.0" encoding="utf-8"?>
<a:theme xmlns:a="http://schemas.openxmlformats.org/drawingml/2006/main" name="Teknologiateollisuus_masterdia">
  <a:themeElements>
    <a:clrScheme name="Teknologiateollisuus">
      <a:dk1>
        <a:srgbClr val="29282E"/>
      </a:dk1>
      <a:lt1>
        <a:srgbClr val="FFFFFF"/>
      </a:lt1>
      <a:dk2>
        <a:srgbClr val="29282E"/>
      </a:dk2>
      <a:lt2>
        <a:srgbClr val="FFFFFF"/>
      </a:lt2>
      <a:accent1>
        <a:srgbClr val="0070C0"/>
      </a:accent1>
      <a:accent2>
        <a:srgbClr val="FF00B8"/>
      </a:accent2>
      <a:accent3>
        <a:srgbClr val="85E869"/>
      </a:accent3>
      <a:accent4>
        <a:srgbClr val="FF805C"/>
      </a:accent4>
      <a:accent5>
        <a:srgbClr val="8A0FA6"/>
      </a:accent5>
      <a:accent6>
        <a:srgbClr val="FFFF00"/>
      </a:accent6>
      <a:hlink>
        <a:srgbClr val="0ACFCF"/>
      </a:hlink>
      <a:folHlink>
        <a:srgbClr val="0ACFCF"/>
      </a:folHlink>
    </a:clrScheme>
    <a:fontScheme name="Teknologiateollisu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spPr>
      <a:bodyPr vert="horz" wrap="square" lIns="91440" tIns="45720" rIns="91440" bIns="45720" numCol="1" anchor="t" anchorCtr="0" compatLnSpc="1">
        <a:prstTxWarp prst="textNoShape">
          <a:avLst/>
        </a:prstTxWarp>
      </a:bodyPr>
      <a:lstStyle>
        <a:defPPr>
          <a:defRPr/>
        </a:defPPr>
      </a:lstStyle>
    </a:spDef>
    <a:lnDef>
      <a:spPr>
        <a:ln w="19050"/>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defRPr spc="-40" dirty="0" err="1" smtClean="0"/>
        </a:defPPr>
      </a:lstStyle>
    </a:txDef>
  </a:objectDefaults>
  <a:extraClrSchemeLst/>
  <a:extLst>
    <a:ext uri="{05A4C25C-085E-4340-85A3-A5531E510DB2}">
      <thm15:themeFamily xmlns:thm15="http://schemas.microsoft.com/office/thememl/2012/main" name="Tekno_FI_2016" id="{20EA1341-EE32-433B-BC03-FE23A0136C67}" vid="{91854BC2-7349-49C3-92B6-AE41D831AB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eknologiateollisuus">
    <a:dk1>
      <a:srgbClr val="002664"/>
    </a:dk1>
    <a:lt1>
      <a:srgbClr val="FFFFFF"/>
    </a:lt1>
    <a:dk2>
      <a:srgbClr val="002664"/>
    </a:dk2>
    <a:lt2>
      <a:srgbClr val="D7D3C7"/>
    </a:lt2>
    <a:accent1>
      <a:srgbClr val="822433"/>
    </a:accent1>
    <a:accent2>
      <a:srgbClr val="002664"/>
    </a:accent2>
    <a:accent3>
      <a:srgbClr val="00A1DE"/>
    </a:accent3>
    <a:accent4>
      <a:srgbClr val="D95E16"/>
    </a:accent4>
    <a:accent5>
      <a:srgbClr val="FFBC3D"/>
    </a:accent5>
    <a:accent6>
      <a:srgbClr val="A2AD00"/>
    </a:accent6>
    <a:hlink>
      <a:srgbClr val="A2AD00"/>
    </a:hlink>
    <a:folHlink>
      <a:srgbClr val="00A1DE"/>
    </a:folHlink>
  </a:clrScheme>
  <a:fontScheme name="5nuolen_vaakaKANSI_SUOMI">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eknologiateollisuus">
    <a:dk1>
      <a:srgbClr val="002664"/>
    </a:dk1>
    <a:lt1>
      <a:srgbClr val="FFFFFF"/>
    </a:lt1>
    <a:dk2>
      <a:srgbClr val="002664"/>
    </a:dk2>
    <a:lt2>
      <a:srgbClr val="D7D3C7"/>
    </a:lt2>
    <a:accent1>
      <a:srgbClr val="822433"/>
    </a:accent1>
    <a:accent2>
      <a:srgbClr val="002664"/>
    </a:accent2>
    <a:accent3>
      <a:srgbClr val="00A1DE"/>
    </a:accent3>
    <a:accent4>
      <a:srgbClr val="D95E16"/>
    </a:accent4>
    <a:accent5>
      <a:srgbClr val="FFBC3D"/>
    </a:accent5>
    <a:accent6>
      <a:srgbClr val="A2AD00"/>
    </a:accent6>
    <a:hlink>
      <a:srgbClr val="A2AD00"/>
    </a:hlink>
    <a:folHlink>
      <a:srgbClr val="00A1DE"/>
    </a:folHlink>
  </a:clrScheme>
  <a:fontScheme name="5nuolen_vaakaKANSI_SUOMI">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281</TotalTime>
  <Words>589</Words>
  <Application>Microsoft Office PowerPoint</Application>
  <PresentationFormat>Näytössä katseltava esitys (16:9)</PresentationFormat>
  <Paragraphs>163</Paragraphs>
  <Slides>25</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25</vt:i4>
      </vt:variant>
    </vt:vector>
  </HeadingPairs>
  <TitlesOfParts>
    <vt:vector size="31" baseType="lpstr">
      <vt:lpstr>Adobe Fan Heiti Std B</vt:lpstr>
      <vt:lpstr>Adobe Hebrew</vt:lpstr>
      <vt:lpstr>Arial</vt:lpstr>
      <vt:lpstr>Arial Unicode MS</vt:lpstr>
      <vt:lpstr>Verdana</vt:lpstr>
      <vt:lpstr>Teknologiateollisuus_masterdia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Rautaporras Petteri</dc:creator>
  <cp:keywords>Teknologiateollisuus_FI</cp:keywords>
  <cp:lastModifiedBy>Rautaporras Petteri</cp:lastModifiedBy>
  <cp:revision>27</cp:revision>
  <cp:lastPrinted>2016-06-09T07:47:11Z</cp:lastPrinted>
  <dcterms:created xsi:type="dcterms:W3CDTF">2017-03-08T11:02:13Z</dcterms:created>
  <dcterms:modified xsi:type="dcterms:W3CDTF">2018-04-27T09:42:32Z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482.21.02.003</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Tekno_fi.potx</vt:lpwstr>
  </property>
  <property fmtid="{D5CDD505-2E9C-101B-9397-08002B2CF9AE}" pid="6" name="dvDefinition">
    <vt:lpwstr>23 (dd_default.xml)</vt:lpwstr>
  </property>
  <property fmtid="{D5CDD505-2E9C-101B-9397-08002B2CF9AE}" pid="7" name="dvDefinitionID">
    <vt:lpwstr>23</vt:lpwstr>
  </property>
  <property fmtid="{D5CDD505-2E9C-101B-9397-08002B2CF9AE}" pid="8" name="dvContentFile">
    <vt:lpwstr>dd_default.xml</vt:lpwstr>
  </property>
  <property fmtid="{D5CDD505-2E9C-101B-9397-08002B2CF9AE}" pid="9" name="dvGlobalVerID">
    <vt:lpwstr>482.90.02.003</vt:lpwstr>
  </property>
  <property fmtid="{D5CDD505-2E9C-101B-9397-08002B2CF9AE}" pid="10" name="dvDefinitionVersion">
    <vt:lpwstr>2.1 / 22.1.2015</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4</vt:lpwstr>
  </property>
  <property fmtid="{D5CDD505-2E9C-101B-9397-08002B2CF9AE}" pid="17" name="dvCategory_2">
    <vt:lpwstr>0</vt:lpwstr>
  </property>
  <property fmtid="{D5CDD505-2E9C-101B-9397-08002B2CF9AE}" pid="18" name="dvSavepath">
    <vt:lpwstr/>
  </property>
  <property fmtid="{D5CDD505-2E9C-101B-9397-08002B2CF9AE}" pid="19" name="dvUsed">
    <vt:lpwstr>1</vt:lpwstr>
  </property>
  <property fmtid="{D5CDD505-2E9C-101B-9397-08002B2CF9AE}" pid="20" name="dvCompany">
    <vt:lpwstr/>
  </property>
  <property fmtid="{D5CDD505-2E9C-101B-9397-08002B2CF9AE}" pid="21" name="dvSite">
    <vt:lpwstr/>
  </property>
  <property fmtid="{D5CDD505-2E9C-101B-9397-08002B2CF9AE}" pid="22" name="dvNumbering">
    <vt:lpwstr>0</vt:lpwstr>
  </property>
  <property fmtid="{D5CDD505-2E9C-101B-9397-08002B2CF9AE}" pid="23" name="dvDUname">
    <vt:lpwstr>Nora Elers</vt:lpwstr>
  </property>
  <property fmtid="{D5CDD505-2E9C-101B-9397-08002B2CF9AE}" pid="24" name="dvDUdepartment">
    <vt:lpwstr/>
  </property>
  <property fmtid="{D5CDD505-2E9C-101B-9397-08002B2CF9AE}" pid="25" name="dvLogoExist">
    <vt:lpwstr>0</vt:lpwstr>
  </property>
  <property fmtid="{D5CDD505-2E9C-101B-9397-08002B2CF9AE}" pid="26" name="dvCurrentlogo">
    <vt:lpwstr/>
  </property>
</Properties>
</file>