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8.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1.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theme/themeOverride1.xml" ContentType="application/vnd.openxmlformats-officedocument.themeOverrid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drawings/drawing1.xml" ContentType="application/vnd.openxmlformats-officedocument.drawingml.chartshapes+xml"/>
  <Override PartName="/ppt/charts/chart29.xml" ContentType="application/vnd.openxmlformats-officedocument.drawingml.chart+xml"/>
  <Override PartName="/ppt/drawings/drawing2.xml" ContentType="application/vnd.openxmlformats-officedocument.drawingml.chartshapes+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theme/themeOverride2.xml" ContentType="application/vnd.openxmlformats-officedocument.themeOverride+xml"/>
  <Override PartName="/ppt/charts/chart35.xml" ContentType="application/vnd.openxmlformats-officedocument.drawingml.chart+xml"/>
  <Override PartName="/ppt/charts/chart36.xml" ContentType="application/vnd.openxmlformats-officedocument.drawingml.chart+xml"/>
  <Override PartName="/ppt/notesSlides/notesSlide2.xml" ContentType="application/vnd.openxmlformats-officedocument.presentationml.notesSlide+xml"/>
  <Override PartName="/ppt/charts/chart37.xml" ContentType="application/vnd.openxmlformats-officedocument.drawingml.chart+xml"/>
  <Override PartName="/ppt/charts/style8.xml" ContentType="application/vnd.ms-office.chartstyle+xml"/>
  <Override PartName="/ppt/charts/colors8.xml" ContentType="application/vnd.ms-office.chartcolorstyle+xml"/>
  <Override PartName="/ppt/charts/chart38.xml" ContentType="application/vnd.openxmlformats-officedocument.drawingml.chart+xml"/>
  <Override PartName="/ppt/charts/style9.xml" ContentType="application/vnd.ms-office.chartstyle+xml"/>
  <Override PartName="/ppt/charts/colors9.xml" ContentType="application/vnd.ms-office.chartcolorstyle+xml"/>
  <Override PartName="/ppt/charts/chart39.xml" ContentType="application/vnd.openxmlformats-officedocument.drawingml.chart+xml"/>
  <Override PartName="/ppt/charts/chart40.xml" ContentType="application/vnd.openxmlformats-officedocument.drawingml.chart+xml"/>
  <Override PartName="/ppt/theme/themeOverride3.xml" ContentType="application/vnd.openxmlformats-officedocument.themeOverride+xml"/>
  <Override PartName="/ppt/charts/chart4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4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4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4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4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notesSlides/notesSlide3.xml" ContentType="application/vnd.openxmlformats-officedocument.presentationml.notesSlide+xml"/>
  <Override PartName="/ppt/charts/chart50.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xml" ContentType="application/vnd.openxmlformats-officedocument.presentationml.notesSlide+xml"/>
  <Override PartName="/ppt/charts/chart51.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5.xml" ContentType="application/vnd.openxmlformats-officedocument.presentationml.notesSlide+xml"/>
  <Override PartName="/ppt/charts/chart52.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53.xml" ContentType="application/vnd.openxmlformats-officedocument.drawingml.chart+xml"/>
  <Override PartName="/ppt/charts/chart54.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6.xml" ContentType="application/vnd.openxmlformats-officedocument.presentationml.notesSlide+xml"/>
  <Override PartName="/ppt/charts/chart55.xml" ContentType="application/vnd.openxmlformats-officedocument.drawingml.chart+xml"/>
  <Override PartName="/ppt/tags/tag1.xml" ContentType="application/vnd.openxmlformats-officedocument.presentationml.tags+xml"/>
  <Override PartName="/ppt/charts/chart56.xml" ContentType="application/vnd.openxmlformats-officedocument.drawingml.chart+xml"/>
  <Override PartName="/ppt/notesSlides/notesSlide7.xml" ContentType="application/vnd.openxmlformats-officedocument.presentationml.notesSlide+xml"/>
  <Override PartName="/ppt/charts/chart57.xml" ContentType="application/vnd.openxmlformats-officedocument.drawingml.chart+xml"/>
  <Override PartName="/ppt/theme/themeOverride4.xml" ContentType="application/vnd.openxmlformats-officedocument.themeOverride+xml"/>
  <Override PartName="/ppt/tags/tag2.xml" ContentType="application/vnd.openxmlformats-officedocument.presentationml.tags+xml"/>
  <Override PartName="/ppt/charts/chart58.xml" ContentType="application/vnd.openxmlformats-officedocument.drawingml.chart+xml"/>
  <Override PartName="/ppt/charts/chart59.xml" ContentType="application/vnd.openxmlformats-officedocument.drawingml.chart+xml"/>
  <Override PartName="/ppt/drawings/drawing3.xml" ContentType="application/vnd.openxmlformats-officedocument.drawingml.chartshapes+xml"/>
  <Override PartName="/ppt/tags/tag3.xml" ContentType="application/vnd.openxmlformats-officedocument.presentationml.tags+xml"/>
  <Override PartName="/ppt/charts/chart60.xml" ContentType="application/vnd.openxmlformats-officedocument.drawingml.chart+xml"/>
  <Override PartName="/ppt/tags/tag4.xml" ContentType="application/vnd.openxmlformats-officedocument.presentationml.tags+xml"/>
  <Override PartName="/ppt/charts/chart61.xml" ContentType="application/vnd.openxmlformats-officedocument.drawingml.chart+xml"/>
  <Override PartName="/ppt/tags/tag5.xml" ContentType="application/vnd.openxmlformats-officedocument.presentationml.tags+xml"/>
  <Override PartName="/ppt/charts/chart62.xml" ContentType="application/vnd.openxmlformats-officedocument.drawingml.chart+xml"/>
  <Override PartName="/ppt/tags/tag6.xml" ContentType="application/vnd.openxmlformats-officedocument.presentationml.tags+xml"/>
  <Override PartName="/ppt/charts/chart63.xml" ContentType="application/vnd.openxmlformats-officedocument.drawingml.chart+xml"/>
  <Override PartName="/ppt/drawings/drawing4.xml" ContentType="application/vnd.openxmlformats-officedocument.drawingml.chartshapes+xml"/>
  <Override PartName="/ppt/tags/tag7.xml" ContentType="application/vnd.openxmlformats-officedocument.presentationml.tags+xml"/>
  <Override PartName="/ppt/charts/chart64.xml" ContentType="application/vnd.openxmlformats-officedocument.drawingml.chart+xml"/>
  <Override PartName="/ppt/tags/tag8.xml" ContentType="application/vnd.openxmlformats-officedocument.presentationml.tags+xml"/>
  <Override PartName="/ppt/charts/chart65.xml" ContentType="application/vnd.openxmlformats-officedocument.drawingml.chart+xml"/>
  <Override PartName="/ppt/charts/chart66.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5.xml" ContentType="application/vnd.openxmlformats-officedocument.drawingml.chartshapes+xml"/>
  <Override PartName="/ppt/charts/chart6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7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7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7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8.xml" ContentType="application/vnd.openxmlformats-officedocument.drawingml.chart+xml"/>
  <Override PartName="/ppt/charts/chart7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80.xml" ContentType="application/vnd.openxmlformats-officedocument.drawingml.chart+xml"/>
  <Override PartName="/ppt/charts/chart81.xml" ContentType="application/vnd.openxmlformats-officedocument.drawingml.chart+xml"/>
  <Override PartName="/ppt/drawings/drawing6.xml" ContentType="application/vnd.openxmlformats-officedocument.drawingml.chartshapes+xml"/>
  <Override PartName="/ppt/charts/chart82.xml" ContentType="application/vnd.openxmlformats-officedocument.drawingml.chart+xml"/>
  <Override PartName="/ppt/theme/themeOverride5.xml" ContentType="application/vnd.openxmlformats-officedocument.themeOverride+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6.xml" ContentType="application/vnd.openxmlformats-officedocument.themeOverride+xml"/>
  <Override PartName="/ppt/charts/chart88.xml" ContentType="application/vnd.openxmlformats-officedocument.drawingml.chart+xml"/>
  <Override PartName="/ppt/theme/themeOverride7.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4159" r:id="rId4"/>
    <p:sldMasterId id="2147484189" r:id="rId5"/>
    <p:sldMasterId id="2147484219" r:id="rId6"/>
    <p:sldMasterId id="2147484279" r:id="rId7"/>
    <p:sldMasterId id="2147484399" r:id="rId8"/>
    <p:sldMasterId id="2147484436" r:id="rId9"/>
  </p:sldMasterIdLst>
  <p:notesMasterIdLst>
    <p:notesMasterId r:id="rId178"/>
  </p:notesMasterIdLst>
  <p:handoutMasterIdLst>
    <p:handoutMasterId r:id="rId179"/>
  </p:handoutMasterIdLst>
  <p:sldIdLst>
    <p:sldId id="257" r:id="rId10"/>
    <p:sldId id="490" r:id="rId11"/>
    <p:sldId id="258" r:id="rId12"/>
    <p:sldId id="259" r:id="rId13"/>
    <p:sldId id="389" r:id="rId14"/>
    <p:sldId id="481" r:id="rId15"/>
    <p:sldId id="385" r:id="rId16"/>
    <p:sldId id="491" r:id="rId17"/>
    <p:sldId id="492" r:id="rId18"/>
    <p:sldId id="493" r:id="rId19"/>
    <p:sldId id="494" r:id="rId20"/>
    <p:sldId id="264" r:id="rId21"/>
    <p:sldId id="265" r:id="rId22"/>
    <p:sldId id="551" r:id="rId23"/>
    <p:sldId id="269" r:id="rId24"/>
    <p:sldId id="644" r:id="rId25"/>
    <p:sldId id="550" r:id="rId26"/>
    <p:sldId id="267" r:id="rId27"/>
    <p:sldId id="268" r:id="rId28"/>
    <p:sldId id="270" r:id="rId29"/>
    <p:sldId id="271" r:id="rId30"/>
    <p:sldId id="273" r:id="rId31"/>
    <p:sldId id="499" r:id="rId32"/>
    <p:sldId id="496" r:id="rId33"/>
    <p:sldId id="497" r:id="rId34"/>
    <p:sldId id="498" r:id="rId35"/>
    <p:sldId id="278" r:id="rId36"/>
    <p:sldId id="279" r:id="rId37"/>
    <p:sldId id="280" r:id="rId38"/>
    <p:sldId id="281" r:id="rId39"/>
    <p:sldId id="282" r:id="rId40"/>
    <p:sldId id="283" r:id="rId41"/>
    <p:sldId id="284" r:id="rId42"/>
    <p:sldId id="553" r:id="rId43"/>
    <p:sldId id="286" r:id="rId44"/>
    <p:sldId id="288" r:id="rId45"/>
    <p:sldId id="287" r:id="rId46"/>
    <p:sldId id="500" r:id="rId47"/>
    <p:sldId id="501" r:id="rId48"/>
    <p:sldId id="612" r:id="rId49"/>
    <p:sldId id="294" r:id="rId50"/>
    <p:sldId id="502" r:id="rId51"/>
    <p:sldId id="548" r:id="rId52"/>
    <p:sldId id="549" r:id="rId53"/>
    <p:sldId id="615" r:id="rId54"/>
    <p:sldId id="616" r:id="rId55"/>
    <p:sldId id="617" r:id="rId56"/>
    <p:sldId id="618" r:id="rId57"/>
    <p:sldId id="619" r:id="rId58"/>
    <p:sldId id="620" r:id="rId59"/>
    <p:sldId id="621" r:id="rId60"/>
    <p:sldId id="622" r:id="rId61"/>
    <p:sldId id="623" r:id="rId62"/>
    <p:sldId id="624" r:id="rId63"/>
    <p:sldId id="625" r:id="rId64"/>
    <p:sldId id="626" r:id="rId65"/>
    <p:sldId id="613" r:id="rId66"/>
    <p:sldId id="614" r:id="rId67"/>
    <p:sldId id="311" r:id="rId68"/>
    <p:sldId id="312" r:id="rId69"/>
    <p:sldId id="313" r:id="rId70"/>
    <p:sldId id="314" r:id="rId71"/>
    <p:sldId id="315" r:id="rId72"/>
    <p:sldId id="519" r:id="rId73"/>
    <p:sldId id="318" r:id="rId74"/>
    <p:sldId id="320" r:id="rId75"/>
    <p:sldId id="606" r:id="rId76"/>
    <p:sldId id="440" r:id="rId77"/>
    <p:sldId id="319" r:id="rId78"/>
    <p:sldId id="627" r:id="rId79"/>
    <p:sldId id="652" r:id="rId80"/>
    <p:sldId id="645" r:id="rId81"/>
    <p:sldId id="323" r:id="rId82"/>
    <p:sldId id="324" r:id="rId83"/>
    <p:sldId id="526" r:id="rId84"/>
    <p:sldId id="527" r:id="rId85"/>
    <p:sldId id="528" r:id="rId86"/>
    <p:sldId id="529" r:id="rId87"/>
    <p:sldId id="530" r:id="rId88"/>
    <p:sldId id="531" r:id="rId89"/>
    <p:sldId id="532" r:id="rId90"/>
    <p:sldId id="533" r:id="rId91"/>
    <p:sldId id="518" r:id="rId92"/>
    <p:sldId id="523" r:id="rId93"/>
    <p:sldId id="524" r:id="rId94"/>
    <p:sldId id="525" r:id="rId95"/>
    <p:sldId id="413" r:id="rId96"/>
    <p:sldId id="414" r:id="rId97"/>
    <p:sldId id="362" r:id="rId98"/>
    <p:sldId id="442" r:id="rId99"/>
    <p:sldId id="415" r:id="rId100"/>
    <p:sldId id="416" r:id="rId101"/>
    <p:sldId id="330" r:id="rId102"/>
    <p:sldId id="641" r:id="rId103"/>
    <p:sldId id="611" r:id="rId104"/>
    <p:sldId id="331" r:id="rId105"/>
    <p:sldId id="332" r:id="rId106"/>
    <p:sldId id="333" r:id="rId107"/>
    <p:sldId id="334" r:id="rId108"/>
    <p:sldId id="486" r:id="rId109"/>
    <p:sldId id="487" r:id="rId110"/>
    <p:sldId id="488" r:id="rId111"/>
    <p:sldId id="651" r:id="rId112"/>
    <p:sldId id="650" r:id="rId113"/>
    <p:sldId id="336" r:id="rId114"/>
    <p:sldId id="418" r:id="rId115"/>
    <p:sldId id="534" r:id="rId116"/>
    <p:sldId id="419" r:id="rId117"/>
    <p:sldId id="420" r:id="rId118"/>
    <p:sldId id="421" r:id="rId119"/>
    <p:sldId id="485" r:id="rId120"/>
    <p:sldId id="422" r:id="rId121"/>
    <p:sldId id="423" r:id="rId122"/>
    <p:sldId id="424" r:id="rId123"/>
    <p:sldId id="425" r:id="rId124"/>
    <p:sldId id="426" r:id="rId125"/>
    <p:sldId id="427" r:id="rId126"/>
    <p:sldId id="428" r:id="rId127"/>
    <p:sldId id="429" r:id="rId128"/>
    <p:sldId id="430" r:id="rId129"/>
    <p:sldId id="431" r:id="rId130"/>
    <p:sldId id="432" r:id="rId131"/>
    <p:sldId id="433" r:id="rId132"/>
    <p:sldId id="434" r:id="rId133"/>
    <p:sldId id="435" r:id="rId134"/>
    <p:sldId id="436" r:id="rId135"/>
    <p:sldId id="461" r:id="rId136"/>
    <p:sldId id="608" r:id="rId137"/>
    <p:sldId id="463" r:id="rId138"/>
    <p:sldId id="346" r:id="rId139"/>
    <p:sldId id="347" r:id="rId140"/>
    <p:sldId id="653" r:id="rId141"/>
    <p:sldId id="348" r:id="rId142"/>
    <p:sldId id="349" r:id="rId143"/>
    <p:sldId id="643" r:id="rId144"/>
    <p:sldId id="547" r:id="rId145"/>
    <p:sldId id="654" r:id="rId146"/>
    <p:sldId id="354" r:id="rId147"/>
    <p:sldId id="646" r:id="rId148"/>
    <p:sldId id="647" r:id="rId149"/>
    <p:sldId id="648" r:id="rId150"/>
    <p:sldId id="358" r:id="rId151"/>
    <p:sldId id="359" r:id="rId152"/>
    <p:sldId id="360" r:id="rId153"/>
    <p:sldId id="361" r:id="rId154"/>
    <p:sldId id="363" r:id="rId155"/>
    <p:sldId id="649" r:id="rId156"/>
    <p:sldId id="364" r:id="rId157"/>
    <p:sldId id="629" r:id="rId158"/>
    <p:sldId id="630" r:id="rId159"/>
    <p:sldId id="590" r:id="rId160"/>
    <p:sldId id="591" r:id="rId161"/>
    <p:sldId id="592" r:id="rId162"/>
    <p:sldId id="593" r:id="rId163"/>
    <p:sldId id="631" r:id="rId164"/>
    <p:sldId id="632" r:id="rId165"/>
    <p:sldId id="633" r:id="rId166"/>
    <p:sldId id="634" r:id="rId167"/>
    <p:sldId id="635" r:id="rId168"/>
    <p:sldId id="636" r:id="rId169"/>
    <p:sldId id="637" r:id="rId170"/>
    <p:sldId id="638" r:id="rId171"/>
    <p:sldId id="639" r:id="rId172"/>
    <p:sldId id="640" r:id="rId173"/>
    <p:sldId id="380" r:id="rId174"/>
    <p:sldId id="381" r:id="rId175"/>
    <p:sldId id="478" r:id="rId176"/>
    <p:sldId id="479" r:id="rId177"/>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34580" autoAdjust="0"/>
    <p:restoredTop sz="86410" autoAdjust="0"/>
  </p:normalViewPr>
  <p:slideViewPr>
    <p:cSldViewPr showGuides="1">
      <p:cViewPr>
        <p:scale>
          <a:sx n="95" d="100"/>
          <a:sy n="95" d="100"/>
        </p:scale>
        <p:origin x="494" y="-586"/>
      </p:cViewPr>
      <p:guideLst>
        <p:guide orient="horz" pos="1620"/>
        <p:guide pos="2880"/>
      </p:guideLst>
    </p:cSldViewPr>
  </p:slideViewPr>
  <p:outlineViewPr>
    <p:cViewPr>
      <p:scale>
        <a:sx n="33" d="100"/>
        <a:sy n="33" d="100"/>
      </p:scale>
      <p:origin x="0" y="-104155"/>
    </p:cViewPr>
  </p:outlineViewPr>
  <p:notesTextViewPr>
    <p:cViewPr>
      <p:scale>
        <a:sx n="3" d="2"/>
        <a:sy n="3" d="2"/>
      </p:scale>
      <p:origin x="0" y="0"/>
    </p:cViewPr>
  </p:notesTextViewPr>
  <p:sorterViewPr>
    <p:cViewPr varScale="1">
      <p:scale>
        <a:sx n="1" d="1"/>
        <a:sy n="1" d="1"/>
      </p:scale>
      <p:origin x="0" y="-22618"/>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38" Type="http://schemas.openxmlformats.org/officeDocument/2006/relationships/slide" Target="slides/slide129.xml"/><Relationship Id="rId154" Type="http://schemas.openxmlformats.org/officeDocument/2006/relationships/slide" Target="slides/slide145.xml"/><Relationship Id="rId159" Type="http://schemas.openxmlformats.org/officeDocument/2006/relationships/slide" Target="slides/slide150.xml"/><Relationship Id="rId175" Type="http://schemas.openxmlformats.org/officeDocument/2006/relationships/slide" Target="slides/slide166.xml"/><Relationship Id="rId170" Type="http://schemas.openxmlformats.org/officeDocument/2006/relationships/slide" Target="slides/slide161.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slide" Target="slides/slide151.xml"/><Relationship Id="rId165" Type="http://schemas.openxmlformats.org/officeDocument/2006/relationships/slide" Target="slides/slide156.xml"/><Relationship Id="rId181" Type="http://schemas.openxmlformats.org/officeDocument/2006/relationships/presProps" Target="presProps.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71" Type="http://schemas.openxmlformats.org/officeDocument/2006/relationships/slide" Target="slides/slide162.xml"/><Relationship Id="rId176" Type="http://schemas.openxmlformats.org/officeDocument/2006/relationships/slide" Target="slides/slide167.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slide" Target="slides/slide152.xml"/><Relationship Id="rId166" Type="http://schemas.openxmlformats.org/officeDocument/2006/relationships/slide" Target="slides/slide157.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slide" Target="slides/slide142.xml"/><Relationship Id="rId156" Type="http://schemas.openxmlformats.org/officeDocument/2006/relationships/slide" Target="slides/slide147.xml"/><Relationship Id="rId177" Type="http://schemas.openxmlformats.org/officeDocument/2006/relationships/slide" Target="slides/slide168.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163.xml"/><Relationship Id="rId180" Type="http://schemas.openxmlformats.org/officeDocument/2006/relationships/commentAuthors" Target="commentAuthors.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slide" Target="slides/slide158.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18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notesMaster" Target="notesMasters/notesMaster1.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slide" Target="slides/slide164.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handoutMaster" Target="handoutMasters/handoutMaster1.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8.xml"/><Relationship Id="rId1" Type="http://schemas.microsoft.com/office/2011/relationships/chartStyle" Target="style8.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9.xml"/><Relationship Id="rId1" Type="http://schemas.microsoft.com/office/2011/relationships/chartStyle" Target="style9.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0.xml"/><Relationship Id="rId1" Type="http://schemas.microsoft.com/office/2011/relationships/chartStyle" Target="style10.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1.xml"/><Relationship Id="rId1" Type="http://schemas.microsoft.com/office/2011/relationships/chartStyle" Target="style11.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2.xml"/><Relationship Id="rId1" Type="http://schemas.microsoft.com/office/2011/relationships/chartStyle" Target="style12.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3.xml"/><Relationship Id="rId1" Type="http://schemas.microsoft.com/office/2011/relationships/chartStyle" Target="style13.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4.xml"/><Relationship Id="rId1" Type="http://schemas.microsoft.com/office/2011/relationships/chartStyle" Target="style14.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16.xml"/><Relationship Id="rId1" Type="http://schemas.microsoft.com/office/2011/relationships/chartStyle" Target="style16.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7.xml"/><Relationship Id="rId1" Type="http://schemas.microsoft.com/office/2011/relationships/chartStyle" Target="style17.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8.xml"/><Relationship Id="rId1" Type="http://schemas.microsoft.com/office/2011/relationships/chartStyle" Target="style18.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9.xml"/><Relationship Id="rId1" Type="http://schemas.microsoft.com/office/2011/relationships/chartStyle" Target="style19.xml"/></Relationships>
</file>

<file path=ppt/charts/_rels/chart55.xml.rels><?xml version="1.0" encoding="UTF-8" standalone="yes"?>
<Relationships xmlns="http://schemas.openxmlformats.org/package/2006/relationships"><Relationship Id="rId1" Type="http://schemas.openxmlformats.org/officeDocument/2006/relationships/oleObject" Target="../embeddings/oleObject32.bin"/></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4.xml"/></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1.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5.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21.xml"/><Relationship Id="rId1" Type="http://schemas.microsoft.com/office/2011/relationships/chartStyle" Target="style21.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2.xml"/><Relationship Id="rId1" Type="http://schemas.microsoft.com/office/2011/relationships/chartStyle" Target="style22.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3.xml"/><Relationship Id="rId1" Type="http://schemas.microsoft.com/office/2011/relationships/chartStyle" Target="style23.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4.xml"/><Relationship Id="rId1" Type="http://schemas.microsoft.com/office/2011/relationships/chartStyle" Target="style24.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5.xml"/><Relationship Id="rId1" Type="http://schemas.microsoft.com/office/2011/relationships/chartStyle" Target="style25.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6.xml"/><Relationship Id="rId1" Type="http://schemas.microsoft.com/office/2011/relationships/chartStyle" Target="style26.xml"/></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7.xml"/><Relationship Id="rId1" Type="http://schemas.microsoft.com/office/2011/relationships/chartStyle" Target="style2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9.xlsx"/></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5.xml"/></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6.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err="1"/>
              <a:t>Henkilöstöstä</a:t>
            </a:r>
            <a:endParaRPr lang="en-US" dirty="0"/>
          </a:p>
        </c:rich>
      </c:tx>
      <c:layout>
        <c:manualLayout>
          <c:xMode val="edge"/>
          <c:yMode val="edge"/>
          <c:x val="0.38881955306097515"/>
          <c:y val="5.769034007341186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31092953902896076"/>
          <c:y val="0.22900163822160527"/>
          <c:w val="0.33879157840797708"/>
          <c:h val="0.77099836177839476"/>
        </c:manualLayout>
      </c:layout>
      <c:pieChart>
        <c:varyColors val="1"/>
        <c:ser>
          <c:idx val="0"/>
          <c:order val="0"/>
          <c:tx>
            <c:strRef>
              <c:f>Taul1!$B$1</c:f>
              <c:strCache>
                <c:ptCount val="1"/>
                <c:pt idx="0">
                  <c:v>Henkilöstöä</c:v>
                </c:pt>
              </c:strCache>
            </c:strRef>
          </c:tx>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244-4A7D-BF51-273029405A1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244-4A7D-BF51-273029405A10}"/>
              </c:ext>
            </c:extLst>
          </c:dPt>
          <c:dLbls>
            <c:dLbl>
              <c:idx val="0"/>
              <c:layout>
                <c:manualLayout>
                  <c:x val="-0.10385466288904591"/>
                  <c:y val="-0.19605263004910028"/>
                </c:manualLayout>
              </c:layout>
              <c:tx>
                <c:rich>
                  <a:bodyPr/>
                  <a:lstStyle/>
                  <a:p>
                    <a:fld id="{8D7E6FEC-94E1-423B-8D3B-97A4A0A2AE32}"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44-4A7D-BF51-273029405A10}"/>
                </c:ext>
              </c:extLst>
            </c:dLbl>
            <c:dLbl>
              <c:idx val="1"/>
              <c:layout>
                <c:manualLayout>
                  <c:x val="7.0188195828529323E-2"/>
                  <c:y val="0.16170811053403228"/>
                </c:manualLayout>
              </c:layout>
              <c:tx>
                <c:rich>
                  <a:bodyPr/>
                  <a:lstStyle/>
                  <a:p>
                    <a:fld id="{E0517EAB-83AB-43C5-AD01-19C4696EFD2B}"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44-4A7D-BF51-273029405A1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i-F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Tytäryrityksissä ulkomailla</c:v>
                </c:pt>
                <c:pt idx="1">
                  <c:v>Suomessa</c:v>
                </c:pt>
              </c:strCache>
            </c:strRef>
          </c:cat>
          <c:val>
            <c:numRef>
              <c:f>Taul1!$B$2:$B$3</c:f>
              <c:numCache>
                <c:formatCode>0%</c:formatCode>
                <c:ptCount val="2"/>
                <c:pt idx="0">
                  <c:v>0.87</c:v>
                </c:pt>
                <c:pt idx="1">
                  <c:v>0.13</c:v>
                </c:pt>
              </c:numCache>
            </c:numRef>
          </c:val>
          <c:extLst>
            <c:ext xmlns:c16="http://schemas.microsoft.com/office/drawing/2014/chart" uri="{C3380CC4-5D6E-409C-BE32-E72D297353CC}">
              <c16:uniqueId val="{00000004-7244-4A7D-BF51-273029405A1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11028.58</c:v>
                </c:pt>
                <c:pt idx="2">
                  <c:v>10449.209999999999</c:v>
                </c:pt>
                <c:pt idx="3">
                  <c:v>10946.05</c:v>
                </c:pt>
                <c:pt idx="4">
                  <c:v>9314.67</c:v>
                </c:pt>
                <c:pt idx="5">
                  <c:v>6225.35</c:v>
                </c:pt>
                <c:pt idx="6">
                  <c:v>6436.56</c:v>
                </c:pt>
                <c:pt idx="7">
                  <c:v>6642.08</c:v>
                </c:pt>
                <c:pt idx="8">
                  <c:v>7709.51</c:v>
                </c:pt>
                <c:pt idx="9">
                  <c:v>7056.51</c:v>
                </c:pt>
                <c:pt idx="10">
                  <c:v>7176.62</c:v>
                </c:pt>
                <c:pt idx="11">
                  <c:v>7114.9</c:v>
                </c:pt>
                <c:pt idx="12">
                  <c:v>9300.1</c:v>
                </c:pt>
                <c:pt idx="13">
                  <c:v>8499.82</c:v>
                </c:pt>
                <c:pt idx="14">
                  <c:v>8657.59</c:v>
                </c:pt>
                <c:pt idx="15">
                  <c:v>7725.12</c:v>
                </c:pt>
                <c:pt idx="16">
                  <c:v>9596.83</c:v>
                </c:pt>
                <c:pt idx="17">
                  <c:v>8285.42</c:v>
                </c:pt>
                <c:pt idx="18">
                  <c:v>8678.19</c:v>
                </c:pt>
                <c:pt idx="19">
                  <c:v>7578.89</c:v>
                </c:pt>
                <c:pt idx="20">
                  <c:v>8908.49</c:v>
                </c:pt>
                <c:pt idx="21">
                  <c:v>7143.01</c:v>
                </c:pt>
                <c:pt idx="22">
                  <c:v>7473.07</c:v>
                </c:pt>
                <c:pt idx="23">
                  <c:v>6820.67</c:v>
                </c:pt>
                <c:pt idx="24">
                  <c:v>7672.19</c:v>
                </c:pt>
                <c:pt idx="25">
                  <c:v>7639.24</c:v>
                </c:pt>
                <c:pt idx="26">
                  <c:v>7738.85</c:v>
                </c:pt>
                <c:pt idx="27">
                  <c:v>8954.6</c:v>
                </c:pt>
                <c:pt idx="28">
                  <c:v>8013.06</c:v>
                </c:pt>
                <c:pt idx="29">
                  <c:v>6926.55</c:v>
                </c:pt>
                <c:pt idx="30">
                  <c:v>8781.73</c:v>
                </c:pt>
                <c:pt idx="31">
                  <c:v>7251.74</c:v>
                </c:pt>
                <c:pt idx="32">
                  <c:v>8237.6</c:v>
                </c:pt>
                <c:pt idx="33">
                  <c:v>6924.85</c:v>
                </c:pt>
                <c:pt idx="34">
                  <c:v>6607.57</c:v>
                </c:pt>
                <c:pt idx="35">
                  <c:v>6666.08</c:v>
                </c:pt>
                <c:pt idx="36">
                  <c:v>8155.47</c:v>
                </c:pt>
                <c:pt idx="37">
                  <c:v>7804.08</c:v>
                </c:pt>
                <c:pt idx="38">
                  <c:v>9728.7900000000009</c:v>
                </c:pt>
              </c:numCache>
            </c:numRef>
          </c:val>
          <c:smooth val="0"/>
          <c:extLst>
            <c:ext xmlns:c16="http://schemas.microsoft.com/office/drawing/2014/chart" uri="{C3380CC4-5D6E-409C-BE32-E72D297353CC}">
              <c16:uniqueId val="{00000000-3439-479B-85F0-B6B7B0DB066C}"/>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9066.7800000000007</c:v>
                </c:pt>
                <c:pt idx="2">
                  <c:v>8229.11</c:v>
                </c:pt>
                <c:pt idx="3">
                  <c:v>9119.18</c:v>
                </c:pt>
                <c:pt idx="4">
                  <c:v>7478.12</c:v>
                </c:pt>
                <c:pt idx="5">
                  <c:v>4895.45</c:v>
                </c:pt>
                <c:pt idx="6">
                  <c:v>4899.76</c:v>
                </c:pt>
                <c:pt idx="7">
                  <c:v>5203.2700000000004</c:v>
                </c:pt>
                <c:pt idx="8">
                  <c:v>5958.53</c:v>
                </c:pt>
                <c:pt idx="9">
                  <c:v>5259.28</c:v>
                </c:pt>
                <c:pt idx="10">
                  <c:v>5650.45</c:v>
                </c:pt>
                <c:pt idx="11">
                  <c:v>5528.15</c:v>
                </c:pt>
                <c:pt idx="12">
                  <c:v>6909.26</c:v>
                </c:pt>
                <c:pt idx="13">
                  <c:v>5990.48</c:v>
                </c:pt>
                <c:pt idx="14">
                  <c:v>6765.31</c:v>
                </c:pt>
                <c:pt idx="15">
                  <c:v>5841.75</c:v>
                </c:pt>
                <c:pt idx="16">
                  <c:v>7276.41</c:v>
                </c:pt>
                <c:pt idx="17">
                  <c:v>6186.94</c:v>
                </c:pt>
                <c:pt idx="18">
                  <c:v>6713.09</c:v>
                </c:pt>
                <c:pt idx="19">
                  <c:v>6114.08</c:v>
                </c:pt>
                <c:pt idx="20">
                  <c:v>7155.12</c:v>
                </c:pt>
                <c:pt idx="21">
                  <c:v>5286.61</c:v>
                </c:pt>
                <c:pt idx="22">
                  <c:v>5626.08</c:v>
                </c:pt>
                <c:pt idx="23">
                  <c:v>5319.56</c:v>
                </c:pt>
                <c:pt idx="24">
                  <c:v>5979.88</c:v>
                </c:pt>
                <c:pt idx="25">
                  <c:v>5563.39</c:v>
                </c:pt>
                <c:pt idx="26">
                  <c:v>5743.76</c:v>
                </c:pt>
                <c:pt idx="27">
                  <c:v>6681.98</c:v>
                </c:pt>
                <c:pt idx="28">
                  <c:v>6031.8</c:v>
                </c:pt>
                <c:pt idx="29">
                  <c:v>4902.71</c:v>
                </c:pt>
                <c:pt idx="30">
                  <c:v>6522.68</c:v>
                </c:pt>
                <c:pt idx="31">
                  <c:v>5556.56</c:v>
                </c:pt>
                <c:pt idx="32">
                  <c:v>5867.35</c:v>
                </c:pt>
                <c:pt idx="33">
                  <c:v>4888.17</c:v>
                </c:pt>
                <c:pt idx="34">
                  <c:v>4689.25</c:v>
                </c:pt>
                <c:pt idx="35">
                  <c:v>4800.18</c:v>
                </c:pt>
                <c:pt idx="36">
                  <c:v>5744.62</c:v>
                </c:pt>
                <c:pt idx="37">
                  <c:v>5758.68</c:v>
                </c:pt>
                <c:pt idx="38">
                  <c:v>7521.59</c:v>
                </c:pt>
              </c:numCache>
            </c:numRef>
          </c:val>
          <c:smooth val="0"/>
          <c:extLst>
            <c:ext xmlns:c16="http://schemas.microsoft.com/office/drawing/2014/chart" uri="{C3380CC4-5D6E-409C-BE32-E72D297353CC}">
              <c16:uniqueId val="{00000001-3439-479B-85F0-B6B7B0DB066C}"/>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1948.49</c:v>
                </c:pt>
                <c:pt idx="2">
                  <c:v>2232.52</c:v>
                </c:pt>
                <c:pt idx="3">
                  <c:v>1803.11</c:v>
                </c:pt>
                <c:pt idx="4">
                  <c:v>1834.44</c:v>
                </c:pt>
                <c:pt idx="5">
                  <c:v>1316.67</c:v>
                </c:pt>
                <c:pt idx="6">
                  <c:v>1538.12</c:v>
                </c:pt>
                <c:pt idx="7">
                  <c:v>1428.16</c:v>
                </c:pt>
                <c:pt idx="8">
                  <c:v>1756.59</c:v>
                </c:pt>
                <c:pt idx="9">
                  <c:v>1803.63</c:v>
                </c:pt>
                <c:pt idx="10">
                  <c:v>1525.84</c:v>
                </c:pt>
                <c:pt idx="11">
                  <c:v>1556.96</c:v>
                </c:pt>
                <c:pt idx="12">
                  <c:v>2338.44</c:v>
                </c:pt>
                <c:pt idx="13">
                  <c:v>2431.3000000000002</c:v>
                </c:pt>
                <c:pt idx="14">
                  <c:v>1855.98</c:v>
                </c:pt>
                <c:pt idx="15">
                  <c:v>1818.12</c:v>
                </c:pt>
                <c:pt idx="16">
                  <c:v>2269.92</c:v>
                </c:pt>
                <c:pt idx="17">
                  <c:v>1987.78</c:v>
                </c:pt>
                <c:pt idx="18">
                  <c:v>1916.86</c:v>
                </c:pt>
                <c:pt idx="19">
                  <c:v>1427.86</c:v>
                </c:pt>
                <c:pt idx="20">
                  <c:v>1718.09</c:v>
                </c:pt>
                <c:pt idx="21">
                  <c:v>1777.09</c:v>
                </c:pt>
                <c:pt idx="22">
                  <c:v>1779.66</c:v>
                </c:pt>
                <c:pt idx="23">
                  <c:v>1438.49</c:v>
                </c:pt>
                <c:pt idx="24">
                  <c:v>1631.54</c:v>
                </c:pt>
                <c:pt idx="25">
                  <c:v>1997.18</c:v>
                </c:pt>
                <c:pt idx="26">
                  <c:v>1914.43</c:v>
                </c:pt>
                <c:pt idx="27">
                  <c:v>2217.8200000000002</c:v>
                </c:pt>
                <c:pt idx="28">
                  <c:v>1869</c:v>
                </c:pt>
                <c:pt idx="29">
                  <c:v>1903.62</c:v>
                </c:pt>
                <c:pt idx="30">
                  <c:v>2148.21</c:v>
                </c:pt>
                <c:pt idx="31">
                  <c:v>1609.11</c:v>
                </c:pt>
                <c:pt idx="32">
                  <c:v>2279.52</c:v>
                </c:pt>
                <c:pt idx="33">
                  <c:v>1901.82</c:v>
                </c:pt>
                <c:pt idx="34">
                  <c:v>1782.31</c:v>
                </c:pt>
                <c:pt idx="35">
                  <c:v>1746.98</c:v>
                </c:pt>
                <c:pt idx="36">
                  <c:v>2284.17</c:v>
                </c:pt>
                <c:pt idx="37">
                  <c:v>1881.56</c:v>
                </c:pt>
                <c:pt idx="38">
                  <c:v>2041.08</c:v>
                </c:pt>
              </c:numCache>
            </c:numRef>
          </c:val>
          <c:smooth val="0"/>
          <c:extLst>
            <c:ext xmlns:c16="http://schemas.microsoft.com/office/drawing/2014/chart" uri="{C3380CC4-5D6E-409C-BE32-E72D297353CC}">
              <c16:uniqueId val="{00000002-3439-479B-85F0-B6B7B0DB066C}"/>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3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Sheet1!$A$2:$A$40</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3779.7</c:v>
                </c:pt>
                <c:pt idx="1">
                  <c:v>3798.1</c:v>
                </c:pt>
                <c:pt idx="2">
                  <c:v>4052.9</c:v>
                </c:pt>
                <c:pt idx="3">
                  <c:v>3941</c:v>
                </c:pt>
                <c:pt idx="4">
                  <c:v>3712.3</c:v>
                </c:pt>
                <c:pt idx="5">
                  <c:v>3252.6</c:v>
                </c:pt>
                <c:pt idx="6">
                  <c:v>3117</c:v>
                </c:pt>
                <c:pt idx="7">
                  <c:v>3142.4</c:v>
                </c:pt>
                <c:pt idx="8">
                  <c:v>3237</c:v>
                </c:pt>
                <c:pt idx="9">
                  <c:v>3338.9</c:v>
                </c:pt>
                <c:pt idx="10">
                  <c:v>3115.9</c:v>
                </c:pt>
                <c:pt idx="11">
                  <c:v>3087.2</c:v>
                </c:pt>
                <c:pt idx="12">
                  <c:v>3481.4</c:v>
                </c:pt>
                <c:pt idx="13">
                  <c:v>4154.6000000000004</c:v>
                </c:pt>
                <c:pt idx="14">
                  <c:v>4245.5</c:v>
                </c:pt>
                <c:pt idx="15">
                  <c:v>4273.7</c:v>
                </c:pt>
                <c:pt idx="16">
                  <c:v>4217.2</c:v>
                </c:pt>
                <c:pt idx="17">
                  <c:v>4160.5</c:v>
                </c:pt>
                <c:pt idx="18">
                  <c:v>4604.5</c:v>
                </c:pt>
                <c:pt idx="19">
                  <c:v>3971.4</c:v>
                </c:pt>
                <c:pt idx="20">
                  <c:v>3978</c:v>
                </c:pt>
                <c:pt idx="21">
                  <c:v>3813.9</c:v>
                </c:pt>
                <c:pt idx="22">
                  <c:v>3901.6</c:v>
                </c:pt>
                <c:pt idx="23">
                  <c:v>3813.6</c:v>
                </c:pt>
                <c:pt idx="24">
                  <c:v>3575.8</c:v>
                </c:pt>
                <c:pt idx="25">
                  <c:v>3994.2</c:v>
                </c:pt>
                <c:pt idx="26">
                  <c:v>4129.3999999999996</c:v>
                </c:pt>
                <c:pt idx="27">
                  <c:v>4712.1000000000004</c:v>
                </c:pt>
                <c:pt idx="28">
                  <c:v>4837.7</c:v>
                </c:pt>
                <c:pt idx="29">
                  <c:v>5138.2</c:v>
                </c:pt>
                <c:pt idx="30">
                  <c:v>5152</c:v>
                </c:pt>
                <c:pt idx="31">
                  <c:v>4986</c:v>
                </c:pt>
                <c:pt idx="32">
                  <c:v>5365.9</c:v>
                </c:pt>
                <c:pt idx="33">
                  <c:v>5326.4</c:v>
                </c:pt>
                <c:pt idx="34">
                  <c:v>5145.2</c:v>
                </c:pt>
                <c:pt idx="35">
                  <c:v>4971</c:v>
                </c:pt>
                <c:pt idx="36">
                  <c:v>5013.5</c:v>
                </c:pt>
                <c:pt idx="37">
                  <c:v>5016</c:v>
                </c:pt>
                <c:pt idx="38">
                  <c:v>5089.3</c:v>
                </c:pt>
              </c:numCache>
            </c:numRef>
          </c:val>
          <c:extLst>
            <c:ext xmlns:c16="http://schemas.microsoft.com/office/drawing/2014/chart" uri="{C3380CC4-5D6E-409C-BE32-E72D297353CC}">
              <c16:uniqueId val="{00000000-A4D9-48DF-B9E2-392C6345A84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Sheet1!$A$2:$A$40</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Sheet1!$C$2:$C$40</c:f>
              <c:numCache>
                <c:formatCode>General</c:formatCode>
                <c:ptCount val="39"/>
                <c:pt idx="0">
                  <c:v>18957</c:v>
                </c:pt>
                <c:pt idx="1">
                  <c:v>18962</c:v>
                </c:pt>
                <c:pt idx="2">
                  <c:v>18548</c:v>
                </c:pt>
                <c:pt idx="3">
                  <c:v>19883</c:v>
                </c:pt>
                <c:pt idx="4">
                  <c:v>18570</c:v>
                </c:pt>
                <c:pt idx="5">
                  <c:v>14653</c:v>
                </c:pt>
                <c:pt idx="6">
                  <c:v>13400</c:v>
                </c:pt>
                <c:pt idx="7">
                  <c:v>13023</c:v>
                </c:pt>
                <c:pt idx="8">
                  <c:v>12203</c:v>
                </c:pt>
                <c:pt idx="9">
                  <c:v>11408</c:v>
                </c:pt>
                <c:pt idx="10">
                  <c:v>11470</c:v>
                </c:pt>
                <c:pt idx="11">
                  <c:v>11344</c:v>
                </c:pt>
                <c:pt idx="12">
                  <c:v>11334</c:v>
                </c:pt>
                <c:pt idx="13">
                  <c:v>10226</c:v>
                </c:pt>
                <c:pt idx="14">
                  <c:v>10817</c:v>
                </c:pt>
                <c:pt idx="15">
                  <c:v>11198</c:v>
                </c:pt>
                <c:pt idx="16">
                  <c:v>12082</c:v>
                </c:pt>
                <c:pt idx="17">
                  <c:v>11347</c:v>
                </c:pt>
                <c:pt idx="18">
                  <c:v>11651</c:v>
                </c:pt>
                <c:pt idx="19">
                  <c:v>11045</c:v>
                </c:pt>
                <c:pt idx="20">
                  <c:v>11651</c:v>
                </c:pt>
                <c:pt idx="21">
                  <c:v>10685</c:v>
                </c:pt>
                <c:pt idx="22">
                  <c:v>10793</c:v>
                </c:pt>
                <c:pt idx="23">
                  <c:v>10474</c:v>
                </c:pt>
                <c:pt idx="24">
                  <c:v>10362</c:v>
                </c:pt>
                <c:pt idx="25">
                  <c:v>10125</c:v>
                </c:pt>
                <c:pt idx="26">
                  <c:v>10189</c:v>
                </c:pt>
                <c:pt idx="27">
                  <c:v>11347</c:v>
                </c:pt>
                <c:pt idx="28">
                  <c:v>11451</c:v>
                </c:pt>
                <c:pt idx="29">
                  <c:v>11048</c:v>
                </c:pt>
                <c:pt idx="30">
                  <c:v>12121</c:v>
                </c:pt>
                <c:pt idx="31">
                  <c:v>12962</c:v>
                </c:pt>
                <c:pt idx="32">
                  <c:v>13844</c:v>
                </c:pt>
                <c:pt idx="33">
                  <c:v>13584</c:v>
                </c:pt>
                <c:pt idx="34">
                  <c:v>12698</c:v>
                </c:pt>
                <c:pt idx="35">
                  <c:v>13175</c:v>
                </c:pt>
                <c:pt idx="36">
                  <c:v>13435</c:v>
                </c:pt>
                <c:pt idx="37">
                  <c:v>14007</c:v>
                </c:pt>
                <c:pt idx="38">
                  <c:v>15900</c:v>
                </c:pt>
              </c:numCache>
            </c:numRef>
          </c:val>
          <c:extLst>
            <c:ext xmlns:c16="http://schemas.microsoft.com/office/drawing/2014/chart" uri="{C3380CC4-5D6E-409C-BE32-E72D297353CC}">
              <c16:uniqueId val="{00000001-A4D9-48DF-B9E2-392C6345A84D}"/>
            </c:ext>
          </c:extLst>
        </c:ser>
        <c:dLbls>
          <c:showLegendKey val="0"/>
          <c:showVal val="0"/>
          <c:showCatName val="0"/>
          <c:showSerName val="0"/>
          <c:showPercent val="0"/>
          <c:showBubbleSize val="0"/>
        </c:dLbls>
        <c:axId val="372187016"/>
        <c:axId val="372187408"/>
      </c:areaChart>
      <c:catAx>
        <c:axId val="3721870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187408"/>
        <c:crosses val="autoZero"/>
        <c:auto val="1"/>
        <c:lblAlgn val="ctr"/>
        <c:lblOffset val="100"/>
        <c:tickLblSkip val="11"/>
        <c:tickMarkSkip val="4"/>
        <c:noMultiLvlLbl val="0"/>
      </c:catAx>
      <c:valAx>
        <c:axId val="372187408"/>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187016"/>
        <c:crosses val="autoZero"/>
        <c:crossBetween val="midCat"/>
        <c:majorUnit val="2000"/>
        <c:minorUnit val="1000"/>
      </c:valAx>
      <c:spPr>
        <a:noFill/>
        <a:ln w="11167">
          <a:solidFill>
            <a:schemeClr val="tx1"/>
          </a:solidFill>
          <a:prstDash val="solid"/>
        </a:ln>
      </c:spPr>
    </c:plotArea>
    <c:legend>
      <c:legendPos val="r"/>
      <c:layout>
        <c:manualLayout>
          <c:xMode val="edge"/>
          <c:yMode val="edge"/>
          <c:x val="0.83047518529687181"/>
          <c:y val="0.2495533379956586"/>
          <c:w val="0.16254158034728167"/>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Taul1!$A$1</c:f>
              <c:strCache>
                <c:ptCount val="1"/>
                <c:pt idx="0">
                  <c:v>Muutos%</c:v>
                </c:pt>
              </c:strCache>
            </c:strRef>
          </c:tx>
          <c:spPr>
            <a:ln w="25400" cap="rnd">
              <a:noFill/>
              <a:round/>
            </a:ln>
            <a:effectLst/>
          </c:spPr>
          <c:marker>
            <c:symbol val="circle"/>
            <c:size val="5"/>
            <c:spPr>
              <a:solidFill>
                <a:srgbClr val="000000"/>
              </a:solidFill>
              <a:ln w="22225">
                <a:solidFill>
                  <a:schemeClr val="tx2"/>
                </a:solidFill>
              </a:ln>
              <a:effectLst/>
            </c:spPr>
          </c:marker>
          <c:yVal>
            <c:numRef>
              <c:f>Taul1!$A$2:$A$255</c:f>
              <c:numCache>
                <c:formatCode>General</c:formatCode>
                <c:ptCount val="254"/>
                <c:pt idx="0">
                  <c:v>200</c:v>
                </c:pt>
                <c:pt idx="1">
                  <c:v>24</c:v>
                </c:pt>
                <c:pt idx="2">
                  <c:v>70.540000000000006</c:v>
                </c:pt>
                <c:pt idx="3">
                  <c:v>-4.41</c:v>
                </c:pt>
                <c:pt idx="4">
                  <c:v>8.57</c:v>
                </c:pt>
                <c:pt idx="5">
                  <c:v>-5.56</c:v>
                </c:pt>
                <c:pt idx="6">
                  <c:v>0</c:v>
                </c:pt>
                <c:pt idx="7">
                  <c:v>0</c:v>
                </c:pt>
                <c:pt idx="8">
                  <c:v>89.19</c:v>
                </c:pt>
                <c:pt idx="9">
                  <c:v>30.59</c:v>
                </c:pt>
                <c:pt idx="10">
                  <c:v>51.11</c:v>
                </c:pt>
                <c:pt idx="11">
                  <c:v>25</c:v>
                </c:pt>
                <c:pt idx="12">
                  <c:v>-41.7</c:v>
                </c:pt>
                <c:pt idx="13">
                  <c:v>-1.46</c:v>
                </c:pt>
                <c:pt idx="14">
                  <c:v>90.24</c:v>
                </c:pt>
                <c:pt idx="15">
                  <c:v>-72.22</c:v>
                </c:pt>
                <c:pt idx="16">
                  <c:v>-48.7</c:v>
                </c:pt>
                <c:pt idx="17">
                  <c:v>28.44</c:v>
                </c:pt>
                <c:pt idx="18">
                  <c:v>62.64</c:v>
                </c:pt>
                <c:pt idx="19">
                  <c:v>25.64</c:v>
                </c:pt>
                <c:pt idx="20">
                  <c:v>52.94</c:v>
                </c:pt>
                <c:pt idx="21">
                  <c:v>-62.5</c:v>
                </c:pt>
                <c:pt idx="22">
                  <c:v>7.23</c:v>
                </c:pt>
                <c:pt idx="23">
                  <c:v>40</c:v>
                </c:pt>
                <c:pt idx="24">
                  <c:v>13.68</c:v>
                </c:pt>
                <c:pt idx="25">
                  <c:v>0</c:v>
                </c:pt>
                <c:pt idx="26">
                  <c:v>1100</c:v>
                </c:pt>
                <c:pt idx="27">
                  <c:v>80</c:v>
                </c:pt>
                <c:pt idx="28">
                  <c:v>-50.73</c:v>
                </c:pt>
                <c:pt idx="29">
                  <c:v>33.909999999999997</c:v>
                </c:pt>
                <c:pt idx="30">
                  <c:v>100</c:v>
                </c:pt>
                <c:pt idx="31">
                  <c:v>-18.37</c:v>
                </c:pt>
                <c:pt idx="32">
                  <c:v>357.14</c:v>
                </c:pt>
                <c:pt idx="33">
                  <c:v>4.91</c:v>
                </c:pt>
                <c:pt idx="34">
                  <c:v>-35.54</c:v>
                </c:pt>
                <c:pt idx="35">
                  <c:v>-14.44</c:v>
                </c:pt>
                <c:pt idx="36">
                  <c:v>76.09</c:v>
                </c:pt>
                <c:pt idx="37">
                  <c:v>-11.79</c:v>
                </c:pt>
                <c:pt idx="38">
                  <c:v>-14.29</c:v>
                </c:pt>
                <c:pt idx="39">
                  <c:v>-13.2</c:v>
                </c:pt>
                <c:pt idx="40">
                  <c:v>21.43</c:v>
                </c:pt>
                <c:pt idx="41">
                  <c:v>-10</c:v>
                </c:pt>
                <c:pt idx="42">
                  <c:v>8.89</c:v>
                </c:pt>
                <c:pt idx="43">
                  <c:v>2.78</c:v>
                </c:pt>
                <c:pt idx="44">
                  <c:v>-26.83</c:v>
                </c:pt>
                <c:pt idx="45">
                  <c:v>-5.03</c:v>
                </c:pt>
                <c:pt idx="46">
                  <c:v>-43.14</c:v>
                </c:pt>
                <c:pt idx="47">
                  <c:v>-23.64</c:v>
                </c:pt>
                <c:pt idx="48">
                  <c:v>-10</c:v>
                </c:pt>
                <c:pt idx="49">
                  <c:v>54</c:v>
                </c:pt>
                <c:pt idx="50">
                  <c:v>394.12</c:v>
                </c:pt>
                <c:pt idx="51">
                  <c:v>-24.88</c:v>
                </c:pt>
                <c:pt idx="52">
                  <c:v>-22.03</c:v>
                </c:pt>
                <c:pt idx="53">
                  <c:v>66.67</c:v>
                </c:pt>
                <c:pt idx="54">
                  <c:v>40</c:v>
                </c:pt>
                <c:pt idx="55">
                  <c:v>1.67</c:v>
                </c:pt>
                <c:pt idx="56">
                  <c:v>-12.5</c:v>
                </c:pt>
                <c:pt idx="57">
                  <c:v>35.07</c:v>
                </c:pt>
                <c:pt idx="58">
                  <c:v>-29.17</c:v>
                </c:pt>
                <c:pt idx="59">
                  <c:v>-6.74</c:v>
                </c:pt>
                <c:pt idx="60">
                  <c:v>-13.33</c:v>
                </c:pt>
                <c:pt idx="61">
                  <c:v>75</c:v>
                </c:pt>
                <c:pt idx="62">
                  <c:v>-10.71</c:v>
                </c:pt>
                <c:pt idx="63">
                  <c:v>-66.28</c:v>
                </c:pt>
                <c:pt idx="64">
                  <c:v>23.53</c:v>
                </c:pt>
                <c:pt idx="65">
                  <c:v>66.39</c:v>
                </c:pt>
                <c:pt idx="66">
                  <c:v>19.23</c:v>
                </c:pt>
                <c:pt idx="67">
                  <c:v>166.67</c:v>
                </c:pt>
                <c:pt idx="68">
                  <c:v>31.43</c:v>
                </c:pt>
                <c:pt idx="69">
                  <c:v>6.5</c:v>
                </c:pt>
                <c:pt idx="70">
                  <c:v>36</c:v>
                </c:pt>
                <c:pt idx="71">
                  <c:v>-25</c:v>
                </c:pt>
                <c:pt idx="72">
                  <c:v>-1.77</c:v>
                </c:pt>
                <c:pt idx="73">
                  <c:v>40</c:v>
                </c:pt>
                <c:pt idx="74">
                  <c:v>-3.85</c:v>
                </c:pt>
                <c:pt idx="75">
                  <c:v>-69.23</c:v>
                </c:pt>
                <c:pt idx="76">
                  <c:v>90.91</c:v>
                </c:pt>
                <c:pt idx="77">
                  <c:v>100</c:v>
                </c:pt>
                <c:pt idx="78">
                  <c:v>-22.22</c:v>
                </c:pt>
                <c:pt idx="79">
                  <c:v>-43.64</c:v>
                </c:pt>
                <c:pt idx="80">
                  <c:v>33.33</c:v>
                </c:pt>
                <c:pt idx="81">
                  <c:v>0</c:v>
                </c:pt>
                <c:pt idx="82">
                  <c:v>0</c:v>
                </c:pt>
                <c:pt idx="83">
                  <c:v>33.33</c:v>
                </c:pt>
                <c:pt idx="84">
                  <c:v>-28.57</c:v>
                </c:pt>
                <c:pt idx="85">
                  <c:v>100</c:v>
                </c:pt>
                <c:pt idx="86">
                  <c:v>-33.33</c:v>
                </c:pt>
                <c:pt idx="87">
                  <c:v>-16.670000000000002</c:v>
                </c:pt>
                <c:pt idx="88">
                  <c:v>14.29</c:v>
                </c:pt>
                <c:pt idx="89">
                  <c:v>38.46</c:v>
                </c:pt>
                <c:pt idx="90">
                  <c:v>0</c:v>
                </c:pt>
                <c:pt idx="91">
                  <c:v>66.67</c:v>
                </c:pt>
                <c:pt idx="92">
                  <c:v>25</c:v>
                </c:pt>
                <c:pt idx="93">
                  <c:v>0</c:v>
                </c:pt>
                <c:pt idx="94">
                  <c:v>15.38</c:v>
                </c:pt>
                <c:pt idx="95">
                  <c:v>-14.29</c:v>
                </c:pt>
                <c:pt idx="96">
                  <c:v>100</c:v>
                </c:pt>
                <c:pt idx="97">
                  <c:v>-28.36</c:v>
                </c:pt>
                <c:pt idx="98">
                  <c:v>57.69</c:v>
                </c:pt>
                <c:pt idx="99">
                  <c:v>-41.67</c:v>
                </c:pt>
                <c:pt idx="100">
                  <c:v>68.78</c:v>
                </c:pt>
                <c:pt idx="101">
                  <c:v>24.63</c:v>
                </c:pt>
                <c:pt idx="102">
                  <c:v>-49.09</c:v>
                </c:pt>
                <c:pt idx="103">
                  <c:v>39.729999999999997</c:v>
                </c:pt>
                <c:pt idx="104">
                  <c:v>9.09</c:v>
                </c:pt>
                <c:pt idx="105">
                  <c:v>75</c:v>
                </c:pt>
                <c:pt idx="106">
                  <c:v>62.9</c:v>
                </c:pt>
                <c:pt idx="107">
                  <c:v>0</c:v>
                </c:pt>
                <c:pt idx="108">
                  <c:v>14.58</c:v>
                </c:pt>
                <c:pt idx="109">
                  <c:v>32.26</c:v>
                </c:pt>
                <c:pt idx="110">
                  <c:v>0</c:v>
                </c:pt>
                <c:pt idx="111">
                  <c:v>0</c:v>
                </c:pt>
                <c:pt idx="112">
                  <c:v>3.89</c:v>
                </c:pt>
                <c:pt idx="113">
                  <c:v>18.21</c:v>
                </c:pt>
                <c:pt idx="114">
                  <c:v>-42.61</c:v>
                </c:pt>
                <c:pt idx="115">
                  <c:v>54.94</c:v>
                </c:pt>
                <c:pt idx="116">
                  <c:v>-15.38</c:v>
                </c:pt>
                <c:pt idx="117">
                  <c:v>44.83</c:v>
                </c:pt>
                <c:pt idx="118">
                  <c:v>4.88</c:v>
                </c:pt>
                <c:pt idx="119">
                  <c:v>64.91</c:v>
                </c:pt>
                <c:pt idx="120">
                  <c:v>66.67</c:v>
                </c:pt>
                <c:pt idx="121">
                  <c:v>350</c:v>
                </c:pt>
                <c:pt idx="122">
                  <c:v>31.6</c:v>
                </c:pt>
                <c:pt idx="123">
                  <c:v>350</c:v>
                </c:pt>
                <c:pt idx="124">
                  <c:v>21.02</c:v>
                </c:pt>
                <c:pt idx="125">
                  <c:v>44</c:v>
                </c:pt>
                <c:pt idx="126">
                  <c:v>223.01</c:v>
                </c:pt>
                <c:pt idx="127">
                  <c:v>25</c:v>
                </c:pt>
                <c:pt idx="128">
                  <c:v>11.6</c:v>
                </c:pt>
                <c:pt idx="129">
                  <c:v>33.46</c:v>
                </c:pt>
                <c:pt idx="130">
                  <c:v>-36.36</c:v>
                </c:pt>
                <c:pt idx="131">
                  <c:v>36.36</c:v>
                </c:pt>
                <c:pt idx="132">
                  <c:v>-17.920000000000002</c:v>
                </c:pt>
                <c:pt idx="133">
                  <c:v>111.3</c:v>
                </c:pt>
                <c:pt idx="134">
                  <c:v>110.08</c:v>
                </c:pt>
                <c:pt idx="135">
                  <c:v>0</c:v>
                </c:pt>
                <c:pt idx="136">
                  <c:v>16.98</c:v>
                </c:pt>
                <c:pt idx="137">
                  <c:v>-5.56</c:v>
                </c:pt>
                <c:pt idx="138">
                  <c:v>-23.89</c:v>
                </c:pt>
                <c:pt idx="139">
                  <c:v>0</c:v>
                </c:pt>
                <c:pt idx="140">
                  <c:v>188.89</c:v>
                </c:pt>
                <c:pt idx="141">
                  <c:v>0</c:v>
                </c:pt>
                <c:pt idx="142">
                  <c:v>16.670000000000002</c:v>
                </c:pt>
                <c:pt idx="143">
                  <c:v>25.7</c:v>
                </c:pt>
                <c:pt idx="144">
                  <c:v>66.67</c:v>
                </c:pt>
                <c:pt idx="145">
                  <c:v>137.5</c:v>
                </c:pt>
                <c:pt idx="146">
                  <c:v>-10</c:v>
                </c:pt>
                <c:pt idx="147">
                  <c:v>-29.52</c:v>
                </c:pt>
                <c:pt idx="148">
                  <c:v>0</c:v>
                </c:pt>
                <c:pt idx="149">
                  <c:v>158</c:v>
                </c:pt>
                <c:pt idx="150">
                  <c:v>124.32</c:v>
                </c:pt>
                <c:pt idx="151">
                  <c:v>-10.87</c:v>
                </c:pt>
                <c:pt idx="152">
                  <c:v>-58.75</c:v>
                </c:pt>
                <c:pt idx="153">
                  <c:v>-71.430000000000007</c:v>
                </c:pt>
                <c:pt idx="154">
                  <c:v>66.31</c:v>
                </c:pt>
                <c:pt idx="155">
                  <c:v>12.5</c:v>
                </c:pt>
                <c:pt idx="156">
                  <c:v>25</c:v>
                </c:pt>
                <c:pt idx="157">
                  <c:v>40</c:v>
                </c:pt>
                <c:pt idx="158">
                  <c:v>33.33</c:v>
                </c:pt>
                <c:pt idx="159">
                  <c:v>30.54</c:v>
                </c:pt>
                <c:pt idx="160">
                  <c:v>40</c:v>
                </c:pt>
                <c:pt idx="161">
                  <c:v>-33.33</c:v>
                </c:pt>
                <c:pt idx="162">
                  <c:v>21.19</c:v>
                </c:pt>
                <c:pt idx="163">
                  <c:v>0</c:v>
                </c:pt>
                <c:pt idx="164">
                  <c:v>0</c:v>
                </c:pt>
                <c:pt idx="165">
                  <c:v>4.1399999999999997</c:v>
                </c:pt>
                <c:pt idx="166">
                  <c:v>-56.85</c:v>
                </c:pt>
                <c:pt idx="167">
                  <c:v>28.87</c:v>
                </c:pt>
                <c:pt idx="168">
                  <c:v>46.67</c:v>
                </c:pt>
                <c:pt idx="169">
                  <c:v>12.5</c:v>
                </c:pt>
                <c:pt idx="170">
                  <c:v>98.52</c:v>
                </c:pt>
                <c:pt idx="171">
                  <c:v>73.680000000000007</c:v>
                </c:pt>
                <c:pt idx="172">
                  <c:v>-50</c:v>
                </c:pt>
                <c:pt idx="173">
                  <c:v>-84.96</c:v>
                </c:pt>
                <c:pt idx="174">
                  <c:v>-16.53</c:v>
                </c:pt>
                <c:pt idx="175">
                  <c:v>14.29</c:v>
                </c:pt>
                <c:pt idx="176">
                  <c:v>49.84</c:v>
                </c:pt>
                <c:pt idx="177">
                  <c:v>-33.57</c:v>
                </c:pt>
                <c:pt idx="178">
                  <c:v>17.239999999999998</c:v>
                </c:pt>
                <c:pt idx="179">
                  <c:v>86.36</c:v>
                </c:pt>
                <c:pt idx="180">
                  <c:v>28.99</c:v>
                </c:pt>
                <c:pt idx="181">
                  <c:v>19.86</c:v>
                </c:pt>
                <c:pt idx="182">
                  <c:v>193.12</c:v>
                </c:pt>
                <c:pt idx="183">
                  <c:v>-3.7</c:v>
                </c:pt>
                <c:pt idx="184">
                  <c:v>55.73</c:v>
                </c:pt>
                <c:pt idx="185">
                  <c:v>-31.8</c:v>
                </c:pt>
                <c:pt idx="186">
                  <c:v>10</c:v>
                </c:pt>
                <c:pt idx="187">
                  <c:v>8.16</c:v>
                </c:pt>
                <c:pt idx="188">
                  <c:v>-24.62</c:v>
                </c:pt>
                <c:pt idx="189">
                  <c:v>15.44</c:v>
                </c:pt>
                <c:pt idx="190">
                  <c:v>50</c:v>
                </c:pt>
                <c:pt idx="191">
                  <c:v>-18.579999999999998</c:v>
                </c:pt>
                <c:pt idx="192">
                  <c:v>15.38</c:v>
                </c:pt>
                <c:pt idx="193">
                  <c:v>113.33</c:v>
                </c:pt>
                <c:pt idx="194">
                  <c:v>215</c:v>
                </c:pt>
                <c:pt idx="195">
                  <c:v>-66.67</c:v>
                </c:pt>
                <c:pt idx="196">
                  <c:v>459.69</c:v>
                </c:pt>
                <c:pt idx="197">
                  <c:v>29.17</c:v>
                </c:pt>
                <c:pt idx="198">
                  <c:v>-50</c:v>
                </c:pt>
                <c:pt idx="199">
                  <c:v>-69.72</c:v>
                </c:pt>
                <c:pt idx="200">
                  <c:v>787.5</c:v>
                </c:pt>
                <c:pt idx="201">
                  <c:v>39.340000000000003</c:v>
                </c:pt>
                <c:pt idx="202">
                  <c:v>-23.08</c:v>
                </c:pt>
                <c:pt idx="203">
                  <c:v>100</c:v>
                </c:pt>
                <c:pt idx="204">
                  <c:v>-24.64</c:v>
                </c:pt>
                <c:pt idx="205">
                  <c:v>-45.45</c:v>
                </c:pt>
                <c:pt idx="206">
                  <c:v>100</c:v>
                </c:pt>
                <c:pt idx="207">
                  <c:v>4.3499999999999996</c:v>
                </c:pt>
                <c:pt idx="208">
                  <c:v>352.63</c:v>
                </c:pt>
                <c:pt idx="209">
                  <c:v>1.1100000000000001</c:v>
                </c:pt>
                <c:pt idx="210">
                  <c:v>1.83</c:v>
                </c:pt>
                <c:pt idx="211">
                  <c:v>28.57</c:v>
                </c:pt>
                <c:pt idx="212">
                  <c:v>10.74</c:v>
                </c:pt>
                <c:pt idx="213">
                  <c:v>-12.22</c:v>
                </c:pt>
                <c:pt idx="214">
                  <c:v>-15.08</c:v>
                </c:pt>
                <c:pt idx="215">
                  <c:v>-50.41</c:v>
                </c:pt>
                <c:pt idx="216">
                  <c:v>16</c:v>
                </c:pt>
                <c:pt idx="217">
                  <c:v>40</c:v>
                </c:pt>
                <c:pt idx="218">
                  <c:v>-52.44</c:v>
                </c:pt>
                <c:pt idx="219">
                  <c:v>-95.93</c:v>
                </c:pt>
                <c:pt idx="220">
                  <c:v>-32.68</c:v>
                </c:pt>
                <c:pt idx="221">
                  <c:v>35.4</c:v>
                </c:pt>
                <c:pt idx="222">
                  <c:v>65.41</c:v>
                </c:pt>
                <c:pt idx="223">
                  <c:v>-29.92</c:v>
                </c:pt>
                <c:pt idx="224">
                  <c:v>-37.65</c:v>
                </c:pt>
                <c:pt idx="225">
                  <c:v>-33.33</c:v>
                </c:pt>
                <c:pt idx="226">
                  <c:v>14.85</c:v>
                </c:pt>
                <c:pt idx="227">
                  <c:v>21.79</c:v>
                </c:pt>
                <c:pt idx="228">
                  <c:v>-4.18</c:v>
                </c:pt>
                <c:pt idx="229">
                  <c:v>20</c:v>
                </c:pt>
                <c:pt idx="230">
                  <c:v>50</c:v>
                </c:pt>
                <c:pt idx="231">
                  <c:v>11.69</c:v>
                </c:pt>
                <c:pt idx="232">
                  <c:v>-40</c:v>
                </c:pt>
                <c:pt idx="233">
                  <c:v>32.61</c:v>
                </c:pt>
                <c:pt idx="234">
                  <c:v>29.8</c:v>
                </c:pt>
                <c:pt idx="235">
                  <c:v>16.670000000000002</c:v>
                </c:pt>
                <c:pt idx="236">
                  <c:v>16.670000000000002</c:v>
                </c:pt>
                <c:pt idx="237">
                  <c:v>32.5</c:v>
                </c:pt>
                <c:pt idx="238">
                  <c:v>22.73</c:v>
                </c:pt>
                <c:pt idx="239">
                  <c:v>48.96</c:v>
                </c:pt>
                <c:pt idx="240">
                  <c:v>27.65</c:v>
                </c:pt>
                <c:pt idx="241">
                  <c:v>225.86</c:v>
                </c:pt>
                <c:pt idx="242">
                  <c:v>14.29</c:v>
                </c:pt>
                <c:pt idx="243">
                  <c:v>16.93</c:v>
                </c:pt>
                <c:pt idx="244">
                  <c:v>-94.25</c:v>
                </c:pt>
                <c:pt idx="245">
                  <c:v>5.08</c:v>
                </c:pt>
                <c:pt idx="246">
                  <c:v>96.08</c:v>
                </c:pt>
                <c:pt idx="247">
                  <c:v>88.89</c:v>
                </c:pt>
                <c:pt idx="248">
                  <c:v>14.71</c:v>
                </c:pt>
                <c:pt idx="249">
                  <c:v>18.12</c:v>
                </c:pt>
                <c:pt idx="250">
                  <c:v>-28.57</c:v>
                </c:pt>
                <c:pt idx="251">
                  <c:v>25</c:v>
                </c:pt>
                <c:pt idx="252">
                  <c:v>9.09</c:v>
                </c:pt>
                <c:pt idx="253">
                  <c:v>27.64</c:v>
                </c:pt>
              </c:numCache>
            </c:numRef>
          </c:yVal>
          <c:smooth val="0"/>
          <c:extLst>
            <c:ext xmlns:c16="http://schemas.microsoft.com/office/drawing/2014/chart" uri="{C3380CC4-5D6E-409C-BE32-E72D297353CC}">
              <c16:uniqueId val="{00000001-15B9-46C6-8444-D2E153556A81}"/>
            </c:ext>
          </c:extLst>
        </c:ser>
        <c:dLbls>
          <c:showLegendKey val="0"/>
          <c:showVal val="0"/>
          <c:showCatName val="0"/>
          <c:showSerName val="0"/>
          <c:showPercent val="0"/>
          <c:showBubbleSize val="0"/>
        </c:dLbls>
        <c:axId val="556930568"/>
        <c:axId val="556929584"/>
      </c:scatterChart>
      <c:valAx>
        <c:axId val="556930568"/>
        <c:scaling>
          <c:orientation val="minMax"/>
        </c:scaling>
        <c:delete val="1"/>
        <c:axPos val="b"/>
        <c:numFmt formatCode="General" sourceLinked="1"/>
        <c:majorTickMark val="none"/>
        <c:minorTickMark val="none"/>
        <c:tickLblPos val="nextTo"/>
        <c:crossAx val="556929584"/>
        <c:crosses val="autoZero"/>
        <c:crossBetween val="midCat"/>
      </c:valAx>
      <c:valAx>
        <c:axId val="556929584"/>
        <c:scaling>
          <c:orientation val="minMax"/>
          <c:max val="200"/>
          <c:min val="-100"/>
        </c:scaling>
        <c:delete val="0"/>
        <c:axPos val="l"/>
        <c:majorGridlines>
          <c:spPr>
            <a:ln w="317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556930568"/>
        <c:crosses val="autoZero"/>
        <c:crossBetween val="midCat"/>
        <c:majorUnit val="20"/>
        <c:minorUnit val="5"/>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err="1">
                <a:solidFill>
                  <a:srgbClr val="002060"/>
                </a:solidFill>
              </a:rPr>
              <a:t>Saldoluku</a:t>
            </a:r>
            <a:r>
              <a:rPr lang="en-US" sz="1050" b="0" dirty="0">
                <a:solidFill>
                  <a:srgbClr val="002060"/>
                </a:solidFill>
              </a:rPr>
              <a:t> </a:t>
            </a:r>
          </a:p>
        </c:rich>
      </c:tx>
      <c:layout>
        <c:manualLayout>
          <c:xMode val="edge"/>
          <c:yMode val="edge"/>
          <c:x val="0.89296069546357792"/>
          <c:y val="5.3261418823849806E-2"/>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Taul1!$A$2:$A$41</c:f>
              <c:strCache>
                <c:ptCount val="39"/>
                <c:pt idx="0">
                  <c:v>08(1)</c:v>
                </c:pt>
                <c:pt idx="1">
                  <c:v>08(4)</c:v>
                </c:pt>
                <c:pt idx="2">
                  <c:v>08(7)</c:v>
                </c:pt>
                <c:pt idx="3">
                  <c:v>08(10)</c:v>
                </c:pt>
                <c:pt idx="4">
                  <c:v>09(1)</c:v>
                </c:pt>
                <c:pt idx="5">
                  <c:v>09(4)</c:v>
                </c:pt>
                <c:pt idx="6">
                  <c:v>09(7)</c:v>
                </c:pt>
                <c:pt idx="7">
                  <c:v>09(10)</c:v>
                </c:pt>
                <c:pt idx="8">
                  <c:v>10(1)</c:v>
                </c:pt>
                <c:pt idx="9">
                  <c:v>10(4)</c:v>
                </c:pt>
                <c:pt idx="10">
                  <c:v>10(7)</c:v>
                </c:pt>
                <c:pt idx="11">
                  <c:v>10(10)</c:v>
                </c:pt>
                <c:pt idx="12">
                  <c:v>11(1)</c:v>
                </c:pt>
                <c:pt idx="13">
                  <c:v>11(4)</c:v>
                </c:pt>
                <c:pt idx="14">
                  <c:v>11(7)</c:v>
                </c:pt>
                <c:pt idx="15">
                  <c:v>11(10)</c:v>
                </c:pt>
                <c:pt idx="16">
                  <c:v>12(1)</c:v>
                </c:pt>
                <c:pt idx="17">
                  <c:v>12(4)</c:v>
                </c:pt>
                <c:pt idx="18">
                  <c:v>12(7)</c:v>
                </c:pt>
                <c:pt idx="19">
                  <c:v>12(10)</c:v>
                </c:pt>
                <c:pt idx="20">
                  <c:v>13(1)</c:v>
                </c:pt>
                <c:pt idx="21">
                  <c:v>13(4)</c:v>
                </c:pt>
                <c:pt idx="22">
                  <c:v>13(7)</c:v>
                </c:pt>
                <c:pt idx="23">
                  <c:v>13(10)</c:v>
                </c:pt>
                <c:pt idx="24">
                  <c:v>14(1)</c:v>
                </c:pt>
                <c:pt idx="25">
                  <c:v>14(4)</c:v>
                </c:pt>
                <c:pt idx="26">
                  <c:v>14(7)</c:v>
                </c:pt>
                <c:pt idx="27">
                  <c:v>14(10)</c:v>
                </c:pt>
                <c:pt idx="28">
                  <c:v>15(1)</c:v>
                </c:pt>
                <c:pt idx="29">
                  <c:v>15(4)</c:v>
                </c:pt>
                <c:pt idx="30">
                  <c:v>15(7)</c:v>
                </c:pt>
                <c:pt idx="31">
                  <c:v>15(10)</c:v>
                </c:pt>
                <c:pt idx="32">
                  <c:v>16(1)</c:v>
                </c:pt>
                <c:pt idx="33">
                  <c:v>16(4)</c:v>
                </c:pt>
                <c:pt idx="34">
                  <c:v>16(7)</c:v>
                </c:pt>
                <c:pt idx="35">
                  <c:v>16(10)</c:v>
                </c:pt>
                <c:pt idx="36">
                  <c:v>17(1)</c:v>
                </c:pt>
                <c:pt idx="37">
                  <c:v>17(4)</c:v>
                </c:pt>
                <c:pt idx="38">
                  <c:v>17(7)</c:v>
                </c:pt>
              </c:strCache>
            </c:strRef>
          </c:cat>
          <c:val>
            <c:numRef>
              <c:f>Taul1!$B$2:$B$41</c:f>
              <c:numCache>
                <c:formatCode>General</c:formatCode>
                <c:ptCount val="40"/>
                <c:pt idx="0">
                  <c:v>-2</c:v>
                </c:pt>
                <c:pt idx="1">
                  <c:v>1</c:v>
                </c:pt>
                <c:pt idx="2">
                  <c:v>-14</c:v>
                </c:pt>
                <c:pt idx="3">
                  <c:v>-28</c:v>
                </c:pt>
                <c:pt idx="4">
                  <c:v>-56</c:v>
                </c:pt>
                <c:pt idx="5">
                  <c:v>-36</c:v>
                </c:pt>
                <c:pt idx="6">
                  <c:v>-21</c:v>
                </c:pt>
                <c:pt idx="7">
                  <c:v>2</c:v>
                </c:pt>
                <c:pt idx="8">
                  <c:v>10</c:v>
                </c:pt>
                <c:pt idx="9">
                  <c:v>33</c:v>
                </c:pt>
                <c:pt idx="10">
                  <c:v>27</c:v>
                </c:pt>
                <c:pt idx="11">
                  <c:v>19</c:v>
                </c:pt>
                <c:pt idx="12">
                  <c:v>26</c:v>
                </c:pt>
                <c:pt idx="13">
                  <c:v>30</c:v>
                </c:pt>
                <c:pt idx="14">
                  <c:v>18</c:v>
                </c:pt>
                <c:pt idx="15">
                  <c:v>-5</c:v>
                </c:pt>
                <c:pt idx="16">
                  <c:v>-5</c:v>
                </c:pt>
                <c:pt idx="17">
                  <c:v>8</c:v>
                </c:pt>
                <c:pt idx="18">
                  <c:v>-4</c:v>
                </c:pt>
                <c:pt idx="19">
                  <c:v>-24</c:v>
                </c:pt>
                <c:pt idx="20">
                  <c:v>-11</c:v>
                </c:pt>
                <c:pt idx="21">
                  <c:v>-2</c:v>
                </c:pt>
                <c:pt idx="22">
                  <c:v>-11</c:v>
                </c:pt>
                <c:pt idx="23">
                  <c:v>-13</c:v>
                </c:pt>
                <c:pt idx="24">
                  <c:v>5</c:v>
                </c:pt>
                <c:pt idx="25">
                  <c:v>15</c:v>
                </c:pt>
                <c:pt idx="26">
                  <c:v>3</c:v>
                </c:pt>
                <c:pt idx="27">
                  <c:v>-12</c:v>
                </c:pt>
                <c:pt idx="28">
                  <c:v>-4</c:v>
                </c:pt>
                <c:pt idx="29">
                  <c:v>10</c:v>
                </c:pt>
                <c:pt idx="30">
                  <c:v>1</c:v>
                </c:pt>
                <c:pt idx="31">
                  <c:v>-3</c:v>
                </c:pt>
                <c:pt idx="32">
                  <c:v>1</c:v>
                </c:pt>
                <c:pt idx="33">
                  <c:v>18</c:v>
                </c:pt>
                <c:pt idx="34">
                  <c:v>4</c:v>
                </c:pt>
                <c:pt idx="35">
                  <c:v>9</c:v>
                </c:pt>
                <c:pt idx="36">
                  <c:v>14</c:v>
                </c:pt>
                <c:pt idx="37">
                  <c:v>24</c:v>
                </c:pt>
                <c:pt idx="38">
                  <c:v>24</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Sheet1!$B$2:$B$42</c:f>
              <c:numCache>
                <c:formatCode>General</c:formatCode>
                <c:ptCount val="41"/>
                <c:pt idx="1">
                  <c:v>6043.44</c:v>
                </c:pt>
                <c:pt idx="2">
                  <c:v>6116.22</c:v>
                </c:pt>
                <c:pt idx="3">
                  <c:v>6338.01</c:v>
                </c:pt>
                <c:pt idx="4">
                  <c:v>6630.4</c:v>
                </c:pt>
                <c:pt idx="5">
                  <c:v>3942.79</c:v>
                </c:pt>
                <c:pt idx="6">
                  <c:v>4218.26</c:v>
                </c:pt>
                <c:pt idx="7">
                  <c:v>4222</c:v>
                </c:pt>
                <c:pt idx="8">
                  <c:v>4699.16</c:v>
                </c:pt>
                <c:pt idx="9">
                  <c:v>4441.62</c:v>
                </c:pt>
                <c:pt idx="10">
                  <c:v>4213.3900000000003</c:v>
                </c:pt>
                <c:pt idx="11">
                  <c:v>4340.7299999999996</c:v>
                </c:pt>
                <c:pt idx="12">
                  <c:v>5502.33</c:v>
                </c:pt>
                <c:pt idx="13">
                  <c:v>4444.32</c:v>
                </c:pt>
                <c:pt idx="14">
                  <c:v>3990.92</c:v>
                </c:pt>
                <c:pt idx="15">
                  <c:v>4104.01</c:v>
                </c:pt>
                <c:pt idx="16">
                  <c:v>5222.34</c:v>
                </c:pt>
                <c:pt idx="17">
                  <c:v>4051</c:v>
                </c:pt>
                <c:pt idx="18">
                  <c:v>4539.87</c:v>
                </c:pt>
                <c:pt idx="19">
                  <c:v>4025.61</c:v>
                </c:pt>
                <c:pt idx="20">
                  <c:v>4503.75</c:v>
                </c:pt>
                <c:pt idx="21">
                  <c:v>3198.79</c:v>
                </c:pt>
                <c:pt idx="22">
                  <c:v>3460.29</c:v>
                </c:pt>
                <c:pt idx="23">
                  <c:v>3117.11</c:v>
                </c:pt>
                <c:pt idx="24">
                  <c:v>3779.85</c:v>
                </c:pt>
                <c:pt idx="25">
                  <c:v>3042.04</c:v>
                </c:pt>
                <c:pt idx="26">
                  <c:v>3097.37</c:v>
                </c:pt>
                <c:pt idx="27">
                  <c:v>3742.46</c:v>
                </c:pt>
                <c:pt idx="28">
                  <c:v>3402.96</c:v>
                </c:pt>
                <c:pt idx="29">
                  <c:v>2808.16</c:v>
                </c:pt>
                <c:pt idx="30">
                  <c:v>2744.73</c:v>
                </c:pt>
                <c:pt idx="31">
                  <c:v>2448.6999999999998</c:v>
                </c:pt>
                <c:pt idx="32">
                  <c:v>3580.5</c:v>
                </c:pt>
                <c:pt idx="33">
                  <c:v>2874.88</c:v>
                </c:pt>
                <c:pt idx="34">
                  <c:v>2811.61</c:v>
                </c:pt>
                <c:pt idx="35">
                  <c:v>2946.92</c:v>
                </c:pt>
                <c:pt idx="36">
                  <c:v>3274.64</c:v>
                </c:pt>
                <c:pt idx="37">
                  <c:v>3029.73</c:v>
                </c:pt>
                <c:pt idx="38">
                  <c:v>3306.63</c:v>
                </c:pt>
              </c:numCache>
            </c:numRef>
          </c:val>
          <c:smooth val="0"/>
          <c:extLst>
            <c:ext xmlns:c16="http://schemas.microsoft.com/office/drawing/2014/chart" uri="{C3380CC4-5D6E-409C-BE32-E72D297353CC}">
              <c16:uniqueId val="{00000000-4788-46F8-A7B6-E2A20C04D99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Sheet1!$C$2:$C$42</c:f>
              <c:numCache>
                <c:formatCode>General</c:formatCode>
                <c:ptCount val="41"/>
                <c:pt idx="1">
                  <c:v>5262.54</c:v>
                </c:pt>
                <c:pt idx="2">
                  <c:v>5155.71</c:v>
                </c:pt>
                <c:pt idx="3">
                  <c:v>5432.05</c:v>
                </c:pt>
                <c:pt idx="4">
                  <c:v>5773.19</c:v>
                </c:pt>
                <c:pt idx="5">
                  <c:v>3436.78</c:v>
                </c:pt>
                <c:pt idx="6">
                  <c:v>3569.09</c:v>
                </c:pt>
                <c:pt idx="7">
                  <c:v>3545.9</c:v>
                </c:pt>
                <c:pt idx="8">
                  <c:v>3968.57</c:v>
                </c:pt>
                <c:pt idx="9">
                  <c:v>3502.66</c:v>
                </c:pt>
                <c:pt idx="10">
                  <c:v>3526.82</c:v>
                </c:pt>
                <c:pt idx="11">
                  <c:v>3477.1</c:v>
                </c:pt>
                <c:pt idx="12">
                  <c:v>4477.46</c:v>
                </c:pt>
                <c:pt idx="13">
                  <c:v>3420.78</c:v>
                </c:pt>
                <c:pt idx="14">
                  <c:v>3313.02</c:v>
                </c:pt>
                <c:pt idx="15">
                  <c:v>3197.4</c:v>
                </c:pt>
                <c:pt idx="16">
                  <c:v>4192.43</c:v>
                </c:pt>
                <c:pt idx="17">
                  <c:v>3324.6</c:v>
                </c:pt>
                <c:pt idx="18">
                  <c:v>3885.46</c:v>
                </c:pt>
                <c:pt idx="19">
                  <c:v>3583.94</c:v>
                </c:pt>
                <c:pt idx="20">
                  <c:v>3937.32</c:v>
                </c:pt>
                <c:pt idx="21">
                  <c:v>2715.96</c:v>
                </c:pt>
                <c:pt idx="22">
                  <c:v>3012.28</c:v>
                </c:pt>
                <c:pt idx="23">
                  <c:v>2732.13</c:v>
                </c:pt>
                <c:pt idx="24">
                  <c:v>3422.82</c:v>
                </c:pt>
                <c:pt idx="25">
                  <c:v>2579.44</c:v>
                </c:pt>
                <c:pt idx="26">
                  <c:v>2618.9</c:v>
                </c:pt>
                <c:pt idx="27">
                  <c:v>3267.86</c:v>
                </c:pt>
                <c:pt idx="28">
                  <c:v>2943.37</c:v>
                </c:pt>
                <c:pt idx="29">
                  <c:v>2228.42</c:v>
                </c:pt>
                <c:pt idx="30">
                  <c:v>2222.85</c:v>
                </c:pt>
                <c:pt idx="31">
                  <c:v>2015.01</c:v>
                </c:pt>
                <c:pt idx="32">
                  <c:v>2851.04</c:v>
                </c:pt>
                <c:pt idx="33">
                  <c:v>2313.0500000000002</c:v>
                </c:pt>
                <c:pt idx="34">
                  <c:v>2271.42</c:v>
                </c:pt>
                <c:pt idx="35">
                  <c:v>2316.62</c:v>
                </c:pt>
                <c:pt idx="36">
                  <c:v>2697.47</c:v>
                </c:pt>
                <c:pt idx="37">
                  <c:v>2430.69</c:v>
                </c:pt>
                <c:pt idx="38">
                  <c:v>2525.5300000000002</c:v>
                </c:pt>
              </c:numCache>
            </c:numRef>
          </c:val>
          <c:smooth val="0"/>
          <c:extLst>
            <c:ext xmlns:c16="http://schemas.microsoft.com/office/drawing/2014/chart" uri="{C3380CC4-5D6E-409C-BE32-E72D297353CC}">
              <c16:uniqueId val="{00000001-4788-46F8-A7B6-E2A20C04D99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Sheet1!$D$2:$D$42</c:f>
              <c:numCache>
                <c:formatCode>General</c:formatCode>
                <c:ptCount val="41"/>
                <c:pt idx="1">
                  <c:v>780.9</c:v>
                </c:pt>
                <c:pt idx="2">
                  <c:v>960.51</c:v>
                </c:pt>
                <c:pt idx="3">
                  <c:v>905.95</c:v>
                </c:pt>
                <c:pt idx="4">
                  <c:v>857.21</c:v>
                </c:pt>
                <c:pt idx="5">
                  <c:v>506.01</c:v>
                </c:pt>
                <c:pt idx="6">
                  <c:v>649.16</c:v>
                </c:pt>
                <c:pt idx="7">
                  <c:v>676.1</c:v>
                </c:pt>
                <c:pt idx="8">
                  <c:v>730.6</c:v>
                </c:pt>
                <c:pt idx="9">
                  <c:v>938.96</c:v>
                </c:pt>
                <c:pt idx="10">
                  <c:v>686.57</c:v>
                </c:pt>
                <c:pt idx="11">
                  <c:v>863.64</c:v>
                </c:pt>
                <c:pt idx="12">
                  <c:v>1024.8800000000001</c:v>
                </c:pt>
                <c:pt idx="13">
                  <c:v>1023.55</c:v>
                </c:pt>
                <c:pt idx="14">
                  <c:v>677.89</c:v>
                </c:pt>
                <c:pt idx="15">
                  <c:v>906.62</c:v>
                </c:pt>
                <c:pt idx="16">
                  <c:v>1029.92</c:v>
                </c:pt>
                <c:pt idx="17">
                  <c:v>726.4</c:v>
                </c:pt>
                <c:pt idx="18">
                  <c:v>654.41</c:v>
                </c:pt>
                <c:pt idx="19">
                  <c:v>441.66</c:v>
                </c:pt>
                <c:pt idx="20">
                  <c:v>566.42999999999995</c:v>
                </c:pt>
                <c:pt idx="21">
                  <c:v>482.83</c:v>
                </c:pt>
                <c:pt idx="22">
                  <c:v>448.02</c:v>
                </c:pt>
                <c:pt idx="23">
                  <c:v>384.98</c:v>
                </c:pt>
                <c:pt idx="24">
                  <c:v>357.03</c:v>
                </c:pt>
                <c:pt idx="25">
                  <c:v>462.6</c:v>
                </c:pt>
                <c:pt idx="26">
                  <c:v>478.47</c:v>
                </c:pt>
                <c:pt idx="27">
                  <c:v>474.6</c:v>
                </c:pt>
                <c:pt idx="28">
                  <c:v>459.6</c:v>
                </c:pt>
                <c:pt idx="29">
                  <c:v>579.74</c:v>
                </c:pt>
                <c:pt idx="30">
                  <c:v>521.88</c:v>
                </c:pt>
                <c:pt idx="31">
                  <c:v>433.68</c:v>
                </c:pt>
                <c:pt idx="32">
                  <c:v>729.45</c:v>
                </c:pt>
                <c:pt idx="33">
                  <c:v>561.83000000000004</c:v>
                </c:pt>
                <c:pt idx="34">
                  <c:v>540.20000000000005</c:v>
                </c:pt>
                <c:pt idx="35">
                  <c:v>630.29999999999995</c:v>
                </c:pt>
                <c:pt idx="36">
                  <c:v>577.16999999999996</c:v>
                </c:pt>
                <c:pt idx="37">
                  <c:v>599.04</c:v>
                </c:pt>
                <c:pt idx="38">
                  <c:v>781.1</c:v>
                </c:pt>
              </c:numCache>
            </c:numRef>
          </c:val>
          <c:smooth val="0"/>
          <c:extLst>
            <c:ext xmlns:c16="http://schemas.microsoft.com/office/drawing/2014/chart" uri="{C3380CC4-5D6E-409C-BE32-E72D297353CC}">
              <c16:uniqueId val="{00000002-4788-46F8-A7B6-E2A20C04D991}"/>
            </c:ext>
          </c:extLst>
        </c:ser>
        <c:dLbls>
          <c:showLegendKey val="0"/>
          <c:showVal val="0"/>
          <c:showCatName val="0"/>
          <c:showSerName val="0"/>
          <c:showPercent val="0"/>
          <c:showBubbleSize val="0"/>
        </c:dLbls>
        <c:smooth val="0"/>
        <c:axId val="371307952"/>
        <c:axId val="371308344"/>
      </c:lineChart>
      <c:catAx>
        <c:axId val="37130795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1308344"/>
        <c:crosses val="autoZero"/>
        <c:auto val="1"/>
        <c:lblAlgn val="ctr"/>
        <c:lblOffset val="100"/>
        <c:tickLblSkip val="3"/>
        <c:tickMarkSkip val="4"/>
        <c:noMultiLvlLbl val="0"/>
      </c:catAx>
      <c:valAx>
        <c:axId val="371308344"/>
        <c:scaling>
          <c:orientation val="minMax"/>
          <c:max val="8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130795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5091952892948544"/>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595.6</c:v>
                </c:pt>
                <c:pt idx="1">
                  <c:v>662.9</c:v>
                </c:pt>
                <c:pt idx="2">
                  <c:v>917.5</c:v>
                </c:pt>
                <c:pt idx="3">
                  <c:v>888.9</c:v>
                </c:pt>
                <c:pt idx="4">
                  <c:v>905.6</c:v>
                </c:pt>
                <c:pt idx="5">
                  <c:v>562.6</c:v>
                </c:pt>
                <c:pt idx="6">
                  <c:v>576.4</c:v>
                </c:pt>
                <c:pt idx="7">
                  <c:v>604</c:v>
                </c:pt>
                <c:pt idx="8">
                  <c:v>626.70000000000005</c:v>
                </c:pt>
                <c:pt idx="9">
                  <c:v>777.7</c:v>
                </c:pt>
                <c:pt idx="10">
                  <c:v>576.70000000000005</c:v>
                </c:pt>
                <c:pt idx="11">
                  <c:v>728.4</c:v>
                </c:pt>
                <c:pt idx="12">
                  <c:v>726.4</c:v>
                </c:pt>
                <c:pt idx="13">
                  <c:v>782.2</c:v>
                </c:pt>
                <c:pt idx="14">
                  <c:v>715.3</c:v>
                </c:pt>
                <c:pt idx="15">
                  <c:v>826.6</c:v>
                </c:pt>
                <c:pt idx="16">
                  <c:v>884.6</c:v>
                </c:pt>
                <c:pt idx="17">
                  <c:v>613.20000000000005</c:v>
                </c:pt>
                <c:pt idx="18">
                  <c:v>636.29999999999995</c:v>
                </c:pt>
                <c:pt idx="19">
                  <c:v>523.5</c:v>
                </c:pt>
                <c:pt idx="20">
                  <c:v>588.4</c:v>
                </c:pt>
                <c:pt idx="21">
                  <c:v>575.79999999999995</c:v>
                </c:pt>
                <c:pt idx="22">
                  <c:v>477.7</c:v>
                </c:pt>
                <c:pt idx="23">
                  <c:v>410.5</c:v>
                </c:pt>
                <c:pt idx="24">
                  <c:v>392.4</c:v>
                </c:pt>
                <c:pt idx="25">
                  <c:v>477.6</c:v>
                </c:pt>
                <c:pt idx="26">
                  <c:v>517.1</c:v>
                </c:pt>
                <c:pt idx="27">
                  <c:v>569.1</c:v>
                </c:pt>
                <c:pt idx="28">
                  <c:v>549.9</c:v>
                </c:pt>
                <c:pt idx="29">
                  <c:v>732.3</c:v>
                </c:pt>
                <c:pt idx="30">
                  <c:v>637.5</c:v>
                </c:pt>
                <c:pt idx="31">
                  <c:v>559.6</c:v>
                </c:pt>
                <c:pt idx="32">
                  <c:v>819.1</c:v>
                </c:pt>
                <c:pt idx="33">
                  <c:v>715.1</c:v>
                </c:pt>
                <c:pt idx="34">
                  <c:v>712.2</c:v>
                </c:pt>
                <c:pt idx="35">
                  <c:v>826.2</c:v>
                </c:pt>
                <c:pt idx="36">
                  <c:v>698.8</c:v>
                </c:pt>
                <c:pt idx="37">
                  <c:v>708.3</c:v>
                </c:pt>
                <c:pt idx="38">
                  <c:v>896.1</c:v>
                </c:pt>
              </c:numCache>
            </c:numRef>
          </c:val>
          <c:extLst>
            <c:ext xmlns:c16="http://schemas.microsoft.com/office/drawing/2014/chart" uri="{C3380CC4-5D6E-409C-BE32-E72D297353CC}">
              <c16:uniqueId val="{00000000-F065-437E-B142-4D869A314F0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Sheet1!$C$2:$C$40</c:f>
              <c:numCache>
                <c:formatCode>General</c:formatCode>
                <c:ptCount val="39"/>
                <c:pt idx="0">
                  <c:v>7108.7</c:v>
                </c:pt>
                <c:pt idx="1">
                  <c:v>6315.4</c:v>
                </c:pt>
                <c:pt idx="2">
                  <c:v>6076.6</c:v>
                </c:pt>
                <c:pt idx="3">
                  <c:v>6449.7</c:v>
                </c:pt>
                <c:pt idx="4">
                  <c:v>6776.1</c:v>
                </c:pt>
                <c:pt idx="5">
                  <c:v>4141.5</c:v>
                </c:pt>
                <c:pt idx="6">
                  <c:v>4233.8999999999996</c:v>
                </c:pt>
                <c:pt idx="7">
                  <c:v>4149.6000000000004</c:v>
                </c:pt>
                <c:pt idx="8">
                  <c:v>4589.8999999999996</c:v>
                </c:pt>
                <c:pt idx="9">
                  <c:v>4068.5</c:v>
                </c:pt>
                <c:pt idx="10">
                  <c:v>4118.6000000000004</c:v>
                </c:pt>
                <c:pt idx="11">
                  <c:v>4063.4</c:v>
                </c:pt>
                <c:pt idx="12">
                  <c:v>5027.6000000000004</c:v>
                </c:pt>
                <c:pt idx="13">
                  <c:v>3882.3</c:v>
                </c:pt>
                <c:pt idx="14">
                  <c:v>3679.7</c:v>
                </c:pt>
                <c:pt idx="15">
                  <c:v>3718.3</c:v>
                </c:pt>
                <c:pt idx="16">
                  <c:v>4533.3</c:v>
                </c:pt>
                <c:pt idx="17">
                  <c:v>3710.1</c:v>
                </c:pt>
                <c:pt idx="18">
                  <c:v>4334.8999999999996</c:v>
                </c:pt>
                <c:pt idx="19">
                  <c:v>4056.6</c:v>
                </c:pt>
                <c:pt idx="20">
                  <c:v>4356.8</c:v>
                </c:pt>
                <c:pt idx="21">
                  <c:v>3117.3</c:v>
                </c:pt>
                <c:pt idx="22">
                  <c:v>3480.4</c:v>
                </c:pt>
                <c:pt idx="23">
                  <c:v>3156.7</c:v>
                </c:pt>
                <c:pt idx="24">
                  <c:v>3707.3</c:v>
                </c:pt>
                <c:pt idx="25">
                  <c:v>2934.7</c:v>
                </c:pt>
                <c:pt idx="26">
                  <c:v>2967</c:v>
                </c:pt>
                <c:pt idx="27">
                  <c:v>3527.1</c:v>
                </c:pt>
                <c:pt idx="28">
                  <c:v>3516.9</c:v>
                </c:pt>
                <c:pt idx="29">
                  <c:v>2897.2</c:v>
                </c:pt>
                <c:pt idx="30">
                  <c:v>3009.3</c:v>
                </c:pt>
                <c:pt idx="31">
                  <c:v>2861</c:v>
                </c:pt>
                <c:pt idx="32">
                  <c:v>3618.9</c:v>
                </c:pt>
                <c:pt idx="33">
                  <c:v>3176.3</c:v>
                </c:pt>
                <c:pt idx="34">
                  <c:v>3225.5</c:v>
                </c:pt>
                <c:pt idx="35">
                  <c:v>3264.9</c:v>
                </c:pt>
                <c:pt idx="36">
                  <c:v>3545.3</c:v>
                </c:pt>
                <c:pt idx="37">
                  <c:v>3357.4</c:v>
                </c:pt>
                <c:pt idx="38">
                  <c:v>3488.9</c:v>
                </c:pt>
              </c:numCache>
            </c:numRef>
          </c:val>
          <c:extLst>
            <c:ext xmlns:c16="http://schemas.microsoft.com/office/drawing/2014/chart" uri="{C3380CC4-5D6E-409C-BE32-E72D297353CC}">
              <c16:uniqueId val="{00000001-F065-437E-B142-4D869A314F0D}"/>
            </c:ext>
          </c:extLst>
        </c:ser>
        <c:dLbls>
          <c:showLegendKey val="0"/>
          <c:showVal val="0"/>
          <c:showCatName val="0"/>
          <c:showSerName val="0"/>
          <c:showPercent val="0"/>
          <c:showBubbleSize val="0"/>
        </c:dLbls>
        <c:axId val="372505984"/>
        <c:axId val="372506376"/>
      </c:areaChart>
      <c:catAx>
        <c:axId val="37250598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506376"/>
        <c:crosses val="autoZero"/>
        <c:auto val="1"/>
        <c:lblAlgn val="ctr"/>
        <c:lblOffset val="100"/>
        <c:tickLblSkip val="11"/>
        <c:tickMarkSkip val="4"/>
        <c:noMultiLvlLbl val="0"/>
      </c:catAx>
      <c:valAx>
        <c:axId val="37250637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505984"/>
        <c:crosses val="autoZero"/>
        <c:crossBetween val="midCat"/>
        <c:majorUnit val="500"/>
      </c:valAx>
      <c:spPr>
        <a:noFill/>
        <a:ln w="11167">
          <a:solidFill>
            <a:schemeClr val="tx1"/>
          </a:solidFill>
          <a:prstDash val="solid"/>
        </a:ln>
      </c:spPr>
    </c:plotArea>
    <c:legend>
      <c:legendPos val="r"/>
      <c:layout>
        <c:manualLayout>
          <c:xMode val="edge"/>
          <c:yMode val="edge"/>
          <c:x val="0.85014976419661503"/>
          <c:y val="0.2495533379956586"/>
          <c:w val="0.14286699974080994"/>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4294.8</c:v>
                </c:pt>
                <c:pt idx="2">
                  <c:v>3568.43</c:v>
                </c:pt>
                <c:pt idx="3">
                  <c:v>4134.8900000000003</c:v>
                </c:pt>
                <c:pt idx="4">
                  <c:v>2044.32</c:v>
                </c:pt>
                <c:pt idx="5">
                  <c:v>1718.67</c:v>
                </c:pt>
                <c:pt idx="6">
                  <c:v>1596.12</c:v>
                </c:pt>
                <c:pt idx="7">
                  <c:v>1865.2</c:v>
                </c:pt>
                <c:pt idx="8">
                  <c:v>2308.7800000000002</c:v>
                </c:pt>
                <c:pt idx="9">
                  <c:v>2014.99</c:v>
                </c:pt>
                <c:pt idx="10">
                  <c:v>2468.7800000000002</c:v>
                </c:pt>
                <c:pt idx="11">
                  <c:v>2288.58</c:v>
                </c:pt>
                <c:pt idx="12">
                  <c:v>3043.75</c:v>
                </c:pt>
                <c:pt idx="13">
                  <c:v>3149.44</c:v>
                </c:pt>
                <c:pt idx="14">
                  <c:v>4056.89</c:v>
                </c:pt>
                <c:pt idx="15">
                  <c:v>3054.21</c:v>
                </c:pt>
                <c:pt idx="16">
                  <c:v>3567.45</c:v>
                </c:pt>
                <c:pt idx="17">
                  <c:v>3375.16</c:v>
                </c:pt>
                <c:pt idx="18">
                  <c:v>3219.18</c:v>
                </c:pt>
                <c:pt idx="19">
                  <c:v>2943.91</c:v>
                </c:pt>
                <c:pt idx="20">
                  <c:v>3658.87</c:v>
                </c:pt>
                <c:pt idx="21">
                  <c:v>2953.96</c:v>
                </c:pt>
                <c:pt idx="22">
                  <c:v>3160.51</c:v>
                </c:pt>
                <c:pt idx="23">
                  <c:v>2978.86</c:v>
                </c:pt>
                <c:pt idx="24">
                  <c:v>2953.17</c:v>
                </c:pt>
                <c:pt idx="25">
                  <c:v>3614.45</c:v>
                </c:pt>
                <c:pt idx="26">
                  <c:v>3837.06</c:v>
                </c:pt>
                <c:pt idx="27">
                  <c:v>4404.62</c:v>
                </c:pt>
                <c:pt idx="28">
                  <c:v>3639.95</c:v>
                </c:pt>
                <c:pt idx="29">
                  <c:v>3268.42</c:v>
                </c:pt>
                <c:pt idx="30">
                  <c:v>5112.54</c:v>
                </c:pt>
                <c:pt idx="31">
                  <c:v>3986.25</c:v>
                </c:pt>
                <c:pt idx="32">
                  <c:v>3665.13</c:v>
                </c:pt>
                <c:pt idx="33">
                  <c:v>3263.02</c:v>
                </c:pt>
                <c:pt idx="34">
                  <c:v>3028.71</c:v>
                </c:pt>
                <c:pt idx="35">
                  <c:v>2928.89</c:v>
                </c:pt>
                <c:pt idx="36">
                  <c:v>3874.19</c:v>
                </c:pt>
                <c:pt idx="37">
                  <c:v>3907</c:v>
                </c:pt>
                <c:pt idx="38">
                  <c:v>5646.8</c:v>
                </c:pt>
              </c:numCache>
            </c:numRef>
          </c:val>
          <c:smooth val="0"/>
          <c:extLst>
            <c:ext xmlns:c16="http://schemas.microsoft.com/office/drawing/2014/chart" uri="{C3380CC4-5D6E-409C-BE32-E72D297353CC}">
              <c16:uniqueId val="{00000000-3957-4983-A729-143E09D5A6F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3641.46</c:v>
                </c:pt>
                <c:pt idx="2">
                  <c:v>2899.13</c:v>
                </c:pt>
                <c:pt idx="3">
                  <c:v>3563.28</c:v>
                </c:pt>
                <c:pt idx="4">
                  <c:v>1566.61</c:v>
                </c:pt>
                <c:pt idx="5">
                  <c:v>1338.64</c:v>
                </c:pt>
                <c:pt idx="6">
                  <c:v>1205.77</c:v>
                </c:pt>
                <c:pt idx="7">
                  <c:v>1554.13</c:v>
                </c:pt>
                <c:pt idx="8">
                  <c:v>1866.67</c:v>
                </c:pt>
                <c:pt idx="9">
                  <c:v>1628.74</c:v>
                </c:pt>
                <c:pt idx="10">
                  <c:v>1998.96</c:v>
                </c:pt>
                <c:pt idx="11">
                  <c:v>1952.32</c:v>
                </c:pt>
                <c:pt idx="12">
                  <c:v>2313.19</c:v>
                </c:pt>
                <c:pt idx="13">
                  <c:v>2443.11</c:v>
                </c:pt>
                <c:pt idx="14">
                  <c:v>3315.26</c:v>
                </c:pt>
                <c:pt idx="15">
                  <c:v>2532.59</c:v>
                </c:pt>
                <c:pt idx="16">
                  <c:v>2910.63</c:v>
                </c:pt>
                <c:pt idx="17">
                  <c:v>2741.8</c:v>
                </c:pt>
                <c:pt idx="18">
                  <c:v>2598.3000000000002</c:v>
                </c:pt>
                <c:pt idx="19">
                  <c:v>2397.1799999999998</c:v>
                </c:pt>
                <c:pt idx="20">
                  <c:v>3064.29</c:v>
                </c:pt>
                <c:pt idx="21">
                  <c:v>2434.17</c:v>
                </c:pt>
                <c:pt idx="22">
                  <c:v>2487.5500000000002</c:v>
                </c:pt>
                <c:pt idx="23">
                  <c:v>2471.88</c:v>
                </c:pt>
                <c:pt idx="24">
                  <c:v>2392.1</c:v>
                </c:pt>
                <c:pt idx="25">
                  <c:v>2832.75</c:v>
                </c:pt>
                <c:pt idx="26">
                  <c:v>2978.92</c:v>
                </c:pt>
                <c:pt idx="27">
                  <c:v>3298.17</c:v>
                </c:pt>
                <c:pt idx="28">
                  <c:v>2927.9</c:v>
                </c:pt>
                <c:pt idx="29">
                  <c:v>2563.0100000000002</c:v>
                </c:pt>
                <c:pt idx="30">
                  <c:v>4146.5200000000004</c:v>
                </c:pt>
                <c:pt idx="31">
                  <c:v>3441.93</c:v>
                </c:pt>
                <c:pt idx="32">
                  <c:v>2872.74</c:v>
                </c:pt>
                <c:pt idx="33">
                  <c:v>2449.65</c:v>
                </c:pt>
                <c:pt idx="34">
                  <c:v>2305.2399999999998</c:v>
                </c:pt>
                <c:pt idx="35">
                  <c:v>2302.3200000000002</c:v>
                </c:pt>
                <c:pt idx="36">
                  <c:v>2910.8</c:v>
                </c:pt>
                <c:pt idx="37">
                  <c:v>3208</c:v>
                </c:pt>
                <c:pt idx="38">
                  <c:v>4900.1000000000004</c:v>
                </c:pt>
              </c:numCache>
            </c:numRef>
          </c:val>
          <c:smooth val="0"/>
          <c:extLst>
            <c:ext xmlns:c16="http://schemas.microsoft.com/office/drawing/2014/chart" uri="{C3380CC4-5D6E-409C-BE32-E72D297353CC}">
              <c16:uniqueId val="{00000001-3957-4983-A729-143E09D5A6F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653.34</c:v>
                </c:pt>
                <c:pt idx="2">
                  <c:v>669.31</c:v>
                </c:pt>
                <c:pt idx="3">
                  <c:v>571.61</c:v>
                </c:pt>
                <c:pt idx="4">
                  <c:v>477.72</c:v>
                </c:pt>
                <c:pt idx="5">
                  <c:v>380.03</c:v>
                </c:pt>
                <c:pt idx="6">
                  <c:v>390.36</c:v>
                </c:pt>
                <c:pt idx="7">
                  <c:v>311.06</c:v>
                </c:pt>
                <c:pt idx="8">
                  <c:v>442.11</c:v>
                </c:pt>
                <c:pt idx="9">
                  <c:v>386.25</c:v>
                </c:pt>
                <c:pt idx="10">
                  <c:v>469.83</c:v>
                </c:pt>
                <c:pt idx="11">
                  <c:v>336.26</c:v>
                </c:pt>
                <c:pt idx="12">
                  <c:v>730.56</c:v>
                </c:pt>
                <c:pt idx="13">
                  <c:v>706.33</c:v>
                </c:pt>
                <c:pt idx="14">
                  <c:v>741.63</c:v>
                </c:pt>
                <c:pt idx="15">
                  <c:v>521.62</c:v>
                </c:pt>
                <c:pt idx="16">
                  <c:v>656.82</c:v>
                </c:pt>
                <c:pt idx="17">
                  <c:v>633.36</c:v>
                </c:pt>
                <c:pt idx="18">
                  <c:v>620.88</c:v>
                </c:pt>
                <c:pt idx="19">
                  <c:v>546.73</c:v>
                </c:pt>
                <c:pt idx="20">
                  <c:v>594.58000000000004</c:v>
                </c:pt>
                <c:pt idx="21">
                  <c:v>519.79999999999995</c:v>
                </c:pt>
                <c:pt idx="22">
                  <c:v>672.96</c:v>
                </c:pt>
                <c:pt idx="23">
                  <c:v>506.98</c:v>
                </c:pt>
                <c:pt idx="24">
                  <c:v>561.07000000000005</c:v>
                </c:pt>
                <c:pt idx="25">
                  <c:v>781.7</c:v>
                </c:pt>
                <c:pt idx="26">
                  <c:v>858.14</c:v>
                </c:pt>
                <c:pt idx="27">
                  <c:v>1106.45</c:v>
                </c:pt>
                <c:pt idx="28">
                  <c:v>712.05</c:v>
                </c:pt>
                <c:pt idx="29">
                  <c:v>705.42</c:v>
                </c:pt>
                <c:pt idx="30">
                  <c:v>966.02</c:v>
                </c:pt>
                <c:pt idx="31">
                  <c:v>544.32000000000005</c:v>
                </c:pt>
                <c:pt idx="32">
                  <c:v>792.38</c:v>
                </c:pt>
                <c:pt idx="33">
                  <c:v>813.36</c:v>
                </c:pt>
                <c:pt idx="34">
                  <c:v>723.47</c:v>
                </c:pt>
                <c:pt idx="35">
                  <c:v>626.57000000000005</c:v>
                </c:pt>
                <c:pt idx="36">
                  <c:v>963.39</c:v>
                </c:pt>
                <c:pt idx="37">
                  <c:v>699</c:v>
                </c:pt>
                <c:pt idx="38">
                  <c:v>746.7</c:v>
                </c:pt>
              </c:numCache>
            </c:numRef>
          </c:val>
          <c:smooth val="0"/>
          <c:extLst>
            <c:ext xmlns:c16="http://schemas.microsoft.com/office/drawing/2014/chart" uri="{C3380CC4-5D6E-409C-BE32-E72D297353CC}">
              <c16:uniqueId val="{00000002-3957-4983-A729-143E09D5A6F1}"/>
            </c:ext>
          </c:extLst>
        </c:ser>
        <c:dLbls>
          <c:showLegendKey val="0"/>
          <c:showVal val="0"/>
          <c:showCatName val="0"/>
          <c:showSerName val="0"/>
          <c:showPercent val="0"/>
          <c:showBubbleSize val="0"/>
        </c:dLbls>
        <c:smooth val="0"/>
        <c:axId val="372611200"/>
        <c:axId val="372611592"/>
      </c:lineChart>
      <c:catAx>
        <c:axId val="37261120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2611592"/>
        <c:crosses val="autoZero"/>
        <c:auto val="1"/>
        <c:lblAlgn val="ctr"/>
        <c:lblOffset val="100"/>
        <c:tickLblSkip val="3"/>
        <c:tickMarkSkip val="4"/>
        <c:noMultiLvlLbl val="0"/>
      </c:catAx>
      <c:valAx>
        <c:axId val="372611592"/>
        <c:scaling>
          <c:orientation val="minMax"/>
          <c:max val="6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61120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2095.9</c:v>
                </c:pt>
                <c:pt idx="1">
                  <c:v>1953.9</c:v>
                </c:pt>
                <c:pt idx="2">
                  <c:v>1839.5</c:v>
                </c:pt>
                <c:pt idx="3">
                  <c:v>1816.6</c:v>
                </c:pt>
                <c:pt idx="4">
                  <c:v>1584.7</c:v>
                </c:pt>
                <c:pt idx="5">
                  <c:v>1501.4</c:v>
                </c:pt>
                <c:pt idx="6">
                  <c:v>1310.7</c:v>
                </c:pt>
                <c:pt idx="7">
                  <c:v>1260.8</c:v>
                </c:pt>
                <c:pt idx="8">
                  <c:v>1240.0999999999999</c:v>
                </c:pt>
                <c:pt idx="9">
                  <c:v>1200.0999999999999</c:v>
                </c:pt>
                <c:pt idx="10">
                  <c:v>1294.5999999999999</c:v>
                </c:pt>
                <c:pt idx="11">
                  <c:v>1124.8</c:v>
                </c:pt>
                <c:pt idx="12">
                  <c:v>1434.4</c:v>
                </c:pt>
                <c:pt idx="13">
                  <c:v>1794.1</c:v>
                </c:pt>
                <c:pt idx="14">
                  <c:v>1986.8</c:v>
                </c:pt>
                <c:pt idx="15">
                  <c:v>1927.6</c:v>
                </c:pt>
                <c:pt idx="16">
                  <c:v>1803.3</c:v>
                </c:pt>
                <c:pt idx="17">
                  <c:v>1865.9</c:v>
                </c:pt>
                <c:pt idx="18">
                  <c:v>2132.5</c:v>
                </c:pt>
                <c:pt idx="19">
                  <c:v>1716.9</c:v>
                </c:pt>
                <c:pt idx="20">
                  <c:v>1731.3</c:v>
                </c:pt>
                <c:pt idx="21">
                  <c:v>1519.1</c:v>
                </c:pt>
                <c:pt idx="22">
                  <c:v>1633.1</c:v>
                </c:pt>
                <c:pt idx="23">
                  <c:v>1647</c:v>
                </c:pt>
                <c:pt idx="24">
                  <c:v>1457.4</c:v>
                </c:pt>
                <c:pt idx="25">
                  <c:v>1659</c:v>
                </c:pt>
                <c:pt idx="26">
                  <c:v>1752.1</c:v>
                </c:pt>
                <c:pt idx="27">
                  <c:v>2221.4</c:v>
                </c:pt>
                <c:pt idx="28">
                  <c:v>2297.1999999999998</c:v>
                </c:pt>
                <c:pt idx="29">
                  <c:v>2399.1999999999998</c:v>
                </c:pt>
                <c:pt idx="30">
                  <c:v>2528.1</c:v>
                </c:pt>
                <c:pt idx="31">
                  <c:v>2305.9</c:v>
                </c:pt>
                <c:pt idx="32">
                  <c:v>2323.9</c:v>
                </c:pt>
                <c:pt idx="33">
                  <c:v>2463.8000000000002</c:v>
                </c:pt>
                <c:pt idx="34">
                  <c:v>2367.4</c:v>
                </c:pt>
                <c:pt idx="35">
                  <c:v>2083.3000000000002</c:v>
                </c:pt>
                <c:pt idx="36">
                  <c:v>2175.3000000000002</c:v>
                </c:pt>
                <c:pt idx="37">
                  <c:v>2166.6</c:v>
                </c:pt>
                <c:pt idx="38">
                  <c:v>2122.1</c:v>
                </c:pt>
              </c:numCache>
            </c:numRef>
          </c:val>
          <c:extLst>
            <c:ext xmlns:c16="http://schemas.microsoft.com/office/drawing/2014/chart" uri="{C3380CC4-5D6E-409C-BE32-E72D297353CC}">
              <c16:uniqueId val="{00000000-00C2-404C-A77D-B489C3DDA620}"/>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Sheet1!$C$2:$C$40</c:f>
              <c:numCache>
                <c:formatCode>General</c:formatCode>
                <c:ptCount val="39"/>
                <c:pt idx="0">
                  <c:v>11439.2</c:v>
                </c:pt>
                <c:pt idx="1">
                  <c:v>12274.3</c:v>
                </c:pt>
                <c:pt idx="2">
                  <c:v>12099.4</c:v>
                </c:pt>
                <c:pt idx="3">
                  <c:v>13102.6</c:v>
                </c:pt>
                <c:pt idx="4">
                  <c:v>11539.3</c:v>
                </c:pt>
                <c:pt idx="5">
                  <c:v>10299.4</c:v>
                </c:pt>
                <c:pt idx="6">
                  <c:v>8975.5</c:v>
                </c:pt>
                <c:pt idx="7">
                  <c:v>8699.5</c:v>
                </c:pt>
                <c:pt idx="8">
                  <c:v>7453.6</c:v>
                </c:pt>
                <c:pt idx="9">
                  <c:v>7163.8</c:v>
                </c:pt>
                <c:pt idx="10">
                  <c:v>7168.8</c:v>
                </c:pt>
                <c:pt idx="11">
                  <c:v>7096.3</c:v>
                </c:pt>
                <c:pt idx="12">
                  <c:v>6138.1</c:v>
                </c:pt>
                <c:pt idx="13">
                  <c:v>6162.5</c:v>
                </c:pt>
                <c:pt idx="14">
                  <c:v>6949</c:v>
                </c:pt>
                <c:pt idx="15">
                  <c:v>7313.1</c:v>
                </c:pt>
                <c:pt idx="16">
                  <c:v>7355.4</c:v>
                </c:pt>
                <c:pt idx="17">
                  <c:v>7450.6</c:v>
                </c:pt>
                <c:pt idx="18">
                  <c:v>7079.9</c:v>
                </c:pt>
                <c:pt idx="19">
                  <c:v>6785.5</c:v>
                </c:pt>
                <c:pt idx="20">
                  <c:v>7096.4</c:v>
                </c:pt>
                <c:pt idx="21">
                  <c:v>7356.5</c:v>
                </c:pt>
                <c:pt idx="22">
                  <c:v>7102.2</c:v>
                </c:pt>
                <c:pt idx="23">
                  <c:v>7138.4</c:v>
                </c:pt>
                <c:pt idx="24">
                  <c:v>6464.6</c:v>
                </c:pt>
                <c:pt idx="25">
                  <c:v>7019.3</c:v>
                </c:pt>
                <c:pt idx="26">
                  <c:v>7049.5</c:v>
                </c:pt>
                <c:pt idx="27">
                  <c:v>7652.6</c:v>
                </c:pt>
                <c:pt idx="28">
                  <c:v>7743.5</c:v>
                </c:pt>
                <c:pt idx="29">
                  <c:v>7966</c:v>
                </c:pt>
                <c:pt idx="30">
                  <c:v>8912.5</c:v>
                </c:pt>
                <c:pt idx="31">
                  <c:v>9917</c:v>
                </c:pt>
                <c:pt idx="32">
                  <c:v>10040.5</c:v>
                </c:pt>
                <c:pt idx="33">
                  <c:v>10218.299999999999</c:v>
                </c:pt>
                <c:pt idx="34">
                  <c:v>9282.2000000000007</c:v>
                </c:pt>
                <c:pt idx="35">
                  <c:v>9678.1</c:v>
                </c:pt>
                <c:pt idx="36">
                  <c:v>9653.7000000000007</c:v>
                </c:pt>
                <c:pt idx="37">
                  <c:v>10397.700000000001</c:v>
                </c:pt>
                <c:pt idx="38">
                  <c:v>12167.2</c:v>
                </c:pt>
              </c:numCache>
            </c:numRef>
          </c:val>
          <c:extLst>
            <c:ext xmlns:c16="http://schemas.microsoft.com/office/drawing/2014/chart" uri="{C3380CC4-5D6E-409C-BE32-E72D297353CC}">
              <c16:uniqueId val="{00000001-00C2-404C-A77D-B489C3DDA620}"/>
            </c:ext>
          </c:extLst>
        </c:ser>
        <c:dLbls>
          <c:showLegendKey val="0"/>
          <c:showVal val="0"/>
          <c:showCatName val="0"/>
          <c:showSerName val="0"/>
          <c:showPercent val="0"/>
          <c:showBubbleSize val="0"/>
        </c:dLbls>
        <c:axId val="373307088"/>
        <c:axId val="373307480"/>
      </c:areaChart>
      <c:catAx>
        <c:axId val="37330708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3307480"/>
        <c:crosses val="autoZero"/>
        <c:auto val="1"/>
        <c:lblAlgn val="ctr"/>
        <c:lblOffset val="100"/>
        <c:tickLblSkip val="11"/>
        <c:tickMarkSkip val="4"/>
        <c:noMultiLvlLbl val="0"/>
      </c:catAx>
      <c:valAx>
        <c:axId val="373307480"/>
        <c:scaling>
          <c:orientation val="minMax"/>
          <c:max val="1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3307088"/>
        <c:crosses val="autoZero"/>
        <c:crossBetween val="midCat"/>
        <c:majorUnit val="1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176.1</c:v>
                </c:pt>
                <c:pt idx="2">
                  <c:v>161.85</c:v>
                </c:pt>
                <c:pt idx="3">
                  <c:v>147.61000000000001</c:v>
                </c:pt>
                <c:pt idx="4">
                  <c:v>140.44</c:v>
                </c:pt>
                <c:pt idx="5">
                  <c:v>133.26</c:v>
                </c:pt>
                <c:pt idx="6">
                  <c:v>123.58</c:v>
                </c:pt>
                <c:pt idx="7">
                  <c:v>113.89</c:v>
                </c:pt>
                <c:pt idx="8">
                  <c:v>117.68</c:v>
                </c:pt>
                <c:pt idx="9">
                  <c:v>121.48</c:v>
                </c:pt>
                <c:pt idx="10">
                  <c:v>125</c:v>
                </c:pt>
                <c:pt idx="11">
                  <c:v>128.52000000000001</c:v>
                </c:pt>
                <c:pt idx="12">
                  <c:v>171.01</c:v>
                </c:pt>
                <c:pt idx="13">
                  <c:v>204.64</c:v>
                </c:pt>
                <c:pt idx="14">
                  <c:v>173.33</c:v>
                </c:pt>
                <c:pt idx="15">
                  <c:v>177.01</c:v>
                </c:pt>
                <c:pt idx="16">
                  <c:v>223.86</c:v>
                </c:pt>
                <c:pt idx="17">
                  <c:v>231.23</c:v>
                </c:pt>
                <c:pt idx="18">
                  <c:v>277.58</c:v>
                </c:pt>
                <c:pt idx="19">
                  <c:v>169.91</c:v>
                </c:pt>
                <c:pt idx="20">
                  <c:v>188.78</c:v>
                </c:pt>
                <c:pt idx="21">
                  <c:v>215.79</c:v>
                </c:pt>
                <c:pt idx="22">
                  <c:v>193.58</c:v>
                </c:pt>
                <c:pt idx="23">
                  <c:v>178.16</c:v>
                </c:pt>
                <c:pt idx="24">
                  <c:v>225.74</c:v>
                </c:pt>
                <c:pt idx="25">
                  <c:v>229.87</c:v>
                </c:pt>
                <c:pt idx="26">
                  <c:v>226.6</c:v>
                </c:pt>
                <c:pt idx="27">
                  <c:v>170.75</c:v>
                </c:pt>
                <c:pt idx="28">
                  <c:v>272.79000000000002</c:v>
                </c:pt>
                <c:pt idx="29">
                  <c:v>231.5</c:v>
                </c:pt>
                <c:pt idx="30">
                  <c:v>264.16000000000003</c:v>
                </c:pt>
                <c:pt idx="31">
                  <c:v>185.69</c:v>
                </c:pt>
                <c:pt idx="32">
                  <c:v>234.29</c:v>
                </c:pt>
                <c:pt idx="33">
                  <c:v>260.32</c:v>
                </c:pt>
                <c:pt idx="34">
                  <c:v>248.6</c:v>
                </c:pt>
                <c:pt idx="35">
                  <c:v>300.17</c:v>
                </c:pt>
                <c:pt idx="36">
                  <c:v>263.04000000000002</c:v>
                </c:pt>
                <c:pt idx="37">
                  <c:v>283.83</c:v>
                </c:pt>
                <c:pt idx="38">
                  <c:v>262.08</c:v>
                </c:pt>
              </c:numCache>
            </c:numRef>
          </c:val>
          <c:smooth val="0"/>
          <c:extLst>
            <c:ext xmlns:c16="http://schemas.microsoft.com/office/drawing/2014/chart" uri="{C3380CC4-5D6E-409C-BE32-E72D297353CC}">
              <c16:uniqueId val="{00000000-2DF9-4D91-9354-3C5C33728D6D}"/>
            </c:ext>
          </c:extLst>
        </c:ser>
        <c:ser>
          <c:idx val="1"/>
          <c:order val="1"/>
          <c:tx>
            <c:strRef>
              <c:f>Sheet1!$C$1</c:f>
              <c:strCache>
                <c:ptCount val="1"/>
                <c:pt idx="0">
                  <c:v>Vientiin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68.78</c:v>
                </c:pt>
                <c:pt idx="2">
                  <c:v>57.99</c:v>
                </c:pt>
                <c:pt idx="3">
                  <c:v>47.2</c:v>
                </c:pt>
                <c:pt idx="4">
                  <c:v>45.52</c:v>
                </c:pt>
                <c:pt idx="5">
                  <c:v>43.84</c:v>
                </c:pt>
                <c:pt idx="6">
                  <c:v>40.64</c:v>
                </c:pt>
                <c:pt idx="7">
                  <c:v>37.44</c:v>
                </c:pt>
                <c:pt idx="8">
                  <c:v>37.020000000000003</c:v>
                </c:pt>
                <c:pt idx="9">
                  <c:v>36.6</c:v>
                </c:pt>
                <c:pt idx="10">
                  <c:v>38.229999999999997</c:v>
                </c:pt>
                <c:pt idx="11">
                  <c:v>39.86</c:v>
                </c:pt>
                <c:pt idx="12">
                  <c:v>26.05</c:v>
                </c:pt>
                <c:pt idx="13">
                  <c:v>47.54</c:v>
                </c:pt>
                <c:pt idx="14">
                  <c:v>41.01</c:v>
                </c:pt>
                <c:pt idx="15">
                  <c:v>28.64</c:v>
                </c:pt>
                <c:pt idx="16">
                  <c:v>38.700000000000003</c:v>
                </c:pt>
                <c:pt idx="17">
                  <c:v>48.42</c:v>
                </c:pt>
                <c:pt idx="18">
                  <c:v>92.08</c:v>
                </c:pt>
                <c:pt idx="19">
                  <c:v>38.39</c:v>
                </c:pt>
                <c:pt idx="20">
                  <c:v>34.450000000000003</c:v>
                </c:pt>
                <c:pt idx="21">
                  <c:v>46.16</c:v>
                </c:pt>
                <c:pt idx="22">
                  <c:v>44.71</c:v>
                </c:pt>
                <c:pt idx="23">
                  <c:v>34.65</c:v>
                </c:pt>
                <c:pt idx="24">
                  <c:v>44.93</c:v>
                </c:pt>
                <c:pt idx="25">
                  <c:v>43.55</c:v>
                </c:pt>
                <c:pt idx="26">
                  <c:v>56.3</c:v>
                </c:pt>
                <c:pt idx="27">
                  <c:v>37.700000000000003</c:v>
                </c:pt>
                <c:pt idx="28">
                  <c:v>52.59</c:v>
                </c:pt>
                <c:pt idx="29">
                  <c:v>37.9</c:v>
                </c:pt>
                <c:pt idx="30">
                  <c:v>52.14</c:v>
                </c:pt>
                <c:pt idx="31">
                  <c:v>27.48</c:v>
                </c:pt>
                <c:pt idx="32">
                  <c:v>42</c:v>
                </c:pt>
                <c:pt idx="33">
                  <c:v>50.31</c:v>
                </c:pt>
                <c:pt idx="34">
                  <c:v>37.79</c:v>
                </c:pt>
                <c:pt idx="35">
                  <c:v>121.71</c:v>
                </c:pt>
                <c:pt idx="36">
                  <c:v>45.94</c:v>
                </c:pt>
                <c:pt idx="37">
                  <c:v>50.4</c:v>
                </c:pt>
                <c:pt idx="38">
                  <c:v>27.14</c:v>
                </c:pt>
              </c:numCache>
            </c:numRef>
          </c:val>
          <c:smooth val="0"/>
          <c:extLst>
            <c:ext xmlns:c16="http://schemas.microsoft.com/office/drawing/2014/chart" uri="{C3380CC4-5D6E-409C-BE32-E72D297353CC}">
              <c16:uniqueId val="{00000001-2DF9-4D91-9354-3C5C33728D6D}"/>
            </c:ext>
          </c:extLst>
        </c:ser>
        <c:ser>
          <c:idx val="2"/>
          <c:order val="2"/>
          <c:tx>
            <c:strRef>
              <c:f>Sheet1!$D$1</c:f>
              <c:strCache>
                <c:ptCount val="1"/>
                <c:pt idx="0">
                  <c:v>Kotimaahan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107.32</c:v>
                </c:pt>
                <c:pt idx="2">
                  <c:v>103.87</c:v>
                </c:pt>
                <c:pt idx="3">
                  <c:v>100.41</c:v>
                </c:pt>
                <c:pt idx="4">
                  <c:v>94.92</c:v>
                </c:pt>
                <c:pt idx="5">
                  <c:v>89.42</c:v>
                </c:pt>
                <c:pt idx="6">
                  <c:v>82.94</c:v>
                </c:pt>
                <c:pt idx="7">
                  <c:v>76.45</c:v>
                </c:pt>
                <c:pt idx="8">
                  <c:v>80.67</c:v>
                </c:pt>
                <c:pt idx="9">
                  <c:v>84.88</c:v>
                </c:pt>
                <c:pt idx="10">
                  <c:v>86.77</c:v>
                </c:pt>
                <c:pt idx="11">
                  <c:v>88.66</c:v>
                </c:pt>
                <c:pt idx="12">
                  <c:v>144.96</c:v>
                </c:pt>
                <c:pt idx="13">
                  <c:v>157.09</c:v>
                </c:pt>
                <c:pt idx="14">
                  <c:v>132.32</c:v>
                </c:pt>
                <c:pt idx="15">
                  <c:v>148.37</c:v>
                </c:pt>
                <c:pt idx="16">
                  <c:v>185.16</c:v>
                </c:pt>
                <c:pt idx="17">
                  <c:v>182.81</c:v>
                </c:pt>
                <c:pt idx="18">
                  <c:v>185.5</c:v>
                </c:pt>
                <c:pt idx="19">
                  <c:v>131.52000000000001</c:v>
                </c:pt>
                <c:pt idx="20">
                  <c:v>154.34</c:v>
                </c:pt>
                <c:pt idx="21">
                  <c:v>169.63</c:v>
                </c:pt>
                <c:pt idx="22">
                  <c:v>148.87</c:v>
                </c:pt>
                <c:pt idx="23">
                  <c:v>143.51</c:v>
                </c:pt>
                <c:pt idx="24">
                  <c:v>180.81</c:v>
                </c:pt>
                <c:pt idx="25">
                  <c:v>186.32</c:v>
                </c:pt>
                <c:pt idx="26">
                  <c:v>170.3</c:v>
                </c:pt>
                <c:pt idx="27">
                  <c:v>133.05000000000001</c:v>
                </c:pt>
                <c:pt idx="28">
                  <c:v>220.21</c:v>
                </c:pt>
                <c:pt idx="29">
                  <c:v>193.6</c:v>
                </c:pt>
                <c:pt idx="30">
                  <c:v>212.02</c:v>
                </c:pt>
                <c:pt idx="31">
                  <c:v>158.21</c:v>
                </c:pt>
                <c:pt idx="32">
                  <c:v>192.28</c:v>
                </c:pt>
                <c:pt idx="33">
                  <c:v>210.01</c:v>
                </c:pt>
                <c:pt idx="34">
                  <c:v>210.81</c:v>
                </c:pt>
                <c:pt idx="35">
                  <c:v>178.45</c:v>
                </c:pt>
                <c:pt idx="36">
                  <c:v>217.1</c:v>
                </c:pt>
                <c:pt idx="37">
                  <c:v>233.43</c:v>
                </c:pt>
                <c:pt idx="38">
                  <c:v>234.94</c:v>
                </c:pt>
              </c:numCache>
            </c:numRef>
          </c:val>
          <c:smooth val="0"/>
          <c:extLst>
            <c:ext xmlns:c16="http://schemas.microsoft.com/office/drawing/2014/chart" uri="{C3380CC4-5D6E-409C-BE32-E72D297353CC}">
              <c16:uniqueId val="{00000002-2DF9-4D91-9354-3C5C33728D6D}"/>
            </c:ext>
          </c:extLst>
        </c:ser>
        <c:dLbls>
          <c:showLegendKey val="0"/>
          <c:showVal val="0"/>
          <c:showCatName val="0"/>
          <c:showSerName val="0"/>
          <c:showPercent val="0"/>
          <c:showBubbleSize val="0"/>
        </c:dLbls>
        <c:smooth val="0"/>
        <c:axId val="374855008"/>
        <c:axId val="374855400"/>
      </c:lineChart>
      <c:catAx>
        <c:axId val="3748550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4855400"/>
        <c:crosses val="autoZero"/>
        <c:auto val="1"/>
        <c:lblAlgn val="ctr"/>
        <c:lblOffset val="100"/>
        <c:tickLblSkip val="3"/>
        <c:tickMarkSkip val="4"/>
        <c:noMultiLvlLbl val="0"/>
      </c:catAx>
      <c:valAx>
        <c:axId val="374855400"/>
        <c:scaling>
          <c:orientation val="minMax"/>
          <c:max val="3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8550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Sheet1!$A$2:$A$40</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225.2</c:v>
                </c:pt>
                <c:pt idx="1">
                  <c:v>234.4</c:v>
                </c:pt>
                <c:pt idx="2">
                  <c:v>238.4</c:v>
                </c:pt>
                <c:pt idx="3">
                  <c:v>242.5</c:v>
                </c:pt>
                <c:pt idx="4">
                  <c:v>227.7</c:v>
                </c:pt>
                <c:pt idx="5">
                  <c:v>213</c:v>
                </c:pt>
                <c:pt idx="6">
                  <c:v>212.4</c:v>
                </c:pt>
                <c:pt idx="7">
                  <c:v>211.8</c:v>
                </c:pt>
                <c:pt idx="8">
                  <c:v>210.8</c:v>
                </c:pt>
                <c:pt idx="9">
                  <c:v>209.8</c:v>
                </c:pt>
                <c:pt idx="10">
                  <c:v>209.5</c:v>
                </c:pt>
                <c:pt idx="11">
                  <c:v>209.1</c:v>
                </c:pt>
                <c:pt idx="12">
                  <c:v>232.3</c:v>
                </c:pt>
                <c:pt idx="13">
                  <c:v>255.6</c:v>
                </c:pt>
                <c:pt idx="14">
                  <c:v>266.89999999999998</c:v>
                </c:pt>
                <c:pt idx="15">
                  <c:v>277.89999999999998</c:v>
                </c:pt>
                <c:pt idx="16">
                  <c:v>263.7</c:v>
                </c:pt>
                <c:pt idx="17">
                  <c:v>282.89999999999998</c:v>
                </c:pt>
                <c:pt idx="18">
                  <c:v>331</c:v>
                </c:pt>
                <c:pt idx="19">
                  <c:v>276.7</c:v>
                </c:pt>
                <c:pt idx="20">
                  <c:v>275.3</c:v>
                </c:pt>
                <c:pt idx="21">
                  <c:v>318.8</c:v>
                </c:pt>
                <c:pt idx="22">
                  <c:v>346.6</c:v>
                </c:pt>
                <c:pt idx="23">
                  <c:v>336.7</c:v>
                </c:pt>
                <c:pt idx="24">
                  <c:v>342.7</c:v>
                </c:pt>
                <c:pt idx="25">
                  <c:v>373.4</c:v>
                </c:pt>
                <c:pt idx="26">
                  <c:v>397.4</c:v>
                </c:pt>
                <c:pt idx="27">
                  <c:v>382.6</c:v>
                </c:pt>
                <c:pt idx="28">
                  <c:v>413.7</c:v>
                </c:pt>
                <c:pt idx="29">
                  <c:v>428.7</c:v>
                </c:pt>
                <c:pt idx="30">
                  <c:v>470.3</c:v>
                </c:pt>
                <c:pt idx="31">
                  <c:v>482.1</c:v>
                </c:pt>
                <c:pt idx="32">
                  <c:v>502.8</c:v>
                </c:pt>
                <c:pt idx="33">
                  <c:v>532.9</c:v>
                </c:pt>
                <c:pt idx="34">
                  <c:v>524.29999999999995</c:v>
                </c:pt>
                <c:pt idx="35">
                  <c:v>519.29999999999995</c:v>
                </c:pt>
                <c:pt idx="36">
                  <c:v>523.79999999999995</c:v>
                </c:pt>
                <c:pt idx="37">
                  <c:v>536.5</c:v>
                </c:pt>
                <c:pt idx="38">
                  <c:v>544.29999999999995</c:v>
                </c:pt>
              </c:numCache>
            </c:numRef>
          </c:val>
          <c:extLst>
            <c:ext xmlns:c16="http://schemas.microsoft.com/office/drawing/2014/chart" uri="{C3380CC4-5D6E-409C-BE32-E72D297353CC}">
              <c16:uniqueId val="{00000000-DC42-468F-9483-51375BDE5FDB}"/>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Sheet1!$A$2:$A$40</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Sheet1!$C$2:$C$40</c:f>
              <c:numCache>
                <c:formatCode>0.0</c:formatCode>
                <c:ptCount val="39"/>
                <c:pt idx="0">
                  <c:v>320.10000000000002</c:v>
                </c:pt>
                <c:pt idx="1">
                  <c:v>324.10000000000002</c:v>
                </c:pt>
                <c:pt idx="2">
                  <c:v>301.39999999999998</c:v>
                </c:pt>
                <c:pt idx="3">
                  <c:v>278.8</c:v>
                </c:pt>
                <c:pt idx="4">
                  <c:v>228.8</c:v>
                </c:pt>
                <c:pt idx="5">
                  <c:v>178.8</c:v>
                </c:pt>
                <c:pt idx="6">
                  <c:v>165.6</c:v>
                </c:pt>
                <c:pt idx="7">
                  <c:v>152.30000000000001</c:v>
                </c:pt>
                <c:pt idx="8">
                  <c:v>140.19999999999999</c:v>
                </c:pt>
                <c:pt idx="9">
                  <c:v>128</c:v>
                </c:pt>
                <c:pt idx="10">
                  <c:v>139.30000000000001</c:v>
                </c:pt>
                <c:pt idx="11">
                  <c:v>150.6</c:v>
                </c:pt>
                <c:pt idx="12">
                  <c:v>132</c:v>
                </c:pt>
                <c:pt idx="13">
                  <c:v>138.80000000000001</c:v>
                </c:pt>
                <c:pt idx="14">
                  <c:v>136</c:v>
                </c:pt>
                <c:pt idx="15">
                  <c:v>123</c:v>
                </c:pt>
                <c:pt idx="16">
                  <c:v>112.6</c:v>
                </c:pt>
                <c:pt idx="17">
                  <c:v>115.9</c:v>
                </c:pt>
                <c:pt idx="18">
                  <c:v>131.19999999999999</c:v>
                </c:pt>
                <c:pt idx="19">
                  <c:v>106</c:v>
                </c:pt>
                <c:pt idx="20">
                  <c:v>96.5</c:v>
                </c:pt>
                <c:pt idx="21">
                  <c:v>104.9</c:v>
                </c:pt>
                <c:pt idx="22">
                  <c:v>117.4</c:v>
                </c:pt>
                <c:pt idx="23">
                  <c:v>101.4</c:v>
                </c:pt>
                <c:pt idx="24">
                  <c:v>107.4</c:v>
                </c:pt>
                <c:pt idx="25">
                  <c:v>108.6</c:v>
                </c:pt>
                <c:pt idx="26">
                  <c:v>113.3</c:v>
                </c:pt>
                <c:pt idx="27">
                  <c:v>110.5</c:v>
                </c:pt>
                <c:pt idx="28">
                  <c:v>113.6</c:v>
                </c:pt>
                <c:pt idx="29">
                  <c:v>103.2</c:v>
                </c:pt>
                <c:pt idx="30">
                  <c:v>102.6</c:v>
                </c:pt>
                <c:pt idx="31">
                  <c:v>100.7</c:v>
                </c:pt>
                <c:pt idx="32">
                  <c:v>91.6</c:v>
                </c:pt>
                <c:pt idx="33">
                  <c:v>100.8</c:v>
                </c:pt>
                <c:pt idx="34">
                  <c:v>97.5</c:v>
                </c:pt>
                <c:pt idx="35">
                  <c:v>154.80000000000001</c:v>
                </c:pt>
                <c:pt idx="36">
                  <c:v>153.1</c:v>
                </c:pt>
                <c:pt idx="37">
                  <c:v>170.8</c:v>
                </c:pt>
                <c:pt idx="38" formatCode="General">
                  <c:v>173.4</c:v>
                </c:pt>
              </c:numCache>
            </c:numRef>
          </c:val>
          <c:extLst>
            <c:ext xmlns:c16="http://schemas.microsoft.com/office/drawing/2014/chart" uri="{C3380CC4-5D6E-409C-BE32-E72D297353CC}">
              <c16:uniqueId val="{00000001-DC42-468F-9483-51375BDE5FDB}"/>
            </c:ext>
          </c:extLst>
        </c:ser>
        <c:dLbls>
          <c:showLegendKey val="0"/>
          <c:showVal val="0"/>
          <c:showCatName val="0"/>
          <c:showSerName val="0"/>
          <c:showPercent val="0"/>
          <c:showBubbleSize val="0"/>
        </c:dLbls>
        <c:axId val="374518216"/>
        <c:axId val="374518608"/>
      </c:areaChart>
      <c:catAx>
        <c:axId val="3745182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4518608"/>
        <c:crosses val="autoZero"/>
        <c:auto val="1"/>
        <c:lblAlgn val="ctr"/>
        <c:lblOffset val="100"/>
        <c:tickLblSkip val="11"/>
        <c:tickMarkSkip val="4"/>
        <c:noMultiLvlLbl val="0"/>
      </c:catAx>
      <c:valAx>
        <c:axId val="374518608"/>
        <c:scaling>
          <c:orientation val="minMax"/>
          <c:max val="8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518216"/>
        <c:crosses val="autoZero"/>
        <c:crossBetween val="midCat"/>
        <c:majorUnit val="10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D-3231-44FD-A144-AD558A715B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E-3231-44FD-A144-AD558A715B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3231-44FD-A144-AD558A715B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0-3231-44FD-A144-AD558A715BC4}"/>
              </c:ext>
            </c:extLst>
          </c:dPt>
          <c:dLbls>
            <c:dLbl>
              <c:idx val="0"/>
              <c:tx>
                <c:rich>
                  <a:bodyPr/>
                  <a:lstStyle/>
                  <a:p>
                    <a:fld id="{8989B1F0-2132-44AE-8F93-FE3E331820EB}" type="CATEGORYNAME">
                      <a:rPr lang="en-US">
                        <a:solidFill>
                          <a:schemeClr val="accent1"/>
                        </a:solidFill>
                      </a:rPr>
                      <a:pPr/>
                      <a:t>[LUOKAN NIMI]</a:t>
                    </a:fld>
                    <a:r>
                      <a:rPr lang="en-US" baseline="0" dirty="0">
                        <a:solidFill>
                          <a:schemeClr val="accent1"/>
                        </a:solidFill>
                      </a:rPr>
                      <a:t>
</a:t>
                    </a:r>
                    <a:fld id="{9866ECBD-53AB-4C39-B551-84CAEC19B737}" type="PERCENTAGE">
                      <a:rPr lang="en-US" baseline="0">
                        <a:solidFill>
                          <a:schemeClr val="accent1"/>
                        </a:solidFill>
                      </a:rPr>
                      <a:pPr/>
                      <a:t>[PROSENTTI]</a:t>
                    </a:fld>
                    <a:endParaRPr lang="en-US" baseline="0" dirty="0">
                      <a:solidFill>
                        <a:schemeClr val="accent1"/>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3231-44FD-A144-AD558A715BC4}"/>
                </c:ext>
              </c:extLst>
            </c:dLbl>
            <c:dLbl>
              <c:idx val="1"/>
              <c:tx>
                <c:rich>
                  <a:bodyPr/>
                  <a:lstStyle/>
                  <a:p>
                    <a:fld id="{00175A78-8FA1-4670-8E66-CED0E467F88C}" type="CATEGORYNAME">
                      <a:rPr lang="en-US">
                        <a:solidFill>
                          <a:srgbClr val="C00000"/>
                        </a:solidFill>
                      </a:rPr>
                      <a:pPr/>
                      <a:t>[LUOKAN NIMI]</a:t>
                    </a:fld>
                    <a:r>
                      <a:rPr lang="en-US" baseline="0" dirty="0">
                        <a:solidFill>
                          <a:srgbClr val="C00000"/>
                        </a:solidFill>
                      </a:rPr>
                      <a:t>
</a:t>
                    </a:r>
                    <a:fld id="{011043D0-68C9-4931-A03A-CD988FA4C67B}" type="PERCENTAGE">
                      <a:rPr lang="en-US" baseline="0">
                        <a:solidFill>
                          <a:srgbClr val="C00000"/>
                        </a:solidFill>
                      </a:rPr>
                      <a:pPr/>
                      <a:t>[PROSENTTI]</a:t>
                    </a:fld>
                    <a:endParaRPr lang="en-US" baseline="0" dirty="0">
                      <a:solidFill>
                        <a:srgbClr val="C00000"/>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3231-44FD-A144-AD558A715BC4}"/>
                </c:ext>
              </c:extLst>
            </c:dLbl>
            <c:dLbl>
              <c:idx val="2"/>
              <c:layout>
                <c:manualLayout>
                  <c:x val="3.3119590276766333E-3"/>
                  <c:y val="1.0243912669165653E-2"/>
                </c:manualLayout>
              </c:layout>
              <c:tx>
                <c:rich>
                  <a:bodyPr/>
                  <a:lstStyle/>
                  <a:p>
                    <a:fld id="{B5D889EC-8AB7-4985-88E4-800942083076}" type="CATEGORYNAME">
                      <a:rPr lang="en-US">
                        <a:solidFill>
                          <a:srgbClr val="00B050"/>
                        </a:solidFill>
                      </a:rPr>
                      <a:pPr/>
                      <a:t>[LUOKAN NIMI]</a:t>
                    </a:fld>
                    <a:r>
                      <a:rPr lang="en-US" baseline="0" dirty="0">
                        <a:solidFill>
                          <a:srgbClr val="00B050"/>
                        </a:solidFill>
                      </a:rPr>
                      <a:t>
</a:t>
                    </a:r>
                    <a:fld id="{592C8739-DF19-4A68-91D7-2925E0D9D913}" type="PERCENTAGE">
                      <a:rPr lang="en-US" baseline="0">
                        <a:solidFill>
                          <a:srgbClr val="00B050"/>
                        </a:solidFill>
                      </a:rPr>
                      <a:pPr/>
                      <a:t>[PROSENTTI]</a:t>
                    </a:fld>
                    <a:endParaRPr lang="en-US" baseline="0" dirty="0">
                      <a:solidFill>
                        <a:srgbClr val="00B050"/>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3231-44FD-A144-AD558A715BC4}"/>
                </c:ext>
              </c:extLst>
            </c:dLbl>
            <c:dLbl>
              <c:idx val="3"/>
              <c:tx>
                <c:rich>
                  <a:bodyPr/>
                  <a:lstStyle/>
                  <a:p>
                    <a:fld id="{8CFECC06-53EB-4BBE-B9F2-207B6BBBC0CF}" type="CATEGORYNAME">
                      <a:rPr lang="en-US">
                        <a:solidFill>
                          <a:schemeClr val="accent4"/>
                        </a:solidFill>
                      </a:rPr>
                      <a:pPr/>
                      <a:t>[LUOKAN NIMI]</a:t>
                    </a:fld>
                    <a:r>
                      <a:rPr lang="en-US" baseline="0" dirty="0">
                        <a:solidFill>
                          <a:schemeClr val="accent4"/>
                        </a:solidFill>
                      </a:rPr>
                      <a:t>
</a:t>
                    </a:r>
                    <a:fld id="{965C0749-1118-495B-9D80-ED882669B444}" type="PERCENTAGE">
                      <a:rPr lang="en-US" baseline="0">
                        <a:solidFill>
                          <a:schemeClr val="accent4"/>
                        </a:solidFill>
                      </a:rPr>
                      <a:pPr/>
                      <a:t>[PROSENTTI]</a:t>
                    </a:fld>
                    <a:endParaRPr lang="en-US" baseline="0" dirty="0">
                      <a:solidFill>
                        <a:schemeClr val="accent4"/>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3231-44FD-A144-AD558A715BC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37.69</c:v>
                </c:pt>
                <c:pt idx="1">
                  <c:v>11.67</c:v>
                </c:pt>
                <c:pt idx="2">
                  <c:v>11.21</c:v>
                </c:pt>
                <c:pt idx="3">
                  <c:v>15.11</c:v>
                </c:pt>
              </c:numCache>
            </c:numRef>
          </c:val>
          <c:extLst>
            <c:ext xmlns:c16="http://schemas.microsoft.com/office/drawing/2014/chart" uri="{C3380CC4-5D6E-409C-BE32-E72D297353CC}">
              <c16:uniqueId val="{0000001C-3231-44FD-A144-AD558A715BC4}"/>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w="38100">
              <a:solidFill>
                <a:schemeClr val="tx1"/>
              </a:solidFill>
            </a:ln>
          </c:spPr>
          <c:marker>
            <c:symbol val="none"/>
          </c:marker>
          <c:cat>
            <c:strRef>
              <c:f>Sheet1!$A$2:$A$42</c:f>
              <c:strCache>
                <c:ptCount val="38"/>
                <c:pt idx="0">
                  <c:v>2004,IV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514.24</c:v>
                </c:pt>
                <c:pt idx="2">
                  <c:v>602.70000000000005</c:v>
                </c:pt>
                <c:pt idx="3">
                  <c:v>325.54000000000002</c:v>
                </c:pt>
                <c:pt idx="4">
                  <c:v>499.51</c:v>
                </c:pt>
                <c:pt idx="5">
                  <c:v>430.63</c:v>
                </c:pt>
                <c:pt idx="6">
                  <c:v>498.6</c:v>
                </c:pt>
                <c:pt idx="7">
                  <c:v>440.99</c:v>
                </c:pt>
                <c:pt idx="8">
                  <c:v>583.88</c:v>
                </c:pt>
                <c:pt idx="9">
                  <c:v>478.42</c:v>
                </c:pt>
                <c:pt idx="10">
                  <c:v>369.44</c:v>
                </c:pt>
                <c:pt idx="11">
                  <c:v>357.06</c:v>
                </c:pt>
                <c:pt idx="12">
                  <c:v>583</c:v>
                </c:pt>
                <c:pt idx="13">
                  <c:v>701.42</c:v>
                </c:pt>
                <c:pt idx="14">
                  <c:v>436.46</c:v>
                </c:pt>
                <c:pt idx="15">
                  <c:v>389.89</c:v>
                </c:pt>
                <c:pt idx="16">
                  <c:v>583.19000000000005</c:v>
                </c:pt>
                <c:pt idx="17">
                  <c:v>628.03</c:v>
                </c:pt>
                <c:pt idx="18">
                  <c:v>641.57000000000005</c:v>
                </c:pt>
                <c:pt idx="19">
                  <c:v>439.47</c:v>
                </c:pt>
                <c:pt idx="20">
                  <c:v>557.08000000000004</c:v>
                </c:pt>
                <c:pt idx="21">
                  <c:v>774.47</c:v>
                </c:pt>
                <c:pt idx="22">
                  <c:v>658.69</c:v>
                </c:pt>
                <c:pt idx="23">
                  <c:v>546.54</c:v>
                </c:pt>
                <c:pt idx="24">
                  <c:v>713.44</c:v>
                </c:pt>
                <c:pt idx="25">
                  <c:v>752.87</c:v>
                </c:pt>
                <c:pt idx="26">
                  <c:v>577.80999999999995</c:v>
                </c:pt>
                <c:pt idx="27">
                  <c:v>636.78</c:v>
                </c:pt>
                <c:pt idx="28">
                  <c:v>697.35</c:v>
                </c:pt>
                <c:pt idx="29">
                  <c:v>618.46</c:v>
                </c:pt>
                <c:pt idx="30">
                  <c:v>660.31</c:v>
                </c:pt>
                <c:pt idx="31">
                  <c:v>631.11</c:v>
                </c:pt>
                <c:pt idx="32">
                  <c:v>757.69</c:v>
                </c:pt>
                <c:pt idx="33">
                  <c:v>526.64</c:v>
                </c:pt>
                <c:pt idx="34">
                  <c:v>518.65</c:v>
                </c:pt>
                <c:pt idx="35">
                  <c:v>490.11</c:v>
                </c:pt>
                <c:pt idx="36">
                  <c:v>743.61</c:v>
                </c:pt>
                <c:pt idx="37">
                  <c:v>583.52</c:v>
                </c:pt>
                <c:pt idx="38">
                  <c:v>513.28</c:v>
                </c:pt>
              </c:numCache>
            </c:numRef>
          </c:val>
          <c:smooth val="0"/>
          <c:extLst>
            <c:ext xmlns:c16="http://schemas.microsoft.com/office/drawing/2014/chart" uri="{C3380CC4-5D6E-409C-BE32-E72D297353CC}">
              <c16:uniqueId val="{00000000-92E2-4320-B377-E5F7CCFCF046}"/>
            </c:ext>
          </c:extLst>
        </c:ser>
        <c:dLbls>
          <c:showLegendKey val="0"/>
          <c:showVal val="0"/>
          <c:showCatName val="0"/>
          <c:showSerName val="0"/>
          <c:showPercent val="0"/>
          <c:showBubbleSize val="0"/>
        </c:dLbls>
        <c:smooth val="0"/>
        <c:axId val="376821656"/>
        <c:axId val="376822048"/>
      </c:lineChart>
      <c:catAx>
        <c:axId val="37682165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6822048"/>
        <c:crosses val="autoZero"/>
        <c:auto val="1"/>
        <c:lblAlgn val="ctr"/>
        <c:lblOffset val="100"/>
        <c:tickLblSkip val="3"/>
        <c:tickMarkSkip val="4"/>
        <c:noMultiLvlLbl val="0"/>
      </c:catAx>
      <c:valAx>
        <c:axId val="376822048"/>
        <c:scaling>
          <c:orientation val="minMax"/>
          <c:max val="8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2165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952.1</c:v>
                </c:pt>
                <c:pt idx="1">
                  <c:v>995.4</c:v>
                </c:pt>
                <c:pt idx="2">
                  <c:v>1128.0999999999999</c:v>
                </c:pt>
                <c:pt idx="3">
                  <c:v>1044.4000000000001</c:v>
                </c:pt>
                <c:pt idx="4">
                  <c:v>1020.4</c:v>
                </c:pt>
                <c:pt idx="5">
                  <c:v>1008.7</c:v>
                </c:pt>
                <c:pt idx="6">
                  <c:v>1042.9000000000001</c:v>
                </c:pt>
                <c:pt idx="7">
                  <c:v>1087.7</c:v>
                </c:pt>
                <c:pt idx="8">
                  <c:v>1178.7</c:v>
                </c:pt>
                <c:pt idx="9">
                  <c:v>1199.4000000000001</c:v>
                </c:pt>
                <c:pt idx="10">
                  <c:v>1078</c:v>
                </c:pt>
                <c:pt idx="11">
                  <c:v>1058.2</c:v>
                </c:pt>
                <c:pt idx="12">
                  <c:v>1124.7</c:v>
                </c:pt>
                <c:pt idx="13">
                  <c:v>1364.7</c:v>
                </c:pt>
                <c:pt idx="14">
                  <c:v>1329.1</c:v>
                </c:pt>
                <c:pt idx="15">
                  <c:v>1285.3</c:v>
                </c:pt>
                <c:pt idx="16">
                  <c:v>1346.1</c:v>
                </c:pt>
                <c:pt idx="17">
                  <c:v>1469.2</c:v>
                </c:pt>
                <c:pt idx="18">
                  <c:v>1609.8</c:v>
                </c:pt>
                <c:pt idx="19">
                  <c:v>1551.3</c:v>
                </c:pt>
                <c:pt idx="20">
                  <c:v>1484.8</c:v>
                </c:pt>
                <c:pt idx="21">
                  <c:v>1506.9</c:v>
                </c:pt>
                <c:pt idx="22">
                  <c:v>1537.3</c:v>
                </c:pt>
                <c:pt idx="23">
                  <c:v>1496.8</c:v>
                </c:pt>
                <c:pt idx="24">
                  <c:v>1465.9</c:v>
                </c:pt>
                <c:pt idx="25">
                  <c:v>1546.6</c:v>
                </c:pt>
                <c:pt idx="26">
                  <c:v>1521.8</c:v>
                </c:pt>
                <c:pt idx="27">
                  <c:v>1596.3</c:v>
                </c:pt>
                <c:pt idx="28">
                  <c:v>1653.4</c:v>
                </c:pt>
                <c:pt idx="29">
                  <c:v>1659.9</c:v>
                </c:pt>
                <c:pt idx="30">
                  <c:v>1612.8</c:v>
                </c:pt>
                <c:pt idx="31">
                  <c:v>1721.5</c:v>
                </c:pt>
                <c:pt idx="32">
                  <c:v>1812.8</c:v>
                </c:pt>
                <c:pt idx="33">
                  <c:v>1703.6</c:v>
                </c:pt>
                <c:pt idx="34">
                  <c:v>1634.2</c:v>
                </c:pt>
                <c:pt idx="35">
                  <c:v>1619.8</c:v>
                </c:pt>
                <c:pt idx="36">
                  <c:v>1698.4</c:v>
                </c:pt>
                <c:pt idx="37">
                  <c:v>1685.9</c:v>
                </c:pt>
                <c:pt idx="38">
                  <c:v>1597.3</c:v>
                </c:pt>
              </c:numCache>
            </c:numRef>
          </c:val>
          <c:extLst>
            <c:ext xmlns:c16="http://schemas.microsoft.com/office/drawing/2014/chart" uri="{C3380CC4-5D6E-409C-BE32-E72D297353CC}">
              <c16:uniqueId val="{00000000-B25A-4FEE-875E-9432EA522F45}"/>
            </c:ext>
          </c:extLst>
        </c:ser>
        <c:dLbls>
          <c:showLegendKey val="0"/>
          <c:showVal val="0"/>
          <c:showCatName val="0"/>
          <c:showSerName val="0"/>
          <c:showPercent val="0"/>
          <c:showBubbleSize val="0"/>
        </c:dLbls>
        <c:axId val="376832240"/>
        <c:axId val="376832632"/>
      </c:areaChart>
      <c:catAx>
        <c:axId val="37683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6832632"/>
        <c:crosses val="autoZero"/>
        <c:auto val="1"/>
        <c:lblAlgn val="ctr"/>
        <c:lblOffset val="100"/>
        <c:tickLblSkip val="11"/>
        <c:tickMarkSkip val="4"/>
        <c:noMultiLvlLbl val="0"/>
      </c:catAx>
      <c:valAx>
        <c:axId val="376832632"/>
        <c:scaling>
          <c:orientation val="minMax"/>
          <c:max val="20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32240"/>
        <c:crosses val="autoZero"/>
        <c:crossBetween val="midCat"/>
        <c:majorUnit val="2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6.1726891542255774E-2"/>
          <c:w val="0.87725631768953072"/>
          <c:h val="0.78794563978547505"/>
        </c:manualLayout>
      </c:layout>
      <c:barChart>
        <c:barDir val="col"/>
        <c:grouping val="clustered"/>
        <c:varyColors val="0"/>
        <c:ser>
          <c:idx val="0"/>
          <c:order val="0"/>
          <c:tx>
            <c:strRef>
              <c:f>Sheet1!$B$1</c:f>
              <c:strCache>
                <c:ptCount val="1"/>
                <c:pt idx="0">
                  <c:v>Henkilöstö Suomessa </c:v>
                </c:pt>
              </c:strCache>
            </c:strRef>
          </c:tx>
          <c:spPr>
            <a:solidFill>
              <a:srgbClr val="141F94"/>
            </a:solidFill>
            <a:ln w="3195">
              <a:solidFill>
                <a:srgbClr val="000000"/>
              </a:solidFill>
              <a:prstDash val="solid"/>
            </a:ln>
          </c:spPr>
          <c:invertIfNegative val="0"/>
          <c:cat>
            <c:strRef>
              <c:f>Sheet1!$A$2:$A$11</c:f>
              <c:strCache>
                <c:ptCount val="10"/>
                <c:pt idx="0">
                  <c:v>2008</c:v>
                </c:pt>
                <c:pt idx="1">
                  <c:v>2009</c:v>
                </c:pt>
                <c:pt idx="2">
                  <c:v>2010</c:v>
                </c:pt>
                <c:pt idx="3">
                  <c:v>2011</c:v>
                </c:pt>
                <c:pt idx="4">
                  <c:v>2012</c:v>
                </c:pt>
                <c:pt idx="5">
                  <c:v>2013</c:v>
                </c:pt>
                <c:pt idx="6">
                  <c:v>2014</c:v>
                </c:pt>
                <c:pt idx="7">
                  <c:v>2015</c:v>
                </c:pt>
                <c:pt idx="8">
                  <c:v>2016</c:v>
                </c:pt>
                <c:pt idx="9">
                  <c:v>2017 (30.6.)</c:v>
                </c:pt>
              </c:strCache>
            </c:strRef>
          </c:cat>
          <c:val>
            <c:numRef>
              <c:f>Sheet1!$B$2:$B$11</c:f>
              <c:numCache>
                <c:formatCode>#,##0</c:formatCode>
                <c:ptCount val="10"/>
                <c:pt idx="0">
                  <c:v>326300</c:v>
                </c:pt>
                <c:pt idx="1">
                  <c:v>299000</c:v>
                </c:pt>
                <c:pt idx="2">
                  <c:v>283899.99999999994</c:v>
                </c:pt>
                <c:pt idx="3">
                  <c:v>289800</c:v>
                </c:pt>
                <c:pt idx="4">
                  <c:v>296300</c:v>
                </c:pt>
                <c:pt idx="5">
                  <c:v>290100</c:v>
                </c:pt>
                <c:pt idx="6">
                  <c:v>287400</c:v>
                </c:pt>
                <c:pt idx="7">
                  <c:v>288900</c:v>
                </c:pt>
                <c:pt idx="8">
                  <c:v>290100</c:v>
                </c:pt>
                <c:pt idx="9">
                  <c:v>296124.80706374941</c:v>
                </c:pt>
              </c:numCache>
            </c:numRef>
          </c:val>
          <c:extLst>
            <c:ext xmlns:c16="http://schemas.microsoft.com/office/drawing/2014/chart" uri="{C3380CC4-5D6E-409C-BE32-E72D297353CC}">
              <c16:uniqueId val="{00000000-FCEA-4536-86D0-AE95E4D4FA54}"/>
            </c:ext>
          </c:extLst>
        </c:ser>
        <c:ser>
          <c:idx val="1"/>
          <c:order val="1"/>
          <c:tx>
            <c:strRef>
              <c:f>Sheet1!$C$1</c:f>
              <c:strCache>
                <c:ptCount val="1"/>
                <c:pt idx="0">
                  <c:v>Henkilöstö tytäryrityksissä ulkomailla </c:v>
                </c:pt>
              </c:strCache>
            </c:strRef>
          </c:tx>
          <c:spPr>
            <a:solidFill>
              <a:srgbClr val="FF805C"/>
            </a:solidFill>
            <a:ln w="3195">
              <a:solidFill>
                <a:schemeClr val="tx1"/>
              </a:solidFill>
              <a:prstDash val="solid"/>
            </a:ln>
          </c:spPr>
          <c:invertIfNegative val="0"/>
          <c:cat>
            <c:strRef>
              <c:f>Sheet1!$A$2:$A$11</c:f>
              <c:strCache>
                <c:ptCount val="10"/>
                <c:pt idx="0">
                  <c:v>2008</c:v>
                </c:pt>
                <c:pt idx="1">
                  <c:v>2009</c:v>
                </c:pt>
                <c:pt idx="2">
                  <c:v>2010</c:v>
                </c:pt>
                <c:pt idx="3">
                  <c:v>2011</c:v>
                </c:pt>
                <c:pt idx="4">
                  <c:v>2012</c:v>
                </c:pt>
                <c:pt idx="5">
                  <c:v>2013</c:v>
                </c:pt>
                <c:pt idx="6">
                  <c:v>2014</c:v>
                </c:pt>
                <c:pt idx="7">
                  <c:v>2015</c:v>
                </c:pt>
                <c:pt idx="8">
                  <c:v>2016</c:v>
                </c:pt>
                <c:pt idx="9">
                  <c:v>2017 (30.6.)</c:v>
                </c:pt>
              </c:strCache>
            </c:strRef>
          </c:cat>
          <c:val>
            <c:numRef>
              <c:f>Sheet1!$C$2:$C$11</c:f>
              <c:numCache>
                <c:formatCode>#,##0</c:formatCode>
                <c:ptCount val="10"/>
                <c:pt idx="0">
                  <c:v>297345</c:v>
                </c:pt>
                <c:pt idx="1">
                  <c:v>284683</c:v>
                </c:pt>
                <c:pt idx="2">
                  <c:v>304473</c:v>
                </c:pt>
                <c:pt idx="3">
                  <c:v>327105</c:v>
                </c:pt>
                <c:pt idx="4">
                  <c:v>302967</c:v>
                </c:pt>
                <c:pt idx="5">
                  <c:v>287327</c:v>
                </c:pt>
                <c:pt idx="6">
                  <c:v>273143</c:v>
                </c:pt>
                <c:pt idx="7">
                  <c:v>255440.5</c:v>
                </c:pt>
                <c:pt idx="8">
                  <c:v>284942.7</c:v>
                </c:pt>
              </c:numCache>
            </c:numRef>
          </c:val>
          <c:extLst>
            <c:ext xmlns:c16="http://schemas.microsoft.com/office/drawing/2014/chart" uri="{C3380CC4-5D6E-409C-BE32-E72D297353CC}">
              <c16:uniqueId val="{00000001-FCEA-4536-86D0-AE95E4D4FA54}"/>
            </c:ext>
          </c:extLst>
        </c:ser>
        <c:dLbls>
          <c:showLegendKey val="0"/>
          <c:showVal val="0"/>
          <c:showCatName val="0"/>
          <c:showSerName val="0"/>
          <c:showPercent val="0"/>
          <c:showBubbleSize val="0"/>
        </c:dLbls>
        <c:gapWidth val="75"/>
        <c:axId val="370638952"/>
        <c:axId val="319901952"/>
      </c:barChart>
      <c:catAx>
        <c:axId val="370638952"/>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lgn="ctr">
              <a:defRPr lang="fi-FI" sz="1050" b="0" i="0" u="none" strike="noStrike" kern="1200" baseline="0">
                <a:solidFill>
                  <a:srgbClr val="000000"/>
                </a:solidFill>
                <a:latin typeface="+mn-lt"/>
                <a:ea typeface="Arial"/>
                <a:cs typeface="Arial"/>
              </a:defRPr>
            </a:pPr>
            <a:endParaRPr lang="fi-FI"/>
          </a:p>
        </c:txPr>
        <c:crossAx val="319901952"/>
        <c:crosses val="autoZero"/>
        <c:auto val="1"/>
        <c:lblAlgn val="ctr"/>
        <c:lblOffset val="100"/>
        <c:tickLblSkip val="1"/>
        <c:tickMarkSkip val="1"/>
        <c:noMultiLvlLbl val="0"/>
      </c:catAx>
      <c:valAx>
        <c:axId val="319901952"/>
        <c:scaling>
          <c:orientation val="minMax"/>
          <c:max val="350000"/>
          <c:min val="1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rgbClr val="000000"/>
                </a:solidFill>
                <a:latin typeface="+mn-lt"/>
                <a:ea typeface="Arial"/>
                <a:cs typeface="Arial"/>
              </a:defRPr>
            </a:pPr>
            <a:endParaRPr lang="fi-FI"/>
          </a:p>
        </c:txPr>
        <c:crossAx val="370638952"/>
        <c:crosses val="autoZero"/>
        <c:crossBetween val="between"/>
        <c:majorUnit val="20000"/>
      </c:valAx>
      <c:spPr>
        <a:noFill/>
        <a:ln w="12778">
          <a:solidFill>
            <a:schemeClr val="tx1"/>
          </a:solidFill>
          <a:prstDash val="solid"/>
        </a:ln>
      </c:spPr>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lgn="ctr">
            <a:defRPr lang="fi-FI" sz="1050" b="0" i="0" u="none" strike="noStrike" kern="1200" baseline="0">
              <a:solidFill>
                <a:srgbClr val="000000"/>
              </a:solidFill>
              <a:latin typeface="+mn-lt"/>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Henkilöstömäärän muutos edelliseen neljännekseen verrattuna</c:v>
                </c:pt>
              </c:strCache>
            </c:strRef>
          </c:tx>
          <c:spPr>
            <a:solidFill>
              <a:srgbClr val="C00000"/>
            </a:solidFill>
            <a:ln>
              <a:noFill/>
            </a:ln>
            <a:effectLst/>
          </c:spPr>
          <c:invertIfNegative val="0"/>
          <c:cat>
            <c:strRef>
              <c:f>Taul1!$A$2:$A$13</c:f>
              <c:strCache>
                <c:ptCount val="12"/>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strCache>
            </c:strRef>
          </c:cat>
          <c:val>
            <c:numRef>
              <c:f>Taul1!$B$2:$B$13</c:f>
              <c:numCache>
                <c:formatCode>General</c:formatCode>
                <c:ptCount val="12"/>
                <c:pt idx="0">
                  <c:v>-1725.0472980454797</c:v>
                </c:pt>
                <c:pt idx="1">
                  <c:v>-2772.9277301111724</c:v>
                </c:pt>
                <c:pt idx="2">
                  <c:v>500</c:v>
                </c:pt>
                <c:pt idx="3">
                  <c:v>1464.6108658704907</c:v>
                </c:pt>
                <c:pt idx="4">
                  <c:v>-1043.8445894536562</c:v>
                </c:pt>
                <c:pt idx="5">
                  <c:v>-2242.6661510239355</c:v>
                </c:pt>
                <c:pt idx="6">
                  <c:v>-423.86039099266054</c:v>
                </c:pt>
                <c:pt idx="7">
                  <c:v>783.61812865873799</c:v>
                </c:pt>
                <c:pt idx="8">
                  <c:v>-1880.5028571592993</c:v>
                </c:pt>
                <c:pt idx="9">
                  <c:v>577.85174448625185</c:v>
                </c:pt>
                <c:pt idx="10">
                  <c:v>2477</c:v>
                </c:pt>
                <c:pt idx="11">
                  <c:v>3855</c:v>
                </c:pt>
              </c:numCache>
            </c:numRef>
          </c:val>
          <c:extLst>
            <c:ext xmlns:c16="http://schemas.microsoft.com/office/drawing/2014/chart" uri="{C3380CC4-5D6E-409C-BE32-E72D297353CC}">
              <c16:uniqueId val="{00000000-F606-482A-AD06-8D94355D6B8A}"/>
            </c:ext>
          </c:extLst>
        </c:ser>
        <c:ser>
          <c:idx val="1"/>
          <c:order val="1"/>
          <c:tx>
            <c:strRef>
              <c:f>Taul1!$C$1</c:f>
              <c:strCache>
                <c:ptCount val="1"/>
                <c:pt idx="0">
                  <c:v>Neljänneksen aikana rekrytoitujen määrä</c:v>
                </c:pt>
              </c:strCache>
            </c:strRef>
          </c:tx>
          <c:spPr>
            <a:solidFill>
              <a:srgbClr val="00B050"/>
            </a:solidFill>
            <a:ln>
              <a:noFill/>
            </a:ln>
            <a:effectLst/>
          </c:spPr>
          <c:invertIfNegative val="0"/>
          <c:cat>
            <c:strRef>
              <c:f>Taul1!$A$2:$A$13</c:f>
              <c:strCache>
                <c:ptCount val="12"/>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strCache>
            </c:strRef>
          </c:cat>
          <c:val>
            <c:numRef>
              <c:f>Taul1!$C$2:$C$13</c:f>
              <c:numCache>
                <c:formatCode>#,##0</c:formatCode>
                <c:ptCount val="12"/>
                <c:pt idx="0">
                  <c:v>6039.6008389420494</c:v>
                </c:pt>
                <c:pt idx="1">
                  <c:v>4797.7897681127743</c:v>
                </c:pt>
                <c:pt idx="2">
                  <c:v>7851.4313289360571</c:v>
                </c:pt>
                <c:pt idx="3">
                  <c:v>6685.9122554600544</c:v>
                </c:pt>
                <c:pt idx="4" formatCode="General">
                  <c:v>7700</c:v>
                </c:pt>
                <c:pt idx="5">
                  <c:v>6176.3555772662821</c:v>
                </c:pt>
                <c:pt idx="6">
                  <c:v>7537.782188740196</c:v>
                </c:pt>
                <c:pt idx="7">
                  <c:v>6857.0390325418875</c:v>
                </c:pt>
                <c:pt idx="8" formatCode="General">
                  <c:v>6818</c:v>
                </c:pt>
                <c:pt idx="9" formatCode="General">
                  <c:v>7300</c:v>
                </c:pt>
                <c:pt idx="10" formatCode="General">
                  <c:v>11000</c:v>
                </c:pt>
                <c:pt idx="11" formatCode="General">
                  <c:v>11600</c:v>
                </c:pt>
              </c:numCache>
            </c:numRef>
          </c:val>
          <c:extLst>
            <c:ext xmlns:c16="http://schemas.microsoft.com/office/drawing/2014/chart" uri="{C3380CC4-5D6E-409C-BE32-E72D297353CC}">
              <c16:uniqueId val="{00000001-F606-482A-AD06-8D94355D6B8A}"/>
            </c:ext>
          </c:extLst>
        </c:ser>
        <c:dLbls>
          <c:showLegendKey val="0"/>
          <c:showVal val="0"/>
          <c:showCatName val="0"/>
          <c:showSerName val="0"/>
          <c:showPercent val="0"/>
          <c:showBubbleSize val="0"/>
        </c:dLbls>
        <c:gapWidth val="70"/>
        <c:overlap val="-21"/>
        <c:axId val="368210920"/>
        <c:axId val="368211704"/>
      </c:barChart>
      <c:catAx>
        <c:axId val="368210920"/>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68211704"/>
        <c:crosses val="autoZero"/>
        <c:auto val="1"/>
        <c:lblAlgn val="ctr"/>
        <c:lblOffset val="0"/>
        <c:noMultiLvlLbl val="0"/>
      </c:catAx>
      <c:valAx>
        <c:axId val="368211704"/>
        <c:scaling>
          <c:orientation val="minMax"/>
          <c:min val="-4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68210920"/>
        <c:crosses val="autoZero"/>
        <c:crossBetween val="between"/>
      </c:valAx>
      <c:spPr>
        <a:noFill/>
        <a:ln>
          <a:noFill/>
        </a:ln>
        <a:effectLst/>
      </c:spPr>
    </c:plotArea>
    <c:legend>
      <c:legendPos val="b"/>
      <c:layout>
        <c:manualLayout>
          <c:xMode val="edge"/>
          <c:yMode val="edge"/>
          <c:x val="2.1876346646111267E-2"/>
          <c:y val="0.91633433036153356"/>
          <c:w val="0.95491074975467694"/>
          <c:h val="6.6031577059480331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8367593712212817E-2"/>
          <c:w val="0.58501475999102881"/>
          <c:h val="0.80079711317826507"/>
        </c:manualLayout>
      </c:layout>
      <c:barChart>
        <c:barDir val="bar"/>
        <c:grouping val="clustered"/>
        <c:varyColors val="0"/>
        <c:ser>
          <c:idx val="0"/>
          <c:order val="0"/>
          <c:tx>
            <c:strRef>
              <c:f>Sheet1!$B$1</c:f>
              <c:strCache>
                <c:ptCount val="1"/>
                <c:pt idx="0">
                  <c:v>Tuotetaan Suomessa</c:v>
                </c:pt>
              </c:strCache>
            </c:strRef>
          </c:tx>
          <c:spPr>
            <a:solidFill>
              <a:schemeClr val="accent5"/>
            </a:solidFill>
            <a:ln w="3175">
              <a:solidFill>
                <a:schemeClr val="tx1"/>
              </a:solidFill>
              <a:prstDash val="solid"/>
            </a:ln>
          </c:spPr>
          <c:invertIfNegative val="0"/>
          <c:dLbls>
            <c:dLbl>
              <c:idx val="0"/>
              <c:layout>
                <c:manualLayout>
                  <c:x val="2.722404067142959E-3"/>
                  <c:y val="-2.8572463479554604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9A8-4118-BE2F-76820D97602E}"/>
                </c:ext>
              </c:extLst>
            </c:dLbl>
            <c:spPr>
              <a:noFill/>
              <a:ln>
                <a:noFill/>
              </a:ln>
              <a:effectLst/>
            </c:spPr>
            <c:txPr>
              <a:bodyPr/>
              <a:lstStyle/>
              <a:p>
                <a:pPr>
                  <a:defRPr baseline="0"/>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Sheet1!$B$2:$B$7</c:f>
              <c:numCache>
                <c:formatCode>0.00</c:formatCode>
                <c:ptCount val="6"/>
                <c:pt idx="0">
                  <c:v>23.75</c:v>
                </c:pt>
                <c:pt idx="1">
                  <c:v>4.3499999999999996</c:v>
                </c:pt>
                <c:pt idx="2">
                  <c:v>4.8899999999999997</c:v>
                </c:pt>
                <c:pt idx="3">
                  <c:v>1.28</c:v>
                </c:pt>
                <c:pt idx="4">
                  <c:v>11.13</c:v>
                </c:pt>
                <c:pt idx="5">
                  <c:v>2.1</c:v>
                </c:pt>
              </c:numCache>
            </c:numRef>
          </c:val>
          <c:extLst>
            <c:ext xmlns:c16="http://schemas.microsoft.com/office/drawing/2014/chart" uri="{C3380CC4-5D6E-409C-BE32-E72D297353CC}">
              <c16:uniqueId val="{00000001-69A8-4118-BE2F-76820D97602E}"/>
            </c:ext>
          </c:extLst>
        </c:ser>
        <c:ser>
          <c:idx val="1"/>
          <c:order val="1"/>
          <c:tx>
            <c:strRef>
              <c:f>Sheet1!$C$1</c:f>
              <c:strCache>
                <c:ptCount val="1"/>
                <c:pt idx="0">
                  <c:v>Tuodaan ulkomailta Suomeen</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Sheet1!$C$2:$C$7</c:f>
              <c:numCache>
                <c:formatCode>0.00</c:formatCode>
                <c:ptCount val="6"/>
                <c:pt idx="0">
                  <c:v>17.2</c:v>
                </c:pt>
                <c:pt idx="1">
                  <c:v>1.1399999999999999</c:v>
                </c:pt>
                <c:pt idx="2">
                  <c:v>1.22</c:v>
                </c:pt>
                <c:pt idx="3">
                  <c:v>5.56</c:v>
                </c:pt>
                <c:pt idx="4">
                  <c:v>5.86</c:v>
                </c:pt>
                <c:pt idx="5">
                  <c:v>3.42</c:v>
                </c:pt>
              </c:numCache>
            </c:numRef>
          </c:val>
          <c:extLst>
            <c:ext xmlns:c16="http://schemas.microsoft.com/office/drawing/2014/chart" uri="{C3380CC4-5D6E-409C-BE32-E72D297353CC}">
              <c16:uniqueId val="{00000002-69A8-4118-BE2F-76820D97602E}"/>
            </c:ext>
          </c:extLst>
        </c:ser>
        <c:dLbls>
          <c:showLegendKey val="0"/>
          <c:showVal val="0"/>
          <c:showCatName val="0"/>
          <c:showSerName val="0"/>
          <c:showPercent val="0"/>
          <c:showBubbleSize val="0"/>
        </c:dLbls>
        <c:gapWidth val="75"/>
        <c:overlap val="-25"/>
        <c:axId val="409612712"/>
        <c:axId val="409613104"/>
      </c:barChart>
      <c:catAx>
        <c:axId val="409612712"/>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a:pPr>
            <a:endParaRPr lang="fi-FI"/>
          </a:p>
        </c:txPr>
        <c:crossAx val="409613104"/>
        <c:crosses val="autoZero"/>
        <c:auto val="1"/>
        <c:lblAlgn val="ctr"/>
        <c:lblOffset val="100"/>
        <c:noMultiLvlLbl val="0"/>
      </c:catAx>
      <c:valAx>
        <c:axId val="409613104"/>
        <c:scaling>
          <c:orientation val="minMax"/>
          <c:max val="30"/>
        </c:scaling>
        <c:delete val="0"/>
        <c:axPos val="b"/>
        <c:majorGridlines>
          <c:spPr>
            <a:ln w="3175">
              <a:solidFill>
                <a:schemeClr val="tx1"/>
              </a:solidFill>
              <a:prstDash val="dash"/>
            </a:ln>
          </c:spPr>
        </c:majorGridlines>
        <c:numFmt formatCode="0.00" sourceLinked="1"/>
        <c:majorTickMark val="none"/>
        <c:minorTickMark val="none"/>
        <c:tickLblPos val="nextTo"/>
        <c:spPr>
          <a:ln w="25400">
            <a:noFill/>
          </a:ln>
        </c:spPr>
        <c:txPr>
          <a:bodyPr rot="0" vert="horz"/>
          <a:lstStyle/>
          <a:p>
            <a:pPr>
              <a:defRPr/>
            </a:pPr>
            <a:endParaRPr lang="fi-FI"/>
          </a:p>
        </c:txPr>
        <c:crossAx val="409612712"/>
        <c:crosses val="autoZero"/>
        <c:crossBetween val="between"/>
        <c:majorUnit val="5"/>
      </c:valAx>
      <c:spPr>
        <a:noFill/>
        <a:ln w="12700">
          <a:solidFill>
            <a:schemeClr val="tx1"/>
          </a:solidFill>
          <a:prstDash val="solid"/>
        </a:ln>
      </c:spPr>
    </c:plotArea>
    <c:legend>
      <c:legendPos val="b"/>
      <c:overlay val="0"/>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3530834340991538E-2"/>
          <c:w val="0.58460835763390007"/>
          <c:h val="0.8467463272048672"/>
        </c:manualLayout>
      </c:layout>
      <c:barChart>
        <c:barDir val="bar"/>
        <c:grouping val="clustered"/>
        <c:varyColors val="0"/>
        <c:ser>
          <c:idx val="0"/>
          <c:order val="0"/>
          <c:tx>
            <c:strRef>
              <c:f>Sheet1!$B$1</c:f>
              <c:strCache>
                <c:ptCount val="1"/>
                <c:pt idx="0">
                  <c:v>Tuotetaan Suomessa</c:v>
                </c:pt>
              </c:strCache>
            </c:strRef>
          </c:tx>
          <c:spPr>
            <a:solidFill>
              <a:schemeClr val="accent5"/>
            </a:solidFill>
            <a:ln w="3175">
              <a:solidFill>
                <a:schemeClr val="tx1"/>
              </a:solidFill>
              <a:prstDash val="solid"/>
            </a:ln>
          </c:spPr>
          <c:invertIfNegative val="0"/>
          <c:dLbls>
            <c:dLbl>
              <c:idx val="0"/>
              <c:layout>
                <c:manualLayout>
                  <c:x val="-1.3260849045178074E-3"/>
                  <c:y val="2.7319777130851192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458-46E0-A890-36EBE15A17B7}"/>
                </c:ext>
              </c:extLst>
            </c:dLbl>
            <c:numFmt formatCode="#,##0" sourceLinked="0"/>
            <c:spPr>
              <a:noFill/>
              <a:ln>
                <a:noFill/>
              </a:ln>
              <a:effectLst/>
            </c:spPr>
            <c:txPr>
              <a:bodyPr/>
              <a:lstStyle/>
              <a:p>
                <a:pPr>
                  <a:defRPr sz="1050" b="0" i="0" baseline="0">
                    <a:latin typeface="Verdana" panose="020B0604030504040204" pitchFamily="34" charset="0"/>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Sheet1!$B$2:$B$7</c:f>
              <c:numCache>
                <c:formatCode>0</c:formatCode>
                <c:ptCount val="6"/>
                <c:pt idx="0">
                  <c:v>150900</c:v>
                </c:pt>
                <c:pt idx="1">
                  <c:v>39200</c:v>
                </c:pt>
                <c:pt idx="2">
                  <c:v>34200</c:v>
                </c:pt>
                <c:pt idx="3">
                  <c:v>4500</c:v>
                </c:pt>
                <c:pt idx="4">
                  <c:v>68800</c:v>
                </c:pt>
                <c:pt idx="5">
                  <c:v>4200</c:v>
                </c:pt>
              </c:numCache>
            </c:numRef>
          </c:val>
          <c:extLst>
            <c:ext xmlns:c16="http://schemas.microsoft.com/office/drawing/2014/chart" uri="{C3380CC4-5D6E-409C-BE32-E72D297353CC}">
              <c16:uniqueId val="{00000001-9458-46E0-A890-36EBE15A17B7}"/>
            </c:ext>
          </c:extLst>
        </c:ser>
        <c:dLbls>
          <c:showLegendKey val="0"/>
          <c:showVal val="0"/>
          <c:showCatName val="0"/>
          <c:showSerName val="0"/>
          <c:showPercent val="0"/>
          <c:showBubbleSize val="0"/>
        </c:dLbls>
        <c:gapWidth val="75"/>
        <c:overlap val="-25"/>
        <c:axId val="409613888"/>
        <c:axId val="409614280"/>
      </c:barChart>
      <c:catAx>
        <c:axId val="409613888"/>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4280"/>
        <c:crosses val="autoZero"/>
        <c:auto val="1"/>
        <c:lblAlgn val="ctr"/>
        <c:lblOffset val="100"/>
        <c:noMultiLvlLbl val="0"/>
      </c:catAx>
      <c:valAx>
        <c:axId val="409614280"/>
        <c:scaling>
          <c:orientation val="minMax"/>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3888"/>
        <c:crosses val="autoZero"/>
        <c:crossBetween val="between"/>
      </c:valAx>
      <c:spPr>
        <a:noFill/>
        <a:ln w="12700">
          <a:solidFill>
            <a:schemeClr val="tx1"/>
          </a:solidFill>
          <a:prstDash val="solid"/>
        </a:ln>
      </c:spPr>
    </c:plotArea>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88066487914009062"/>
          <c:h val="0.87446293846138301"/>
        </c:manualLayout>
      </c:layout>
      <c:lineChart>
        <c:grouping val="standard"/>
        <c:varyColors val="0"/>
        <c:ser>
          <c:idx val="0"/>
          <c:order val="0"/>
          <c:tx>
            <c:strRef>
              <c:f>Taul1!$B$1</c:f>
              <c:strCache>
                <c:ptCount val="1"/>
                <c:pt idx="0">
                  <c:v>Koko tavaravienti</c:v>
                </c:pt>
              </c:strCache>
            </c:strRef>
          </c:tx>
          <c:spPr>
            <a:ln>
              <a:solidFill>
                <a:schemeClr val="accent1"/>
              </a:solidFill>
            </a:ln>
          </c:spPr>
          <c:marker>
            <c:symbol val="none"/>
          </c:marker>
          <c:cat>
            <c:numRef>
              <c:f>Taul1!$A$2:$A$121</c:f>
              <c:numCache>
                <c:formatCode>General</c:formatCode>
                <c:ptCount val="120"/>
                <c:pt idx="0">
                  <c:v>2008</c:v>
                </c:pt>
                <c:pt idx="12">
                  <c:v>2009</c:v>
                </c:pt>
                <c:pt idx="24">
                  <c:v>2010</c:v>
                </c:pt>
                <c:pt idx="36">
                  <c:v>2011</c:v>
                </c:pt>
                <c:pt idx="48">
                  <c:v>2012</c:v>
                </c:pt>
                <c:pt idx="60">
                  <c:v>2013</c:v>
                </c:pt>
                <c:pt idx="72">
                  <c:v>2014</c:v>
                </c:pt>
                <c:pt idx="84">
                  <c:v>2015</c:v>
                </c:pt>
                <c:pt idx="96">
                  <c:v>2016</c:v>
                </c:pt>
                <c:pt idx="108">
                  <c:v>2017</c:v>
                </c:pt>
              </c:numCache>
            </c:numRef>
          </c:cat>
          <c:val>
            <c:numRef>
              <c:f>Taul1!$B$2:$B$121</c:f>
              <c:numCache>
                <c:formatCode>General</c:formatCode>
                <c:ptCount val="120"/>
                <c:pt idx="0">
                  <c:v>5268.9459999999999</c:v>
                </c:pt>
                <c:pt idx="1">
                  <c:v>5573.3789999999999</c:v>
                </c:pt>
                <c:pt idx="2">
                  <c:v>5590.6490000000003</c:v>
                </c:pt>
                <c:pt idx="3">
                  <c:v>6451.134</c:v>
                </c:pt>
                <c:pt idx="4">
                  <c:v>5835.66</c:v>
                </c:pt>
                <c:pt idx="5">
                  <c:v>5809.0559999999996</c:v>
                </c:pt>
                <c:pt idx="6">
                  <c:v>5457.9290000000001</c:v>
                </c:pt>
                <c:pt idx="7">
                  <c:v>5067.6719999999996</c:v>
                </c:pt>
                <c:pt idx="8">
                  <c:v>5714.6949999999997</c:v>
                </c:pt>
                <c:pt idx="9">
                  <c:v>5797.8980000000001</c:v>
                </c:pt>
                <c:pt idx="10">
                  <c:v>4810.05</c:v>
                </c:pt>
                <c:pt idx="11">
                  <c:v>4203.1509999999998</c:v>
                </c:pt>
                <c:pt idx="12">
                  <c:v>3408.6469999999999</c:v>
                </c:pt>
                <c:pt idx="13">
                  <c:v>3603.38</c:v>
                </c:pt>
                <c:pt idx="14">
                  <c:v>3858.933</c:v>
                </c:pt>
                <c:pt idx="15">
                  <c:v>4052.4520000000002</c:v>
                </c:pt>
                <c:pt idx="16">
                  <c:v>3474.0720000000001</c:v>
                </c:pt>
                <c:pt idx="17">
                  <c:v>3751.8580000000002</c:v>
                </c:pt>
                <c:pt idx="18">
                  <c:v>3512.02</c:v>
                </c:pt>
                <c:pt idx="19">
                  <c:v>3180.2950000000001</c:v>
                </c:pt>
                <c:pt idx="20">
                  <c:v>3738.1970000000001</c:v>
                </c:pt>
                <c:pt idx="21">
                  <c:v>5062.0630000000001</c:v>
                </c:pt>
                <c:pt idx="22">
                  <c:v>3844.5</c:v>
                </c:pt>
                <c:pt idx="23">
                  <c:v>3576.9929999999999</c:v>
                </c:pt>
                <c:pt idx="24">
                  <c:v>3242.7280000000001</c:v>
                </c:pt>
                <c:pt idx="25">
                  <c:v>3479.3270000000002</c:v>
                </c:pt>
                <c:pt idx="26">
                  <c:v>3717.1889999999999</c:v>
                </c:pt>
                <c:pt idx="27">
                  <c:v>4314.4440000000004</c:v>
                </c:pt>
                <c:pt idx="28">
                  <c:v>4227.7650000000003</c:v>
                </c:pt>
                <c:pt idx="29">
                  <c:v>4821.1350000000002</c:v>
                </c:pt>
                <c:pt idx="30">
                  <c:v>4096.7240000000002</c:v>
                </c:pt>
                <c:pt idx="31">
                  <c:v>4247.7539999999999</c:v>
                </c:pt>
                <c:pt idx="32">
                  <c:v>4758.8440000000001</c:v>
                </c:pt>
                <c:pt idx="33">
                  <c:v>5880.9859999999999</c:v>
                </c:pt>
                <c:pt idx="34">
                  <c:v>4836.46</c:v>
                </c:pt>
                <c:pt idx="35">
                  <c:v>4815.2309999999998</c:v>
                </c:pt>
                <c:pt idx="36">
                  <c:v>4530.982</c:v>
                </c:pt>
                <c:pt idx="37">
                  <c:v>4392.22</c:v>
                </c:pt>
                <c:pt idx="38">
                  <c:v>5180.2460000000001</c:v>
                </c:pt>
                <c:pt idx="39">
                  <c:v>4601.9449999999997</c:v>
                </c:pt>
                <c:pt idx="40">
                  <c:v>5031.0630000000001</c:v>
                </c:pt>
                <c:pt idx="41">
                  <c:v>4908.6809999999996</c:v>
                </c:pt>
                <c:pt idx="42">
                  <c:v>4416.9399999999996</c:v>
                </c:pt>
                <c:pt idx="43">
                  <c:v>4680.3440000000001</c:v>
                </c:pt>
                <c:pt idx="44">
                  <c:v>4977.4080000000004</c:v>
                </c:pt>
                <c:pt idx="45">
                  <c:v>4439.0780000000004</c:v>
                </c:pt>
                <c:pt idx="46">
                  <c:v>4965.393</c:v>
                </c:pt>
                <c:pt idx="47">
                  <c:v>4730.902</c:v>
                </c:pt>
                <c:pt idx="48">
                  <c:v>4521.1059999999998</c:v>
                </c:pt>
                <c:pt idx="49">
                  <c:v>4448.6350000000002</c:v>
                </c:pt>
                <c:pt idx="50">
                  <c:v>5306.8130000000001</c:v>
                </c:pt>
                <c:pt idx="51">
                  <c:v>4723.2969999999996</c:v>
                </c:pt>
                <c:pt idx="52">
                  <c:v>4960.2420000000002</c:v>
                </c:pt>
                <c:pt idx="53">
                  <c:v>4730.4470000000001</c:v>
                </c:pt>
                <c:pt idx="54">
                  <c:v>4548.1499999999996</c:v>
                </c:pt>
                <c:pt idx="55">
                  <c:v>4952.6629999999996</c:v>
                </c:pt>
                <c:pt idx="56">
                  <c:v>4634.6239999999998</c:v>
                </c:pt>
                <c:pt idx="57">
                  <c:v>5010.0050000000001</c:v>
                </c:pt>
                <c:pt idx="58">
                  <c:v>4935.799</c:v>
                </c:pt>
                <c:pt idx="59">
                  <c:v>4106.2579999999998</c:v>
                </c:pt>
                <c:pt idx="60">
                  <c:v>4784.0529999999999</c:v>
                </c:pt>
                <c:pt idx="61">
                  <c:v>4361.87</c:v>
                </c:pt>
                <c:pt idx="62">
                  <c:v>4694.1109999999999</c:v>
                </c:pt>
                <c:pt idx="63">
                  <c:v>4907.8440000000001</c:v>
                </c:pt>
                <c:pt idx="64">
                  <c:v>4714.482</c:v>
                </c:pt>
                <c:pt idx="65">
                  <c:v>4537.0460000000003</c:v>
                </c:pt>
                <c:pt idx="66">
                  <c:v>4480.174</c:v>
                </c:pt>
                <c:pt idx="67">
                  <c:v>4427.6499999999996</c:v>
                </c:pt>
                <c:pt idx="68">
                  <c:v>4683.107</c:v>
                </c:pt>
                <c:pt idx="69">
                  <c:v>5210.4489999999996</c:v>
                </c:pt>
                <c:pt idx="70">
                  <c:v>4765.4319999999998</c:v>
                </c:pt>
                <c:pt idx="71">
                  <c:v>4481.3320000000003</c:v>
                </c:pt>
                <c:pt idx="72">
                  <c:v>4371.5479999999998</c:v>
                </c:pt>
                <c:pt idx="73">
                  <c:v>4311.8590000000004</c:v>
                </c:pt>
                <c:pt idx="74">
                  <c:v>4567.9459999999999</c:v>
                </c:pt>
                <c:pt idx="75">
                  <c:v>4727.2550000000001</c:v>
                </c:pt>
                <c:pt idx="76">
                  <c:v>5169.2309999999998</c:v>
                </c:pt>
                <c:pt idx="77">
                  <c:v>4690.3850000000002</c:v>
                </c:pt>
                <c:pt idx="78">
                  <c:v>4426.5410000000002</c:v>
                </c:pt>
                <c:pt idx="79">
                  <c:v>4208.4650000000001</c:v>
                </c:pt>
                <c:pt idx="80">
                  <c:v>5194.5529999999999</c:v>
                </c:pt>
                <c:pt idx="81">
                  <c:v>5104.5050000000001</c:v>
                </c:pt>
                <c:pt idx="82">
                  <c:v>4520.5069999999996</c:v>
                </c:pt>
                <c:pt idx="83">
                  <c:v>4680.4949999999999</c:v>
                </c:pt>
                <c:pt idx="84">
                  <c:v>3942.6460099999999</c:v>
                </c:pt>
                <c:pt idx="85">
                  <c:v>4180.5485099999996</c:v>
                </c:pt>
                <c:pt idx="86">
                  <c:v>4873.9516999999996</c:v>
                </c:pt>
                <c:pt idx="87">
                  <c:v>4802.7890699999998</c:v>
                </c:pt>
                <c:pt idx="88">
                  <c:v>4618.1509400000004</c:v>
                </c:pt>
                <c:pt idx="89">
                  <c:v>4686.5870000000004</c:v>
                </c:pt>
                <c:pt idx="90">
                  <c:v>4482.8890099999999</c:v>
                </c:pt>
                <c:pt idx="91">
                  <c:v>4012.7112699999998</c:v>
                </c:pt>
                <c:pt idx="92">
                  <c:v>4556.3212999999996</c:v>
                </c:pt>
                <c:pt idx="93">
                  <c:v>4767.41255</c:v>
                </c:pt>
                <c:pt idx="94">
                  <c:v>4340.2437099999997</c:v>
                </c:pt>
                <c:pt idx="95">
                  <c:v>4615.86247</c:v>
                </c:pt>
                <c:pt idx="96">
                  <c:v>3582.1880000000001</c:v>
                </c:pt>
                <c:pt idx="97">
                  <c:v>4117.5169999999998</c:v>
                </c:pt>
                <c:pt idx="98">
                  <c:v>4448.9390000000003</c:v>
                </c:pt>
                <c:pt idx="99">
                  <c:v>4321.598</c:v>
                </c:pt>
                <c:pt idx="100">
                  <c:v>4364.9170000000004</c:v>
                </c:pt>
                <c:pt idx="101">
                  <c:v>4965.7910000000002</c:v>
                </c:pt>
                <c:pt idx="102">
                  <c:v>3913.0610000000001</c:v>
                </c:pt>
                <c:pt idx="103">
                  <c:v>3992.8620000000001</c:v>
                </c:pt>
                <c:pt idx="104">
                  <c:v>4570.2820000000002</c:v>
                </c:pt>
                <c:pt idx="105">
                  <c:v>4532.9070000000002</c:v>
                </c:pt>
                <c:pt idx="106">
                  <c:v>4565.549</c:v>
                </c:pt>
                <c:pt idx="107">
                  <c:v>4502.5349999999999</c:v>
                </c:pt>
                <c:pt idx="108">
                  <c:v>4631.8029999999999</c:v>
                </c:pt>
                <c:pt idx="109">
                  <c:v>4372.1379999999999</c:v>
                </c:pt>
                <c:pt idx="110">
                  <c:v>5456.4059999999999</c:v>
                </c:pt>
                <c:pt idx="111">
                  <c:v>4555.585</c:v>
                </c:pt>
                <c:pt idx="112">
                  <c:v>5585.1549999999997</c:v>
                </c:pt>
                <c:pt idx="113">
                  <c:v>5096.991</c:v>
                </c:pt>
                <c:pt idx="114">
                  <c:v>4697.0410000000002</c:v>
                </c:pt>
              </c:numCache>
            </c:numRef>
          </c:val>
          <c:smooth val="0"/>
          <c:extLst>
            <c:ext xmlns:c16="http://schemas.microsoft.com/office/drawing/2014/chart" uri="{C3380CC4-5D6E-409C-BE32-E72D297353CC}">
              <c16:uniqueId val="{00000000-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At val="0"/>
        <c:auto val="1"/>
        <c:lblAlgn val="ctr"/>
        <c:lblOffset val="100"/>
        <c:tickMarkSkip val="12"/>
        <c:noMultiLvlLbl val="0"/>
      </c:catAx>
      <c:valAx>
        <c:axId val="412235816"/>
        <c:scaling>
          <c:orientation val="minMax"/>
          <c:max val="7000"/>
          <c:min val="250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500"/>
        <c:minorUnit val="50"/>
      </c:valAx>
    </c:plotArea>
    <c:plotVisOnly val="1"/>
    <c:dispBlanksAs val="gap"/>
    <c:showDLblsOverMax val="0"/>
  </c:chart>
  <c:txPr>
    <a:bodyPr/>
    <a:lstStyle/>
    <a:p>
      <a:pPr>
        <a:defRPr sz="1800"/>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5.3981703474847161E-2"/>
          <c:y val="4.169009667464485E-2"/>
          <c:w val="0.71579377100593577"/>
          <c:h val="0.83742813430070639"/>
        </c:manualLayout>
      </c:layout>
      <c:lineChart>
        <c:grouping val="standard"/>
        <c:varyColors val="0"/>
        <c:ser>
          <c:idx val="2"/>
          <c:order val="0"/>
          <c:tx>
            <c:strRef>
              <c:f>Taul1!$B$1</c:f>
              <c:strCache>
                <c:ptCount val="1"/>
                <c:pt idx="0">
                  <c:v>Teknologia-, metsä- ja kemianteollisuuden palveluvienti Suomesta (ml. peliteollisuus)</c:v>
                </c:pt>
              </c:strCache>
            </c:strRef>
          </c:tx>
          <c:marker>
            <c:symbol val="none"/>
          </c:marker>
          <c:cat>
            <c:numRef>
              <c:f>Taul1!$A$2:$A$6</c:f>
              <c:numCache>
                <c:formatCode>General</c:formatCode>
                <c:ptCount val="5"/>
                <c:pt idx="0">
                  <c:v>2011</c:v>
                </c:pt>
                <c:pt idx="1">
                  <c:v>2012</c:v>
                </c:pt>
                <c:pt idx="2">
                  <c:v>2013</c:v>
                </c:pt>
                <c:pt idx="3">
                  <c:v>2014</c:v>
                </c:pt>
                <c:pt idx="4">
                  <c:v>2015</c:v>
                </c:pt>
              </c:numCache>
            </c:numRef>
          </c:cat>
          <c:val>
            <c:numRef>
              <c:f>Taul1!$B$2:$B$6</c:f>
              <c:numCache>
                <c:formatCode>General</c:formatCode>
                <c:ptCount val="5"/>
                <c:pt idx="0">
                  <c:v>12.917</c:v>
                </c:pt>
                <c:pt idx="1">
                  <c:v>12.484999999999999</c:v>
                </c:pt>
                <c:pt idx="2">
                  <c:v>12.426</c:v>
                </c:pt>
                <c:pt idx="3">
                  <c:v>12.510999999999999</c:v>
                </c:pt>
                <c:pt idx="4">
                  <c:v>13.553000000000001</c:v>
                </c:pt>
              </c:numCache>
            </c:numRef>
          </c:val>
          <c:smooth val="0"/>
          <c:extLst>
            <c:ext xmlns:c16="http://schemas.microsoft.com/office/drawing/2014/chart" uri="{C3380CC4-5D6E-409C-BE32-E72D297353CC}">
              <c16:uniqueId val="{00000000-0160-4F7F-A352-B5022905814C}"/>
            </c:ext>
          </c:extLst>
        </c:ser>
        <c:ser>
          <c:idx val="3"/>
          <c:order val="1"/>
          <c:tx>
            <c:strRef>
              <c:f>Taul1!$C$1</c:f>
              <c:strCache>
                <c:ptCount val="1"/>
                <c:pt idx="0">
                  <c:v>Muiden toimialojen palveluvienti Suomesta </c:v>
                </c:pt>
              </c:strCache>
            </c:strRef>
          </c:tx>
          <c:marker>
            <c:symbol val="none"/>
          </c:marker>
          <c:cat>
            <c:numRef>
              <c:f>Taul1!$A$2:$A$6</c:f>
              <c:numCache>
                <c:formatCode>General</c:formatCode>
                <c:ptCount val="5"/>
                <c:pt idx="0">
                  <c:v>2011</c:v>
                </c:pt>
                <c:pt idx="1">
                  <c:v>2012</c:v>
                </c:pt>
                <c:pt idx="2">
                  <c:v>2013</c:v>
                </c:pt>
                <c:pt idx="3">
                  <c:v>2014</c:v>
                </c:pt>
                <c:pt idx="4">
                  <c:v>2015</c:v>
                </c:pt>
              </c:numCache>
            </c:numRef>
          </c:cat>
          <c:val>
            <c:numRef>
              <c:f>Taul1!$C$2:$C$6</c:f>
              <c:numCache>
                <c:formatCode>General</c:formatCode>
                <c:ptCount val="5"/>
                <c:pt idx="0">
                  <c:v>8.5210000000000008</c:v>
                </c:pt>
                <c:pt idx="1">
                  <c:v>9.8350000000000009</c:v>
                </c:pt>
                <c:pt idx="2">
                  <c:v>9.77</c:v>
                </c:pt>
                <c:pt idx="3">
                  <c:v>8.6240000000000006</c:v>
                </c:pt>
                <c:pt idx="4">
                  <c:v>8.9600000000000009</c:v>
                </c:pt>
              </c:numCache>
            </c:numRef>
          </c:val>
          <c:smooth val="0"/>
          <c:extLst>
            <c:ext xmlns:c16="http://schemas.microsoft.com/office/drawing/2014/chart" uri="{C3380CC4-5D6E-409C-BE32-E72D297353CC}">
              <c16:uniqueId val="{00000001-0160-4F7F-A352-B5022905814C}"/>
            </c:ext>
          </c:extLst>
        </c:ser>
        <c:dLbls>
          <c:showLegendKey val="0"/>
          <c:showVal val="0"/>
          <c:showCatName val="0"/>
          <c:showSerName val="0"/>
          <c:showPercent val="0"/>
          <c:showBubbleSize val="0"/>
        </c:dLbls>
        <c:smooth val="0"/>
        <c:axId val="410355848"/>
        <c:axId val="410356240"/>
      </c:lineChart>
      <c:catAx>
        <c:axId val="410355848"/>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6240"/>
        <c:crosses val="autoZero"/>
        <c:auto val="1"/>
        <c:lblAlgn val="ctr"/>
        <c:lblOffset val="100"/>
        <c:tickLblSkip val="1"/>
        <c:tickMarkSkip val="1"/>
        <c:noMultiLvlLbl val="0"/>
      </c:catAx>
      <c:valAx>
        <c:axId val="410356240"/>
        <c:scaling>
          <c:orientation val="minMax"/>
          <c:max val="15"/>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5848"/>
        <c:crosses val="autoZero"/>
        <c:crossBetween val="between"/>
        <c:majorUnit val="1"/>
        <c:minorUnit val="0.5"/>
      </c:valAx>
      <c:spPr>
        <a:ln>
          <a:noFill/>
        </a:ln>
      </c:spPr>
    </c:plotArea>
    <c:legend>
      <c:legendPos val="r"/>
      <c:layout>
        <c:manualLayout>
          <c:xMode val="edge"/>
          <c:yMode val="edge"/>
          <c:x val="0.7770658010009065"/>
          <c:y val="9.389418710757913E-2"/>
          <c:w val="0.21485621614561912"/>
          <c:h val="0.72093804242011117"/>
        </c:manualLayout>
      </c:layout>
      <c:overlay val="0"/>
      <c:txPr>
        <a:bodyPr/>
        <a:lstStyle/>
        <a:p>
          <a:pPr>
            <a:defRPr sz="1050" b="0" i="0" baseline="0">
              <a:solidFill>
                <a:schemeClr val="tx2"/>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Teollisuuden tuotantokyky (tuotanto, jos kapasiteetti täyskäytössä), vas. ast.</c:v>
                </c:pt>
              </c:strCache>
            </c:strRef>
          </c:tx>
          <c:spPr>
            <a:ln w="44450">
              <a:solidFill>
                <a:schemeClr val="accent1"/>
              </a:solidFill>
              <a:prstDash val="sysDash"/>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Sheet1!$B$2:$B$41</c:f>
              <c:numCache>
                <c:formatCode>General</c:formatCode>
                <c:ptCount val="40"/>
                <c:pt idx="0">
                  <c:v>122.8388683</c:v>
                </c:pt>
                <c:pt idx="1">
                  <c:v>118.6996856</c:v>
                </c:pt>
                <c:pt idx="2">
                  <c:v>122.21644430000001</c:v>
                </c:pt>
                <c:pt idx="3">
                  <c:v>118.7597066</c:v>
                </c:pt>
                <c:pt idx="4">
                  <c:v>105.3495774</c:v>
                </c:pt>
                <c:pt idx="5">
                  <c:v>105.7041984</c:v>
                </c:pt>
                <c:pt idx="6">
                  <c:v>106.89042259999999</c:v>
                </c:pt>
                <c:pt idx="7">
                  <c:v>104.65039470000001</c:v>
                </c:pt>
                <c:pt idx="8">
                  <c:v>100.7756619</c:v>
                </c:pt>
                <c:pt idx="9">
                  <c:v>104.5423681</c:v>
                </c:pt>
                <c:pt idx="10">
                  <c:v>105.7452183</c:v>
                </c:pt>
                <c:pt idx="11">
                  <c:v>104.67984629999999</c:v>
                </c:pt>
                <c:pt idx="12">
                  <c:v>102.5693608</c:v>
                </c:pt>
                <c:pt idx="13">
                  <c:v>99.966189310000004</c:v>
                </c:pt>
                <c:pt idx="14">
                  <c:v>104.5231994</c:v>
                </c:pt>
                <c:pt idx="15">
                  <c:v>103.4737827</c:v>
                </c:pt>
                <c:pt idx="16">
                  <c:v>102.1555571</c:v>
                </c:pt>
                <c:pt idx="17">
                  <c:v>100.45851209999999</c:v>
                </c:pt>
                <c:pt idx="18">
                  <c:v>102.10869719999999</c:v>
                </c:pt>
                <c:pt idx="19">
                  <c:v>100.2978694</c:v>
                </c:pt>
                <c:pt idx="20">
                  <c:v>99.049891720000005</c:v>
                </c:pt>
                <c:pt idx="21">
                  <c:v>96.601858190000002</c:v>
                </c:pt>
                <c:pt idx="22">
                  <c:v>99.092057280000006</c:v>
                </c:pt>
                <c:pt idx="23">
                  <c:v>97.779448130000006</c:v>
                </c:pt>
                <c:pt idx="24">
                  <c:v>97.858330420000001</c:v>
                </c:pt>
                <c:pt idx="25">
                  <c:v>95.537017109999994</c:v>
                </c:pt>
                <c:pt idx="26">
                  <c:v>97.407279079999995</c:v>
                </c:pt>
                <c:pt idx="27">
                  <c:v>96.464184419999995</c:v>
                </c:pt>
                <c:pt idx="28">
                  <c:v>95.286594480000005</c:v>
                </c:pt>
                <c:pt idx="29">
                  <c:v>93.888620329999995</c:v>
                </c:pt>
                <c:pt idx="30">
                  <c:v>96.232818719999997</c:v>
                </c:pt>
                <c:pt idx="31">
                  <c:v>95.024491789999999</c:v>
                </c:pt>
                <c:pt idx="32">
                  <c:v>94.509339850000003</c:v>
                </c:pt>
                <c:pt idx="33">
                  <c:v>94.14896263</c:v>
                </c:pt>
                <c:pt idx="34">
                  <c:v>98.363758300000001</c:v>
                </c:pt>
                <c:pt idx="35">
                  <c:v>96.399301429999994</c:v>
                </c:pt>
                <c:pt idx="36">
                  <c:v>94.919594829999994</c:v>
                </c:pt>
                <c:pt idx="37">
                  <c:v>96.727013619999994</c:v>
                </c:pt>
              </c:numCache>
            </c:numRef>
          </c:val>
          <c:smooth val="0"/>
          <c:extLst>
            <c:ext xmlns:c16="http://schemas.microsoft.com/office/drawing/2014/chart" uri="{C3380CC4-5D6E-409C-BE32-E72D297353CC}">
              <c16:uniqueId val="{00000000-2D31-4E97-AEB7-D0DF7AC12FE4}"/>
            </c:ext>
          </c:extLst>
        </c:ser>
        <c:ser>
          <c:idx val="1"/>
          <c:order val="1"/>
          <c:tx>
            <c:strRef>
              <c:f>Sheet1!$C$1</c:f>
              <c:strCache>
                <c:ptCount val="1"/>
                <c:pt idx="0">
                  <c:v>Teollisuuden tuotanto (2008=100), vas. ast.</c:v>
                </c:pt>
              </c:strCache>
            </c:strRef>
          </c:tx>
          <c:spPr>
            <a:ln w="44450">
              <a:solidFill>
                <a:schemeClr val="accent1"/>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Sheet1!$C$2:$C$41</c:f>
              <c:numCache>
                <c:formatCode>General</c:formatCode>
                <c:ptCount val="40"/>
                <c:pt idx="0">
                  <c:v>103.08069999999999</c:v>
                </c:pt>
                <c:pt idx="1">
                  <c:v>101.65560000000001</c:v>
                </c:pt>
                <c:pt idx="2">
                  <c:v>100.9012</c:v>
                </c:pt>
                <c:pt idx="3">
                  <c:v>94.362560000000002</c:v>
                </c:pt>
                <c:pt idx="4">
                  <c:v>80.670630000000003</c:v>
                </c:pt>
                <c:pt idx="5">
                  <c:v>79.022000000000006</c:v>
                </c:pt>
                <c:pt idx="6">
                  <c:v>79.664689999999993</c:v>
                </c:pt>
                <c:pt idx="7">
                  <c:v>79.608800000000002</c:v>
                </c:pt>
                <c:pt idx="8">
                  <c:v>79.608800000000002</c:v>
                </c:pt>
                <c:pt idx="9">
                  <c:v>83.325180000000003</c:v>
                </c:pt>
                <c:pt idx="10">
                  <c:v>84.191410000000005</c:v>
                </c:pt>
                <c:pt idx="11">
                  <c:v>85.448830000000001</c:v>
                </c:pt>
                <c:pt idx="12">
                  <c:v>86.259169999999997</c:v>
                </c:pt>
                <c:pt idx="13">
                  <c:v>85.560599999999994</c:v>
                </c:pt>
                <c:pt idx="14">
                  <c:v>85.560599999999994</c:v>
                </c:pt>
                <c:pt idx="15">
                  <c:v>86.007679999999993</c:v>
                </c:pt>
                <c:pt idx="16">
                  <c:v>85.756200000000007</c:v>
                </c:pt>
                <c:pt idx="17">
                  <c:v>85.840029999999999</c:v>
                </c:pt>
                <c:pt idx="18">
                  <c:v>84.303179999999998</c:v>
                </c:pt>
                <c:pt idx="19">
                  <c:v>83.4649</c:v>
                </c:pt>
                <c:pt idx="20">
                  <c:v>82.291300000000007</c:v>
                </c:pt>
                <c:pt idx="21">
                  <c:v>81.173590000000004</c:v>
                </c:pt>
                <c:pt idx="22">
                  <c:v>81.50891</c:v>
                </c:pt>
                <c:pt idx="23">
                  <c:v>81.257419999999996</c:v>
                </c:pt>
                <c:pt idx="24">
                  <c:v>81.033879999999996</c:v>
                </c:pt>
                <c:pt idx="25">
                  <c:v>80.083830000000006</c:v>
                </c:pt>
                <c:pt idx="26">
                  <c:v>79.804400000000001</c:v>
                </c:pt>
                <c:pt idx="27">
                  <c:v>79.860290000000006</c:v>
                </c:pt>
                <c:pt idx="28">
                  <c:v>79.497029999999995</c:v>
                </c:pt>
                <c:pt idx="29">
                  <c:v>78.854349999999997</c:v>
                </c:pt>
                <c:pt idx="30">
                  <c:v>78.994060000000005</c:v>
                </c:pt>
                <c:pt idx="31">
                  <c:v>79.55292</c:v>
                </c:pt>
                <c:pt idx="32">
                  <c:v>79.385260000000002</c:v>
                </c:pt>
                <c:pt idx="33">
                  <c:v>80.698570000000004</c:v>
                </c:pt>
                <c:pt idx="34">
                  <c:v>81.536850000000001</c:v>
                </c:pt>
                <c:pt idx="35">
                  <c:v>81.788330000000002</c:v>
                </c:pt>
                <c:pt idx="36">
                  <c:v>81.900099999999995</c:v>
                </c:pt>
                <c:pt idx="37">
                  <c:v>83.269300000000001</c:v>
                </c:pt>
              </c:numCache>
            </c:numRef>
          </c:val>
          <c:smooth val="0"/>
          <c:extLst>
            <c:ext xmlns:c16="http://schemas.microsoft.com/office/drawing/2014/chart" uri="{C3380CC4-5D6E-409C-BE32-E72D297353CC}">
              <c16:uniqueId val="{00000001-2D31-4E97-AEB7-D0DF7AC12FE4}"/>
            </c:ext>
          </c:extLst>
        </c:ser>
        <c:dLbls>
          <c:showLegendKey val="0"/>
          <c:showVal val="0"/>
          <c:showCatName val="0"/>
          <c:showSerName val="0"/>
          <c:showPercent val="0"/>
          <c:showBubbleSize val="0"/>
        </c:dLbls>
        <c:marker val="1"/>
        <c:smooth val="0"/>
        <c:axId val="410357024"/>
        <c:axId val="410357416"/>
      </c:lineChart>
      <c:lineChart>
        <c:grouping val="standard"/>
        <c:varyColors val="0"/>
        <c:ser>
          <c:idx val="2"/>
          <c:order val="2"/>
          <c:tx>
            <c:strRef>
              <c:f>Sheet1!$D$1</c:f>
              <c:strCache>
                <c:ptCount val="1"/>
                <c:pt idx="0">
                  <c:v>Teollisuuden kapasiteetin käyttöaste, %, oik. ast.</c:v>
                </c:pt>
              </c:strCache>
            </c:strRef>
          </c:tx>
          <c:spPr>
            <a:ln w="44450">
              <a:solidFill>
                <a:schemeClr val="accent3"/>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Sheet1!$D$2:$D$41</c:f>
              <c:numCache>
                <c:formatCode>General</c:formatCode>
                <c:ptCount val="40"/>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80.930000000000007</c:v>
                </c:pt>
                <c:pt idx="33">
                  <c:v>83.33</c:v>
                </c:pt>
                <c:pt idx="34">
                  <c:v>79.37</c:v>
                </c:pt>
                <c:pt idx="35">
                  <c:v>82.13</c:v>
                </c:pt>
                <c:pt idx="36">
                  <c:v>84.1</c:v>
                </c:pt>
                <c:pt idx="37">
                  <c:v>83.83</c:v>
                </c:pt>
              </c:numCache>
            </c:numRef>
          </c:val>
          <c:smooth val="0"/>
          <c:extLst>
            <c:ext xmlns:c16="http://schemas.microsoft.com/office/drawing/2014/chart" uri="{C3380CC4-5D6E-409C-BE32-E72D297353CC}">
              <c16:uniqueId val="{00000002-2D31-4E97-AEB7-D0DF7AC12FE4}"/>
            </c:ext>
          </c:extLst>
        </c:ser>
        <c:dLbls>
          <c:showLegendKey val="0"/>
          <c:showVal val="0"/>
          <c:showCatName val="0"/>
          <c:showSerName val="0"/>
          <c:showPercent val="0"/>
          <c:showBubbleSize val="0"/>
        </c:dLbls>
        <c:marker val="1"/>
        <c:smooth val="0"/>
        <c:axId val="410358200"/>
        <c:axId val="410357808"/>
      </c:lineChart>
      <c:catAx>
        <c:axId val="410357024"/>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410357416"/>
        <c:crossesAt val="10"/>
        <c:auto val="1"/>
        <c:lblAlgn val="ctr"/>
        <c:lblOffset val="100"/>
        <c:tickLblSkip val="1"/>
        <c:tickMarkSkip val="4"/>
        <c:noMultiLvlLbl val="0"/>
      </c:catAx>
      <c:valAx>
        <c:axId val="410357416"/>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410357024"/>
        <c:crosses val="autoZero"/>
        <c:crossBetween val="between"/>
        <c:majorUnit val="5"/>
      </c:valAx>
      <c:valAx>
        <c:axId val="410357808"/>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410358200"/>
        <c:crosses val="max"/>
        <c:crossBetween val="between"/>
        <c:dispUnits>
          <c:builtInUnit val="hundreds"/>
        </c:dispUnits>
      </c:valAx>
      <c:catAx>
        <c:axId val="410358200"/>
        <c:scaling>
          <c:orientation val="minMax"/>
        </c:scaling>
        <c:delete val="1"/>
        <c:axPos val="b"/>
        <c:numFmt formatCode="General" sourceLinked="1"/>
        <c:majorTickMark val="out"/>
        <c:minorTickMark val="none"/>
        <c:tickLblPos val="nextTo"/>
        <c:crossAx val="410357808"/>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9190004200666742"/>
          <c:y val="4.3942887482975562E-2"/>
          <c:w val="0.20809995799333256"/>
          <c:h val="0.93480122240659291"/>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Teollisuuden tuotanto, kun kapasiteetti täyskäytössä</c:v>
                </c:pt>
              </c:strCache>
            </c:strRef>
          </c:tx>
          <c:spPr>
            <a:ln w="50800">
              <a:solidFill>
                <a:schemeClr val="accent1"/>
              </a:solidFill>
              <a:prstDash val="sysDash"/>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Sheet1!$B$2:$B$41</c:f>
              <c:numCache>
                <c:formatCode>General</c:formatCode>
                <c:ptCount val="40"/>
                <c:pt idx="0">
                  <c:v>122.8388683</c:v>
                </c:pt>
                <c:pt idx="1">
                  <c:v>118.6996856</c:v>
                </c:pt>
                <c:pt idx="2">
                  <c:v>122.21644430000001</c:v>
                </c:pt>
                <c:pt idx="3">
                  <c:v>118.7597066</c:v>
                </c:pt>
                <c:pt idx="4">
                  <c:v>105.3495774</c:v>
                </c:pt>
                <c:pt idx="5">
                  <c:v>105.7041984</c:v>
                </c:pt>
                <c:pt idx="6">
                  <c:v>106.89042259999999</c:v>
                </c:pt>
                <c:pt idx="7">
                  <c:v>104.65039470000001</c:v>
                </c:pt>
                <c:pt idx="8">
                  <c:v>100.7756619</c:v>
                </c:pt>
                <c:pt idx="9">
                  <c:v>104.5423681</c:v>
                </c:pt>
                <c:pt idx="10">
                  <c:v>105.7452183</c:v>
                </c:pt>
                <c:pt idx="11">
                  <c:v>104.67984629999999</c:v>
                </c:pt>
                <c:pt idx="12">
                  <c:v>102.5693608</c:v>
                </c:pt>
                <c:pt idx="13">
                  <c:v>99.966189310000004</c:v>
                </c:pt>
                <c:pt idx="14">
                  <c:v>104.5231994</c:v>
                </c:pt>
                <c:pt idx="15">
                  <c:v>103.4737827</c:v>
                </c:pt>
                <c:pt idx="16">
                  <c:v>102.1555571</c:v>
                </c:pt>
                <c:pt idx="17">
                  <c:v>100.45851209999999</c:v>
                </c:pt>
                <c:pt idx="18">
                  <c:v>102.10869719999999</c:v>
                </c:pt>
                <c:pt idx="19">
                  <c:v>100.2978694</c:v>
                </c:pt>
                <c:pt idx="20">
                  <c:v>99.049891720000005</c:v>
                </c:pt>
                <c:pt idx="21">
                  <c:v>96.601858190000002</c:v>
                </c:pt>
                <c:pt idx="22">
                  <c:v>99.092057280000006</c:v>
                </c:pt>
                <c:pt idx="23">
                  <c:v>97.779448130000006</c:v>
                </c:pt>
                <c:pt idx="24">
                  <c:v>97.858330420000001</c:v>
                </c:pt>
                <c:pt idx="25">
                  <c:v>95.537017109999994</c:v>
                </c:pt>
                <c:pt idx="26">
                  <c:v>97.407279079999995</c:v>
                </c:pt>
                <c:pt idx="27">
                  <c:v>96.464184419999995</c:v>
                </c:pt>
                <c:pt idx="28">
                  <c:v>95.286594480000005</c:v>
                </c:pt>
                <c:pt idx="29">
                  <c:v>93.888620329999995</c:v>
                </c:pt>
                <c:pt idx="30">
                  <c:v>96.232818719999997</c:v>
                </c:pt>
                <c:pt idx="31">
                  <c:v>95.024491789999999</c:v>
                </c:pt>
                <c:pt idx="32">
                  <c:v>94.509339850000003</c:v>
                </c:pt>
                <c:pt idx="33">
                  <c:v>94.14896263</c:v>
                </c:pt>
                <c:pt idx="34">
                  <c:v>98.363758300000001</c:v>
                </c:pt>
                <c:pt idx="35">
                  <c:v>96.399301429999994</c:v>
                </c:pt>
                <c:pt idx="36">
                  <c:v>94.919594829999994</c:v>
                </c:pt>
                <c:pt idx="37">
                  <c:v>96.727013619999994</c:v>
                </c:pt>
              </c:numCache>
            </c:numRef>
          </c:val>
          <c:smooth val="0"/>
          <c:extLst>
            <c:ext xmlns:c16="http://schemas.microsoft.com/office/drawing/2014/chart" uri="{C3380CC4-5D6E-409C-BE32-E72D297353CC}">
              <c16:uniqueId val="{00000000-2D31-4E97-AEB7-D0DF7AC12FE4}"/>
            </c:ext>
          </c:extLst>
        </c:ser>
        <c:ser>
          <c:idx val="1"/>
          <c:order val="1"/>
          <c:tx>
            <c:strRef>
              <c:f>Sheet1!$C$1</c:f>
              <c:strCache>
                <c:ptCount val="1"/>
                <c:pt idx="0">
                  <c:v>Teollisuuden tuotanto (2008=100)</c:v>
                </c:pt>
              </c:strCache>
            </c:strRef>
          </c:tx>
          <c:spPr>
            <a:ln w="50800">
              <a:solidFill>
                <a:schemeClr val="accent1"/>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Sheet1!$C$2:$C$41</c:f>
              <c:numCache>
                <c:formatCode>General</c:formatCode>
                <c:ptCount val="40"/>
                <c:pt idx="0">
                  <c:v>103.08069999999999</c:v>
                </c:pt>
                <c:pt idx="1">
                  <c:v>101.65560000000001</c:v>
                </c:pt>
                <c:pt idx="2">
                  <c:v>100.9012</c:v>
                </c:pt>
                <c:pt idx="3">
                  <c:v>94.362560000000002</c:v>
                </c:pt>
                <c:pt idx="4">
                  <c:v>80.670630000000003</c:v>
                </c:pt>
                <c:pt idx="5">
                  <c:v>79.022000000000006</c:v>
                </c:pt>
                <c:pt idx="6">
                  <c:v>79.664689999999993</c:v>
                </c:pt>
                <c:pt idx="7">
                  <c:v>79.608800000000002</c:v>
                </c:pt>
                <c:pt idx="8">
                  <c:v>79.608800000000002</c:v>
                </c:pt>
                <c:pt idx="9">
                  <c:v>83.325180000000003</c:v>
                </c:pt>
                <c:pt idx="10">
                  <c:v>84.191410000000005</c:v>
                </c:pt>
                <c:pt idx="11">
                  <c:v>85.448830000000001</c:v>
                </c:pt>
                <c:pt idx="12">
                  <c:v>86.259169999999997</c:v>
                </c:pt>
                <c:pt idx="13">
                  <c:v>85.560599999999994</c:v>
                </c:pt>
                <c:pt idx="14">
                  <c:v>85.560599999999994</c:v>
                </c:pt>
                <c:pt idx="15">
                  <c:v>86.007679999999993</c:v>
                </c:pt>
                <c:pt idx="16">
                  <c:v>85.756200000000007</c:v>
                </c:pt>
                <c:pt idx="17">
                  <c:v>85.840029999999999</c:v>
                </c:pt>
                <c:pt idx="18">
                  <c:v>84.303179999999998</c:v>
                </c:pt>
                <c:pt idx="19">
                  <c:v>83.4649</c:v>
                </c:pt>
                <c:pt idx="20">
                  <c:v>82.291300000000007</c:v>
                </c:pt>
                <c:pt idx="21">
                  <c:v>81.173590000000004</c:v>
                </c:pt>
                <c:pt idx="22">
                  <c:v>81.50891</c:v>
                </c:pt>
                <c:pt idx="23">
                  <c:v>81.257419999999996</c:v>
                </c:pt>
                <c:pt idx="24">
                  <c:v>81.033879999999996</c:v>
                </c:pt>
                <c:pt idx="25">
                  <c:v>80.083830000000006</c:v>
                </c:pt>
                <c:pt idx="26">
                  <c:v>79.804400000000001</c:v>
                </c:pt>
                <c:pt idx="27">
                  <c:v>79.860290000000006</c:v>
                </c:pt>
                <c:pt idx="28">
                  <c:v>79.497029999999995</c:v>
                </c:pt>
                <c:pt idx="29">
                  <c:v>78.854349999999997</c:v>
                </c:pt>
                <c:pt idx="30">
                  <c:v>78.994060000000005</c:v>
                </c:pt>
                <c:pt idx="31">
                  <c:v>79.55292</c:v>
                </c:pt>
                <c:pt idx="32">
                  <c:v>79.385260000000002</c:v>
                </c:pt>
                <c:pt idx="33">
                  <c:v>80.698570000000004</c:v>
                </c:pt>
                <c:pt idx="34">
                  <c:v>81.536850000000001</c:v>
                </c:pt>
                <c:pt idx="35">
                  <c:v>81.788330000000002</c:v>
                </c:pt>
                <c:pt idx="36">
                  <c:v>81.900099999999995</c:v>
                </c:pt>
                <c:pt idx="37">
                  <c:v>83.269300000000001</c:v>
                </c:pt>
              </c:numCache>
            </c:numRef>
          </c:val>
          <c:smooth val="0"/>
          <c:extLst>
            <c:ext xmlns:c16="http://schemas.microsoft.com/office/drawing/2014/chart" uri="{C3380CC4-5D6E-409C-BE32-E72D297353CC}">
              <c16:uniqueId val="{00000001-2D31-4E97-AEB7-D0DF7AC12FE4}"/>
            </c:ext>
          </c:extLst>
        </c:ser>
        <c:dLbls>
          <c:showLegendKey val="0"/>
          <c:showVal val="0"/>
          <c:showCatName val="0"/>
          <c:showSerName val="0"/>
          <c:showPercent val="0"/>
          <c:showBubbleSize val="0"/>
        </c:dLbls>
        <c:smooth val="0"/>
        <c:axId val="410357024"/>
        <c:axId val="410357416"/>
      </c:lineChart>
      <c:catAx>
        <c:axId val="410357024"/>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410357416"/>
        <c:crossesAt val="10"/>
        <c:auto val="1"/>
        <c:lblAlgn val="ctr"/>
        <c:lblOffset val="100"/>
        <c:tickLblSkip val="1"/>
        <c:tickMarkSkip val="4"/>
        <c:noMultiLvlLbl val="0"/>
      </c:catAx>
      <c:valAx>
        <c:axId val="410357416"/>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410357024"/>
        <c:crosses val="autoZero"/>
        <c:crossBetween val="between"/>
        <c:majorUnit val="5"/>
      </c:valAx>
      <c:spPr>
        <a:noFill/>
        <a:ln w="13275">
          <a:solidFill>
            <a:schemeClr val="tx1"/>
          </a:solidFill>
          <a:prstDash val="solid"/>
        </a:ln>
      </c:spPr>
    </c:plotArea>
    <c:legend>
      <c:legendPos val="r"/>
      <c:layout>
        <c:manualLayout>
          <c:xMode val="edge"/>
          <c:yMode val="edge"/>
          <c:x val="0.71320159327416643"/>
          <c:y val="0.38317051099907729"/>
          <c:w val="0.28679840672583351"/>
          <c:h val="0.59557359889049122"/>
        </c:manualLayout>
      </c:layout>
      <c:overlay val="0"/>
      <c:spPr>
        <a:solidFill>
          <a:schemeClr val="bg1"/>
        </a:solidFill>
        <a:ln w="26550">
          <a:noFill/>
        </a:ln>
      </c:spPr>
      <c:txPr>
        <a:bodyPr/>
        <a:lstStyle/>
        <a:p>
          <a:pPr>
            <a:defRPr sz="1050" b="1"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2016</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2.7365111752056664E-2"/>
                  <c:y val="-1.3189451631493553E-2"/>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522530185187349"/>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169E-2"/>
                  <c:y val="-7.7597647758735094E-2"/>
                </c:manualLayout>
              </c:layout>
              <c:tx>
                <c:rich>
                  <a:bodyPr/>
                  <a:lstStyle/>
                  <a:p>
                    <a:fld id="{BCDDDCBE-2818-4BA1-A245-21584198B75D}" type="CATEGORYNAME">
                      <a:rPr lang="en-US" baseline="0"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6237052882620568E-2"/>
                  <c:y val="-5.4145609715473865E-2"/>
                </c:manualLayout>
              </c:layout>
              <c:tx>
                <c:rich>
                  <a:bodyPr/>
                  <a:lstStyle/>
                  <a:p>
                    <a:fld id="{4C4FECE7-07F7-47D1-BB5A-FC25D27DB245}" type="CATEGORYNAME">
                      <a:rPr lang="en-US">
                        <a:solidFill>
                          <a:schemeClr val="accent1"/>
                        </a:solidFill>
                      </a:rPr>
                      <a:pPr/>
                      <a:t>[LUOKAN NIMI]</a:t>
                    </a:fld>
                    <a:r>
                      <a:rPr lang="en-US" dirty="0">
                        <a:solidFill>
                          <a:schemeClr val="accent1"/>
                        </a:solidFill>
                      </a:rPr>
                      <a:t>, </a:t>
                    </a:r>
                    <a:fld id="{D4D1B192-4D72-47FC-8D47-54A58A22BECF}" type="VALUE">
                      <a:rPr lang="en-US">
                        <a:solidFill>
                          <a:schemeClr val="accent1"/>
                        </a:solidFill>
                      </a:rPr>
                      <a:pPr/>
                      <a:t>[ARVO]</a:t>
                    </a:fld>
                    <a:endParaRPr lang="en-US"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2363-48D1-B820-7DA891E2A091}"/>
                </c:ext>
              </c:extLst>
            </c:dLbl>
            <c:dLbl>
              <c:idx val="7"/>
              <c:layout>
                <c:manualLayout>
                  <c:x val="0.11865277210806854"/>
                  <c:y val="-5.3901892744311633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2363-48D1-B820-7DA891E2A091}"/>
                </c:ext>
              </c:extLst>
            </c:dLbl>
            <c:dLbl>
              <c:idx val="8"/>
              <c:layout>
                <c:manualLayout>
                  <c:x val="9.3561018252474065E-2"/>
                  <c:y val="-5.484988790615726E-2"/>
                </c:manualLayout>
              </c:layout>
              <c:tx>
                <c:rich>
                  <a:bodyPr/>
                  <a:lstStyle/>
                  <a:p>
                    <a:fld id="{0ABB2BC0-467C-4190-B2E6-69FF8C8AF8DC}" type="CATEGORYNAME">
                      <a:rPr lang="en-US">
                        <a:solidFill>
                          <a:schemeClr val="accent1"/>
                        </a:solidFill>
                      </a:rPr>
                      <a:pPr/>
                      <a:t>[LUOKAN NIMI]</a:t>
                    </a:fld>
                    <a:r>
                      <a:rPr lang="en-US" baseline="0" dirty="0">
                        <a:solidFill>
                          <a:schemeClr val="accent1"/>
                        </a:solidFill>
                      </a:rPr>
                      <a:t>, </a:t>
                    </a:r>
                    <a:fld id="{0BA3DB01-4A14-4677-B261-6A8E4B02EA0E}"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015675516661947"/>
                      <c:h val="7.3190122119230816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0.10533584786097731"/>
                  <c:y val="-1.8545371532687076E-2"/>
                </c:manualLayout>
              </c:layout>
              <c:tx>
                <c:rich>
                  <a:bodyPr/>
                  <a:lstStyle/>
                  <a:p>
                    <a:fld id="{5B4C9443-DBDB-4BA1-9493-E6C39BE770CC}" type="CATEGORYNAME">
                      <a:rPr lang="en-US">
                        <a:solidFill>
                          <a:schemeClr val="accent1"/>
                        </a:solidFill>
                      </a:rPr>
                      <a:pPr/>
                      <a:t>[LUOKAN NIMI]</a:t>
                    </a:fld>
                    <a:r>
                      <a:rPr lang="en-US" baseline="0" dirty="0">
                        <a:solidFill>
                          <a:schemeClr val="accent1"/>
                        </a:solidFill>
                      </a:rPr>
                      <a:t>, </a:t>
                    </a:r>
                    <a:fld id="{989582FA-4386-41F1-B100-C5FFF55AE594}"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373385166736368"/>
                      <c:h val="7.9948212804293678E-2"/>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0.16438654885971843"/>
                  <c:y val="2.0132724643989637E-2"/>
                </c:manualLayout>
              </c:layout>
              <c:tx>
                <c:rich>
                  <a:bodyPr/>
                  <a:lstStyle/>
                  <a:p>
                    <a:fld id="{4A15F0D2-D807-41F2-A0E3-378EC27897E0}" type="CATEGORYNAME">
                      <a:rPr lang="en-US" dirty="0">
                        <a:solidFill>
                          <a:schemeClr val="accent1"/>
                        </a:solidFill>
                      </a:rPr>
                      <a:pPr/>
                      <a:t>[LUOKAN NIMI]</a:t>
                    </a:fld>
                    <a:r>
                      <a:rPr lang="en-US" baseline="0" dirty="0">
                        <a:solidFill>
                          <a:schemeClr val="accent1"/>
                        </a:solidFill>
                      </a:rPr>
                      <a:t>, </a:t>
                    </a:r>
                    <a:fld id="{C6377E52-C7FE-48A9-92C7-2D6513297005}"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117437539023574"/>
                      <c:h val="7.9948212804293678E-2"/>
                    </c:manualLayout>
                  </c15:layout>
                  <c15:dlblFieldTable/>
                  <c15:showDataLabelsRange val="0"/>
                </c:ext>
                <c:ext xmlns:c16="http://schemas.microsoft.com/office/drawing/2014/chart" uri="{C3380CC4-5D6E-409C-BE32-E72D297353CC}">
                  <c16:uniqueId val="{00000015-2363-48D1-B820-7DA891E2A091}"/>
                </c:ext>
              </c:extLst>
            </c:dLbl>
            <c:dLbl>
              <c:idx val="11"/>
              <c:layout>
                <c:manualLayout>
                  <c:x val="0.17935650980572734"/>
                  <c:y val="5.9735978780988144E-2"/>
                </c:manualLayout>
              </c:layout>
              <c:tx>
                <c:rich>
                  <a:bodyPr/>
                  <a:lstStyle/>
                  <a:p>
                    <a:fld id="{8730F951-4496-4406-B210-41416AE83FE0}" type="CATEGORYNAME">
                      <a:rPr lang="fi-FI">
                        <a:solidFill>
                          <a:schemeClr val="accent1"/>
                        </a:solidFill>
                      </a:rPr>
                      <a:pPr/>
                      <a:t>[LUOKAN NIMI]</a:t>
                    </a:fld>
                    <a:r>
                      <a:rPr lang="fi-FI" baseline="0" dirty="0">
                        <a:solidFill>
                          <a:schemeClr val="accent1"/>
                        </a:solidFill>
                      </a:rPr>
                      <a:t>, </a:t>
                    </a:r>
                    <a:fld id="{A2F5BE64-087A-4BFC-849B-E96EAEDA1836}" type="VALUE">
                      <a:rPr lang="fi-FI" baseline="0">
                        <a:solidFill>
                          <a:schemeClr val="accent1"/>
                        </a:solidFill>
                      </a:rPr>
                      <a:pPr/>
                      <a:t>[ARVO]</a:t>
                    </a:fld>
                    <a:endParaRPr lang="fi-FI"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6783054828997724"/>
                      <c:h val="7.9948301849979503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6253739522834618"/>
                  <c:y val="7.6767919183877945E-2"/>
                </c:manualLayout>
              </c:layout>
              <c:tx>
                <c:rich>
                  <a:bodyPr/>
                  <a:lstStyle/>
                  <a:p>
                    <a:fld id="{25849870-DB26-4F2A-ABC1-5D1CE11D2CE9}" type="CATEGORYNAME">
                      <a:rPr lang="en-US">
                        <a:solidFill>
                          <a:schemeClr val="accent1"/>
                        </a:solidFill>
                      </a:rPr>
                      <a:pPr/>
                      <a:t>[LUOKAN NIMI]</a:t>
                    </a:fld>
                    <a:r>
                      <a:rPr lang="en-US" baseline="0" dirty="0">
                        <a:solidFill>
                          <a:schemeClr val="accent1"/>
                        </a:solidFill>
                      </a:rPr>
                      <a:t>, </a:t>
                    </a:r>
                    <a:fld id="{EBBF29B4-7CC7-4850-91FC-5C96B7BD4CC2}"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50006286716752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0.18849616725004695"/>
                  <c:y val="3.2128867743100906E-2"/>
                </c:manualLayout>
              </c:layout>
              <c:tx>
                <c:rich>
                  <a:bodyPr/>
                  <a:lstStyle/>
                  <a:p>
                    <a:fld id="{757DFCBF-DF8C-4C3B-9577-EB1A86EBAF5A}" type="CATEGORYNAME">
                      <a:rPr lang="en-US">
                        <a:solidFill>
                          <a:schemeClr val="accent1"/>
                        </a:solidFill>
                      </a:rPr>
                      <a:pPr/>
                      <a:t>[LUOKAN NIMI]</a:t>
                    </a:fld>
                    <a:r>
                      <a:rPr lang="en-US" baseline="0" dirty="0">
                        <a:solidFill>
                          <a:schemeClr val="accent1"/>
                        </a:solidFill>
                      </a:rPr>
                      <a:t>, </a:t>
                    </a:r>
                    <a:fld id="{D69244F0-4784-4974-9394-DE147B7F86F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0.12236115959027313"/>
                  <c:y val="-6.5537515651366771E-3"/>
                </c:manualLayout>
              </c:layout>
              <c:tx>
                <c:rich>
                  <a:bodyPr/>
                  <a:lstStyle/>
                  <a:p>
                    <a:fld id="{D9295A02-2446-4745-A776-A2E56829F471}" type="CATEGORYNAME">
                      <a:rPr lang="en-US">
                        <a:solidFill>
                          <a:schemeClr val="accent1"/>
                        </a:solidFill>
                      </a:rPr>
                      <a:pPr/>
                      <a:t>[LUOKAN NIMI]</a:t>
                    </a:fld>
                    <a:r>
                      <a:rPr lang="en-US" baseline="0" dirty="0">
                        <a:solidFill>
                          <a:schemeClr val="accent1"/>
                        </a:solidFill>
                      </a:rPr>
                      <a:t>, </a:t>
                    </a:r>
                    <a:fld id="{321EFC8D-B0A1-448C-8AC0-44F6E6AD3348}"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420980264958268"/>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1486585434810563E-2"/>
                  <c:y val="-6.5487362104352492E-2"/>
                </c:manualLayout>
              </c:layout>
              <c:tx>
                <c:rich>
                  <a:bodyPr/>
                  <a:lstStyle/>
                  <a:p>
                    <a:fld id="{E88C430E-7005-434F-B761-EA1ED132FEE2}" type="CATEGORYNAME">
                      <a:rPr lang="en-US">
                        <a:solidFill>
                          <a:srgbClr val="C00000"/>
                        </a:solidFill>
                      </a:rPr>
                      <a:pPr/>
                      <a:t>[LUOKAN NIMI]</a:t>
                    </a:fld>
                    <a:r>
                      <a:rPr lang="en-US" baseline="0" dirty="0">
                        <a:solidFill>
                          <a:srgbClr val="C00000"/>
                        </a:solidFill>
                      </a:rPr>
                      <a:t>, </a:t>
                    </a:r>
                    <a:fld id="{29C7D86A-6581-4421-A9D0-78D91E84CB51}" type="VALUE">
                      <a:rPr lang="en-US" baseline="0">
                        <a:solidFill>
                          <a:schemeClr val="accent4">
                            <a:lumMod val="50000"/>
                          </a:schemeClr>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996082660954246"/>
                      <c:h val="9.0664839323408505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1169479624476635"/>
                  <c:y val="-1.2085541464079275E-2"/>
                </c:manualLayout>
              </c:layout>
              <c:tx>
                <c:rich>
                  <a:bodyPr/>
                  <a:lstStyle/>
                  <a:p>
                    <a:fld id="{7F1CB5F5-A465-451C-AC6C-0C568B72DAD0}" type="CATEGORYNAME">
                      <a:rPr lang="en-US">
                        <a:solidFill>
                          <a:srgbClr val="C00000"/>
                        </a:solidFill>
                      </a:rPr>
                      <a:pPr/>
                      <a:t>[LUOKAN NIMI]</a:t>
                    </a:fld>
                    <a:r>
                      <a:rPr lang="en-US" baseline="0" dirty="0">
                        <a:solidFill>
                          <a:srgbClr val="C00000"/>
                        </a:solidFill>
                      </a:rPr>
                      <a:t>, </a:t>
                    </a:r>
                    <a:fld id="{44ACA0BF-38F1-47C9-8743-ECCA78E2F2EA}"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9168070541017913E-2"/>
                  <c:y val="-2.2584528016542954E-2"/>
                </c:manualLayout>
              </c:layout>
              <c:tx>
                <c:rich>
                  <a:bodyPr/>
                  <a:lstStyle/>
                  <a:p>
                    <a:fld id="{1057E57B-35A0-4F81-9B92-416E3C655AA7}" type="CATEGORYNAME">
                      <a:rPr lang="en-US">
                        <a:solidFill>
                          <a:srgbClr val="C00000"/>
                        </a:solidFill>
                      </a:rPr>
                      <a:pPr/>
                      <a:t>[LUOKAN NIMI]</a:t>
                    </a:fld>
                    <a:r>
                      <a:rPr lang="en-US" baseline="0" dirty="0">
                        <a:solidFill>
                          <a:srgbClr val="C00000"/>
                        </a:solidFill>
                      </a:rPr>
                      <a:t>, </a:t>
                    </a:r>
                    <a:fld id="{ED86ED2E-76C7-4445-A6A9-E9C46FB936D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2126544569958744E-2"/>
                  <c:y val="-4.3142027927410655E-2"/>
                </c:manualLayout>
              </c:layout>
              <c:tx>
                <c:rich>
                  <a:bodyPr/>
                  <a:lstStyle/>
                  <a:p>
                    <a:fld id="{F0B6E94C-AB54-4075-BDF7-10A5DC42D580}" type="CATEGORYNAME">
                      <a:rPr lang="en-US" baseline="0">
                        <a:solidFill>
                          <a:srgbClr val="C00000"/>
                        </a:solidFill>
                      </a:rPr>
                      <a:pPr/>
                      <a:t>[LUOKAN NIMI]</a:t>
                    </a:fld>
                    <a:r>
                      <a:rPr lang="en-US" baseline="0" dirty="0">
                        <a:solidFill>
                          <a:srgbClr val="C00000"/>
                        </a:solidFill>
                      </a:rPr>
                      <a:t>, </a:t>
                    </a:r>
                    <a:fld id="{FADD2A70-E4D3-4174-A7AD-B95AE3CB738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2923304202890845E-2"/>
                  <c:y val="-6.5466278629795954E-2"/>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7.0572391841631041E-2"/>
                  <c:y val="-1.048169222590754E-2"/>
                </c:manualLayout>
              </c:layout>
              <c:tx>
                <c:rich>
                  <a:bodyPr/>
                  <a:lstStyle/>
                  <a:p>
                    <a:fld id="{B65DDB1F-D59A-40D7-8150-A44FABE281CA}" type="CATEGORYNAME">
                      <a:rPr lang="fi-FI" baseline="0">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7892053136713786E-2"/>
                  <c:y val="4.3975481434140725E-3"/>
                </c:manualLayout>
              </c:layout>
              <c:tx>
                <c:rich>
                  <a:bodyPr/>
                  <a:lstStyle/>
                  <a:p>
                    <a:fld id="{08891941-D8F3-482E-ADE6-975525F8ADEC}" type="CATEGORYNAME">
                      <a:rPr lang="en-US">
                        <a:solidFill>
                          <a:srgbClr val="00B050"/>
                        </a:solidFill>
                      </a:rPr>
                      <a:pPr/>
                      <a:t>[LUOKAN NIMI]</a:t>
                    </a:fld>
                    <a:r>
                      <a:rPr lang="en-US" baseline="0" dirty="0">
                        <a:solidFill>
                          <a:srgbClr val="00B050"/>
                        </a:solidFill>
                      </a:rPr>
                      <a:t>, </a:t>
                    </a:r>
                    <a:fld id="{2686E372-2069-4D8C-B3B3-BDFB66E860A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5684463602295858E-2"/>
                  <c:y val="-2.4166685933174729E-2"/>
                </c:manualLayout>
              </c:layout>
              <c:tx>
                <c:rich>
                  <a:bodyPr/>
                  <a:lstStyle/>
                  <a:p>
                    <a:fld id="{8F7826DE-AC81-45A6-B614-DBD5F7D29E2A}" type="CATEGORYNAME">
                      <a:rPr lang="en-US">
                        <a:solidFill>
                          <a:srgbClr val="00B050"/>
                        </a:solidFill>
                      </a:rPr>
                      <a:pPr/>
                      <a:t>[LUOKAN NIMI]</a:t>
                    </a:fld>
                    <a:r>
                      <a:rPr lang="en-US" baseline="0" dirty="0">
                        <a:solidFill>
                          <a:srgbClr val="00B050"/>
                        </a:solidFill>
                      </a:rPr>
                      <a:t>, </a:t>
                    </a:r>
                    <a:fld id="{D535A3AC-45CA-4EBB-B988-9E3DB492B768}"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5.7524655058005157E-2"/>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1.7106549947666224E-3"/>
                  <c:y val="-6.1433704992845471E-2"/>
                </c:manualLayout>
              </c:layout>
              <c:tx>
                <c:rich>
                  <a:bodyPr/>
                  <a:lstStyle/>
                  <a:p>
                    <a:fld id="{572F68B3-E7FA-46FF-8392-4A9CEEE1202C}" type="CATEGORYNAME">
                      <a:rPr lang="en-US">
                        <a:solidFill>
                          <a:srgbClr val="00B050"/>
                        </a:solidFill>
                      </a:rPr>
                      <a:pPr/>
                      <a:t>[LUOKAN NIMI]</a:t>
                    </a:fld>
                    <a:r>
                      <a:rPr lang="en-US" baseline="0" dirty="0">
                        <a:solidFill>
                          <a:srgbClr val="00B050"/>
                        </a:solidFill>
                      </a:rPr>
                      <a:t>, </a:t>
                    </a:r>
                    <a:fld id="{50FCD84F-2237-40A8-AFA9-7E1C51F19FB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0816755448149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3.8808009873604755E-2"/>
                  <c:y val="-2.6542002065740797E-2"/>
                </c:manualLayout>
              </c:layout>
              <c:tx>
                <c:rich>
                  <a:bodyPr/>
                  <a:lstStyle/>
                  <a:p>
                    <a:fld id="{354645EA-1241-4171-B47A-D3F89FEA2A3D}" type="CATEGORYNAME">
                      <a:rPr lang="fi-FI" baseline="0">
                        <a:solidFill>
                          <a:schemeClr val="accent4"/>
                        </a:solidFill>
                      </a:rPr>
                      <a:pPr/>
                      <a:t>[LUOKAN NIMI]</a:t>
                    </a:fld>
                    <a:r>
                      <a:rPr lang="fi-FI" dirty="0">
                        <a:solidFill>
                          <a:schemeClr val="accent4"/>
                        </a:solidFill>
                      </a:rPr>
                      <a:t>, </a:t>
                    </a:r>
                    <a:fld id="{F7BE62E6-1055-41BA-86FD-174F15538FD1}" type="VALUE">
                      <a:rPr lang="fi-FI">
                        <a:solidFill>
                          <a:schemeClr val="accent4"/>
                        </a:solidFill>
                      </a:rPr>
                      <a:pPr/>
                      <a:t>[ARVO]</a:t>
                    </a:fld>
                    <a:endParaRPr lang="fi-FI"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411620333842552"/>
                      <c:h val="7.9948212804293678E-2"/>
                    </c:manualLayout>
                  </c15:layout>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317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Taul1!$A$2:$A$26</c:f>
              <c:strCache>
                <c:ptCount val="25"/>
                <c:pt idx="0">
                  <c:v>Koneet ja laitteet</c:v>
                </c:pt>
                <c:pt idx="1">
                  <c:v>Elektroniikkateollisuuden palvelut</c:v>
                </c:pt>
                <c:pt idx="2">
                  <c:v>Terästuotteet</c:v>
                </c:pt>
                <c:pt idx="3">
                  <c:v>Pelit ja ohjelmistot</c:v>
                </c:pt>
                <c:pt idx="4">
                  <c:v>Sähkökoneet ja -laitteet</c:v>
                </c:pt>
                <c:pt idx="5">
                  <c:v>Värimetallit</c:v>
                </c:pt>
                <c:pt idx="6">
                  <c:v>Tietoliikennelaitteet</c:v>
                </c:pt>
                <c:pt idx="7">
                  <c:v>Autot ja autonosat</c:v>
                </c:pt>
                <c:pt idx="8">
                  <c:v>Koneteollisuuden palvelut</c:v>
                </c:pt>
                <c:pt idx="9">
                  <c:v>Lääkintäkojeet ja laitteet</c:v>
                </c:pt>
                <c:pt idx="10">
                  <c:v>Metallituotteet</c:v>
                </c:pt>
                <c:pt idx="11">
                  <c:v>Laivat, veneet ja muut ajoneuvot</c:v>
                </c:pt>
                <c:pt idx="12">
                  <c:v>Metallien jalostuksen palvelut</c:v>
                </c:pt>
                <c:pt idx="13">
                  <c:v>Suunnittelu- ja konsultointipalvelut</c:v>
                </c:pt>
                <c:pt idx="14">
                  <c:v>Metallimalmit</c:v>
                </c:pt>
                <c:pt idx="15">
                  <c:v>Paperi, kartonki, pahvi</c:v>
                </c:pt>
                <c:pt idx="16">
                  <c:v>Sahatavara</c:v>
                </c:pt>
                <c:pt idx="17">
                  <c:v>Massa</c:v>
                </c:pt>
                <c:pt idx="18">
                  <c:v>Metsäteollisuuden palvelut</c:v>
                </c:pt>
                <c:pt idx="19">
                  <c:v>Dieselpolttoaineet</c:v>
                </c:pt>
                <c:pt idx="20">
                  <c:v>Kemikaalit ja kemialliset tuotteet</c:v>
                </c:pt>
                <c:pt idx="21">
                  <c:v>Kumi- ja muovituotteet</c:v>
                </c:pt>
                <c:pt idx="22">
                  <c:v>Kemianteollisuuden palvelut</c:v>
                </c:pt>
                <c:pt idx="23">
                  <c:v>Lääkkeet</c:v>
                </c:pt>
                <c:pt idx="24">
                  <c:v>Muut tavarat ja palvelut</c:v>
                </c:pt>
              </c:strCache>
            </c:strRef>
          </c:cat>
          <c:val>
            <c:numRef>
              <c:f>Taul1!$B$2:$B$26</c:f>
              <c:numCache>
                <c:formatCode>#,##0.0</c:formatCode>
                <c:ptCount val="25"/>
                <c:pt idx="0">
                  <c:v>6.9</c:v>
                </c:pt>
                <c:pt idx="1">
                  <c:v>5.5</c:v>
                </c:pt>
                <c:pt idx="2">
                  <c:v>3.6</c:v>
                </c:pt>
                <c:pt idx="3">
                  <c:v>3.7</c:v>
                </c:pt>
                <c:pt idx="4">
                  <c:v>3.4</c:v>
                </c:pt>
                <c:pt idx="5">
                  <c:v>2.6</c:v>
                </c:pt>
                <c:pt idx="6">
                  <c:v>2.4</c:v>
                </c:pt>
                <c:pt idx="7">
                  <c:v>2.2000000000000002</c:v>
                </c:pt>
                <c:pt idx="8">
                  <c:v>2</c:v>
                </c:pt>
                <c:pt idx="9">
                  <c:v>1.6</c:v>
                </c:pt>
                <c:pt idx="10">
                  <c:v>1.2</c:v>
                </c:pt>
                <c:pt idx="11">
                  <c:v>1.1000000000000001</c:v>
                </c:pt>
                <c:pt idx="12">
                  <c:v>0.9</c:v>
                </c:pt>
                <c:pt idx="13">
                  <c:v>0.3</c:v>
                </c:pt>
                <c:pt idx="14">
                  <c:v>0.2</c:v>
                </c:pt>
                <c:pt idx="15">
                  <c:v>7</c:v>
                </c:pt>
                <c:pt idx="16">
                  <c:v>2.6</c:v>
                </c:pt>
                <c:pt idx="17">
                  <c:v>1.8</c:v>
                </c:pt>
                <c:pt idx="18">
                  <c:v>0.4</c:v>
                </c:pt>
                <c:pt idx="19">
                  <c:v>3.8</c:v>
                </c:pt>
                <c:pt idx="20">
                  <c:v>3.1</c:v>
                </c:pt>
                <c:pt idx="21">
                  <c:v>2.4</c:v>
                </c:pt>
                <c:pt idx="22">
                  <c:v>1</c:v>
                </c:pt>
                <c:pt idx="23">
                  <c:v>0.9</c:v>
                </c:pt>
                <c:pt idx="24">
                  <c:v>15.1</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89611652948449E-2"/>
          <c:y val="3.1747870267673152E-2"/>
          <c:w val="0.91449014413971497"/>
          <c:h val="0.76690453656310842"/>
        </c:manualLayout>
      </c:layout>
      <c:lineChart>
        <c:grouping val="standard"/>
        <c:varyColors val="0"/>
        <c:ser>
          <c:idx val="1"/>
          <c:order val="0"/>
          <c:tx>
            <c:strRef>
              <c:f>Taul1!$B$1</c:f>
              <c:strCache>
                <c:ptCount val="1"/>
                <c:pt idx="0">
                  <c:v>Teollisuus*</c:v>
                </c:pt>
              </c:strCache>
            </c:strRef>
          </c:tx>
          <c:spPr>
            <a:ln w="76200">
              <a:solidFill>
                <a:srgbClr val="0070C0"/>
              </a:solidFill>
            </a:ln>
          </c:spPr>
          <c:marker>
            <c:symbol val="none"/>
          </c:marker>
          <c:cat>
            <c:numRef>
              <c:f>Taul1!$A$2:$A$118</c:f>
              <c:numCache>
                <c:formatCode>General</c:formatCode>
                <c:ptCount val="117"/>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Taul1!$B$2:$B$118</c:f>
              <c:numCache>
                <c:formatCode>0.0\ %</c:formatCode>
                <c:ptCount val="117"/>
                <c:pt idx="0">
                  <c:v>0.16663504489377826</c:v>
                </c:pt>
                <c:pt idx="1">
                  <c:v>0.15668540862129912</c:v>
                </c:pt>
                <c:pt idx="2">
                  <c:v>0.15737956872657702</c:v>
                </c:pt>
                <c:pt idx="3">
                  <c:v>0.15964146407013824</c:v>
                </c:pt>
                <c:pt idx="4">
                  <c:v>0.16363575542675027</c:v>
                </c:pt>
                <c:pt idx="5">
                  <c:v>0.17099420224293357</c:v>
                </c:pt>
                <c:pt idx="6">
                  <c:v>0.18246886420762254</c:v>
                </c:pt>
                <c:pt idx="7">
                  <c:v>0.18503546607313462</c:v>
                </c:pt>
                <c:pt idx="8">
                  <c:v>0.17462210032926329</c:v>
                </c:pt>
                <c:pt idx="9">
                  <c:v>0.18420469950851637</c:v>
                </c:pt>
                <c:pt idx="10">
                  <c:v>0.19040914915122045</c:v>
                </c:pt>
                <c:pt idx="11">
                  <c:v>0.18935595429556515</c:v>
                </c:pt>
                <c:pt idx="12">
                  <c:v>0.18897962544767352</c:v>
                </c:pt>
                <c:pt idx="13">
                  <c:v>0.18998468783905381</c:v>
                </c:pt>
                <c:pt idx="14">
                  <c:v>0.18175919081370184</c:v>
                </c:pt>
                <c:pt idx="15">
                  <c:v>0.21228686987781195</c:v>
                </c:pt>
                <c:pt idx="16">
                  <c:v>0.25021782933659475</c:v>
                </c:pt>
                <c:pt idx="17">
                  <c:v>0.18562690472857279</c:v>
                </c:pt>
                <c:pt idx="18">
                  <c:v>0.14639312901448168</c:v>
                </c:pt>
                <c:pt idx="19">
                  <c:v>0.1648362268774802</c:v>
                </c:pt>
                <c:pt idx="20">
                  <c:v>0.196070275974151</c:v>
                </c:pt>
                <c:pt idx="21">
                  <c:v>0.19450574192640299</c:v>
                </c:pt>
                <c:pt idx="22">
                  <c:v>0.21216486231772139</c:v>
                </c:pt>
                <c:pt idx="23">
                  <c:v>0.22187892432630049</c:v>
                </c:pt>
                <c:pt idx="24">
                  <c:v>0.21184728993837346</c:v>
                </c:pt>
                <c:pt idx="25">
                  <c:v>0.21384707805043549</c:v>
                </c:pt>
                <c:pt idx="26">
                  <c:v>0.2207995703133776</c:v>
                </c:pt>
                <c:pt idx="27">
                  <c:v>0.22789122105034529</c:v>
                </c:pt>
                <c:pt idx="28">
                  <c:v>0.22987785487892703</c:v>
                </c:pt>
                <c:pt idx="29">
                  <c:v>0.23222888439706474</c:v>
                </c:pt>
                <c:pt idx="30">
                  <c:v>0.22386727454461258</c:v>
                </c:pt>
                <c:pt idx="31">
                  <c:v>0.2192006276838703</c:v>
                </c:pt>
                <c:pt idx="32">
                  <c:v>0.21399177448494544</c:v>
                </c:pt>
                <c:pt idx="33">
                  <c:v>0.22802303120874842</c:v>
                </c:pt>
                <c:pt idx="34">
                  <c:v>0.23529029008727631</c:v>
                </c:pt>
                <c:pt idx="35">
                  <c:v>0.23057423058001733</c:v>
                </c:pt>
                <c:pt idx="36">
                  <c:v>0.23531360723280639</c:v>
                </c:pt>
                <c:pt idx="37">
                  <c:v>0.25115623708649792</c:v>
                </c:pt>
                <c:pt idx="38">
                  <c:v>0.23159033068448032</c:v>
                </c:pt>
                <c:pt idx="39">
                  <c:v>0.23307994399895446</c:v>
                </c:pt>
                <c:pt idx="40">
                  <c:v>0.22863343621687096</c:v>
                </c:pt>
                <c:pt idx="41">
                  <c:v>0.22373589367306743</c:v>
                </c:pt>
                <c:pt idx="42">
                  <c:v>0.23207916434541268</c:v>
                </c:pt>
                <c:pt idx="43">
                  <c:v>0.23535776845319487</c:v>
                </c:pt>
                <c:pt idx="44">
                  <c:v>0.20933597428060877</c:v>
                </c:pt>
                <c:pt idx="45">
                  <c:v>0.22442365422779392</c:v>
                </c:pt>
                <c:pt idx="46">
                  <c:v>0.2576340702685076</c:v>
                </c:pt>
                <c:pt idx="47">
                  <c:v>0.26675354789886696</c:v>
                </c:pt>
                <c:pt idx="48">
                  <c:v>0.29735723408122472</c:v>
                </c:pt>
                <c:pt idx="49">
                  <c:v>0.30382903475896195</c:v>
                </c:pt>
                <c:pt idx="50">
                  <c:v>0.30107267019555917</c:v>
                </c:pt>
                <c:pt idx="51">
                  <c:v>0.31771900299385286</c:v>
                </c:pt>
                <c:pt idx="52">
                  <c:v>0.25986659235995674</c:v>
                </c:pt>
                <c:pt idx="53">
                  <c:v>0.27916381486828418</c:v>
                </c:pt>
                <c:pt idx="54">
                  <c:v>0.29941987512942425</c:v>
                </c:pt>
                <c:pt idx="55">
                  <c:v>0.29794920099813266</c:v>
                </c:pt>
                <c:pt idx="56">
                  <c:v>0.29138052439711998</c:v>
                </c:pt>
                <c:pt idx="57">
                  <c:v>0.29457437176646217</c:v>
                </c:pt>
                <c:pt idx="58">
                  <c:v>0.28888354067664518</c:v>
                </c:pt>
                <c:pt idx="59">
                  <c:v>0.29442653577315442</c:v>
                </c:pt>
                <c:pt idx="60">
                  <c:v>0.28589041095890411</c:v>
                </c:pt>
                <c:pt idx="61">
                  <c:v>0.2839983098931611</c:v>
                </c:pt>
                <c:pt idx="62">
                  <c:v>0.27852254086769612</c:v>
                </c:pt>
                <c:pt idx="63">
                  <c:v>0.27381810691111341</c:v>
                </c:pt>
                <c:pt idx="64">
                  <c:v>0.26856935432642132</c:v>
                </c:pt>
                <c:pt idx="65">
                  <c:v>0.26368816582707078</c:v>
                </c:pt>
                <c:pt idx="66">
                  <c:v>0.26453656840397172</c:v>
                </c:pt>
                <c:pt idx="67">
                  <c:v>0.26336096027436412</c:v>
                </c:pt>
                <c:pt idx="68">
                  <c:v>0.27185929648241208</c:v>
                </c:pt>
                <c:pt idx="69">
                  <c:v>0.29177588466579291</c:v>
                </c:pt>
                <c:pt idx="70">
                  <c:v>0.30006329422075079</c:v>
                </c:pt>
                <c:pt idx="71">
                  <c:v>0.28878993654681062</c:v>
                </c:pt>
                <c:pt idx="72">
                  <c:v>0.29595872742906276</c:v>
                </c:pt>
                <c:pt idx="73">
                  <c:v>0.3018385868117055</c:v>
                </c:pt>
                <c:pt idx="74">
                  <c:v>0.32201565557729939</c:v>
                </c:pt>
                <c:pt idx="75">
                  <c:v>0.25407600460633978</c:v>
                </c:pt>
                <c:pt idx="76">
                  <c:v>0.25371777040761739</c:v>
                </c:pt>
                <c:pt idx="77">
                  <c:v>0.2491369957589506</c:v>
                </c:pt>
                <c:pt idx="78">
                  <c:v>0.25799812072128508</c:v>
                </c:pt>
                <c:pt idx="79">
                  <c:v>0.26807333102732617</c:v>
                </c:pt>
                <c:pt idx="80">
                  <c:v>0.27055033378723969</c:v>
                </c:pt>
                <c:pt idx="81">
                  <c:v>0.26224147074421073</c:v>
                </c:pt>
                <c:pt idx="82">
                  <c:v>0.25457409108806928</c:v>
                </c:pt>
                <c:pt idx="83">
                  <c:v>0.24985323470705648</c:v>
                </c:pt>
                <c:pt idx="84">
                  <c:v>0.2520565906062977</c:v>
                </c:pt>
                <c:pt idx="85">
                  <c:v>0.246241626421561</c:v>
                </c:pt>
                <c:pt idx="86">
                  <c:v>0.2362144698152249</c:v>
                </c:pt>
                <c:pt idx="87">
                  <c:v>0.24164936621263525</c:v>
                </c:pt>
                <c:pt idx="88">
                  <c:v>0.2411030003186985</c:v>
                </c:pt>
                <c:pt idx="89">
                  <c:v>0.23746063497641479</c:v>
                </c:pt>
                <c:pt idx="90">
                  <c:v>0.22439431490566991</c:v>
                </c:pt>
                <c:pt idx="91">
                  <c:v>0.19708164263339456</c:v>
                </c:pt>
                <c:pt idx="92">
                  <c:v>0.20744644908439761</c:v>
                </c:pt>
                <c:pt idx="93">
                  <c:v>0.22673495791818388</c:v>
                </c:pt>
                <c:pt idx="94">
                  <c:v>0.23978500037763401</c:v>
                </c:pt>
                <c:pt idx="95">
                  <c:v>0.25372892347600517</c:v>
                </c:pt>
                <c:pt idx="96">
                  <c:v>0.24491146224669455</c:v>
                </c:pt>
                <c:pt idx="97">
                  <c:v>0.24982303464357095</c:v>
                </c:pt>
                <c:pt idx="98">
                  <c:v>0.26367275193687367</c:v>
                </c:pt>
                <c:pt idx="99">
                  <c:v>0.26233531036356228</c:v>
                </c:pt>
                <c:pt idx="100">
                  <c:v>0.27643456375838926</c:v>
                </c:pt>
                <c:pt idx="101">
                  <c:v>0.26854481516155171</c:v>
                </c:pt>
                <c:pt idx="102">
                  <c:v>0.26115012190338482</c:v>
                </c:pt>
                <c:pt idx="103">
                  <c:v>0.25184697866805805</c:v>
                </c:pt>
                <c:pt idx="104">
                  <c:v>0.24649014068265682</c:v>
                </c:pt>
                <c:pt idx="105">
                  <c:v>0.24327222342136595</c:v>
                </c:pt>
                <c:pt idx="106">
                  <c:v>0.25060641302541953</c:v>
                </c:pt>
                <c:pt idx="107">
                  <c:v>0.25296051425568578</c:v>
                </c:pt>
                <c:pt idx="108">
                  <c:v>0.23701477820947731</c:v>
                </c:pt>
                <c:pt idx="109">
                  <c:v>0.19130017429964383</c:v>
                </c:pt>
                <c:pt idx="110">
                  <c:v>0.19525730350812859</c:v>
                </c:pt>
                <c:pt idx="111">
                  <c:v>0.18869607049409226</c:v>
                </c:pt>
                <c:pt idx="112">
                  <c:v>0.16858546431036384</c:v>
                </c:pt>
                <c:pt idx="113">
                  <c:v>0.16937520714048981</c:v>
                </c:pt>
                <c:pt idx="114">
                  <c:v>0.16898416267861482</c:v>
                </c:pt>
                <c:pt idx="115">
                  <c:v>0.17160715767347956</c:v>
                </c:pt>
                <c:pt idx="116">
                  <c:v>0.16911903465306496</c:v>
                </c:pt>
              </c:numCache>
            </c:numRef>
          </c:val>
          <c:smooth val="0"/>
          <c:extLst>
            <c:ext xmlns:c16="http://schemas.microsoft.com/office/drawing/2014/chart" uri="{C3380CC4-5D6E-409C-BE32-E72D297353CC}">
              <c16:uniqueId val="{00000000-56B4-4AD9-961D-6FA70B799A23}"/>
            </c:ext>
          </c:extLst>
        </c:ser>
        <c:ser>
          <c:idx val="0"/>
          <c:order val="1"/>
          <c:tx>
            <c:strRef>
              <c:f>Taul1!$C$1</c:f>
              <c:strCache>
                <c:ptCount val="1"/>
                <c:pt idx="0">
                  <c:v>Teollisuus + teknologiateollisuuden palvelualat</c:v>
                </c:pt>
              </c:strCache>
            </c:strRef>
          </c:tx>
          <c:spPr>
            <a:ln>
              <a:solidFill>
                <a:srgbClr val="0070C0"/>
              </a:solidFill>
              <a:prstDash val="sysDash"/>
            </a:ln>
          </c:spPr>
          <c:marker>
            <c:symbol val="none"/>
          </c:marker>
          <c:cat>
            <c:numRef>
              <c:f>Taul1!$A$2:$A$118</c:f>
              <c:numCache>
                <c:formatCode>General</c:formatCode>
                <c:ptCount val="117"/>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Taul1!$C$2:$C$118</c:f>
              <c:numCache>
                <c:formatCode>General</c:formatCode>
                <c:ptCount val="117"/>
                <c:pt idx="75" formatCode="0.0\ %">
                  <c:v>0.26444026910721863</c:v>
                </c:pt>
                <c:pt idx="76" formatCode="0.0\ %">
                  <c:v>0.26404193858992192</c:v>
                </c:pt>
                <c:pt idx="77" formatCode="0.0\ %">
                  <c:v>0.25929578853930368</c:v>
                </c:pt>
                <c:pt idx="78" formatCode="0.0\ %">
                  <c:v>0.26846838784733096</c:v>
                </c:pt>
                <c:pt idx="79" formatCode="0.0\ %">
                  <c:v>0.27883469772089625</c:v>
                </c:pt>
                <c:pt idx="80" formatCode="0.0\ %">
                  <c:v>0.28293865621574943</c:v>
                </c:pt>
                <c:pt idx="81" formatCode="0.0\ %">
                  <c:v>0.27482175475811677</c:v>
                </c:pt>
                <c:pt idx="82" formatCode="0.0\ %">
                  <c:v>0.26819792623703897</c:v>
                </c:pt>
                <c:pt idx="83" formatCode="0.0\ %">
                  <c:v>0.26356698367969944</c:v>
                </c:pt>
                <c:pt idx="84" formatCode="0.0\ %">
                  <c:v>0.26675407617315539</c:v>
                </c:pt>
                <c:pt idx="85" formatCode="0.0\ %">
                  <c:v>0.2612361738588565</c:v>
                </c:pt>
                <c:pt idx="86" formatCode="0.0\ %">
                  <c:v>0.25296765528006682</c:v>
                </c:pt>
                <c:pt idx="87" formatCode="0.0\ %">
                  <c:v>0.25955744594663022</c:v>
                </c:pt>
                <c:pt idx="88" formatCode="0.0\ %">
                  <c:v>0.2601642056060583</c:v>
                </c:pt>
                <c:pt idx="89" formatCode="0.0\ %">
                  <c:v>0.25757227621068568</c:v>
                </c:pt>
                <c:pt idx="90" formatCode="0.0\ %">
                  <c:v>0.24518233776743714</c:v>
                </c:pt>
                <c:pt idx="91" formatCode="0.0\ %">
                  <c:v>0.21637875203214424</c:v>
                </c:pt>
                <c:pt idx="92" formatCode="0.0\ %">
                  <c:v>0.22578552604905736</c:v>
                </c:pt>
                <c:pt idx="93" formatCode="0.0\ %">
                  <c:v>0.24611526816320542</c:v>
                </c:pt>
                <c:pt idx="94" formatCode="0.0\ %">
                  <c:v>0.26059263361949597</c:v>
                </c:pt>
                <c:pt idx="95" formatCode="0.0\ %">
                  <c:v>0.27559292199370022</c:v>
                </c:pt>
                <c:pt idx="96" formatCode="0.0\ %">
                  <c:v>0.26810285855266847</c:v>
                </c:pt>
                <c:pt idx="97" formatCode="0.0\ %">
                  <c:v>0.27371335776149236</c:v>
                </c:pt>
                <c:pt idx="98" formatCode="0.0\ %">
                  <c:v>0.29017281403146761</c:v>
                </c:pt>
                <c:pt idx="99" formatCode="0.0\ %">
                  <c:v>0.2909856476660479</c:v>
                </c:pt>
                <c:pt idx="100" formatCode="0.0\ %">
                  <c:v>0.3059479865771812</c:v>
                </c:pt>
                <c:pt idx="101" formatCode="0.0\ %">
                  <c:v>0.30201949477228562</c:v>
                </c:pt>
                <c:pt idx="102" formatCode="0.0\ %">
                  <c:v>0.29349874251082519</c:v>
                </c:pt>
                <c:pt idx="103" formatCode="0.0\ %">
                  <c:v>0.28538372541457768</c:v>
                </c:pt>
                <c:pt idx="104" formatCode="0.0\ %">
                  <c:v>0.28157431964944651</c:v>
                </c:pt>
                <c:pt idx="105" formatCode="0.0\ %">
                  <c:v>0.27961788317864378</c:v>
                </c:pt>
                <c:pt idx="106" formatCode="0.0\ %">
                  <c:v>0.28755607243728193</c:v>
                </c:pt>
                <c:pt idx="107" formatCode="0.0\ %">
                  <c:v>0.29306341427646132</c:v>
                </c:pt>
                <c:pt idx="108" formatCode="0.0\ %">
                  <c:v>0.27674222060497927</c:v>
                </c:pt>
                <c:pt idx="109" formatCode="0.0\ %">
                  <c:v>0.23085861520196024</c:v>
                </c:pt>
                <c:pt idx="110" formatCode="0.0\ %">
                  <c:v>0.23373670700403373</c:v>
                </c:pt>
                <c:pt idx="111" formatCode="0.0\ %">
                  <c:v>0.22929353373930797</c:v>
                </c:pt>
                <c:pt idx="112" formatCode="0.0\ %">
                  <c:v>0.21180626040355649</c:v>
                </c:pt>
                <c:pt idx="113" formatCode="0.0\ %">
                  <c:v>0.2142946937749283</c:v>
                </c:pt>
                <c:pt idx="114" formatCode="0.0\ %">
                  <c:v>0.21712894167368224</c:v>
                </c:pt>
                <c:pt idx="115" formatCode="0.0\ %">
                  <c:v>0.22268993555881295</c:v>
                </c:pt>
                <c:pt idx="116" formatCode="0.0\ %">
                  <c:v>0.22108515261475087</c:v>
                </c:pt>
              </c:numCache>
            </c:numRef>
          </c:val>
          <c:smooth val="0"/>
          <c:extLst>
            <c:ext xmlns:c16="http://schemas.microsoft.com/office/drawing/2014/chart" uri="{C3380CC4-5D6E-409C-BE32-E72D297353CC}">
              <c16:uniqueId val="{00000001-56B4-4AD9-961D-6FA70B799A23}"/>
            </c:ext>
          </c:extLst>
        </c:ser>
        <c:dLbls>
          <c:showLegendKey val="0"/>
          <c:showVal val="0"/>
          <c:showCatName val="0"/>
          <c:showSerName val="0"/>
          <c:showPercent val="0"/>
          <c:showBubbleSize val="0"/>
        </c:dLbls>
        <c:smooth val="0"/>
        <c:axId val="410358984"/>
        <c:axId val="410359376"/>
      </c:lineChart>
      <c:catAx>
        <c:axId val="410358984"/>
        <c:scaling>
          <c:orientation val="minMax"/>
        </c:scaling>
        <c:delete val="0"/>
        <c:axPos val="b"/>
        <c:majorGridlines>
          <c:spPr>
            <a:ln>
              <a:prstDash val="dash"/>
            </a:ln>
          </c:spPr>
        </c:majorGridlines>
        <c:numFmt formatCode="General" sourceLinked="1"/>
        <c:majorTickMark val="out"/>
        <c:minorTickMark val="out"/>
        <c:tickLblPos val="nextTo"/>
        <c:txPr>
          <a:bodyPr/>
          <a:lstStyle/>
          <a:p>
            <a:pPr>
              <a:defRPr sz="1050" b="0" i="0" baseline="0">
                <a:solidFill>
                  <a:schemeClr val="tx2"/>
                </a:solidFill>
                <a:latin typeface="Verdana" panose="020B0604030504040204" pitchFamily="34" charset="0"/>
              </a:defRPr>
            </a:pPr>
            <a:endParaRPr lang="fi-FI"/>
          </a:p>
        </c:txPr>
        <c:crossAx val="410359376"/>
        <c:crosses val="autoZero"/>
        <c:auto val="1"/>
        <c:lblAlgn val="ctr"/>
        <c:lblOffset val="100"/>
        <c:tickMarkSkip val="10"/>
        <c:noMultiLvlLbl val="0"/>
      </c:catAx>
      <c:valAx>
        <c:axId val="410359376"/>
        <c:scaling>
          <c:orientation val="minMax"/>
        </c:scaling>
        <c:delete val="0"/>
        <c:axPos val="l"/>
        <c:majorGridlines/>
        <c:numFmt formatCode="0%" sourceLinked="0"/>
        <c:majorTickMark val="none"/>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8984"/>
        <c:crosses val="autoZero"/>
        <c:crossBetween val="between"/>
      </c:valAx>
    </c:plotArea>
    <c:legend>
      <c:legendPos val="r"/>
      <c:layout>
        <c:manualLayout>
          <c:xMode val="edge"/>
          <c:yMode val="edge"/>
          <c:x val="0.12471215448503073"/>
          <c:y val="0.93902530243593463"/>
          <c:w val="0.83450280886664763"/>
          <c:h val="4.1531154072682951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Teollisuus </c:v>
                </c:pt>
              </c:strCache>
            </c:strRef>
          </c:tx>
          <c:spPr>
            <a:ln>
              <a:solidFill>
                <a:schemeClr val="accent1"/>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Taul1!$B$2:$B$18</c:f>
              <c:numCache>
                <c:formatCode>General</c:formatCode>
                <c:ptCount val="17"/>
                <c:pt idx="0">
                  <c:v>440200</c:v>
                </c:pt>
                <c:pt idx="1">
                  <c:v>444000</c:v>
                </c:pt>
                <c:pt idx="2">
                  <c:v>434700</c:v>
                </c:pt>
                <c:pt idx="3">
                  <c:v>422700</c:v>
                </c:pt>
                <c:pt idx="4">
                  <c:v>411800</c:v>
                </c:pt>
                <c:pt idx="5">
                  <c:v>412600</c:v>
                </c:pt>
                <c:pt idx="6">
                  <c:v>415700</c:v>
                </c:pt>
                <c:pt idx="7">
                  <c:v>420500</c:v>
                </c:pt>
                <c:pt idx="8">
                  <c:v>426100</c:v>
                </c:pt>
                <c:pt idx="9">
                  <c:v>383000</c:v>
                </c:pt>
                <c:pt idx="10">
                  <c:v>364800</c:v>
                </c:pt>
                <c:pt idx="11">
                  <c:v>368800</c:v>
                </c:pt>
                <c:pt idx="12">
                  <c:v>367600</c:v>
                </c:pt>
                <c:pt idx="13">
                  <c:v>353500</c:v>
                </c:pt>
                <c:pt idx="14">
                  <c:v>343600</c:v>
                </c:pt>
                <c:pt idx="15">
                  <c:v>338300</c:v>
                </c:pt>
                <c:pt idx="16">
                  <c:v>333300</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Julkinen sektori </c:v>
                </c:pt>
              </c:strCache>
            </c:strRef>
          </c:tx>
          <c:spPr>
            <a:ln>
              <a:solidFill>
                <a:schemeClr val="accent2"/>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Taul1!$C$2:$C$18</c:f>
              <c:numCache>
                <c:formatCode>General</c:formatCode>
                <c:ptCount val="17"/>
                <c:pt idx="0">
                  <c:v>583200</c:v>
                </c:pt>
                <c:pt idx="1">
                  <c:v>591700</c:v>
                </c:pt>
                <c:pt idx="2">
                  <c:v>605400</c:v>
                </c:pt>
                <c:pt idx="3">
                  <c:v>610700</c:v>
                </c:pt>
                <c:pt idx="4">
                  <c:v>613800</c:v>
                </c:pt>
                <c:pt idx="5">
                  <c:v>613800</c:v>
                </c:pt>
                <c:pt idx="6">
                  <c:v>617200</c:v>
                </c:pt>
                <c:pt idx="7">
                  <c:v>616400</c:v>
                </c:pt>
                <c:pt idx="8">
                  <c:v>622300</c:v>
                </c:pt>
                <c:pt idx="9">
                  <c:v>624900</c:v>
                </c:pt>
                <c:pt idx="10">
                  <c:v>624200</c:v>
                </c:pt>
                <c:pt idx="11">
                  <c:v>628800</c:v>
                </c:pt>
                <c:pt idx="12">
                  <c:v>629800</c:v>
                </c:pt>
                <c:pt idx="13">
                  <c:v>632800</c:v>
                </c:pt>
                <c:pt idx="14">
                  <c:v>626000</c:v>
                </c:pt>
                <c:pt idx="15">
                  <c:v>618800</c:v>
                </c:pt>
                <c:pt idx="16">
                  <c:v>615100</c:v>
                </c:pt>
              </c:numCache>
            </c:numRef>
          </c:val>
          <c:smooth val="0"/>
          <c:extLst>
            <c:ext xmlns:c16="http://schemas.microsoft.com/office/drawing/2014/chart" uri="{C3380CC4-5D6E-409C-BE32-E72D297353CC}">
              <c16:uniqueId val="{00000001-4FAD-4F37-8191-9253182E5EAF}"/>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700000"/>
          <c:min val="30000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50000"/>
      </c:valAx>
      <c:spPr>
        <a:ln>
          <a:noFill/>
        </a:ln>
      </c:spPr>
    </c:plotArea>
    <c:legend>
      <c:legendPos val="b"/>
      <c:layout>
        <c:manualLayout>
          <c:xMode val="edge"/>
          <c:yMode val="edge"/>
          <c:x val="4.9402541558609937E-2"/>
          <c:y val="0.92196083736955559"/>
          <c:w val="0.93402327759436299"/>
          <c:h val="6.4369943447790665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91316719395132218"/>
          <c:h val="0.84691560187896686"/>
        </c:manualLayout>
      </c:layout>
      <c:lineChart>
        <c:grouping val="standard"/>
        <c:varyColors val="0"/>
        <c:ser>
          <c:idx val="0"/>
          <c:order val="0"/>
          <c:tx>
            <c:strRef>
              <c:f>Taul1!$B$1</c:f>
              <c:strCache>
                <c:ptCount val="1"/>
                <c:pt idx="0">
                  <c:v>Yrityksiä</c:v>
                </c:pt>
              </c:strCache>
            </c:strRef>
          </c:tx>
          <c:spPr>
            <a:ln>
              <a:solidFill>
                <a:srgbClr val="00B050"/>
              </a:solidFill>
            </a:ln>
          </c:spPr>
          <c:marker>
            <c:symbol val="none"/>
          </c:marker>
          <c:cat>
            <c:numRef>
              <c:f>Taul1!$A$2:$A$17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Taul1!$B$2:$B$17</c:f>
              <c:numCache>
                <c:formatCode>General</c:formatCode>
                <c:ptCount val="16"/>
                <c:pt idx="0">
                  <c:v>6349</c:v>
                </c:pt>
                <c:pt idx="1">
                  <c:v>6323</c:v>
                </c:pt>
                <c:pt idx="2">
                  <c:v>6107</c:v>
                </c:pt>
                <c:pt idx="3">
                  <c:v>6197</c:v>
                </c:pt>
                <c:pt idx="4">
                  <c:v>6163</c:v>
                </c:pt>
                <c:pt idx="5">
                  <c:v>6319</c:v>
                </c:pt>
                <c:pt idx="6">
                  <c:v>6457</c:v>
                </c:pt>
                <c:pt idx="7">
                  <c:v>6348</c:v>
                </c:pt>
                <c:pt idx="8">
                  <c:v>6005</c:v>
                </c:pt>
                <c:pt idx="9">
                  <c:v>5806</c:v>
                </c:pt>
                <c:pt idx="10">
                  <c:v>5908</c:v>
                </c:pt>
                <c:pt idx="11">
                  <c:v>5702</c:v>
                </c:pt>
                <c:pt idx="12">
                  <c:v>5732</c:v>
                </c:pt>
                <c:pt idx="13">
                  <c:v>5574</c:v>
                </c:pt>
                <c:pt idx="14">
                  <c:v>5474</c:v>
                </c:pt>
                <c:pt idx="15">
                  <c:v>5448</c:v>
                </c:pt>
              </c:numCache>
            </c:numRef>
          </c:val>
          <c:smooth val="0"/>
          <c:extLst>
            <c:ext xmlns:c16="http://schemas.microsoft.com/office/drawing/2014/chart" uri="{C3380CC4-5D6E-409C-BE32-E72D297353CC}">
              <c16:uniqueId val="{00000000-CFFD-46A2-B953-6132347C9CC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600"/>
          <c:min val="520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200"/>
      </c:valAx>
      <c:spPr>
        <a:ln>
          <a:noFill/>
        </a:ln>
      </c:spPr>
    </c:plotArea>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4.9306638719932253E-2"/>
          <c:y val="2.1684839773854631E-2"/>
          <c:w val="0.93399825653667523"/>
          <c:h val="0.82556879982788089"/>
        </c:manualLayout>
      </c:layout>
      <c:lineChart>
        <c:grouping val="standard"/>
        <c:varyColors val="0"/>
        <c:ser>
          <c:idx val="0"/>
          <c:order val="0"/>
          <c:tx>
            <c:strRef>
              <c:f>Taul1!$B$1</c:f>
              <c:strCache>
                <c:ptCount val="1"/>
                <c:pt idx="0">
                  <c:v>Suomi</c:v>
                </c:pt>
              </c:strCache>
            </c:strRef>
          </c:tx>
          <c:spPr>
            <a:ln w="63500">
              <a:solidFill>
                <a:schemeClr val="tx1">
                  <a:lumMod val="50000"/>
                  <a:lumOff val="50000"/>
                </a:schemeClr>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Taul1!$B$2:$B$12</c:f>
              <c:numCache>
                <c:formatCode>General</c:formatCode>
                <c:ptCount val="11"/>
                <c:pt idx="0">
                  <c:v>48.3</c:v>
                </c:pt>
                <c:pt idx="1">
                  <c:v>54.8</c:v>
                </c:pt>
                <c:pt idx="2">
                  <c:v>54.8</c:v>
                </c:pt>
                <c:pt idx="3">
                  <c:v>54.4</c:v>
                </c:pt>
                <c:pt idx="4">
                  <c:v>56.2</c:v>
                </c:pt>
                <c:pt idx="5">
                  <c:v>57.5</c:v>
                </c:pt>
                <c:pt idx="6">
                  <c:v>58.1</c:v>
                </c:pt>
                <c:pt idx="7">
                  <c:v>57</c:v>
                </c:pt>
                <c:pt idx="8">
                  <c:v>56.1</c:v>
                </c:pt>
                <c:pt idx="9">
                  <c:v>55.1</c:v>
                </c:pt>
                <c:pt idx="10">
                  <c:v>54.2</c:v>
                </c:pt>
              </c:numCache>
            </c:numRef>
          </c:val>
          <c:smooth val="0"/>
          <c:extLst>
            <c:ext xmlns:c16="http://schemas.microsoft.com/office/drawing/2014/chart" uri="{C3380CC4-5D6E-409C-BE32-E72D297353CC}">
              <c16:uniqueId val="{00000000-7A53-4605-AB58-FF2A1214A8F5}"/>
            </c:ext>
          </c:extLst>
        </c:ser>
        <c:ser>
          <c:idx val="1"/>
          <c:order val="1"/>
          <c:tx>
            <c:strRef>
              <c:f>Taul1!$C$1</c:f>
              <c:strCache>
                <c:ptCount val="1"/>
                <c:pt idx="0">
                  <c:v>Tanska</c:v>
                </c:pt>
              </c:strCache>
            </c:strRef>
          </c:tx>
          <c:spPr>
            <a:ln w="63500">
              <a:solidFill>
                <a:srgbClr val="C0000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Taul1!$C$2:$C$12</c:f>
              <c:numCache>
                <c:formatCode>General</c:formatCode>
                <c:ptCount val="11"/>
                <c:pt idx="0">
                  <c:v>50.4</c:v>
                </c:pt>
                <c:pt idx="1">
                  <c:v>56.5</c:v>
                </c:pt>
                <c:pt idx="2">
                  <c:v>56.7</c:v>
                </c:pt>
                <c:pt idx="3">
                  <c:v>56.4</c:v>
                </c:pt>
                <c:pt idx="4">
                  <c:v>58</c:v>
                </c:pt>
                <c:pt idx="5">
                  <c:v>55.8</c:v>
                </c:pt>
                <c:pt idx="6">
                  <c:v>55.3</c:v>
                </c:pt>
                <c:pt idx="7">
                  <c:v>54.8</c:v>
                </c:pt>
                <c:pt idx="8">
                  <c:v>53.6</c:v>
                </c:pt>
                <c:pt idx="9">
                  <c:v>53.3</c:v>
                </c:pt>
                <c:pt idx="10">
                  <c:v>52.8</c:v>
                </c:pt>
              </c:numCache>
            </c:numRef>
          </c:val>
          <c:smooth val="0"/>
          <c:extLst>
            <c:ext xmlns:c16="http://schemas.microsoft.com/office/drawing/2014/chart" uri="{C3380CC4-5D6E-409C-BE32-E72D297353CC}">
              <c16:uniqueId val="{00000001-7A53-4605-AB58-FF2A1214A8F5}"/>
            </c:ext>
          </c:extLst>
        </c:ser>
        <c:ser>
          <c:idx val="2"/>
          <c:order val="2"/>
          <c:tx>
            <c:strRef>
              <c:f>Taul1!$D$1</c:f>
              <c:strCache>
                <c:ptCount val="1"/>
                <c:pt idx="0">
                  <c:v>Ruotsi</c:v>
                </c:pt>
              </c:strCache>
            </c:strRef>
          </c:tx>
          <c:spPr>
            <a:ln w="63500">
              <a:solidFill>
                <a:srgbClr val="00B05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Taul1!$D$2:$D$12</c:f>
              <c:numCache>
                <c:formatCode>General</c:formatCode>
                <c:ptCount val="11"/>
                <c:pt idx="0">
                  <c:v>50.4</c:v>
                </c:pt>
                <c:pt idx="1">
                  <c:v>53.1</c:v>
                </c:pt>
                <c:pt idx="2">
                  <c:v>51.3</c:v>
                </c:pt>
                <c:pt idx="3">
                  <c:v>50.7</c:v>
                </c:pt>
                <c:pt idx="4">
                  <c:v>51.7</c:v>
                </c:pt>
                <c:pt idx="5">
                  <c:v>52.3</c:v>
                </c:pt>
                <c:pt idx="6">
                  <c:v>51.4</c:v>
                </c:pt>
                <c:pt idx="7">
                  <c:v>50.2</c:v>
                </c:pt>
                <c:pt idx="8">
                  <c:v>50.1</c:v>
                </c:pt>
                <c:pt idx="9">
                  <c:v>49.8</c:v>
                </c:pt>
                <c:pt idx="10">
                  <c:v>49.6</c:v>
                </c:pt>
              </c:numCache>
            </c:numRef>
          </c:val>
          <c:smooth val="0"/>
          <c:extLst>
            <c:ext xmlns:c16="http://schemas.microsoft.com/office/drawing/2014/chart" uri="{C3380CC4-5D6E-409C-BE32-E72D297353CC}">
              <c16:uniqueId val="{00000002-7A53-4605-AB58-FF2A1214A8F5}"/>
            </c:ext>
          </c:extLst>
        </c:ser>
        <c:ser>
          <c:idx val="3"/>
          <c:order val="3"/>
          <c:tx>
            <c:strRef>
              <c:f>Taul1!$E$1</c:f>
              <c:strCache>
                <c:ptCount val="1"/>
                <c:pt idx="0">
                  <c:v>Saksa</c:v>
                </c:pt>
              </c:strCache>
            </c:strRef>
          </c:tx>
          <c:spPr>
            <a:ln w="63500">
              <a:solidFill>
                <a:srgbClr val="FFC00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Taul1!$E$2:$E$12</c:f>
              <c:numCache>
                <c:formatCode>General</c:formatCode>
                <c:ptCount val="11"/>
                <c:pt idx="0">
                  <c:v>43.6</c:v>
                </c:pt>
                <c:pt idx="1">
                  <c:v>47.6</c:v>
                </c:pt>
                <c:pt idx="2">
                  <c:v>47.4</c:v>
                </c:pt>
                <c:pt idx="3">
                  <c:v>44.8</c:v>
                </c:pt>
                <c:pt idx="4">
                  <c:v>44.3</c:v>
                </c:pt>
                <c:pt idx="5">
                  <c:v>44.6</c:v>
                </c:pt>
                <c:pt idx="6">
                  <c:v>44.3</c:v>
                </c:pt>
                <c:pt idx="7">
                  <c:v>44</c:v>
                </c:pt>
                <c:pt idx="8">
                  <c:v>44.4</c:v>
                </c:pt>
                <c:pt idx="9">
                  <c:v>44.5</c:v>
                </c:pt>
                <c:pt idx="10">
                  <c:v>44.5</c:v>
                </c:pt>
              </c:numCache>
            </c:numRef>
          </c:val>
          <c:smooth val="0"/>
          <c:extLst>
            <c:ext xmlns:c16="http://schemas.microsoft.com/office/drawing/2014/chart" uri="{C3380CC4-5D6E-409C-BE32-E72D297353CC}">
              <c16:uniqueId val="{00000003-7A53-4605-AB58-FF2A1214A8F5}"/>
            </c:ext>
          </c:extLst>
        </c:ser>
        <c:dLbls>
          <c:showLegendKey val="0"/>
          <c:showVal val="0"/>
          <c:showCatName val="0"/>
          <c:showSerName val="0"/>
          <c:showPercent val="0"/>
          <c:showBubbleSize val="0"/>
        </c:dLbls>
        <c:smooth val="0"/>
        <c:axId val="411496368"/>
        <c:axId val="411496760"/>
      </c:lineChart>
      <c:catAx>
        <c:axId val="411496368"/>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760"/>
        <c:crosses val="autoZero"/>
        <c:auto val="1"/>
        <c:lblAlgn val="ctr"/>
        <c:lblOffset val="100"/>
        <c:tickLblSkip val="1"/>
        <c:tickMarkSkip val="1"/>
        <c:noMultiLvlLbl val="0"/>
      </c:catAx>
      <c:valAx>
        <c:axId val="411496760"/>
        <c:scaling>
          <c:orientation val="minMax"/>
          <c:max val="60"/>
          <c:min val="42"/>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368"/>
        <c:crosses val="autoZero"/>
        <c:crossBetween val="between"/>
        <c:majorUnit val="2"/>
      </c:valAx>
      <c:spPr>
        <a:ln>
          <a:noFill/>
        </a:ln>
      </c:spPr>
    </c:plotArea>
    <c:legend>
      <c:legendPos val="b"/>
      <c:layout>
        <c:manualLayout>
          <c:xMode val="edge"/>
          <c:yMode val="edge"/>
          <c:x val="0.29871538770407835"/>
          <c:y val="0.92720155751256084"/>
          <c:w val="0.49251563385462754"/>
          <c:h val="6.4902871614458318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27377919984753E-2"/>
          <c:y val="3.5889778907319585E-2"/>
          <c:w val="0.83427209420406134"/>
          <c:h val="0.86344396477992746"/>
        </c:manualLayout>
      </c:layout>
      <c:barChart>
        <c:barDir val="col"/>
        <c:grouping val="percentStacked"/>
        <c:varyColors val="0"/>
        <c:ser>
          <c:idx val="0"/>
          <c:order val="0"/>
          <c:tx>
            <c:strRef>
              <c:f>Taul1!$B$1</c:f>
              <c:strCache>
                <c:ptCount val="1"/>
                <c:pt idx="0">
                  <c:v>0-9</c:v>
                </c:pt>
              </c:strCache>
            </c:strRef>
          </c:tx>
          <c:spPr>
            <a:solidFill>
              <a:srgbClr val="FF805C">
                <a:lumMod val="50000"/>
              </a:srgbClr>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Taul1!$B$2:$B$13</c:f>
              <c:numCache>
                <c:formatCode>0</c:formatCode>
                <c:ptCount val="12"/>
                <c:pt idx="0">
                  <c:v>4</c:v>
                </c:pt>
                <c:pt idx="1">
                  <c:v>13</c:v>
                </c:pt>
                <c:pt idx="2">
                  <c:v>3</c:v>
                </c:pt>
                <c:pt idx="3">
                  <c:v>6</c:v>
                </c:pt>
                <c:pt idx="4">
                  <c:v>11</c:v>
                </c:pt>
                <c:pt idx="5">
                  <c:v>14</c:v>
                </c:pt>
                <c:pt idx="6">
                  <c:v>5</c:v>
                </c:pt>
                <c:pt idx="7">
                  <c:v>20</c:v>
                </c:pt>
                <c:pt idx="8">
                  <c:v>7</c:v>
                </c:pt>
                <c:pt idx="9">
                  <c:v>15</c:v>
                </c:pt>
                <c:pt idx="10">
                  <c:v>6</c:v>
                </c:pt>
                <c:pt idx="11">
                  <c:v>23</c:v>
                </c:pt>
              </c:numCache>
            </c:numRef>
          </c:val>
          <c:extLst>
            <c:ext xmlns:c16="http://schemas.microsoft.com/office/drawing/2014/chart" uri="{C3380CC4-5D6E-409C-BE32-E72D297353CC}">
              <c16:uniqueId val="{00000000-4739-4C22-BBC0-F108F59FC921}"/>
            </c:ext>
          </c:extLst>
        </c:ser>
        <c:ser>
          <c:idx val="1"/>
          <c:order val="1"/>
          <c:tx>
            <c:strRef>
              <c:f>Taul1!$C$1</c:f>
              <c:strCache>
                <c:ptCount val="1"/>
                <c:pt idx="0">
                  <c:v>10-49</c:v>
                </c:pt>
              </c:strCache>
            </c:strRef>
          </c:tx>
          <c:spPr>
            <a:solidFill>
              <a:srgbClr val="85E869"/>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Taul1!$C$2:$C$13</c:f>
              <c:numCache>
                <c:formatCode>0</c:formatCode>
                <c:ptCount val="12"/>
                <c:pt idx="0">
                  <c:v>7</c:v>
                </c:pt>
                <c:pt idx="1">
                  <c:v>6</c:v>
                </c:pt>
                <c:pt idx="2">
                  <c:v>8</c:v>
                </c:pt>
                <c:pt idx="3">
                  <c:v>10</c:v>
                </c:pt>
                <c:pt idx="4">
                  <c:v>9</c:v>
                </c:pt>
                <c:pt idx="5">
                  <c:v>8</c:v>
                </c:pt>
                <c:pt idx="6">
                  <c:v>9</c:v>
                </c:pt>
                <c:pt idx="7">
                  <c:v>10</c:v>
                </c:pt>
                <c:pt idx="8">
                  <c:v>15</c:v>
                </c:pt>
                <c:pt idx="9">
                  <c:v>11</c:v>
                </c:pt>
                <c:pt idx="10">
                  <c:v>19</c:v>
                </c:pt>
                <c:pt idx="11">
                  <c:v>17</c:v>
                </c:pt>
              </c:numCache>
            </c:numRef>
          </c:val>
          <c:extLst>
            <c:ext xmlns:c16="http://schemas.microsoft.com/office/drawing/2014/chart" uri="{C3380CC4-5D6E-409C-BE32-E72D297353CC}">
              <c16:uniqueId val="{00000001-4739-4C22-BBC0-F108F59FC921}"/>
            </c:ext>
          </c:extLst>
        </c:ser>
        <c:ser>
          <c:idx val="2"/>
          <c:order val="2"/>
          <c:tx>
            <c:strRef>
              <c:f>Taul1!$D$1</c:f>
              <c:strCache>
                <c:ptCount val="1"/>
                <c:pt idx="0">
                  <c:v>50-249</c:v>
                </c:pt>
              </c:strCache>
            </c:strRef>
          </c:tx>
          <c:spPr>
            <a:solidFill>
              <a:srgbClr val="FF00B8"/>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Taul1!$D$2:$D$13</c:f>
              <c:numCache>
                <c:formatCode>0</c:formatCode>
                <c:ptCount val="12"/>
                <c:pt idx="0">
                  <c:v>14</c:v>
                </c:pt>
                <c:pt idx="1">
                  <c:v>9</c:v>
                </c:pt>
                <c:pt idx="2">
                  <c:v>20</c:v>
                </c:pt>
                <c:pt idx="3">
                  <c:v>20</c:v>
                </c:pt>
                <c:pt idx="4">
                  <c:v>16</c:v>
                </c:pt>
                <c:pt idx="5">
                  <c:v>14</c:v>
                </c:pt>
                <c:pt idx="6">
                  <c:v>22</c:v>
                </c:pt>
                <c:pt idx="7">
                  <c:v>15</c:v>
                </c:pt>
                <c:pt idx="8">
                  <c:v>24</c:v>
                </c:pt>
                <c:pt idx="9">
                  <c:v>24</c:v>
                </c:pt>
                <c:pt idx="10">
                  <c:v>29</c:v>
                </c:pt>
                <c:pt idx="11">
                  <c:v>33</c:v>
                </c:pt>
              </c:numCache>
            </c:numRef>
          </c:val>
          <c:extLst>
            <c:ext xmlns:c16="http://schemas.microsoft.com/office/drawing/2014/chart" uri="{C3380CC4-5D6E-409C-BE32-E72D297353CC}">
              <c16:uniqueId val="{00000002-4739-4C22-BBC0-F108F59FC921}"/>
            </c:ext>
          </c:extLst>
        </c:ser>
        <c:ser>
          <c:idx val="3"/>
          <c:order val="3"/>
          <c:tx>
            <c:strRef>
              <c:f>Taul1!$E$1</c:f>
              <c:strCache>
                <c:ptCount val="1"/>
                <c:pt idx="0">
                  <c:v>250+</c:v>
                </c:pt>
              </c:strCache>
            </c:strRef>
          </c:tx>
          <c:spPr>
            <a:solidFill>
              <a:srgbClr val="0070C0"/>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Taul1!$E$2:$E$13</c:f>
              <c:numCache>
                <c:formatCode>0</c:formatCode>
                <c:ptCount val="12"/>
                <c:pt idx="0">
                  <c:v>75</c:v>
                </c:pt>
                <c:pt idx="1">
                  <c:v>72</c:v>
                </c:pt>
                <c:pt idx="2">
                  <c:v>69</c:v>
                </c:pt>
                <c:pt idx="3">
                  <c:v>65</c:v>
                </c:pt>
                <c:pt idx="4">
                  <c:v>64</c:v>
                </c:pt>
                <c:pt idx="5">
                  <c:v>64</c:v>
                </c:pt>
                <c:pt idx="6">
                  <c:v>63</c:v>
                </c:pt>
                <c:pt idx="7">
                  <c:v>55</c:v>
                </c:pt>
                <c:pt idx="8">
                  <c:v>54</c:v>
                </c:pt>
                <c:pt idx="9">
                  <c:v>50</c:v>
                </c:pt>
                <c:pt idx="10">
                  <c:v>46</c:v>
                </c:pt>
                <c:pt idx="11">
                  <c:v>28</c:v>
                </c:pt>
              </c:numCache>
            </c:numRef>
          </c:val>
          <c:extLst>
            <c:ext xmlns:c16="http://schemas.microsoft.com/office/drawing/2014/chart" uri="{C3380CC4-5D6E-409C-BE32-E72D297353CC}">
              <c16:uniqueId val="{00000003-4739-4C22-BBC0-F108F59FC921}"/>
            </c:ext>
          </c:extLst>
        </c:ser>
        <c:dLbls>
          <c:showLegendKey val="0"/>
          <c:showVal val="0"/>
          <c:showCatName val="0"/>
          <c:showSerName val="0"/>
          <c:showPercent val="0"/>
          <c:showBubbleSize val="0"/>
        </c:dLbls>
        <c:gapWidth val="50"/>
        <c:overlap val="100"/>
        <c:axId val="411497544"/>
        <c:axId val="411497936"/>
      </c:barChart>
      <c:catAx>
        <c:axId val="411497544"/>
        <c:scaling>
          <c:orientation val="minMax"/>
        </c:scaling>
        <c:delete val="0"/>
        <c:axPos val="b"/>
        <c:numFmt formatCode="General" sourceLinked="0"/>
        <c:majorTickMark val="out"/>
        <c:minorTickMark val="none"/>
        <c:tickLblPos val="nextTo"/>
        <c:txPr>
          <a:bodyPr rot="0" vert="horz" anchor="t" anchorCtr="1"/>
          <a:lstStyle/>
          <a:p>
            <a:pPr>
              <a:defRPr sz="1050" b="0" i="0" baseline="0">
                <a:solidFill>
                  <a:schemeClr val="tx2"/>
                </a:solidFill>
                <a:latin typeface="Verdana" panose="020B0604030504040204" pitchFamily="34" charset="0"/>
              </a:defRPr>
            </a:pPr>
            <a:endParaRPr lang="fi-FI"/>
          </a:p>
        </c:txPr>
        <c:crossAx val="411497936"/>
        <c:crosses val="autoZero"/>
        <c:auto val="1"/>
        <c:lblAlgn val="ctr"/>
        <c:lblOffset val="100"/>
        <c:noMultiLvlLbl val="0"/>
      </c:catAx>
      <c:valAx>
        <c:axId val="411497936"/>
        <c:scaling>
          <c:orientation val="minMax"/>
        </c:scaling>
        <c:delete val="0"/>
        <c:axPos val="l"/>
        <c:majorGridlines/>
        <c:numFmt formatCode="0%"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7544"/>
        <c:crosses val="autoZero"/>
        <c:crossBetween val="between"/>
      </c:valAx>
    </c:plotArea>
    <c:legend>
      <c:legendPos val="r"/>
      <c:layout>
        <c:manualLayout>
          <c:xMode val="edge"/>
          <c:yMode val="edge"/>
          <c:x val="0.90497593991171976"/>
          <c:y val="0.37971420283107871"/>
          <c:w val="8.8791917356649847E-2"/>
          <c:h val="0.24057468041469818"/>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93208514680174E-2"/>
          <c:y val="3.5328973864015109E-2"/>
          <c:w val="0.67799105330634002"/>
          <c:h val="0.87446293846138301"/>
        </c:manualLayout>
      </c:layout>
      <c:lineChart>
        <c:grouping val="standard"/>
        <c:varyColors val="0"/>
        <c:ser>
          <c:idx val="0"/>
          <c:order val="0"/>
          <c:tx>
            <c:strRef>
              <c:f>Taul1!$B$1</c:f>
              <c:strCache>
                <c:ptCount val="1"/>
                <c:pt idx="0">
                  <c:v>Suuri yritys</c:v>
                </c:pt>
              </c:strCache>
            </c:strRef>
          </c:tx>
          <c:spPr>
            <a:ln>
              <a:solidFill>
                <a:schemeClr val="accent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0.86250000000000004</c:v>
                </c:pt>
                <c:pt idx="1">
                  <c:v>0.84299999999999997</c:v>
                </c:pt>
                <c:pt idx="2">
                  <c:v>0.85120000000000007</c:v>
                </c:pt>
                <c:pt idx="3">
                  <c:v>0.87599999999999989</c:v>
                </c:pt>
                <c:pt idx="4">
                  <c:v>0.87970000000000004</c:v>
                </c:pt>
                <c:pt idx="5">
                  <c:v>0.88319999999999999</c:v>
                </c:pt>
                <c:pt idx="6">
                  <c:v>0.88340000000000007</c:v>
                </c:pt>
                <c:pt idx="7">
                  <c:v>0.86909999999999998</c:v>
                </c:pt>
                <c:pt idx="8">
                  <c:v>0.87239999999999995</c:v>
                </c:pt>
                <c:pt idx="9">
                  <c:v>0.87599999999999989</c:v>
                </c:pt>
                <c:pt idx="10">
                  <c:v>0.86900000000000011</c:v>
                </c:pt>
                <c:pt idx="11">
                  <c:v>0.86250000000000004</c:v>
                </c:pt>
                <c:pt idx="12">
                  <c:v>0.90170000000000006</c:v>
                </c:pt>
                <c:pt idx="13">
                  <c:v>0.90249999999999997</c:v>
                </c:pt>
                <c:pt idx="14">
                  <c:v>0.90049999999999997</c:v>
                </c:pt>
                <c:pt idx="15">
                  <c:v>0.89439999999999997</c:v>
                </c:pt>
                <c:pt idx="16">
                  <c:v>0.87419999999999998</c:v>
                </c:pt>
                <c:pt idx="17">
                  <c:v>0.87</c:v>
                </c:pt>
                <c:pt idx="18">
                  <c:v>0.86959999999999993</c:v>
                </c:pt>
                <c:pt idx="19">
                  <c:v>0.87890000000000001</c:v>
                </c:pt>
                <c:pt idx="20">
                  <c:v>0.86080000000000001</c:v>
                </c:pt>
                <c:pt idx="21">
                  <c:v>0.85589999999999999</c:v>
                </c:pt>
                <c:pt idx="22">
                  <c:v>0.86849999999999994</c:v>
                </c:pt>
                <c:pt idx="23">
                  <c:v>0.87139999999999995</c:v>
                </c:pt>
                <c:pt idx="24">
                  <c:v>0.84959999999999991</c:v>
                </c:pt>
                <c:pt idx="25">
                  <c:v>0.86459999999999992</c:v>
                </c:pt>
                <c:pt idx="26">
                  <c:v>0.8640000000000001</c:v>
                </c:pt>
                <c:pt idx="27">
                  <c:v>0.86099999999999999</c:v>
                </c:pt>
                <c:pt idx="28">
                  <c:v>0.87</c:v>
                </c:pt>
                <c:pt idx="29">
                  <c:v>0.86699999999999999</c:v>
                </c:pt>
                <c:pt idx="30">
                  <c:v>0.86799999999999999</c:v>
                </c:pt>
                <c:pt idx="31">
                  <c:v>0.86099999999999999</c:v>
                </c:pt>
                <c:pt idx="32">
                  <c:v>0.871</c:v>
                </c:pt>
                <c:pt idx="33">
                  <c:v>0.86499999999999999</c:v>
                </c:pt>
                <c:pt idx="34">
                  <c:v>0.86299999999999999</c:v>
                </c:pt>
                <c:pt idx="35">
                  <c:v>0.86</c:v>
                </c:pt>
                <c:pt idx="36">
                  <c:v>0.85970000000000002</c:v>
                </c:pt>
                <c:pt idx="37">
                  <c:v>0.86499999999999999</c:v>
                </c:pt>
                <c:pt idx="38">
                  <c:v>0.86199999999999999</c:v>
                </c:pt>
                <c:pt idx="39">
                  <c:v>0.85499999999999998</c:v>
                </c:pt>
                <c:pt idx="40">
                  <c:v>0.85209999999999997</c:v>
                </c:pt>
                <c:pt idx="41">
                  <c:v>0.85440000000000005</c:v>
                </c:pt>
                <c:pt idx="42">
                  <c:v>0.85880000000000001</c:v>
                </c:pt>
                <c:pt idx="43">
                  <c:v>0.84699999999999998</c:v>
                </c:pt>
                <c:pt idx="44">
                  <c:v>0.84299999999999997</c:v>
                </c:pt>
                <c:pt idx="45">
                  <c:v>0.84299999999999997</c:v>
                </c:pt>
                <c:pt idx="46">
                  <c:v>0.84399999999999997</c:v>
                </c:pt>
                <c:pt idx="47">
                  <c:v>0.83040000000000003</c:v>
                </c:pt>
                <c:pt idx="48">
                  <c:v>0.8458</c:v>
                </c:pt>
                <c:pt idx="49">
                  <c:v>0.84240000000000004</c:v>
                </c:pt>
              </c:numCache>
            </c:numRef>
          </c:val>
          <c:smooth val="0"/>
          <c:extLst>
            <c:ext xmlns:c16="http://schemas.microsoft.com/office/drawing/2014/chart" uri="{C3380CC4-5D6E-409C-BE32-E72D297353CC}">
              <c16:uniqueId val="{00000000-9AE0-4132-95C4-22544FFF4950}"/>
            </c:ext>
          </c:extLst>
        </c:ser>
        <c:ser>
          <c:idx val="1"/>
          <c:order val="1"/>
          <c:tx>
            <c:strRef>
              <c:f>Taul1!$C$1</c:f>
              <c:strCache>
                <c:ptCount val="1"/>
                <c:pt idx="0">
                  <c:v>Keskisuuri yritys</c:v>
                </c:pt>
              </c:strCache>
            </c:strRef>
          </c:tx>
          <c:spPr>
            <a:ln>
              <a:solidFill>
                <a:schemeClr val="accent2"/>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7.3800000000000004E-2</c:v>
                </c:pt>
                <c:pt idx="1">
                  <c:v>8.2500000000000004E-2</c:v>
                </c:pt>
                <c:pt idx="2">
                  <c:v>7.6700000000000004E-2</c:v>
                </c:pt>
                <c:pt idx="3">
                  <c:v>7.6399999999999996E-2</c:v>
                </c:pt>
                <c:pt idx="4">
                  <c:v>7.5700000000000003E-2</c:v>
                </c:pt>
                <c:pt idx="5">
                  <c:v>7.3800000000000004E-2</c:v>
                </c:pt>
                <c:pt idx="6">
                  <c:v>7.4499999999999997E-2</c:v>
                </c:pt>
                <c:pt idx="7">
                  <c:v>8.0299999999999996E-2</c:v>
                </c:pt>
                <c:pt idx="8">
                  <c:v>7.980000000000001E-2</c:v>
                </c:pt>
                <c:pt idx="9">
                  <c:v>7.5300000000000006E-2</c:v>
                </c:pt>
                <c:pt idx="10">
                  <c:v>8.1699999999999995E-2</c:v>
                </c:pt>
                <c:pt idx="11">
                  <c:v>8.3900000000000002E-2</c:v>
                </c:pt>
                <c:pt idx="12">
                  <c:v>6.3E-2</c:v>
                </c:pt>
                <c:pt idx="13">
                  <c:v>6.1200000000000004E-2</c:v>
                </c:pt>
                <c:pt idx="14">
                  <c:v>6.3600000000000004E-2</c:v>
                </c:pt>
                <c:pt idx="15">
                  <c:v>6.6299999999999998E-2</c:v>
                </c:pt>
                <c:pt idx="16">
                  <c:v>8.3800000000000013E-2</c:v>
                </c:pt>
                <c:pt idx="17">
                  <c:v>8.4900000000000003E-2</c:v>
                </c:pt>
                <c:pt idx="18">
                  <c:v>8.3299999999999999E-2</c:v>
                </c:pt>
                <c:pt idx="19">
                  <c:v>7.9199999999999993E-2</c:v>
                </c:pt>
                <c:pt idx="20">
                  <c:v>9.1199999999999989E-2</c:v>
                </c:pt>
                <c:pt idx="21">
                  <c:v>9.9199999999999997E-2</c:v>
                </c:pt>
                <c:pt idx="22">
                  <c:v>8.5299999999999987E-2</c:v>
                </c:pt>
                <c:pt idx="23">
                  <c:v>7.85E-2</c:v>
                </c:pt>
                <c:pt idx="24">
                  <c:v>8.6999999999999994E-2</c:v>
                </c:pt>
                <c:pt idx="25">
                  <c:v>8.5800000000000001E-2</c:v>
                </c:pt>
                <c:pt idx="26">
                  <c:v>8.8800000000000004E-2</c:v>
                </c:pt>
                <c:pt idx="27">
                  <c:v>8.6300000000000002E-2</c:v>
                </c:pt>
                <c:pt idx="28">
                  <c:v>8.5900000000000004E-2</c:v>
                </c:pt>
                <c:pt idx="29">
                  <c:v>8.72E-2</c:v>
                </c:pt>
                <c:pt idx="30">
                  <c:v>8.7899999999999992E-2</c:v>
                </c:pt>
                <c:pt idx="31">
                  <c:v>9.1899999999999996E-2</c:v>
                </c:pt>
                <c:pt idx="32">
                  <c:v>8.48E-2</c:v>
                </c:pt>
                <c:pt idx="33">
                  <c:v>8.900000000000001E-2</c:v>
                </c:pt>
                <c:pt idx="34">
                  <c:v>8.9200000000000002E-2</c:v>
                </c:pt>
                <c:pt idx="35">
                  <c:v>9.2799999999999994E-2</c:v>
                </c:pt>
                <c:pt idx="36">
                  <c:v>8.929999999999999E-2</c:v>
                </c:pt>
                <c:pt idx="37">
                  <c:v>8.6400000000000005E-2</c:v>
                </c:pt>
                <c:pt idx="38">
                  <c:v>8.8400000000000006E-2</c:v>
                </c:pt>
                <c:pt idx="39">
                  <c:v>9.2100000000000001E-2</c:v>
                </c:pt>
                <c:pt idx="40">
                  <c:v>9.1800000000000007E-2</c:v>
                </c:pt>
                <c:pt idx="41">
                  <c:v>8.9099999999999999E-2</c:v>
                </c:pt>
                <c:pt idx="42">
                  <c:v>8.6699999999999999E-2</c:v>
                </c:pt>
                <c:pt idx="43">
                  <c:v>9.64E-2</c:v>
                </c:pt>
                <c:pt idx="44">
                  <c:v>9.7100000000000006E-2</c:v>
                </c:pt>
                <c:pt idx="45">
                  <c:v>0.1009</c:v>
                </c:pt>
                <c:pt idx="46">
                  <c:v>0.10199999999999999</c:v>
                </c:pt>
                <c:pt idx="47">
                  <c:v>0.11230999999999999</c:v>
                </c:pt>
                <c:pt idx="48">
                  <c:v>0.1043</c:v>
                </c:pt>
                <c:pt idx="49">
                  <c:v>0.1069</c:v>
                </c:pt>
              </c:numCache>
            </c:numRef>
          </c:val>
          <c:smooth val="0"/>
          <c:extLst>
            <c:ext xmlns:c16="http://schemas.microsoft.com/office/drawing/2014/chart" uri="{C3380CC4-5D6E-409C-BE32-E72D297353CC}">
              <c16:uniqueId val="{00000001-9AE0-4132-95C4-22544FFF4950}"/>
            </c:ext>
          </c:extLst>
        </c:ser>
        <c:ser>
          <c:idx val="2"/>
          <c:order val="2"/>
          <c:tx>
            <c:strRef>
              <c:f>Taul1!$D$1</c:f>
              <c:strCache>
                <c:ptCount val="1"/>
                <c:pt idx="0">
                  <c:v>Pieni yritys</c:v>
                </c:pt>
              </c:strCache>
            </c:strRef>
          </c:tx>
          <c:spPr>
            <a:ln>
              <a:solidFill>
                <a:schemeClr val="accent3"/>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3.2799999999999996E-2</c:v>
                </c:pt>
                <c:pt idx="1">
                  <c:v>3.7900000000000003E-2</c:v>
                </c:pt>
                <c:pt idx="2">
                  <c:v>3.44E-2</c:v>
                </c:pt>
                <c:pt idx="3">
                  <c:v>3.4799999999999998E-2</c:v>
                </c:pt>
                <c:pt idx="4">
                  <c:v>3.2400000000000005E-2</c:v>
                </c:pt>
                <c:pt idx="5">
                  <c:v>3.0899999999999997E-2</c:v>
                </c:pt>
                <c:pt idx="6">
                  <c:v>0.03</c:v>
                </c:pt>
                <c:pt idx="7">
                  <c:v>3.7200000000000004E-2</c:v>
                </c:pt>
                <c:pt idx="8">
                  <c:v>3.5799999999999998E-2</c:v>
                </c:pt>
                <c:pt idx="9">
                  <c:v>3.7400000000000003E-2</c:v>
                </c:pt>
                <c:pt idx="10">
                  <c:v>3.7499999999999999E-2</c:v>
                </c:pt>
                <c:pt idx="11">
                  <c:v>4.1900000000000007E-2</c:v>
                </c:pt>
                <c:pt idx="12">
                  <c:v>2.98E-2</c:v>
                </c:pt>
                <c:pt idx="13">
                  <c:v>3.0699999999999998E-2</c:v>
                </c:pt>
                <c:pt idx="14">
                  <c:v>3.0099999999999998E-2</c:v>
                </c:pt>
                <c:pt idx="15">
                  <c:v>3.2599999999999997E-2</c:v>
                </c:pt>
                <c:pt idx="16">
                  <c:v>3.3599999999999998E-2</c:v>
                </c:pt>
                <c:pt idx="17">
                  <c:v>3.4700000000000002E-2</c:v>
                </c:pt>
                <c:pt idx="18">
                  <c:v>3.7499999999999999E-2</c:v>
                </c:pt>
                <c:pt idx="19">
                  <c:v>3.2500000000000001E-2</c:v>
                </c:pt>
                <c:pt idx="20">
                  <c:v>3.7999999999999999E-2</c:v>
                </c:pt>
                <c:pt idx="21">
                  <c:v>3.3599999999999998E-2</c:v>
                </c:pt>
                <c:pt idx="22">
                  <c:v>3.49E-2</c:v>
                </c:pt>
                <c:pt idx="23">
                  <c:v>3.8900000000000004E-2</c:v>
                </c:pt>
                <c:pt idx="24">
                  <c:v>4.6600000000000003E-2</c:v>
                </c:pt>
                <c:pt idx="25">
                  <c:v>3.85E-2</c:v>
                </c:pt>
                <c:pt idx="26">
                  <c:v>3.6699999999999997E-2</c:v>
                </c:pt>
                <c:pt idx="27">
                  <c:v>4.0399999999999998E-2</c:v>
                </c:pt>
                <c:pt idx="28">
                  <c:v>3.3500000000000002E-2</c:v>
                </c:pt>
                <c:pt idx="29">
                  <c:v>3.56E-2</c:v>
                </c:pt>
                <c:pt idx="30">
                  <c:v>3.4200000000000001E-2</c:v>
                </c:pt>
                <c:pt idx="31">
                  <c:v>3.5499999999999997E-2</c:v>
                </c:pt>
                <c:pt idx="32">
                  <c:v>3.2300000000000002E-2</c:v>
                </c:pt>
                <c:pt idx="33">
                  <c:v>3.4099999999999998E-2</c:v>
                </c:pt>
                <c:pt idx="34">
                  <c:v>3.5699999999999996E-2</c:v>
                </c:pt>
                <c:pt idx="35">
                  <c:v>3.5799999999999998E-2</c:v>
                </c:pt>
                <c:pt idx="36">
                  <c:v>3.5799999999999998E-2</c:v>
                </c:pt>
                <c:pt idx="37">
                  <c:v>3.5000000000000003E-2</c:v>
                </c:pt>
                <c:pt idx="38">
                  <c:v>3.5200000000000002E-2</c:v>
                </c:pt>
                <c:pt idx="39">
                  <c:v>3.61E-2</c:v>
                </c:pt>
                <c:pt idx="40">
                  <c:v>4.0599999999999997E-2</c:v>
                </c:pt>
                <c:pt idx="41">
                  <c:v>4.2099999999999999E-2</c:v>
                </c:pt>
                <c:pt idx="42">
                  <c:v>3.8399999999999997E-2</c:v>
                </c:pt>
                <c:pt idx="43">
                  <c:v>4.2099999999999999E-2</c:v>
                </c:pt>
                <c:pt idx="44">
                  <c:v>4.2299999999999997E-2</c:v>
                </c:pt>
                <c:pt idx="45">
                  <c:v>3.9899999999999998E-2</c:v>
                </c:pt>
                <c:pt idx="46">
                  <c:v>4.1000000000000002E-2</c:v>
                </c:pt>
                <c:pt idx="47">
                  <c:v>4.3400000000000001E-2</c:v>
                </c:pt>
                <c:pt idx="48">
                  <c:v>3.9100000000000003E-2</c:v>
                </c:pt>
                <c:pt idx="49">
                  <c:v>3.9199999999999999E-2</c:v>
                </c:pt>
              </c:numCache>
            </c:numRef>
          </c:val>
          <c:smooth val="0"/>
          <c:extLst>
            <c:ext xmlns:c16="http://schemas.microsoft.com/office/drawing/2014/chart" uri="{C3380CC4-5D6E-409C-BE32-E72D297353CC}">
              <c16:uniqueId val="{00000002-9AE0-4132-95C4-22544FFF4950}"/>
            </c:ext>
          </c:extLst>
        </c:ser>
        <c:ser>
          <c:idx val="3"/>
          <c:order val="3"/>
          <c:tx>
            <c:strRef>
              <c:f>Taul1!$E$1</c:f>
              <c:strCache>
                <c:ptCount val="1"/>
                <c:pt idx="0">
                  <c:v>Mikroyritys</c:v>
                </c:pt>
              </c:strCache>
            </c:strRef>
          </c:tx>
          <c:spPr>
            <a:ln>
              <a:solidFill>
                <a:schemeClr val="accent4">
                  <a:lumMod val="50000"/>
                </a:schemeClr>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3.0899999999999997E-2</c:v>
                </c:pt>
                <c:pt idx="1">
                  <c:v>3.6699999999999997E-2</c:v>
                </c:pt>
                <c:pt idx="2">
                  <c:v>3.7699999999999997E-2</c:v>
                </c:pt>
                <c:pt idx="3">
                  <c:v>1.2800000000000001E-2</c:v>
                </c:pt>
                <c:pt idx="4">
                  <c:v>1.21E-2</c:v>
                </c:pt>
                <c:pt idx="5">
                  <c:v>1.2E-2</c:v>
                </c:pt>
                <c:pt idx="6">
                  <c:v>1.2E-2</c:v>
                </c:pt>
                <c:pt idx="7">
                  <c:v>1.34E-2</c:v>
                </c:pt>
                <c:pt idx="8">
                  <c:v>1.1899999999999999E-2</c:v>
                </c:pt>
                <c:pt idx="9">
                  <c:v>1.1299999999999999E-2</c:v>
                </c:pt>
                <c:pt idx="10">
                  <c:v>1.18E-2</c:v>
                </c:pt>
                <c:pt idx="11">
                  <c:v>1.1599999999999999E-2</c:v>
                </c:pt>
                <c:pt idx="12">
                  <c:v>5.5000000000000005E-3</c:v>
                </c:pt>
                <c:pt idx="13">
                  <c:v>5.6000000000000008E-3</c:v>
                </c:pt>
                <c:pt idx="14">
                  <c:v>5.7999999999999996E-3</c:v>
                </c:pt>
                <c:pt idx="15">
                  <c:v>6.7000000000000002E-3</c:v>
                </c:pt>
                <c:pt idx="16">
                  <c:v>8.3999999999999995E-3</c:v>
                </c:pt>
                <c:pt idx="17">
                  <c:v>1.04E-2</c:v>
                </c:pt>
                <c:pt idx="18">
                  <c:v>9.5999999999999992E-3</c:v>
                </c:pt>
                <c:pt idx="19">
                  <c:v>9.3999999999999986E-3</c:v>
                </c:pt>
                <c:pt idx="20">
                  <c:v>1.01E-2</c:v>
                </c:pt>
                <c:pt idx="21">
                  <c:v>1.1299999999999999E-2</c:v>
                </c:pt>
                <c:pt idx="22">
                  <c:v>1.1299999999999999E-2</c:v>
                </c:pt>
                <c:pt idx="23">
                  <c:v>1.1299999999999999E-2</c:v>
                </c:pt>
                <c:pt idx="24">
                  <c:v>1.6799999999999999E-2</c:v>
                </c:pt>
                <c:pt idx="25">
                  <c:v>1.11E-2</c:v>
                </c:pt>
                <c:pt idx="26">
                  <c:v>1.0500000000000001E-2</c:v>
                </c:pt>
                <c:pt idx="27">
                  <c:v>1.18E-2</c:v>
                </c:pt>
                <c:pt idx="28">
                  <c:v>1.01E-2</c:v>
                </c:pt>
                <c:pt idx="29">
                  <c:v>1.0800000000000001E-2</c:v>
                </c:pt>
                <c:pt idx="30">
                  <c:v>1.01E-2</c:v>
                </c:pt>
                <c:pt idx="31">
                  <c:v>1.1899999999999999E-2</c:v>
                </c:pt>
                <c:pt idx="32">
                  <c:v>1.23E-2</c:v>
                </c:pt>
                <c:pt idx="33">
                  <c:v>1.1699999999999999E-2</c:v>
                </c:pt>
                <c:pt idx="34">
                  <c:v>1.123E-2</c:v>
                </c:pt>
                <c:pt idx="35">
                  <c:v>1.1399999999999999E-2</c:v>
                </c:pt>
                <c:pt idx="36">
                  <c:v>1.5100000000000001E-2</c:v>
                </c:pt>
                <c:pt idx="37">
                  <c:v>1.35E-2</c:v>
                </c:pt>
                <c:pt idx="38">
                  <c:v>1.4800000000000001E-2</c:v>
                </c:pt>
                <c:pt idx="39">
                  <c:v>1.6899999999999998E-2</c:v>
                </c:pt>
                <c:pt idx="40">
                  <c:v>1.55E-2</c:v>
                </c:pt>
                <c:pt idx="41">
                  <c:v>1.44E-2</c:v>
                </c:pt>
                <c:pt idx="42">
                  <c:v>1.61E-2</c:v>
                </c:pt>
                <c:pt idx="43">
                  <c:v>1.44E-2</c:v>
                </c:pt>
                <c:pt idx="44">
                  <c:v>1.7600000000000001E-2</c:v>
                </c:pt>
                <c:pt idx="45">
                  <c:v>1.6199999999999999E-2</c:v>
                </c:pt>
                <c:pt idx="46">
                  <c:v>1.2999999999999999E-2</c:v>
                </c:pt>
                <c:pt idx="47">
                  <c:v>1.3899999999999999E-2</c:v>
                </c:pt>
                <c:pt idx="48">
                  <c:v>1.0800000000000001E-2</c:v>
                </c:pt>
                <c:pt idx="49">
                  <c:v>1.15E-2</c:v>
                </c:pt>
              </c:numCache>
            </c:numRef>
          </c:val>
          <c:smooth val="0"/>
          <c:extLst>
            <c:ext xmlns:c16="http://schemas.microsoft.com/office/drawing/2014/chart" uri="{C3380CC4-5D6E-409C-BE32-E72D297353CC}">
              <c16:uniqueId val="{00000003-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LblSkip val="1"/>
        <c:tickMarkSkip val="4"/>
        <c:noMultiLvlLbl val="0"/>
      </c:catAx>
      <c:valAx>
        <c:axId val="412235816"/>
        <c:scaling>
          <c:orientation val="minMax"/>
          <c:max val="1"/>
          <c:min val="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valAx>
    </c:plotArea>
    <c:legend>
      <c:legendPos val="r"/>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417656315671153E-2"/>
          <c:y val="2.8281709743054453E-2"/>
          <c:w val="0.88612145577931145"/>
          <c:h val="0.94369900261192341"/>
        </c:manualLayout>
      </c:layout>
      <c:scatterChart>
        <c:scatterStyle val="lineMarker"/>
        <c:varyColors val="0"/>
        <c:ser>
          <c:idx val="0"/>
          <c:order val="0"/>
          <c:tx>
            <c:strRef>
              <c:f>Taul1!$B$1</c:f>
              <c:strCache>
                <c:ptCount val="1"/>
                <c:pt idx="0">
                  <c:v>Viennin osuus liikevaihdosta, %</c:v>
                </c:pt>
              </c:strCache>
            </c:strRef>
          </c:tx>
          <c:spPr>
            <a:ln w="47625">
              <a:noFill/>
            </a:ln>
            <a:effectLst/>
          </c:spPr>
          <c:marker>
            <c:symbol val="circle"/>
            <c:size val="4"/>
            <c:spPr>
              <a:solidFill>
                <a:schemeClr val="accent4"/>
              </a:solidFill>
              <a:ln>
                <a:solidFill>
                  <a:schemeClr val="tx1"/>
                </a:solidFill>
              </a:ln>
              <a:effectLst/>
            </c:spPr>
          </c:marker>
          <c:yVal>
            <c:numRef>
              <c:f>Taul1!$B$2:$B$1185</c:f>
              <c:numCache>
                <c:formatCode>General</c:formatCode>
                <c:ptCount val="1184"/>
                <c:pt idx="2" formatCode="#,##0.0">
                  <c:v>54</c:v>
                </c:pt>
                <c:pt idx="3" formatCode="#,##0.0">
                  <c:v>5</c:v>
                </c:pt>
                <c:pt idx="4" formatCode="#,##0.0">
                  <c:v>90</c:v>
                </c:pt>
                <c:pt idx="5" formatCode="#,##0.0">
                  <c:v>14</c:v>
                </c:pt>
                <c:pt idx="6" formatCode="#,##0.0">
                  <c:v>70</c:v>
                </c:pt>
                <c:pt idx="7" formatCode="#,##0.0">
                  <c:v>0</c:v>
                </c:pt>
                <c:pt idx="8" formatCode="#,##0.0">
                  <c:v>2</c:v>
                </c:pt>
                <c:pt idx="9" formatCode="#,##0.0">
                  <c:v>0</c:v>
                </c:pt>
                <c:pt idx="10" formatCode="#,##0.0">
                  <c:v>0</c:v>
                </c:pt>
                <c:pt idx="11" formatCode="#,##0.0">
                  <c:v>1</c:v>
                </c:pt>
                <c:pt idx="12" formatCode="#,##0.0">
                  <c:v>0</c:v>
                </c:pt>
                <c:pt idx="13" formatCode="#,##0.0">
                  <c:v>0</c:v>
                </c:pt>
                <c:pt idx="14" formatCode="#,##0.0">
                  <c:v>1</c:v>
                </c:pt>
                <c:pt idx="15" formatCode="#,##0.0">
                  <c:v>1</c:v>
                </c:pt>
                <c:pt idx="16" formatCode="#,##0.0">
                  <c:v>1</c:v>
                </c:pt>
                <c:pt idx="17" formatCode="#,##0.0">
                  <c:v>0</c:v>
                </c:pt>
                <c:pt idx="18" formatCode="#,##0.0">
                  <c:v>20</c:v>
                </c:pt>
                <c:pt idx="19" formatCode="#,##0.0">
                  <c:v>79</c:v>
                </c:pt>
                <c:pt idx="20" formatCode="#,##0.0">
                  <c:v>10</c:v>
                </c:pt>
                <c:pt idx="21" formatCode="#,##0.0">
                  <c:v>6</c:v>
                </c:pt>
                <c:pt idx="22" formatCode="#,##0.0">
                  <c:v>0</c:v>
                </c:pt>
                <c:pt idx="23" formatCode="#,##0.0">
                  <c:v>71</c:v>
                </c:pt>
                <c:pt idx="24" formatCode="#,##0.0">
                  <c:v>20</c:v>
                </c:pt>
                <c:pt idx="25" formatCode="#,##0.0">
                  <c:v>73</c:v>
                </c:pt>
                <c:pt idx="26" formatCode="#,##0.0">
                  <c:v>25</c:v>
                </c:pt>
                <c:pt idx="27" formatCode="#,##0.0">
                  <c:v>40</c:v>
                </c:pt>
                <c:pt idx="28" formatCode="#,##0.0">
                  <c:v>66</c:v>
                </c:pt>
                <c:pt idx="29" formatCode="#,##0.0">
                  <c:v>4</c:v>
                </c:pt>
                <c:pt idx="30" formatCode="#,##0.0">
                  <c:v>2</c:v>
                </c:pt>
                <c:pt idx="31" formatCode="#,##0.0">
                  <c:v>58</c:v>
                </c:pt>
                <c:pt idx="32" formatCode="#,##0.0">
                  <c:v>35</c:v>
                </c:pt>
                <c:pt idx="33" formatCode="#,##0.0">
                  <c:v>100</c:v>
                </c:pt>
                <c:pt idx="34" formatCode="#,##0.0">
                  <c:v>83</c:v>
                </c:pt>
                <c:pt idx="35" formatCode="#,##0.0">
                  <c:v>92</c:v>
                </c:pt>
                <c:pt idx="36" formatCode="#,##0.0">
                  <c:v>4</c:v>
                </c:pt>
                <c:pt idx="37" formatCode="#,##0.0">
                  <c:v>93</c:v>
                </c:pt>
                <c:pt idx="38" formatCode="#,##0.0">
                  <c:v>2</c:v>
                </c:pt>
                <c:pt idx="39" formatCode="#,##0.0">
                  <c:v>5</c:v>
                </c:pt>
                <c:pt idx="40" formatCode="#,##0.0">
                  <c:v>12</c:v>
                </c:pt>
                <c:pt idx="41" formatCode="#,##0.0">
                  <c:v>0</c:v>
                </c:pt>
                <c:pt idx="42" formatCode="#,##0.0">
                  <c:v>85</c:v>
                </c:pt>
                <c:pt idx="43" formatCode="#,##0.0">
                  <c:v>8</c:v>
                </c:pt>
                <c:pt idx="44" formatCode="#,##0.0">
                  <c:v>17</c:v>
                </c:pt>
                <c:pt idx="45" formatCode="#,##0.0">
                  <c:v>0</c:v>
                </c:pt>
                <c:pt idx="46" formatCode="#,##0.0">
                  <c:v>22</c:v>
                </c:pt>
                <c:pt idx="47" formatCode="#,##0.0">
                  <c:v>50</c:v>
                </c:pt>
                <c:pt idx="48" formatCode="#,##0.0">
                  <c:v>14</c:v>
                </c:pt>
                <c:pt idx="49" formatCode="#,##0.0">
                  <c:v>33</c:v>
                </c:pt>
                <c:pt idx="50" formatCode="#,##0.0">
                  <c:v>70</c:v>
                </c:pt>
                <c:pt idx="51" formatCode="#,##0.0">
                  <c:v>30</c:v>
                </c:pt>
                <c:pt idx="52" formatCode="#,##0.0">
                  <c:v>59</c:v>
                </c:pt>
                <c:pt idx="53" formatCode="#,##0.0">
                  <c:v>28</c:v>
                </c:pt>
                <c:pt idx="54" formatCode="#,##0.0">
                  <c:v>29</c:v>
                </c:pt>
                <c:pt idx="55" formatCode="#,##0.0">
                  <c:v>0</c:v>
                </c:pt>
                <c:pt idx="56" formatCode="#,##0.0">
                  <c:v>62</c:v>
                </c:pt>
                <c:pt idx="57" formatCode="#,##0.0">
                  <c:v>10</c:v>
                </c:pt>
                <c:pt idx="58" formatCode="#,##0.0">
                  <c:v>0</c:v>
                </c:pt>
                <c:pt idx="59" formatCode="#,##0.0">
                  <c:v>0</c:v>
                </c:pt>
                <c:pt idx="60" formatCode="#,##0.0">
                  <c:v>0</c:v>
                </c:pt>
                <c:pt idx="61" formatCode="#,##0.0">
                  <c:v>42</c:v>
                </c:pt>
                <c:pt idx="62" formatCode="#,##0.0">
                  <c:v>50</c:v>
                </c:pt>
                <c:pt idx="63" formatCode="#,##0.0">
                  <c:v>70</c:v>
                </c:pt>
                <c:pt idx="64" formatCode="#,##0.0">
                  <c:v>39</c:v>
                </c:pt>
                <c:pt idx="65" formatCode="#,##0.0">
                  <c:v>1</c:v>
                </c:pt>
                <c:pt idx="66" formatCode="#,##0.0">
                  <c:v>3</c:v>
                </c:pt>
                <c:pt idx="67" formatCode="#,##0.0">
                  <c:v>0</c:v>
                </c:pt>
                <c:pt idx="68" formatCode="#,##0.0">
                  <c:v>8</c:v>
                </c:pt>
                <c:pt idx="69" formatCode="#,##0.0">
                  <c:v>10</c:v>
                </c:pt>
                <c:pt idx="70" formatCode="#,##0.0">
                  <c:v>22</c:v>
                </c:pt>
                <c:pt idx="71" formatCode="#,##0.0">
                  <c:v>95</c:v>
                </c:pt>
                <c:pt idx="72" formatCode="#,##0.0">
                  <c:v>0</c:v>
                </c:pt>
                <c:pt idx="73" formatCode="#,##0.0">
                  <c:v>18</c:v>
                </c:pt>
                <c:pt idx="74" formatCode="#,##0.0">
                  <c:v>38</c:v>
                </c:pt>
                <c:pt idx="75" formatCode="#,##0.0">
                  <c:v>0</c:v>
                </c:pt>
                <c:pt idx="76" formatCode="#,##0.0">
                  <c:v>47</c:v>
                </c:pt>
                <c:pt idx="77" formatCode="#,##0.0">
                  <c:v>0</c:v>
                </c:pt>
                <c:pt idx="78" formatCode="#,##0.0">
                  <c:v>22</c:v>
                </c:pt>
                <c:pt idx="79" formatCode="#,##0.0">
                  <c:v>0</c:v>
                </c:pt>
                <c:pt idx="80" formatCode="#,##0.0">
                  <c:v>0</c:v>
                </c:pt>
                <c:pt idx="81" formatCode="#,##0.0">
                  <c:v>6</c:v>
                </c:pt>
                <c:pt idx="82" formatCode="#,##0.0">
                  <c:v>60</c:v>
                </c:pt>
                <c:pt idx="83" formatCode="#,##0.0">
                  <c:v>55</c:v>
                </c:pt>
                <c:pt idx="84" formatCode="#,##0.0">
                  <c:v>31</c:v>
                </c:pt>
                <c:pt idx="85" formatCode="#,##0.0">
                  <c:v>15</c:v>
                </c:pt>
                <c:pt idx="86" formatCode="#,##0.0">
                  <c:v>30</c:v>
                </c:pt>
                <c:pt idx="87" formatCode="#,##0.0">
                  <c:v>73</c:v>
                </c:pt>
                <c:pt idx="88" formatCode="#,##0.0">
                  <c:v>57</c:v>
                </c:pt>
                <c:pt idx="89" formatCode="#,##0.0">
                  <c:v>65</c:v>
                </c:pt>
                <c:pt idx="90" formatCode="#,##0.0">
                  <c:v>40</c:v>
                </c:pt>
                <c:pt idx="91" formatCode="#,##0.0">
                  <c:v>0</c:v>
                </c:pt>
                <c:pt idx="92" formatCode="#,##0.0">
                  <c:v>32</c:v>
                </c:pt>
                <c:pt idx="93" formatCode="#,##0.0">
                  <c:v>75</c:v>
                </c:pt>
                <c:pt idx="94" formatCode="#,##0.0">
                  <c:v>65</c:v>
                </c:pt>
                <c:pt idx="95" formatCode="#,##0.0">
                  <c:v>15</c:v>
                </c:pt>
                <c:pt idx="96" formatCode="#,##0.0">
                  <c:v>1</c:v>
                </c:pt>
                <c:pt idx="97" formatCode="#,##0.0">
                  <c:v>10</c:v>
                </c:pt>
                <c:pt idx="98" formatCode="#,##0.0">
                  <c:v>88</c:v>
                </c:pt>
                <c:pt idx="99" formatCode="#,##0.0">
                  <c:v>16</c:v>
                </c:pt>
                <c:pt idx="100" formatCode="#,##0.0">
                  <c:v>33</c:v>
                </c:pt>
                <c:pt idx="101" formatCode="#,##0.0">
                  <c:v>77</c:v>
                </c:pt>
                <c:pt idx="102" formatCode="#,##0.0">
                  <c:v>0</c:v>
                </c:pt>
                <c:pt idx="103" formatCode="#,##0.0">
                  <c:v>0</c:v>
                </c:pt>
                <c:pt idx="104" formatCode="#,##0.0">
                  <c:v>30</c:v>
                </c:pt>
                <c:pt idx="105" formatCode="#,##0.0">
                  <c:v>60</c:v>
                </c:pt>
                <c:pt idx="106" formatCode="#,##0.0">
                  <c:v>97</c:v>
                </c:pt>
                <c:pt idx="107" formatCode="#,##0.0">
                  <c:v>27</c:v>
                </c:pt>
                <c:pt idx="108" formatCode="#,##0.0">
                  <c:v>0</c:v>
                </c:pt>
                <c:pt idx="109" formatCode="#,##0.0">
                  <c:v>6</c:v>
                </c:pt>
                <c:pt idx="110" formatCode="#,##0.0">
                  <c:v>15</c:v>
                </c:pt>
                <c:pt idx="111" formatCode="#,##0.0">
                  <c:v>78</c:v>
                </c:pt>
                <c:pt idx="112" formatCode="#,##0.0">
                  <c:v>70</c:v>
                </c:pt>
                <c:pt idx="113" formatCode="#,##0.0">
                  <c:v>10</c:v>
                </c:pt>
                <c:pt idx="114" formatCode="#,##0.0">
                  <c:v>8</c:v>
                </c:pt>
                <c:pt idx="115" formatCode="#,##0.0">
                  <c:v>7</c:v>
                </c:pt>
                <c:pt idx="116" formatCode="#,##0.0">
                  <c:v>95</c:v>
                </c:pt>
                <c:pt idx="117" formatCode="#,##0.0">
                  <c:v>0</c:v>
                </c:pt>
                <c:pt idx="118" formatCode="#,##0.0">
                  <c:v>15</c:v>
                </c:pt>
                <c:pt idx="119" formatCode="#,##0.0">
                  <c:v>0</c:v>
                </c:pt>
                <c:pt idx="120" formatCode="#,##0.0">
                  <c:v>91</c:v>
                </c:pt>
                <c:pt idx="121" formatCode="#,##0.0">
                  <c:v>33</c:v>
                </c:pt>
                <c:pt idx="122" formatCode="#,##0.0">
                  <c:v>1</c:v>
                </c:pt>
                <c:pt idx="123" formatCode="#,##0.0">
                  <c:v>1</c:v>
                </c:pt>
                <c:pt idx="124" formatCode="#,##0.0">
                  <c:v>85</c:v>
                </c:pt>
                <c:pt idx="125" formatCode="#,##0.0">
                  <c:v>85</c:v>
                </c:pt>
                <c:pt idx="126" formatCode="#,##0.0">
                  <c:v>4</c:v>
                </c:pt>
                <c:pt idx="127" formatCode="#,##0.0">
                  <c:v>11</c:v>
                </c:pt>
                <c:pt idx="128" formatCode="#,##0.0">
                  <c:v>1</c:v>
                </c:pt>
                <c:pt idx="129" formatCode="#,##0.0">
                  <c:v>0</c:v>
                </c:pt>
                <c:pt idx="130" formatCode="#,##0.0">
                  <c:v>0</c:v>
                </c:pt>
                <c:pt idx="131" formatCode="#,##0.0">
                  <c:v>27</c:v>
                </c:pt>
                <c:pt idx="132" formatCode="#,##0.0">
                  <c:v>38</c:v>
                </c:pt>
                <c:pt idx="133" formatCode="#,##0.0">
                  <c:v>25</c:v>
                </c:pt>
                <c:pt idx="134" formatCode="#,##0.0">
                  <c:v>90</c:v>
                </c:pt>
                <c:pt idx="135" formatCode="#,##0.0">
                  <c:v>50</c:v>
                </c:pt>
                <c:pt idx="136" formatCode="#,##0.0">
                  <c:v>4</c:v>
                </c:pt>
                <c:pt idx="137" formatCode="#,##0.0">
                  <c:v>50</c:v>
                </c:pt>
                <c:pt idx="138" formatCode="#,##0.0">
                  <c:v>1</c:v>
                </c:pt>
                <c:pt idx="139" formatCode="#,##0.0">
                  <c:v>1</c:v>
                </c:pt>
                <c:pt idx="140" formatCode="#,##0.0">
                  <c:v>97</c:v>
                </c:pt>
                <c:pt idx="141" formatCode="#,##0.0">
                  <c:v>95</c:v>
                </c:pt>
                <c:pt idx="142" formatCode="#,##0.0">
                  <c:v>90</c:v>
                </c:pt>
                <c:pt idx="143" formatCode="#,##0.0">
                  <c:v>95</c:v>
                </c:pt>
                <c:pt idx="144" formatCode="#,##0.0">
                  <c:v>23</c:v>
                </c:pt>
                <c:pt idx="145" formatCode="#,##0.0">
                  <c:v>9</c:v>
                </c:pt>
                <c:pt idx="146" formatCode="#,##0.0">
                  <c:v>85</c:v>
                </c:pt>
                <c:pt idx="147" formatCode="#,##0.0">
                  <c:v>2</c:v>
                </c:pt>
                <c:pt idx="148" formatCode="#,##0.0">
                  <c:v>95</c:v>
                </c:pt>
                <c:pt idx="149" formatCode="#,##0.0">
                  <c:v>85</c:v>
                </c:pt>
                <c:pt idx="150" formatCode="#,##0.0">
                  <c:v>68</c:v>
                </c:pt>
                <c:pt idx="151" formatCode="#,##0.0">
                  <c:v>6</c:v>
                </c:pt>
                <c:pt idx="152" formatCode="#,##0.0">
                  <c:v>95</c:v>
                </c:pt>
                <c:pt idx="153" formatCode="#,##0.0">
                  <c:v>23</c:v>
                </c:pt>
                <c:pt idx="154" formatCode="#,##0.0">
                  <c:v>0</c:v>
                </c:pt>
                <c:pt idx="155" formatCode="#,##0.0">
                  <c:v>40</c:v>
                </c:pt>
                <c:pt idx="156" formatCode="#,##0.0">
                  <c:v>100</c:v>
                </c:pt>
                <c:pt idx="157" formatCode="#,##0.0">
                  <c:v>30</c:v>
                </c:pt>
                <c:pt idx="158" formatCode="#,##0.0">
                  <c:v>99</c:v>
                </c:pt>
                <c:pt idx="159" formatCode="#,##0.0">
                  <c:v>22</c:v>
                </c:pt>
                <c:pt idx="160" formatCode="#,##0.0">
                  <c:v>79</c:v>
                </c:pt>
                <c:pt idx="161" formatCode="#,##0.0">
                  <c:v>44</c:v>
                </c:pt>
                <c:pt idx="162" formatCode="#,##0.0">
                  <c:v>92</c:v>
                </c:pt>
                <c:pt idx="163" formatCode="#,##0.0">
                  <c:v>5</c:v>
                </c:pt>
                <c:pt idx="164" formatCode="#,##0.0">
                  <c:v>65</c:v>
                </c:pt>
                <c:pt idx="165" formatCode="#,##0.0">
                  <c:v>10</c:v>
                </c:pt>
                <c:pt idx="166" formatCode="#,##0.0">
                  <c:v>63</c:v>
                </c:pt>
                <c:pt idx="167" formatCode="#,##0.0">
                  <c:v>5</c:v>
                </c:pt>
                <c:pt idx="168" formatCode="#,##0.0">
                  <c:v>1</c:v>
                </c:pt>
                <c:pt idx="169" formatCode="#,##0.0">
                  <c:v>90</c:v>
                </c:pt>
                <c:pt idx="170" formatCode="#,##0.0">
                  <c:v>15</c:v>
                </c:pt>
                <c:pt idx="171" formatCode="#,##0.0">
                  <c:v>1</c:v>
                </c:pt>
                <c:pt idx="172" formatCode="#,##0.0">
                  <c:v>75</c:v>
                </c:pt>
                <c:pt idx="173" formatCode="#,##0.0">
                  <c:v>10</c:v>
                </c:pt>
                <c:pt idx="174" formatCode="#,##0.0">
                  <c:v>90</c:v>
                </c:pt>
                <c:pt idx="175" formatCode="#,##0.0">
                  <c:v>1</c:v>
                </c:pt>
                <c:pt idx="176" formatCode="#,##0.0">
                  <c:v>1</c:v>
                </c:pt>
                <c:pt idx="177" formatCode="#,##0.0">
                  <c:v>0</c:v>
                </c:pt>
                <c:pt idx="178" formatCode="#,##0.0">
                  <c:v>0</c:v>
                </c:pt>
                <c:pt idx="179" formatCode="#,##0.0">
                  <c:v>48</c:v>
                </c:pt>
                <c:pt idx="180" formatCode="#,##0.0">
                  <c:v>96</c:v>
                </c:pt>
                <c:pt idx="181" formatCode="#,##0.0">
                  <c:v>4</c:v>
                </c:pt>
                <c:pt idx="182" formatCode="#,##0.0">
                  <c:v>4</c:v>
                </c:pt>
                <c:pt idx="183" formatCode="#,##0.0">
                  <c:v>5</c:v>
                </c:pt>
                <c:pt idx="184" formatCode="#,##0.0">
                  <c:v>28</c:v>
                </c:pt>
                <c:pt idx="185" formatCode="#,##0.0">
                  <c:v>2</c:v>
                </c:pt>
                <c:pt idx="186" formatCode="#,##0.0">
                  <c:v>17</c:v>
                </c:pt>
                <c:pt idx="187" formatCode="#,##0.0">
                  <c:v>2</c:v>
                </c:pt>
                <c:pt idx="188" formatCode="#,##0.0">
                  <c:v>80</c:v>
                </c:pt>
                <c:pt idx="189" formatCode="#,##0.0">
                  <c:v>1</c:v>
                </c:pt>
                <c:pt idx="190" formatCode="#,##0.0">
                  <c:v>5</c:v>
                </c:pt>
                <c:pt idx="191" formatCode="#,##0.0">
                  <c:v>50</c:v>
                </c:pt>
                <c:pt idx="192" formatCode="#,##0.0">
                  <c:v>84</c:v>
                </c:pt>
                <c:pt idx="193" formatCode="#,##0.0">
                  <c:v>10</c:v>
                </c:pt>
                <c:pt idx="194" formatCode="#,##0.0">
                  <c:v>25</c:v>
                </c:pt>
                <c:pt idx="195" formatCode="#,##0.0">
                  <c:v>0</c:v>
                </c:pt>
                <c:pt idx="196" formatCode="#,##0.0">
                  <c:v>0</c:v>
                </c:pt>
                <c:pt idx="197" formatCode="#,##0.0">
                  <c:v>0</c:v>
                </c:pt>
                <c:pt idx="198" formatCode="#,##0.0">
                  <c:v>5</c:v>
                </c:pt>
                <c:pt idx="199" formatCode="#,##0.0">
                  <c:v>45</c:v>
                </c:pt>
                <c:pt idx="200" formatCode="#,##0.0">
                  <c:v>0</c:v>
                </c:pt>
                <c:pt idx="201" formatCode="#,##0.0">
                  <c:v>0</c:v>
                </c:pt>
                <c:pt idx="202" formatCode="#,##0.0">
                  <c:v>17</c:v>
                </c:pt>
                <c:pt idx="203" formatCode="#,##0.0">
                  <c:v>7</c:v>
                </c:pt>
                <c:pt idx="204" formatCode="#,##0.0">
                  <c:v>40</c:v>
                </c:pt>
                <c:pt idx="205" formatCode="#,##0.0">
                  <c:v>10</c:v>
                </c:pt>
                <c:pt idx="206" formatCode="#,##0.0">
                  <c:v>20</c:v>
                </c:pt>
                <c:pt idx="207" formatCode="#,##0.0">
                  <c:v>0</c:v>
                </c:pt>
                <c:pt idx="208" formatCode="#,##0.0">
                  <c:v>0</c:v>
                </c:pt>
                <c:pt idx="209" formatCode="#,##0.0">
                  <c:v>0</c:v>
                </c:pt>
                <c:pt idx="210" formatCode="#,##0.0">
                  <c:v>0</c:v>
                </c:pt>
                <c:pt idx="211" formatCode="#,##0.0">
                  <c:v>0</c:v>
                </c:pt>
                <c:pt idx="212" formatCode="#,##0.0">
                  <c:v>0</c:v>
                </c:pt>
                <c:pt idx="213" formatCode="#,##0.0">
                  <c:v>0</c:v>
                </c:pt>
                <c:pt idx="214" formatCode="#,##0.0">
                  <c:v>0</c:v>
                </c:pt>
                <c:pt idx="215" formatCode="#,##0.0">
                  <c:v>5</c:v>
                </c:pt>
                <c:pt idx="216" formatCode="#,##0.0">
                  <c:v>0</c:v>
                </c:pt>
                <c:pt idx="217" formatCode="#,##0.0">
                  <c:v>95</c:v>
                </c:pt>
                <c:pt idx="218" formatCode="#,##0.0">
                  <c:v>2</c:v>
                </c:pt>
                <c:pt idx="219" formatCode="#,##0.0">
                  <c:v>2</c:v>
                </c:pt>
                <c:pt idx="220" formatCode="#,##0.0">
                  <c:v>13</c:v>
                </c:pt>
                <c:pt idx="221" formatCode="#,##0.0">
                  <c:v>33</c:v>
                </c:pt>
                <c:pt idx="222" formatCode="#,##0.0">
                  <c:v>86</c:v>
                </c:pt>
                <c:pt idx="223" formatCode="#,##0.0">
                  <c:v>25</c:v>
                </c:pt>
                <c:pt idx="224" formatCode="#,##0.0">
                  <c:v>24</c:v>
                </c:pt>
                <c:pt idx="225" formatCode="#,##0.0">
                  <c:v>2</c:v>
                </c:pt>
                <c:pt idx="226" formatCode="#,##0.0">
                  <c:v>0</c:v>
                </c:pt>
                <c:pt idx="227" formatCode="#,##0.0">
                  <c:v>82</c:v>
                </c:pt>
                <c:pt idx="228" formatCode="#,##0.0">
                  <c:v>70</c:v>
                </c:pt>
                <c:pt idx="229" formatCode="#,##0.0">
                  <c:v>45</c:v>
                </c:pt>
                <c:pt idx="230" formatCode="#,##0.0">
                  <c:v>83</c:v>
                </c:pt>
                <c:pt idx="231" formatCode="#,##0.0">
                  <c:v>96</c:v>
                </c:pt>
                <c:pt idx="232" formatCode="#,##0.0">
                  <c:v>5</c:v>
                </c:pt>
                <c:pt idx="233" formatCode="#,##0.0">
                  <c:v>0</c:v>
                </c:pt>
                <c:pt idx="234" formatCode="#,##0.0">
                  <c:v>0</c:v>
                </c:pt>
                <c:pt idx="235" formatCode="#,##0.0">
                  <c:v>20</c:v>
                </c:pt>
                <c:pt idx="236" formatCode="#,##0.0">
                  <c:v>2</c:v>
                </c:pt>
                <c:pt idx="237" formatCode="#,##0.0">
                  <c:v>19</c:v>
                </c:pt>
                <c:pt idx="238" formatCode="#,##0.0">
                  <c:v>0</c:v>
                </c:pt>
                <c:pt idx="239" formatCode="#,##0.0">
                  <c:v>45</c:v>
                </c:pt>
                <c:pt idx="240" formatCode="#,##0.0">
                  <c:v>5</c:v>
                </c:pt>
                <c:pt idx="241" formatCode="#,##0.0">
                  <c:v>24</c:v>
                </c:pt>
                <c:pt idx="242" formatCode="#,##0.0">
                  <c:v>0</c:v>
                </c:pt>
                <c:pt idx="243" formatCode="#,##0.0">
                  <c:v>4</c:v>
                </c:pt>
                <c:pt idx="244" formatCode="#,##0.0">
                  <c:v>0</c:v>
                </c:pt>
                <c:pt idx="245" formatCode="#,##0.0">
                  <c:v>2</c:v>
                </c:pt>
                <c:pt idx="246" formatCode="#,##0.0">
                  <c:v>39</c:v>
                </c:pt>
                <c:pt idx="247" formatCode="#,##0.0">
                  <c:v>30</c:v>
                </c:pt>
                <c:pt idx="248" formatCode="#,##0.0">
                  <c:v>6</c:v>
                </c:pt>
                <c:pt idx="249" formatCode="#,##0.0">
                  <c:v>5</c:v>
                </c:pt>
                <c:pt idx="250" formatCode="#,##0.0">
                  <c:v>50</c:v>
                </c:pt>
                <c:pt idx="251" formatCode="#,##0.0">
                  <c:v>7</c:v>
                </c:pt>
                <c:pt idx="252" formatCode="#,##0.0">
                  <c:v>18</c:v>
                </c:pt>
                <c:pt idx="253" formatCode="#,##0.0">
                  <c:v>0</c:v>
                </c:pt>
                <c:pt idx="254" formatCode="#,##0.0">
                  <c:v>0</c:v>
                </c:pt>
                <c:pt idx="255" formatCode="#,##0.0">
                  <c:v>0</c:v>
                </c:pt>
                <c:pt idx="256" formatCode="#,##0.0">
                  <c:v>34</c:v>
                </c:pt>
                <c:pt idx="257" formatCode="#,##0.0">
                  <c:v>47</c:v>
                </c:pt>
                <c:pt idx="258" formatCode="#,##0.0">
                  <c:v>70</c:v>
                </c:pt>
                <c:pt idx="259" formatCode="#,##0.0">
                  <c:v>1</c:v>
                </c:pt>
                <c:pt idx="260" formatCode="#,##0.0">
                  <c:v>35</c:v>
                </c:pt>
                <c:pt idx="261" formatCode="#,##0.0">
                  <c:v>61</c:v>
                </c:pt>
                <c:pt idx="262" formatCode="#,##0.0">
                  <c:v>73</c:v>
                </c:pt>
                <c:pt idx="263" formatCode="#,##0.0">
                  <c:v>36</c:v>
                </c:pt>
                <c:pt idx="264" formatCode="#,##0.0">
                  <c:v>76</c:v>
                </c:pt>
                <c:pt idx="265" formatCode="#,##0.0">
                  <c:v>40</c:v>
                </c:pt>
                <c:pt idx="266" formatCode="#,##0.0">
                  <c:v>8</c:v>
                </c:pt>
                <c:pt idx="267" formatCode="#,##0.0">
                  <c:v>7</c:v>
                </c:pt>
                <c:pt idx="268" formatCode="#,##0.0">
                  <c:v>70</c:v>
                </c:pt>
                <c:pt idx="269" formatCode="#,##0.0">
                  <c:v>57</c:v>
                </c:pt>
                <c:pt idx="270" formatCode="#,##0.0">
                  <c:v>8</c:v>
                </c:pt>
                <c:pt idx="271" formatCode="#,##0.0">
                  <c:v>5</c:v>
                </c:pt>
                <c:pt idx="272" formatCode="#,##0.0">
                  <c:v>15</c:v>
                </c:pt>
                <c:pt idx="273" formatCode="#,##0.0">
                  <c:v>99</c:v>
                </c:pt>
                <c:pt idx="274" formatCode="#,##0.0">
                  <c:v>5</c:v>
                </c:pt>
                <c:pt idx="275" formatCode="#,##0.0">
                  <c:v>0</c:v>
                </c:pt>
                <c:pt idx="276" formatCode="#,##0.0">
                  <c:v>39</c:v>
                </c:pt>
                <c:pt idx="277" formatCode="#,##0.0">
                  <c:v>62</c:v>
                </c:pt>
                <c:pt idx="278" formatCode="#,##0.0">
                  <c:v>0</c:v>
                </c:pt>
                <c:pt idx="279" formatCode="#,##0.0">
                  <c:v>43</c:v>
                </c:pt>
                <c:pt idx="280" formatCode="#,##0.0">
                  <c:v>71</c:v>
                </c:pt>
                <c:pt idx="281" formatCode="#,##0.0">
                  <c:v>79</c:v>
                </c:pt>
                <c:pt idx="282" formatCode="#,##0.0">
                  <c:v>1</c:v>
                </c:pt>
                <c:pt idx="283" formatCode="#,##0.0">
                  <c:v>85</c:v>
                </c:pt>
                <c:pt idx="284" formatCode="#,##0.0">
                  <c:v>0</c:v>
                </c:pt>
                <c:pt idx="285" formatCode="#,##0.0">
                  <c:v>50</c:v>
                </c:pt>
                <c:pt idx="286" formatCode="#,##0.0">
                  <c:v>90</c:v>
                </c:pt>
                <c:pt idx="287" formatCode="#,##0.0">
                  <c:v>90</c:v>
                </c:pt>
                <c:pt idx="288" formatCode="#,##0.0">
                  <c:v>10</c:v>
                </c:pt>
                <c:pt idx="289" formatCode="#,##0.0">
                  <c:v>64</c:v>
                </c:pt>
                <c:pt idx="290" formatCode="#,##0.0">
                  <c:v>2</c:v>
                </c:pt>
                <c:pt idx="291" formatCode="#,##0.0">
                  <c:v>77</c:v>
                </c:pt>
                <c:pt idx="292" formatCode="#,##0.0">
                  <c:v>96</c:v>
                </c:pt>
                <c:pt idx="293" formatCode="#,##0.0">
                  <c:v>0</c:v>
                </c:pt>
                <c:pt idx="294" formatCode="#,##0.0">
                  <c:v>5</c:v>
                </c:pt>
                <c:pt idx="295" formatCode="#,##0.0">
                  <c:v>15</c:v>
                </c:pt>
                <c:pt idx="296" formatCode="#,##0.0">
                  <c:v>0</c:v>
                </c:pt>
                <c:pt idx="297" formatCode="#,##0.0">
                  <c:v>14</c:v>
                </c:pt>
                <c:pt idx="298" formatCode="#,##0.0">
                  <c:v>1</c:v>
                </c:pt>
                <c:pt idx="299" formatCode="#,##0.0">
                  <c:v>0</c:v>
                </c:pt>
                <c:pt idx="300" formatCode="#,##0.0">
                  <c:v>51</c:v>
                </c:pt>
                <c:pt idx="301" formatCode="#,##0.0">
                  <c:v>1</c:v>
                </c:pt>
                <c:pt idx="302" formatCode="#,##0.0">
                  <c:v>5</c:v>
                </c:pt>
                <c:pt idx="303" formatCode="#,##0.0">
                  <c:v>80</c:v>
                </c:pt>
                <c:pt idx="304" formatCode="#,##0.0">
                  <c:v>92</c:v>
                </c:pt>
                <c:pt idx="305" formatCode="#,##0.0">
                  <c:v>0</c:v>
                </c:pt>
                <c:pt idx="306" formatCode="#,##0.0">
                  <c:v>60</c:v>
                </c:pt>
                <c:pt idx="307" formatCode="#,##0.0">
                  <c:v>93</c:v>
                </c:pt>
                <c:pt idx="308" formatCode="#,##0.0">
                  <c:v>70</c:v>
                </c:pt>
                <c:pt idx="309" formatCode="#,##0.0">
                  <c:v>97</c:v>
                </c:pt>
                <c:pt idx="310" formatCode="#,##0.0">
                  <c:v>1</c:v>
                </c:pt>
                <c:pt idx="311" formatCode="#,##0.0">
                  <c:v>35</c:v>
                </c:pt>
                <c:pt idx="312" formatCode="#,##0.0">
                  <c:v>50</c:v>
                </c:pt>
                <c:pt idx="313" formatCode="#,##0.0">
                  <c:v>64</c:v>
                </c:pt>
                <c:pt idx="314" formatCode="#,##0.0">
                  <c:v>0</c:v>
                </c:pt>
                <c:pt idx="315" formatCode="#,##0.0">
                  <c:v>90</c:v>
                </c:pt>
                <c:pt idx="316" formatCode="#,##0.0">
                  <c:v>80</c:v>
                </c:pt>
                <c:pt idx="317" formatCode="#,##0.0">
                  <c:v>63</c:v>
                </c:pt>
                <c:pt idx="318" formatCode="#,##0.0">
                  <c:v>34</c:v>
                </c:pt>
                <c:pt idx="319" formatCode="#,##0.0">
                  <c:v>24</c:v>
                </c:pt>
                <c:pt idx="320" formatCode="#,##0.0">
                  <c:v>0</c:v>
                </c:pt>
                <c:pt idx="321" formatCode="#,##0.0">
                  <c:v>25</c:v>
                </c:pt>
                <c:pt idx="322" formatCode="#,##0.0">
                  <c:v>10</c:v>
                </c:pt>
                <c:pt idx="323" formatCode="#,##0.0">
                  <c:v>0</c:v>
                </c:pt>
                <c:pt idx="324" formatCode="#,##0.0">
                  <c:v>34</c:v>
                </c:pt>
                <c:pt idx="325" formatCode="#,##0.0">
                  <c:v>99</c:v>
                </c:pt>
                <c:pt idx="326" formatCode="#,##0.0">
                  <c:v>95</c:v>
                </c:pt>
                <c:pt idx="327" formatCode="#,##0.0">
                  <c:v>6</c:v>
                </c:pt>
                <c:pt idx="328" formatCode="#,##0.0">
                  <c:v>45</c:v>
                </c:pt>
                <c:pt idx="329" formatCode="#,##0.0">
                  <c:v>72</c:v>
                </c:pt>
                <c:pt idx="330" formatCode="#,##0.0">
                  <c:v>36</c:v>
                </c:pt>
                <c:pt idx="331" formatCode="#,##0.0">
                  <c:v>79</c:v>
                </c:pt>
                <c:pt idx="332" formatCode="#,##0.0">
                  <c:v>8</c:v>
                </c:pt>
                <c:pt idx="333" formatCode="#,##0.0">
                  <c:v>0</c:v>
                </c:pt>
                <c:pt idx="334" formatCode="#,##0.0">
                  <c:v>20</c:v>
                </c:pt>
                <c:pt idx="335" formatCode="#,##0.0">
                  <c:v>28</c:v>
                </c:pt>
                <c:pt idx="336" formatCode="#,##0.0">
                  <c:v>11</c:v>
                </c:pt>
                <c:pt idx="337" formatCode="#,##0.0">
                  <c:v>99</c:v>
                </c:pt>
                <c:pt idx="338" formatCode="#,##0.0">
                  <c:v>7</c:v>
                </c:pt>
                <c:pt idx="339" formatCode="#,##0.0">
                  <c:v>7</c:v>
                </c:pt>
                <c:pt idx="340" formatCode="#,##0.0">
                  <c:v>75</c:v>
                </c:pt>
                <c:pt idx="341" formatCode="#,##0.0">
                  <c:v>0</c:v>
                </c:pt>
                <c:pt idx="342" formatCode="#,##0.0">
                  <c:v>90</c:v>
                </c:pt>
                <c:pt idx="343" formatCode="#,##0.0">
                  <c:v>0</c:v>
                </c:pt>
                <c:pt idx="344" formatCode="#,##0.0">
                  <c:v>74</c:v>
                </c:pt>
                <c:pt idx="345" formatCode="#,##0.0">
                  <c:v>5</c:v>
                </c:pt>
                <c:pt idx="346" formatCode="#,##0.0">
                  <c:v>50</c:v>
                </c:pt>
                <c:pt idx="347" formatCode="#,##0.0">
                  <c:v>10</c:v>
                </c:pt>
                <c:pt idx="348" formatCode="#,##0.0">
                  <c:v>18</c:v>
                </c:pt>
                <c:pt idx="349" formatCode="#,##0.0">
                  <c:v>3</c:v>
                </c:pt>
                <c:pt idx="350" formatCode="#,##0.0">
                  <c:v>0</c:v>
                </c:pt>
                <c:pt idx="351" formatCode="#,##0.0">
                  <c:v>0</c:v>
                </c:pt>
                <c:pt idx="352" formatCode="#,##0.0">
                  <c:v>4</c:v>
                </c:pt>
                <c:pt idx="353" formatCode="#,##0.0">
                  <c:v>78</c:v>
                </c:pt>
                <c:pt idx="354" formatCode="#,##0.0">
                  <c:v>0</c:v>
                </c:pt>
                <c:pt idx="355" formatCode="#,##0.0">
                  <c:v>15</c:v>
                </c:pt>
                <c:pt idx="356" formatCode="#,##0.0">
                  <c:v>0</c:v>
                </c:pt>
                <c:pt idx="357" formatCode="#,##0.0">
                  <c:v>3</c:v>
                </c:pt>
                <c:pt idx="358" formatCode="#,##0.0">
                  <c:v>98</c:v>
                </c:pt>
                <c:pt idx="359" formatCode="#,##0.0">
                  <c:v>0</c:v>
                </c:pt>
                <c:pt idx="360" formatCode="#,##0.0">
                  <c:v>0</c:v>
                </c:pt>
                <c:pt idx="361" formatCode="#,##0.0">
                  <c:v>0</c:v>
                </c:pt>
                <c:pt idx="362" formatCode="#,##0.0">
                  <c:v>0</c:v>
                </c:pt>
                <c:pt idx="363" formatCode="#,##0.0">
                  <c:v>0</c:v>
                </c:pt>
                <c:pt idx="364" formatCode="#,##0.0">
                  <c:v>5</c:v>
                </c:pt>
                <c:pt idx="365" formatCode="#,##0.0">
                  <c:v>38</c:v>
                </c:pt>
                <c:pt idx="366" formatCode="#,##0.0">
                  <c:v>71</c:v>
                </c:pt>
                <c:pt idx="367" formatCode="#,##0.0">
                  <c:v>95</c:v>
                </c:pt>
                <c:pt idx="368" formatCode="#,##0.0">
                  <c:v>3</c:v>
                </c:pt>
                <c:pt idx="369" formatCode="#,##0.0">
                  <c:v>1</c:v>
                </c:pt>
                <c:pt idx="370" formatCode="#,##0.0">
                  <c:v>95</c:v>
                </c:pt>
                <c:pt idx="371" formatCode="#,##0.0">
                  <c:v>0</c:v>
                </c:pt>
                <c:pt idx="372" formatCode="#,##0.0">
                  <c:v>10</c:v>
                </c:pt>
                <c:pt idx="373" formatCode="#,##0.0">
                  <c:v>14</c:v>
                </c:pt>
                <c:pt idx="374" formatCode="#,##0.0">
                  <c:v>3</c:v>
                </c:pt>
                <c:pt idx="375" formatCode="#,##0.0">
                  <c:v>78</c:v>
                </c:pt>
                <c:pt idx="376" formatCode="#,##0.0">
                  <c:v>8</c:v>
                </c:pt>
                <c:pt idx="377" formatCode="#,##0.0">
                  <c:v>23</c:v>
                </c:pt>
                <c:pt idx="378" formatCode="#,##0.0">
                  <c:v>4</c:v>
                </c:pt>
                <c:pt idx="379" formatCode="#,##0.0">
                  <c:v>52</c:v>
                </c:pt>
                <c:pt idx="380" formatCode="#,##0.0">
                  <c:v>7</c:v>
                </c:pt>
                <c:pt idx="381" formatCode="#,##0.0">
                  <c:v>0</c:v>
                </c:pt>
                <c:pt idx="382" formatCode="#,##0.0">
                  <c:v>0</c:v>
                </c:pt>
                <c:pt idx="383" formatCode="#,##0.0">
                  <c:v>0</c:v>
                </c:pt>
                <c:pt idx="384" formatCode="#,##0.0">
                  <c:v>100</c:v>
                </c:pt>
                <c:pt idx="385" formatCode="#,##0.0">
                  <c:v>0</c:v>
                </c:pt>
                <c:pt idx="386" formatCode="#,##0.0">
                  <c:v>5</c:v>
                </c:pt>
                <c:pt idx="387" formatCode="#,##0.0">
                  <c:v>63</c:v>
                </c:pt>
                <c:pt idx="388" formatCode="#,##0.0">
                  <c:v>3</c:v>
                </c:pt>
                <c:pt idx="389" formatCode="#,##0.0">
                  <c:v>35</c:v>
                </c:pt>
                <c:pt idx="390" formatCode="#,##0.0">
                  <c:v>85</c:v>
                </c:pt>
                <c:pt idx="391" formatCode="#,##0.0">
                  <c:v>27</c:v>
                </c:pt>
                <c:pt idx="392" formatCode="#,##0.0">
                  <c:v>0</c:v>
                </c:pt>
                <c:pt idx="393" formatCode="#,##0.0">
                  <c:v>0</c:v>
                </c:pt>
                <c:pt idx="394" formatCode="#,##0.0">
                  <c:v>5</c:v>
                </c:pt>
                <c:pt idx="395" formatCode="#,##0.0">
                  <c:v>5</c:v>
                </c:pt>
                <c:pt idx="396" formatCode="#,##0.0">
                  <c:v>0</c:v>
                </c:pt>
                <c:pt idx="397" formatCode="#,##0.0">
                  <c:v>5</c:v>
                </c:pt>
                <c:pt idx="398" formatCode="#,##0.0">
                  <c:v>60</c:v>
                </c:pt>
                <c:pt idx="399" formatCode="#,##0.0">
                  <c:v>0</c:v>
                </c:pt>
                <c:pt idx="400" formatCode="#,##0.0">
                  <c:v>0</c:v>
                </c:pt>
                <c:pt idx="401" formatCode="#,##0.0">
                  <c:v>11</c:v>
                </c:pt>
                <c:pt idx="402" formatCode="#,##0.0">
                  <c:v>96</c:v>
                </c:pt>
                <c:pt idx="403" formatCode="#,##0.0">
                  <c:v>73</c:v>
                </c:pt>
                <c:pt idx="404" formatCode="#,##0.0">
                  <c:v>30</c:v>
                </c:pt>
                <c:pt idx="405" formatCode="#,##0.0">
                  <c:v>0</c:v>
                </c:pt>
                <c:pt idx="406" formatCode="#,##0.0">
                  <c:v>99</c:v>
                </c:pt>
                <c:pt idx="407" formatCode="#,##0.0">
                  <c:v>63</c:v>
                </c:pt>
                <c:pt idx="408" formatCode="#,##0.0">
                  <c:v>39</c:v>
                </c:pt>
                <c:pt idx="409" formatCode="#,##0.0">
                  <c:v>99</c:v>
                </c:pt>
                <c:pt idx="410" formatCode="#,##0.0">
                  <c:v>42</c:v>
                </c:pt>
                <c:pt idx="411" formatCode="#,##0.0">
                  <c:v>25</c:v>
                </c:pt>
                <c:pt idx="412" formatCode="#,##0.0">
                  <c:v>14</c:v>
                </c:pt>
                <c:pt idx="413" formatCode="#,##0.0">
                  <c:v>4</c:v>
                </c:pt>
                <c:pt idx="414" formatCode="#,##0.0">
                  <c:v>3</c:v>
                </c:pt>
                <c:pt idx="415" formatCode="#,##0.0">
                  <c:v>0</c:v>
                </c:pt>
                <c:pt idx="416" formatCode="#,##0.0">
                  <c:v>0</c:v>
                </c:pt>
                <c:pt idx="417" formatCode="#,##0.0">
                  <c:v>2</c:v>
                </c:pt>
                <c:pt idx="418" formatCode="#,##0.0">
                  <c:v>0</c:v>
                </c:pt>
                <c:pt idx="419" formatCode="#,##0.0">
                  <c:v>11</c:v>
                </c:pt>
                <c:pt idx="420" formatCode="#,##0.0">
                  <c:v>10</c:v>
                </c:pt>
                <c:pt idx="421" formatCode="#,##0.0">
                  <c:v>21</c:v>
                </c:pt>
                <c:pt idx="422" formatCode="#,##0.0">
                  <c:v>60</c:v>
                </c:pt>
                <c:pt idx="423" formatCode="#,##0.0">
                  <c:v>90</c:v>
                </c:pt>
                <c:pt idx="424" formatCode="#,##0.0">
                  <c:v>100</c:v>
                </c:pt>
                <c:pt idx="425" formatCode="#,##0.0">
                  <c:v>83</c:v>
                </c:pt>
                <c:pt idx="426" formatCode="#,##0.0">
                  <c:v>0</c:v>
                </c:pt>
                <c:pt idx="427" formatCode="#,##0.0">
                  <c:v>12</c:v>
                </c:pt>
                <c:pt idx="428" formatCode="#,##0.0">
                  <c:v>26</c:v>
                </c:pt>
                <c:pt idx="429" formatCode="#,##0.0">
                  <c:v>95</c:v>
                </c:pt>
                <c:pt idx="430" formatCode="#,##0.0">
                  <c:v>28</c:v>
                </c:pt>
                <c:pt idx="431" formatCode="#,##0.0">
                  <c:v>95</c:v>
                </c:pt>
                <c:pt idx="432" formatCode="#,##0.0">
                  <c:v>70</c:v>
                </c:pt>
                <c:pt idx="433" formatCode="#,##0.0">
                  <c:v>0</c:v>
                </c:pt>
                <c:pt idx="434" formatCode="#,##0.0">
                  <c:v>96</c:v>
                </c:pt>
                <c:pt idx="435" formatCode="#,##0.0">
                  <c:v>3</c:v>
                </c:pt>
                <c:pt idx="436" formatCode="#,##0.0">
                  <c:v>11</c:v>
                </c:pt>
                <c:pt idx="437" formatCode="#,##0.0">
                  <c:v>1</c:v>
                </c:pt>
                <c:pt idx="438" formatCode="#,##0.0">
                  <c:v>99</c:v>
                </c:pt>
                <c:pt idx="439" formatCode="#,##0.0">
                  <c:v>0</c:v>
                </c:pt>
                <c:pt idx="440" formatCode="#,##0.0">
                  <c:v>15</c:v>
                </c:pt>
                <c:pt idx="441" formatCode="#,##0.0">
                  <c:v>6</c:v>
                </c:pt>
                <c:pt idx="442" formatCode="#,##0.0">
                  <c:v>0</c:v>
                </c:pt>
                <c:pt idx="443" formatCode="#,##0.0">
                  <c:v>7</c:v>
                </c:pt>
                <c:pt idx="444" formatCode="#,##0.0">
                  <c:v>12</c:v>
                </c:pt>
                <c:pt idx="445" formatCode="#,##0.0">
                  <c:v>40</c:v>
                </c:pt>
                <c:pt idx="446" formatCode="#,##0.0">
                  <c:v>1</c:v>
                </c:pt>
                <c:pt idx="447" formatCode="#,##0.0">
                  <c:v>4</c:v>
                </c:pt>
                <c:pt idx="448" formatCode="#,##0.0">
                  <c:v>64</c:v>
                </c:pt>
                <c:pt idx="449" formatCode="#,##0.0">
                  <c:v>3</c:v>
                </c:pt>
                <c:pt idx="450" formatCode="#,##0.0">
                  <c:v>0</c:v>
                </c:pt>
                <c:pt idx="451" formatCode="#,##0.0">
                  <c:v>0</c:v>
                </c:pt>
                <c:pt idx="452" formatCode="#,##0.0">
                  <c:v>0</c:v>
                </c:pt>
                <c:pt idx="453" formatCode="#,##0.0">
                  <c:v>0</c:v>
                </c:pt>
                <c:pt idx="454" formatCode="#,##0.0">
                  <c:v>7</c:v>
                </c:pt>
                <c:pt idx="455" formatCode="#,##0.0">
                  <c:v>63</c:v>
                </c:pt>
                <c:pt idx="456" formatCode="#,##0.0">
                  <c:v>1</c:v>
                </c:pt>
                <c:pt idx="457" formatCode="#,##0.0">
                  <c:v>1</c:v>
                </c:pt>
                <c:pt idx="458" formatCode="#,##0.0">
                  <c:v>81</c:v>
                </c:pt>
                <c:pt idx="459" formatCode="#,##0.0">
                  <c:v>8</c:v>
                </c:pt>
                <c:pt idx="460" formatCode="#,##0.0">
                  <c:v>91</c:v>
                </c:pt>
                <c:pt idx="461" formatCode="#,##0.0">
                  <c:v>89</c:v>
                </c:pt>
                <c:pt idx="462" formatCode="#,##0.0">
                  <c:v>90</c:v>
                </c:pt>
                <c:pt idx="463" formatCode="#,##0.0">
                  <c:v>0</c:v>
                </c:pt>
                <c:pt idx="464" formatCode="#,##0.0">
                  <c:v>5</c:v>
                </c:pt>
                <c:pt idx="465" formatCode="#,##0.0">
                  <c:v>2</c:v>
                </c:pt>
                <c:pt idx="466" formatCode="#,##0.0">
                  <c:v>3</c:v>
                </c:pt>
                <c:pt idx="467" formatCode="#,##0.0">
                  <c:v>84</c:v>
                </c:pt>
                <c:pt idx="468" formatCode="#,##0.0">
                  <c:v>58</c:v>
                </c:pt>
                <c:pt idx="469" formatCode="#,##0.0">
                  <c:v>60</c:v>
                </c:pt>
                <c:pt idx="470" formatCode="#,##0.0">
                  <c:v>74</c:v>
                </c:pt>
                <c:pt idx="471" formatCode="#,##0.0">
                  <c:v>10</c:v>
                </c:pt>
                <c:pt idx="472" formatCode="#,##0.0">
                  <c:v>60</c:v>
                </c:pt>
                <c:pt idx="473" formatCode="#,##0.0">
                  <c:v>6</c:v>
                </c:pt>
                <c:pt idx="474" formatCode="#,##0.0">
                  <c:v>1</c:v>
                </c:pt>
                <c:pt idx="475" formatCode="#,##0.0">
                  <c:v>55</c:v>
                </c:pt>
                <c:pt idx="476" formatCode="#,##0.0">
                  <c:v>45</c:v>
                </c:pt>
                <c:pt idx="477" formatCode="#,##0.0">
                  <c:v>25</c:v>
                </c:pt>
                <c:pt idx="478" formatCode="#,##0.0">
                  <c:v>13</c:v>
                </c:pt>
                <c:pt idx="479" formatCode="#,##0.0">
                  <c:v>96</c:v>
                </c:pt>
                <c:pt idx="480" formatCode="#,##0.0">
                  <c:v>99</c:v>
                </c:pt>
                <c:pt idx="481" formatCode="#,##0.0">
                  <c:v>0</c:v>
                </c:pt>
                <c:pt idx="482" formatCode="#,##0.0">
                  <c:v>0</c:v>
                </c:pt>
                <c:pt idx="483" formatCode="#,##0.0">
                  <c:v>30</c:v>
                </c:pt>
                <c:pt idx="484" formatCode="#,##0.0">
                  <c:v>70</c:v>
                </c:pt>
                <c:pt idx="485" formatCode="#,##0.0">
                  <c:v>43</c:v>
                </c:pt>
                <c:pt idx="486" formatCode="#,##0.0">
                  <c:v>5</c:v>
                </c:pt>
                <c:pt idx="487" formatCode="#,##0.0">
                  <c:v>0</c:v>
                </c:pt>
                <c:pt idx="488" formatCode="#,##0.0">
                  <c:v>90</c:v>
                </c:pt>
                <c:pt idx="489" formatCode="#,##0.0">
                  <c:v>63</c:v>
                </c:pt>
                <c:pt idx="490" formatCode="#,##0.0">
                  <c:v>89</c:v>
                </c:pt>
                <c:pt idx="491" formatCode="#,##0.0">
                  <c:v>0</c:v>
                </c:pt>
                <c:pt idx="492" formatCode="#,##0.0">
                  <c:v>0</c:v>
                </c:pt>
                <c:pt idx="493" formatCode="#,##0.0">
                  <c:v>0</c:v>
                </c:pt>
                <c:pt idx="494" formatCode="#,##0.0">
                  <c:v>15</c:v>
                </c:pt>
                <c:pt idx="495" formatCode="#,##0.0">
                  <c:v>9</c:v>
                </c:pt>
                <c:pt idx="496" formatCode="#,##0.0">
                  <c:v>83</c:v>
                </c:pt>
                <c:pt idx="497" formatCode="#,##0.0">
                  <c:v>1</c:v>
                </c:pt>
                <c:pt idx="498" formatCode="#,##0.0">
                  <c:v>41</c:v>
                </c:pt>
                <c:pt idx="499" formatCode="#,##0.0">
                  <c:v>90</c:v>
                </c:pt>
                <c:pt idx="500" formatCode="#,##0.0">
                  <c:v>64</c:v>
                </c:pt>
                <c:pt idx="501" formatCode="#,##0.0">
                  <c:v>96</c:v>
                </c:pt>
                <c:pt idx="502" formatCode="#,##0.0">
                  <c:v>0</c:v>
                </c:pt>
                <c:pt idx="503" formatCode="#,##0.0">
                  <c:v>38</c:v>
                </c:pt>
                <c:pt idx="504" formatCode="#,##0.0">
                  <c:v>1</c:v>
                </c:pt>
                <c:pt idx="505" formatCode="#,##0.0">
                  <c:v>2</c:v>
                </c:pt>
                <c:pt idx="506" formatCode="#,##0.0">
                  <c:v>65</c:v>
                </c:pt>
                <c:pt idx="507" formatCode="#,##0.0">
                  <c:v>21</c:v>
                </c:pt>
                <c:pt idx="508" formatCode="#,##0.0">
                  <c:v>0</c:v>
                </c:pt>
                <c:pt idx="509" formatCode="#,##0.0">
                  <c:v>3</c:v>
                </c:pt>
                <c:pt idx="510" formatCode="#,##0.0">
                  <c:v>10</c:v>
                </c:pt>
                <c:pt idx="511" formatCode="#,##0.0">
                  <c:v>0</c:v>
                </c:pt>
                <c:pt idx="512" formatCode="#,##0.0">
                  <c:v>5</c:v>
                </c:pt>
                <c:pt idx="513" formatCode="#,##0.0">
                  <c:v>0</c:v>
                </c:pt>
                <c:pt idx="514" formatCode="#,##0.0">
                  <c:v>11</c:v>
                </c:pt>
                <c:pt idx="515" formatCode="#,##0.0">
                  <c:v>8</c:v>
                </c:pt>
                <c:pt idx="516" formatCode="#,##0.0">
                  <c:v>0</c:v>
                </c:pt>
                <c:pt idx="517" formatCode="#,##0.0">
                  <c:v>60</c:v>
                </c:pt>
                <c:pt idx="518" formatCode="#,##0.0">
                  <c:v>35</c:v>
                </c:pt>
                <c:pt idx="519" formatCode="#,##0.0">
                  <c:v>18</c:v>
                </c:pt>
                <c:pt idx="520" formatCode="#,##0.0">
                  <c:v>0</c:v>
                </c:pt>
                <c:pt idx="521" formatCode="#,##0.0">
                  <c:v>10</c:v>
                </c:pt>
                <c:pt idx="522" formatCode="#,##0.0">
                  <c:v>3</c:v>
                </c:pt>
                <c:pt idx="523" formatCode="#,##0.0">
                  <c:v>41</c:v>
                </c:pt>
                <c:pt idx="524" formatCode="#,##0.0">
                  <c:v>84</c:v>
                </c:pt>
                <c:pt idx="525" formatCode="#,##0.0">
                  <c:v>18</c:v>
                </c:pt>
                <c:pt idx="526" formatCode="#,##0.0">
                  <c:v>90</c:v>
                </c:pt>
                <c:pt idx="527" formatCode="#,##0.0">
                  <c:v>75</c:v>
                </c:pt>
                <c:pt idx="528" formatCode="#,##0.0">
                  <c:v>33</c:v>
                </c:pt>
                <c:pt idx="529" formatCode="#,##0.0">
                  <c:v>85</c:v>
                </c:pt>
                <c:pt idx="530" formatCode="#,##0.0">
                  <c:v>0</c:v>
                </c:pt>
                <c:pt idx="531" formatCode="#,##0.0">
                  <c:v>82</c:v>
                </c:pt>
                <c:pt idx="532" formatCode="#,##0.0">
                  <c:v>85</c:v>
                </c:pt>
                <c:pt idx="533" formatCode="#,##0.0">
                  <c:v>0</c:v>
                </c:pt>
                <c:pt idx="534" formatCode="#,##0.0">
                  <c:v>0</c:v>
                </c:pt>
                <c:pt idx="535" formatCode="#,##0.0">
                  <c:v>95</c:v>
                </c:pt>
                <c:pt idx="536" formatCode="#,##0.0">
                  <c:v>34</c:v>
                </c:pt>
                <c:pt idx="537" formatCode="#,##0.0">
                  <c:v>16</c:v>
                </c:pt>
                <c:pt idx="538" formatCode="#,##0.0">
                  <c:v>4</c:v>
                </c:pt>
                <c:pt idx="539" formatCode="#,##0.0">
                  <c:v>56</c:v>
                </c:pt>
                <c:pt idx="540" formatCode="#,##0.0">
                  <c:v>36</c:v>
                </c:pt>
                <c:pt idx="541" formatCode="#,##0.0">
                  <c:v>90</c:v>
                </c:pt>
                <c:pt idx="542" formatCode="#,##0.0">
                  <c:v>13</c:v>
                </c:pt>
                <c:pt idx="543" formatCode="#,##0.0">
                  <c:v>70</c:v>
                </c:pt>
                <c:pt idx="544" formatCode="#,##0.0">
                  <c:v>0</c:v>
                </c:pt>
                <c:pt idx="545" formatCode="#,##0.0">
                  <c:v>0</c:v>
                </c:pt>
                <c:pt idx="546" formatCode="#,##0.0">
                  <c:v>55</c:v>
                </c:pt>
                <c:pt idx="547" formatCode="#,##0.0">
                  <c:v>40</c:v>
                </c:pt>
                <c:pt idx="548" formatCode="#,##0.0">
                  <c:v>75</c:v>
                </c:pt>
                <c:pt idx="549" formatCode="#,##0.0">
                  <c:v>0</c:v>
                </c:pt>
                <c:pt idx="550" formatCode="#,##0.0">
                  <c:v>7</c:v>
                </c:pt>
                <c:pt idx="551" formatCode="#,##0.0">
                  <c:v>0</c:v>
                </c:pt>
                <c:pt idx="552" formatCode="#,##0.0">
                  <c:v>77</c:v>
                </c:pt>
                <c:pt idx="553" formatCode="#,##0.0">
                  <c:v>50</c:v>
                </c:pt>
                <c:pt idx="554" formatCode="#,##0.0">
                  <c:v>1</c:v>
                </c:pt>
                <c:pt idx="555" formatCode="#,##0.0">
                  <c:v>0</c:v>
                </c:pt>
                <c:pt idx="556" formatCode="#,##0.0">
                  <c:v>97</c:v>
                </c:pt>
                <c:pt idx="557" formatCode="#,##0.0">
                  <c:v>0</c:v>
                </c:pt>
                <c:pt idx="558" formatCode="#,##0.0">
                  <c:v>20</c:v>
                </c:pt>
                <c:pt idx="559" formatCode="#,##0.0">
                  <c:v>52</c:v>
                </c:pt>
                <c:pt idx="560" formatCode="#,##0.0">
                  <c:v>32</c:v>
                </c:pt>
                <c:pt idx="561" formatCode="#,##0.0">
                  <c:v>55</c:v>
                </c:pt>
                <c:pt idx="562" formatCode="#,##0.0">
                  <c:v>97</c:v>
                </c:pt>
                <c:pt idx="563" formatCode="#,##0.0">
                  <c:v>65</c:v>
                </c:pt>
                <c:pt idx="564" formatCode="#,##0.0">
                  <c:v>1</c:v>
                </c:pt>
                <c:pt idx="565" formatCode="#,##0.0">
                  <c:v>40</c:v>
                </c:pt>
                <c:pt idx="566" formatCode="#,##0.0">
                  <c:v>7</c:v>
                </c:pt>
                <c:pt idx="567" formatCode="#,##0.0">
                  <c:v>0</c:v>
                </c:pt>
                <c:pt idx="568" formatCode="#,##0.0">
                  <c:v>71</c:v>
                </c:pt>
                <c:pt idx="569" formatCode="#,##0.0">
                  <c:v>100</c:v>
                </c:pt>
                <c:pt idx="570" formatCode="#,##0.0">
                  <c:v>22</c:v>
                </c:pt>
                <c:pt idx="571" formatCode="#,##0.0">
                  <c:v>0</c:v>
                </c:pt>
                <c:pt idx="572" formatCode="#,##0.0">
                  <c:v>10</c:v>
                </c:pt>
                <c:pt idx="573" formatCode="#,##0.0">
                  <c:v>65</c:v>
                </c:pt>
                <c:pt idx="574" formatCode="#,##0.0">
                  <c:v>18</c:v>
                </c:pt>
                <c:pt idx="575" formatCode="#,##0.0">
                  <c:v>13</c:v>
                </c:pt>
                <c:pt idx="576" formatCode="#,##0.0">
                  <c:v>3</c:v>
                </c:pt>
                <c:pt idx="577" formatCode="#,##0.0">
                  <c:v>0</c:v>
                </c:pt>
                <c:pt idx="578" formatCode="#,##0.0">
                  <c:v>95</c:v>
                </c:pt>
                <c:pt idx="579" formatCode="#,##0.0">
                  <c:v>0</c:v>
                </c:pt>
                <c:pt idx="580" formatCode="#,##0.0">
                  <c:v>50</c:v>
                </c:pt>
                <c:pt idx="581" formatCode="#,##0.0">
                  <c:v>73</c:v>
                </c:pt>
                <c:pt idx="582" formatCode="#,##0.0">
                  <c:v>0</c:v>
                </c:pt>
                <c:pt idx="583" formatCode="#,##0.0">
                  <c:v>0</c:v>
                </c:pt>
                <c:pt idx="584" formatCode="#,##0.0">
                  <c:v>36</c:v>
                </c:pt>
                <c:pt idx="585" formatCode="#,##0.0">
                  <c:v>6</c:v>
                </c:pt>
                <c:pt idx="586" formatCode="#,##0.0">
                  <c:v>83</c:v>
                </c:pt>
                <c:pt idx="587" formatCode="#,##0.0">
                  <c:v>0</c:v>
                </c:pt>
                <c:pt idx="588" formatCode="#,##0.0">
                  <c:v>60</c:v>
                </c:pt>
                <c:pt idx="589" formatCode="#,##0.0">
                  <c:v>71</c:v>
                </c:pt>
                <c:pt idx="590" formatCode="#,##0.0">
                  <c:v>29</c:v>
                </c:pt>
                <c:pt idx="591" formatCode="#,##0.0">
                  <c:v>95</c:v>
                </c:pt>
                <c:pt idx="592" formatCode="#,##0.0">
                  <c:v>0</c:v>
                </c:pt>
                <c:pt idx="593" formatCode="#,##0.0">
                  <c:v>3</c:v>
                </c:pt>
                <c:pt idx="594" formatCode="#,##0.0">
                  <c:v>78</c:v>
                </c:pt>
                <c:pt idx="595" formatCode="#,##0.0">
                  <c:v>22</c:v>
                </c:pt>
                <c:pt idx="596" formatCode="#,##0.0">
                  <c:v>0</c:v>
                </c:pt>
                <c:pt idx="597" formatCode="#,##0.0">
                  <c:v>0</c:v>
                </c:pt>
                <c:pt idx="598" formatCode="#,##0.0">
                  <c:v>0</c:v>
                </c:pt>
                <c:pt idx="599" formatCode="#,##0.0">
                  <c:v>97</c:v>
                </c:pt>
                <c:pt idx="600" formatCode="#,##0.0">
                  <c:v>25</c:v>
                </c:pt>
                <c:pt idx="601" formatCode="#,##0.0">
                  <c:v>88</c:v>
                </c:pt>
                <c:pt idx="602" formatCode="#,##0.0">
                  <c:v>81</c:v>
                </c:pt>
                <c:pt idx="603" formatCode="#,##0.0">
                  <c:v>25</c:v>
                </c:pt>
                <c:pt idx="604" formatCode="#,##0.0">
                  <c:v>10</c:v>
                </c:pt>
                <c:pt idx="605" formatCode="#,##0.0">
                  <c:v>1</c:v>
                </c:pt>
                <c:pt idx="606" formatCode="#,##0.0">
                  <c:v>1</c:v>
                </c:pt>
                <c:pt idx="607" formatCode="#,##0.0">
                  <c:v>0</c:v>
                </c:pt>
                <c:pt idx="608" formatCode="#,##0.0">
                  <c:v>35</c:v>
                </c:pt>
                <c:pt idx="609" formatCode="#,##0.0">
                  <c:v>40</c:v>
                </c:pt>
                <c:pt idx="610" formatCode="#,##0.0">
                  <c:v>5</c:v>
                </c:pt>
                <c:pt idx="611" formatCode="#,##0.0">
                  <c:v>0</c:v>
                </c:pt>
                <c:pt idx="612" formatCode="#,##0.0">
                  <c:v>0</c:v>
                </c:pt>
                <c:pt idx="613" formatCode="#,##0.0">
                  <c:v>9</c:v>
                </c:pt>
                <c:pt idx="614" formatCode="#,##0.0">
                  <c:v>0</c:v>
                </c:pt>
                <c:pt idx="615" formatCode="#,##0.0">
                  <c:v>100</c:v>
                </c:pt>
                <c:pt idx="616" formatCode="#,##0.0">
                  <c:v>8</c:v>
                </c:pt>
                <c:pt idx="617" formatCode="#,##0.0">
                  <c:v>0</c:v>
                </c:pt>
                <c:pt idx="618" formatCode="#,##0.0">
                  <c:v>0</c:v>
                </c:pt>
                <c:pt idx="619" formatCode="#,##0.0">
                  <c:v>61</c:v>
                </c:pt>
                <c:pt idx="620" formatCode="#,##0.0">
                  <c:v>19</c:v>
                </c:pt>
                <c:pt idx="621" formatCode="#,##0.0">
                  <c:v>1</c:v>
                </c:pt>
                <c:pt idx="622" formatCode="#,##0.0">
                  <c:v>93</c:v>
                </c:pt>
                <c:pt idx="623" formatCode="#,##0.0">
                  <c:v>99</c:v>
                </c:pt>
                <c:pt idx="624" formatCode="#,##0.0">
                  <c:v>84</c:v>
                </c:pt>
                <c:pt idx="625" formatCode="#,##0.0">
                  <c:v>2</c:v>
                </c:pt>
                <c:pt idx="626" formatCode="#,##0.0">
                  <c:v>0</c:v>
                </c:pt>
                <c:pt idx="627" formatCode="#,##0.0">
                  <c:v>77</c:v>
                </c:pt>
                <c:pt idx="628" formatCode="#,##0.0">
                  <c:v>5</c:v>
                </c:pt>
                <c:pt idx="629" formatCode="#,##0.0">
                  <c:v>0</c:v>
                </c:pt>
                <c:pt idx="630" formatCode="#,##0.0">
                  <c:v>80</c:v>
                </c:pt>
                <c:pt idx="631" formatCode="#,##0.0">
                  <c:v>50</c:v>
                </c:pt>
                <c:pt idx="632" formatCode="#,##0.0">
                  <c:v>95</c:v>
                </c:pt>
                <c:pt idx="633" formatCode="#,##0.0">
                  <c:v>90</c:v>
                </c:pt>
                <c:pt idx="634" formatCode="#,##0.0">
                  <c:v>0</c:v>
                </c:pt>
                <c:pt idx="635" formatCode="#,##0.0">
                  <c:v>65</c:v>
                </c:pt>
                <c:pt idx="636" formatCode="#,##0.0">
                  <c:v>35</c:v>
                </c:pt>
                <c:pt idx="637" formatCode="#,##0.0">
                  <c:v>2</c:v>
                </c:pt>
                <c:pt idx="638" formatCode="#,##0.0">
                  <c:v>0</c:v>
                </c:pt>
                <c:pt idx="639" formatCode="#,##0.0">
                  <c:v>26</c:v>
                </c:pt>
                <c:pt idx="640" formatCode="#,##0.0">
                  <c:v>3</c:v>
                </c:pt>
                <c:pt idx="641" formatCode="#,##0.0">
                  <c:v>62</c:v>
                </c:pt>
                <c:pt idx="642" formatCode="#,##0.0">
                  <c:v>0</c:v>
                </c:pt>
                <c:pt idx="643" formatCode="#,##0.0">
                  <c:v>96</c:v>
                </c:pt>
                <c:pt idx="644" formatCode="#,##0.0">
                  <c:v>43</c:v>
                </c:pt>
                <c:pt idx="645" formatCode="#,##0.0">
                  <c:v>39</c:v>
                </c:pt>
                <c:pt idx="646" formatCode="#,##0.0">
                  <c:v>50</c:v>
                </c:pt>
                <c:pt idx="647" formatCode="#,##0.0">
                  <c:v>0</c:v>
                </c:pt>
                <c:pt idx="648" formatCode="#,##0.0">
                  <c:v>2</c:v>
                </c:pt>
                <c:pt idx="649" formatCode="#,##0.0">
                  <c:v>20</c:v>
                </c:pt>
                <c:pt idx="650" formatCode="#,##0.0">
                  <c:v>5</c:v>
                </c:pt>
                <c:pt idx="651" formatCode="#,##0.0">
                  <c:v>0</c:v>
                </c:pt>
                <c:pt idx="652" formatCode="#,##0.0">
                  <c:v>5</c:v>
                </c:pt>
                <c:pt idx="653" formatCode="#,##0.0">
                  <c:v>0</c:v>
                </c:pt>
                <c:pt idx="654" formatCode="#,##0.0">
                  <c:v>24</c:v>
                </c:pt>
                <c:pt idx="655" formatCode="#,##0.0">
                  <c:v>5</c:v>
                </c:pt>
                <c:pt idx="656" formatCode="#,##0.0">
                  <c:v>15</c:v>
                </c:pt>
                <c:pt idx="657" formatCode="#,##0.0">
                  <c:v>17</c:v>
                </c:pt>
                <c:pt idx="658" formatCode="#,##0.0">
                  <c:v>50</c:v>
                </c:pt>
                <c:pt idx="659" formatCode="#,##0.0">
                  <c:v>8</c:v>
                </c:pt>
                <c:pt idx="660" formatCode="#,##0.0">
                  <c:v>3</c:v>
                </c:pt>
                <c:pt idx="661" formatCode="#,##0.0">
                  <c:v>50</c:v>
                </c:pt>
                <c:pt idx="662" formatCode="#,##0.0">
                  <c:v>48</c:v>
                </c:pt>
                <c:pt idx="663" formatCode="#,##0.0">
                  <c:v>2</c:v>
                </c:pt>
                <c:pt idx="664" formatCode="#,##0.0">
                  <c:v>0</c:v>
                </c:pt>
                <c:pt idx="665" formatCode="#,##0.0">
                  <c:v>10</c:v>
                </c:pt>
                <c:pt idx="666" formatCode="#,##0.0">
                  <c:v>40</c:v>
                </c:pt>
                <c:pt idx="667" formatCode="#,##0.0">
                  <c:v>5</c:v>
                </c:pt>
                <c:pt idx="668" formatCode="#,##0.0">
                  <c:v>3</c:v>
                </c:pt>
                <c:pt idx="669" formatCode="#,##0.0">
                  <c:v>0</c:v>
                </c:pt>
                <c:pt idx="670" formatCode="#,##0.0">
                  <c:v>74</c:v>
                </c:pt>
                <c:pt idx="671" formatCode="#,##0.0">
                  <c:v>90</c:v>
                </c:pt>
                <c:pt idx="672" formatCode="#,##0.0">
                  <c:v>1</c:v>
                </c:pt>
                <c:pt idx="673" formatCode="#,##0.0">
                  <c:v>50</c:v>
                </c:pt>
                <c:pt idx="674" formatCode="#,##0.0">
                  <c:v>45</c:v>
                </c:pt>
                <c:pt idx="675" formatCode="#,##0.0">
                  <c:v>56</c:v>
                </c:pt>
                <c:pt idx="676" formatCode="#,##0.0">
                  <c:v>0</c:v>
                </c:pt>
                <c:pt idx="677" formatCode="#,##0.0">
                  <c:v>0</c:v>
                </c:pt>
                <c:pt idx="678" formatCode="#,##0.0">
                  <c:v>0</c:v>
                </c:pt>
                <c:pt idx="679" formatCode="#,##0.0">
                  <c:v>1</c:v>
                </c:pt>
                <c:pt idx="680" formatCode="#,##0.0">
                  <c:v>10</c:v>
                </c:pt>
                <c:pt idx="681" formatCode="#,##0.0">
                  <c:v>40</c:v>
                </c:pt>
                <c:pt idx="682" formatCode="#,##0.0">
                  <c:v>68</c:v>
                </c:pt>
                <c:pt idx="683" formatCode="#,##0.0">
                  <c:v>0</c:v>
                </c:pt>
                <c:pt idx="684" formatCode="#,##0.0">
                  <c:v>15</c:v>
                </c:pt>
                <c:pt idx="685" formatCode="#,##0.0">
                  <c:v>5</c:v>
                </c:pt>
                <c:pt idx="686" formatCode="#,##0.0">
                  <c:v>4</c:v>
                </c:pt>
                <c:pt idx="687" formatCode="#,##0.0">
                  <c:v>5</c:v>
                </c:pt>
                <c:pt idx="688" formatCode="#,##0.0">
                  <c:v>51</c:v>
                </c:pt>
                <c:pt idx="689" formatCode="#,##0.0">
                  <c:v>0</c:v>
                </c:pt>
                <c:pt idx="690" formatCode="#,##0.0">
                  <c:v>6</c:v>
                </c:pt>
                <c:pt idx="691" formatCode="#,##0.0">
                  <c:v>95</c:v>
                </c:pt>
                <c:pt idx="692" formatCode="#,##0.0">
                  <c:v>10</c:v>
                </c:pt>
                <c:pt idx="693" formatCode="#,##0.0">
                  <c:v>4</c:v>
                </c:pt>
                <c:pt idx="694" formatCode="#,##0.0">
                  <c:v>27</c:v>
                </c:pt>
                <c:pt idx="695" formatCode="#,##0.0">
                  <c:v>65</c:v>
                </c:pt>
                <c:pt idx="696" formatCode="#,##0.0">
                  <c:v>0</c:v>
                </c:pt>
                <c:pt idx="697" formatCode="#,##0.0">
                  <c:v>0</c:v>
                </c:pt>
                <c:pt idx="698" formatCode="#,##0.0">
                  <c:v>1</c:v>
                </c:pt>
                <c:pt idx="699" formatCode="#,##0.0">
                  <c:v>8</c:v>
                </c:pt>
                <c:pt idx="700" formatCode="#,##0.0">
                  <c:v>0</c:v>
                </c:pt>
                <c:pt idx="701" formatCode="#,##0.0">
                  <c:v>99</c:v>
                </c:pt>
                <c:pt idx="702" formatCode="#,##0.0">
                  <c:v>78</c:v>
                </c:pt>
                <c:pt idx="703" formatCode="#,##0.0">
                  <c:v>0</c:v>
                </c:pt>
                <c:pt idx="704" formatCode="#,##0.0">
                  <c:v>2</c:v>
                </c:pt>
                <c:pt idx="705" formatCode="#,##0.0">
                  <c:v>5</c:v>
                </c:pt>
                <c:pt idx="706" formatCode="#,##0.0">
                  <c:v>25</c:v>
                </c:pt>
                <c:pt idx="707" formatCode="#,##0.0">
                  <c:v>5</c:v>
                </c:pt>
                <c:pt idx="708" formatCode="#,##0.0">
                  <c:v>2</c:v>
                </c:pt>
                <c:pt idx="709" formatCode="#,##0.0">
                  <c:v>70</c:v>
                </c:pt>
                <c:pt idx="710" formatCode="#,##0.0">
                  <c:v>24</c:v>
                </c:pt>
                <c:pt idx="711" formatCode="#,##0.0">
                  <c:v>77</c:v>
                </c:pt>
                <c:pt idx="712" formatCode="#,##0.0">
                  <c:v>27</c:v>
                </c:pt>
                <c:pt idx="713" formatCode="#,##0.0">
                  <c:v>0</c:v>
                </c:pt>
                <c:pt idx="714" formatCode="#,##0.0">
                  <c:v>50</c:v>
                </c:pt>
                <c:pt idx="715" formatCode="#,##0.0">
                  <c:v>0</c:v>
                </c:pt>
                <c:pt idx="716" formatCode="#,##0.0">
                  <c:v>90</c:v>
                </c:pt>
                <c:pt idx="717" formatCode="#,##0.0">
                  <c:v>7</c:v>
                </c:pt>
                <c:pt idx="718" formatCode="#,##0.0">
                  <c:v>80</c:v>
                </c:pt>
                <c:pt idx="719" formatCode="#,##0.0">
                  <c:v>10</c:v>
                </c:pt>
                <c:pt idx="720" formatCode="#,##0.0">
                  <c:v>90</c:v>
                </c:pt>
                <c:pt idx="721" formatCode="#,##0.0">
                  <c:v>6</c:v>
                </c:pt>
                <c:pt idx="722" formatCode="#,##0.0">
                  <c:v>82</c:v>
                </c:pt>
                <c:pt idx="723" formatCode="#,##0.0">
                  <c:v>1</c:v>
                </c:pt>
                <c:pt idx="724" formatCode="#,##0.0">
                  <c:v>0</c:v>
                </c:pt>
                <c:pt idx="725" formatCode="#,##0.0">
                  <c:v>37</c:v>
                </c:pt>
                <c:pt idx="726" formatCode="#,##0.0">
                  <c:v>95</c:v>
                </c:pt>
                <c:pt idx="727" formatCode="#,##0.0">
                  <c:v>5</c:v>
                </c:pt>
                <c:pt idx="728" formatCode="#,##0.0">
                  <c:v>2</c:v>
                </c:pt>
                <c:pt idx="729" formatCode="#,##0.0">
                  <c:v>5</c:v>
                </c:pt>
                <c:pt idx="730" formatCode="#,##0.0">
                  <c:v>2</c:v>
                </c:pt>
                <c:pt idx="731" formatCode="#,##0.0">
                  <c:v>20</c:v>
                </c:pt>
                <c:pt idx="732" formatCode="#,##0.0">
                  <c:v>28</c:v>
                </c:pt>
                <c:pt idx="733" formatCode="#,##0.0">
                  <c:v>12</c:v>
                </c:pt>
                <c:pt idx="734" formatCode="#,##0.0">
                  <c:v>60</c:v>
                </c:pt>
                <c:pt idx="735" formatCode="#,##0.0">
                  <c:v>73</c:v>
                </c:pt>
                <c:pt idx="736" formatCode="#,##0.0">
                  <c:v>82</c:v>
                </c:pt>
                <c:pt idx="737" formatCode="#,##0.0">
                  <c:v>73</c:v>
                </c:pt>
                <c:pt idx="738" formatCode="#,##0.0">
                  <c:v>0</c:v>
                </c:pt>
                <c:pt idx="739" formatCode="#,##0.0">
                  <c:v>0</c:v>
                </c:pt>
                <c:pt idx="740" formatCode="#,##0.0">
                  <c:v>0</c:v>
                </c:pt>
                <c:pt idx="741" formatCode="#,##0.0">
                  <c:v>2</c:v>
                </c:pt>
                <c:pt idx="742" formatCode="#,##0.0">
                  <c:v>45</c:v>
                </c:pt>
                <c:pt idx="743" formatCode="#,##0.0">
                  <c:v>66</c:v>
                </c:pt>
                <c:pt idx="744" formatCode="#,##0.0">
                  <c:v>85</c:v>
                </c:pt>
                <c:pt idx="745" formatCode="#,##0.0">
                  <c:v>30</c:v>
                </c:pt>
                <c:pt idx="746" formatCode="#,##0.0">
                  <c:v>77</c:v>
                </c:pt>
                <c:pt idx="747" formatCode="#,##0.0">
                  <c:v>20</c:v>
                </c:pt>
                <c:pt idx="748" formatCode="#,##0.0">
                  <c:v>5</c:v>
                </c:pt>
                <c:pt idx="749" formatCode="#,##0.0">
                  <c:v>70</c:v>
                </c:pt>
                <c:pt idx="750" formatCode="#,##0.0">
                  <c:v>96</c:v>
                </c:pt>
                <c:pt idx="751" formatCode="#,##0.0">
                  <c:v>11</c:v>
                </c:pt>
                <c:pt idx="752" formatCode="#,##0.0">
                  <c:v>80</c:v>
                </c:pt>
                <c:pt idx="753" formatCode="#,##0.0">
                  <c:v>52</c:v>
                </c:pt>
                <c:pt idx="754" formatCode="#,##0.0">
                  <c:v>2</c:v>
                </c:pt>
                <c:pt idx="755" formatCode="#,##0.0">
                  <c:v>60</c:v>
                </c:pt>
                <c:pt idx="756" formatCode="#,##0.0">
                  <c:v>13</c:v>
                </c:pt>
                <c:pt idx="757" formatCode="#,##0.0">
                  <c:v>10</c:v>
                </c:pt>
                <c:pt idx="758" formatCode="#,##0.0">
                  <c:v>0</c:v>
                </c:pt>
                <c:pt idx="759" formatCode="#,##0.0">
                  <c:v>41</c:v>
                </c:pt>
                <c:pt idx="760" formatCode="#,##0.0">
                  <c:v>7</c:v>
                </c:pt>
                <c:pt idx="761" formatCode="#,##0.0">
                  <c:v>4</c:v>
                </c:pt>
                <c:pt idx="762" formatCode="#,##0.0">
                  <c:v>80</c:v>
                </c:pt>
                <c:pt idx="763" formatCode="#,##0.0">
                  <c:v>25</c:v>
                </c:pt>
                <c:pt idx="764" formatCode="#,##0.0">
                  <c:v>36</c:v>
                </c:pt>
                <c:pt idx="765" formatCode="#,##0.0">
                  <c:v>96</c:v>
                </c:pt>
                <c:pt idx="766" formatCode="#,##0.0">
                  <c:v>4</c:v>
                </c:pt>
                <c:pt idx="767" formatCode="#,##0.0">
                  <c:v>0</c:v>
                </c:pt>
                <c:pt idx="768" formatCode="#,##0.0">
                  <c:v>3</c:v>
                </c:pt>
                <c:pt idx="769" formatCode="#,##0.0">
                  <c:v>85</c:v>
                </c:pt>
                <c:pt idx="770" formatCode="#,##0.0">
                  <c:v>0</c:v>
                </c:pt>
                <c:pt idx="771" formatCode="#,##0.0">
                  <c:v>0</c:v>
                </c:pt>
                <c:pt idx="772" formatCode="#,##0.0">
                  <c:v>0</c:v>
                </c:pt>
                <c:pt idx="773" formatCode="#,##0.0">
                  <c:v>13</c:v>
                </c:pt>
                <c:pt idx="774" formatCode="#,##0.0">
                  <c:v>28</c:v>
                </c:pt>
                <c:pt idx="775" formatCode="#,##0.0">
                  <c:v>99</c:v>
                </c:pt>
                <c:pt idx="776" formatCode="#,##0.0">
                  <c:v>29</c:v>
                </c:pt>
                <c:pt idx="777" formatCode="#,##0.0">
                  <c:v>0</c:v>
                </c:pt>
                <c:pt idx="778" formatCode="#,##0.0">
                  <c:v>30</c:v>
                </c:pt>
                <c:pt idx="779" formatCode="#,##0.0">
                  <c:v>8</c:v>
                </c:pt>
                <c:pt idx="780" formatCode="#,##0.0">
                  <c:v>5</c:v>
                </c:pt>
                <c:pt idx="781" formatCode="#,##0.0">
                  <c:v>52</c:v>
                </c:pt>
                <c:pt idx="782" formatCode="#,##0.0">
                  <c:v>1</c:v>
                </c:pt>
                <c:pt idx="783" formatCode="#,##0.0">
                  <c:v>85</c:v>
                </c:pt>
                <c:pt idx="784" formatCode="#,##0.0">
                  <c:v>0</c:v>
                </c:pt>
                <c:pt idx="785" formatCode="#,##0.0">
                  <c:v>15</c:v>
                </c:pt>
                <c:pt idx="786" formatCode="#,##0.0">
                  <c:v>5</c:v>
                </c:pt>
                <c:pt idx="787" formatCode="#,##0.0">
                  <c:v>9</c:v>
                </c:pt>
                <c:pt idx="788" formatCode="#,##0.0">
                  <c:v>6</c:v>
                </c:pt>
                <c:pt idx="789" formatCode="#,##0.0">
                  <c:v>0</c:v>
                </c:pt>
                <c:pt idx="790" formatCode="#,##0.0">
                  <c:v>0</c:v>
                </c:pt>
                <c:pt idx="791" formatCode="#,##0.0">
                  <c:v>61</c:v>
                </c:pt>
                <c:pt idx="792" formatCode="#,##0.0">
                  <c:v>98</c:v>
                </c:pt>
                <c:pt idx="793" formatCode="#,##0.0">
                  <c:v>4</c:v>
                </c:pt>
                <c:pt idx="794" formatCode="#,##0.0">
                  <c:v>21</c:v>
                </c:pt>
                <c:pt idx="795" formatCode="#,##0.0">
                  <c:v>84</c:v>
                </c:pt>
                <c:pt idx="796" formatCode="#,##0.0">
                  <c:v>15</c:v>
                </c:pt>
                <c:pt idx="797" formatCode="#,##0.0">
                  <c:v>0</c:v>
                </c:pt>
                <c:pt idx="798" formatCode="#,##0.0">
                  <c:v>20</c:v>
                </c:pt>
                <c:pt idx="799" formatCode="#,##0.0">
                  <c:v>4</c:v>
                </c:pt>
                <c:pt idx="800" formatCode="#,##0.0">
                  <c:v>2</c:v>
                </c:pt>
                <c:pt idx="801" formatCode="#,##0.0">
                  <c:v>0</c:v>
                </c:pt>
                <c:pt idx="802" formatCode="#,##0.0">
                  <c:v>88</c:v>
                </c:pt>
                <c:pt idx="803" formatCode="#,##0.0">
                  <c:v>63</c:v>
                </c:pt>
                <c:pt idx="804" formatCode="#,##0.0">
                  <c:v>60</c:v>
                </c:pt>
                <c:pt idx="805" formatCode="#,##0.0">
                  <c:v>95</c:v>
                </c:pt>
                <c:pt idx="806" formatCode="#,##0.0">
                  <c:v>72</c:v>
                </c:pt>
                <c:pt idx="807" formatCode="#,##0.0">
                  <c:v>8</c:v>
                </c:pt>
                <c:pt idx="808" formatCode="#,##0.0">
                  <c:v>33</c:v>
                </c:pt>
                <c:pt idx="809" formatCode="#,##0.0">
                  <c:v>0</c:v>
                </c:pt>
                <c:pt idx="810" formatCode="#,##0.0">
                  <c:v>0</c:v>
                </c:pt>
                <c:pt idx="811" formatCode="#,##0.0">
                  <c:v>2</c:v>
                </c:pt>
                <c:pt idx="812" formatCode="#,##0.0">
                  <c:v>5</c:v>
                </c:pt>
                <c:pt idx="813" formatCode="#,##0.0">
                  <c:v>0</c:v>
                </c:pt>
                <c:pt idx="814" formatCode="#,##0.0">
                  <c:v>0</c:v>
                </c:pt>
                <c:pt idx="815" formatCode="#,##0.0">
                  <c:v>75</c:v>
                </c:pt>
                <c:pt idx="816" formatCode="#,##0.0">
                  <c:v>17</c:v>
                </c:pt>
                <c:pt idx="817" formatCode="#,##0.0">
                  <c:v>25</c:v>
                </c:pt>
                <c:pt idx="818" formatCode="#,##0.0">
                  <c:v>94</c:v>
                </c:pt>
                <c:pt idx="819" formatCode="#,##0.0">
                  <c:v>37</c:v>
                </c:pt>
                <c:pt idx="820" formatCode="#,##0.0">
                  <c:v>27</c:v>
                </c:pt>
                <c:pt idx="821" formatCode="#,##0.0">
                  <c:v>30</c:v>
                </c:pt>
                <c:pt idx="822" formatCode="#,##0.0">
                  <c:v>5</c:v>
                </c:pt>
                <c:pt idx="823" formatCode="#,##0.0">
                  <c:v>28</c:v>
                </c:pt>
                <c:pt idx="824" formatCode="#,##0.0">
                  <c:v>3</c:v>
                </c:pt>
                <c:pt idx="825" formatCode="#,##0.0">
                  <c:v>3</c:v>
                </c:pt>
                <c:pt idx="826" formatCode="#,##0.0">
                  <c:v>97</c:v>
                </c:pt>
                <c:pt idx="827" formatCode="#,##0.0">
                  <c:v>0</c:v>
                </c:pt>
                <c:pt idx="828" formatCode="#,##0.0">
                  <c:v>15</c:v>
                </c:pt>
                <c:pt idx="829" formatCode="#,##0.0">
                  <c:v>0</c:v>
                </c:pt>
                <c:pt idx="830" formatCode="#,##0.0">
                  <c:v>66</c:v>
                </c:pt>
                <c:pt idx="831" formatCode="#,##0.0">
                  <c:v>6</c:v>
                </c:pt>
                <c:pt idx="832" formatCode="#,##0.0">
                  <c:v>2</c:v>
                </c:pt>
                <c:pt idx="833" formatCode="#,##0.0">
                  <c:v>5</c:v>
                </c:pt>
                <c:pt idx="834" formatCode="#,##0.0">
                  <c:v>0</c:v>
                </c:pt>
                <c:pt idx="835" formatCode="#,##0.0">
                  <c:v>27</c:v>
                </c:pt>
                <c:pt idx="836" formatCode="#,##0.0">
                  <c:v>68</c:v>
                </c:pt>
                <c:pt idx="837" formatCode="#,##0.0">
                  <c:v>3</c:v>
                </c:pt>
                <c:pt idx="838" formatCode="#,##0.0">
                  <c:v>5</c:v>
                </c:pt>
                <c:pt idx="839" formatCode="#,##0.0">
                  <c:v>1</c:v>
                </c:pt>
                <c:pt idx="840" formatCode="#,##0.0">
                  <c:v>15</c:v>
                </c:pt>
                <c:pt idx="841" formatCode="#,##0.0">
                  <c:v>0</c:v>
                </c:pt>
                <c:pt idx="842" formatCode="#,##0.0">
                  <c:v>10</c:v>
                </c:pt>
                <c:pt idx="843" formatCode="#,##0.0">
                  <c:v>30</c:v>
                </c:pt>
                <c:pt idx="844" formatCode="#,##0.0">
                  <c:v>20</c:v>
                </c:pt>
                <c:pt idx="845" formatCode="#,##0.0">
                  <c:v>91</c:v>
                </c:pt>
                <c:pt idx="846" formatCode="#,##0.0">
                  <c:v>0</c:v>
                </c:pt>
                <c:pt idx="847" formatCode="#,##0.0">
                  <c:v>2</c:v>
                </c:pt>
                <c:pt idx="848" formatCode="#,##0.0">
                  <c:v>0</c:v>
                </c:pt>
                <c:pt idx="849" formatCode="#,##0.0">
                  <c:v>85</c:v>
                </c:pt>
                <c:pt idx="850" formatCode="#,##0.0">
                  <c:v>1</c:v>
                </c:pt>
                <c:pt idx="851" formatCode="#,##0.0">
                  <c:v>1</c:v>
                </c:pt>
                <c:pt idx="852" formatCode="#,##0.0">
                  <c:v>3</c:v>
                </c:pt>
                <c:pt idx="853" formatCode="#,##0.0">
                  <c:v>16</c:v>
                </c:pt>
                <c:pt idx="854" formatCode="#,##0.0">
                  <c:v>0</c:v>
                </c:pt>
                <c:pt idx="855" formatCode="#,##0.0">
                  <c:v>2</c:v>
                </c:pt>
                <c:pt idx="856" formatCode="#,##0.0">
                  <c:v>20</c:v>
                </c:pt>
                <c:pt idx="857" formatCode="#,##0.0">
                  <c:v>72</c:v>
                </c:pt>
                <c:pt idx="858" formatCode="#,##0.0">
                  <c:v>0</c:v>
                </c:pt>
                <c:pt idx="859" formatCode="#,##0.0">
                  <c:v>1</c:v>
                </c:pt>
                <c:pt idx="860" formatCode="#,##0.0">
                  <c:v>1</c:v>
                </c:pt>
                <c:pt idx="861" formatCode="#,##0.0">
                  <c:v>12</c:v>
                </c:pt>
                <c:pt idx="862" formatCode="#,##0.0">
                  <c:v>2</c:v>
                </c:pt>
                <c:pt idx="863" formatCode="#,##0.0">
                  <c:v>63</c:v>
                </c:pt>
                <c:pt idx="864" formatCode="#,##0.0">
                  <c:v>1</c:v>
                </c:pt>
                <c:pt idx="865" formatCode="#,##0.0">
                  <c:v>2</c:v>
                </c:pt>
                <c:pt idx="866" formatCode="#,##0.0">
                  <c:v>0</c:v>
                </c:pt>
                <c:pt idx="867" formatCode="#,##0.0">
                  <c:v>10</c:v>
                </c:pt>
                <c:pt idx="868" formatCode="#,##0.0">
                  <c:v>37</c:v>
                </c:pt>
                <c:pt idx="869" formatCode="#,##0.0">
                  <c:v>49</c:v>
                </c:pt>
                <c:pt idx="870" formatCode="#,##0.0">
                  <c:v>91</c:v>
                </c:pt>
                <c:pt idx="871" formatCode="#,##0.0">
                  <c:v>80</c:v>
                </c:pt>
                <c:pt idx="872" formatCode="#,##0.0">
                  <c:v>0</c:v>
                </c:pt>
                <c:pt idx="873" formatCode="#,##0.0">
                  <c:v>0</c:v>
                </c:pt>
                <c:pt idx="874" formatCode="#,##0.0">
                  <c:v>2</c:v>
                </c:pt>
                <c:pt idx="875" formatCode="#,##0.0">
                  <c:v>52</c:v>
                </c:pt>
                <c:pt idx="876" formatCode="#,##0.0">
                  <c:v>0</c:v>
                </c:pt>
                <c:pt idx="877" formatCode="#,##0.0">
                  <c:v>20</c:v>
                </c:pt>
                <c:pt idx="878" formatCode="#,##0.0">
                  <c:v>0</c:v>
                </c:pt>
                <c:pt idx="879" formatCode="#,##0.0">
                  <c:v>3</c:v>
                </c:pt>
                <c:pt idx="880" formatCode="#,##0.0">
                  <c:v>68</c:v>
                </c:pt>
                <c:pt idx="881" formatCode="#,##0.0">
                  <c:v>40</c:v>
                </c:pt>
                <c:pt idx="882" formatCode="#,##0.0">
                  <c:v>20</c:v>
                </c:pt>
                <c:pt idx="883" formatCode="#,##0.0">
                  <c:v>44</c:v>
                </c:pt>
                <c:pt idx="884" formatCode="#,##0.0">
                  <c:v>99</c:v>
                </c:pt>
                <c:pt idx="885" formatCode="#,##0.0">
                  <c:v>60</c:v>
                </c:pt>
                <c:pt idx="886" formatCode="#,##0.0">
                  <c:v>5</c:v>
                </c:pt>
                <c:pt idx="887" formatCode="#,##0.0">
                  <c:v>10</c:v>
                </c:pt>
                <c:pt idx="888" formatCode="#,##0.0">
                  <c:v>8</c:v>
                </c:pt>
                <c:pt idx="889" formatCode="#,##0.0">
                  <c:v>3</c:v>
                </c:pt>
                <c:pt idx="890" formatCode="#,##0.0">
                  <c:v>40</c:v>
                </c:pt>
                <c:pt idx="891" formatCode="#,##0.0">
                  <c:v>62</c:v>
                </c:pt>
                <c:pt idx="892" formatCode="#,##0.0">
                  <c:v>3</c:v>
                </c:pt>
                <c:pt idx="893" formatCode="#,##0.0">
                  <c:v>4</c:v>
                </c:pt>
                <c:pt idx="894" formatCode="#,##0.0">
                  <c:v>5</c:v>
                </c:pt>
                <c:pt idx="895" formatCode="#,##0.0">
                  <c:v>99</c:v>
                </c:pt>
                <c:pt idx="896" formatCode="#,##0.0">
                  <c:v>89</c:v>
                </c:pt>
                <c:pt idx="897" formatCode="#,##0.0">
                  <c:v>90</c:v>
                </c:pt>
                <c:pt idx="898" formatCode="#,##0.0">
                  <c:v>40</c:v>
                </c:pt>
                <c:pt idx="899" formatCode="#,##0.0">
                  <c:v>4</c:v>
                </c:pt>
                <c:pt idx="900" formatCode="#,##0.0">
                  <c:v>50</c:v>
                </c:pt>
                <c:pt idx="901" formatCode="#,##0.0">
                  <c:v>20</c:v>
                </c:pt>
                <c:pt idx="902" formatCode="#,##0.0">
                  <c:v>88</c:v>
                </c:pt>
                <c:pt idx="903" formatCode="#,##0.0">
                  <c:v>0</c:v>
                </c:pt>
                <c:pt idx="904" formatCode="#,##0.0">
                  <c:v>0</c:v>
                </c:pt>
                <c:pt idx="905" formatCode="#,##0.0">
                  <c:v>1</c:v>
                </c:pt>
                <c:pt idx="906" formatCode="#,##0.0">
                  <c:v>85</c:v>
                </c:pt>
                <c:pt idx="907" formatCode="#,##0.0">
                  <c:v>1</c:v>
                </c:pt>
                <c:pt idx="908" formatCode="#,##0.0">
                  <c:v>3</c:v>
                </c:pt>
                <c:pt idx="909" formatCode="#,##0.0">
                  <c:v>0</c:v>
                </c:pt>
                <c:pt idx="910" formatCode="#,##0.0">
                  <c:v>90</c:v>
                </c:pt>
                <c:pt idx="911" formatCode="#,##0.0">
                  <c:v>0</c:v>
                </c:pt>
                <c:pt idx="912" formatCode="#,##0.0">
                  <c:v>50</c:v>
                </c:pt>
                <c:pt idx="913" formatCode="#,##0.0">
                  <c:v>0</c:v>
                </c:pt>
                <c:pt idx="914" formatCode="#,##0.0">
                  <c:v>0</c:v>
                </c:pt>
                <c:pt idx="915" formatCode="#,##0.0">
                  <c:v>4</c:v>
                </c:pt>
                <c:pt idx="916" formatCode="#,##0.0">
                  <c:v>25</c:v>
                </c:pt>
                <c:pt idx="917" formatCode="#,##0.0">
                  <c:v>10</c:v>
                </c:pt>
                <c:pt idx="918" formatCode="#,##0.0">
                  <c:v>13</c:v>
                </c:pt>
                <c:pt idx="919" formatCode="#,##0.0">
                  <c:v>5</c:v>
                </c:pt>
                <c:pt idx="920" formatCode="#,##0.0">
                  <c:v>30</c:v>
                </c:pt>
                <c:pt idx="921" formatCode="#,##0.0">
                  <c:v>65</c:v>
                </c:pt>
                <c:pt idx="922" formatCode="#,##0.0">
                  <c:v>38</c:v>
                </c:pt>
                <c:pt idx="923" formatCode="#,##0.0">
                  <c:v>0</c:v>
                </c:pt>
                <c:pt idx="924" formatCode="#,##0.0">
                  <c:v>50</c:v>
                </c:pt>
                <c:pt idx="925" formatCode="#,##0.0">
                  <c:v>53</c:v>
                </c:pt>
                <c:pt idx="926" formatCode="#,##0.0">
                  <c:v>52</c:v>
                </c:pt>
                <c:pt idx="927" formatCode="#,##0.0">
                  <c:v>70</c:v>
                </c:pt>
                <c:pt idx="928" formatCode="#,##0.0">
                  <c:v>0</c:v>
                </c:pt>
                <c:pt idx="929" formatCode="#,##0.0">
                  <c:v>10</c:v>
                </c:pt>
                <c:pt idx="930" formatCode="#,##0.0">
                  <c:v>4</c:v>
                </c:pt>
                <c:pt idx="931" formatCode="#,##0.0">
                  <c:v>5</c:v>
                </c:pt>
                <c:pt idx="932" formatCode="#,##0.0">
                  <c:v>1</c:v>
                </c:pt>
                <c:pt idx="933" formatCode="#,##0.0">
                  <c:v>0</c:v>
                </c:pt>
                <c:pt idx="934" formatCode="#,##0.0">
                  <c:v>1</c:v>
                </c:pt>
                <c:pt idx="935" formatCode="#,##0.0">
                  <c:v>1</c:v>
                </c:pt>
                <c:pt idx="936" formatCode="#,##0.0">
                  <c:v>40</c:v>
                </c:pt>
                <c:pt idx="937" formatCode="#,##0.0">
                  <c:v>0</c:v>
                </c:pt>
                <c:pt idx="938" formatCode="#,##0.0">
                  <c:v>0</c:v>
                </c:pt>
                <c:pt idx="939" formatCode="#,##0.0">
                  <c:v>80</c:v>
                </c:pt>
                <c:pt idx="940" formatCode="#,##0.0">
                  <c:v>80</c:v>
                </c:pt>
                <c:pt idx="941" formatCode="#,##0.0">
                  <c:v>15</c:v>
                </c:pt>
                <c:pt idx="942" formatCode="#,##0.0">
                  <c:v>2</c:v>
                </c:pt>
                <c:pt idx="943" formatCode="#,##0.0">
                  <c:v>100</c:v>
                </c:pt>
                <c:pt idx="944" formatCode="#,##0.0">
                  <c:v>0</c:v>
                </c:pt>
                <c:pt idx="945" formatCode="#,##0.0">
                  <c:v>0</c:v>
                </c:pt>
                <c:pt idx="946" formatCode="#,##0.0">
                  <c:v>41</c:v>
                </c:pt>
                <c:pt idx="947" formatCode="#,##0.0">
                  <c:v>5</c:v>
                </c:pt>
                <c:pt idx="948" formatCode="#,##0.0">
                  <c:v>98</c:v>
                </c:pt>
                <c:pt idx="949" formatCode="#,##0.0">
                  <c:v>0</c:v>
                </c:pt>
                <c:pt idx="950" formatCode="#,##0.0">
                  <c:v>3</c:v>
                </c:pt>
                <c:pt idx="951" formatCode="#,##0.0">
                  <c:v>0</c:v>
                </c:pt>
                <c:pt idx="952" formatCode="#,##0.0">
                  <c:v>40</c:v>
                </c:pt>
                <c:pt idx="953" formatCode="#,##0.0">
                  <c:v>45</c:v>
                </c:pt>
                <c:pt idx="954" formatCode="#,##0.0">
                  <c:v>98</c:v>
                </c:pt>
                <c:pt idx="955" formatCode="#,##0.0">
                  <c:v>48</c:v>
                </c:pt>
                <c:pt idx="956" formatCode="#,##0.0">
                  <c:v>4</c:v>
                </c:pt>
                <c:pt idx="957" formatCode="#,##0.0">
                  <c:v>80</c:v>
                </c:pt>
                <c:pt idx="958" formatCode="#,##0.0">
                  <c:v>0</c:v>
                </c:pt>
                <c:pt idx="959" formatCode="#,##0.0">
                  <c:v>46</c:v>
                </c:pt>
                <c:pt idx="960" formatCode="#,##0.0">
                  <c:v>10</c:v>
                </c:pt>
                <c:pt idx="961" formatCode="#,##0.0">
                  <c:v>0</c:v>
                </c:pt>
                <c:pt idx="962" formatCode="#,##0.0">
                  <c:v>9</c:v>
                </c:pt>
                <c:pt idx="963" formatCode="#,##0.0">
                  <c:v>0</c:v>
                </c:pt>
                <c:pt idx="964" formatCode="#,##0.0">
                  <c:v>8</c:v>
                </c:pt>
                <c:pt idx="965" formatCode="#,##0.0">
                  <c:v>53</c:v>
                </c:pt>
                <c:pt idx="966" formatCode="#,##0.0">
                  <c:v>0</c:v>
                </c:pt>
                <c:pt idx="967" formatCode="#,##0.0">
                  <c:v>4</c:v>
                </c:pt>
                <c:pt idx="968" formatCode="#,##0.0">
                  <c:v>80</c:v>
                </c:pt>
                <c:pt idx="969" formatCode="#,##0.0">
                  <c:v>5</c:v>
                </c:pt>
                <c:pt idx="970" formatCode="#,##0.0">
                  <c:v>0</c:v>
                </c:pt>
                <c:pt idx="971" formatCode="#,##0.0">
                  <c:v>0</c:v>
                </c:pt>
                <c:pt idx="972" formatCode="#,##0.0">
                  <c:v>1</c:v>
                </c:pt>
                <c:pt idx="973" formatCode="#,##0.0">
                  <c:v>0</c:v>
                </c:pt>
                <c:pt idx="974" formatCode="#,##0.0">
                  <c:v>100</c:v>
                </c:pt>
                <c:pt idx="975" formatCode="#,##0.0">
                  <c:v>85</c:v>
                </c:pt>
                <c:pt idx="976" formatCode="#,##0.0">
                  <c:v>11</c:v>
                </c:pt>
                <c:pt idx="977" formatCode="#,##0.0">
                  <c:v>30</c:v>
                </c:pt>
                <c:pt idx="978" formatCode="#,##0.0">
                  <c:v>0</c:v>
                </c:pt>
                <c:pt idx="979" formatCode="#,##0.0">
                  <c:v>0</c:v>
                </c:pt>
                <c:pt idx="980" formatCode="#,##0.0">
                  <c:v>1</c:v>
                </c:pt>
                <c:pt idx="981" formatCode="#,##0.0">
                  <c:v>97</c:v>
                </c:pt>
                <c:pt idx="982" formatCode="#,##0.0">
                  <c:v>28</c:v>
                </c:pt>
                <c:pt idx="983" formatCode="#,##0.0">
                  <c:v>100</c:v>
                </c:pt>
                <c:pt idx="984" formatCode="#,##0.0">
                  <c:v>0</c:v>
                </c:pt>
                <c:pt idx="985" formatCode="#,##0.0">
                  <c:v>20</c:v>
                </c:pt>
                <c:pt idx="986" formatCode="#,##0.0">
                  <c:v>22</c:v>
                </c:pt>
                <c:pt idx="987" formatCode="#,##0.0">
                  <c:v>1</c:v>
                </c:pt>
                <c:pt idx="988" formatCode="#,##0.0">
                  <c:v>0</c:v>
                </c:pt>
                <c:pt idx="989" formatCode="#,##0.0">
                  <c:v>30</c:v>
                </c:pt>
                <c:pt idx="990" formatCode="#,##0.0">
                  <c:v>93</c:v>
                </c:pt>
                <c:pt idx="991" formatCode="#,##0.0">
                  <c:v>79</c:v>
                </c:pt>
                <c:pt idx="992" formatCode="#,##0.0">
                  <c:v>2</c:v>
                </c:pt>
                <c:pt idx="993" formatCode="#,##0.0">
                  <c:v>89</c:v>
                </c:pt>
                <c:pt idx="994" formatCode="#,##0.0">
                  <c:v>38</c:v>
                </c:pt>
                <c:pt idx="995" formatCode="#,##0.0">
                  <c:v>10</c:v>
                </c:pt>
                <c:pt idx="996" formatCode="#,##0.0">
                  <c:v>5</c:v>
                </c:pt>
                <c:pt idx="997" formatCode="#,##0.0">
                  <c:v>1</c:v>
                </c:pt>
                <c:pt idx="998" formatCode="#,##0.0">
                  <c:v>5</c:v>
                </c:pt>
                <c:pt idx="999" formatCode="#,##0.0">
                  <c:v>40</c:v>
                </c:pt>
                <c:pt idx="1000" formatCode="#,##0.0">
                  <c:v>3</c:v>
                </c:pt>
                <c:pt idx="1001" formatCode="#,##0.0">
                  <c:v>50</c:v>
                </c:pt>
                <c:pt idx="1002" formatCode="#,##0.0">
                  <c:v>55</c:v>
                </c:pt>
                <c:pt idx="1003" formatCode="#,##0.0">
                  <c:v>30</c:v>
                </c:pt>
                <c:pt idx="1004" formatCode="#,##0.0">
                  <c:v>95</c:v>
                </c:pt>
                <c:pt idx="1005" formatCode="#,##0.0">
                  <c:v>1</c:v>
                </c:pt>
                <c:pt idx="1006" formatCode="#,##0.0">
                  <c:v>1</c:v>
                </c:pt>
                <c:pt idx="1007" formatCode="#,##0.0">
                  <c:v>0</c:v>
                </c:pt>
                <c:pt idx="1008" formatCode="#,##0.0">
                  <c:v>70</c:v>
                </c:pt>
                <c:pt idx="1009" formatCode="#,##0.0">
                  <c:v>11</c:v>
                </c:pt>
                <c:pt idx="1010" formatCode="#,##0.0">
                  <c:v>65</c:v>
                </c:pt>
                <c:pt idx="1011" formatCode="#,##0.0">
                  <c:v>42</c:v>
                </c:pt>
                <c:pt idx="1012" formatCode="#,##0.0">
                  <c:v>100</c:v>
                </c:pt>
                <c:pt idx="1013" formatCode="#,##0.0">
                  <c:v>10</c:v>
                </c:pt>
                <c:pt idx="1014" formatCode="#,##0.0">
                  <c:v>26</c:v>
                </c:pt>
                <c:pt idx="1015" formatCode="#,##0.0">
                  <c:v>23</c:v>
                </c:pt>
                <c:pt idx="1016" formatCode="#,##0.0">
                  <c:v>5</c:v>
                </c:pt>
                <c:pt idx="1017" formatCode="#,##0.0">
                  <c:v>85</c:v>
                </c:pt>
                <c:pt idx="1018" formatCode="#,##0.0">
                  <c:v>93</c:v>
                </c:pt>
                <c:pt idx="1019" formatCode="#,##0.0">
                  <c:v>30</c:v>
                </c:pt>
                <c:pt idx="1020" formatCode="#,##0.0">
                  <c:v>47</c:v>
                </c:pt>
                <c:pt idx="1021" formatCode="#,##0.0">
                  <c:v>17</c:v>
                </c:pt>
                <c:pt idx="1022" formatCode="#,##0.0">
                  <c:v>1</c:v>
                </c:pt>
                <c:pt idx="1023" formatCode="#,##0.0">
                  <c:v>0</c:v>
                </c:pt>
                <c:pt idx="1024" formatCode="#,##0.0">
                  <c:v>0</c:v>
                </c:pt>
                <c:pt idx="1025" formatCode="#,##0.0">
                  <c:v>10</c:v>
                </c:pt>
                <c:pt idx="1026" formatCode="#,##0.0">
                  <c:v>50</c:v>
                </c:pt>
                <c:pt idx="1027" formatCode="#,##0.0">
                  <c:v>52</c:v>
                </c:pt>
                <c:pt idx="1028" formatCode="#,##0.0">
                  <c:v>86</c:v>
                </c:pt>
                <c:pt idx="1029" formatCode="#,##0.0">
                  <c:v>46</c:v>
                </c:pt>
                <c:pt idx="1030" formatCode="#,##0.0">
                  <c:v>0</c:v>
                </c:pt>
                <c:pt idx="1031" formatCode="#,##0.0">
                  <c:v>80</c:v>
                </c:pt>
                <c:pt idx="1032" formatCode="#,##0.0">
                  <c:v>1</c:v>
                </c:pt>
                <c:pt idx="1033" formatCode="#,##0.0">
                  <c:v>87</c:v>
                </c:pt>
                <c:pt idx="1034" formatCode="#,##0.0">
                  <c:v>19</c:v>
                </c:pt>
                <c:pt idx="1035" formatCode="#,##0.0">
                  <c:v>8</c:v>
                </c:pt>
                <c:pt idx="1036" formatCode="#,##0.0">
                  <c:v>0</c:v>
                </c:pt>
                <c:pt idx="1037" formatCode="#,##0.0">
                  <c:v>51</c:v>
                </c:pt>
                <c:pt idx="1038" formatCode="#,##0.0">
                  <c:v>0</c:v>
                </c:pt>
                <c:pt idx="1039" formatCode="#,##0.0">
                  <c:v>85</c:v>
                </c:pt>
                <c:pt idx="1040" formatCode="#,##0.0">
                  <c:v>63</c:v>
                </c:pt>
                <c:pt idx="1041" formatCode="#,##0.0">
                  <c:v>3</c:v>
                </c:pt>
                <c:pt idx="1042" formatCode="#,##0.0">
                  <c:v>0</c:v>
                </c:pt>
                <c:pt idx="1043" formatCode="#,##0.0">
                  <c:v>40</c:v>
                </c:pt>
                <c:pt idx="1044" formatCode="#,##0.0">
                  <c:v>25</c:v>
                </c:pt>
                <c:pt idx="1045" formatCode="#,##0.0">
                  <c:v>15</c:v>
                </c:pt>
                <c:pt idx="1046" formatCode="#,##0.0">
                  <c:v>1</c:v>
                </c:pt>
                <c:pt idx="1047" formatCode="#,##0.0">
                  <c:v>80</c:v>
                </c:pt>
                <c:pt idx="1048" formatCode="#,##0.0">
                  <c:v>0</c:v>
                </c:pt>
                <c:pt idx="1049" formatCode="#,##0.0">
                  <c:v>80</c:v>
                </c:pt>
                <c:pt idx="1050" formatCode="#,##0.0">
                  <c:v>0</c:v>
                </c:pt>
                <c:pt idx="1051" formatCode="#,##0.0">
                  <c:v>32</c:v>
                </c:pt>
                <c:pt idx="1052" formatCode="#,##0.0">
                  <c:v>10</c:v>
                </c:pt>
                <c:pt idx="1053" formatCode="#,##0.0">
                  <c:v>20</c:v>
                </c:pt>
                <c:pt idx="1054" formatCode="#,##0.0">
                  <c:v>50</c:v>
                </c:pt>
                <c:pt idx="1055" formatCode="#,##0.0">
                  <c:v>10</c:v>
                </c:pt>
                <c:pt idx="1056" formatCode="#,##0.0">
                  <c:v>10</c:v>
                </c:pt>
                <c:pt idx="1057" formatCode="#,##0.0">
                  <c:v>0</c:v>
                </c:pt>
                <c:pt idx="1058" formatCode="#,##0.0">
                  <c:v>100</c:v>
                </c:pt>
                <c:pt idx="1059" formatCode="#,##0.0">
                  <c:v>80</c:v>
                </c:pt>
                <c:pt idx="1060" formatCode="#,##0.0">
                  <c:v>0</c:v>
                </c:pt>
                <c:pt idx="1061" formatCode="#,##0.0">
                  <c:v>50</c:v>
                </c:pt>
                <c:pt idx="1062" formatCode="#,##0.0">
                  <c:v>20</c:v>
                </c:pt>
                <c:pt idx="1063" formatCode="#,##0.0">
                  <c:v>11</c:v>
                </c:pt>
                <c:pt idx="1064" formatCode="#,##0.0">
                  <c:v>0</c:v>
                </c:pt>
                <c:pt idx="1065" formatCode="#,##0.0">
                  <c:v>0</c:v>
                </c:pt>
                <c:pt idx="1066" formatCode="#,##0.0">
                  <c:v>90</c:v>
                </c:pt>
                <c:pt idx="1067" formatCode="#,##0.0">
                  <c:v>20</c:v>
                </c:pt>
                <c:pt idx="1068" formatCode="#,##0.0">
                  <c:v>0</c:v>
                </c:pt>
                <c:pt idx="1069" formatCode="#,##0.0">
                  <c:v>90</c:v>
                </c:pt>
                <c:pt idx="1070" formatCode="#,##0.0">
                  <c:v>16</c:v>
                </c:pt>
                <c:pt idx="1071" formatCode="#,##0.0">
                  <c:v>1</c:v>
                </c:pt>
                <c:pt idx="1072" formatCode="#,##0.0">
                  <c:v>5</c:v>
                </c:pt>
                <c:pt idx="1073" formatCode="#,##0.0">
                  <c:v>41</c:v>
                </c:pt>
                <c:pt idx="1074" formatCode="#,##0.0">
                  <c:v>99</c:v>
                </c:pt>
                <c:pt idx="1075" formatCode="#,##0.0">
                  <c:v>5</c:v>
                </c:pt>
                <c:pt idx="1076" formatCode="#,##0.0">
                  <c:v>0</c:v>
                </c:pt>
                <c:pt idx="1077" formatCode="#,##0.0">
                  <c:v>3</c:v>
                </c:pt>
                <c:pt idx="1078" formatCode="#,##0.0">
                  <c:v>0</c:v>
                </c:pt>
                <c:pt idx="1079" formatCode="#,##0.0">
                  <c:v>80</c:v>
                </c:pt>
                <c:pt idx="1080" formatCode="#,##0.0">
                  <c:v>0</c:v>
                </c:pt>
                <c:pt idx="1081" formatCode="#,##0.0">
                  <c:v>10</c:v>
                </c:pt>
                <c:pt idx="1082" formatCode="#,##0.0">
                  <c:v>60</c:v>
                </c:pt>
                <c:pt idx="1083" formatCode="#,##0.0">
                  <c:v>16</c:v>
                </c:pt>
                <c:pt idx="1084" formatCode="#,##0.0">
                  <c:v>85</c:v>
                </c:pt>
                <c:pt idx="1085" formatCode="#,##0.0">
                  <c:v>96</c:v>
                </c:pt>
                <c:pt idx="1086" formatCode="#,##0.0">
                  <c:v>67</c:v>
                </c:pt>
                <c:pt idx="1087" formatCode="#,##0.0">
                  <c:v>45</c:v>
                </c:pt>
                <c:pt idx="1088" formatCode="#,##0.0">
                  <c:v>28</c:v>
                </c:pt>
                <c:pt idx="1089" formatCode="#,##0.0">
                  <c:v>5</c:v>
                </c:pt>
                <c:pt idx="1090" formatCode="#,##0.0">
                  <c:v>0</c:v>
                </c:pt>
                <c:pt idx="1091" formatCode="#,##0.0">
                  <c:v>0</c:v>
                </c:pt>
                <c:pt idx="1092" formatCode="#,##0.0">
                  <c:v>80</c:v>
                </c:pt>
                <c:pt idx="1093" formatCode="#,##0.0">
                  <c:v>22</c:v>
                </c:pt>
                <c:pt idx="1094" formatCode="#,##0.0">
                  <c:v>61</c:v>
                </c:pt>
                <c:pt idx="1095" formatCode="#,##0.0">
                  <c:v>50</c:v>
                </c:pt>
                <c:pt idx="1096" formatCode="#,##0.0">
                  <c:v>1</c:v>
                </c:pt>
                <c:pt idx="1097" formatCode="#,##0.0">
                  <c:v>70</c:v>
                </c:pt>
                <c:pt idx="1098" formatCode="#,##0.0">
                  <c:v>95</c:v>
                </c:pt>
                <c:pt idx="1099" formatCode="#,##0.0">
                  <c:v>0</c:v>
                </c:pt>
                <c:pt idx="1100" formatCode="#,##0.0">
                  <c:v>50</c:v>
                </c:pt>
                <c:pt idx="1101" formatCode="#,##0.0">
                  <c:v>95</c:v>
                </c:pt>
                <c:pt idx="1102" formatCode="#,##0.0">
                  <c:v>95</c:v>
                </c:pt>
                <c:pt idx="1103" formatCode="#,##0.0">
                  <c:v>0</c:v>
                </c:pt>
                <c:pt idx="1104" formatCode="#,##0.0">
                  <c:v>41</c:v>
                </c:pt>
                <c:pt idx="1105" formatCode="#,##0.0">
                  <c:v>20</c:v>
                </c:pt>
                <c:pt idx="1106" formatCode="#,##0.0">
                  <c:v>1</c:v>
                </c:pt>
                <c:pt idx="1107" formatCode="#,##0.0">
                  <c:v>80</c:v>
                </c:pt>
                <c:pt idx="1108" formatCode="#,##0.0">
                  <c:v>5</c:v>
                </c:pt>
                <c:pt idx="1109" formatCode="#,##0.0">
                  <c:v>90</c:v>
                </c:pt>
                <c:pt idx="1110" formatCode="#,##0.0">
                  <c:v>1</c:v>
                </c:pt>
                <c:pt idx="1111" formatCode="#,##0.0">
                  <c:v>33</c:v>
                </c:pt>
                <c:pt idx="1112" formatCode="#,##0.0">
                  <c:v>0</c:v>
                </c:pt>
                <c:pt idx="1113" formatCode="#,##0.0">
                  <c:v>0</c:v>
                </c:pt>
                <c:pt idx="1114" formatCode="#,##0.0">
                  <c:v>50</c:v>
                </c:pt>
                <c:pt idx="1115" formatCode="#,##0.0">
                  <c:v>3</c:v>
                </c:pt>
                <c:pt idx="1116" formatCode="#,##0.0">
                  <c:v>3</c:v>
                </c:pt>
                <c:pt idx="1117" formatCode="#,##0.0">
                  <c:v>10</c:v>
                </c:pt>
                <c:pt idx="1118" formatCode="#,##0.0">
                  <c:v>15</c:v>
                </c:pt>
                <c:pt idx="1119" formatCode="#,##0.0">
                  <c:v>98</c:v>
                </c:pt>
                <c:pt idx="1120" formatCode="#,##0.0">
                  <c:v>10</c:v>
                </c:pt>
                <c:pt idx="1121" formatCode="#,##0.0">
                  <c:v>40</c:v>
                </c:pt>
                <c:pt idx="1122" formatCode="#,##0.0">
                  <c:v>35</c:v>
                </c:pt>
                <c:pt idx="1123" formatCode="#,##0.0">
                  <c:v>2</c:v>
                </c:pt>
                <c:pt idx="1124" formatCode="#,##0.0">
                  <c:v>86</c:v>
                </c:pt>
                <c:pt idx="1125" formatCode="#,##0.0">
                  <c:v>32</c:v>
                </c:pt>
                <c:pt idx="1126" formatCode="#,##0.0">
                  <c:v>9</c:v>
                </c:pt>
                <c:pt idx="1127" formatCode="#,##0.0">
                  <c:v>10</c:v>
                </c:pt>
                <c:pt idx="1128" formatCode="#,##0.0">
                  <c:v>25</c:v>
                </c:pt>
                <c:pt idx="1129" formatCode="#,##0.0">
                  <c:v>95</c:v>
                </c:pt>
                <c:pt idx="1130" formatCode="#,##0.0">
                  <c:v>95</c:v>
                </c:pt>
                <c:pt idx="1131" formatCode="#,##0.0">
                  <c:v>0</c:v>
                </c:pt>
                <c:pt idx="1132" formatCode="#,##0.0">
                  <c:v>10</c:v>
                </c:pt>
                <c:pt idx="1133" formatCode="#,##0.0">
                  <c:v>9</c:v>
                </c:pt>
                <c:pt idx="1134" formatCode="#,##0.0">
                  <c:v>1</c:v>
                </c:pt>
                <c:pt idx="1135" formatCode="#,##0.0">
                  <c:v>90</c:v>
                </c:pt>
                <c:pt idx="1136" formatCode="#,##0.0">
                  <c:v>0</c:v>
                </c:pt>
                <c:pt idx="1137" formatCode="#,##0.0">
                  <c:v>50</c:v>
                </c:pt>
                <c:pt idx="1138" formatCode="#,##0.0">
                  <c:v>1</c:v>
                </c:pt>
                <c:pt idx="1139" formatCode="#,##0.0">
                  <c:v>1</c:v>
                </c:pt>
                <c:pt idx="1140" formatCode="#,##0.0">
                  <c:v>0</c:v>
                </c:pt>
                <c:pt idx="1141" formatCode="#,##0.0">
                  <c:v>5</c:v>
                </c:pt>
                <c:pt idx="1142" formatCode="#,##0.0">
                  <c:v>32</c:v>
                </c:pt>
                <c:pt idx="1143" formatCode="#,##0.0">
                  <c:v>0</c:v>
                </c:pt>
                <c:pt idx="1144" formatCode="#,##0.0">
                  <c:v>11</c:v>
                </c:pt>
                <c:pt idx="1145" formatCode="#,##0.0">
                  <c:v>41</c:v>
                </c:pt>
                <c:pt idx="1146" formatCode="#,##0.0">
                  <c:v>0</c:v>
                </c:pt>
                <c:pt idx="1147" formatCode="#,##0.0">
                  <c:v>9</c:v>
                </c:pt>
                <c:pt idx="1148" formatCode="#,##0.0">
                  <c:v>1</c:v>
                </c:pt>
                <c:pt idx="1149" formatCode="#,##0.0">
                  <c:v>2</c:v>
                </c:pt>
                <c:pt idx="1150" formatCode="#,##0.0">
                  <c:v>1</c:v>
                </c:pt>
                <c:pt idx="1151" formatCode="#,##0.0">
                  <c:v>10</c:v>
                </c:pt>
                <c:pt idx="1152" formatCode="#,##0.0">
                  <c:v>30</c:v>
                </c:pt>
                <c:pt idx="1153" formatCode="#,##0.0">
                  <c:v>8</c:v>
                </c:pt>
                <c:pt idx="1154" formatCode="#,##0.0">
                  <c:v>14</c:v>
                </c:pt>
                <c:pt idx="1155" formatCode="#,##0.0">
                  <c:v>4</c:v>
                </c:pt>
                <c:pt idx="1156" formatCode="#,##0.0">
                  <c:v>100</c:v>
                </c:pt>
                <c:pt idx="1157" formatCode="#,##0.0">
                  <c:v>51</c:v>
                </c:pt>
                <c:pt idx="1158" formatCode="#,##0.0">
                  <c:v>100</c:v>
                </c:pt>
                <c:pt idx="1159" formatCode="#,##0.0">
                  <c:v>50</c:v>
                </c:pt>
                <c:pt idx="1160" formatCode="#,##0.0">
                  <c:v>75</c:v>
                </c:pt>
                <c:pt idx="1161" formatCode="#,##0.0">
                  <c:v>100</c:v>
                </c:pt>
                <c:pt idx="1162" formatCode="#,##0.0">
                  <c:v>1</c:v>
                </c:pt>
                <c:pt idx="1163" formatCode="#,##0.0">
                  <c:v>5</c:v>
                </c:pt>
                <c:pt idx="1164" formatCode="#,##0.0">
                  <c:v>68</c:v>
                </c:pt>
                <c:pt idx="1165" formatCode="#,##0.0">
                  <c:v>89</c:v>
                </c:pt>
                <c:pt idx="1166" formatCode="#,##0.0">
                  <c:v>30</c:v>
                </c:pt>
                <c:pt idx="1167" formatCode="#,##0.0">
                  <c:v>5</c:v>
                </c:pt>
                <c:pt idx="1168" formatCode="#,##0.0">
                  <c:v>0</c:v>
                </c:pt>
                <c:pt idx="1169" formatCode="#,##0.0">
                  <c:v>60</c:v>
                </c:pt>
                <c:pt idx="1170" formatCode="#,##0.0">
                  <c:v>50</c:v>
                </c:pt>
                <c:pt idx="1171" formatCode="#,##0.0">
                  <c:v>35</c:v>
                </c:pt>
                <c:pt idx="1172" formatCode="#,##0.0">
                  <c:v>90</c:v>
                </c:pt>
                <c:pt idx="1173" formatCode="#,##0.0">
                  <c:v>15</c:v>
                </c:pt>
                <c:pt idx="1174" formatCode="#,##0.0">
                  <c:v>10</c:v>
                </c:pt>
                <c:pt idx="1175" formatCode="#,##0.0">
                  <c:v>10</c:v>
                </c:pt>
                <c:pt idx="1176" formatCode="#,##0.0">
                  <c:v>20</c:v>
                </c:pt>
                <c:pt idx="1177" formatCode="#,##0.0">
                  <c:v>10</c:v>
                </c:pt>
                <c:pt idx="1178" formatCode="#,##0.0">
                  <c:v>15</c:v>
                </c:pt>
                <c:pt idx="1179" formatCode="#,##0.0">
                  <c:v>44</c:v>
                </c:pt>
                <c:pt idx="1180" formatCode="#,##0.0">
                  <c:v>30</c:v>
                </c:pt>
                <c:pt idx="1181" formatCode="#,##0.0">
                  <c:v>15</c:v>
                </c:pt>
                <c:pt idx="1182" formatCode="#,##0.0">
                  <c:v>52</c:v>
                </c:pt>
                <c:pt idx="1183" formatCode="#,##0.0">
                  <c:v>96</c:v>
                </c:pt>
              </c:numCache>
            </c:numRef>
          </c:yVal>
          <c:smooth val="0"/>
          <c:extLst>
            <c:ext xmlns:c16="http://schemas.microsoft.com/office/drawing/2014/chart" uri="{C3380CC4-5D6E-409C-BE32-E72D297353CC}">
              <c16:uniqueId val="{00000000-594E-4DAE-A757-735816481215}"/>
            </c:ext>
          </c:extLst>
        </c:ser>
        <c:dLbls>
          <c:showLegendKey val="0"/>
          <c:showVal val="0"/>
          <c:showCatName val="0"/>
          <c:showSerName val="0"/>
          <c:showPercent val="0"/>
          <c:showBubbleSize val="0"/>
        </c:dLbls>
        <c:axId val="412236600"/>
        <c:axId val="412236992"/>
      </c:scatterChart>
      <c:valAx>
        <c:axId val="412236600"/>
        <c:scaling>
          <c:orientation val="minMax"/>
          <c:max val="1200"/>
        </c:scaling>
        <c:delete val="0"/>
        <c:axPos val="b"/>
        <c:numFmt formatCode="#,##0" sourceLinked="0"/>
        <c:majorTickMark val="none"/>
        <c:minorTickMark val="none"/>
        <c:tickLblPos val="none"/>
        <c:crossAx val="412236992"/>
        <c:crosses val="autoZero"/>
        <c:crossBetween val="midCat"/>
      </c:valAx>
      <c:valAx>
        <c:axId val="412236992"/>
        <c:scaling>
          <c:orientation val="minMax"/>
          <c:max val="10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6600"/>
        <c:crosses val="autoZero"/>
        <c:crossBetween val="midCat"/>
      </c:valAx>
    </c:plotArea>
    <c:plotVisOnly val="1"/>
    <c:dispBlanksAs val="gap"/>
    <c:showDLblsOverMax val="0"/>
  </c:chart>
  <c:txPr>
    <a:bodyPr/>
    <a:lstStyle/>
    <a:p>
      <a:pPr>
        <a:defRPr sz="1400"/>
      </a:pPr>
      <a:endParaRPr lang="fi-FI"/>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Koko vienti</c:v>
                </c:pt>
              </c:strCache>
            </c:strRef>
          </c:tx>
          <c:spPr>
            <a:solidFill>
              <a:schemeClr val="accent1"/>
            </a:solidFill>
            <a:ln w="38100">
              <a:noFill/>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Taul1!$B$2:$B$14</c:f>
              <c:numCache>
                <c:formatCode>General</c:formatCode>
                <c:ptCount val="13"/>
                <c:pt idx="0">
                  <c:v>82.090999999999994</c:v>
                </c:pt>
                <c:pt idx="1">
                  <c:v>87.320999999999998</c:v>
                </c:pt>
                <c:pt idx="2">
                  <c:v>65.661000000000001</c:v>
                </c:pt>
                <c:pt idx="3">
                  <c:v>72.366</c:v>
                </c:pt>
                <c:pt idx="4">
                  <c:v>77.093000000000004</c:v>
                </c:pt>
                <c:pt idx="5">
                  <c:v>78.881</c:v>
                </c:pt>
                <c:pt idx="6">
                  <c:v>78.924000000000007</c:v>
                </c:pt>
                <c:pt idx="7">
                  <c:v>77.38</c:v>
                </c:pt>
                <c:pt idx="8">
                  <c:v>76.578999999999994</c:v>
                </c:pt>
                <c:pt idx="9">
                  <c:v>75.813000000000002</c:v>
                </c:pt>
              </c:numCache>
            </c:numRef>
          </c:val>
          <c:extLst>
            <c:ext xmlns:c16="http://schemas.microsoft.com/office/drawing/2014/chart" uri="{C3380CC4-5D6E-409C-BE32-E72D297353CC}">
              <c16:uniqueId val="{00000000-0A06-44AD-BA13-4D58E9FE1840}"/>
            </c:ext>
          </c:extLst>
        </c:ser>
        <c:ser>
          <c:idx val="1"/>
          <c:order val="1"/>
          <c:tx>
            <c:strRef>
              <c:f>Taul1!$C$1</c:f>
              <c:strCache>
                <c:ptCount val="1"/>
                <c:pt idx="0">
                  <c:v>Sarake1</c:v>
                </c:pt>
              </c:strCache>
            </c:strRef>
          </c:tx>
          <c:spPr>
            <a:solidFill>
              <a:schemeClr val="accent2"/>
            </a:solidFill>
            <a:ln>
              <a:solidFill>
                <a:schemeClr val="accent1"/>
              </a:solidFill>
              <a:prstDash val="sysDash"/>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Taul1!$C$2:$C$14</c:f>
              <c:numCache>
                <c:formatCode>General</c:formatCode>
                <c:ptCount val="13"/>
                <c:pt idx="9">
                  <c:v>75.813000000000002</c:v>
                </c:pt>
                <c:pt idx="10">
                  <c:v>76.983000000000004</c:v>
                </c:pt>
                <c:pt idx="11">
                  <c:v>78.153000000000006</c:v>
                </c:pt>
                <c:pt idx="12">
                  <c:v>79.313000000000002</c:v>
                </c:pt>
              </c:numCache>
            </c:numRef>
          </c:val>
          <c:extLst>
            <c:ext xmlns:c16="http://schemas.microsoft.com/office/drawing/2014/chart" uri="{C3380CC4-5D6E-409C-BE32-E72D297353CC}">
              <c16:uniqueId val="{00000000-EB45-4953-AC4A-A9D022AFB1EA}"/>
            </c:ext>
          </c:extLst>
        </c:ser>
        <c:dLbls>
          <c:showLegendKey val="0"/>
          <c:showVal val="0"/>
          <c:showCatName val="0"/>
          <c:showSerName val="0"/>
          <c:showPercent val="0"/>
          <c:showBubbleSize val="0"/>
        </c:dLbls>
        <c:gapWidth val="15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90"/>
          <c:min val="6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Koko vienti</c:v>
                </c:pt>
              </c:strCache>
            </c:strRef>
          </c:tx>
          <c:spPr>
            <a:solidFill>
              <a:schemeClr val="accent1"/>
            </a:solidFill>
            <a:ln w="38100">
              <a:noFill/>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Taul1!$B$2:$B$14</c:f>
              <c:numCache>
                <c:formatCode>General</c:formatCode>
                <c:ptCount val="13"/>
                <c:pt idx="0">
                  <c:v>64.852999999999994</c:v>
                </c:pt>
                <c:pt idx="1">
                  <c:v>65.349999999999994</c:v>
                </c:pt>
                <c:pt idx="2">
                  <c:v>45.627000000000002</c:v>
                </c:pt>
                <c:pt idx="3">
                  <c:v>51.47</c:v>
                </c:pt>
                <c:pt idx="4">
                  <c:v>55.655000000000001</c:v>
                </c:pt>
                <c:pt idx="5">
                  <c:v>56.561</c:v>
                </c:pt>
                <c:pt idx="6">
                  <c:v>56.728000000000002</c:v>
                </c:pt>
                <c:pt idx="7">
                  <c:v>56.244999999999997</c:v>
                </c:pt>
                <c:pt idx="8">
                  <c:v>54.064999999999998</c:v>
                </c:pt>
                <c:pt idx="9">
                  <c:v>52.984000000000002</c:v>
                </c:pt>
              </c:numCache>
            </c:numRef>
          </c:val>
          <c:extLst>
            <c:ext xmlns:c16="http://schemas.microsoft.com/office/drawing/2014/chart" uri="{C3380CC4-5D6E-409C-BE32-E72D297353CC}">
              <c16:uniqueId val="{00000000-0A06-44AD-BA13-4D58E9FE1840}"/>
            </c:ext>
          </c:extLst>
        </c:ser>
        <c:ser>
          <c:idx val="1"/>
          <c:order val="1"/>
          <c:tx>
            <c:strRef>
              <c:f>Taul1!$C$1</c:f>
              <c:strCache>
                <c:ptCount val="1"/>
                <c:pt idx="0">
                  <c:v>Sarake1</c:v>
                </c:pt>
              </c:strCache>
            </c:strRef>
          </c:tx>
          <c:spPr>
            <a:solidFill>
              <a:schemeClr val="accent2"/>
            </a:solidFill>
            <a:ln>
              <a:solidFill>
                <a:schemeClr val="accent1"/>
              </a:solidFill>
              <a:prstDash val="sysDash"/>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Taul1!$C$2:$C$14</c:f>
              <c:numCache>
                <c:formatCode>General</c:formatCode>
                <c:ptCount val="13"/>
                <c:pt idx="9">
                  <c:v>52.984000000000002</c:v>
                </c:pt>
                <c:pt idx="10">
                  <c:v>54.154000000000003</c:v>
                </c:pt>
                <c:pt idx="11">
                  <c:v>55.323999999999998</c:v>
                </c:pt>
                <c:pt idx="12">
                  <c:v>56.484000000000002</c:v>
                </c:pt>
              </c:numCache>
            </c:numRef>
          </c:val>
          <c:extLst>
            <c:ext xmlns:c16="http://schemas.microsoft.com/office/drawing/2014/chart" uri="{C3380CC4-5D6E-409C-BE32-E72D297353CC}">
              <c16:uniqueId val="{00000000-EB45-4953-AC4A-A9D022AFB1EA}"/>
            </c:ext>
          </c:extLst>
        </c:ser>
        <c:dLbls>
          <c:showLegendKey val="0"/>
          <c:showVal val="0"/>
          <c:showCatName val="0"/>
          <c:showSerName val="0"/>
          <c:showPercent val="0"/>
          <c:showBubbleSize val="0"/>
        </c:dLbls>
        <c:gapWidth val="15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70"/>
          <c:min val="4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393534542737276"/>
          <c:y val="2.969405212639847E-2"/>
          <c:w val="0.90345725289574341"/>
          <c:h val="0.87697296480794928"/>
        </c:manualLayout>
      </c:layout>
      <c:scatterChart>
        <c:scatterStyle val="lineMarker"/>
        <c:varyColors val="0"/>
        <c:ser>
          <c:idx val="0"/>
          <c:order val="0"/>
          <c:tx>
            <c:strRef>
              <c:f>Taul1!$B$1</c:f>
              <c:strCache>
                <c:ptCount val="1"/>
                <c:pt idx="0">
                  <c:v>Jalostusarvo/työntekijä 2014</c:v>
                </c:pt>
              </c:strCache>
            </c:strRef>
          </c:tx>
          <c:spPr>
            <a:ln w="47625">
              <a:noFill/>
            </a:ln>
            <a:effectLst/>
          </c:spPr>
          <c:marker>
            <c:symbol val="circle"/>
            <c:size val="4"/>
            <c:spPr>
              <a:solidFill>
                <a:schemeClr val="accent1"/>
              </a:solidFill>
              <a:ln>
                <a:solidFill>
                  <a:schemeClr val="tx1"/>
                </a:solidFill>
              </a:ln>
              <a:effectLst/>
            </c:spPr>
          </c:marker>
          <c:yVal>
            <c:numRef>
              <c:f>Taul1!$B$2:$B$1538</c:f>
              <c:numCache>
                <c:formatCode>General</c:formatCode>
                <c:ptCount val="1537"/>
                <c:pt idx="2" formatCode="#,##0\ &quot;€&quot;">
                  <c:v>225113.67199999999</c:v>
                </c:pt>
                <c:pt idx="3" formatCode="#,##0\ &quot;€&quot;">
                  <c:v>94055.448000000004</c:v>
                </c:pt>
                <c:pt idx="4" formatCode="#,##0\ &quot;€&quot;">
                  <c:v>114666.645</c:v>
                </c:pt>
                <c:pt idx="5" formatCode="#,##0\ &quot;€&quot;">
                  <c:v>3424493.932</c:v>
                </c:pt>
                <c:pt idx="6" formatCode="#,##0\ &quot;€&quot;">
                  <c:v>26995.319</c:v>
                </c:pt>
                <c:pt idx="7" formatCode="#,##0\ &quot;€&quot;">
                  <c:v>340077.34100000001</c:v>
                </c:pt>
                <c:pt idx="8" formatCode="#,##0\ &quot;€&quot;">
                  <c:v>66026.434999999998</c:v>
                </c:pt>
                <c:pt idx="9" formatCode="#,##0\ &quot;€&quot;">
                  <c:v>60517.25</c:v>
                </c:pt>
                <c:pt idx="10" formatCode="#,##0\ &quot;€&quot;">
                  <c:v>92942.205000000002</c:v>
                </c:pt>
                <c:pt idx="11" formatCode="#,##0\ &quot;€&quot;">
                  <c:v>60538.214</c:v>
                </c:pt>
                <c:pt idx="12" formatCode="#,##0\ &quot;€&quot;">
                  <c:v>69024.182000000001</c:v>
                </c:pt>
                <c:pt idx="13" formatCode="#,##0\ &quot;€&quot;">
                  <c:v>88267.028999999995</c:v>
                </c:pt>
                <c:pt idx="14" formatCode="#,##0\ &quot;€&quot;">
                  <c:v>87346.481</c:v>
                </c:pt>
                <c:pt idx="15" formatCode="#,##0\ &quot;€&quot;">
                  <c:v>79420.519</c:v>
                </c:pt>
                <c:pt idx="16" formatCode="#,##0\ &quot;€&quot;">
                  <c:v>76324.918999999994</c:v>
                </c:pt>
                <c:pt idx="17" formatCode="#,##0\ &quot;€&quot;">
                  <c:v>68556.370999999999</c:v>
                </c:pt>
                <c:pt idx="18" formatCode="#,##0\ &quot;€&quot;">
                  <c:v>48566.245999999999</c:v>
                </c:pt>
                <c:pt idx="19" formatCode="#,##0\ &quot;€&quot;">
                  <c:v>89330.05</c:v>
                </c:pt>
                <c:pt idx="20" formatCode="#,##0\ &quot;€&quot;">
                  <c:v>91559.111000000004</c:v>
                </c:pt>
                <c:pt idx="21" formatCode="#,##0\ &quot;€&quot;">
                  <c:v>72733.832999999999</c:v>
                </c:pt>
                <c:pt idx="22" formatCode="#,##0\ &quot;€&quot;">
                  <c:v>186959.07500000001</c:v>
                </c:pt>
                <c:pt idx="23" formatCode="#,##0\ &quot;€&quot;">
                  <c:v>109999.625</c:v>
                </c:pt>
                <c:pt idx="24" formatCode="#,##0\ &quot;€&quot;">
                  <c:v>78988.857000000004</c:v>
                </c:pt>
                <c:pt idx="25" formatCode="#,##0\ &quot;€&quot;">
                  <c:v>71393.097999999998</c:v>
                </c:pt>
                <c:pt idx="26" formatCode="#,##0\ &quot;€&quot;">
                  <c:v>77137.5</c:v>
                </c:pt>
                <c:pt idx="27" formatCode="#,##0\ &quot;€&quot;">
                  <c:v>44157.565000000002</c:v>
                </c:pt>
                <c:pt idx="28" formatCode="#,##0\ &quot;€&quot;">
                  <c:v>82428.800000000003</c:v>
                </c:pt>
                <c:pt idx="29" formatCode="#,##0\ &quot;€&quot;">
                  <c:v>79430.153000000006</c:v>
                </c:pt>
                <c:pt idx="30" formatCode="#,##0\ &quot;€&quot;">
                  <c:v>88344.017999999996</c:v>
                </c:pt>
                <c:pt idx="31" formatCode="#,##0\ &quot;€&quot;">
                  <c:v>43899.440999999999</c:v>
                </c:pt>
                <c:pt idx="32" formatCode="#,##0\ &quot;€&quot;">
                  <c:v>74920.804000000004</c:v>
                </c:pt>
                <c:pt idx="33" formatCode="#,##0\ &quot;€&quot;">
                  <c:v>59385.913</c:v>
                </c:pt>
                <c:pt idx="34" formatCode="#,##0\ &quot;€&quot;">
                  <c:v>61528.495000000003</c:v>
                </c:pt>
                <c:pt idx="35" formatCode="#,##0\ &quot;€&quot;">
                  <c:v>55223.5</c:v>
                </c:pt>
                <c:pt idx="36" formatCode="#,##0\ &quot;€&quot;">
                  <c:v>118466.236</c:v>
                </c:pt>
                <c:pt idx="37" formatCode="#,##0\ &quot;€&quot;">
                  <c:v>81868.755000000005</c:v>
                </c:pt>
                <c:pt idx="38" formatCode="#,##0\ &quot;€&quot;">
                  <c:v>167840.94200000001</c:v>
                </c:pt>
                <c:pt idx="39" formatCode="#,##0\ &quot;€&quot;">
                  <c:v>63995.481</c:v>
                </c:pt>
                <c:pt idx="40" formatCode="#,##0\ &quot;€&quot;">
                  <c:v>67857.5</c:v>
                </c:pt>
                <c:pt idx="41" formatCode="#,##0\ &quot;€&quot;">
                  <c:v>86776.582999999999</c:v>
                </c:pt>
                <c:pt idx="42" formatCode="#,##0\ &quot;€&quot;">
                  <c:v>42370.057000000001</c:v>
                </c:pt>
                <c:pt idx="43" formatCode="#,##0\ &quot;€&quot;">
                  <c:v>104671.55100000001</c:v>
                </c:pt>
                <c:pt idx="44" formatCode="#,##0\ &quot;€&quot;">
                  <c:v>106047.111</c:v>
                </c:pt>
                <c:pt idx="45" formatCode="#,##0\ &quot;€&quot;">
                  <c:v>41397.385000000002</c:v>
                </c:pt>
                <c:pt idx="46" formatCode="#,##0\ &quot;€&quot;">
                  <c:v>51069.553</c:v>
                </c:pt>
                <c:pt idx="47" formatCode="#,##0\ &quot;€&quot;">
                  <c:v>71318.418999999994</c:v>
                </c:pt>
                <c:pt idx="48" formatCode="#,##0\ &quot;€&quot;">
                  <c:v>50196.457999999999</c:v>
                </c:pt>
                <c:pt idx="49" formatCode="#,##0\ &quot;€&quot;">
                  <c:v>189005.24</c:v>
                </c:pt>
                <c:pt idx="50" formatCode="#,##0\ &quot;€&quot;">
                  <c:v>91459.4</c:v>
                </c:pt>
                <c:pt idx="51" formatCode="#,##0\ &quot;€&quot;">
                  <c:v>73804.680999999997</c:v>
                </c:pt>
                <c:pt idx="52" formatCode="#,##0\ &quot;€&quot;">
                  <c:v>72878.846000000005</c:v>
                </c:pt>
                <c:pt idx="53" formatCode="#,##0\ &quot;€&quot;">
                  <c:v>43880</c:v>
                </c:pt>
                <c:pt idx="54" formatCode="#,##0\ &quot;€&quot;">
                  <c:v>88488.525999999998</c:v>
                </c:pt>
                <c:pt idx="55" formatCode="#,##0\ &quot;€&quot;">
                  <c:v>54857.368999999999</c:v>
                </c:pt>
                <c:pt idx="56" formatCode="#,##0\ &quot;€&quot;">
                  <c:v>64745.879000000001</c:v>
                </c:pt>
                <c:pt idx="57" formatCode="#,##0\ &quot;€&quot;">
                  <c:v>49561.019</c:v>
                </c:pt>
                <c:pt idx="58" formatCode="#,##0\ &quot;€&quot;">
                  <c:v>138162.33300000001</c:v>
                </c:pt>
                <c:pt idx="59" formatCode="#,##0\ &quot;€&quot;">
                  <c:v>40455.881999999998</c:v>
                </c:pt>
                <c:pt idx="60" formatCode="#,##0\ &quot;€&quot;">
                  <c:v>97546.876000000004</c:v>
                </c:pt>
                <c:pt idx="61" formatCode="#,##0\ &quot;€&quot;">
                  <c:v>73154.797999999995</c:v>
                </c:pt>
                <c:pt idx="62" formatCode="#,##0\ &quot;€&quot;">
                  <c:v>370373.39</c:v>
                </c:pt>
                <c:pt idx="63" formatCode="#,##0\ &quot;€&quot;">
                  <c:v>83059.930999999997</c:v>
                </c:pt>
                <c:pt idx="64" formatCode="#,##0\ &quot;€&quot;">
                  <c:v>76346.938999999998</c:v>
                </c:pt>
                <c:pt idx="65" formatCode="#,##0\ &quot;€&quot;">
                  <c:v>28218.457999999999</c:v>
                </c:pt>
                <c:pt idx="66" formatCode="#,##0\ &quot;€&quot;">
                  <c:v>67395.25</c:v>
                </c:pt>
                <c:pt idx="67" formatCode="#,##0\ &quot;€&quot;">
                  <c:v>45335.125</c:v>
                </c:pt>
                <c:pt idx="68" formatCode="#,##0\ &quot;€&quot;">
                  <c:v>53782.917000000001</c:v>
                </c:pt>
                <c:pt idx="69" formatCode="#,##0\ &quot;€&quot;">
                  <c:v>66187.618000000002</c:v>
                </c:pt>
                <c:pt idx="70" formatCode="#,##0\ &quot;€&quot;">
                  <c:v>106680.62</c:v>
                </c:pt>
                <c:pt idx="71" formatCode="#,##0\ &quot;€&quot;">
                  <c:v>84493.152000000002</c:v>
                </c:pt>
                <c:pt idx="72" formatCode="#,##0\ &quot;€&quot;">
                  <c:v>45107.167000000001</c:v>
                </c:pt>
                <c:pt idx="73" formatCode="#,##0\ &quot;€&quot;">
                  <c:v>61593.71</c:v>
                </c:pt>
                <c:pt idx="74" formatCode="#,##0\ &quot;€&quot;">
                  <c:v>60166.667000000001</c:v>
                </c:pt>
                <c:pt idx="75" formatCode="#,##0\ &quot;€&quot;">
                  <c:v>52319.353000000003</c:v>
                </c:pt>
                <c:pt idx="76" formatCode="#,##0\ &quot;€&quot;">
                  <c:v>48329.03</c:v>
                </c:pt>
                <c:pt idx="77" formatCode="#,##0\ &quot;€&quot;">
                  <c:v>88062.153999999995</c:v>
                </c:pt>
                <c:pt idx="78" formatCode="#,##0\ &quot;€&quot;">
                  <c:v>-51543.474000000002</c:v>
                </c:pt>
                <c:pt idx="79" formatCode="#,##0\ &quot;€&quot;">
                  <c:v>69940.75</c:v>
                </c:pt>
                <c:pt idx="80" formatCode="#,##0\ &quot;€&quot;">
                  <c:v>48348.455999999998</c:v>
                </c:pt>
                <c:pt idx="81" formatCode="#,##0\ &quot;€&quot;">
                  <c:v>65832.3</c:v>
                </c:pt>
                <c:pt idx="82" formatCode="#,##0\ &quot;€&quot;">
                  <c:v>45892.667000000001</c:v>
                </c:pt>
                <c:pt idx="83" formatCode="#,##0\ &quot;€&quot;">
                  <c:v>51707.913</c:v>
                </c:pt>
                <c:pt idx="84" formatCode="#,##0\ &quot;€&quot;">
                  <c:v>71107.384999999995</c:v>
                </c:pt>
                <c:pt idx="85" formatCode="#,##0\ &quot;€&quot;">
                  <c:v>50040</c:v>
                </c:pt>
                <c:pt idx="86" formatCode="#,##0\ &quot;€&quot;">
                  <c:v>208374.65</c:v>
                </c:pt>
                <c:pt idx="87" formatCode="#,##0\ &quot;€&quot;">
                  <c:v>50000</c:v>
                </c:pt>
                <c:pt idx="88" formatCode="#,##0\ &quot;€&quot;">
                  <c:v>152460</c:v>
                </c:pt>
                <c:pt idx="89" formatCode="#,##0\ &quot;€&quot;">
                  <c:v>50856.875</c:v>
                </c:pt>
                <c:pt idx="90" formatCode="#,##0\ &quot;€&quot;">
                  <c:v>48784.459000000003</c:v>
                </c:pt>
                <c:pt idx="91" formatCode="#,##0\ &quot;€&quot;">
                  <c:v>65707.816000000006</c:v>
                </c:pt>
                <c:pt idx="92" formatCode="#,##0\ &quot;€&quot;">
                  <c:v>128345.5</c:v>
                </c:pt>
                <c:pt idx="93" formatCode="#,##0\ &quot;€&quot;">
                  <c:v>62322.237999999998</c:v>
                </c:pt>
                <c:pt idx="94" formatCode="#,##0\ &quot;€&quot;">
                  <c:v>58150.637999999999</c:v>
                </c:pt>
                <c:pt idx="95" formatCode="#,##0\ &quot;€&quot;">
                  <c:v>121930.091</c:v>
                </c:pt>
                <c:pt idx="96" formatCode="#,##0\ &quot;€&quot;">
                  <c:v>115954.857</c:v>
                </c:pt>
                <c:pt idx="97" formatCode="#,##0\ &quot;€&quot;">
                  <c:v>65268.37</c:v>
                </c:pt>
                <c:pt idx="98" formatCode="#,##0\ &quot;€&quot;">
                  <c:v>47005.65</c:v>
                </c:pt>
                <c:pt idx="99" formatCode="#,##0\ &quot;€&quot;">
                  <c:v>85963.922999999995</c:v>
                </c:pt>
                <c:pt idx="100" formatCode="#,##0\ &quot;€&quot;">
                  <c:v>52262.8</c:v>
                </c:pt>
                <c:pt idx="101" formatCode="#,##0\ &quot;€&quot;">
                  <c:v>55209.169000000002</c:v>
                </c:pt>
                <c:pt idx="102" formatCode="#,##0\ &quot;€&quot;">
                  <c:v>77516.686000000002</c:v>
                </c:pt>
                <c:pt idx="103" formatCode="#,##0\ &quot;€&quot;">
                  <c:v>67215.217000000004</c:v>
                </c:pt>
                <c:pt idx="104" formatCode="#,##0\ &quot;€&quot;">
                  <c:v>52133.947999999997</c:v>
                </c:pt>
                <c:pt idx="105" formatCode="#,##0\ &quot;€&quot;">
                  <c:v>53406.885000000002</c:v>
                </c:pt>
                <c:pt idx="106" formatCode="#,##0\ &quot;€&quot;">
                  <c:v>78285.807000000001</c:v>
                </c:pt>
                <c:pt idx="107" formatCode="#,##0\ &quot;€&quot;">
                  <c:v>76169.410999999993</c:v>
                </c:pt>
                <c:pt idx="108" formatCode="#,##0\ &quot;€&quot;">
                  <c:v>44286.571000000004</c:v>
                </c:pt>
                <c:pt idx="109" formatCode="#,##0\ &quot;€&quot;">
                  <c:v>46705.254000000001</c:v>
                </c:pt>
                <c:pt idx="110" formatCode="#,##0\ &quot;€&quot;">
                  <c:v>134506.48300000001</c:v>
                </c:pt>
                <c:pt idx="111" formatCode="#,##0\ &quot;€&quot;">
                  <c:v>39871</c:v>
                </c:pt>
                <c:pt idx="112" formatCode="#,##0\ &quot;€&quot;">
                  <c:v>35363.857000000004</c:v>
                </c:pt>
                <c:pt idx="113" formatCode="#,##0\ &quot;€&quot;">
                  <c:v>78820.857000000004</c:v>
                </c:pt>
                <c:pt idx="114" formatCode="#,##0\ &quot;€&quot;">
                  <c:v>50344.828000000001</c:v>
                </c:pt>
                <c:pt idx="115" formatCode="#,##0\ &quot;€&quot;">
                  <c:v>110930.192</c:v>
                </c:pt>
                <c:pt idx="116" formatCode="#,##0\ &quot;€&quot;">
                  <c:v>85787</c:v>
                </c:pt>
                <c:pt idx="117" formatCode="#,##0\ &quot;€&quot;">
                  <c:v>106781.995</c:v>
                </c:pt>
                <c:pt idx="118" formatCode="#,##0\ &quot;€&quot;">
                  <c:v>71590.909</c:v>
                </c:pt>
                <c:pt idx="119" formatCode="#,##0\ &quot;€&quot;">
                  <c:v>58788.881999999998</c:v>
                </c:pt>
                <c:pt idx="120" formatCode="#,##0\ &quot;€&quot;">
                  <c:v>49233.873</c:v>
                </c:pt>
                <c:pt idx="121" formatCode="#,##0\ &quot;€&quot;">
                  <c:v>74494</c:v>
                </c:pt>
                <c:pt idx="122" formatCode="#,##0\ &quot;€&quot;">
                  <c:v>316003</c:v>
                </c:pt>
                <c:pt idx="123" formatCode="#,##0\ &quot;€&quot;">
                  <c:v>52325.97</c:v>
                </c:pt>
                <c:pt idx="124" formatCode="#,##0\ &quot;€&quot;">
                  <c:v>52664.883000000002</c:v>
                </c:pt>
                <c:pt idx="125" formatCode="#,##0\ &quot;€&quot;">
                  <c:v>92637.133000000002</c:v>
                </c:pt>
                <c:pt idx="126" formatCode="#,##0\ &quot;€&quot;">
                  <c:v>66313.75</c:v>
                </c:pt>
                <c:pt idx="127" formatCode="#,##0\ &quot;€&quot;">
                  <c:v>77617.837</c:v>
                </c:pt>
                <c:pt idx="128" formatCode="#,##0\ &quot;€&quot;">
                  <c:v>151814.889</c:v>
                </c:pt>
                <c:pt idx="129" formatCode="#,##0\ &quot;€&quot;">
                  <c:v>122602.564</c:v>
                </c:pt>
                <c:pt idx="130" formatCode="#,##0\ &quot;€&quot;">
                  <c:v>63575.544999999998</c:v>
                </c:pt>
                <c:pt idx="131" formatCode="#,##0\ &quot;€&quot;">
                  <c:v>60149.5</c:v>
                </c:pt>
                <c:pt idx="132" formatCode="#,##0\ &quot;€&quot;">
                  <c:v>89128.59</c:v>
                </c:pt>
                <c:pt idx="133" formatCode="#,##0\ &quot;€&quot;">
                  <c:v>49169.580999999998</c:v>
                </c:pt>
                <c:pt idx="134" formatCode="#,##0\ &quot;€&quot;">
                  <c:v>113283.4</c:v>
                </c:pt>
                <c:pt idx="135" formatCode="#,##0\ &quot;€&quot;">
                  <c:v>120420.386</c:v>
                </c:pt>
                <c:pt idx="136" formatCode="#,##0\ &quot;€&quot;">
                  <c:v>69729.167000000001</c:v>
                </c:pt>
                <c:pt idx="137" formatCode="#,##0\ &quot;€&quot;">
                  <c:v>57447.959000000003</c:v>
                </c:pt>
                <c:pt idx="138" formatCode="#,##0\ &quot;€&quot;">
                  <c:v>48795.222000000002</c:v>
                </c:pt>
                <c:pt idx="139" formatCode="#,##0\ &quot;€&quot;">
                  <c:v>23018.238000000001</c:v>
                </c:pt>
                <c:pt idx="140" formatCode="#,##0\ &quot;€&quot;">
                  <c:v>158155</c:v>
                </c:pt>
                <c:pt idx="141" formatCode="#,##0\ &quot;€&quot;">
                  <c:v>50210</c:v>
                </c:pt>
                <c:pt idx="142" formatCode="#,##0\ &quot;€&quot;">
                  <c:v>69223.618000000002</c:v>
                </c:pt>
                <c:pt idx="143" formatCode="#,##0\ &quot;€&quot;">
                  <c:v>83020.410999999993</c:v>
                </c:pt>
                <c:pt idx="144" formatCode="#,##0\ &quot;€&quot;">
                  <c:v>77845.396999999997</c:v>
                </c:pt>
                <c:pt idx="145" formatCode="#,##0\ &quot;€&quot;">
                  <c:v>83729.921000000002</c:v>
                </c:pt>
                <c:pt idx="146" formatCode="#,##0\ &quot;€&quot;">
                  <c:v>69774.820999999996</c:v>
                </c:pt>
                <c:pt idx="147" formatCode="#,##0\ &quot;€&quot;">
                  <c:v>55407.603999999999</c:v>
                </c:pt>
                <c:pt idx="148" formatCode="#,##0\ &quot;€&quot;">
                  <c:v>69062.235000000001</c:v>
                </c:pt>
                <c:pt idx="149" formatCode="#,##0\ &quot;€&quot;">
                  <c:v>84269.387000000002</c:v>
                </c:pt>
                <c:pt idx="150" formatCode="#,##0\ &quot;€&quot;">
                  <c:v>50509.911</c:v>
                </c:pt>
                <c:pt idx="151" formatCode="#,##0\ &quot;€&quot;">
                  <c:v>-19746.483</c:v>
                </c:pt>
                <c:pt idx="152" formatCode="#,##0\ &quot;€&quot;">
                  <c:v>59933.332999999999</c:v>
                </c:pt>
                <c:pt idx="153" formatCode="#,##0\ &quot;€&quot;">
                  <c:v>107687.19</c:v>
                </c:pt>
                <c:pt idx="154" formatCode="#,##0\ &quot;€&quot;">
                  <c:v>1143160.1189999999</c:v>
                </c:pt>
                <c:pt idx="155" formatCode="#,##0\ &quot;€&quot;">
                  <c:v>137119.071</c:v>
                </c:pt>
                <c:pt idx="156" formatCode="#,##0\ &quot;€&quot;">
                  <c:v>40715.875</c:v>
                </c:pt>
                <c:pt idx="157" formatCode="#,##0\ &quot;€&quot;">
                  <c:v>60379.214</c:v>
                </c:pt>
                <c:pt idx="158" formatCode="#,##0\ &quot;€&quot;">
                  <c:v>120907.75</c:v>
                </c:pt>
                <c:pt idx="159" formatCode="#,##0\ &quot;€&quot;">
                  <c:v>95807.683999999994</c:v>
                </c:pt>
                <c:pt idx="160" formatCode="#,##0\ &quot;€&quot;">
                  <c:v>8325</c:v>
                </c:pt>
                <c:pt idx="161" formatCode="#,##0\ &quot;€&quot;">
                  <c:v>88228.558999999994</c:v>
                </c:pt>
                <c:pt idx="162" formatCode="#,##0\ &quot;€&quot;">
                  <c:v>37910.462</c:v>
                </c:pt>
                <c:pt idx="163" formatCode="#,##0\ &quot;€&quot;">
                  <c:v>64988.290999999997</c:v>
                </c:pt>
                <c:pt idx="164" formatCode="#,##0\ &quot;€&quot;">
                  <c:v>122865.693</c:v>
                </c:pt>
                <c:pt idx="165" formatCode="#,##0\ &quot;€&quot;">
                  <c:v>106373.679</c:v>
                </c:pt>
                <c:pt idx="166" formatCode="#,##0\ &quot;€&quot;">
                  <c:v>205848.94399999999</c:v>
                </c:pt>
                <c:pt idx="167" formatCode="#,##0\ &quot;€&quot;">
                  <c:v>-111735.299</c:v>
                </c:pt>
                <c:pt idx="168" formatCode="#,##0\ &quot;€&quot;">
                  <c:v>165210.27299999999</c:v>
                </c:pt>
                <c:pt idx="169" formatCode="#,##0\ &quot;€&quot;">
                  <c:v>98893.991999999998</c:v>
                </c:pt>
                <c:pt idx="170" formatCode="#,##0\ &quot;€&quot;">
                  <c:v>55458.856</c:v>
                </c:pt>
                <c:pt idx="171" formatCode="#,##0\ &quot;€&quot;">
                  <c:v>76555.769</c:v>
                </c:pt>
                <c:pt idx="172" formatCode="#,##0\ &quot;€&quot;">
                  <c:v>57281.127999999997</c:v>
                </c:pt>
                <c:pt idx="173" formatCode="#,##0\ &quot;€&quot;">
                  <c:v>50747.171999999999</c:v>
                </c:pt>
                <c:pt idx="174" formatCode="#,##0\ &quot;€&quot;">
                  <c:v>39860.387999999999</c:v>
                </c:pt>
                <c:pt idx="175" formatCode="#,##0\ &quot;€&quot;">
                  <c:v>81454.880000000005</c:v>
                </c:pt>
                <c:pt idx="176" formatCode="#,##0\ &quot;€&quot;">
                  <c:v>115123.542</c:v>
                </c:pt>
                <c:pt idx="177" formatCode="#,##0\ &quot;€&quot;">
                  <c:v>66812.024000000005</c:v>
                </c:pt>
                <c:pt idx="178" formatCode="#,##0\ &quot;€&quot;">
                  <c:v>4546.4489999999996</c:v>
                </c:pt>
                <c:pt idx="179" formatCode="#,##0\ &quot;€&quot;">
                  <c:v>57872.163999999997</c:v>
                </c:pt>
                <c:pt idx="180" formatCode="#,##0\ &quot;€&quot;">
                  <c:v>71709.191999999995</c:v>
                </c:pt>
                <c:pt idx="181" formatCode="#,##0\ &quot;€&quot;">
                  <c:v>41610.105000000003</c:v>
                </c:pt>
                <c:pt idx="182" formatCode="#,##0\ &quot;€&quot;">
                  <c:v>75585.990000000005</c:v>
                </c:pt>
                <c:pt idx="183" formatCode="#,##0\ &quot;€&quot;">
                  <c:v>115106.143</c:v>
                </c:pt>
                <c:pt idx="184" formatCode="#,##0\ &quot;€&quot;">
                  <c:v>47855.83</c:v>
                </c:pt>
                <c:pt idx="185" formatCode="#,##0\ &quot;€&quot;">
                  <c:v>52090.595000000001</c:v>
                </c:pt>
                <c:pt idx="186" formatCode="#,##0\ &quot;€&quot;">
                  <c:v>95258.115000000005</c:v>
                </c:pt>
                <c:pt idx="187" formatCode="#,##0\ &quot;€&quot;">
                  <c:v>78555.013999999996</c:v>
                </c:pt>
                <c:pt idx="188" formatCode="#,##0\ &quot;€&quot;">
                  <c:v>130847.38099999999</c:v>
                </c:pt>
                <c:pt idx="189" formatCode="#,##0\ &quot;€&quot;">
                  <c:v>36437.803</c:v>
                </c:pt>
                <c:pt idx="190" formatCode="#,##0\ &quot;€&quot;">
                  <c:v>59321.96</c:v>
                </c:pt>
                <c:pt idx="191" formatCode="#,##0\ &quot;€&quot;">
                  <c:v>49846.875</c:v>
                </c:pt>
                <c:pt idx="192" formatCode="#,##0\ &quot;€&quot;">
                  <c:v>48176.142999999996</c:v>
                </c:pt>
                <c:pt idx="193" formatCode="#,##0\ &quot;€&quot;">
                  <c:v>59402.332999999999</c:v>
                </c:pt>
                <c:pt idx="194" formatCode="#,##0\ &quot;€&quot;">
                  <c:v>43108.75</c:v>
                </c:pt>
                <c:pt idx="195" formatCode="#,##0\ &quot;€&quot;">
                  <c:v>669929.11399999994</c:v>
                </c:pt>
                <c:pt idx="196" formatCode="#,##0\ &quot;€&quot;">
                  <c:v>78672.600000000006</c:v>
                </c:pt>
                <c:pt idx="197" formatCode="#,##0\ &quot;€&quot;">
                  <c:v>67423.917000000001</c:v>
                </c:pt>
                <c:pt idx="198" formatCode="#,##0\ &quot;€&quot;">
                  <c:v>63488.332999999999</c:v>
                </c:pt>
                <c:pt idx="199" formatCode="#,##0\ &quot;€&quot;">
                  <c:v>63856.31</c:v>
                </c:pt>
                <c:pt idx="200" formatCode="#,##0\ &quot;€&quot;">
                  <c:v>60996.167000000001</c:v>
                </c:pt>
                <c:pt idx="201" formatCode="#,##0\ &quot;€&quot;">
                  <c:v>45278.391000000003</c:v>
                </c:pt>
                <c:pt idx="202" formatCode="#,##0\ &quot;€&quot;">
                  <c:v>79191.107000000004</c:v>
                </c:pt>
                <c:pt idx="203" formatCode="#,##0\ &quot;€&quot;">
                  <c:v>49889.036</c:v>
                </c:pt>
                <c:pt idx="204" formatCode="#,##0\ &quot;€&quot;">
                  <c:v>81564.25</c:v>
                </c:pt>
                <c:pt idx="205" formatCode="#,##0\ &quot;€&quot;">
                  <c:v>56483.050999999999</c:v>
                </c:pt>
                <c:pt idx="206" formatCode="#,##0\ &quot;€&quot;">
                  <c:v>89090.28</c:v>
                </c:pt>
                <c:pt idx="207" formatCode="#,##0\ &quot;€&quot;">
                  <c:v>67570.138000000006</c:v>
                </c:pt>
                <c:pt idx="208" formatCode="#,##0\ &quot;€&quot;">
                  <c:v>83656.857000000004</c:v>
                </c:pt>
                <c:pt idx="209" formatCode="#,##0\ &quot;€&quot;">
                  <c:v>86168.197</c:v>
                </c:pt>
                <c:pt idx="210" formatCode="#,##0\ &quot;€&quot;">
                  <c:v>45959.5</c:v>
                </c:pt>
                <c:pt idx="211" formatCode="#,##0\ &quot;€&quot;">
                  <c:v>36098.286</c:v>
                </c:pt>
                <c:pt idx="212" formatCode="#,##0\ &quot;€&quot;">
                  <c:v>27964.527999999998</c:v>
                </c:pt>
                <c:pt idx="213" formatCode="#,##0\ &quot;€&quot;">
                  <c:v>53448.769</c:v>
                </c:pt>
                <c:pt idx="214" formatCode="#,##0\ &quot;€&quot;">
                  <c:v>57962.866999999998</c:v>
                </c:pt>
                <c:pt idx="215" formatCode="#,##0\ &quot;€&quot;">
                  <c:v>62985.635999999999</c:v>
                </c:pt>
                <c:pt idx="216" formatCode="#,##0\ &quot;€&quot;">
                  <c:v>96177.5</c:v>
                </c:pt>
                <c:pt idx="217" formatCode="#,##0\ &quot;€&quot;">
                  <c:v>57389.4</c:v>
                </c:pt>
                <c:pt idx="218" formatCode="#,##0\ &quot;€&quot;">
                  <c:v>48767.5</c:v>
                </c:pt>
                <c:pt idx="219" formatCode="#,##0\ &quot;€&quot;">
                  <c:v>55309.468000000001</c:v>
                </c:pt>
                <c:pt idx="220" formatCode="#,##0\ &quot;€&quot;">
                  <c:v>132003.97</c:v>
                </c:pt>
                <c:pt idx="221" formatCode="#,##0\ &quot;€&quot;">
                  <c:v>103161.821</c:v>
                </c:pt>
                <c:pt idx="222" formatCode="#,##0\ &quot;€&quot;">
                  <c:v>36717.404999999999</c:v>
                </c:pt>
                <c:pt idx="223" formatCode="#,##0\ &quot;€&quot;">
                  <c:v>214325</c:v>
                </c:pt>
                <c:pt idx="224" formatCode="#,##0\ &quot;€&quot;">
                  <c:v>51908.2</c:v>
                </c:pt>
                <c:pt idx="225" formatCode="#,##0\ &quot;€&quot;">
                  <c:v>49984.946000000004</c:v>
                </c:pt>
                <c:pt idx="226" formatCode="#,##0\ &quot;€&quot;">
                  <c:v>87890</c:v>
                </c:pt>
                <c:pt idx="227" formatCode="#,##0\ &quot;€&quot;">
                  <c:v>57393.216999999997</c:v>
                </c:pt>
                <c:pt idx="228" formatCode="#,##0\ &quot;€&quot;">
                  <c:v>46939.440999999999</c:v>
                </c:pt>
                <c:pt idx="229" formatCode="#,##0\ &quot;€&quot;">
                  <c:v>28510.167000000001</c:v>
                </c:pt>
                <c:pt idx="230" formatCode="#,##0\ &quot;€&quot;">
                  <c:v>54666.625</c:v>
                </c:pt>
                <c:pt idx="231" formatCode="#,##0\ &quot;€&quot;">
                  <c:v>34570.222000000002</c:v>
                </c:pt>
                <c:pt idx="232" formatCode="#,##0\ &quot;€&quot;">
                  <c:v>41325.290999999997</c:v>
                </c:pt>
                <c:pt idx="233" formatCode="#,##0\ &quot;€&quot;">
                  <c:v>103687.5</c:v>
                </c:pt>
                <c:pt idx="234" formatCode="#,##0\ &quot;€&quot;">
                  <c:v>51168.917000000001</c:v>
                </c:pt>
                <c:pt idx="235" formatCode="#,##0\ &quot;€&quot;">
                  <c:v>68683.743000000002</c:v>
                </c:pt>
                <c:pt idx="236" formatCode="#,##0\ &quot;€&quot;">
                  <c:v>105366.6</c:v>
                </c:pt>
                <c:pt idx="237" formatCode="#,##0\ &quot;€&quot;">
                  <c:v>73671.922999999995</c:v>
                </c:pt>
                <c:pt idx="238" formatCode="#,##0\ &quot;€&quot;">
                  <c:v>64938.938000000002</c:v>
                </c:pt>
                <c:pt idx="239" formatCode="#,##0\ &quot;€&quot;">
                  <c:v>76278.512000000002</c:v>
                </c:pt>
                <c:pt idx="240" formatCode="#,##0\ &quot;€&quot;">
                  <c:v>49959.902999999998</c:v>
                </c:pt>
                <c:pt idx="241" formatCode="#,##0\ &quot;€&quot;">
                  <c:v>107651.55</c:v>
                </c:pt>
                <c:pt idx="242" formatCode="#,##0\ &quot;€&quot;">
                  <c:v>58012.769</c:v>
                </c:pt>
                <c:pt idx="243" formatCode="#,##0\ &quot;€&quot;">
                  <c:v>71556.861999999994</c:v>
                </c:pt>
                <c:pt idx="244" formatCode="#,##0\ &quot;€&quot;">
                  <c:v>75176.343999999997</c:v>
                </c:pt>
                <c:pt idx="245" formatCode="#,##0\ &quot;€&quot;">
                  <c:v>72879.820999999996</c:v>
                </c:pt>
                <c:pt idx="246" formatCode="#,##0\ &quot;€&quot;">
                  <c:v>69492.192999999999</c:v>
                </c:pt>
                <c:pt idx="247" formatCode="#,##0\ &quot;€&quot;">
                  <c:v>75314.922999999995</c:v>
                </c:pt>
                <c:pt idx="248" formatCode="#,##0\ &quot;€&quot;">
                  <c:v>62697.932999999997</c:v>
                </c:pt>
                <c:pt idx="249" formatCode="#,##0\ &quot;€&quot;">
                  <c:v>90252.494000000006</c:v>
                </c:pt>
                <c:pt idx="250" formatCode="#,##0\ &quot;€&quot;">
                  <c:v>93838.195999999996</c:v>
                </c:pt>
                <c:pt idx="251" formatCode="#,##0\ &quot;€&quot;">
                  <c:v>169527.68799999999</c:v>
                </c:pt>
                <c:pt idx="252" formatCode="#,##0\ &quot;€&quot;">
                  <c:v>46090.5</c:v>
                </c:pt>
                <c:pt idx="253" formatCode="#,##0\ &quot;€&quot;">
                  <c:v>87769.570999999996</c:v>
                </c:pt>
                <c:pt idx="254" formatCode="#,##0\ &quot;€&quot;">
                  <c:v>40775.133000000002</c:v>
                </c:pt>
                <c:pt idx="255" formatCode="#,##0\ &quot;€&quot;">
                  <c:v>92860.153999999995</c:v>
                </c:pt>
                <c:pt idx="256" formatCode="#,##0\ &quot;€&quot;">
                  <c:v>64094.455000000002</c:v>
                </c:pt>
                <c:pt idx="257" formatCode="#,##0\ &quot;€&quot;">
                  <c:v>43103.517</c:v>
                </c:pt>
                <c:pt idx="258" formatCode="#,##0\ &quot;€&quot;">
                  <c:v>2803646.929</c:v>
                </c:pt>
                <c:pt idx="259" formatCode="#,##0\ &quot;€&quot;">
                  <c:v>63649.286</c:v>
                </c:pt>
                <c:pt idx="260" formatCode="#,##0\ &quot;€&quot;">
                  <c:v>64683.879000000001</c:v>
                </c:pt>
                <c:pt idx="261" formatCode="#,##0\ &quot;€&quot;">
                  <c:v>44359.762000000002</c:v>
                </c:pt>
                <c:pt idx="262" formatCode="#,##0\ &quot;€&quot;">
                  <c:v>40318.286</c:v>
                </c:pt>
                <c:pt idx="263" formatCode="#,##0\ &quot;€&quot;">
                  <c:v>30857</c:v>
                </c:pt>
                <c:pt idx="264" formatCode="#,##0\ &quot;€&quot;">
                  <c:v>62935.082999999999</c:v>
                </c:pt>
                <c:pt idx="265" formatCode="#,##0\ &quot;€&quot;">
                  <c:v>42428.529000000002</c:v>
                </c:pt>
                <c:pt idx="266" formatCode="#,##0\ &quot;€&quot;">
                  <c:v>49535.076999999997</c:v>
                </c:pt>
                <c:pt idx="267" formatCode="#,##0\ &quot;€&quot;">
                  <c:v>62413.813000000002</c:v>
                </c:pt>
                <c:pt idx="268" formatCode="#,##0\ &quot;€&quot;">
                  <c:v>88678.112999999998</c:v>
                </c:pt>
                <c:pt idx="269" formatCode="#,##0\ &quot;€&quot;">
                  <c:v>51531.678999999996</c:v>
                </c:pt>
                <c:pt idx="270" formatCode="#,##0\ &quot;€&quot;">
                  <c:v>35246.231</c:v>
                </c:pt>
                <c:pt idx="271" formatCode="#,##0\ &quot;€&quot;">
                  <c:v>53719.375</c:v>
                </c:pt>
                <c:pt idx="272" formatCode="#,##0\ &quot;€&quot;">
                  <c:v>36658.815000000002</c:v>
                </c:pt>
                <c:pt idx="273" formatCode="#,##0\ &quot;€&quot;">
                  <c:v>75464.862999999998</c:v>
                </c:pt>
                <c:pt idx="274" formatCode="#,##0\ &quot;€&quot;">
                  <c:v>43259.264999999999</c:v>
                </c:pt>
                <c:pt idx="275" formatCode="#,##0\ &quot;€&quot;">
                  <c:v>87614.725000000006</c:v>
                </c:pt>
                <c:pt idx="276" formatCode="#,##0\ &quot;€&quot;">
                  <c:v>34100</c:v>
                </c:pt>
                <c:pt idx="277" formatCode="#,##0\ &quot;€&quot;">
                  <c:v>59271.470999999998</c:v>
                </c:pt>
                <c:pt idx="278" formatCode="#,##0\ &quot;€&quot;">
                  <c:v>50128.525000000001</c:v>
                </c:pt>
                <c:pt idx="279" formatCode="#,##0\ &quot;€&quot;">
                  <c:v>82805.332999999999</c:v>
                </c:pt>
                <c:pt idx="280" formatCode="#,##0\ &quot;€&quot;">
                  <c:v>72184.119000000006</c:v>
                </c:pt>
                <c:pt idx="281" formatCode="#,##0\ &quot;€&quot;">
                  <c:v>63627.298999999999</c:v>
                </c:pt>
                <c:pt idx="282" formatCode="#,##0\ &quot;€&quot;">
                  <c:v>62178.571000000004</c:v>
                </c:pt>
                <c:pt idx="283" formatCode="#,##0\ &quot;€&quot;">
                  <c:v>36573.432000000001</c:v>
                </c:pt>
                <c:pt idx="284" formatCode="#,##0\ &quot;€&quot;">
                  <c:v>61072.542000000001</c:v>
                </c:pt>
                <c:pt idx="285" formatCode="#,##0\ &quot;€&quot;">
                  <c:v>54117.127</c:v>
                </c:pt>
                <c:pt idx="286" formatCode="#,##0\ &quot;€&quot;">
                  <c:v>90669.467999999993</c:v>
                </c:pt>
                <c:pt idx="287" formatCode="#,##0\ &quot;€&quot;">
                  <c:v>76813.5</c:v>
                </c:pt>
                <c:pt idx="288" formatCode="#,##0\ &quot;€&quot;">
                  <c:v>50587.838000000003</c:v>
                </c:pt>
                <c:pt idx="289" formatCode="#,##0\ &quot;€&quot;">
                  <c:v>51998.803</c:v>
                </c:pt>
                <c:pt idx="290" formatCode="#,##0\ &quot;€&quot;">
                  <c:v>77680.323000000004</c:v>
                </c:pt>
                <c:pt idx="291" formatCode="#,##0\ &quot;€&quot;">
                  <c:v>78401.039000000004</c:v>
                </c:pt>
                <c:pt idx="292" formatCode="#,##0\ &quot;€&quot;">
                  <c:v>65241.773999999998</c:v>
                </c:pt>
                <c:pt idx="293" formatCode="#,##0\ &quot;€&quot;">
                  <c:v>122546.95</c:v>
                </c:pt>
                <c:pt idx="294" formatCode="#,##0\ &quot;€&quot;">
                  <c:v>95623.448000000004</c:v>
                </c:pt>
                <c:pt idx="295" formatCode="#,##0\ &quot;€&quot;">
                  <c:v>79013.793000000005</c:v>
                </c:pt>
                <c:pt idx="296" formatCode="#,##0\ &quot;€&quot;">
                  <c:v>50658.588000000003</c:v>
                </c:pt>
                <c:pt idx="297" formatCode="#,##0\ &quot;€&quot;">
                  <c:v>51202.720999999998</c:v>
                </c:pt>
                <c:pt idx="298" formatCode="#,##0\ &quot;€&quot;">
                  <c:v>153863.5</c:v>
                </c:pt>
                <c:pt idx="299" formatCode="#,##0\ &quot;€&quot;">
                  <c:v>68213.292000000001</c:v>
                </c:pt>
                <c:pt idx="300" formatCode="#,##0\ &quot;€&quot;">
                  <c:v>74902.148000000001</c:v>
                </c:pt>
                <c:pt idx="301" formatCode="#,##0\ &quot;€&quot;">
                  <c:v>52238.487000000001</c:v>
                </c:pt>
                <c:pt idx="302" formatCode="#,##0\ &quot;€&quot;">
                  <c:v>63171.428999999996</c:v>
                </c:pt>
                <c:pt idx="303" formatCode="#,##0\ &quot;€&quot;">
                  <c:v>77036.5</c:v>
                </c:pt>
                <c:pt idx="304" formatCode="#,##0\ &quot;€&quot;">
                  <c:v>62191.298999999999</c:v>
                </c:pt>
                <c:pt idx="305" formatCode="#,##0\ &quot;€&quot;">
                  <c:v>42682.675999999999</c:v>
                </c:pt>
                <c:pt idx="306" formatCode="#,##0\ &quot;€&quot;">
                  <c:v>154429.033</c:v>
                </c:pt>
                <c:pt idx="307" formatCode="#,##0\ &quot;€&quot;">
                  <c:v>97618.978000000003</c:v>
                </c:pt>
                <c:pt idx="308" formatCode="#,##0\ &quot;€&quot;">
                  <c:v>159205.33300000001</c:v>
                </c:pt>
                <c:pt idx="309" formatCode="#,##0\ &quot;€&quot;">
                  <c:v>126216.88499999999</c:v>
                </c:pt>
                <c:pt idx="310" formatCode="#,##0\ &quot;€&quot;">
                  <c:v>76211.691999999995</c:v>
                </c:pt>
                <c:pt idx="311" formatCode="#,##0\ &quot;€&quot;">
                  <c:v>90424.8</c:v>
                </c:pt>
                <c:pt idx="312" formatCode="#,##0\ &quot;€&quot;">
                  <c:v>146971</c:v>
                </c:pt>
                <c:pt idx="313" formatCode="#,##0\ &quot;€&quot;">
                  <c:v>105359.162</c:v>
                </c:pt>
                <c:pt idx="314" formatCode="#,##0\ &quot;€&quot;">
                  <c:v>109409.73699999999</c:v>
                </c:pt>
                <c:pt idx="315" formatCode="#,##0\ &quot;€&quot;">
                  <c:v>62644.595999999998</c:v>
                </c:pt>
                <c:pt idx="316" formatCode="#,##0\ &quot;€&quot;">
                  <c:v>43056.455000000002</c:v>
                </c:pt>
                <c:pt idx="317" formatCode="#,##0\ &quot;€&quot;">
                  <c:v>52319.184999999998</c:v>
                </c:pt>
                <c:pt idx="318" formatCode="#,##0\ &quot;€&quot;">
                  <c:v>74955.262000000002</c:v>
                </c:pt>
                <c:pt idx="319" formatCode="#,##0\ &quot;€&quot;">
                  <c:v>55054.857000000004</c:v>
                </c:pt>
                <c:pt idx="320" formatCode="#,##0\ &quot;€&quot;">
                  <c:v>72994</c:v>
                </c:pt>
                <c:pt idx="321" formatCode="#,##0\ &quot;€&quot;">
                  <c:v>50032.667000000001</c:v>
                </c:pt>
                <c:pt idx="322" formatCode="#,##0\ &quot;€&quot;">
                  <c:v>69665.990999999995</c:v>
                </c:pt>
                <c:pt idx="323" formatCode="#,##0\ &quot;€&quot;">
                  <c:v>38629.944000000003</c:v>
                </c:pt>
                <c:pt idx="324" formatCode="#,##0\ &quot;€&quot;">
                  <c:v>59777.286</c:v>
                </c:pt>
                <c:pt idx="325" formatCode="#,##0\ &quot;€&quot;">
                  <c:v>70055.404999999999</c:v>
                </c:pt>
                <c:pt idx="326" formatCode="#,##0\ &quot;€&quot;">
                  <c:v>88962.952000000005</c:v>
                </c:pt>
                <c:pt idx="327" formatCode="#,##0\ &quot;€&quot;">
                  <c:v>60243.368000000002</c:v>
                </c:pt>
                <c:pt idx="328" formatCode="#,##0\ &quot;€&quot;">
                  <c:v>61288.294999999998</c:v>
                </c:pt>
                <c:pt idx="329" formatCode="#,##0\ &quot;€&quot;">
                  <c:v>81421.793000000005</c:v>
                </c:pt>
                <c:pt idx="330" formatCode="#,##0\ &quot;€&quot;">
                  <c:v>66949.913</c:v>
                </c:pt>
                <c:pt idx="331" formatCode="#,##0\ &quot;€&quot;">
                  <c:v>92711.831000000006</c:v>
                </c:pt>
                <c:pt idx="332" formatCode="#,##0\ &quot;€&quot;">
                  <c:v>58892.951999999997</c:v>
                </c:pt>
                <c:pt idx="333" formatCode="#,##0\ &quot;€&quot;">
                  <c:v>83084.581000000006</c:v>
                </c:pt>
                <c:pt idx="334" formatCode="#,##0\ &quot;€&quot;">
                  <c:v>37760.110999999997</c:v>
                </c:pt>
                <c:pt idx="335" formatCode="#,##0\ &quot;€&quot;">
                  <c:v>92288.824999999997</c:v>
                </c:pt>
                <c:pt idx="336" formatCode="#,##0\ &quot;€&quot;">
                  <c:v>148085.242</c:v>
                </c:pt>
                <c:pt idx="337" formatCode="#,##0\ &quot;€&quot;">
                  <c:v>135997.027</c:v>
                </c:pt>
                <c:pt idx="338" formatCode="#,##0\ &quot;€&quot;">
                  <c:v>87597.26</c:v>
                </c:pt>
                <c:pt idx="339" formatCode="#,##0\ &quot;€&quot;">
                  <c:v>58019.326000000001</c:v>
                </c:pt>
                <c:pt idx="340" formatCode="#,##0\ &quot;€&quot;">
                  <c:v>34830.625</c:v>
                </c:pt>
                <c:pt idx="341" formatCode="#,##0\ &quot;€&quot;">
                  <c:v>76022.429999999993</c:v>
                </c:pt>
                <c:pt idx="342" formatCode="#,##0\ &quot;€&quot;">
                  <c:v>57913.940999999999</c:v>
                </c:pt>
                <c:pt idx="343" formatCode="#,##0\ &quot;€&quot;">
                  <c:v>51783.8</c:v>
                </c:pt>
                <c:pt idx="344" formatCode="#,##0\ &quot;€&quot;">
                  <c:v>111680.541</c:v>
                </c:pt>
                <c:pt idx="345" formatCode="#,##0\ &quot;€&quot;">
                  <c:v>146019.946</c:v>
                </c:pt>
                <c:pt idx="346" formatCode="#,##0\ &quot;€&quot;">
                  <c:v>121508.757</c:v>
                </c:pt>
                <c:pt idx="347" formatCode="#,##0\ &quot;€&quot;">
                  <c:v>63902.684000000001</c:v>
                </c:pt>
                <c:pt idx="348" formatCode="#,##0\ &quot;€&quot;">
                  <c:v>111258.298</c:v>
                </c:pt>
                <c:pt idx="349" formatCode="#,##0\ &quot;€&quot;">
                  <c:v>56315</c:v>
                </c:pt>
                <c:pt idx="350" formatCode="#,##0\ &quot;€&quot;">
                  <c:v>59997.758999999998</c:v>
                </c:pt>
                <c:pt idx="351" formatCode="#,##0\ &quot;€&quot;">
                  <c:v>43726.409</c:v>
                </c:pt>
                <c:pt idx="352" formatCode="#,##0\ &quot;€&quot;">
                  <c:v>74753.857000000004</c:v>
                </c:pt>
                <c:pt idx="353" formatCode="#,##0\ &quot;€&quot;">
                  <c:v>66761.332999999999</c:v>
                </c:pt>
                <c:pt idx="354" formatCode="#,##0\ &quot;€&quot;">
                  <c:v>82310.710000000006</c:v>
                </c:pt>
                <c:pt idx="355" formatCode="#,##0\ &quot;€&quot;">
                  <c:v>86765.645000000004</c:v>
                </c:pt>
                <c:pt idx="356" formatCode="#,##0\ &quot;€&quot;">
                  <c:v>121292.049</c:v>
                </c:pt>
                <c:pt idx="357" formatCode="#,##0\ &quot;€&quot;">
                  <c:v>76237.403999999995</c:v>
                </c:pt>
                <c:pt idx="358" formatCode="#,##0\ &quot;€&quot;">
                  <c:v>98404.076000000001</c:v>
                </c:pt>
                <c:pt idx="359" formatCode="#,##0\ &quot;€&quot;">
                  <c:v>53764.75</c:v>
                </c:pt>
                <c:pt idx="360" formatCode="#,##0\ &quot;€&quot;">
                  <c:v>52093.75</c:v>
                </c:pt>
                <c:pt idx="361" formatCode="#,##0\ &quot;€&quot;">
                  <c:v>182713.11600000001</c:v>
                </c:pt>
                <c:pt idx="362" formatCode="#,##0\ &quot;€&quot;">
                  <c:v>85474.84</c:v>
                </c:pt>
                <c:pt idx="363" formatCode="#,##0\ &quot;€&quot;">
                  <c:v>118251.745</c:v>
                </c:pt>
                <c:pt idx="364" formatCode="#,##0\ &quot;€&quot;">
                  <c:v>91911.665999999997</c:v>
                </c:pt>
                <c:pt idx="365" formatCode="#,##0\ &quot;€&quot;">
                  <c:v>21643.7</c:v>
                </c:pt>
                <c:pt idx="366" formatCode="#,##0\ &quot;€&quot;">
                  <c:v>87616.922000000006</c:v>
                </c:pt>
                <c:pt idx="367" formatCode="#,##0\ &quot;€&quot;">
                  <c:v>94182.053</c:v>
                </c:pt>
                <c:pt idx="368" formatCode="#,##0\ &quot;€&quot;">
                  <c:v>90433.55</c:v>
                </c:pt>
                <c:pt idx="369" formatCode="#,##0\ &quot;€&quot;">
                  <c:v>46509.599999999999</c:v>
                </c:pt>
                <c:pt idx="370" formatCode="#,##0\ &quot;€&quot;">
                  <c:v>90960</c:v>
                </c:pt>
                <c:pt idx="371" formatCode="#,##0\ &quot;€&quot;">
                  <c:v>82218.875</c:v>
                </c:pt>
                <c:pt idx="372" formatCode="#,##0\ &quot;€&quot;">
                  <c:v>42324.94</c:v>
                </c:pt>
                <c:pt idx="373" formatCode="#,##0\ &quot;€&quot;">
                  <c:v>10407.75</c:v>
                </c:pt>
                <c:pt idx="374" formatCode="#,##0\ &quot;€&quot;">
                  <c:v>59297.62</c:v>
                </c:pt>
                <c:pt idx="375" formatCode="#,##0\ &quot;€&quot;">
                  <c:v>76270.75</c:v>
                </c:pt>
                <c:pt idx="376" formatCode="#,##0\ &quot;€&quot;">
                  <c:v>72014.27</c:v>
                </c:pt>
                <c:pt idx="377" formatCode="#,##0\ &quot;€&quot;">
                  <c:v>97692.126000000004</c:v>
                </c:pt>
                <c:pt idx="378" formatCode="#,##0\ &quot;€&quot;">
                  <c:v>118704.59299999999</c:v>
                </c:pt>
                <c:pt idx="379" formatCode="#,##0\ &quot;€&quot;">
                  <c:v>329532.69199999998</c:v>
                </c:pt>
                <c:pt idx="380" formatCode="#,##0\ &quot;€&quot;">
                  <c:v>64005.065000000002</c:v>
                </c:pt>
                <c:pt idx="381" formatCode="#,##0\ &quot;€&quot;">
                  <c:v>56435.659</c:v>
                </c:pt>
                <c:pt idx="382" formatCode="#,##0\ &quot;€&quot;">
                  <c:v>29547.5</c:v>
                </c:pt>
                <c:pt idx="383" formatCode="#,##0\ &quot;€&quot;">
                  <c:v>78545.937999999995</c:v>
                </c:pt>
                <c:pt idx="384" formatCode="#,##0\ &quot;€&quot;">
                  <c:v>41723.205000000002</c:v>
                </c:pt>
                <c:pt idx="385" formatCode="#,##0\ &quot;€&quot;">
                  <c:v>74879.5</c:v>
                </c:pt>
                <c:pt idx="386" formatCode="#,##0\ &quot;€&quot;">
                  <c:v>76599.019</c:v>
                </c:pt>
                <c:pt idx="387" formatCode="#,##0\ &quot;€&quot;">
                  <c:v>56163.158000000003</c:v>
                </c:pt>
                <c:pt idx="388" formatCode="#,##0\ &quot;€&quot;">
                  <c:v>55385</c:v>
                </c:pt>
                <c:pt idx="389" formatCode="#,##0\ &quot;€&quot;">
                  <c:v>67361.888000000006</c:v>
                </c:pt>
                <c:pt idx="390" formatCode="#,##0\ &quot;€&quot;">
                  <c:v>103013.69899999999</c:v>
                </c:pt>
                <c:pt idx="391" formatCode="#,##0\ &quot;€&quot;">
                  <c:v>-113520.799</c:v>
                </c:pt>
                <c:pt idx="392" formatCode="#,##0\ &quot;€&quot;">
                  <c:v>95479</c:v>
                </c:pt>
                <c:pt idx="393" formatCode="#,##0\ &quot;€&quot;">
                  <c:v>53444.332999999999</c:v>
                </c:pt>
                <c:pt idx="394" formatCode="#,##0\ &quot;€&quot;">
                  <c:v>40014.692000000003</c:v>
                </c:pt>
                <c:pt idx="395" formatCode="#,##0\ &quot;€&quot;">
                  <c:v>60502.37</c:v>
                </c:pt>
                <c:pt idx="396" formatCode="#,##0\ &quot;€&quot;">
                  <c:v>29333.332999999999</c:v>
                </c:pt>
                <c:pt idx="397" formatCode="#,##0\ &quot;€&quot;">
                  <c:v>84207.332999999999</c:v>
                </c:pt>
                <c:pt idx="398" formatCode="#,##0\ &quot;€&quot;">
                  <c:v>68925.142999999996</c:v>
                </c:pt>
                <c:pt idx="399" formatCode="#,##0\ &quot;€&quot;">
                  <c:v>96803.345000000001</c:v>
                </c:pt>
                <c:pt idx="400" formatCode="#,##0\ &quot;€&quot;">
                  <c:v>82940.248000000007</c:v>
                </c:pt>
                <c:pt idx="401" formatCode="#,##0\ &quot;€&quot;">
                  <c:v>22627.478999999999</c:v>
                </c:pt>
                <c:pt idx="402" formatCode="#,##0\ &quot;€&quot;">
                  <c:v>78490.388999999996</c:v>
                </c:pt>
                <c:pt idx="403" formatCode="#,##0\ &quot;€&quot;">
                  <c:v>109597.367</c:v>
                </c:pt>
                <c:pt idx="404" formatCode="#,##0\ &quot;€&quot;">
                  <c:v>46249.593999999997</c:v>
                </c:pt>
                <c:pt idx="405" formatCode="#,##0\ &quot;€&quot;">
                  <c:v>60247.283000000003</c:v>
                </c:pt>
                <c:pt idx="406" formatCode="#,##0\ &quot;€&quot;">
                  <c:v>60474.582999999999</c:v>
                </c:pt>
                <c:pt idx="407" formatCode="#,##0\ &quot;€&quot;">
                  <c:v>75817</c:v>
                </c:pt>
                <c:pt idx="408" formatCode="#,##0\ &quot;€&quot;">
                  <c:v>86231.167000000001</c:v>
                </c:pt>
                <c:pt idx="409" formatCode="#,##0\ &quot;€&quot;">
                  <c:v>99405.857000000004</c:v>
                </c:pt>
                <c:pt idx="410" formatCode="#,##0\ &quot;€&quot;">
                  <c:v>52039.05</c:v>
                </c:pt>
                <c:pt idx="411" formatCode="#,##0\ &quot;€&quot;">
                  <c:v>78466.600000000006</c:v>
                </c:pt>
                <c:pt idx="412" formatCode="#,##0\ &quot;€&quot;">
                  <c:v>132211.31599999999</c:v>
                </c:pt>
                <c:pt idx="413" formatCode="#,##0\ &quot;€&quot;">
                  <c:v>128216.675</c:v>
                </c:pt>
                <c:pt idx="414" formatCode="#,##0\ &quot;€&quot;">
                  <c:v>85936.592999999993</c:v>
                </c:pt>
                <c:pt idx="415" formatCode="#,##0\ &quot;€&quot;">
                  <c:v>45708.5</c:v>
                </c:pt>
                <c:pt idx="416" formatCode="#,##0\ &quot;€&quot;">
                  <c:v>54126.080000000002</c:v>
                </c:pt>
                <c:pt idx="417" formatCode="#,##0\ &quot;€&quot;">
                  <c:v>65456.881999999998</c:v>
                </c:pt>
                <c:pt idx="418" formatCode="#,##0\ &quot;€&quot;">
                  <c:v>83677.728000000003</c:v>
                </c:pt>
                <c:pt idx="419" formatCode="#,##0\ &quot;€&quot;">
                  <c:v>63363.286</c:v>
                </c:pt>
                <c:pt idx="420" formatCode="#,##0\ &quot;€&quot;">
                  <c:v>74166.698999999993</c:v>
                </c:pt>
                <c:pt idx="421" formatCode="#,##0\ &quot;€&quot;">
                  <c:v>47555.402999999998</c:v>
                </c:pt>
                <c:pt idx="422" formatCode="#,##0\ &quot;€&quot;">
                  <c:v>62427.714</c:v>
                </c:pt>
                <c:pt idx="423" formatCode="#,##0\ &quot;€&quot;">
                  <c:v>46066.610999999997</c:v>
                </c:pt>
                <c:pt idx="424" formatCode="#,##0\ &quot;€&quot;">
                  <c:v>87767.127999999997</c:v>
                </c:pt>
                <c:pt idx="425" formatCode="#,##0\ &quot;€&quot;">
                  <c:v>50375.722999999998</c:v>
                </c:pt>
                <c:pt idx="426" formatCode="#,##0\ &quot;€&quot;">
                  <c:v>189566.69</c:v>
                </c:pt>
                <c:pt idx="427" formatCode="#,##0\ &quot;€&quot;">
                  <c:v>72221.2</c:v>
                </c:pt>
                <c:pt idx="428" formatCode="#,##0\ &quot;€&quot;">
                  <c:v>81062.332999999999</c:v>
                </c:pt>
                <c:pt idx="429" formatCode="#,##0\ &quot;€&quot;">
                  <c:v>52594.756000000001</c:v>
                </c:pt>
                <c:pt idx="430" formatCode="#,##0\ &quot;€&quot;">
                  <c:v>92010.929000000004</c:v>
                </c:pt>
                <c:pt idx="431" formatCode="#,##0\ &quot;€&quot;">
                  <c:v>71620.142999999996</c:v>
                </c:pt>
                <c:pt idx="432" formatCode="#,##0\ &quot;€&quot;">
                  <c:v>77324.346000000005</c:v>
                </c:pt>
                <c:pt idx="433" formatCode="#,##0\ &quot;€&quot;">
                  <c:v>83762.034</c:v>
                </c:pt>
                <c:pt idx="434" formatCode="#,##0\ &quot;€&quot;">
                  <c:v>244327.7</c:v>
                </c:pt>
                <c:pt idx="435" formatCode="#,##0\ &quot;€&quot;">
                  <c:v>199654.96400000001</c:v>
                </c:pt>
                <c:pt idx="436" formatCode="#,##0\ &quot;€&quot;">
                  <c:v>50882</c:v>
                </c:pt>
                <c:pt idx="437" formatCode="#,##0\ &quot;€&quot;">
                  <c:v>47409.014000000003</c:v>
                </c:pt>
                <c:pt idx="438" formatCode="#,##0\ &quot;€&quot;">
                  <c:v>-157178.05300000001</c:v>
                </c:pt>
                <c:pt idx="439" formatCode="#,##0\ &quot;€&quot;">
                  <c:v>53755.048000000003</c:v>
                </c:pt>
                <c:pt idx="440" formatCode="#,##0\ &quot;€&quot;">
                  <c:v>69794.535999999993</c:v>
                </c:pt>
                <c:pt idx="441" formatCode="#,##0\ &quot;€&quot;">
                  <c:v>85987.625</c:v>
                </c:pt>
                <c:pt idx="442" formatCode="#,##0\ &quot;€&quot;">
                  <c:v>41516.887999999999</c:v>
                </c:pt>
                <c:pt idx="443" formatCode="#,##0\ &quot;€&quot;">
                  <c:v>261798.50200000001</c:v>
                </c:pt>
                <c:pt idx="444" formatCode="#,##0\ &quot;€&quot;">
                  <c:v>79049.399999999994</c:v>
                </c:pt>
                <c:pt idx="445" formatCode="#,##0\ &quot;€&quot;">
                  <c:v>106126.568</c:v>
                </c:pt>
                <c:pt idx="446" formatCode="#,##0\ &quot;€&quot;">
                  <c:v>71169.025999999998</c:v>
                </c:pt>
                <c:pt idx="447" formatCode="#,##0\ &quot;€&quot;">
                  <c:v>80837.221999999994</c:v>
                </c:pt>
                <c:pt idx="448" formatCode="#,##0\ &quot;€&quot;">
                  <c:v>171983.11300000001</c:v>
                </c:pt>
                <c:pt idx="449" formatCode="#,##0\ &quot;€&quot;">
                  <c:v>168905.77600000001</c:v>
                </c:pt>
                <c:pt idx="450" formatCode="#,##0\ &quot;€&quot;">
                  <c:v>100679.995</c:v>
                </c:pt>
                <c:pt idx="451" formatCode="#,##0\ &quot;€&quot;">
                  <c:v>52084.875</c:v>
                </c:pt>
                <c:pt idx="452" formatCode="#,##0\ &quot;€&quot;">
                  <c:v>51057</c:v>
                </c:pt>
                <c:pt idx="453" formatCode="#,##0\ &quot;€&quot;">
                  <c:v>145392.611</c:v>
                </c:pt>
                <c:pt idx="454" formatCode="#,##0\ &quot;€&quot;">
                  <c:v>111301.162</c:v>
                </c:pt>
                <c:pt idx="455" formatCode="#,##0\ &quot;€&quot;">
                  <c:v>51559.627999999997</c:v>
                </c:pt>
                <c:pt idx="456" formatCode="#,##0\ &quot;€&quot;">
                  <c:v>89669.635999999999</c:v>
                </c:pt>
                <c:pt idx="457" formatCode="#,##0\ &quot;€&quot;">
                  <c:v>69847.452000000005</c:v>
                </c:pt>
                <c:pt idx="458" formatCode="#,##0\ &quot;€&quot;">
                  <c:v>80352.963000000003</c:v>
                </c:pt>
                <c:pt idx="459" formatCode="#,##0\ &quot;€&quot;">
                  <c:v>89830.865000000005</c:v>
                </c:pt>
                <c:pt idx="460" formatCode="#,##0\ &quot;€&quot;">
                  <c:v>111340.30100000001</c:v>
                </c:pt>
                <c:pt idx="461" formatCode="#,##0\ &quot;€&quot;">
                  <c:v>10582.011</c:v>
                </c:pt>
                <c:pt idx="462" formatCode="#,##0\ &quot;€&quot;">
                  <c:v>80906.413</c:v>
                </c:pt>
                <c:pt idx="463" formatCode="#,##0\ &quot;€&quot;">
                  <c:v>31189.135999999999</c:v>
                </c:pt>
                <c:pt idx="464" formatCode="#,##0\ &quot;€&quot;">
                  <c:v>86553.600000000006</c:v>
                </c:pt>
                <c:pt idx="465" formatCode="#,##0\ &quot;€&quot;">
                  <c:v>105595.808</c:v>
                </c:pt>
                <c:pt idx="466" formatCode="#,##0\ &quot;€&quot;">
                  <c:v>45078.25</c:v>
                </c:pt>
                <c:pt idx="467" formatCode="#,##0\ &quot;€&quot;">
                  <c:v>158426.60999999999</c:v>
                </c:pt>
                <c:pt idx="468" formatCode="#,##0\ &quot;€&quot;">
                  <c:v>154888.47399999999</c:v>
                </c:pt>
                <c:pt idx="469" formatCode="#,##0\ &quot;€&quot;">
                  <c:v>48905.608999999997</c:v>
                </c:pt>
                <c:pt idx="470" formatCode="#,##0\ &quot;€&quot;">
                  <c:v>-59301.911</c:v>
                </c:pt>
                <c:pt idx="471" formatCode="#,##0\ &quot;€&quot;">
                  <c:v>117178.90399999999</c:v>
                </c:pt>
                <c:pt idx="472" formatCode="#,##0\ &quot;€&quot;">
                  <c:v>54111.917000000001</c:v>
                </c:pt>
                <c:pt idx="473" formatCode="#,##0\ &quot;€&quot;">
                  <c:v>211670</c:v>
                </c:pt>
                <c:pt idx="474" formatCode="#,##0\ &quot;€&quot;">
                  <c:v>43086.428999999996</c:v>
                </c:pt>
                <c:pt idx="475" formatCode="#,##0\ &quot;€&quot;">
                  <c:v>45913.8</c:v>
                </c:pt>
                <c:pt idx="476" formatCode="#,##0\ &quot;€&quot;">
                  <c:v>82242.027000000002</c:v>
                </c:pt>
                <c:pt idx="477" formatCode="#,##0\ &quot;€&quot;">
                  <c:v>59734.375</c:v>
                </c:pt>
                <c:pt idx="478" formatCode="#,##0\ &quot;€&quot;">
                  <c:v>65446.555999999997</c:v>
                </c:pt>
                <c:pt idx="479" formatCode="#,##0\ &quot;€&quot;">
                  <c:v>82094.482000000004</c:v>
                </c:pt>
                <c:pt idx="480" formatCode="#,##0\ &quot;€&quot;">
                  <c:v>65629.625</c:v>
                </c:pt>
                <c:pt idx="481" formatCode="#,##0\ &quot;€&quot;">
                  <c:v>59626.832999999999</c:v>
                </c:pt>
                <c:pt idx="482" formatCode="#,##0\ &quot;€&quot;">
                  <c:v>77755.528000000006</c:v>
                </c:pt>
                <c:pt idx="483" formatCode="#,##0\ &quot;€&quot;">
                  <c:v>56195.555999999997</c:v>
                </c:pt>
                <c:pt idx="484" formatCode="#,##0\ &quot;€&quot;">
                  <c:v>68340.546000000002</c:v>
                </c:pt>
                <c:pt idx="485" formatCode="#,##0\ &quot;€&quot;">
                  <c:v>72068.463000000003</c:v>
                </c:pt>
                <c:pt idx="486" formatCode="#,##0\ &quot;€&quot;">
                  <c:v>59540.762999999999</c:v>
                </c:pt>
                <c:pt idx="487" formatCode="#,##0\ &quot;€&quot;">
                  <c:v>63049.218999999997</c:v>
                </c:pt>
                <c:pt idx="488" formatCode="#,##0\ &quot;€&quot;">
                  <c:v>92387.769</c:v>
                </c:pt>
                <c:pt idx="489" formatCode="#,##0\ &quot;€&quot;">
                  <c:v>54077.072</c:v>
                </c:pt>
                <c:pt idx="490" formatCode="#,##0\ &quot;€&quot;">
                  <c:v>64892.544000000002</c:v>
                </c:pt>
                <c:pt idx="491" formatCode="#,##0\ &quot;€&quot;">
                  <c:v>68052.182000000001</c:v>
                </c:pt>
                <c:pt idx="492" formatCode="#,##0\ &quot;€&quot;">
                  <c:v>48210.5</c:v>
                </c:pt>
                <c:pt idx="493" formatCode="#,##0\ &quot;€&quot;">
                  <c:v>49220.881000000001</c:v>
                </c:pt>
                <c:pt idx="494" formatCode="#,##0\ &quot;€&quot;">
                  <c:v>78181.817999999999</c:v>
                </c:pt>
                <c:pt idx="495" formatCode="#,##0\ &quot;€&quot;">
                  <c:v>85174.332999999999</c:v>
                </c:pt>
                <c:pt idx="496" formatCode="#,##0\ &quot;€&quot;">
                  <c:v>79922.2</c:v>
                </c:pt>
                <c:pt idx="497" formatCode="#,##0\ &quot;€&quot;">
                  <c:v>70251.524000000005</c:v>
                </c:pt>
                <c:pt idx="498" formatCode="#,##0\ &quot;€&quot;">
                  <c:v>59675.375</c:v>
                </c:pt>
                <c:pt idx="499" formatCode="#,##0\ &quot;€&quot;">
                  <c:v>56325.523000000001</c:v>
                </c:pt>
                <c:pt idx="500" formatCode="#,##0\ &quot;€&quot;">
                  <c:v>3527.86</c:v>
                </c:pt>
                <c:pt idx="501" formatCode="#,##0\ &quot;€&quot;">
                  <c:v>62553.357000000004</c:v>
                </c:pt>
                <c:pt idx="502" formatCode="#,##0\ &quot;€&quot;">
                  <c:v>107935.556</c:v>
                </c:pt>
                <c:pt idx="503" formatCode="#,##0\ &quot;€&quot;">
                  <c:v>45625</c:v>
                </c:pt>
                <c:pt idx="504" formatCode="#,##0\ &quot;€&quot;">
                  <c:v>82358.952000000005</c:v>
                </c:pt>
                <c:pt idx="505" formatCode="#,##0\ &quot;€&quot;">
                  <c:v>71356.304000000004</c:v>
                </c:pt>
                <c:pt idx="506" formatCode="#,##0\ &quot;€&quot;">
                  <c:v>83293.37</c:v>
                </c:pt>
                <c:pt idx="507" formatCode="#,##0\ &quot;€&quot;">
                  <c:v>64712.125</c:v>
                </c:pt>
                <c:pt idx="508" formatCode="#,##0\ &quot;€&quot;">
                  <c:v>87627.25</c:v>
                </c:pt>
                <c:pt idx="509" formatCode="#,##0\ &quot;€&quot;">
                  <c:v>51726.288999999997</c:v>
                </c:pt>
                <c:pt idx="510" formatCode="#,##0\ &quot;€&quot;">
                  <c:v>74720.486000000004</c:v>
                </c:pt>
                <c:pt idx="511" formatCode="#,##0\ &quot;€&quot;">
                  <c:v>105190.2</c:v>
                </c:pt>
                <c:pt idx="512" formatCode="#,##0\ &quot;€&quot;">
                  <c:v>95143.459000000003</c:v>
                </c:pt>
                <c:pt idx="513" formatCode="#,##0\ &quot;€&quot;">
                  <c:v>111245.76300000001</c:v>
                </c:pt>
                <c:pt idx="514" formatCode="#,##0\ &quot;€&quot;">
                  <c:v>82867.364000000001</c:v>
                </c:pt>
                <c:pt idx="515" formatCode="#,##0\ &quot;€&quot;">
                  <c:v>43613.75</c:v>
                </c:pt>
                <c:pt idx="516" formatCode="#,##0\ &quot;€&quot;">
                  <c:v>76200.5</c:v>
                </c:pt>
                <c:pt idx="517" formatCode="#,##0\ &quot;€&quot;">
                  <c:v>54814.506000000001</c:v>
                </c:pt>
                <c:pt idx="518" formatCode="#,##0\ &quot;€&quot;">
                  <c:v>61105.792999999998</c:v>
                </c:pt>
                <c:pt idx="519" formatCode="#,##0\ &quot;€&quot;">
                  <c:v>81172.065000000002</c:v>
                </c:pt>
                <c:pt idx="520" formatCode="#,##0\ &quot;€&quot;">
                  <c:v>63799.213000000003</c:v>
                </c:pt>
                <c:pt idx="521" formatCode="#,##0\ &quot;€&quot;">
                  <c:v>92542.876000000004</c:v>
                </c:pt>
                <c:pt idx="522" formatCode="#,##0\ &quot;€&quot;">
                  <c:v>47877.224000000002</c:v>
                </c:pt>
                <c:pt idx="523" formatCode="#,##0\ &quot;€&quot;">
                  <c:v>86855.226999999999</c:v>
                </c:pt>
                <c:pt idx="524" formatCode="#,##0\ &quot;€&quot;">
                  <c:v>90998.695999999996</c:v>
                </c:pt>
                <c:pt idx="525" formatCode="#,##0\ &quot;€&quot;">
                  <c:v>80075.934999999998</c:v>
                </c:pt>
                <c:pt idx="526" formatCode="#,##0\ &quot;€&quot;">
                  <c:v>41515.506999999998</c:v>
                </c:pt>
                <c:pt idx="527" formatCode="#,##0\ &quot;€&quot;">
                  <c:v>62603</c:v>
                </c:pt>
                <c:pt idx="528" formatCode="#,##0\ &quot;€&quot;">
                  <c:v>88418.6</c:v>
                </c:pt>
                <c:pt idx="529" formatCode="#,##0\ &quot;€&quot;">
                  <c:v>74995.013999999996</c:v>
                </c:pt>
                <c:pt idx="530" formatCode="#,##0\ &quot;€&quot;">
                  <c:v>87869.611000000004</c:v>
                </c:pt>
                <c:pt idx="531" formatCode="#,##0\ &quot;€&quot;">
                  <c:v>86362.817999999999</c:v>
                </c:pt>
                <c:pt idx="532" formatCode="#,##0\ &quot;€&quot;">
                  <c:v>122607.829</c:v>
                </c:pt>
                <c:pt idx="533" formatCode="#,##0\ &quot;€&quot;">
                  <c:v>63425.652999999998</c:v>
                </c:pt>
                <c:pt idx="534" formatCode="#,##0\ &quot;€&quot;">
                  <c:v>64813.661999999997</c:v>
                </c:pt>
                <c:pt idx="535" formatCode="#,##0\ &quot;€&quot;">
                  <c:v>-149139.70800000001</c:v>
                </c:pt>
                <c:pt idx="536" formatCode="#,##0\ &quot;€&quot;">
                  <c:v>106329.20299999999</c:v>
                </c:pt>
                <c:pt idx="537" formatCode="#,##0\ &quot;€&quot;">
                  <c:v>121903.818</c:v>
                </c:pt>
                <c:pt idx="538" formatCode="#,##0\ &quot;€&quot;">
                  <c:v>82249.145999999993</c:v>
                </c:pt>
                <c:pt idx="539" formatCode="#,##0\ &quot;€&quot;">
                  <c:v>87293.570999999996</c:v>
                </c:pt>
                <c:pt idx="540" formatCode="#,##0\ &quot;€&quot;">
                  <c:v>55550</c:v>
                </c:pt>
                <c:pt idx="541" formatCode="#,##0\ &quot;€&quot;">
                  <c:v>95892.5</c:v>
                </c:pt>
                <c:pt idx="542" formatCode="#,##0\ &quot;€&quot;">
                  <c:v>71306.163</c:v>
                </c:pt>
                <c:pt idx="543" formatCode="#,##0\ &quot;€&quot;">
                  <c:v>113244.17200000001</c:v>
                </c:pt>
                <c:pt idx="544" formatCode="#,##0\ &quot;€&quot;">
                  <c:v>45569.4</c:v>
                </c:pt>
                <c:pt idx="545" formatCode="#,##0\ &quot;€&quot;">
                  <c:v>75385.581999999995</c:v>
                </c:pt>
                <c:pt idx="546" formatCode="#,##0\ &quot;€&quot;">
                  <c:v>89962.963000000003</c:v>
                </c:pt>
                <c:pt idx="547" formatCode="#,##0\ &quot;€&quot;">
                  <c:v>129634.35799999999</c:v>
                </c:pt>
                <c:pt idx="548" formatCode="#,##0\ &quot;€&quot;">
                  <c:v>125316.29700000001</c:v>
                </c:pt>
                <c:pt idx="549" formatCode="#,##0\ &quot;€&quot;">
                  <c:v>107125.8</c:v>
                </c:pt>
                <c:pt idx="550" formatCode="#,##0\ &quot;€&quot;">
                  <c:v>96022.357000000004</c:v>
                </c:pt>
                <c:pt idx="551" formatCode="#,##0\ &quot;€&quot;">
                  <c:v>65500.245000000003</c:v>
                </c:pt>
                <c:pt idx="552" formatCode="#,##0\ &quot;€&quot;">
                  <c:v>112444.444</c:v>
                </c:pt>
                <c:pt idx="553" formatCode="#,##0\ &quot;€&quot;">
                  <c:v>75077.698000000004</c:v>
                </c:pt>
                <c:pt idx="554" formatCode="#,##0\ &quot;€&quot;">
                  <c:v>93584.771999999997</c:v>
                </c:pt>
                <c:pt idx="555" formatCode="#,##0\ &quot;€&quot;">
                  <c:v>95653.316000000006</c:v>
                </c:pt>
                <c:pt idx="556" formatCode="#,##0\ &quot;€&quot;">
                  <c:v>47437.542000000001</c:v>
                </c:pt>
                <c:pt idx="557" formatCode="#,##0\ &quot;€&quot;">
                  <c:v>50367.857000000004</c:v>
                </c:pt>
                <c:pt idx="558" formatCode="#,##0\ &quot;€&quot;">
                  <c:v>46384.614999999998</c:v>
                </c:pt>
                <c:pt idx="559" formatCode="#,##0\ &quot;€&quot;">
                  <c:v>33084.800000000003</c:v>
                </c:pt>
                <c:pt idx="560" formatCode="#,##0\ &quot;€&quot;">
                  <c:v>56378.786</c:v>
                </c:pt>
                <c:pt idx="561" formatCode="#,##0\ &quot;€&quot;">
                  <c:v>53289.343999999997</c:v>
                </c:pt>
                <c:pt idx="562" formatCode="#,##0\ &quot;€&quot;">
                  <c:v>-6762384</c:v>
                </c:pt>
                <c:pt idx="563" formatCode="#,##0\ &quot;€&quot;">
                  <c:v>66818.316000000006</c:v>
                </c:pt>
                <c:pt idx="564" formatCode="#,##0\ &quot;€&quot;">
                  <c:v>50614.118000000002</c:v>
                </c:pt>
                <c:pt idx="565" formatCode="#,##0\ &quot;€&quot;">
                  <c:v>100785.878</c:v>
                </c:pt>
                <c:pt idx="566" formatCode="#,##0\ &quot;€&quot;">
                  <c:v>-246362.2</c:v>
                </c:pt>
                <c:pt idx="567" formatCode="#,##0\ &quot;€&quot;">
                  <c:v>73349.5</c:v>
                </c:pt>
                <c:pt idx="568" formatCode="#,##0\ &quot;€&quot;">
                  <c:v>59685.25</c:v>
                </c:pt>
                <c:pt idx="569" formatCode="#,##0\ &quot;€&quot;">
                  <c:v>56892.194000000003</c:v>
                </c:pt>
                <c:pt idx="570" formatCode="#,##0\ &quot;€&quot;">
                  <c:v>17678.646000000001</c:v>
                </c:pt>
                <c:pt idx="571" formatCode="#,##0\ &quot;€&quot;">
                  <c:v>70189.544999999998</c:v>
                </c:pt>
                <c:pt idx="572" formatCode="#,##0\ &quot;€&quot;">
                  <c:v>75465.275999999998</c:v>
                </c:pt>
                <c:pt idx="573" formatCode="#,##0\ &quot;€&quot;">
                  <c:v>226204.51</c:v>
                </c:pt>
                <c:pt idx="574" formatCode="#,##0\ &quot;€&quot;">
                  <c:v>67793.486999999994</c:v>
                </c:pt>
                <c:pt idx="575" formatCode="#,##0\ &quot;€&quot;">
                  <c:v>18628744</c:v>
                </c:pt>
                <c:pt idx="576" formatCode="#,##0\ &quot;€&quot;">
                  <c:v>896458.31299999997</c:v>
                </c:pt>
                <c:pt idx="577" formatCode="#,##0\ &quot;€&quot;">
                  <c:v>96696.3</c:v>
                </c:pt>
                <c:pt idx="578" formatCode="#,##0\ &quot;€&quot;">
                  <c:v>71020.167000000001</c:v>
                </c:pt>
                <c:pt idx="579" formatCode="#,##0\ &quot;€&quot;">
                  <c:v>38666.167000000001</c:v>
                </c:pt>
                <c:pt idx="580" formatCode="#,##0\ &quot;€&quot;">
                  <c:v>139345.15400000001</c:v>
                </c:pt>
                <c:pt idx="581" formatCode="#,##0\ &quot;€&quot;">
                  <c:v>47445.2</c:v>
                </c:pt>
                <c:pt idx="582" formatCode="#,##0\ &quot;€&quot;">
                  <c:v>201946</c:v>
                </c:pt>
                <c:pt idx="583" formatCode="#,##0\ &quot;€&quot;">
                  <c:v>51159.544999999998</c:v>
                </c:pt>
                <c:pt idx="584" formatCode="#,##0\ &quot;€&quot;">
                  <c:v>271594.08199999999</c:v>
                </c:pt>
                <c:pt idx="585" formatCode="#,##0\ &quot;€&quot;">
                  <c:v>61433.610999999997</c:v>
                </c:pt>
                <c:pt idx="586" formatCode="#,##0\ &quot;€&quot;">
                  <c:v>52119.292000000001</c:v>
                </c:pt>
                <c:pt idx="587" formatCode="#,##0\ &quot;€&quot;">
                  <c:v>45495.258999999998</c:v>
                </c:pt>
                <c:pt idx="588" formatCode="#,##0\ &quot;€&quot;">
                  <c:v>56412.394999999997</c:v>
                </c:pt>
                <c:pt idx="589" formatCode="#,##0\ &quot;€&quot;">
                  <c:v>73728</c:v>
                </c:pt>
                <c:pt idx="590" formatCode="#,##0\ &quot;€&quot;">
                  <c:v>86407.75</c:v>
                </c:pt>
                <c:pt idx="591" formatCode="#,##0\ &quot;€&quot;">
                  <c:v>68789.8</c:v>
                </c:pt>
                <c:pt idx="592" formatCode="#,##0\ &quot;€&quot;">
                  <c:v>82489</c:v>
                </c:pt>
                <c:pt idx="593" formatCode="#,##0\ &quot;€&quot;">
                  <c:v>47275.332999999999</c:v>
                </c:pt>
                <c:pt idx="594" formatCode="#,##0\ &quot;€&quot;">
                  <c:v>47632.75</c:v>
                </c:pt>
                <c:pt idx="595" formatCode="#,##0\ &quot;€&quot;">
                  <c:v>99623.198999999993</c:v>
                </c:pt>
                <c:pt idx="596" formatCode="#,##0\ &quot;€&quot;">
                  <c:v>63365.483</c:v>
                </c:pt>
                <c:pt idx="597" formatCode="#,##0\ &quot;€&quot;">
                  <c:v>34729.182000000001</c:v>
                </c:pt>
                <c:pt idx="598" formatCode="#,##0\ &quot;€&quot;">
                  <c:v>56333.332999999999</c:v>
                </c:pt>
                <c:pt idx="599" formatCode="#,##0\ &quot;€&quot;">
                  <c:v>131736.538</c:v>
                </c:pt>
                <c:pt idx="600" formatCode="#,##0\ &quot;€&quot;">
                  <c:v>68074.486000000004</c:v>
                </c:pt>
                <c:pt idx="601" formatCode="#,##0\ &quot;€&quot;">
                  <c:v>127324.645</c:v>
                </c:pt>
                <c:pt idx="602" formatCode="#,##0\ &quot;€&quot;">
                  <c:v>62115.28</c:v>
                </c:pt>
                <c:pt idx="603" formatCode="#,##0\ &quot;€&quot;">
                  <c:v>62886.762999999999</c:v>
                </c:pt>
                <c:pt idx="604" formatCode="#,##0\ &quot;€&quot;">
                  <c:v>151771.4</c:v>
                </c:pt>
                <c:pt idx="605" formatCode="#,##0\ &quot;€&quot;">
                  <c:v>77920.2</c:v>
                </c:pt>
                <c:pt idx="606" formatCode="#,##0\ &quot;€&quot;">
                  <c:v>72271.418999999994</c:v>
                </c:pt>
                <c:pt idx="607" formatCode="#,##0\ &quot;€&quot;">
                  <c:v>37409.091</c:v>
                </c:pt>
                <c:pt idx="608" formatCode="#,##0\ &quot;€&quot;">
                  <c:v>56107.919000000002</c:v>
                </c:pt>
                <c:pt idx="609" formatCode="#,##0\ &quot;€&quot;">
                  <c:v>78638.561000000002</c:v>
                </c:pt>
                <c:pt idx="610" formatCode="#,##0\ &quot;€&quot;">
                  <c:v>44531.269</c:v>
                </c:pt>
                <c:pt idx="611" formatCode="#,##0\ &quot;€&quot;">
                  <c:v>132091.91500000001</c:v>
                </c:pt>
                <c:pt idx="612" formatCode="#,##0\ &quot;€&quot;">
                  <c:v>-414141.636</c:v>
                </c:pt>
                <c:pt idx="613" formatCode="#,##0\ &quot;€&quot;">
                  <c:v>88080.332999999999</c:v>
                </c:pt>
                <c:pt idx="614" formatCode="#,##0\ &quot;€&quot;">
                  <c:v>56410.605000000003</c:v>
                </c:pt>
                <c:pt idx="615" formatCode="#,##0\ &quot;€&quot;">
                  <c:v>63350</c:v>
                </c:pt>
                <c:pt idx="616" formatCode="#,##0\ &quot;€&quot;">
                  <c:v>122575.541</c:v>
                </c:pt>
                <c:pt idx="617" formatCode="#,##0\ &quot;€&quot;">
                  <c:v>63509.315999999999</c:v>
                </c:pt>
                <c:pt idx="618" formatCode="#,##0\ &quot;€&quot;">
                  <c:v>43480.444000000003</c:v>
                </c:pt>
                <c:pt idx="619" formatCode="#,##0\ &quot;€&quot;">
                  <c:v>167312.06299999999</c:v>
                </c:pt>
                <c:pt idx="620" formatCode="#,##0\ &quot;€&quot;">
                  <c:v>85106.384999999995</c:v>
                </c:pt>
                <c:pt idx="621" formatCode="#,##0\ &quot;€&quot;">
                  <c:v>53604.258999999998</c:v>
                </c:pt>
                <c:pt idx="622" formatCode="#,##0\ &quot;€&quot;">
                  <c:v>57906.712</c:v>
                </c:pt>
                <c:pt idx="623" formatCode="#,##0\ &quot;€&quot;">
                  <c:v>93288.332999999999</c:v>
                </c:pt>
                <c:pt idx="624" formatCode="#,##0\ &quot;€&quot;">
                  <c:v>68021.195999999996</c:v>
                </c:pt>
                <c:pt idx="625" formatCode="#,##0\ &quot;€&quot;">
                  <c:v>64866.894999999997</c:v>
                </c:pt>
                <c:pt idx="626" formatCode="#,##0\ &quot;€&quot;">
                  <c:v>45705.059000000001</c:v>
                </c:pt>
                <c:pt idx="627" formatCode="#,##0\ &quot;€&quot;">
                  <c:v>71594.285999999993</c:v>
                </c:pt>
                <c:pt idx="628" formatCode="#,##0\ &quot;€&quot;">
                  <c:v>59977.694000000003</c:v>
                </c:pt>
                <c:pt idx="629" formatCode="#,##0\ &quot;€&quot;">
                  <c:v>60541.586000000003</c:v>
                </c:pt>
                <c:pt idx="630" formatCode="#,##0\ &quot;€&quot;">
                  <c:v>57811.773000000001</c:v>
                </c:pt>
                <c:pt idx="631" formatCode="#,##0\ &quot;€&quot;">
                  <c:v>74300.146999999997</c:v>
                </c:pt>
                <c:pt idx="632" formatCode="#,##0\ &quot;€&quot;">
                  <c:v>82593.714000000007</c:v>
                </c:pt>
                <c:pt idx="633" formatCode="#,##0\ &quot;€&quot;">
                  <c:v>54450</c:v>
                </c:pt>
                <c:pt idx="634" formatCode="#,##0\ &quot;€&quot;">
                  <c:v>66955.756999999998</c:v>
                </c:pt>
                <c:pt idx="635" formatCode="#,##0\ &quot;€&quot;">
                  <c:v>72649.364000000001</c:v>
                </c:pt>
                <c:pt idx="636" formatCode="#,##0\ &quot;€&quot;">
                  <c:v>56981.909</c:v>
                </c:pt>
                <c:pt idx="637" formatCode="#,##0\ &quot;€&quot;">
                  <c:v>136625.429</c:v>
                </c:pt>
                <c:pt idx="638" formatCode="#,##0\ &quot;€&quot;">
                  <c:v>78203</c:v>
                </c:pt>
                <c:pt idx="639" formatCode="#,##0\ &quot;€&quot;">
                  <c:v>95232.296000000002</c:v>
                </c:pt>
                <c:pt idx="640" formatCode="#,##0\ &quot;€&quot;">
                  <c:v>62722.294000000002</c:v>
                </c:pt>
                <c:pt idx="641" formatCode="#,##0\ &quot;€&quot;">
                  <c:v>168559.872</c:v>
                </c:pt>
                <c:pt idx="642" formatCode="#,##0\ &quot;€&quot;">
                  <c:v>143423.125</c:v>
                </c:pt>
                <c:pt idx="643" formatCode="#,##0\ &quot;€&quot;">
                  <c:v>80323</c:v>
                </c:pt>
                <c:pt idx="644" formatCode="#,##0\ &quot;€&quot;">
                  <c:v>83357.955000000002</c:v>
                </c:pt>
                <c:pt idx="645" formatCode="#,##0\ &quot;€&quot;">
                  <c:v>67112.888999999996</c:v>
                </c:pt>
                <c:pt idx="646" formatCode="#,##0\ &quot;€&quot;">
                  <c:v>85175.384999999995</c:v>
                </c:pt>
                <c:pt idx="647" formatCode="#,##0\ &quot;€&quot;">
                  <c:v>49092</c:v>
                </c:pt>
                <c:pt idx="648" formatCode="#,##0\ &quot;€&quot;">
                  <c:v>44554.214</c:v>
                </c:pt>
                <c:pt idx="649" formatCode="#,##0\ &quot;€&quot;">
                  <c:v>74658.784</c:v>
                </c:pt>
                <c:pt idx="650" formatCode="#,##0\ &quot;€&quot;">
                  <c:v>80325.652000000002</c:v>
                </c:pt>
                <c:pt idx="651" formatCode="#,##0\ &quot;€&quot;">
                  <c:v>48972.481</c:v>
                </c:pt>
                <c:pt idx="652" formatCode="#,##0\ &quot;€&quot;">
                  <c:v>84190.930999999997</c:v>
                </c:pt>
                <c:pt idx="653" formatCode="#,##0\ &quot;€&quot;">
                  <c:v>45140.578000000001</c:v>
                </c:pt>
                <c:pt idx="654" formatCode="#,##0\ &quot;€&quot;">
                  <c:v>100505.87300000001</c:v>
                </c:pt>
                <c:pt idx="655" formatCode="#,##0\ &quot;€&quot;">
                  <c:v>108957.789</c:v>
                </c:pt>
                <c:pt idx="656" formatCode="#,##0\ &quot;€&quot;">
                  <c:v>29602.222000000002</c:v>
                </c:pt>
                <c:pt idx="657" formatCode="#,##0\ &quot;€&quot;">
                  <c:v>84333.087</c:v>
                </c:pt>
                <c:pt idx="658" formatCode="#,##0\ &quot;€&quot;">
                  <c:v>78967.125</c:v>
                </c:pt>
                <c:pt idx="659" formatCode="#,##0\ &quot;€&quot;">
                  <c:v>19889.5</c:v>
                </c:pt>
                <c:pt idx="660" formatCode="#,##0\ &quot;€&quot;">
                  <c:v>60090.6</c:v>
                </c:pt>
                <c:pt idx="661" formatCode="#,##0\ &quot;€&quot;">
                  <c:v>94097.570999999996</c:v>
                </c:pt>
                <c:pt idx="662" formatCode="#,##0\ &quot;€&quot;">
                  <c:v>68917.070999999996</c:v>
                </c:pt>
                <c:pt idx="663" formatCode="#,##0\ &quot;€&quot;">
                  <c:v>72936.576000000001</c:v>
                </c:pt>
                <c:pt idx="664" formatCode="#,##0\ &quot;€&quot;">
                  <c:v>107561.4</c:v>
                </c:pt>
                <c:pt idx="665" formatCode="#,##0\ &quot;€&quot;">
                  <c:v>124023.817</c:v>
                </c:pt>
                <c:pt idx="666" formatCode="#,##0\ &quot;€&quot;">
                  <c:v>40463.892</c:v>
                </c:pt>
                <c:pt idx="667" formatCode="#,##0\ &quot;€&quot;">
                  <c:v>70596.153999999995</c:v>
                </c:pt>
                <c:pt idx="668" formatCode="#,##0\ &quot;€&quot;">
                  <c:v>62865.194000000003</c:v>
                </c:pt>
                <c:pt idx="669" formatCode="#,##0\ &quot;€&quot;">
                  <c:v>92242.667000000001</c:v>
                </c:pt>
                <c:pt idx="670" formatCode="#,##0\ &quot;€&quot;">
                  <c:v>149512.818</c:v>
                </c:pt>
                <c:pt idx="671" formatCode="#,##0\ &quot;€&quot;">
                  <c:v>101135.6</c:v>
                </c:pt>
                <c:pt idx="672" formatCode="#,##0\ &quot;€&quot;">
                  <c:v>100153.5</c:v>
                </c:pt>
                <c:pt idx="673" formatCode="#,##0\ &quot;€&quot;">
                  <c:v>56680.375</c:v>
                </c:pt>
                <c:pt idx="674" formatCode="#,##0\ &quot;€&quot;">
                  <c:v>48150</c:v>
                </c:pt>
                <c:pt idx="675" formatCode="#,##0\ &quot;€&quot;">
                  <c:v>83954.421000000002</c:v>
                </c:pt>
                <c:pt idx="676" formatCode="#,##0\ &quot;€&quot;">
                  <c:v>56038.294000000002</c:v>
                </c:pt>
                <c:pt idx="677" formatCode="#,##0\ &quot;€&quot;">
                  <c:v>95642.948999999993</c:v>
                </c:pt>
                <c:pt idx="678" formatCode="#,##0\ &quot;€&quot;">
                  <c:v>52614.375</c:v>
                </c:pt>
                <c:pt idx="679" formatCode="#,##0\ &quot;€&quot;">
                  <c:v>109034.833</c:v>
                </c:pt>
                <c:pt idx="680" formatCode="#,##0\ &quot;€&quot;">
                  <c:v>128051.446</c:v>
                </c:pt>
                <c:pt idx="681" formatCode="#,##0\ &quot;€&quot;">
                  <c:v>65625</c:v>
                </c:pt>
                <c:pt idx="682" formatCode="#,##0\ &quot;€&quot;">
                  <c:v>78274.956999999995</c:v>
                </c:pt>
                <c:pt idx="683" formatCode="#,##0\ &quot;€&quot;">
                  <c:v>77764.523000000001</c:v>
                </c:pt>
                <c:pt idx="684" formatCode="#,##0\ &quot;€&quot;">
                  <c:v>64112.959999999999</c:v>
                </c:pt>
                <c:pt idx="685" formatCode="#,##0\ &quot;€&quot;">
                  <c:v>43239.470999999998</c:v>
                </c:pt>
                <c:pt idx="686" formatCode="#,##0\ &quot;€&quot;">
                  <c:v>120632.405</c:v>
                </c:pt>
                <c:pt idx="687" formatCode="#,##0\ &quot;€&quot;">
                  <c:v>61198.5</c:v>
                </c:pt>
                <c:pt idx="688" formatCode="#,##0\ &quot;€&quot;">
                  <c:v>31706.384999999998</c:v>
                </c:pt>
                <c:pt idx="689" formatCode="#,##0\ &quot;€&quot;">
                  <c:v>72369.989000000001</c:v>
                </c:pt>
                <c:pt idx="690" formatCode="#,##0\ &quot;€&quot;">
                  <c:v>141949.46599999999</c:v>
                </c:pt>
                <c:pt idx="691" formatCode="#,##0\ &quot;€&quot;">
                  <c:v>74112.271999999997</c:v>
                </c:pt>
                <c:pt idx="692" formatCode="#,##0\ &quot;€&quot;">
                  <c:v>70703.365999999995</c:v>
                </c:pt>
                <c:pt idx="693" formatCode="#,##0\ &quot;€&quot;">
                  <c:v>124525.632</c:v>
                </c:pt>
                <c:pt idx="694" formatCode="#,##0\ &quot;€&quot;">
                  <c:v>168848.8</c:v>
                </c:pt>
                <c:pt idx="695" formatCode="#,##0\ &quot;€&quot;">
                  <c:v>84818.76</c:v>
                </c:pt>
                <c:pt idx="696" formatCode="#,##0\ &quot;€&quot;">
                  <c:v>66333.332999999999</c:v>
                </c:pt>
                <c:pt idx="697" formatCode="#,##0\ &quot;€&quot;">
                  <c:v>61428.5</c:v>
                </c:pt>
                <c:pt idx="698" formatCode="#,##0\ &quot;€&quot;">
                  <c:v>85770.6</c:v>
                </c:pt>
                <c:pt idx="699" formatCode="#,##0\ &quot;€&quot;">
                  <c:v>61606.667000000001</c:v>
                </c:pt>
                <c:pt idx="700" formatCode="#,##0\ &quot;€&quot;">
                  <c:v>93264.5</c:v>
                </c:pt>
                <c:pt idx="701" formatCode="#,##0\ &quot;€&quot;">
                  <c:v>129075.692</c:v>
                </c:pt>
                <c:pt idx="702" formatCode="#,##0\ &quot;€&quot;">
                  <c:v>54649</c:v>
                </c:pt>
                <c:pt idx="703" formatCode="#,##0\ &quot;€&quot;">
                  <c:v>62560.58</c:v>
                </c:pt>
                <c:pt idx="704" formatCode="#,##0\ &quot;€&quot;">
                  <c:v>57274.544999999998</c:v>
                </c:pt>
                <c:pt idx="705" formatCode="#,##0\ &quot;€&quot;">
                  <c:v>9807.4</c:v>
                </c:pt>
                <c:pt idx="706" formatCode="#,##0\ &quot;€&quot;">
                  <c:v>76091.111000000004</c:v>
                </c:pt>
                <c:pt idx="707" formatCode="#,##0\ &quot;€&quot;">
                  <c:v>64317.684000000001</c:v>
                </c:pt>
                <c:pt idx="708" formatCode="#,##0\ &quot;€&quot;">
                  <c:v>58404.9</c:v>
                </c:pt>
                <c:pt idx="709" formatCode="#,##0\ &quot;€&quot;">
                  <c:v>41027.618000000002</c:v>
                </c:pt>
                <c:pt idx="710" formatCode="#,##0\ &quot;€&quot;">
                  <c:v>52192.923000000003</c:v>
                </c:pt>
                <c:pt idx="711" formatCode="#,##0\ &quot;€&quot;">
                  <c:v>37000</c:v>
                </c:pt>
                <c:pt idx="712" formatCode="#,##0\ &quot;€&quot;">
                  <c:v>69748.134000000005</c:v>
                </c:pt>
                <c:pt idx="713" formatCode="#,##0\ &quot;€&quot;">
                  <c:v>64629.923000000003</c:v>
                </c:pt>
                <c:pt idx="714" formatCode="#,##0\ &quot;€&quot;">
                  <c:v>58260.714</c:v>
                </c:pt>
                <c:pt idx="715" formatCode="#,##0\ &quot;€&quot;">
                  <c:v>71451.092999999993</c:v>
                </c:pt>
                <c:pt idx="716" formatCode="#,##0\ &quot;€&quot;">
                  <c:v>180109.94399999999</c:v>
                </c:pt>
                <c:pt idx="717" formatCode="#,##0\ &quot;€&quot;">
                  <c:v>83264.551000000007</c:v>
                </c:pt>
                <c:pt idx="718" formatCode="#,##0\ &quot;€&quot;">
                  <c:v>88727.053</c:v>
                </c:pt>
                <c:pt idx="719" formatCode="#,##0\ &quot;€&quot;">
                  <c:v>71381.354999999996</c:v>
                </c:pt>
                <c:pt idx="720" formatCode="#,##0\ &quot;€&quot;">
                  <c:v>88049.384999999995</c:v>
                </c:pt>
                <c:pt idx="721" formatCode="#,##0\ &quot;€&quot;">
                  <c:v>71813.902000000002</c:v>
                </c:pt>
                <c:pt idx="722" formatCode="#,##0\ &quot;€&quot;">
                  <c:v>35937.010999999999</c:v>
                </c:pt>
                <c:pt idx="723" formatCode="#,##0\ &quot;€&quot;">
                  <c:v>50759.544999999998</c:v>
                </c:pt>
                <c:pt idx="724" formatCode="#,##0\ &quot;€&quot;">
                  <c:v>54223.894</c:v>
                </c:pt>
                <c:pt idx="725" formatCode="#,##0\ &quot;€&quot;">
                  <c:v>95803.5</c:v>
                </c:pt>
                <c:pt idx="726" formatCode="#,##0\ &quot;€&quot;">
                  <c:v>81006.210999999996</c:v>
                </c:pt>
                <c:pt idx="727" formatCode="#,##0\ &quot;€&quot;">
                  <c:v>59950</c:v>
                </c:pt>
                <c:pt idx="728" formatCode="#,##0\ &quot;€&quot;">
                  <c:v>64162.071000000004</c:v>
                </c:pt>
                <c:pt idx="729" formatCode="#,##0\ &quot;€&quot;">
                  <c:v>66497.167000000001</c:v>
                </c:pt>
                <c:pt idx="730" formatCode="#,##0\ &quot;€&quot;">
                  <c:v>60738.635999999999</c:v>
                </c:pt>
                <c:pt idx="731" formatCode="#,##0\ &quot;€&quot;">
                  <c:v>130237</c:v>
                </c:pt>
                <c:pt idx="732" formatCode="#,##0\ &quot;€&quot;">
                  <c:v>46920.622000000003</c:v>
                </c:pt>
                <c:pt idx="733" formatCode="#,##0\ &quot;€&quot;">
                  <c:v>70498.444000000003</c:v>
                </c:pt>
                <c:pt idx="734" formatCode="#,##0\ &quot;€&quot;">
                  <c:v>128476.94100000001</c:v>
                </c:pt>
                <c:pt idx="735" formatCode="#,##0\ &quot;€&quot;">
                  <c:v>45002.375</c:v>
                </c:pt>
                <c:pt idx="736" formatCode="#,##0\ &quot;€&quot;">
                  <c:v>46966.845000000001</c:v>
                </c:pt>
                <c:pt idx="737" formatCode="#,##0\ &quot;€&quot;">
                  <c:v>89039</c:v>
                </c:pt>
                <c:pt idx="738" formatCode="#,##0\ &quot;€&quot;">
                  <c:v>50276.796000000002</c:v>
                </c:pt>
                <c:pt idx="739" formatCode="#,##0\ &quot;€&quot;">
                  <c:v>154085.57999999999</c:v>
                </c:pt>
                <c:pt idx="740" formatCode="#,##0\ &quot;€&quot;">
                  <c:v>48455.313999999998</c:v>
                </c:pt>
                <c:pt idx="741" formatCode="#,##0\ &quot;€&quot;">
                  <c:v>59777.777999999998</c:v>
                </c:pt>
                <c:pt idx="742" formatCode="#,##0\ &quot;€&quot;">
                  <c:v>59656.023000000001</c:v>
                </c:pt>
                <c:pt idx="743" formatCode="#,##0\ &quot;€&quot;">
                  <c:v>63583</c:v>
                </c:pt>
                <c:pt idx="744" formatCode="#,##0\ &quot;€&quot;">
                  <c:v>200869.55600000001</c:v>
                </c:pt>
                <c:pt idx="745" formatCode="#,##0\ &quot;€&quot;">
                  <c:v>60688.792999999998</c:v>
                </c:pt>
                <c:pt idx="746" formatCode="#,##0\ &quot;€&quot;">
                  <c:v>50655.85</c:v>
                </c:pt>
                <c:pt idx="747" formatCode="#,##0\ &quot;€&quot;">
                  <c:v>105972.5</c:v>
                </c:pt>
                <c:pt idx="748" formatCode="#,##0\ &quot;€&quot;">
                  <c:v>65848.307000000001</c:v>
                </c:pt>
                <c:pt idx="749" formatCode="#,##0\ &quot;€&quot;">
                  <c:v>15191.891</c:v>
                </c:pt>
                <c:pt idx="750" formatCode="#,##0\ &quot;€&quot;">
                  <c:v>208193.8</c:v>
                </c:pt>
                <c:pt idx="751" formatCode="#,##0\ &quot;€&quot;">
                  <c:v>37580.444000000003</c:v>
                </c:pt>
                <c:pt idx="752" formatCode="#,##0\ &quot;€&quot;">
                  <c:v>77542.667000000001</c:v>
                </c:pt>
                <c:pt idx="753" formatCode="#,##0\ &quot;€&quot;">
                  <c:v>110693.52800000001</c:v>
                </c:pt>
                <c:pt idx="754" formatCode="#,##0\ &quot;€&quot;">
                  <c:v>72806.523000000001</c:v>
                </c:pt>
                <c:pt idx="755" formatCode="#,##0\ &quot;€&quot;">
                  <c:v>55658.207999999999</c:v>
                </c:pt>
                <c:pt idx="756" formatCode="#,##0\ &quot;€&quot;">
                  <c:v>80547.591</c:v>
                </c:pt>
                <c:pt idx="757" formatCode="#,##0\ &quot;€&quot;">
                  <c:v>31809.846000000001</c:v>
                </c:pt>
                <c:pt idx="758" formatCode="#,##0\ &quot;€&quot;">
                  <c:v>84695.2</c:v>
                </c:pt>
                <c:pt idx="759" formatCode="#,##0\ &quot;€&quot;">
                  <c:v>41504.114999999998</c:v>
                </c:pt>
                <c:pt idx="760" formatCode="#,##0\ &quot;€&quot;">
                  <c:v>81354.631999999998</c:v>
                </c:pt>
                <c:pt idx="761" formatCode="#,##0\ &quot;€&quot;">
                  <c:v>62776.75</c:v>
                </c:pt>
                <c:pt idx="762" formatCode="#,##0\ &quot;€&quot;">
                  <c:v>65114.1</c:v>
                </c:pt>
                <c:pt idx="763" formatCode="#,##0\ &quot;€&quot;">
                  <c:v>32408.161</c:v>
                </c:pt>
                <c:pt idx="764" formatCode="#,##0\ &quot;€&quot;">
                  <c:v>62064.588000000003</c:v>
                </c:pt>
                <c:pt idx="765" formatCode="#,##0\ &quot;€&quot;">
                  <c:v>46968.75</c:v>
                </c:pt>
                <c:pt idx="766" formatCode="#,##0\ &quot;€&quot;">
                  <c:v>121679.84600000001</c:v>
                </c:pt>
                <c:pt idx="767" formatCode="#,##0\ &quot;€&quot;">
                  <c:v>72631.417000000001</c:v>
                </c:pt>
                <c:pt idx="768" formatCode="#,##0\ &quot;€&quot;">
                  <c:v>64446.071000000004</c:v>
                </c:pt>
                <c:pt idx="769" formatCode="#,##0\ &quot;€&quot;">
                  <c:v>59369.555999999997</c:v>
                </c:pt>
                <c:pt idx="770" formatCode="#,##0\ &quot;€&quot;">
                  <c:v>256798.23699999999</c:v>
                </c:pt>
                <c:pt idx="771" formatCode="#,##0\ &quot;€&quot;">
                  <c:v>151294.78899999999</c:v>
                </c:pt>
                <c:pt idx="772" formatCode="#,##0\ &quot;€&quot;">
                  <c:v>72095.625</c:v>
                </c:pt>
                <c:pt idx="773" formatCode="#,##0\ &quot;€&quot;">
                  <c:v>77426.432000000001</c:v>
                </c:pt>
                <c:pt idx="774" formatCode="#,##0\ &quot;€&quot;">
                  <c:v>116797.889</c:v>
                </c:pt>
                <c:pt idx="775" formatCode="#,##0\ &quot;€&quot;">
                  <c:v>45873.932000000001</c:v>
                </c:pt>
                <c:pt idx="776" formatCode="#,##0\ &quot;€&quot;">
                  <c:v>11830.5</c:v>
                </c:pt>
                <c:pt idx="777" formatCode="#,##0\ &quot;€&quot;">
                  <c:v>29532.917000000001</c:v>
                </c:pt>
                <c:pt idx="778" formatCode="#,##0\ &quot;€&quot;">
                  <c:v>48984.154000000002</c:v>
                </c:pt>
                <c:pt idx="779" formatCode="#,##0\ &quot;€&quot;">
                  <c:v>50023.728999999999</c:v>
                </c:pt>
                <c:pt idx="780" formatCode="#,##0\ &quot;€&quot;">
                  <c:v>60180.714</c:v>
                </c:pt>
                <c:pt idx="781" formatCode="#,##0\ &quot;€&quot;">
                  <c:v>274078.37800000003</c:v>
                </c:pt>
                <c:pt idx="782" formatCode="#,##0\ &quot;€&quot;">
                  <c:v>100833.333</c:v>
                </c:pt>
                <c:pt idx="783" formatCode="#,##0\ &quot;€&quot;">
                  <c:v>38825.550999999999</c:v>
                </c:pt>
                <c:pt idx="784" formatCode="#,##0\ &quot;€&quot;">
                  <c:v>63440.038999999997</c:v>
                </c:pt>
                <c:pt idx="785" formatCode="#,##0\ &quot;€&quot;">
                  <c:v>83074.929000000004</c:v>
                </c:pt>
                <c:pt idx="786" formatCode="#,##0\ &quot;€&quot;">
                  <c:v>46573.955000000002</c:v>
                </c:pt>
                <c:pt idx="787" formatCode="#,##0\ &quot;€&quot;">
                  <c:v>54393.862999999998</c:v>
                </c:pt>
                <c:pt idx="788" formatCode="#,##0\ &quot;€&quot;">
                  <c:v>33539.332999999999</c:v>
                </c:pt>
                <c:pt idx="789" formatCode="#,##0\ &quot;€&quot;">
                  <c:v>121591.65</c:v>
                </c:pt>
                <c:pt idx="790" formatCode="#,##0\ &quot;€&quot;">
                  <c:v>52076.784</c:v>
                </c:pt>
                <c:pt idx="791" formatCode="#,##0\ &quot;€&quot;">
                  <c:v>61103.656999999999</c:v>
                </c:pt>
                <c:pt idx="792" formatCode="#,##0\ &quot;€&quot;">
                  <c:v>104236.008</c:v>
                </c:pt>
                <c:pt idx="793" formatCode="#,##0\ &quot;€&quot;">
                  <c:v>121603.732</c:v>
                </c:pt>
                <c:pt idx="794" formatCode="#,##0\ &quot;€&quot;">
                  <c:v>203945.41699999999</c:v>
                </c:pt>
                <c:pt idx="795" formatCode="#,##0\ &quot;€&quot;">
                  <c:v>40141.667000000001</c:v>
                </c:pt>
                <c:pt idx="796" formatCode="#,##0\ &quot;€&quot;">
                  <c:v>133404.429</c:v>
                </c:pt>
                <c:pt idx="797" formatCode="#,##0\ &quot;€&quot;">
                  <c:v>47818.385000000002</c:v>
                </c:pt>
                <c:pt idx="798" formatCode="#,##0\ &quot;€&quot;">
                  <c:v>99889.25</c:v>
                </c:pt>
                <c:pt idx="799" formatCode="#,##0\ &quot;€&quot;">
                  <c:v>-150373.33300000001</c:v>
                </c:pt>
                <c:pt idx="800" formatCode="#,##0\ &quot;€&quot;">
                  <c:v>118336.48699999999</c:v>
                </c:pt>
                <c:pt idx="801" formatCode="#,##0\ &quot;€&quot;">
                  <c:v>51086.5</c:v>
                </c:pt>
                <c:pt idx="802" formatCode="#,##0\ &quot;€&quot;">
                  <c:v>41998.25</c:v>
                </c:pt>
                <c:pt idx="803" formatCode="#,##0\ &quot;€&quot;">
                  <c:v>55967.741999999998</c:v>
                </c:pt>
                <c:pt idx="804" formatCode="#,##0\ &quot;€&quot;">
                  <c:v>64618</c:v>
                </c:pt>
                <c:pt idx="805" formatCode="#,##0\ &quot;€&quot;">
                  <c:v>51990.133000000002</c:v>
                </c:pt>
                <c:pt idx="806" formatCode="#,##0\ &quot;€&quot;">
                  <c:v>113211.111</c:v>
                </c:pt>
                <c:pt idx="807" formatCode="#,##0\ &quot;€&quot;">
                  <c:v>67226.157999999996</c:v>
                </c:pt>
                <c:pt idx="808" formatCode="#,##0\ &quot;€&quot;">
                  <c:v>47164.56</c:v>
                </c:pt>
                <c:pt idx="809" formatCode="#,##0\ &quot;€&quot;">
                  <c:v>107333.167</c:v>
                </c:pt>
                <c:pt idx="810" formatCode="#,##0\ &quot;€&quot;">
                  <c:v>111129</c:v>
                </c:pt>
                <c:pt idx="811" formatCode="#,##0\ &quot;€&quot;">
                  <c:v>69319.967999999993</c:v>
                </c:pt>
                <c:pt idx="812" formatCode="#,##0\ &quot;€&quot;">
                  <c:v>39926.082999999999</c:v>
                </c:pt>
                <c:pt idx="813" formatCode="#,##0\ &quot;€&quot;">
                  <c:v>83603.25</c:v>
                </c:pt>
                <c:pt idx="814" formatCode="#,##0\ &quot;€&quot;">
                  <c:v>76127.75</c:v>
                </c:pt>
                <c:pt idx="815" formatCode="#,##0\ &quot;€&quot;">
                  <c:v>9705</c:v>
                </c:pt>
                <c:pt idx="816" formatCode="#,##0\ &quot;€&quot;">
                  <c:v>68577.672000000006</c:v>
                </c:pt>
                <c:pt idx="817" formatCode="#,##0\ &quot;€&quot;">
                  <c:v>160902.05900000001</c:v>
                </c:pt>
                <c:pt idx="818" formatCode="#,##0\ &quot;€&quot;">
                  <c:v>179129.25</c:v>
                </c:pt>
                <c:pt idx="819" formatCode="#,##0\ &quot;€&quot;">
                  <c:v>91565.077999999994</c:v>
                </c:pt>
                <c:pt idx="820" formatCode="#,##0\ &quot;€&quot;">
                  <c:v>64121.896999999997</c:v>
                </c:pt>
                <c:pt idx="821" formatCode="#,##0\ &quot;€&quot;">
                  <c:v>67157.895000000004</c:v>
                </c:pt>
                <c:pt idx="822" formatCode="#,##0\ &quot;€&quot;">
                  <c:v>63615.802000000003</c:v>
                </c:pt>
                <c:pt idx="823" formatCode="#,##0\ &quot;€&quot;">
                  <c:v>77783.600000000006</c:v>
                </c:pt>
                <c:pt idx="824" formatCode="#,##0\ &quot;€&quot;">
                  <c:v>45585.434999999998</c:v>
                </c:pt>
                <c:pt idx="825" formatCode="#,##0\ &quot;€&quot;">
                  <c:v>73907.687999999995</c:v>
                </c:pt>
                <c:pt idx="826" formatCode="#,##0\ &quot;€&quot;">
                  <c:v>102086.7</c:v>
                </c:pt>
                <c:pt idx="827" formatCode="#,##0\ &quot;€&quot;">
                  <c:v>65900</c:v>
                </c:pt>
                <c:pt idx="828" formatCode="#,##0\ &quot;€&quot;">
                  <c:v>90773.755999999994</c:v>
                </c:pt>
                <c:pt idx="829" formatCode="#,##0\ &quot;€&quot;">
                  <c:v>31015.489000000001</c:v>
                </c:pt>
                <c:pt idx="830" formatCode="#,##0\ &quot;€&quot;">
                  <c:v>40474.093999999997</c:v>
                </c:pt>
                <c:pt idx="831" formatCode="#,##0\ &quot;€&quot;">
                  <c:v>98224.857000000004</c:v>
                </c:pt>
                <c:pt idx="832" formatCode="#,##0\ &quot;€&quot;">
                  <c:v>102586.694</c:v>
                </c:pt>
                <c:pt idx="833" formatCode="#,##0\ &quot;€&quot;">
                  <c:v>80806</c:v>
                </c:pt>
                <c:pt idx="834" formatCode="#,##0\ &quot;€&quot;">
                  <c:v>55147.8</c:v>
                </c:pt>
                <c:pt idx="835" formatCode="#,##0\ &quot;€&quot;">
                  <c:v>207540.27100000001</c:v>
                </c:pt>
                <c:pt idx="836" formatCode="#,##0\ &quot;€&quot;">
                  <c:v>71750</c:v>
                </c:pt>
                <c:pt idx="837" formatCode="#,##0\ &quot;€&quot;">
                  <c:v>303205.86300000001</c:v>
                </c:pt>
                <c:pt idx="838" formatCode="#,##0\ &quot;€&quot;">
                  <c:v>181880.79800000001</c:v>
                </c:pt>
                <c:pt idx="839" formatCode="#,##0\ &quot;€&quot;">
                  <c:v>73208.285999999993</c:v>
                </c:pt>
                <c:pt idx="840" formatCode="#,##0\ &quot;€&quot;">
                  <c:v>176756.9</c:v>
                </c:pt>
                <c:pt idx="841" formatCode="#,##0\ &quot;€&quot;">
                  <c:v>78781.853000000003</c:v>
                </c:pt>
                <c:pt idx="842" formatCode="#,##0\ &quot;€&quot;">
                  <c:v>55800.485000000001</c:v>
                </c:pt>
                <c:pt idx="843" formatCode="#,##0\ &quot;€&quot;">
                  <c:v>38602</c:v>
                </c:pt>
                <c:pt idx="844" formatCode="#,##0\ &quot;€&quot;">
                  <c:v>59561.466999999997</c:v>
                </c:pt>
                <c:pt idx="845" formatCode="#,##0\ &quot;€&quot;">
                  <c:v>79845.475999999995</c:v>
                </c:pt>
                <c:pt idx="846" formatCode="#,##0\ &quot;€&quot;">
                  <c:v>154050.92499999999</c:v>
                </c:pt>
                <c:pt idx="847" formatCode="#,##0\ &quot;€&quot;">
                  <c:v>72385.544999999998</c:v>
                </c:pt>
                <c:pt idx="848" formatCode="#,##0\ &quot;€&quot;">
                  <c:v>-184069.5</c:v>
                </c:pt>
                <c:pt idx="849" formatCode="#,##0\ &quot;€&quot;">
                  <c:v>51176.75</c:v>
                </c:pt>
                <c:pt idx="850" formatCode="#,##0\ &quot;€&quot;">
                  <c:v>66697.176000000007</c:v>
                </c:pt>
                <c:pt idx="851" formatCode="#,##0\ &quot;€&quot;">
                  <c:v>98499.153999999995</c:v>
                </c:pt>
                <c:pt idx="852" formatCode="#,##0\ &quot;€&quot;">
                  <c:v>21407.606</c:v>
                </c:pt>
                <c:pt idx="853" formatCode="#,##0\ &quot;€&quot;">
                  <c:v>61559.828000000001</c:v>
                </c:pt>
                <c:pt idx="854" formatCode="#,##0\ &quot;€&quot;">
                  <c:v>53330.059000000001</c:v>
                </c:pt>
                <c:pt idx="855" formatCode="#,##0\ &quot;€&quot;">
                  <c:v>68078.319000000003</c:v>
                </c:pt>
                <c:pt idx="856" formatCode="#,##0\ &quot;€&quot;">
                  <c:v>56398.571000000004</c:v>
                </c:pt>
                <c:pt idx="857" formatCode="#,##0\ &quot;€&quot;">
                  <c:v>78411.115000000005</c:v>
                </c:pt>
                <c:pt idx="858" formatCode="#,##0\ &quot;€&quot;">
                  <c:v>70681.135999999999</c:v>
                </c:pt>
                <c:pt idx="859" formatCode="#,##0\ &quot;€&quot;">
                  <c:v>52899.868999999999</c:v>
                </c:pt>
                <c:pt idx="860" formatCode="#,##0\ &quot;€&quot;">
                  <c:v>32402.2</c:v>
                </c:pt>
                <c:pt idx="861" formatCode="#,##0\ &quot;€&quot;">
                  <c:v>185249.05300000001</c:v>
                </c:pt>
                <c:pt idx="862" formatCode="#,##0\ &quot;€&quot;">
                  <c:v>53333.14</c:v>
                </c:pt>
                <c:pt idx="863" formatCode="#,##0\ &quot;€&quot;">
                  <c:v>72704.691999999995</c:v>
                </c:pt>
                <c:pt idx="864" formatCode="#,##0\ &quot;€&quot;">
                  <c:v>138381.304</c:v>
                </c:pt>
                <c:pt idx="865" formatCode="#,##0\ &quot;€&quot;">
                  <c:v>117786.92</c:v>
                </c:pt>
                <c:pt idx="866" formatCode="#,##0\ &quot;€&quot;">
                  <c:v>47320.167999999998</c:v>
                </c:pt>
                <c:pt idx="867" formatCode="#,##0\ &quot;€&quot;">
                  <c:v>132127.40900000001</c:v>
                </c:pt>
                <c:pt idx="868" formatCode="#,##0\ &quot;€&quot;">
                  <c:v>62600.154000000002</c:v>
                </c:pt>
                <c:pt idx="869" formatCode="#,##0\ &quot;€&quot;">
                  <c:v>73804.417000000001</c:v>
                </c:pt>
                <c:pt idx="870" formatCode="#,##0\ &quot;€&quot;">
                  <c:v>86572.453999999998</c:v>
                </c:pt>
                <c:pt idx="871" formatCode="#,##0\ &quot;€&quot;">
                  <c:v>121996.417</c:v>
                </c:pt>
                <c:pt idx="872" formatCode="#,##0\ &quot;€&quot;">
                  <c:v>77437.462</c:v>
                </c:pt>
                <c:pt idx="873" formatCode="#,##0\ &quot;€&quot;">
                  <c:v>56756.754999999997</c:v>
                </c:pt>
                <c:pt idx="874" formatCode="#,##0\ &quot;€&quot;">
                  <c:v>60375</c:v>
                </c:pt>
                <c:pt idx="875" formatCode="#,##0\ &quot;€&quot;">
                  <c:v>47272.167000000001</c:v>
                </c:pt>
                <c:pt idx="876" formatCode="#,##0\ &quot;€&quot;">
                  <c:v>72797.293999999994</c:v>
                </c:pt>
                <c:pt idx="877" formatCode="#,##0\ &quot;€&quot;">
                  <c:v>68077.187999999995</c:v>
                </c:pt>
                <c:pt idx="878" formatCode="#,##0\ &quot;€&quot;">
                  <c:v>74290.600000000006</c:v>
                </c:pt>
                <c:pt idx="879" formatCode="#,##0\ &quot;€&quot;">
                  <c:v>68953.89</c:v>
                </c:pt>
                <c:pt idx="880" formatCode="#,##0\ &quot;€&quot;">
                  <c:v>213959.459</c:v>
                </c:pt>
                <c:pt idx="881" formatCode="#,##0\ &quot;€&quot;">
                  <c:v>79096.399999999994</c:v>
                </c:pt>
                <c:pt idx="882" formatCode="#,##0\ &quot;€&quot;">
                  <c:v>70407.176000000007</c:v>
                </c:pt>
                <c:pt idx="883" formatCode="#,##0\ &quot;€&quot;">
                  <c:v>31328.358</c:v>
                </c:pt>
                <c:pt idx="884" formatCode="#,##0\ &quot;€&quot;">
                  <c:v>76395</c:v>
                </c:pt>
                <c:pt idx="885" formatCode="#,##0\ &quot;€&quot;">
                  <c:v>135600.34599999999</c:v>
                </c:pt>
                <c:pt idx="886" formatCode="#,##0\ &quot;€&quot;">
                  <c:v>76346.941999999995</c:v>
                </c:pt>
                <c:pt idx="887" formatCode="#,##0\ &quot;€&quot;">
                  <c:v>74084.457999999999</c:v>
                </c:pt>
                <c:pt idx="888" formatCode="#,##0\ &quot;€&quot;">
                  <c:v>84892.98</c:v>
                </c:pt>
                <c:pt idx="889" formatCode="#,##0\ &quot;€&quot;">
                  <c:v>60030.076999999997</c:v>
                </c:pt>
                <c:pt idx="890" formatCode="#,##0\ &quot;€&quot;">
                  <c:v>66400.417000000001</c:v>
                </c:pt>
                <c:pt idx="891" formatCode="#,##0\ &quot;€&quot;">
                  <c:v>61939.514000000003</c:v>
                </c:pt>
                <c:pt idx="892" formatCode="#,##0\ &quot;€&quot;">
                  <c:v>106478.455</c:v>
                </c:pt>
                <c:pt idx="893" formatCode="#,##0\ &quot;€&quot;">
                  <c:v>142220.23800000001</c:v>
                </c:pt>
                <c:pt idx="894" formatCode="#,##0\ &quot;€&quot;">
                  <c:v>167464.58300000001</c:v>
                </c:pt>
                <c:pt idx="895" formatCode="#,##0\ &quot;€&quot;">
                  <c:v>100627.91800000001</c:v>
                </c:pt>
                <c:pt idx="896" formatCode="#,##0\ &quot;€&quot;">
                  <c:v>113297.265</c:v>
                </c:pt>
                <c:pt idx="897" formatCode="#,##0\ &quot;€&quot;">
                  <c:v>90862.527000000002</c:v>
                </c:pt>
                <c:pt idx="898" formatCode="#,##0\ &quot;€&quot;">
                  <c:v>121955.351</c:v>
                </c:pt>
                <c:pt idx="899" formatCode="#,##0\ &quot;€&quot;">
                  <c:v>146788.60399999999</c:v>
                </c:pt>
                <c:pt idx="900" formatCode="#,##0\ &quot;€&quot;">
                  <c:v>74239.974000000002</c:v>
                </c:pt>
                <c:pt idx="901" formatCode="#,##0\ &quot;€&quot;">
                  <c:v>62841.464</c:v>
                </c:pt>
                <c:pt idx="902" formatCode="#,##0\ &quot;€&quot;">
                  <c:v>29103.024000000001</c:v>
                </c:pt>
                <c:pt idx="903" formatCode="#,##0\ &quot;€&quot;">
                  <c:v>25358.802</c:v>
                </c:pt>
                <c:pt idx="904" formatCode="#,##0\ &quot;€&quot;">
                  <c:v>64265.964</c:v>
                </c:pt>
                <c:pt idx="905" formatCode="#,##0\ &quot;€&quot;">
                  <c:v>170061.75200000001</c:v>
                </c:pt>
                <c:pt idx="906" formatCode="#,##0\ &quot;€&quot;">
                  <c:v>73492.606</c:v>
                </c:pt>
                <c:pt idx="907" formatCode="#,##0\ &quot;€&quot;">
                  <c:v>88458</c:v>
                </c:pt>
                <c:pt idx="908" formatCode="#,##0\ &quot;€&quot;">
                  <c:v>130755.93799999999</c:v>
                </c:pt>
                <c:pt idx="909" formatCode="#,##0\ &quot;€&quot;">
                  <c:v>76078.710000000006</c:v>
                </c:pt>
                <c:pt idx="910" formatCode="#,##0\ &quot;€&quot;">
                  <c:v>121477.064</c:v>
                </c:pt>
                <c:pt idx="911" formatCode="#,##0\ &quot;€&quot;">
                  <c:v>82302.395999999993</c:v>
                </c:pt>
                <c:pt idx="912" formatCode="#,##0\ &quot;€&quot;">
                  <c:v>200052.48000000001</c:v>
                </c:pt>
                <c:pt idx="913" formatCode="#,##0\ &quot;€&quot;">
                  <c:v>119471.469</c:v>
                </c:pt>
                <c:pt idx="914" formatCode="#,##0\ &quot;€&quot;">
                  <c:v>-85145.1</c:v>
                </c:pt>
                <c:pt idx="915" formatCode="#,##0\ &quot;€&quot;">
                  <c:v>84892.880999999994</c:v>
                </c:pt>
                <c:pt idx="916" formatCode="#,##0\ &quot;€&quot;">
                  <c:v>85032.332999999999</c:v>
                </c:pt>
                <c:pt idx="917" formatCode="#,##0\ &quot;€&quot;">
                  <c:v>116966.667</c:v>
                </c:pt>
                <c:pt idx="918" formatCode="#,##0\ &quot;€&quot;">
                  <c:v>130114.05</c:v>
                </c:pt>
                <c:pt idx="919" formatCode="#,##0\ &quot;€&quot;">
                  <c:v>112025.905</c:v>
                </c:pt>
                <c:pt idx="920" formatCode="#,##0\ &quot;€&quot;">
                  <c:v>-15.5</c:v>
                </c:pt>
                <c:pt idx="921" formatCode="#,##0\ &quot;€&quot;">
                  <c:v>122074.07399999999</c:v>
                </c:pt>
                <c:pt idx="922" formatCode="#,##0\ &quot;€&quot;">
                  <c:v>88971.797999999995</c:v>
                </c:pt>
                <c:pt idx="923" formatCode="#,##0\ &quot;€&quot;">
                  <c:v>96320</c:v>
                </c:pt>
                <c:pt idx="924" formatCode="#,##0\ &quot;€&quot;">
                  <c:v>83675.463000000003</c:v>
                </c:pt>
                <c:pt idx="925" formatCode="#,##0\ &quot;€&quot;">
                  <c:v>67694.620999999999</c:v>
                </c:pt>
                <c:pt idx="926" formatCode="#,##0\ &quot;€&quot;">
                  <c:v>127332.40700000001</c:v>
                </c:pt>
                <c:pt idx="927" formatCode="#,##0\ &quot;€&quot;">
                  <c:v>136258.48699999999</c:v>
                </c:pt>
                <c:pt idx="928" formatCode="#,##0\ &quot;€&quot;">
                  <c:v>88298.066999999995</c:v>
                </c:pt>
                <c:pt idx="929" formatCode="#,##0\ &quot;€&quot;">
                  <c:v>58590.398999999998</c:v>
                </c:pt>
                <c:pt idx="930" formatCode="#,##0\ &quot;€&quot;">
                  <c:v>92378.59</c:v>
                </c:pt>
                <c:pt idx="931" formatCode="#,##0\ &quot;€&quot;">
                  <c:v>105570.16</c:v>
                </c:pt>
                <c:pt idx="932" formatCode="#,##0\ &quot;€&quot;">
                  <c:v>69608.5</c:v>
                </c:pt>
                <c:pt idx="933" formatCode="#,##0\ &quot;€&quot;">
                  <c:v>71684.210999999996</c:v>
                </c:pt>
                <c:pt idx="934" formatCode="#,##0\ &quot;€&quot;">
                  <c:v>93257.922000000006</c:v>
                </c:pt>
                <c:pt idx="935" formatCode="#,##0\ &quot;€&quot;">
                  <c:v>117791.667</c:v>
                </c:pt>
                <c:pt idx="936" formatCode="#,##0\ &quot;€&quot;">
                  <c:v>126943.45299999999</c:v>
                </c:pt>
                <c:pt idx="937" formatCode="#,##0\ &quot;€&quot;">
                  <c:v>117864.82399999999</c:v>
                </c:pt>
                <c:pt idx="938" formatCode="#,##0\ &quot;€&quot;">
                  <c:v>77454.87</c:v>
                </c:pt>
                <c:pt idx="939" formatCode="#,##0\ &quot;€&quot;">
                  <c:v>76793.429000000004</c:v>
                </c:pt>
                <c:pt idx="940" formatCode="#,##0\ &quot;€&quot;">
                  <c:v>110718.667</c:v>
                </c:pt>
                <c:pt idx="941" formatCode="#,##0\ &quot;€&quot;">
                  <c:v>68083.332999999999</c:v>
                </c:pt>
                <c:pt idx="942" formatCode="#,##0\ &quot;€&quot;">
                  <c:v>56188.796000000002</c:v>
                </c:pt>
                <c:pt idx="943" formatCode="#,##0\ &quot;€&quot;">
                  <c:v>73517.762000000002</c:v>
                </c:pt>
                <c:pt idx="944" formatCode="#,##0\ &quot;€&quot;">
                  <c:v>61080.235000000001</c:v>
                </c:pt>
                <c:pt idx="945" formatCode="#,##0\ &quot;€&quot;">
                  <c:v>80151.053</c:v>
                </c:pt>
                <c:pt idx="946" formatCode="#,##0\ &quot;€&quot;">
                  <c:v>132051.33300000001</c:v>
                </c:pt>
                <c:pt idx="947" formatCode="#,##0\ &quot;€&quot;">
                  <c:v>68419.142999999996</c:v>
                </c:pt>
                <c:pt idx="948" formatCode="#,##0\ &quot;€&quot;">
                  <c:v>91927.884999999995</c:v>
                </c:pt>
                <c:pt idx="949" formatCode="#,##0\ &quot;€&quot;">
                  <c:v>79325.853000000003</c:v>
                </c:pt>
                <c:pt idx="950" formatCode="#,##0\ &quot;€&quot;">
                  <c:v>54544.107000000004</c:v>
                </c:pt>
                <c:pt idx="951" formatCode="#,##0\ &quot;€&quot;">
                  <c:v>47167.199999999997</c:v>
                </c:pt>
                <c:pt idx="952" formatCode="#,##0\ &quot;€&quot;">
                  <c:v>117079.481</c:v>
                </c:pt>
                <c:pt idx="953" formatCode="#,##0\ &quot;€&quot;">
                  <c:v>53820.667000000001</c:v>
                </c:pt>
                <c:pt idx="954" formatCode="#,##0\ &quot;€&quot;">
                  <c:v>71245.097999999998</c:v>
                </c:pt>
                <c:pt idx="955" formatCode="#,##0\ &quot;€&quot;">
                  <c:v>125182.94100000001</c:v>
                </c:pt>
                <c:pt idx="956" formatCode="#,##0\ &quot;€&quot;">
                  <c:v>74179.884999999995</c:v>
                </c:pt>
                <c:pt idx="957" formatCode="#,##0\ &quot;€&quot;">
                  <c:v>50144.667000000001</c:v>
                </c:pt>
                <c:pt idx="958" formatCode="#,##0\ &quot;€&quot;">
                  <c:v>89052.156000000003</c:v>
                </c:pt>
                <c:pt idx="959" formatCode="#,##0\ &quot;€&quot;">
                  <c:v>73795.547999999995</c:v>
                </c:pt>
                <c:pt idx="960" formatCode="#,##0\ &quot;€&quot;">
                  <c:v>62433.599999999999</c:v>
                </c:pt>
                <c:pt idx="961" formatCode="#,##0\ &quot;€&quot;">
                  <c:v>69718.2</c:v>
                </c:pt>
                <c:pt idx="962" formatCode="#,##0\ &quot;€&quot;">
                  <c:v>88900</c:v>
                </c:pt>
                <c:pt idx="963" formatCode="#,##0\ &quot;€&quot;">
                  <c:v>77939.012000000002</c:v>
                </c:pt>
                <c:pt idx="964" formatCode="#,##0\ &quot;€&quot;">
                  <c:v>181000</c:v>
                </c:pt>
                <c:pt idx="965" formatCode="#,##0\ &quot;€&quot;">
                  <c:v>-13818.589</c:v>
                </c:pt>
                <c:pt idx="966" formatCode="#,##0\ &quot;€&quot;">
                  <c:v>29723.625</c:v>
                </c:pt>
                <c:pt idx="967" formatCode="#,##0\ &quot;€&quot;">
                  <c:v>54660.226999999999</c:v>
                </c:pt>
                <c:pt idx="968" formatCode="#,##0\ &quot;€&quot;">
                  <c:v>142517.71900000001</c:v>
                </c:pt>
                <c:pt idx="969" formatCode="#,##0\ &quot;€&quot;">
                  <c:v>90884.452999999994</c:v>
                </c:pt>
                <c:pt idx="970" formatCode="#,##0\ &quot;€&quot;">
                  <c:v>77576.332999999999</c:v>
                </c:pt>
                <c:pt idx="971" formatCode="#,##0\ &quot;€&quot;">
                  <c:v>83272.620999999999</c:v>
                </c:pt>
                <c:pt idx="972" formatCode="#,##0\ &quot;€&quot;">
                  <c:v>124973.769</c:v>
                </c:pt>
                <c:pt idx="973" formatCode="#,##0\ &quot;€&quot;">
                  <c:v>111519.8</c:v>
                </c:pt>
                <c:pt idx="974" formatCode="#,##0\ &quot;€&quot;">
                  <c:v>82739</c:v>
                </c:pt>
                <c:pt idx="975" formatCode="#,##0\ &quot;€&quot;">
                  <c:v>87494.736999999994</c:v>
                </c:pt>
                <c:pt idx="976" formatCode="#,##0\ &quot;€&quot;">
                  <c:v>75718.187999999995</c:v>
                </c:pt>
                <c:pt idx="977" formatCode="#,##0\ &quot;€&quot;">
                  <c:v>58491.857000000004</c:v>
                </c:pt>
                <c:pt idx="978" formatCode="#,##0\ &quot;€&quot;">
                  <c:v>47527.267999999996</c:v>
                </c:pt>
                <c:pt idx="979" formatCode="#,##0\ &quot;€&quot;">
                  <c:v>84038.462</c:v>
                </c:pt>
                <c:pt idx="980" formatCode="#,##0\ &quot;€&quot;">
                  <c:v>80586</c:v>
                </c:pt>
                <c:pt idx="981" formatCode="#,##0\ &quot;€&quot;">
                  <c:v>77383.432000000001</c:v>
                </c:pt>
                <c:pt idx="982" formatCode="#,##0\ &quot;€&quot;">
                  <c:v>90991.5</c:v>
                </c:pt>
                <c:pt idx="983" formatCode="#,##0\ &quot;€&quot;">
                  <c:v>111710.333</c:v>
                </c:pt>
                <c:pt idx="984" formatCode="#,##0\ &quot;€&quot;">
                  <c:v>62186.345999999998</c:v>
                </c:pt>
                <c:pt idx="985" formatCode="#,##0\ &quot;€&quot;">
                  <c:v>30250</c:v>
                </c:pt>
                <c:pt idx="986" formatCode="#,##0\ &quot;€&quot;">
                  <c:v>128270.414</c:v>
                </c:pt>
                <c:pt idx="987" formatCode="#,##0\ &quot;€&quot;">
                  <c:v>79291.555999999997</c:v>
                </c:pt>
                <c:pt idx="988" formatCode="#,##0\ &quot;€&quot;">
                  <c:v>50745.642999999996</c:v>
                </c:pt>
                <c:pt idx="989" formatCode="#,##0\ &quot;€&quot;">
                  <c:v>52250</c:v>
                </c:pt>
                <c:pt idx="990" formatCode="#,##0\ &quot;€&quot;">
                  <c:v>116159.71400000001</c:v>
                </c:pt>
                <c:pt idx="991" formatCode="#,##0\ &quot;€&quot;">
                  <c:v>60137.258000000002</c:v>
                </c:pt>
                <c:pt idx="992" formatCode="#,##0\ &quot;€&quot;">
                  <c:v>61323.097999999998</c:v>
                </c:pt>
                <c:pt idx="993" formatCode="#,##0\ &quot;€&quot;">
                  <c:v>298029.23</c:v>
                </c:pt>
                <c:pt idx="994" formatCode="#,##0\ &quot;€&quot;">
                  <c:v>38397.216999999997</c:v>
                </c:pt>
                <c:pt idx="995" formatCode="#,##0\ &quot;€&quot;">
                  <c:v>64148.455999999998</c:v>
                </c:pt>
                <c:pt idx="996" formatCode="#,##0\ &quot;€&quot;">
                  <c:v>50650.879999999997</c:v>
                </c:pt>
                <c:pt idx="997" formatCode="#,##0\ &quot;€&quot;">
                  <c:v>64040.527999999998</c:v>
                </c:pt>
                <c:pt idx="998" formatCode="#,##0\ &quot;€&quot;">
                  <c:v>61534.923000000003</c:v>
                </c:pt>
                <c:pt idx="999" formatCode="#,##0\ &quot;€&quot;">
                  <c:v>121284.803</c:v>
                </c:pt>
                <c:pt idx="1000" formatCode="#,##0\ &quot;€&quot;">
                  <c:v>168778.51199999999</c:v>
                </c:pt>
                <c:pt idx="1001" formatCode="#,##0\ &quot;€&quot;">
                  <c:v>175636.48000000001</c:v>
                </c:pt>
                <c:pt idx="1002" formatCode="#,##0\ &quot;€&quot;">
                  <c:v>163099.44200000001</c:v>
                </c:pt>
                <c:pt idx="1003" formatCode="#,##0\ &quot;€&quot;">
                  <c:v>46742.7</c:v>
                </c:pt>
                <c:pt idx="1004" formatCode="#,##0\ &quot;€&quot;">
                  <c:v>77082.888999999996</c:v>
                </c:pt>
                <c:pt idx="1005" formatCode="#,##0\ &quot;€&quot;">
                  <c:v>86186.375</c:v>
                </c:pt>
                <c:pt idx="1006" formatCode="#,##0\ &quot;€&quot;">
                  <c:v>114476.482</c:v>
                </c:pt>
                <c:pt idx="1007" formatCode="#,##0\ &quot;€&quot;">
                  <c:v>147323</c:v>
                </c:pt>
                <c:pt idx="1008" formatCode="#,##0\ &quot;€&quot;">
                  <c:v>72067.142999999996</c:v>
                </c:pt>
                <c:pt idx="1009" formatCode="#,##0\ &quot;€&quot;">
                  <c:v>89845.15</c:v>
                </c:pt>
                <c:pt idx="1010" formatCode="#,##0\ &quot;€&quot;">
                  <c:v>153696.5</c:v>
                </c:pt>
                <c:pt idx="1011" formatCode="#,##0\ &quot;€&quot;">
                  <c:v>104823.156</c:v>
                </c:pt>
                <c:pt idx="1012" formatCode="#,##0\ &quot;€&quot;">
                  <c:v>70290.528999999995</c:v>
                </c:pt>
                <c:pt idx="1013" formatCode="#,##0\ &quot;€&quot;">
                  <c:v>41394.167000000001</c:v>
                </c:pt>
                <c:pt idx="1014" formatCode="#,##0\ &quot;€&quot;">
                  <c:v>74884.714000000007</c:v>
                </c:pt>
                <c:pt idx="1015" formatCode="#,##0\ &quot;€&quot;">
                  <c:v>72203.11</c:v>
                </c:pt>
                <c:pt idx="1016" formatCode="#,##0\ &quot;€&quot;">
                  <c:v>155104.55600000001</c:v>
                </c:pt>
                <c:pt idx="1017" formatCode="#,##0\ &quot;€&quot;">
                  <c:v>63482.144</c:v>
                </c:pt>
                <c:pt idx="1018" formatCode="#,##0\ &quot;€&quot;">
                  <c:v>84540.364000000001</c:v>
                </c:pt>
                <c:pt idx="1019" formatCode="#,##0\ &quot;€&quot;">
                  <c:v>68918.75</c:v>
                </c:pt>
                <c:pt idx="1020" formatCode="#,##0\ &quot;€&quot;">
                  <c:v>48970.697999999997</c:v>
                </c:pt>
                <c:pt idx="1021" formatCode="#,##0\ &quot;€&quot;">
                  <c:v>58465.618999999999</c:v>
                </c:pt>
                <c:pt idx="1022" formatCode="#,##0\ &quot;€&quot;">
                  <c:v>307750.23100000003</c:v>
                </c:pt>
                <c:pt idx="1023" formatCode="#,##0\ &quot;€&quot;">
                  <c:v>71086.981</c:v>
                </c:pt>
                <c:pt idx="1024" formatCode="#,##0\ &quot;€&quot;">
                  <c:v>31389.064999999999</c:v>
                </c:pt>
                <c:pt idx="1025" formatCode="#,##0\ &quot;€&quot;">
                  <c:v>82000</c:v>
                </c:pt>
                <c:pt idx="1026" formatCode="#,##0\ &quot;€&quot;">
                  <c:v>135390.48499999999</c:v>
                </c:pt>
                <c:pt idx="1027" formatCode="#,##0\ &quot;€&quot;">
                  <c:v>85469.667000000001</c:v>
                </c:pt>
                <c:pt idx="1028" formatCode="#,##0\ &quot;€&quot;">
                  <c:v>57990.847999999998</c:v>
                </c:pt>
                <c:pt idx="1029" formatCode="#,##0\ &quot;€&quot;">
                  <c:v>86774.646999999997</c:v>
                </c:pt>
                <c:pt idx="1030" formatCode="#,##0\ &quot;€&quot;">
                  <c:v>118822.22199999999</c:v>
                </c:pt>
                <c:pt idx="1031" formatCode="#,##0\ &quot;€&quot;">
                  <c:v>39613.743999999999</c:v>
                </c:pt>
                <c:pt idx="1032" formatCode="#,##0\ &quot;€&quot;">
                  <c:v>70013.706999999995</c:v>
                </c:pt>
                <c:pt idx="1033" formatCode="#,##0\ &quot;€&quot;">
                  <c:v>68025.917000000001</c:v>
                </c:pt>
                <c:pt idx="1034" formatCode="#,##0\ &quot;€&quot;">
                  <c:v>46964.366999999998</c:v>
                </c:pt>
                <c:pt idx="1035" formatCode="#,##0\ &quot;€&quot;">
                  <c:v>89776.392999999996</c:v>
                </c:pt>
                <c:pt idx="1036" formatCode="#,##0\ &quot;€&quot;">
                  <c:v>-12344.444</c:v>
                </c:pt>
                <c:pt idx="1037" formatCode="#,##0\ &quot;€&quot;">
                  <c:v>121035.98699999999</c:v>
                </c:pt>
                <c:pt idx="1038" formatCode="#,##0\ &quot;€&quot;">
                  <c:v>65081.036999999997</c:v>
                </c:pt>
                <c:pt idx="1039" formatCode="#,##0\ &quot;€&quot;">
                  <c:v>58312.091</c:v>
                </c:pt>
                <c:pt idx="1040" formatCode="#,##0\ &quot;€&quot;">
                  <c:v>157890.16699999999</c:v>
                </c:pt>
                <c:pt idx="1041" formatCode="#,##0\ &quot;€&quot;">
                  <c:v>50098.737000000001</c:v>
                </c:pt>
                <c:pt idx="1042" formatCode="#,##0\ &quot;€&quot;">
                  <c:v>39255.040999999997</c:v>
                </c:pt>
                <c:pt idx="1043" formatCode="#,##0\ &quot;€&quot;">
                  <c:v>75499.267000000007</c:v>
                </c:pt>
                <c:pt idx="1044" formatCode="#,##0\ &quot;€&quot;">
                  <c:v>145539.5</c:v>
                </c:pt>
                <c:pt idx="1045" formatCode="#,##0\ &quot;€&quot;">
                  <c:v>77218.116999999998</c:v>
                </c:pt>
                <c:pt idx="1046" formatCode="#,##0\ &quot;€&quot;">
                  <c:v>103814.333</c:v>
                </c:pt>
                <c:pt idx="1047" formatCode="#,##0\ &quot;€&quot;">
                  <c:v>62064.25</c:v>
                </c:pt>
                <c:pt idx="1048" formatCode="#,##0\ &quot;€&quot;">
                  <c:v>71587.167000000001</c:v>
                </c:pt>
                <c:pt idx="1049" formatCode="#,##0\ &quot;€&quot;">
                  <c:v>85786.02</c:v>
                </c:pt>
                <c:pt idx="1050" formatCode="#,##0\ &quot;€&quot;">
                  <c:v>1100</c:v>
                </c:pt>
                <c:pt idx="1051" formatCode="#,##0\ &quot;€&quot;">
                  <c:v>119181.818</c:v>
                </c:pt>
                <c:pt idx="1052" formatCode="#,##0\ &quot;€&quot;">
                  <c:v>81318.396999999997</c:v>
                </c:pt>
                <c:pt idx="1053" formatCode="#,##0\ &quot;€&quot;">
                  <c:v>990089</c:v>
                </c:pt>
                <c:pt idx="1054" formatCode="#,##0\ &quot;€&quot;">
                  <c:v>81769.726999999999</c:v>
                </c:pt>
                <c:pt idx="1055" formatCode="#,##0\ &quot;€&quot;">
                  <c:v>85692.379000000001</c:v>
                </c:pt>
                <c:pt idx="1056" formatCode="#,##0\ &quot;€&quot;">
                  <c:v>48033.332999999999</c:v>
                </c:pt>
                <c:pt idx="1057" formatCode="#,##0\ &quot;€&quot;">
                  <c:v>94767.937999999995</c:v>
                </c:pt>
                <c:pt idx="1058" formatCode="#,##0\ &quot;€&quot;">
                  <c:v>110354.75</c:v>
                </c:pt>
                <c:pt idx="1059" formatCode="#,##0\ &quot;€&quot;">
                  <c:v>123179.79300000001</c:v>
                </c:pt>
                <c:pt idx="1060" formatCode="#,##0\ &quot;€&quot;">
                  <c:v>81243.264999999999</c:v>
                </c:pt>
                <c:pt idx="1061" formatCode="#,##0\ &quot;€&quot;">
                  <c:v>83579.455000000002</c:v>
                </c:pt>
                <c:pt idx="1062" formatCode="#,##0\ &quot;€&quot;">
                  <c:v>71213.967999999993</c:v>
                </c:pt>
                <c:pt idx="1063" formatCode="#,##0\ &quot;€&quot;">
                  <c:v>74446.978000000003</c:v>
                </c:pt>
                <c:pt idx="1064" formatCode="#,##0\ &quot;€&quot;">
                  <c:v>284200</c:v>
                </c:pt>
                <c:pt idx="1065" formatCode="#,##0\ &quot;€&quot;">
                  <c:v>83473.585000000006</c:v>
                </c:pt>
                <c:pt idx="1066" formatCode="#,##0\ &quot;€&quot;">
                  <c:v>134405.94500000001</c:v>
                </c:pt>
                <c:pt idx="1067" formatCode="#,##0\ &quot;€&quot;">
                  <c:v>84433.635999999999</c:v>
                </c:pt>
                <c:pt idx="1068" formatCode="#,##0\ &quot;€&quot;">
                  <c:v>62863.769</c:v>
                </c:pt>
                <c:pt idx="1069" formatCode="#,##0\ &quot;€&quot;">
                  <c:v>104928.102</c:v>
                </c:pt>
                <c:pt idx="1070" formatCode="#,##0\ &quot;€&quot;">
                  <c:v>86303.251999999993</c:v>
                </c:pt>
                <c:pt idx="1071" formatCode="#,##0\ &quot;€&quot;">
                  <c:v>100125.727</c:v>
                </c:pt>
                <c:pt idx="1072" formatCode="#,##0\ &quot;€&quot;">
                  <c:v>67594.903000000006</c:v>
                </c:pt>
                <c:pt idx="1073" formatCode="#,##0\ &quot;€&quot;">
                  <c:v>77379.044999999998</c:v>
                </c:pt>
                <c:pt idx="1074" formatCode="#,##0\ &quot;€&quot;">
                  <c:v>64923.1</c:v>
                </c:pt>
                <c:pt idx="1075" formatCode="#,##0\ &quot;€&quot;">
                  <c:v>87577.235000000001</c:v>
                </c:pt>
                <c:pt idx="1076" formatCode="#,##0\ &quot;€&quot;">
                  <c:v>111731.944</c:v>
                </c:pt>
                <c:pt idx="1077" formatCode="#,##0\ &quot;€&quot;">
                  <c:v>129012.167</c:v>
                </c:pt>
                <c:pt idx="1078" formatCode="#,##0\ &quot;€&quot;">
                  <c:v>39361.089</c:v>
                </c:pt>
                <c:pt idx="1079" formatCode="#,##0\ &quot;€&quot;">
                  <c:v>116403.095</c:v>
                </c:pt>
                <c:pt idx="1080" formatCode="#,##0\ &quot;€&quot;">
                  <c:v>77042.104999999996</c:v>
                </c:pt>
                <c:pt idx="1081" formatCode="#,##0\ &quot;€&quot;">
                  <c:v>51412.955000000002</c:v>
                </c:pt>
                <c:pt idx="1082" formatCode="#,##0\ &quot;€&quot;">
                  <c:v>152145.55600000001</c:v>
                </c:pt>
                <c:pt idx="1083" formatCode="#,##0\ &quot;€&quot;">
                  <c:v>75962.831000000006</c:v>
                </c:pt>
                <c:pt idx="1084" formatCode="#,##0\ &quot;€&quot;">
                  <c:v>72192.895000000004</c:v>
                </c:pt>
                <c:pt idx="1085" formatCode="#,##0\ &quot;€&quot;">
                  <c:v>51594.2</c:v>
                </c:pt>
                <c:pt idx="1086" formatCode="#,##0\ &quot;€&quot;">
                  <c:v>70988.077000000005</c:v>
                </c:pt>
                <c:pt idx="1087" formatCode="#,##0\ &quot;€&quot;">
                  <c:v>30214.667000000001</c:v>
                </c:pt>
                <c:pt idx="1088" formatCode="#,##0\ &quot;€&quot;">
                  <c:v>47389.7</c:v>
                </c:pt>
                <c:pt idx="1089" formatCode="#,##0\ &quot;€&quot;">
                  <c:v>45621.928999999996</c:v>
                </c:pt>
                <c:pt idx="1090" formatCode="#,##0\ &quot;€&quot;">
                  <c:v>48036.582999999999</c:v>
                </c:pt>
                <c:pt idx="1091" formatCode="#,##0\ &quot;€&quot;">
                  <c:v>67123.364000000001</c:v>
                </c:pt>
                <c:pt idx="1092" formatCode="#,##0\ &quot;€&quot;">
                  <c:v>141172.21400000001</c:v>
                </c:pt>
                <c:pt idx="1093" formatCode="#,##0\ &quot;€&quot;">
                  <c:v>66567.73</c:v>
                </c:pt>
                <c:pt idx="1094" formatCode="#,##0\ &quot;€&quot;">
                  <c:v>206322.8</c:v>
                </c:pt>
                <c:pt idx="1095" formatCode="#,##0\ &quot;€&quot;">
                  <c:v>291000</c:v>
                </c:pt>
                <c:pt idx="1096" formatCode="#,##0\ &quot;€&quot;">
                  <c:v>47611.538</c:v>
                </c:pt>
                <c:pt idx="1097" formatCode="#,##0\ &quot;€&quot;">
                  <c:v>78370.588000000003</c:v>
                </c:pt>
                <c:pt idx="1098" formatCode="#,##0\ &quot;€&quot;">
                  <c:v>108336.2</c:v>
                </c:pt>
                <c:pt idx="1099" formatCode="#,##0\ &quot;€&quot;">
                  <c:v>81906.726999999999</c:v>
                </c:pt>
                <c:pt idx="1100" formatCode="#,##0\ &quot;€&quot;">
                  <c:v>77014.5</c:v>
                </c:pt>
                <c:pt idx="1101" formatCode="#,##0\ &quot;€&quot;">
                  <c:v>126380</c:v>
                </c:pt>
                <c:pt idx="1102" formatCode="#,##0\ &quot;€&quot;">
                  <c:v>69814.368000000002</c:v>
                </c:pt>
                <c:pt idx="1103" formatCode="#,##0\ &quot;€&quot;">
                  <c:v>102829.26700000001</c:v>
                </c:pt>
                <c:pt idx="1104" formatCode="#,##0\ &quot;€&quot;">
                  <c:v>208940.98199999999</c:v>
                </c:pt>
                <c:pt idx="1105" formatCode="#,##0\ &quot;€&quot;">
                  <c:v>104699.804</c:v>
                </c:pt>
                <c:pt idx="1106" formatCode="#,##0\ &quot;€&quot;">
                  <c:v>66103.429000000004</c:v>
                </c:pt>
                <c:pt idx="1107" formatCode="#,##0\ &quot;€&quot;">
                  <c:v>-618.32500000000005</c:v>
                </c:pt>
                <c:pt idx="1108" formatCode="#,##0\ &quot;€&quot;">
                  <c:v>-16562.5</c:v>
                </c:pt>
                <c:pt idx="1109" formatCode="#,##0\ &quot;€&quot;">
                  <c:v>85438.149000000005</c:v>
                </c:pt>
                <c:pt idx="1110" formatCode="#,##0\ &quot;€&quot;">
                  <c:v>110778.281</c:v>
                </c:pt>
                <c:pt idx="1111" formatCode="#,##0\ &quot;€&quot;">
                  <c:v>64316.544999999998</c:v>
                </c:pt>
                <c:pt idx="1112" formatCode="#,##0\ &quot;€&quot;">
                  <c:v>285312.74900000001</c:v>
                </c:pt>
                <c:pt idx="1113" formatCode="#,##0\ &quot;€&quot;">
                  <c:v>65188.021999999997</c:v>
                </c:pt>
                <c:pt idx="1114" formatCode="#,##0\ &quot;€&quot;">
                  <c:v>72626.282999999996</c:v>
                </c:pt>
                <c:pt idx="1115" formatCode="#,##0\ &quot;€&quot;">
                  <c:v>67277.75</c:v>
                </c:pt>
                <c:pt idx="1116" formatCode="#,##0\ &quot;€&quot;">
                  <c:v>71971.245999999999</c:v>
                </c:pt>
                <c:pt idx="1117" formatCode="#,##0\ &quot;€&quot;">
                  <c:v>78117.399999999994</c:v>
                </c:pt>
                <c:pt idx="1118" formatCode="#,##0\ &quot;€&quot;">
                  <c:v>87220.832999999999</c:v>
                </c:pt>
                <c:pt idx="1119" formatCode="#,##0\ &quot;€&quot;">
                  <c:v>66349.573999999993</c:v>
                </c:pt>
                <c:pt idx="1120" formatCode="#,##0\ &quot;€&quot;">
                  <c:v>75358.974000000002</c:v>
                </c:pt>
                <c:pt idx="1121" formatCode="#,##0\ &quot;€&quot;">
                  <c:v>39701.962</c:v>
                </c:pt>
                <c:pt idx="1122" formatCode="#,##0\ &quot;€&quot;">
                  <c:v>78220.149999999994</c:v>
                </c:pt>
                <c:pt idx="1123" formatCode="#,##0\ &quot;€&quot;">
                  <c:v>94166.812999999995</c:v>
                </c:pt>
                <c:pt idx="1124" formatCode="#,##0\ &quot;€&quot;">
                  <c:v>64849.313000000002</c:v>
                </c:pt>
                <c:pt idx="1125" formatCode="#,##0\ &quot;€&quot;">
                  <c:v>196097.29199999999</c:v>
                </c:pt>
                <c:pt idx="1126" formatCode="#,##0\ &quot;€&quot;">
                  <c:v>66035.312000000005</c:v>
                </c:pt>
                <c:pt idx="1127" formatCode="#,##0\ &quot;€&quot;">
                  <c:v>94157.657999999996</c:v>
                </c:pt>
                <c:pt idx="1128" formatCode="#,##0\ &quot;€&quot;">
                  <c:v>284608.14299999998</c:v>
                </c:pt>
                <c:pt idx="1129" formatCode="#,##0\ &quot;€&quot;">
                  <c:v>88166.754000000001</c:v>
                </c:pt>
                <c:pt idx="1130" formatCode="#,##0\ &quot;€&quot;">
                  <c:v>74968.75</c:v>
                </c:pt>
                <c:pt idx="1131" formatCode="#,##0\ &quot;€&quot;">
                  <c:v>84744.312999999995</c:v>
                </c:pt>
                <c:pt idx="1132" formatCode="#,##0\ &quot;€&quot;">
                  <c:v>61477.857000000004</c:v>
                </c:pt>
                <c:pt idx="1133" formatCode="#,##0\ &quot;€&quot;">
                  <c:v>229285.40700000001</c:v>
                </c:pt>
                <c:pt idx="1134" formatCode="#,##0\ &quot;€&quot;">
                  <c:v>85583.332999999999</c:v>
                </c:pt>
                <c:pt idx="1135" formatCode="#,##0\ &quot;€&quot;">
                  <c:v>62238.968000000001</c:v>
                </c:pt>
                <c:pt idx="1136" formatCode="#,##0\ &quot;€&quot;">
                  <c:v>121023.81600000001</c:v>
                </c:pt>
                <c:pt idx="1137" formatCode="#,##0\ &quot;€&quot;">
                  <c:v>41000</c:v>
                </c:pt>
                <c:pt idx="1138" formatCode="#,##0\ &quot;€&quot;">
                  <c:v>92680</c:v>
                </c:pt>
                <c:pt idx="1139" formatCode="#,##0\ &quot;€&quot;">
                  <c:v>117635.8</c:v>
                </c:pt>
                <c:pt idx="1140" formatCode="#,##0\ &quot;€&quot;">
                  <c:v>74728.922999999995</c:v>
                </c:pt>
                <c:pt idx="1141" formatCode="#,##0\ &quot;€&quot;">
                  <c:v>104098.47100000001</c:v>
                </c:pt>
                <c:pt idx="1142" formatCode="#,##0\ &quot;€&quot;">
                  <c:v>59081.451999999997</c:v>
                </c:pt>
                <c:pt idx="1143" formatCode="#,##0\ &quot;€&quot;">
                  <c:v>85996.615000000005</c:v>
                </c:pt>
                <c:pt idx="1144" formatCode="#,##0\ &quot;€&quot;">
                  <c:v>55674.37</c:v>
                </c:pt>
                <c:pt idx="1145" formatCode="#,##0\ &quot;€&quot;">
                  <c:v>456175.739</c:v>
                </c:pt>
                <c:pt idx="1146" formatCode="#,##0\ &quot;€&quot;">
                  <c:v>148306.772</c:v>
                </c:pt>
                <c:pt idx="1147" formatCode="#,##0\ &quot;€&quot;">
                  <c:v>47245.5</c:v>
                </c:pt>
                <c:pt idx="1148" formatCode="#,##0\ &quot;€&quot;">
                  <c:v>102727.943</c:v>
                </c:pt>
                <c:pt idx="1149" formatCode="#,##0\ &quot;€&quot;">
                  <c:v>76051.398000000001</c:v>
                </c:pt>
                <c:pt idx="1150" formatCode="#,##0\ &quot;€&quot;">
                  <c:v>82788.600000000006</c:v>
                </c:pt>
                <c:pt idx="1151" formatCode="#,##0\ &quot;€&quot;">
                  <c:v>111005.515</c:v>
                </c:pt>
                <c:pt idx="1152" formatCode="#,##0\ &quot;€&quot;">
                  <c:v>52620.451999999997</c:v>
                </c:pt>
                <c:pt idx="1153" formatCode="#,##0\ &quot;€&quot;">
                  <c:v>56345.129000000001</c:v>
                </c:pt>
                <c:pt idx="1154" formatCode="#,##0\ &quot;€&quot;">
                  <c:v>89585.538</c:v>
                </c:pt>
                <c:pt idx="1155" formatCode="#,##0\ &quot;€&quot;">
                  <c:v>113369.356</c:v>
                </c:pt>
                <c:pt idx="1156" formatCode="#,##0\ &quot;€&quot;">
                  <c:v>77783.467000000004</c:v>
                </c:pt>
                <c:pt idx="1157" formatCode="#,##0\ &quot;€&quot;">
                  <c:v>128063.30499999999</c:v>
                </c:pt>
                <c:pt idx="1158" formatCode="#,##0\ &quot;€&quot;">
                  <c:v>76506.5</c:v>
                </c:pt>
                <c:pt idx="1159" formatCode="#,##0\ &quot;€&quot;">
                  <c:v>129552.74</c:v>
                </c:pt>
                <c:pt idx="1160" formatCode="#,##0\ &quot;€&quot;">
                  <c:v>69348.281000000003</c:v>
                </c:pt>
                <c:pt idx="1161" formatCode="#,##0\ &quot;€&quot;">
                  <c:v>117135.46400000001</c:v>
                </c:pt>
                <c:pt idx="1162" formatCode="#,##0\ &quot;€&quot;">
                  <c:v>61688.847000000002</c:v>
                </c:pt>
                <c:pt idx="1163" formatCode="#,##0\ &quot;€&quot;">
                  <c:v>103545.455</c:v>
                </c:pt>
                <c:pt idx="1164" formatCode="#,##0\ &quot;€&quot;">
                  <c:v>56594.161999999997</c:v>
                </c:pt>
                <c:pt idx="1165" formatCode="#,##0\ &quot;€&quot;">
                  <c:v>59749.095000000001</c:v>
                </c:pt>
                <c:pt idx="1166" formatCode="#,##0\ &quot;€&quot;">
                  <c:v>55310.544999999998</c:v>
                </c:pt>
                <c:pt idx="1167" formatCode="#,##0\ &quot;€&quot;">
                  <c:v>205040</c:v>
                </c:pt>
                <c:pt idx="1168" formatCode="#,##0\ &quot;€&quot;">
                  <c:v>73769.694000000003</c:v>
                </c:pt>
                <c:pt idx="1169" formatCode="#,##0\ &quot;€&quot;">
                  <c:v>87050.8</c:v>
                </c:pt>
                <c:pt idx="1170" formatCode="#,##0\ &quot;€&quot;">
                  <c:v>60079.332999999999</c:v>
                </c:pt>
                <c:pt idx="1171" formatCode="#,##0\ &quot;€&quot;">
                  <c:v>-38243.942999999999</c:v>
                </c:pt>
                <c:pt idx="1172" formatCode="#,##0\ &quot;€&quot;">
                  <c:v>-32970.667000000001</c:v>
                </c:pt>
                <c:pt idx="1173" formatCode="#,##0\ &quot;€&quot;">
                  <c:v>72318.667000000001</c:v>
                </c:pt>
                <c:pt idx="1174" formatCode="#,##0\ &quot;€&quot;">
                  <c:v>169561</c:v>
                </c:pt>
                <c:pt idx="1175" formatCode="#,##0\ &quot;€&quot;">
                  <c:v>81391.5</c:v>
                </c:pt>
                <c:pt idx="1176" formatCode="#,##0\ &quot;€&quot;">
                  <c:v>146156.38500000001</c:v>
                </c:pt>
                <c:pt idx="1177" formatCode="#,##0\ &quot;€&quot;">
                  <c:v>79894.953999999998</c:v>
                </c:pt>
                <c:pt idx="1178" formatCode="#,##0\ &quot;€&quot;">
                  <c:v>65637.528999999995</c:v>
                </c:pt>
                <c:pt idx="1179" formatCode="#,##0\ &quot;€&quot;">
                  <c:v>65012.381999999998</c:v>
                </c:pt>
                <c:pt idx="1180" formatCode="#,##0\ &quot;€&quot;">
                  <c:v>74408.221999999994</c:v>
                </c:pt>
                <c:pt idx="1181" formatCode="#,##0\ &quot;€&quot;">
                  <c:v>77619.233999999997</c:v>
                </c:pt>
                <c:pt idx="1182" formatCode="#,##0\ &quot;€&quot;">
                  <c:v>71700</c:v>
                </c:pt>
                <c:pt idx="1183" formatCode="#,##0\ &quot;€&quot;">
                  <c:v>86149.444000000003</c:v>
                </c:pt>
                <c:pt idx="1184" formatCode="#,##0\ &quot;€&quot;">
                  <c:v>44815.286</c:v>
                </c:pt>
                <c:pt idx="1185" formatCode="#,##0\ &quot;€&quot;">
                  <c:v>105163.50599999999</c:v>
                </c:pt>
                <c:pt idx="1186" formatCode="#,##0\ &quot;€&quot;">
                  <c:v>81497</c:v>
                </c:pt>
                <c:pt idx="1187" formatCode="#,##0\ &quot;€&quot;">
                  <c:v>52695.711000000003</c:v>
                </c:pt>
                <c:pt idx="1188" formatCode="#,##0\ &quot;€&quot;">
                  <c:v>52972.832999999999</c:v>
                </c:pt>
                <c:pt idx="1189" formatCode="#,##0\ &quot;€&quot;">
                  <c:v>64386.625999999997</c:v>
                </c:pt>
                <c:pt idx="1190" formatCode="#,##0\ &quot;€&quot;">
                  <c:v>66851.142999999996</c:v>
                </c:pt>
                <c:pt idx="1191" formatCode="#,##0\ &quot;€&quot;">
                  <c:v>337786.85700000002</c:v>
                </c:pt>
                <c:pt idx="1192" formatCode="#,##0\ &quot;€&quot;">
                  <c:v>332463.8</c:v>
                </c:pt>
                <c:pt idx="1193" formatCode="#,##0\ &quot;€&quot;">
                  <c:v>49760</c:v>
                </c:pt>
                <c:pt idx="1194" formatCode="#,##0\ &quot;€&quot;">
                  <c:v>89152.625</c:v>
                </c:pt>
                <c:pt idx="1195" formatCode="#,##0\ &quot;€&quot;">
                  <c:v>61079.73</c:v>
                </c:pt>
                <c:pt idx="1196" formatCode="#,##0\ &quot;€&quot;">
                  <c:v>167627.36900000001</c:v>
                </c:pt>
                <c:pt idx="1197" formatCode="#,##0\ &quot;€&quot;">
                  <c:v>60088.235000000001</c:v>
                </c:pt>
                <c:pt idx="1198" formatCode="#,##0\ &quot;€&quot;">
                  <c:v>71446.153999999995</c:v>
                </c:pt>
                <c:pt idx="1199" formatCode="#,##0\ &quot;€&quot;">
                  <c:v>40974.199999999997</c:v>
                </c:pt>
                <c:pt idx="1200" formatCode="#,##0\ &quot;€&quot;">
                  <c:v>182608.75</c:v>
                </c:pt>
                <c:pt idx="1201" formatCode="#,##0\ &quot;€&quot;">
                  <c:v>152598.647</c:v>
                </c:pt>
                <c:pt idx="1202" formatCode="#,##0\ &quot;€&quot;">
                  <c:v>66066.25</c:v>
                </c:pt>
                <c:pt idx="1203" formatCode="#,##0\ &quot;€&quot;">
                  <c:v>143294.76</c:v>
                </c:pt>
                <c:pt idx="1204" formatCode="#,##0\ &quot;€&quot;">
                  <c:v>54938.716999999997</c:v>
                </c:pt>
                <c:pt idx="1205" formatCode="#,##0\ &quot;€&quot;">
                  <c:v>68158.955000000002</c:v>
                </c:pt>
                <c:pt idx="1206" formatCode="#,##0\ &quot;€&quot;">
                  <c:v>92676.471000000005</c:v>
                </c:pt>
                <c:pt idx="1207" formatCode="#,##0\ &quot;€&quot;">
                  <c:v>73878.759999999995</c:v>
                </c:pt>
                <c:pt idx="1208" formatCode="#,##0\ &quot;€&quot;">
                  <c:v>54577.8</c:v>
                </c:pt>
                <c:pt idx="1209" formatCode="#,##0\ &quot;€&quot;">
                  <c:v>77500</c:v>
                </c:pt>
                <c:pt idx="1210" formatCode="#,##0\ &quot;€&quot;">
                  <c:v>62549.544999999998</c:v>
                </c:pt>
                <c:pt idx="1211" formatCode="#,##0\ &quot;€&quot;">
                  <c:v>59410.036</c:v>
                </c:pt>
                <c:pt idx="1212" formatCode="#,##0\ &quot;€&quot;">
                  <c:v>167469.85</c:v>
                </c:pt>
                <c:pt idx="1213" formatCode="#,##0\ &quot;€&quot;">
                  <c:v>71698.646999999997</c:v>
                </c:pt>
                <c:pt idx="1214" formatCode="#,##0\ &quot;€&quot;">
                  <c:v>57028.538</c:v>
                </c:pt>
                <c:pt idx="1215" formatCode="#,##0\ &quot;€&quot;">
                  <c:v>85305.346000000005</c:v>
                </c:pt>
                <c:pt idx="1216" formatCode="#,##0\ &quot;€&quot;">
                  <c:v>71199.482999999993</c:v>
                </c:pt>
                <c:pt idx="1217" formatCode="#,##0\ &quot;€&quot;">
                  <c:v>70485.332999999999</c:v>
                </c:pt>
                <c:pt idx="1218" formatCode="#,##0\ &quot;€&quot;">
                  <c:v>66232.649999999994</c:v>
                </c:pt>
                <c:pt idx="1219" formatCode="#,##0\ &quot;€&quot;">
                  <c:v>102891</c:v>
                </c:pt>
                <c:pt idx="1220" formatCode="#,##0\ &quot;€&quot;">
                  <c:v>71813.667000000001</c:v>
                </c:pt>
                <c:pt idx="1221" formatCode="#,##0\ &quot;€&quot;">
                  <c:v>155130.435</c:v>
                </c:pt>
                <c:pt idx="1222" formatCode="#,##0\ &quot;€&quot;">
                  <c:v>132963.095</c:v>
                </c:pt>
                <c:pt idx="1223" formatCode="#,##0\ &quot;€&quot;">
                  <c:v>97233.766000000003</c:v>
                </c:pt>
                <c:pt idx="1224" formatCode="#,##0\ &quot;€&quot;">
                  <c:v>74043.341</c:v>
                </c:pt>
                <c:pt idx="1225" formatCode="#,##0\ &quot;€&quot;">
                  <c:v>82775.009999999995</c:v>
                </c:pt>
                <c:pt idx="1226" formatCode="#,##0\ &quot;€&quot;">
                  <c:v>107179.077</c:v>
                </c:pt>
                <c:pt idx="1227" formatCode="#,##0\ &quot;€&quot;">
                  <c:v>50339.576999999997</c:v>
                </c:pt>
                <c:pt idx="1228" formatCode="#,##0\ &quot;€&quot;">
                  <c:v>46065.841999999997</c:v>
                </c:pt>
                <c:pt idx="1229" formatCode="#,##0\ &quot;€&quot;">
                  <c:v>68885.312999999995</c:v>
                </c:pt>
                <c:pt idx="1230" formatCode="#,##0\ &quot;€&quot;">
                  <c:v>57213</c:v>
                </c:pt>
                <c:pt idx="1231" formatCode="#,##0\ &quot;€&quot;">
                  <c:v>66685.918999999994</c:v>
                </c:pt>
                <c:pt idx="1232" formatCode="#,##0\ &quot;€&quot;">
                  <c:v>114082.485</c:v>
                </c:pt>
                <c:pt idx="1233" formatCode="#,##0\ &quot;€&quot;">
                  <c:v>45013.4</c:v>
                </c:pt>
                <c:pt idx="1234" formatCode="#,##0\ &quot;€&quot;">
                  <c:v>141416.32800000001</c:v>
                </c:pt>
                <c:pt idx="1235" formatCode="#,##0\ &quot;€&quot;">
                  <c:v>62709.302000000003</c:v>
                </c:pt>
                <c:pt idx="1236" formatCode="#,##0\ &quot;€&quot;">
                  <c:v>63891.832999999999</c:v>
                </c:pt>
                <c:pt idx="1237" formatCode="#,##0\ &quot;€&quot;">
                  <c:v>104566.04300000001</c:v>
                </c:pt>
                <c:pt idx="1238" formatCode="#,##0\ &quot;€&quot;">
                  <c:v>1534.556</c:v>
                </c:pt>
                <c:pt idx="1239" formatCode="#,##0\ &quot;€&quot;">
                  <c:v>150643.647</c:v>
                </c:pt>
                <c:pt idx="1240" formatCode="#,##0\ &quot;€&quot;">
                  <c:v>121292.92600000001</c:v>
                </c:pt>
                <c:pt idx="1241" formatCode="#,##0\ &quot;€&quot;">
                  <c:v>81400</c:v>
                </c:pt>
                <c:pt idx="1242" formatCode="#,##0\ &quot;€&quot;">
                  <c:v>57844.447</c:v>
                </c:pt>
                <c:pt idx="1243" formatCode="#,##0\ &quot;€&quot;">
                  <c:v>58198.167000000001</c:v>
                </c:pt>
                <c:pt idx="1244" formatCode="#,##0\ &quot;€&quot;">
                  <c:v>188540</c:v>
                </c:pt>
                <c:pt idx="1245" formatCode="#,##0\ &quot;€&quot;">
                  <c:v>20704</c:v>
                </c:pt>
                <c:pt idx="1246" formatCode="#,##0\ &quot;€&quot;">
                  <c:v>71756.088000000003</c:v>
                </c:pt>
                <c:pt idx="1247" formatCode="#,##0\ &quot;€&quot;">
                  <c:v>52976.652000000002</c:v>
                </c:pt>
                <c:pt idx="1248" formatCode="#,##0\ &quot;€&quot;">
                  <c:v>77506.650999999998</c:v>
                </c:pt>
                <c:pt idx="1249" formatCode="#,##0\ &quot;€&quot;">
                  <c:v>123357.393</c:v>
                </c:pt>
                <c:pt idx="1250" formatCode="#,##0\ &quot;€&quot;">
                  <c:v>83520.56</c:v>
                </c:pt>
                <c:pt idx="1251" formatCode="#,##0\ &quot;€&quot;">
                  <c:v>58064.631999999998</c:v>
                </c:pt>
                <c:pt idx="1252" formatCode="#,##0\ &quot;€&quot;">
                  <c:v>82996.399999999994</c:v>
                </c:pt>
                <c:pt idx="1253" formatCode="#,##0\ &quot;€&quot;">
                  <c:v>54177.224000000002</c:v>
                </c:pt>
                <c:pt idx="1254" formatCode="#,##0\ &quot;€&quot;">
                  <c:v>-235481.5</c:v>
                </c:pt>
                <c:pt idx="1255" formatCode="#,##0\ &quot;€&quot;">
                  <c:v>84656.866999999998</c:v>
                </c:pt>
                <c:pt idx="1256" formatCode="#,##0\ &quot;€&quot;">
                  <c:v>176514.723</c:v>
                </c:pt>
                <c:pt idx="1257" formatCode="#,##0\ &quot;€&quot;">
                  <c:v>89973.293999999994</c:v>
                </c:pt>
                <c:pt idx="1258" formatCode="#,##0\ &quot;€&quot;">
                  <c:v>56098.962</c:v>
                </c:pt>
                <c:pt idx="1259" formatCode="#,##0\ &quot;€&quot;">
                  <c:v>41861.5</c:v>
                </c:pt>
                <c:pt idx="1260" formatCode="#,##0\ &quot;€&quot;">
                  <c:v>70882.28</c:v>
                </c:pt>
                <c:pt idx="1261" formatCode="#,##0\ &quot;€&quot;">
                  <c:v>115280.474</c:v>
                </c:pt>
                <c:pt idx="1262" formatCode="#,##0\ &quot;€&quot;">
                  <c:v>58850</c:v>
                </c:pt>
                <c:pt idx="1263" formatCode="#,##0\ &quot;€&quot;">
                  <c:v>50367.358999999997</c:v>
                </c:pt>
                <c:pt idx="1264" formatCode="#,##0\ &quot;€&quot;">
                  <c:v>69907.263000000006</c:v>
                </c:pt>
                <c:pt idx="1265" formatCode="#,##0\ &quot;€&quot;">
                  <c:v>-22692.367999999999</c:v>
                </c:pt>
                <c:pt idx="1266" formatCode="#,##0\ &quot;€&quot;">
                  <c:v>436320.17200000002</c:v>
                </c:pt>
                <c:pt idx="1267" formatCode="#,##0\ &quot;€&quot;">
                  <c:v>113224.07</c:v>
                </c:pt>
                <c:pt idx="1268" formatCode="#,##0\ &quot;€&quot;">
                  <c:v>87421.7</c:v>
                </c:pt>
                <c:pt idx="1269" formatCode="#,##0\ &quot;€&quot;">
                  <c:v>70522.28</c:v>
                </c:pt>
                <c:pt idx="1270" formatCode="#,##0\ &quot;€&quot;">
                  <c:v>82618.315000000002</c:v>
                </c:pt>
                <c:pt idx="1271" formatCode="#,##0\ &quot;€&quot;">
                  <c:v>61129.222000000002</c:v>
                </c:pt>
                <c:pt idx="1272" formatCode="#,##0\ &quot;€&quot;">
                  <c:v>110999.556</c:v>
                </c:pt>
                <c:pt idx="1273" formatCode="#,##0\ &quot;€&quot;">
                  <c:v>60413.072999999997</c:v>
                </c:pt>
                <c:pt idx="1274" formatCode="#,##0\ &quot;€&quot;">
                  <c:v>61640.188000000002</c:v>
                </c:pt>
                <c:pt idx="1275" formatCode="#,##0\ &quot;€&quot;">
                  <c:v>118474.125</c:v>
                </c:pt>
                <c:pt idx="1276" formatCode="#,##0\ &quot;€&quot;">
                  <c:v>76052.631999999998</c:v>
                </c:pt>
                <c:pt idx="1277" formatCode="#,##0\ &quot;€&quot;">
                  <c:v>308137.33299999998</c:v>
                </c:pt>
                <c:pt idx="1278" formatCode="#,##0\ &quot;€&quot;">
                  <c:v>82185.131999999998</c:v>
                </c:pt>
                <c:pt idx="1279" formatCode="#,##0\ &quot;€&quot;">
                  <c:v>88854</c:v>
                </c:pt>
                <c:pt idx="1280" formatCode="#,##0\ &quot;€&quot;">
                  <c:v>106272.412</c:v>
                </c:pt>
                <c:pt idx="1281" formatCode="#,##0\ &quot;€&quot;">
                  <c:v>66064</c:v>
                </c:pt>
                <c:pt idx="1282" formatCode="#,##0\ &quot;€&quot;">
                  <c:v>149969.28599999999</c:v>
                </c:pt>
                <c:pt idx="1283" formatCode="#,##0\ &quot;€&quot;">
                  <c:v>200092.35200000001</c:v>
                </c:pt>
                <c:pt idx="1284" formatCode="#,##0\ &quot;€&quot;">
                  <c:v>92102.732999999993</c:v>
                </c:pt>
                <c:pt idx="1285" formatCode="#,##0\ &quot;€&quot;">
                  <c:v>43965.332999999999</c:v>
                </c:pt>
                <c:pt idx="1286" formatCode="#,##0\ &quot;€&quot;">
                  <c:v>63686.832999999999</c:v>
                </c:pt>
                <c:pt idx="1287" formatCode="#,##0\ &quot;€&quot;">
                  <c:v>56573.260999999999</c:v>
                </c:pt>
                <c:pt idx="1288" formatCode="#,##0\ &quot;€&quot;">
                  <c:v>67402.241999999998</c:v>
                </c:pt>
                <c:pt idx="1289" formatCode="#,##0\ &quot;€&quot;">
                  <c:v>131957.69899999999</c:v>
                </c:pt>
                <c:pt idx="1290" formatCode="#,##0\ &quot;€&quot;">
                  <c:v>25264.667000000001</c:v>
                </c:pt>
                <c:pt idx="1291" formatCode="#,##0\ &quot;€&quot;">
                  <c:v>179155.296</c:v>
                </c:pt>
                <c:pt idx="1292" formatCode="#,##0\ &quot;€&quot;">
                  <c:v>44588.286</c:v>
                </c:pt>
                <c:pt idx="1293" formatCode="#,##0\ &quot;€&quot;">
                  <c:v>68985.584000000003</c:v>
                </c:pt>
                <c:pt idx="1294" formatCode="#,##0\ &quot;€&quot;">
                  <c:v>57002.13</c:v>
                </c:pt>
                <c:pt idx="1295" formatCode="#,##0\ &quot;€&quot;">
                  <c:v>104261.96</c:v>
                </c:pt>
                <c:pt idx="1296" formatCode="#,##0\ &quot;€&quot;">
                  <c:v>97456.948999999993</c:v>
                </c:pt>
                <c:pt idx="1297" formatCode="#,##0\ &quot;€&quot;">
                  <c:v>106708.118</c:v>
                </c:pt>
                <c:pt idx="1298" formatCode="#,##0\ &quot;€&quot;">
                  <c:v>132457.14300000001</c:v>
                </c:pt>
                <c:pt idx="1299" formatCode="#,##0\ &quot;€&quot;">
                  <c:v>88616.021999999997</c:v>
                </c:pt>
                <c:pt idx="1300" formatCode="#,##0\ &quot;€&quot;">
                  <c:v>107071.944</c:v>
                </c:pt>
                <c:pt idx="1301" formatCode="#,##0\ &quot;€&quot;">
                  <c:v>147871.29999999999</c:v>
                </c:pt>
                <c:pt idx="1302" formatCode="#,##0\ &quot;€&quot;">
                  <c:v>57394.286</c:v>
                </c:pt>
                <c:pt idx="1303" formatCode="#,##0\ &quot;€&quot;">
                  <c:v>44682.964</c:v>
                </c:pt>
                <c:pt idx="1304" formatCode="#,##0\ &quot;€&quot;">
                  <c:v>132258.75</c:v>
                </c:pt>
                <c:pt idx="1305" formatCode="#,##0\ &quot;€&quot;">
                  <c:v>60239.167000000001</c:v>
                </c:pt>
                <c:pt idx="1306" formatCode="#,##0\ &quot;€&quot;">
                  <c:v>70735.512000000002</c:v>
                </c:pt>
                <c:pt idx="1307" formatCode="#,##0\ &quot;€&quot;">
                  <c:v>92398.125</c:v>
                </c:pt>
                <c:pt idx="1308" formatCode="#,##0\ &quot;€&quot;">
                  <c:v>70724.456999999995</c:v>
                </c:pt>
                <c:pt idx="1309" formatCode="#,##0\ &quot;€&quot;">
                  <c:v>51261.31</c:v>
                </c:pt>
                <c:pt idx="1310" formatCode="#,##0\ &quot;€&quot;">
                  <c:v>64434.048000000003</c:v>
                </c:pt>
                <c:pt idx="1311" formatCode="#,##0\ &quot;€&quot;">
                  <c:v>61035.642</c:v>
                </c:pt>
                <c:pt idx="1312" formatCode="#,##0\ &quot;€&quot;">
                  <c:v>60549.832999999999</c:v>
                </c:pt>
                <c:pt idx="1313" formatCode="#,##0\ &quot;€&quot;">
                  <c:v>-56333.332999999999</c:v>
                </c:pt>
                <c:pt idx="1314" formatCode="#,##0\ &quot;€&quot;">
                  <c:v>55500</c:v>
                </c:pt>
                <c:pt idx="1315" formatCode="#,##0\ &quot;€&quot;">
                  <c:v>57159.258999999998</c:v>
                </c:pt>
                <c:pt idx="1316" formatCode="#,##0\ &quot;€&quot;">
                  <c:v>98052.774999999994</c:v>
                </c:pt>
                <c:pt idx="1317" formatCode="#,##0\ &quot;€&quot;">
                  <c:v>47047.932000000001</c:v>
                </c:pt>
                <c:pt idx="1318" formatCode="#,##0\ &quot;€&quot;">
                  <c:v>72598.134000000005</c:v>
                </c:pt>
                <c:pt idx="1319" formatCode="#,##0\ &quot;€&quot;">
                  <c:v>62690.357000000004</c:v>
                </c:pt>
                <c:pt idx="1320" formatCode="#,##0\ &quot;€&quot;">
                  <c:v>59727.25</c:v>
                </c:pt>
                <c:pt idx="1321" formatCode="#,##0\ &quot;€&quot;">
                  <c:v>57560.591</c:v>
                </c:pt>
                <c:pt idx="1322" formatCode="#,##0\ &quot;€&quot;">
                  <c:v>61712.307999999997</c:v>
                </c:pt>
                <c:pt idx="1323" formatCode="#,##0\ &quot;€&quot;">
                  <c:v>65651.263000000006</c:v>
                </c:pt>
                <c:pt idx="1324" formatCode="#,##0\ &quot;€&quot;">
                  <c:v>90396.14</c:v>
                </c:pt>
                <c:pt idx="1325" formatCode="#,##0\ &quot;€&quot;">
                  <c:v>108293.71400000001</c:v>
                </c:pt>
                <c:pt idx="1326" formatCode="#,##0\ &quot;€&quot;">
                  <c:v>76492.308000000005</c:v>
                </c:pt>
                <c:pt idx="1327" formatCode="#,##0\ &quot;€&quot;">
                  <c:v>87126</c:v>
                </c:pt>
                <c:pt idx="1328" formatCode="#,##0\ &quot;€&quot;">
                  <c:v>46265</c:v>
                </c:pt>
                <c:pt idx="1329" formatCode="#,##0\ &quot;€&quot;">
                  <c:v>52289.646999999997</c:v>
                </c:pt>
                <c:pt idx="1330" formatCode="#,##0\ &quot;€&quot;">
                  <c:v>48363.86</c:v>
                </c:pt>
                <c:pt idx="1331" formatCode="#,##0\ &quot;€&quot;">
                  <c:v>37924.487999999998</c:v>
                </c:pt>
                <c:pt idx="1332" formatCode="#,##0\ &quot;€&quot;">
                  <c:v>155461.92000000001</c:v>
                </c:pt>
                <c:pt idx="1333" formatCode="#,##0\ &quot;€&quot;">
                  <c:v>114413.026</c:v>
                </c:pt>
                <c:pt idx="1334" formatCode="#,##0\ &quot;€&quot;">
                  <c:v>70423.714000000007</c:v>
                </c:pt>
                <c:pt idx="1335" formatCode="#,##0\ &quot;€&quot;">
                  <c:v>73696.710000000006</c:v>
                </c:pt>
                <c:pt idx="1336" formatCode="#,##0\ &quot;€&quot;">
                  <c:v>52000</c:v>
                </c:pt>
                <c:pt idx="1337" formatCode="#,##0\ &quot;€&quot;">
                  <c:v>125881.889</c:v>
                </c:pt>
                <c:pt idx="1338" formatCode="#,##0\ &quot;€&quot;">
                  <c:v>51140.75</c:v>
                </c:pt>
                <c:pt idx="1339" formatCode="#,##0\ &quot;€&quot;">
                  <c:v>71841.667000000001</c:v>
                </c:pt>
                <c:pt idx="1340" formatCode="#,##0\ &quot;€&quot;">
                  <c:v>111383</c:v>
                </c:pt>
                <c:pt idx="1341" formatCode="#,##0\ &quot;€&quot;">
                  <c:v>-15900</c:v>
                </c:pt>
                <c:pt idx="1342" formatCode="#,##0\ &quot;€&quot;">
                  <c:v>26044</c:v>
                </c:pt>
                <c:pt idx="1343" formatCode="#,##0\ &quot;€&quot;">
                  <c:v>71051.942999999999</c:v>
                </c:pt>
                <c:pt idx="1344" formatCode="#,##0\ &quot;€&quot;">
                  <c:v>39750.5</c:v>
                </c:pt>
                <c:pt idx="1345" formatCode="#,##0\ &quot;€&quot;">
                  <c:v>87899.32</c:v>
                </c:pt>
                <c:pt idx="1346" formatCode="#,##0\ &quot;€&quot;">
                  <c:v>61913.2</c:v>
                </c:pt>
                <c:pt idx="1347" formatCode="#,##0\ &quot;€&quot;">
                  <c:v>112969.467</c:v>
                </c:pt>
                <c:pt idx="1348" formatCode="#,##0\ &quot;€&quot;">
                  <c:v>59090.574999999997</c:v>
                </c:pt>
                <c:pt idx="1349" formatCode="#,##0\ &quot;€&quot;">
                  <c:v>49388.964</c:v>
                </c:pt>
                <c:pt idx="1350" formatCode="#,##0\ &quot;€&quot;">
                  <c:v>69374.796000000002</c:v>
                </c:pt>
                <c:pt idx="1351" formatCode="#,##0\ &quot;€&quot;">
                  <c:v>133699</c:v>
                </c:pt>
                <c:pt idx="1352" formatCode="#,##0\ &quot;€&quot;">
                  <c:v>108208.364</c:v>
                </c:pt>
                <c:pt idx="1353" formatCode="#,##0\ &quot;€&quot;">
                  <c:v>122584.625</c:v>
                </c:pt>
                <c:pt idx="1354" formatCode="#,##0\ &quot;€&quot;">
                  <c:v>112937.607</c:v>
                </c:pt>
                <c:pt idx="1355" formatCode="#,##0\ &quot;€&quot;">
                  <c:v>116794.114</c:v>
                </c:pt>
                <c:pt idx="1356" formatCode="#,##0\ &quot;€&quot;">
                  <c:v>137634.185</c:v>
                </c:pt>
                <c:pt idx="1357" formatCode="#,##0\ &quot;€&quot;">
                  <c:v>20842.857</c:v>
                </c:pt>
                <c:pt idx="1358" formatCode="#,##0\ &quot;€&quot;">
                  <c:v>199400.48300000001</c:v>
                </c:pt>
                <c:pt idx="1359" formatCode="#,##0\ &quot;€&quot;">
                  <c:v>63287.476999999999</c:v>
                </c:pt>
                <c:pt idx="1360" formatCode="#,##0\ &quot;€&quot;">
                  <c:v>82487.375</c:v>
                </c:pt>
                <c:pt idx="1361" formatCode="#,##0\ &quot;€&quot;">
                  <c:v>79522.764999999999</c:v>
                </c:pt>
                <c:pt idx="1362" formatCode="#,##0\ &quot;€&quot;">
                  <c:v>165423.58300000001</c:v>
                </c:pt>
                <c:pt idx="1363" formatCode="#,##0\ &quot;€&quot;">
                  <c:v>90043.726999999999</c:v>
                </c:pt>
                <c:pt idx="1364" formatCode="#,##0\ &quot;€&quot;">
                  <c:v>55775.563000000002</c:v>
                </c:pt>
                <c:pt idx="1365" formatCode="#,##0\ &quot;€&quot;">
                  <c:v>49811.413</c:v>
                </c:pt>
                <c:pt idx="1366" formatCode="#,##0\ &quot;€&quot;">
                  <c:v>51028</c:v>
                </c:pt>
                <c:pt idx="1367" formatCode="#,##0\ &quot;€&quot;">
                  <c:v>79900.273000000001</c:v>
                </c:pt>
                <c:pt idx="1368" formatCode="#,##0\ &quot;€&quot;">
                  <c:v>124104.489</c:v>
                </c:pt>
                <c:pt idx="1369" formatCode="#,##0\ &quot;€&quot;">
                  <c:v>70018.320999999996</c:v>
                </c:pt>
                <c:pt idx="1370" formatCode="#,##0\ &quot;€&quot;">
                  <c:v>140532.82699999999</c:v>
                </c:pt>
                <c:pt idx="1371" formatCode="#,##0\ &quot;€&quot;">
                  <c:v>79687.5</c:v>
                </c:pt>
                <c:pt idx="1372" formatCode="#,##0\ &quot;€&quot;">
                  <c:v>44724.178999999996</c:v>
                </c:pt>
                <c:pt idx="1373" formatCode="#,##0\ &quot;€&quot;">
                  <c:v>917656.571</c:v>
                </c:pt>
                <c:pt idx="1374" formatCode="#,##0\ &quot;€&quot;">
                  <c:v>69916.854999999996</c:v>
                </c:pt>
                <c:pt idx="1375" formatCode="#,##0\ &quot;€&quot;">
                  <c:v>48697.970999999998</c:v>
                </c:pt>
                <c:pt idx="1376" formatCode="#,##0\ &quot;€&quot;">
                  <c:v>218137.353</c:v>
                </c:pt>
                <c:pt idx="1377" formatCode="#,##0\ &quot;€&quot;">
                  <c:v>80170</c:v>
                </c:pt>
                <c:pt idx="1378" formatCode="#,##0\ &quot;€&quot;">
                  <c:v>142894.33300000001</c:v>
                </c:pt>
                <c:pt idx="1379" formatCode="#,##0\ &quot;€&quot;">
                  <c:v>84288.332999999999</c:v>
                </c:pt>
                <c:pt idx="1380" formatCode="#,##0\ &quot;€&quot;">
                  <c:v>120011.88800000001</c:v>
                </c:pt>
                <c:pt idx="1381" formatCode="#,##0\ &quot;€&quot;">
                  <c:v>198166.83</c:v>
                </c:pt>
                <c:pt idx="1382" formatCode="#,##0\ &quot;€&quot;">
                  <c:v>84996.091</c:v>
                </c:pt>
                <c:pt idx="1383" formatCode="#,##0\ &quot;€&quot;">
                  <c:v>66166.319000000003</c:v>
                </c:pt>
                <c:pt idx="1384" formatCode="#,##0\ &quot;€&quot;">
                  <c:v>105004.56299999999</c:v>
                </c:pt>
                <c:pt idx="1385" formatCode="#,##0\ &quot;€&quot;">
                  <c:v>69222.332999999999</c:v>
                </c:pt>
                <c:pt idx="1386" formatCode="#,##0\ &quot;€&quot;">
                  <c:v>72312.800000000003</c:v>
                </c:pt>
                <c:pt idx="1387" formatCode="#,##0\ &quot;€&quot;">
                  <c:v>146637.16800000001</c:v>
                </c:pt>
                <c:pt idx="1388" formatCode="#,##0\ &quot;€&quot;">
                  <c:v>72740.221999999994</c:v>
                </c:pt>
                <c:pt idx="1389" formatCode="#,##0\ &quot;€&quot;">
                  <c:v>82333.642999999996</c:v>
                </c:pt>
                <c:pt idx="1390" formatCode="#,##0\ &quot;€&quot;">
                  <c:v>103498.94100000001</c:v>
                </c:pt>
                <c:pt idx="1391" formatCode="#,##0\ &quot;€&quot;">
                  <c:v>59565.824000000001</c:v>
                </c:pt>
                <c:pt idx="1392" formatCode="#,##0\ &quot;€&quot;">
                  <c:v>85744.368000000002</c:v>
                </c:pt>
                <c:pt idx="1393" formatCode="#,##0\ &quot;€&quot;">
                  <c:v>100416.469</c:v>
                </c:pt>
                <c:pt idx="1394" formatCode="#,##0\ &quot;€&quot;">
                  <c:v>53010.462</c:v>
                </c:pt>
                <c:pt idx="1395" formatCode="#,##0\ &quot;€&quot;">
                  <c:v>69495.581000000006</c:v>
                </c:pt>
                <c:pt idx="1396" formatCode="#,##0\ &quot;€&quot;">
                  <c:v>61280.614999999998</c:v>
                </c:pt>
                <c:pt idx="1397" formatCode="#,##0\ &quot;€&quot;">
                  <c:v>118696.375</c:v>
                </c:pt>
                <c:pt idx="1398" formatCode="#,##0\ &quot;€&quot;">
                  <c:v>92312.091</c:v>
                </c:pt>
                <c:pt idx="1399" formatCode="#,##0\ &quot;€&quot;">
                  <c:v>57725.832999999999</c:v>
                </c:pt>
                <c:pt idx="1400" formatCode="#,##0\ &quot;€&quot;">
                  <c:v>72833.851999999999</c:v>
                </c:pt>
                <c:pt idx="1401" formatCode="#,##0\ &quot;€&quot;">
                  <c:v>46886.057999999997</c:v>
                </c:pt>
                <c:pt idx="1402" formatCode="#,##0\ &quot;€&quot;">
                  <c:v>64131.4</c:v>
                </c:pt>
                <c:pt idx="1403" formatCode="#,##0\ &quot;€&quot;">
                  <c:v>73568.073999999993</c:v>
                </c:pt>
                <c:pt idx="1404" formatCode="#,##0\ &quot;€&quot;">
                  <c:v>56753.031999999999</c:v>
                </c:pt>
                <c:pt idx="1405" formatCode="#,##0\ &quot;€&quot;">
                  <c:v>64384.417999999998</c:v>
                </c:pt>
                <c:pt idx="1406" formatCode="#,##0\ &quot;€&quot;">
                  <c:v>58931.267</c:v>
                </c:pt>
                <c:pt idx="1407" formatCode="#,##0\ &quot;€&quot;">
                  <c:v>52975.182000000001</c:v>
                </c:pt>
                <c:pt idx="1408" formatCode="#,##0\ &quot;€&quot;">
                  <c:v>198034.85699999999</c:v>
                </c:pt>
                <c:pt idx="1409" formatCode="#,##0\ &quot;€&quot;">
                  <c:v>55737.928999999996</c:v>
                </c:pt>
                <c:pt idx="1410" formatCode="#,##0\ &quot;€&quot;">
                  <c:v>58192.5</c:v>
                </c:pt>
                <c:pt idx="1411" formatCode="#,##0\ &quot;€&quot;">
                  <c:v>60052.877</c:v>
                </c:pt>
                <c:pt idx="1412" formatCode="#,##0\ &quot;€&quot;">
                  <c:v>73332.864000000001</c:v>
                </c:pt>
                <c:pt idx="1413" formatCode="#,##0\ &quot;€&quot;">
                  <c:v>57881.599999999999</c:v>
                </c:pt>
                <c:pt idx="1414" formatCode="#,##0\ &quot;€&quot;">
                  <c:v>68658.762000000002</c:v>
                </c:pt>
                <c:pt idx="1415" formatCode="#,##0\ &quot;€&quot;">
                  <c:v>99402.479000000007</c:v>
                </c:pt>
                <c:pt idx="1416" formatCode="#,##0\ &quot;€&quot;">
                  <c:v>47257.576000000001</c:v>
                </c:pt>
                <c:pt idx="1417" formatCode="#,##0\ &quot;€&quot;">
                  <c:v>97884.629000000001</c:v>
                </c:pt>
                <c:pt idx="1418" formatCode="#,##0\ &quot;€&quot;">
                  <c:v>81782</c:v>
                </c:pt>
                <c:pt idx="1419" formatCode="#,##0\ &quot;€&quot;">
                  <c:v>107307.333</c:v>
                </c:pt>
                <c:pt idx="1420" formatCode="#,##0\ &quot;€&quot;">
                  <c:v>39923.373</c:v>
                </c:pt>
                <c:pt idx="1421" formatCode="#,##0\ &quot;€&quot;">
                  <c:v>60094.375</c:v>
                </c:pt>
                <c:pt idx="1422" formatCode="#,##0\ &quot;€&quot;">
                  <c:v>84920.887000000002</c:v>
                </c:pt>
                <c:pt idx="1423" formatCode="#,##0\ &quot;€&quot;">
                  <c:v>64423.171000000002</c:v>
                </c:pt>
                <c:pt idx="1424" formatCode="#,##0\ &quot;€&quot;">
                  <c:v>127636.364</c:v>
                </c:pt>
                <c:pt idx="1425" formatCode="#,##0\ &quot;€&quot;">
                  <c:v>69362.721999999994</c:v>
                </c:pt>
                <c:pt idx="1426" formatCode="#,##0\ &quot;€&quot;">
                  <c:v>64530.080000000002</c:v>
                </c:pt>
                <c:pt idx="1427" formatCode="#,##0\ &quot;€&quot;">
                  <c:v>50828.892</c:v>
                </c:pt>
                <c:pt idx="1428" formatCode="#,##0\ &quot;€&quot;">
                  <c:v>82450.888000000006</c:v>
                </c:pt>
                <c:pt idx="1429" formatCode="#,##0\ &quot;€&quot;">
                  <c:v>82614.354999999996</c:v>
                </c:pt>
                <c:pt idx="1430" formatCode="#,##0\ &quot;€&quot;">
                  <c:v>55586.917999999998</c:v>
                </c:pt>
                <c:pt idx="1431" formatCode="#,##0\ &quot;€&quot;">
                  <c:v>65795.921000000002</c:v>
                </c:pt>
                <c:pt idx="1432" formatCode="#,##0\ &quot;€&quot;">
                  <c:v>48204.819000000003</c:v>
                </c:pt>
                <c:pt idx="1433" formatCode="#,##0\ &quot;€&quot;">
                  <c:v>31414.034</c:v>
                </c:pt>
                <c:pt idx="1434" formatCode="#,##0\ &quot;€&quot;">
                  <c:v>43903.675000000003</c:v>
                </c:pt>
                <c:pt idx="1435" formatCode="#,##0\ &quot;€&quot;">
                  <c:v>-537361.10400000005</c:v>
                </c:pt>
                <c:pt idx="1436" formatCode="#,##0\ &quot;€&quot;">
                  <c:v>62304.315999999999</c:v>
                </c:pt>
                <c:pt idx="1437" formatCode="#,##0\ &quot;€&quot;">
                  <c:v>92094.37</c:v>
                </c:pt>
                <c:pt idx="1438" formatCode="#,##0\ &quot;€&quot;">
                  <c:v>64378.745000000003</c:v>
                </c:pt>
                <c:pt idx="1439" formatCode="#,##0\ &quot;€&quot;">
                  <c:v>48184</c:v>
                </c:pt>
                <c:pt idx="1440" formatCode="#,##0\ &quot;€&quot;">
                  <c:v>66034.577000000005</c:v>
                </c:pt>
                <c:pt idx="1441" formatCode="#,##0\ &quot;€&quot;">
                  <c:v>94232</c:v>
                </c:pt>
                <c:pt idx="1442" formatCode="#,##0\ &quot;€&quot;">
                  <c:v>105592.73299999999</c:v>
                </c:pt>
                <c:pt idx="1443" formatCode="#,##0\ &quot;€&quot;">
                  <c:v>78031.866999999998</c:v>
                </c:pt>
                <c:pt idx="1444" formatCode="#,##0\ &quot;€&quot;">
                  <c:v>54123.777999999998</c:v>
                </c:pt>
                <c:pt idx="1445" formatCode="#,##0\ &quot;€&quot;">
                  <c:v>53569.332999999999</c:v>
                </c:pt>
                <c:pt idx="1446" formatCode="#,##0\ &quot;€&quot;">
                  <c:v>-31523.81</c:v>
                </c:pt>
                <c:pt idx="1447" formatCode="#,##0\ &quot;€&quot;">
                  <c:v>49484.832999999999</c:v>
                </c:pt>
                <c:pt idx="1448" formatCode="#,##0\ &quot;€&quot;">
                  <c:v>44390.281999999999</c:v>
                </c:pt>
                <c:pt idx="1449" formatCode="#,##0\ &quot;€&quot;">
                  <c:v>117122.955</c:v>
                </c:pt>
                <c:pt idx="1450" formatCode="#,##0\ &quot;€&quot;">
                  <c:v>96481.811000000002</c:v>
                </c:pt>
                <c:pt idx="1451" formatCode="#,##0\ &quot;€&quot;">
                  <c:v>52065</c:v>
                </c:pt>
                <c:pt idx="1452" formatCode="#,##0\ &quot;€&quot;">
                  <c:v>63828.75</c:v>
                </c:pt>
                <c:pt idx="1453" formatCode="#,##0\ &quot;€&quot;">
                  <c:v>88894.125</c:v>
                </c:pt>
                <c:pt idx="1454" formatCode="#,##0\ &quot;€&quot;">
                  <c:v>-3688.3</c:v>
                </c:pt>
                <c:pt idx="1455" formatCode="#,##0\ &quot;€&quot;">
                  <c:v>93600.226999999999</c:v>
                </c:pt>
                <c:pt idx="1456" formatCode="#,##0\ &quot;€&quot;">
                  <c:v>32045</c:v>
                </c:pt>
                <c:pt idx="1457" formatCode="#,##0\ &quot;€&quot;">
                  <c:v>90794.384999999995</c:v>
                </c:pt>
                <c:pt idx="1458" formatCode="#,##0\ &quot;€&quot;">
                  <c:v>66363.875</c:v>
                </c:pt>
                <c:pt idx="1459" formatCode="#,##0\ &quot;€&quot;">
                  <c:v>187686.84599999999</c:v>
                </c:pt>
                <c:pt idx="1460" formatCode="#,##0\ &quot;€&quot;">
                  <c:v>124333.333</c:v>
                </c:pt>
                <c:pt idx="1461" formatCode="#,##0\ &quot;€&quot;">
                  <c:v>47985.175000000003</c:v>
                </c:pt>
                <c:pt idx="1462" formatCode="#,##0\ &quot;€&quot;">
                  <c:v>77798.432000000001</c:v>
                </c:pt>
                <c:pt idx="1463" formatCode="#,##0\ &quot;€&quot;">
                  <c:v>214225.51300000001</c:v>
                </c:pt>
                <c:pt idx="1464" formatCode="#,##0\ &quot;€&quot;">
                  <c:v>63554.389000000003</c:v>
                </c:pt>
                <c:pt idx="1465" formatCode="#,##0\ &quot;€&quot;">
                  <c:v>93210.111000000004</c:v>
                </c:pt>
                <c:pt idx="1466" formatCode="#,##0\ &quot;€&quot;">
                  <c:v>109849.8</c:v>
                </c:pt>
                <c:pt idx="1467" formatCode="#,##0\ &quot;€&quot;">
                  <c:v>51807.474000000002</c:v>
                </c:pt>
                <c:pt idx="1468" formatCode="#,##0\ &quot;€&quot;">
                  <c:v>74824.157999999996</c:v>
                </c:pt>
                <c:pt idx="1469" formatCode="#,##0\ &quot;€&quot;">
                  <c:v>79270.528999999995</c:v>
                </c:pt>
                <c:pt idx="1470" formatCode="#,##0\ &quot;€&quot;">
                  <c:v>32427.866999999998</c:v>
                </c:pt>
                <c:pt idx="1471" formatCode="#,##0\ &quot;€&quot;">
                  <c:v>163314.52600000001</c:v>
                </c:pt>
                <c:pt idx="1472" formatCode="#,##0\ &quot;€&quot;">
                  <c:v>37450</c:v>
                </c:pt>
                <c:pt idx="1473" formatCode="#,##0\ &quot;€&quot;">
                  <c:v>48273.582000000002</c:v>
                </c:pt>
                <c:pt idx="1474" formatCode="#,##0\ &quot;€&quot;">
                  <c:v>75295.661999999997</c:v>
                </c:pt>
                <c:pt idx="1475" formatCode="#,##0\ &quot;€&quot;">
                  <c:v>63997.932999999997</c:v>
                </c:pt>
                <c:pt idx="1476" formatCode="#,##0\ &quot;€&quot;">
                  <c:v>83803.25</c:v>
                </c:pt>
                <c:pt idx="1477" formatCode="#,##0\ &quot;€&quot;">
                  <c:v>47336.85</c:v>
                </c:pt>
                <c:pt idx="1478" formatCode="#,##0\ &quot;€&quot;">
                  <c:v>68197.118000000002</c:v>
                </c:pt>
                <c:pt idx="1479" formatCode="#,##0\ &quot;€&quot;">
                  <c:v>55478.84</c:v>
                </c:pt>
                <c:pt idx="1480" formatCode="#,##0\ &quot;€&quot;">
                  <c:v>78669.323000000004</c:v>
                </c:pt>
                <c:pt idx="1481" formatCode="#,##0\ &quot;€&quot;">
                  <c:v>88714.285999999993</c:v>
                </c:pt>
                <c:pt idx="1482" formatCode="#,##0\ &quot;€&quot;">
                  <c:v>101336.769</c:v>
                </c:pt>
                <c:pt idx="1483" formatCode="#,##0\ &quot;€&quot;">
                  <c:v>63474.667000000001</c:v>
                </c:pt>
                <c:pt idx="1484" formatCode="#,##0\ &quot;€&quot;">
                  <c:v>96532.641000000003</c:v>
                </c:pt>
                <c:pt idx="1485" formatCode="#,##0\ &quot;€&quot;">
                  <c:v>-110131.909</c:v>
                </c:pt>
                <c:pt idx="1486" formatCode="#,##0\ &quot;€&quot;">
                  <c:v>609049.89300000004</c:v>
                </c:pt>
                <c:pt idx="1487" formatCode="#,##0\ &quot;€&quot;">
                  <c:v>43481.481</c:v>
                </c:pt>
                <c:pt idx="1488" formatCode="#,##0\ &quot;€&quot;">
                  <c:v>20074.241999999998</c:v>
                </c:pt>
                <c:pt idx="1489" formatCode="#,##0\ &quot;€&quot;">
                  <c:v>29274.108</c:v>
                </c:pt>
                <c:pt idx="1490" formatCode="#,##0\ &quot;€&quot;">
                  <c:v>71986.178</c:v>
                </c:pt>
                <c:pt idx="1491" formatCode="#,##0\ &quot;€&quot;">
                  <c:v>47280.544999999998</c:v>
                </c:pt>
                <c:pt idx="1492" formatCode="#,##0\ &quot;€&quot;">
                  <c:v>86257.75</c:v>
                </c:pt>
                <c:pt idx="1493" formatCode="#,##0\ &quot;€&quot;">
                  <c:v>54416.925000000003</c:v>
                </c:pt>
                <c:pt idx="1494" formatCode="#,##0\ &quot;€&quot;">
                  <c:v>34754.9</c:v>
                </c:pt>
                <c:pt idx="1495" formatCode="#,##0\ &quot;€&quot;">
                  <c:v>80034.324999999997</c:v>
                </c:pt>
                <c:pt idx="1496" formatCode="#,##0\ &quot;€&quot;">
                  <c:v>49294.118000000002</c:v>
                </c:pt>
                <c:pt idx="1497" formatCode="#,##0\ &quot;€&quot;">
                  <c:v>68141.532999999996</c:v>
                </c:pt>
                <c:pt idx="1498" formatCode="#,##0\ &quot;€&quot;">
                  <c:v>51481.188000000002</c:v>
                </c:pt>
                <c:pt idx="1499" formatCode="#,##0\ &quot;€&quot;">
                  <c:v>32133.040000000001</c:v>
                </c:pt>
                <c:pt idx="1500" formatCode="#,##0\ &quot;€&quot;">
                  <c:v>45583.332999999999</c:v>
                </c:pt>
                <c:pt idx="1501" formatCode="#,##0\ &quot;€&quot;">
                  <c:v>50426.909</c:v>
                </c:pt>
                <c:pt idx="1502" formatCode="#,##0\ &quot;€&quot;">
                  <c:v>77746.142999999996</c:v>
                </c:pt>
                <c:pt idx="1503" formatCode="#,##0\ &quot;€&quot;">
                  <c:v>66904.091</c:v>
                </c:pt>
                <c:pt idx="1504" formatCode="#,##0\ &quot;€&quot;">
                  <c:v>80908.384999999995</c:v>
                </c:pt>
                <c:pt idx="1505" formatCode="#,##0\ &quot;€&quot;">
                  <c:v>172766.5</c:v>
                </c:pt>
                <c:pt idx="1506" formatCode="#,##0\ &quot;€&quot;">
                  <c:v>85038.081000000006</c:v>
                </c:pt>
                <c:pt idx="1507" formatCode="#,##0\ &quot;€&quot;">
                  <c:v>66331.429000000004</c:v>
                </c:pt>
                <c:pt idx="1508" formatCode="#,##0\ &quot;€&quot;">
                  <c:v>69822.332999999999</c:v>
                </c:pt>
                <c:pt idx="1509" formatCode="#,##0\ &quot;€&quot;">
                  <c:v>61329</c:v>
                </c:pt>
                <c:pt idx="1510" formatCode="#,##0\ &quot;€&quot;">
                  <c:v>-114679</c:v>
                </c:pt>
                <c:pt idx="1511" formatCode="#,##0\ &quot;€&quot;">
                  <c:v>64772.059000000001</c:v>
                </c:pt>
                <c:pt idx="1512" formatCode="#,##0\ &quot;€&quot;">
                  <c:v>55436.214</c:v>
                </c:pt>
                <c:pt idx="1513" formatCode="#,##0\ &quot;€&quot;">
                  <c:v>89810.160999999993</c:v>
                </c:pt>
                <c:pt idx="1514" formatCode="#,##0\ &quot;€&quot;">
                  <c:v>132256.71100000001</c:v>
                </c:pt>
                <c:pt idx="1515" formatCode="#,##0\ &quot;€&quot;">
                  <c:v>89200.8</c:v>
                </c:pt>
                <c:pt idx="1516" formatCode="#,##0\ &quot;€&quot;">
                  <c:v>65826</c:v>
                </c:pt>
                <c:pt idx="1517" formatCode="#,##0\ &quot;€&quot;">
                  <c:v>20095.400000000001</c:v>
                </c:pt>
                <c:pt idx="1518" formatCode="#,##0\ &quot;€&quot;">
                  <c:v>61126.080999999998</c:v>
                </c:pt>
                <c:pt idx="1519" formatCode="#,##0\ &quot;€&quot;">
                  <c:v>59297.783000000003</c:v>
                </c:pt>
                <c:pt idx="1520" formatCode="#,##0\ &quot;€&quot;">
                  <c:v>59385.355000000003</c:v>
                </c:pt>
                <c:pt idx="1521" formatCode="#,##0\ &quot;€&quot;">
                  <c:v>89360.103000000003</c:v>
                </c:pt>
                <c:pt idx="1522" formatCode="#,##0\ &quot;€&quot;">
                  <c:v>78404.879000000001</c:v>
                </c:pt>
                <c:pt idx="1523" formatCode="#,##0\ &quot;€&quot;">
                  <c:v>64420.184999999998</c:v>
                </c:pt>
                <c:pt idx="1524" formatCode="#,##0\ &quot;€&quot;">
                  <c:v>192095</c:v>
                </c:pt>
                <c:pt idx="1525" formatCode="#,##0\ &quot;€&quot;">
                  <c:v>79863.875</c:v>
                </c:pt>
                <c:pt idx="1526" formatCode="#,##0\ &quot;€&quot;">
                  <c:v>166652.33300000001</c:v>
                </c:pt>
                <c:pt idx="1527" formatCode="#,##0\ &quot;€&quot;">
                  <c:v>61462.447999999997</c:v>
                </c:pt>
                <c:pt idx="1528" formatCode="#,##0\ &quot;€&quot;">
                  <c:v>74671.231</c:v>
                </c:pt>
                <c:pt idx="1529" formatCode="#,##0\ &quot;€&quot;">
                  <c:v>64537.428999999996</c:v>
                </c:pt>
                <c:pt idx="1530" formatCode="#,##0\ &quot;€&quot;">
                  <c:v>65529.315000000002</c:v>
                </c:pt>
                <c:pt idx="1531" formatCode="#,##0\ &quot;€&quot;">
                  <c:v>120995.152</c:v>
                </c:pt>
                <c:pt idx="1532" formatCode="#,##0\ &quot;€&quot;">
                  <c:v>-48600</c:v>
                </c:pt>
                <c:pt idx="1533" formatCode="#,##0\ &quot;€&quot;">
                  <c:v>57673.175999999999</c:v>
                </c:pt>
              </c:numCache>
            </c:numRef>
          </c:yVal>
          <c:smooth val="0"/>
          <c:extLst>
            <c:ext xmlns:c16="http://schemas.microsoft.com/office/drawing/2014/chart" uri="{C3380CC4-5D6E-409C-BE32-E72D297353CC}">
              <c16:uniqueId val="{00000000-FCF7-45EA-A9AD-E836261C5178}"/>
            </c:ext>
          </c:extLst>
        </c:ser>
        <c:dLbls>
          <c:showLegendKey val="0"/>
          <c:showVal val="0"/>
          <c:showCatName val="0"/>
          <c:showSerName val="0"/>
          <c:showPercent val="0"/>
          <c:showBubbleSize val="0"/>
        </c:dLbls>
        <c:axId val="401039984"/>
        <c:axId val="401040376"/>
      </c:scatterChart>
      <c:valAx>
        <c:axId val="401039984"/>
        <c:scaling>
          <c:orientation val="minMax"/>
          <c:max val="1200"/>
        </c:scaling>
        <c:delete val="0"/>
        <c:axPos val="b"/>
        <c:numFmt formatCode="#,##0" sourceLinked="0"/>
        <c:majorTickMark val="none"/>
        <c:minorTickMark val="none"/>
        <c:tickLblPos val="none"/>
        <c:crossAx val="401040376"/>
        <c:crosses val="autoZero"/>
        <c:crossBetween val="midCat"/>
      </c:valAx>
      <c:valAx>
        <c:axId val="401040376"/>
        <c:scaling>
          <c:orientation val="minMax"/>
          <c:max val="150000"/>
          <c:min val="0"/>
        </c:scaling>
        <c:delete val="0"/>
        <c:axPos val="l"/>
        <c:majorGridlines>
          <c:spPr>
            <a:ln w="3175">
              <a:prstDash val="dash"/>
            </a:ln>
          </c:spPr>
        </c:majorGridlines>
        <c:numFmt formatCode="#,##0\ &quot;€&quot;"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9984"/>
        <c:crosses val="autoZero"/>
        <c:crossBetween val="midCat"/>
        <c:majorUnit val="10000"/>
        <c:minorUnit val="5000"/>
      </c:valAx>
    </c:plotArea>
    <c:plotVisOnly val="1"/>
    <c:dispBlanksAs val="gap"/>
    <c:showDLblsOverMax val="0"/>
  </c:chart>
  <c:txPr>
    <a:bodyPr/>
    <a:lstStyle/>
    <a:p>
      <a:pPr>
        <a:defRPr sz="1400"/>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587E-4E60-A9F9-7C093B6230A5}"/>
              </c:ext>
            </c:extLst>
          </c:dPt>
          <c:dPt>
            <c:idx val="1"/>
            <c:bubble3D val="0"/>
            <c:spPr>
              <a:solidFill>
                <a:srgbClr val="C00000"/>
              </a:solidFill>
              <a:ln w="12700">
                <a:solidFill>
                  <a:schemeClr val="lt1"/>
                </a:solidFill>
              </a:ln>
              <a:effectLst/>
            </c:spPr>
            <c:extLst>
              <c:ext xmlns:c16="http://schemas.microsoft.com/office/drawing/2014/chart" uri="{C3380CC4-5D6E-409C-BE32-E72D297353CC}">
                <c16:uniqueId val="{00000003-587E-4E60-A9F9-7C093B6230A5}"/>
              </c:ext>
            </c:extLst>
          </c:dPt>
          <c:dPt>
            <c:idx val="2"/>
            <c:bubble3D val="0"/>
            <c:spPr>
              <a:solidFill>
                <a:srgbClr val="00B050"/>
              </a:solidFill>
              <a:ln w="12700">
                <a:solidFill>
                  <a:schemeClr val="lt1"/>
                </a:solidFill>
              </a:ln>
              <a:effectLst/>
            </c:spPr>
            <c:extLst>
              <c:ext xmlns:c16="http://schemas.microsoft.com/office/drawing/2014/chart" uri="{C3380CC4-5D6E-409C-BE32-E72D297353CC}">
                <c16:uniqueId val="{00000005-587E-4E60-A9F9-7C093B6230A5}"/>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587E-4E60-A9F9-7C093B6230A5}"/>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587E-4E60-A9F9-7C093B6230A5}"/>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587E-4E60-A9F9-7C093B6230A5}"/>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587E-4E60-A9F9-7C093B6230A5}"/>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587E-4E60-A9F9-7C093B6230A5}"/>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587E-4E60-A9F9-7C093B6230A5}"/>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587E-4E60-A9F9-7C093B6230A5}"/>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587E-4E60-A9F9-7C093B6230A5}"/>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587E-4E60-A9F9-7C093B6230A5}"/>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587E-4E60-A9F9-7C093B6230A5}"/>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587E-4E60-A9F9-7C093B6230A5}"/>
              </c:ext>
            </c:extLst>
          </c:dPt>
          <c:dLbls>
            <c:dLbl>
              <c:idx val="0"/>
              <c:layout>
                <c:manualLayout>
                  <c:x val="1.950704749675226E-2"/>
                  <c:y val="-6.6397223980327385E-3"/>
                </c:manualLayout>
              </c:layout>
              <c:tx>
                <c:rich>
                  <a:bodyPr/>
                  <a:lstStyle/>
                  <a:p>
                    <a:fld id="{4EAB05B2-F99F-4FF2-80A8-6F209CF4756B}" type="CATEGORYNAME">
                      <a:rPr lang="en-US" sz="1050" baseline="0">
                        <a:solidFill>
                          <a:schemeClr val="accent1"/>
                        </a:solidFill>
                      </a:rPr>
                      <a:pPr/>
                      <a:t>[LUOKAN NIMI]</a:t>
                    </a:fld>
                    <a:r>
                      <a:rPr lang="en-US" sz="1050" baseline="0" dirty="0">
                        <a:solidFill>
                          <a:schemeClr val="accent1"/>
                        </a:solidFill>
                      </a:rPr>
                      <a:t>
</a:t>
                    </a:r>
                    <a:fld id="{72F29EC9-BB89-437A-8B11-E97A16939106}" type="VALUE">
                      <a:rPr lang="en-US" sz="1050" baseline="0">
                        <a:solidFill>
                          <a:schemeClr val="accent1"/>
                        </a:solidFill>
                      </a:rPr>
                      <a:pPr/>
                      <a:t>[ARVO]</a:t>
                    </a:fld>
                    <a:r>
                      <a:rPr lang="en-US" sz="1050" baseline="0" dirty="0">
                        <a:solidFill>
                          <a:schemeClr val="accent1"/>
                        </a:solidFill>
                      </a:rPr>
                      <a:t> </a:t>
                    </a:r>
                    <a:r>
                      <a:rPr lang="en-US" sz="1050" baseline="0" dirty="0" err="1">
                        <a:solidFill>
                          <a:schemeClr val="accent1"/>
                        </a:solidFill>
                      </a:rPr>
                      <a:t>mrd</a:t>
                    </a:r>
                    <a:r>
                      <a:rPr lang="en-US" sz="1050" baseline="0" dirty="0">
                        <a:solidFill>
                          <a:schemeClr val="accent1"/>
                        </a:solidFill>
                      </a:rPr>
                      <a:t>.€
</a:t>
                    </a:r>
                    <a:fld id="{2F8208CA-F327-4012-9833-FF5136133297}" type="PERCENTAGE">
                      <a:rPr lang="en-US" sz="1050" baseline="0">
                        <a:solidFill>
                          <a:schemeClr val="accent1"/>
                        </a:solidFill>
                      </a:rPr>
                      <a:pPr/>
                      <a:t>[PROSENTTI]</a:t>
                    </a:fld>
                    <a:endParaRPr lang="en-US" sz="1050" baseline="0" dirty="0">
                      <a:solidFill>
                        <a:schemeClr val="accent1"/>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7E-4E60-A9F9-7C093B6230A5}"/>
                </c:ext>
              </c:extLst>
            </c:dLbl>
            <c:dLbl>
              <c:idx val="1"/>
              <c:layout>
                <c:manualLayout>
                  <c:x val="-5.1335364928987819E-2"/>
                  <c:y val="-5.4634200902217274E-2"/>
                </c:manualLayout>
              </c:layout>
              <c:tx>
                <c:rich>
                  <a:bodyPr/>
                  <a:lstStyle/>
                  <a:p>
                    <a:fld id="{97BFE3C5-7E49-43FD-A289-AA54F8EAFFA9}" type="CATEGORYNAME">
                      <a:rPr lang="en-US" sz="1000">
                        <a:solidFill>
                          <a:srgbClr val="C00000"/>
                        </a:solidFill>
                      </a:rPr>
                      <a:pPr/>
                      <a:t>[LUOKAN NIMI]</a:t>
                    </a:fld>
                    <a:r>
                      <a:rPr lang="en-US" sz="1000" dirty="0">
                        <a:solidFill>
                          <a:srgbClr val="C00000"/>
                        </a:solidFill>
                      </a:rPr>
                      <a:t>
</a:t>
                    </a:r>
                    <a:fld id="{D22FB38F-D053-4987-B9E3-E34DFBF28DBD}" type="VALUE">
                      <a:rPr lang="en-US" sz="1000">
                        <a:solidFill>
                          <a:srgbClr val="C00000"/>
                        </a:solidFill>
                      </a:rPr>
                      <a:pPr/>
                      <a:t>[ARVO]</a:t>
                    </a:fld>
                    <a:r>
                      <a:rPr lang="en-US" sz="1000" dirty="0">
                        <a:solidFill>
                          <a:srgbClr val="C00000"/>
                        </a:solidFill>
                      </a:rPr>
                      <a:t> </a:t>
                    </a:r>
                    <a:r>
                      <a:rPr lang="en-US" sz="1000" dirty="0" err="1">
                        <a:solidFill>
                          <a:srgbClr val="C00000"/>
                        </a:solidFill>
                      </a:rPr>
                      <a:t>mrd</a:t>
                    </a:r>
                    <a:r>
                      <a:rPr lang="en-US" sz="1000" dirty="0">
                        <a:solidFill>
                          <a:srgbClr val="C00000"/>
                        </a:solidFill>
                      </a:rPr>
                      <a:t>.€
</a:t>
                    </a:r>
                    <a:fld id="{3A5D80B5-274E-4DDE-B870-B9A735F2B95D}" type="PERCENTAGE">
                      <a:rPr lang="en-US" sz="1000">
                        <a:solidFill>
                          <a:srgbClr val="C00000"/>
                        </a:solidFill>
                      </a:rPr>
                      <a:pPr/>
                      <a:t>[PROSENTTI]</a:t>
                    </a:fld>
                    <a:endParaRPr lang="en-US" sz="1000" dirty="0">
                      <a:solidFill>
                        <a:srgbClr val="C0000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7E-4E60-A9F9-7C093B6230A5}"/>
                </c:ext>
              </c:extLst>
            </c:dLbl>
            <c:dLbl>
              <c:idx val="2"/>
              <c:layout>
                <c:manualLayout>
                  <c:x val="-2.6495672221413066E-2"/>
                  <c:y val="6.8292751127771436E-3"/>
                </c:manualLayout>
              </c:layout>
              <c:tx>
                <c:rich>
                  <a:bodyPr/>
                  <a:lstStyle/>
                  <a:p>
                    <a:fld id="{4F8ED565-539F-423F-8435-EE6A7BCD0983}" type="CATEGORYNAME">
                      <a:rPr lang="en-US" sz="1000">
                        <a:solidFill>
                          <a:srgbClr val="00B050"/>
                        </a:solidFill>
                      </a:rPr>
                      <a:pPr/>
                      <a:t>[LUOKAN NIMI]</a:t>
                    </a:fld>
                    <a:r>
                      <a:rPr lang="en-US" sz="1000" dirty="0">
                        <a:solidFill>
                          <a:srgbClr val="00B050"/>
                        </a:solidFill>
                      </a:rPr>
                      <a:t>
</a:t>
                    </a:r>
                    <a:fld id="{DE4971F3-97B3-4827-8C09-C73D27416722}" type="VALUE">
                      <a:rPr lang="en-US" sz="1000">
                        <a:solidFill>
                          <a:srgbClr val="00B050"/>
                        </a:solidFill>
                      </a:rPr>
                      <a:pPr/>
                      <a:t>[ARVO]</a:t>
                    </a:fld>
                    <a:r>
                      <a:rPr lang="en-US" sz="1000" dirty="0">
                        <a:solidFill>
                          <a:srgbClr val="00B050"/>
                        </a:solidFill>
                      </a:rPr>
                      <a:t> </a:t>
                    </a:r>
                    <a:r>
                      <a:rPr lang="en-US" sz="1000" dirty="0" err="1">
                        <a:solidFill>
                          <a:srgbClr val="00B050"/>
                        </a:solidFill>
                      </a:rPr>
                      <a:t>mrd</a:t>
                    </a:r>
                    <a:r>
                      <a:rPr lang="en-US" sz="1000" dirty="0">
                        <a:solidFill>
                          <a:srgbClr val="00B050"/>
                        </a:solidFill>
                      </a:rPr>
                      <a:t>.€
</a:t>
                    </a:r>
                    <a:fld id="{932EA66D-72DF-4B7A-960D-BC9D650C134A}" type="PERCENTAGE">
                      <a:rPr lang="en-US" sz="1000">
                        <a:solidFill>
                          <a:srgbClr val="00B050"/>
                        </a:solidFill>
                      </a:rPr>
                      <a:pPr/>
                      <a:t>[PROSENTTI]</a:t>
                    </a:fld>
                    <a:endParaRPr lang="en-US" sz="1000" dirty="0">
                      <a:solidFill>
                        <a:srgbClr val="00B05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7E-4E60-A9F9-7C093B6230A5}"/>
                </c:ext>
              </c:extLst>
            </c:dLbl>
            <c:dLbl>
              <c:idx val="3"/>
              <c:layout>
                <c:manualLayout>
                  <c:x val="-4.9679385415149532E-2"/>
                  <c:y val="8.8780576466102865E-2"/>
                </c:manualLayout>
              </c:layout>
              <c:tx>
                <c:rich>
                  <a:bodyPr/>
                  <a:lstStyle/>
                  <a:p>
                    <a:fld id="{F032F855-88D9-4187-AB46-3FFD5CEAB88A}" type="CATEGORYNAME">
                      <a:rPr lang="fi-FI" sz="1000">
                        <a:solidFill>
                          <a:schemeClr val="accent4"/>
                        </a:solidFill>
                      </a:rPr>
                      <a:pPr/>
                      <a:t>[LUOKAN NIMI]</a:t>
                    </a:fld>
                    <a:r>
                      <a:rPr lang="fi-FI" sz="1000" dirty="0">
                        <a:solidFill>
                          <a:schemeClr val="accent4"/>
                        </a:solidFill>
                      </a:rPr>
                      <a:t>
</a:t>
                    </a:r>
                    <a:fld id="{8075301A-A27B-49BD-9FB7-092FB4E0F148}" type="VALUE">
                      <a:rPr lang="fi-FI" sz="1000">
                        <a:solidFill>
                          <a:schemeClr val="accent4"/>
                        </a:solidFill>
                      </a:rPr>
                      <a:pPr/>
                      <a:t>[ARVO]</a:t>
                    </a:fld>
                    <a:r>
                      <a:rPr lang="fi-FI" sz="1000" dirty="0">
                        <a:solidFill>
                          <a:schemeClr val="accent4"/>
                        </a:solidFill>
                      </a:rPr>
                      <a:t> mrd.€
</a:t>
                    </a:r>
                    <a:fld id="{17227AA2-9DEB-4333-BDAB-A4948AB71EE2}" type="PERCENTAGE">
                      <a:rPr lang="fi-FI" sz="1000">
                        <a:solidFill>
                          <a:schemeClr val="accent4"/>
                        </a:solidFill>
                      </a:rPr>
                      <a:pPr/>
                      <a:t>[PROSENTTI]</a:t>
                    </a:fld>
                    <a:endParaRPr lang="fi-FI" sz="100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7E-4E60-A9F9-7C093B6230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Verdana" panose="020B0604030504040204" pitchFamily="34" charset="0"/>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25.4</c:v>
                </c:pt>
                <c:pt idx="1">
                  <c:v>11.3</c:v>
                </c:pt>
                <c:pt idx="2">
                  <c:v>10.199999999999999</c:v>
                </c:pt>
                <c:pt idx="3">
                  <c:v>5.8</c:v>
                </c:pt>
              </c:numCache>
            </c:numRef>
          </c:val>
          <c:extLst>
            <c:ext xmlns:c16="http://schemas.microsoft.com/office/drawing/2014/chart" uri="{C3380CC4-5D6E-409C-BE32-E72D297353CC}">
              <c16:uniqueId val="{0000001C-587E-4E60-A9F9-7C093B6230A5}"/>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3.0936287702781007E-2"/>
          <c:w val="0.87725631768953072"/>
          <c:h val="0.8187361571788494"/>
        </c:manualLayout>
      </c:layout>
      <c:barChart>
        <c:barDir val="col"/>
        <c:grouping val="clustered"/>
        <c:varyColors val="0"/>
        <c:ser>
          <c:idx val="0"/>
          <c:order val="0"/>
          <c:tx>
            <c:strRef>
              <c:f>Sheet1!$B$1</c:f>
              <c:strCache>
                <c:ptCount val="1"/>
                <c:pt idx="0">
                  <c:v>Teollisuusyritysten arvonlisäys/työntekijä</c:v>
                </c:pt>
              </c:strCache>
            </c:strRef>
          </c:tx>
          <c:spPr>
            <a:solidFill>
              <a:srgbClr val="0070C0"/>
            </a:solidFill>
            <a:ln w="3195">
              <a:solidFill>
                <a:srgbClr val="000000"/>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Sheet1!$B$2:$B$13</c:f>
              <c:numCache>
                <c:formatCode>#,##0</c:formatCode>
                <c:ptCount val="12"/>
                <c:pt idx="0">
                  <c:v>86369.51</c:v>
                </c:pt>
                <c:pt idx="1">
                  <c:v>92574.6</c:v>
                </c:pt>
                <c:pt idx="2">
                  <c:v>100311.51</c:v>
                </c:pt>
                <c:pt idx="3">
                  <c:v>96091.839999999997</c:v>
                </c:pt>
                <c:pt idx="4">
                  <c:v>80210.44</c:v>
                </c:pt>
                <c:pt idx="5">
                  <c:v>88943.98</c:v>
                </c:pt>
                <c:pt idx="6">
                  <c:v>89387.76</c:v>
                </c:pt>
                <c:pt idx="7">
                  <c:v>80623.25</c:v>
                </c:pt>
                <c:pt idx="8">
                  <c:v>85561.68</c:v>
                </c:pt>
                <c:pt idx="9">
                  <c:v>88661.3</c:v>
                </c:pt>
                <c:pt idx="10">
                  <c:v>93364.6</c:v>
                </c:pt>
                <c:pt idx="11" formatCode="General">
                  <c:v>95860.479999999996</c:v>
                </c:pt>
              </c:numCache>
            </c:numRef>
          </c:val>
          <c:extLst>
            <c:ext xmlns:c16="http://schemas.microsoft.com/office/drawing/2014/chart" uri="{C3380CC4-5D6E-409C-BE32-E72D297353CC}">
              <c16:uniqueId val="{00000000-8DEF-4339-A172-8CE4F020808B}"/>
            </c:ext>
          </c:extLst>
        </c:ser>
        <c:ser>
          <c:idx val="1"/>
          <c:order val="1"/>
          <c:tx>
            <c:strRef>
              <c:f>Sheet1!$C$1</c:f>
              <c:strCache>
                <c:ptCount val="1"/>
                <c:pt idx="0">
                  <c:v>Palveluyritysten arvonlisäys/työntekijä</c:v>
                </c:pt>
              </c:strCache>
            </c:strRef>
          </c:tx>
          <c:spPr>
            <a:solidFill>
              <a:srgbClr val="00B050"/>
            </a:solidFill>
            <a:ln w="3195">
              <a:solidFill>
                <a:schemeClr val="tx1"/>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Sheet1!$C$2:$C$13</c:f>
              <c:numCache>
                <c:formatCode>#,##0</c:formatCode>
                <c:ptCount val="12"/>
                <c:pt idx="0">
                  <c:v>53912.15</c:v>
                </c:pt>
                <c:pt idx="1">
                  <c:v>53714.080000000002</c:v>
                </c:pt>
                <c:pt idx="2">
                  <c:v>56865.13</c:v>
                </c:pt>
                <c:pt idx="3">
                  <c:v>58852.69</c:v>
                </c:pt>
                <c:pt idx="4">
                  <c:v>56913.22</c:v>
                </c:pt>
                <c:pt idx="5">
                  <c:v>58795.82</c:v>
                </c:pt>
                <c:pt idx="6">
                  <c:v>61413.81</c:v>
                </c:pt>
                <c:pt idx="7">
                  <c:v>62557.06</c:v>
                </c:pt>
                <c:pt idx="8">
                  <c:v>62606.73</c:v>
                </c:pt>
                <c:pt idx="9">
                  <c:v>62584.85</c:v>
                </c:pt>
                <c:pt idx="10">
                  <c:v>63898.7</c:v>
                </c:pt>
                <c:pt idx="11" formatCode="General">
                  <c:v>65317.29</c:v>
                </c:pt>
              </c:numCache>
            </c:numRef>
          </c:val>
          <c:extLst>
            <c:ext xmlns:c16="http://schemas.microsoft.com/office/drawing/2014/chart" uri="{C3380CC4-5D6E-409C-BE32-E72D297353CC}">
              <c16:uniqueId val="{00000001-8DEF-4339-A172-8CE4F020808B}"/>
            </c:ext>
          </c:extLst>
        </c:ser>
        <c:dLbls>
          <c:showLegendKey val="0"/>
          <c:showVal val="0"/>
          <c:showCatName val="0"/>
          <c:showSerName val="0"/>
          <c:showPercent val="0"/>
          <c:showBubbleSize val="0"/>
        </c:dLbls>
        <c:gapWidth val="75"/>
        <c:axId val="410788096"/>
        <c:axId val="410788488"/>
      </c:barChart>
      <c:catAx>
        <c:axId val="410788096"/>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0788488"/>
        <c:crosses val="autoZero"/>
        <c:auto val="1"/>
        <c:lblAlgn val="ctr"/>
        <c:lblOffset val="100"/>
        <c:tickLblSkip val="1"/>
        <c:tickMarkSkip val="1"/>
        <c:noMultiLvlLbl val="0"/>
      </c:catAx>
      <c:valAx>
        <c:axId val="410788488"/>
        <c:scaling>
          <c:orientation val="minMax"/>
          <c:max val="110000"/>
          <c:min val="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1"/>
                </a:solidFill>
                <a:latin typeface="Verdana" panose="020B0604030504040204" pitchFamily="34" charset="0"/>
                <a:ea typeface="Arial"/>
                <a:cs typeface="Arial"/>
              </a:defRPr>
            </a:pPr>
            <a:endParaRPr lang="fi-FI"/>
          </a:p>
        </c:txPr>
        <c:crossAx val="410788096"/>
        <c:crosses val="autoZero"/>
        <c:crossBetween val="between"/>
        <c:majorUnit val="10000"/>
        <c:minorUnit val="5000"/>
      </c:valAx>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indeksi</a:t>
            </a:r>
            <a:r>
              <a:rPr lang="en-GB" sz="1200" b="0" dirty="0">
                <a:solidFill>
                  <a:srgbClr val="002060"/>
                </a:solidFill>
              </a:rPr>
              <a:t> 2005=100</a:t>
            </a:r>
          </a:p>
        </c:rich>
      </c:tx>
      <c:layout>
        <c:manualLayout>
          <c:xMode val="edge"/>
          <c:yMode val="edge"/>
          <c:x val="5.8953289181644573E-2"/>
          <c:y val="5.607182219123411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c:v>
                </c:pt>
              </c:strCache>
            </c:strRef>
          </c:tx>
          <c:spPr>
            <a:ln w="50800" cap="rnd">
              <a:solidFill>
                <a:srgbClr val="FF0000"/>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Taul1!$B$2:$B$15</c:f>
              <c:numCache>
                <c:formatCode>General</c:formatCode>
                <c:ptCount val="14"/>
                <c:pt idx="0">
                  <c:v>100</c:v>
                </c:pt>
                <c:pt idx="1">
                  <c:v>109.5</c:v>
                </c:pt>
                <c:pt idx="2">
                  <c:v>120.669</c:v>
                </c:pt>
                <c:pt idx="3">
                  <c:v>125.3751</c:v>
                </c:pt>
                <c:pt idx="4">
                  <c:v>106.3181</c:v>
                </c:pt>
                <c:pt idx="5">
                  <c:v>109.9329</c:v>
                </c:pt>
                <c:pt idx="6">
                  <c:v>117.8481</c:v>
                </c:pt>
                <c:pt idx="7">
                  <c:v>121.3835</c:v>
                </c:pt>
                <c:pt idx="8">
                  <c:v>122.3546</c:v>
                </c:pt>
                <c:pt idx="9">
                  <c:v>127.61579999999999</c:v>
                </c:pt>
                <c:pt idx="10">
                  <c:v>135.27279999999999</c:v>
                </c:pt>
                <c:pt idx="11">
                  <c:v>136.89599999999999</c:v>
                </c:pt>
                <c:pt idx="12">
                  <c:v>138.53880000000001</c:v>
                </c:pt>
                <c:pt idx="13">
                  <c:v>140.89400000000001</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USA</c:v>
                </c:pt>
              </c:strCache>
            </c:strRef>
          </c:tx>
          <c:spPr>
            <a:ln w="50800" cap="rnd">
              <a:solidFill>
                <a:schemeClr val="accent3"/>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Taul1!$C$2:$C$15</c:f>
              <c:numCache>
                <c:formatCode>General</c:formatCode>
                <c:ptCount val="14"/>
                <c:pt idx="0">
                  <c:v>100</c:v>
                </c:pt>
                <c:pt idx="1">
                  <c:v>107.1</c:v>
                </c:pt>
                <c:pt idx="2">
                  <c:v>113.41889999999999</c:v>
                </c:pt>
                <c:pt idx="3">
                  <c:v>112.625</c:v>
                </c:pt>
                <c:pt idx="4">
                  <c:v>95.05547</c:v>
                </c:pt>
                <c:pt idx="5">
                  <c:v>97.43186</c:v>
                </c:pt>
                <c:pt idx="6">
                  <c:v>104.9341</c:v>
                </c:pt>
                <c:pt idx="7">
                  <c:v>114.37820000000001</c:v>
                </c:pt>
                <c:pt idx="8">
                  <c:v>118.3814</c:v>
                </c:pt>
                <c:pt idx="9">
                  <c:v>125.4843</c:v>
                </c:pt>
                <c:pt idx="10">
                  <c:v>128.11949999999999</c:v>
                </c:pt>
                <c:pt idx="11">
                  <c:v>127.4789</c:v>
                </c:pt>
                <c:pt idx="12">
                  <c:v>133.08789999999999</c:v>
                </c:pt>
                <c:pt idx="13">
                  <c:v>138.8107</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Alankomaat</c:v>
                </c:pt>
              </c:strCache>
            </c:strRef>
          </c:tx>
          <c:spPr>
            <a:ln w="50800" cap="rnd">
              <a:solidFill>
                <a:schemeClr val="tx2"/>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Taul1!$D$2:$D$15</c:f>
              <c:numCache>
                <c:formatCode>General</c:formatCode>
                <c:ptCount val="14"/>
                <c:pt idx="0">
                  <c:v>100</c:v>
                </c:pt>
                <c:pt idx="1">
                  <c:v>107.1</c:v>
                </c:pt>
                <c:pt idx="2">
                  <c:v>116.6319</c:v>
                </c:pt>
                <c:pt idx="3">
                  <c:v>123.74639999999999</c:v>
                </c:pt>
                <c:pt idx="4">
                  <c:v>110.7531</c:v>
                </c:pt>
                <c:pt idx="5">
                  <c:v>107.43049999999999</c:v>
                </c:pt>
                <c:pt idx="6">
                  <c:v>121.1816</c:v>
                </c:pt>
                <c:pt idx="7">
                  <c:v>116.4555</c:v>
                </c:pt>
                <c:pt idx="8">
                  <c:v>113.6606</c:v>
                </c:pt>
                <c:pt idx="9">
                  <c:v>116.84310000000001</c:v>
                </c:pt>
                <c:pt idx="10">
                  <c:v>125.6063</c:v>
                </c:pt>
                <c:pt idx="11">
                  <c:v>128.244</c:v>
                </c:pt>
                <c:pt idx="12">
                  <c:v>133.7585</c:v>
                </c:pt>
                <c:pt idx="13">
                  <c:v>136.83500000000001</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Sveitsi</c:v>
                </c:pt>
              </c:strCache>
            </c:strRef>
          </c:tx>
          <c:spPr>
            <a:ln w="50800" cap="rnd">
              <a:solidFill>
                <a:schemeClr val="accent5"/>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Taul1!$E$2:$E$15</c:f>
              <c:numCache>
                <c:formatCode>General</c:formatCode>
                <c:ptCount val="14"/>
                <c:pt idx="0">
                  <c:v>100</c:v>
                </c:pt>
                <c:pt idx="1">
                  <c:v>107.1</c:v>
                </c:pt>
                <c:pt idx="2">
                  <c:v>114.8112</c:v>
                </c:pt>
                <c:pt idx="3">
                  <c:v>115.3853</c:v>
                </c:pt>
                <c:pt idx="4">
                  <c:v>103.1544</c:v>
                </c:pt>
                <c:pt idx="5">
                  <c:v>107.38379999999999</c:v>
                </c:pt>
                <c:pt idx="6">
                  <c:v>112.8603</c:v>
                </c:pt>
                <c:pt idx="7">
                  <c:v>117.2619</c:v>
                </c:pt>
                <c:pt idx="8">
                  <c:v>118.90349999999999</c:v>
                </c:pt>
                <c:pt idx="9">
                  <c:v>122.8274</c:v>
                </c:pt>
                <c:pt idx="10">
                  <c:v>125.0382</c:v>
                </c:pt>
                <c:pt idx="11">
                  <c:v>128.16419999999999</c:v>
                </c:pt>
                <c:pt idx="12">
                  <c:v>130.47120000000001</c:v>
                </c:pt>
                <c:pt idx="13">
                  <c:v>133.7329</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Saksa</c:v>
                </c:pt>
              </c:strCache>
            </c:strRef>
          </c:tx>
          <c:spPr>
            <a:ln w="50800" cap="rnd">
              <a:solidFill>
                <a:schemeClr val="bg1">
                  <a:lumMod val="75000"/>
                </a:schemeClr>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Taul1!$F$2:$F$15</c:f>
              <c:numCache>
                <c:formatCode>General</c:formatCode>
                <c:ptCount val="14"/>
                <c:pt idx="0">
                  <c:v>100</c:v>
                </c:pt>
                <c:pt idx="1">
                  <c:v>108.5</c:v>
                </c:pt>
                <c:pt idx="2">
                  <c:v>116.96299999999999</c:v>
                </c:pt>
                <c:pt idx="3">
                  <c:v>119.4192</c:v>
                </c:pt>
                <c:pt idx="4">
                  <c:v>100.9092</c:v>
                </c:pt>
                <c:pt idx="5">
                  <c:v>107.1656</c:v>
                </c:pt>
                <c:pt idx="6">
                  <c:v>114.98869999999999</c:v>
                </c:pt>
                <c:pt idx="7">
                  <c:v>113.0339</c:v>
                </c:pt>
                <c:pt idx="8">
                  <c:v>112.1296</c:v>
                </c:pt>
                <c:pt idx="9">
                  <c:v>117.0633</c:v>
                </c:pt>
                <c:pt idx="10">
                  <c:v>118.1169</c:v>
                </c:pt>
                <c:pt idx="11">
                  <c:v>119.4162</c:v>
                </c:pt>
                <c:pt idx="12">
                  <c:v>122.4016</c:v>
                </c:pt>
                <c:pt idx="13">
                  <c:v>126.196</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Suomi</c:v>
                </c:pt>
              </c:strCache>
            </c:strRef>
          </c:tx>
          <c:spPr>
            <a:ln w="50800" cap="rnd">
              <a:solidFill>
                <a:schemeClr val="accent1"/>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Taul1!$G$2:$G$15</c:f>
              <c:numCache>
                <c:formatCode>General</c:formatCode>
                <c:ptCount val="14"/>
                <c:pt idx="0">
                  <c:v>100</c:v>
                </c:pt>
                <c:pt idx="1">
                  <c:v>102.2</c:v>
                </c:pt>
                <c:pt idx="2">
                  <c:v>119.1652</c:v>
                </c:pt>
                <c:pt idx="3">
                  <c:v>125.0043</c:v>
                </c:pt>
                <c:pt idx="4">
                  <c:v>105.50360000000001</c:v>
                </c:pt>
                <c:pt idx="5">
                  <c:v>98.856899999999996</c:v>
                </c:pt>
                <c:pt idx="6">
                  <c:v>101.92149999999999</c:v>
                </c:pt>
                <c:pt idx="7">
                  <c:v>98.761889999999994</c:v>
                </c:pt>
                <c:pt idx="8">
                  <c:v>91.552279999999996</c:v>
                </c:pt>
                <c:pt idx="9">
                  <c:v>89.904340000000005</c:v>
                </c:pt>
                <c:pt idx="10">
                  <c:v>92.511560000000003</c:v>
                </c:pt>
                <c:pt idx="11">
                  <c:v>96.767089999999996</c:v>
                </c:pt>
                <c:pt idx="12">
                  <c:v>103.1537</c:v>
                </c:pt>
                <c:pt idx="13">
                  <c:v>105.73260000000001</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85"/>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Yritysten investoinnit</c:v>
                </c:pt>
              </c:strCache>
            </c:strRef>
          </c:tx>
          <c:spPr>
            <a:ln w="381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23.64</c:v>
                </c:pt>
                <c:pt idx="1">
                  <c:v>24.233000000000001</c:v>
                </c:pt>
                <c:pt idx="2">
                  <c:v>28.035</c:v>
                </c:pt>
                <c:pt idx="3">
                  <c:v>29.617999999999999</c:v>
                </c:pt>
                <c:pt idx="4">
                  <c:v>24.773</c:v>
                </c:pt>
                <c:pt idx="5">
                  <c:v>23.728000000000002</c:v>
                </c:pt>
                <c:pt idx="6">
                  <c:v>24.655999999999999</c:v>
                </c:pt>
                <c:pt idx="7">
                  <c:v>23.895</c:v>
                </c:pt>
                <c:pt idx="8">
                  <c:v>22.105</c:v>
                </c:pt>
                <c:pt idx="9">
                  <c:v>21.388000000000002</c:v>
                </c:pt>
                <c:pt idx="10">
                  <c:v>22.504999999999999</c:v>
                </c:pt>
                <c:pt idx="11">
                  <c:v>23.856000000000002</c:v>
                </c:pt>
              </c:numCache>
            </c:numRef>
          </c:val>
          <c:smooth val="0"/>
          <c:extLst>
            <c:ext xmlns:c16="http://schemas.microsoft.com/office/drawing/2014/chart" uri="{C3380CC4-5D6E-409C-BE32-E72D297353CC}">
              <c16:uniqueId val="{00000000-0A06-44AD-BA13-4D58E9FE1840}"/>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32"/>
          <c:min val="2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investoinnit</c:v>
                </c:pt>
              </c:strCache>
            </c:strRef>
          </c:tx>
          <c:spPr>
            <a:ln w="38100" cap="rnd">
              <a:solidFill>
                <a:schemeClr val="accent3">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15.686</c:v>
                </c:pt>
                <c:pt idx="1">
                  <c:v>16.187000000000001</c:v>
                </c:pt>
                <c:pt idx="2">
                  <c:v>19.495999999999999</c:v>
                </c:pt>
                <c:pt idx="3">
                  <c:v>20.687999999999999</c:v>
                </c:pt>
                <c:pt idx="4">
                  <c:v>16.541</c:v>
                </c:pt>
                <c:pt idx="5">
                  <c:v>15.534000000000001</c:v>
                </c:pt>
                <c:pt idx="6">
                  <c:v>16.853000000000002</c:v>
                </c:pt>
                <c:pt idx="7">
                  <c:v>16.649000000000001</c:v>
                </c:pt>
                <c:pt idx="8">
                  <c:v>15.138</c:v>
                </c:pt>
                <c:pt idx="9">
                  <c:v>14.597</c:v>
                </c:pt>
                <c:pt idx="10">
                  <c:v>16.056999999999999</c:v>
                </c:pt>
                <c:pt idx="11">
                  <c:v>17.675000000000001</c:v>
                </c:pt>
              </c:numCache>
            </c:numRef>
          </c:val>
          <c:smooth val="0"/>
          <c:extLst>
            <c:ext xmlns:c16="http://schemas.microsoft.com/office/drawing/2014/chart" uri="{C3380CC4-5D6E-409C-BE32-E72D297353CC}">
              <c16:uniqueId val="{00000000-3372-499F-858A-C68065062B00}"/>
            </c:ext>
          </c:extLst>
        </c:ser>
        <c:ser>
          <c:idx val="1"/>
          <c:order val="1"/>
          <c:tx>
            <c:strRef>
              <c:f>Taul1!$C$1</c:f>
              <c:strCache>
                <c:ptCount val="1"/>
                <c:pt idx="0">
                  <c:v>T&amp;K-investoinnit</c:v>
                </c:pt>
              </c:strCache>
            </c:strRef>
          </c:tx>
          <c:spPr>
            <a:ln w="38100" cap="rnd">
              <a:solidFill>
                <a:srgbClr val="FF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7.9539999999999997</c:v>
                </c:pt>
                <c:pt idx="1">
                  <c:v>8.0459999999999994</c:v>
                </c:pt>
                <c:pt idx="2">
                  <c:v>8.5389999999999997</c:v>
                </c:pt>
                <c:pt idx="3">
                  <c:v>8.93</c:v>
                </c:pt>
                <c:pt idx="4">
                  <c:v>8.2319999999999993</c:v>
                </c:pt>
                <c:pt idx="5">
                  <c:v>8.1940000000000008</c:v>
                </c:pt>
                <c:pt idx="6">
                  <c:v>7.8029999999999999</c:v>
                </c:pt>
                <c:pt idx="7">
                  <c:v>7.2460000000000004</c:v>
                </c:pt>
                <c:pt idx="8">
                  <c:v>6.9669999999999996</c:v>
                </c:pt>
                <c:pt idx="9">
                  <c:v>6.7910000000000004</c:v>
                </c:pt>
                <c:pt idx="10">
                  <c:v>6.4480000000000004</c:v>
                </c:pt>
                <c:pt idx="11">
                  <c:v>6.181</c:v>
                </c:pt>
              </c:numCache>
            </c:numRef>
          </c:val>
          <c:smooth val="0"/>
          <c:extLst>
            <c:ext xmlns:c16="http://schemas.microsoft.com/office/drawing/2014/chart" uri="{C3380CC4-5D6E-409C-BE32-E72D297353CC}">
              <c16:uniqueId val="{00000001-3372-499F-858A-C68065062B00}"/>
            </c:ext>
          </c:extLst>
        </c:ser>
        <c:dLbls>
          <c:showLegendKey val="0"/>
          <c:showVal val="0"/>
          <c:showCatName val="0"/>
          <c:showSerName val="0"/>
          <c:showPercent val="0"/>
          <c:showBubbleSize val="0"/>
        </c:dLbls>
        <c:smooth val="0"/>
        <c:axId val="410791624"/>
        <c:axId val="411490880"/>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tickLblSkip val="1"/>
        <c:noMultiLvlLbl val="0"/>
      </c:catAx>
      <c:valAx>
        <c:axId val="411490880"/>
        <c:scaling>
          <c:orientation val="minMax"/>
          <c:max val="22"/>
          <c:min val="5"/>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76542296639002E-2"/>
          <c:y val="4.4605592380698417E-2"/>
          <c:w val="0.68096508829236979"/>
          <c:h val="0.85232032349748632"/>
        </c:manualLayout>
      </c:layout>
      <c:lineChart>
        <c:grouping val="standard"/>
        <c:varyColors val="0"/>
        <c:ser>
          <c:idx val="1"/>
          <c:order val="1"/>
          <c:tx>
            <c:strRef>
              <c:f>Taul1!$B$1</c:f>
              <c:strCache>
                <c:ptCount val="1"/>
                <c:pt idx="0">
                  <c:v>Koneet ja laitteet, ohjelmistot ja tietoliikennelaitteet </c:v>
                </c:pt>
              </c:strCache>
            </c:strRef>
          </c:tx>
          <c:spPr>
            <a:ln w="28575" cap="rnd">
              <a:solidFill>
                <a:schemeClr val="accent2"/>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100</c:v>
                </c:pt>
                <c:pt idx="1">
                  <c:v>101.7804</c:v>
                </c:pt>
                <c:pt idx="2">
                  <c:v>121.5354</c:v>
                </c:pt>
                <c:pt idx="3">
                  <c:v>124.27</c:v>
                </c:pt>
                <c:pt idx="4">
                  <c:v>108.67400000000001</c:v>
                </c:pt>
                <c:pt idx="5">
                  <c:v>94.302809999999994</c:v>
                </c:pt>
                <c:pt idx="6">
                  <c:v>105.7684</c:v>
                </c:pt>
                <c:pt idx="7">
                  <c:v>115.6673</c:v>
                </c:pt>
                <c:pt idx="8">
                  <c:v>103.1477</c:v>
                </c:pt>
                <c:pt idx="9">
                  <c:v>103.00530000000001</c:v>
                </c:pt>
                <c:pt idx="10">
                  <c:v>111.3374</c:v>
                </c:pt>
                <c:pt idx="11">
                  <c:v>126.2213</c:v>
                </c:pt>
              </c:numCache>
            </c:numRef>
          </c:val>
          <c:smooth val="0"/>
          <c:extLst>
            <c:ext xmlns:c16="http://schemas.microsoft.com/office/drawing/2014/chart" uri="{C3380CC4-5D6E-409C-BE32-E72D297353CC}">
              <c16:uniqueId val="{00000001-CF57-45D6-8F4A-94B48D5B3CD5}"/>
            </c:ext>
          </c:extLst>
        </c:ser>
        <c:ser>
          <c:idx val="2"/>
          <c:order val="2"/>
          <c:tx>
            <c:strRef>
              <c:f>Taul1!$C$1</c:f>
              <c:strCache>
                <c:ptCount val="1"/>
                <c:pt idx="0">
                  <c:v>Investoinnit yhteensä</c:v>
                </c:pt>
              </c:strCache>
            </c:strRef>
          </c:tx>
          <c:spPr>
            <a:ln w="28575"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100</c:v>
                </c:pt>
                <c:pt idx="1">
                  <c:v>102.5085</c:v>
                </c:pt>
                <c:pt idx="2">
                  <c:v>118.59139999999999</c:v>
                </c:pt>
                <c:pt idx="3">
                  <c:v>125.2876</c:v>
                </c:pt>
                <c:pt idx="4">
                  <c:v>104.7927</c:v>
                </c:pt>
                <c:pt idx="5">
                  <c:v>100.3723</c:v>
                </c:pt>
                <c:pt idx="6">
                  <c:v>104.2978</c:v>
                </c:pt>
                <c:pt idx="7">
                  <c:v>101.0787</c:v>
                </c:pt>
                <c:pt idx="8">
                  <c:v>93.506770000000003</c:v>
                </c:pt>
                <c:pt idx="9">
                  <c:v>90.473770000000002</c:v>
                </c:pt>
                <c:pt idx="10">
                  <c:v>95.198819999999998</c:v>
                </c:pt>
                <c:pt idx="11">
                  <c:v>100.91370000000001</c:v>
                </c:pt>
              </c:numCache>
            </c:numRef>
          </c:val>
          <c:smooth val="0"/>
          <c:extLst>
            <c:ext xmlns:c16="http://schemas.microsoft.com/office/drawing/2014/chart" uri="{C3380CC4-5D6E-409C-BE32-E72D297353CC}">
              <c16:uniqueId val="{00000002-CF57-45D6-8F4A-94B48D5B3CD5}"/>
            </c:ext>
          </c:extLst>
        </c:ser>
        <c:ser>
          <c:idx val="3"/>
          <c:order val="3"/>
          <c:tx>
            <c:strRef>
              <c:f>Taul1!$D$1</c:f>
              <c:strCache>
                <c:ptCount val="1"/>
                <c:pt idx="0">
                  <c:v>Tuotannolliset ja muut liikerakennukset</c:v>
                </c:pt>
              </c:strCache>
            </c:strRef>
          </c:tx>
          <c:spPr>
            <a:ln w="28575"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100</c:v>
                </c:pt>
                <c:pt idx="1">
                  <c:v>104.6913</c:v>
                </c:pt>
                <c:pt idx="2">
                  <c:v>131.20750000000001</c:v>
                </c:pt>
                <c:pt idx="3">
                  <c:v>146.04300000000001</c:v>
                </c:pt>
                <c:pt idx="4">
                  <c:v>107.8325</c:v>
                </c:pt>
                <c:pt idx="5">
                  <c:v>102.5292</c:v>
                </c:pt>
                <c:pt idx="6">
                  <c:v>105.88800000000001</c:v>
                </c:pt>
                <c:pt idx="7">
                  <c:v>93.486540000000005</c:v>
                </c:pt>
                <c:pt idx="8">
                  <c:v>86.225179999999995</c:v>
                </c:pt>
                <c:pt idx="9">
                  <c:v>80.418819999999997</c:v>
                </c:pt>
                <c:pt idx="10">
                  <c:v>88.836010000000002</c:v>
                </c:pt>
                <c:pt idx="11">
                  <c:v>97.661140000000003</c:v>
                </c:pt>
              </c:numCache>
            </c:numRef>
          </c:val>
          <c:smooth val="0"/>
          <c:extLst>
            <c:ext xmlns:c16="http://schemas.microsoft.com/office/drawing/2014/chart" uri="{C3380CC4-5D6E-409C-BE32-E72D297353CC}">
              <c16:uniqueId val="{00000003-CF57-45D6-8F4A-94B48D5B3CD5}"/>
            </c:ext>
          </c:extLst>
        </c:ser>
        <c:ser>
          <c:idx val="4"/>
          <c:order val="4"/>
          <c:tx>
            <c:strRef>
              <c:f>Taul1!$E$1</c:f>
              <c:strCache>
                <c:ptCount val="1"/>
                <c:pt idx="0">
                  <c:v>Tutkimus- ja kehittämisinvestoinnit</c:v>
                </c:pt>
              </c:strCache>
            </c:strRef>
          </c:tx>
          <c:spPr>
            <a:ln w="28575"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100</c:v>
                </c:pt>
                <c:pt idx="1">
                  <c:v>101.1567</c:v>
                </c:pt>
                <c:pt idx="2">
                  <c:v>107.3548</c:v>
                </c:pt>
                <c:pt idx="3">
                  <c:v>112.2706</c:v>
                </c:pt>
                <c:pt idx="4">
                  <c:v>103.49509999999999</c:v>
                </c:pt>
                <c:pt idx="5">
                  <c:v>103.01730000000001</c:v>
                </c:pt>
                <c:pt idx="6">
                  <c:v>98.101579999999998</c:v>
                </c:pt>
                <c:pt idx="7">
                  <c:v>91.098820000000003</c:v>
                </c:pt>
                <c:pt idx="8">
                  <c:v>87.591149999999999</c:v>
                </c:pt>
                <c:pt idx="9">
                  <c:v>85.378429999999994</c:v>
                </c:pt>
                <c:pt idx="10">
                  <c:v>81.066130000000001</c:v>
                </c:pt>
                <c:pt idx="11">
                  <c:v>77.709329999999994</c:v>
                </c:pt>
              </c:numCache>
            </c:numRef>
          </c:val>
          <c:smooth val="0"/>
          <c:extLst>
            <c:ext xmlns:c16="http://schemas.microsoft.com/office/drawing/2014/chart" uri="{C3380CC4-5D6E-409C-BE32-E72D297353CC}">
              <c16:uniqueId val="{00000004-CF57-45D6-8F4A-94B48D5B3CD5}"/>
            </c:ext>
          </c:extLst>
        </c:ser>
        <c:dLbls>
          <c:showLegendKey val="0"/>
          <c:showVal val="0"/>
          <c:showCatName val="0"/>
          <c:showSerName val="0"/>
          <c:showPercent val="0"/>
          <c:showBubbleSize val="0"/>
        </c:dLbls>
        <c:smooth val="0"/>
        <c:axId val="410791624"/>
        <c:axId val="411490880"/>
        <c:extLst>
          <c:ext xmlns:c15="http://schemas.microsoft.com/office/drawing/2012/chart" uri="{02D57815-91ED-43cb-92C2-25804820EDAC}">
            <c15:filteredLineSeries>
              <c15:ser>
                <c:idx val="0"/>
                <c:order val="0"/>
                <c:tx>
                  <c:strRef>
                    <c:extLst>
                      <c:ext uri="{02D57815-91ED-43cb-92C2-25804820EDAC}">
                        <c15:formulaRef>
                          <c15:sqref>Taul1!$A$1</c15:sqref>
                        </c15:formulaRef>
                      </c:ext>
                    </c:extLst>
                    <c:strCache>
                      <c:ptCount val="1"/>
                      <c:pt idx="0">
                        <c:v>Sarake1</c:v>
                      </c:pt>
                    </c:strCache>
                  </c:strRef>
                </c:tx>
                <c:spPr>
                  <a:ln w="28575" cap="rnd">
                    <a:solidFill>
                      <a:schemeClr val="accent1"/>
                    </a:solidFill>
                    <a:round/>
                  </a:ln>
                  <a:effectLst/>
                </c:spPr>
                <c:marker>
                  <c:symbol val="none"/>
                </c:marker>
                <c:cat>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val>
                <c:smooth val="0"/>
                <c:extLst>
                  <c:ext xmlns:c16="http://schemas.microsoft.com/office/drawing/2014/chart" uri="{C3380CC4-5D6E-409C-BE32-E72D297353CC}">
                    <c16:uniqueId val="{00000000-CF57-45D6-8F4A-94B48D5B3CD5}"/>
                  </c:ext>
                </c:extLst>
              </c15:ser>
            </c15:filteredLineSeries>
          </c:ext>
        </c:extLst>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noMultiLvlLbl val="0"/>
      </c:catAx>
      <c:valAx>
        <c:axId val="411490880"/>
        <c:scaling>
          <c:orientation val="minMax"/>
          <c:max val="160"/>
          <c:min val="7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0"/>
        <c:minorUnit val="5"/>
      </c:valAx>
      <c:spPr>
        <a:noFill/>
        <a:ln>
          <a:noFill/>
        </a:ln>
        <a:effectLst/>
      </c:spPr>
    </c:plotArea>
    <c:legend>
      <c:legendPos val="r"/>
      <c:layout>
        <c:manualLayout>
          <c:xMode val="edge"/>
          <c:yMode val="edge"/>
          <c:x val="0.75014952154903236"/>
          <c:y val="3.9325795881406882E-2"/>
          <c:w val="0.24071188447761846"/>
          <c:h val="0.86255338205424736"/>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5726760034678E-2"/>
          <c:y val="2.4569951555112431E-2"/>
          <c:w val="0.70177184719106478"/>
          <c:h val="0.85490337707200748"/>
        </c:manualLayout>
      </c:layout>
      <c:lineChart>
        <c:grouping val="standard"/>
        <c:varyColors val="0"/>
        <c:ser>
          <c:idx val="0"/>
          <c:order val="0"/>
          <c:tx>
            <c:strRef>
              <c:f>Taul1!$B$1</c:f>
              <c:strCache>
                <c:ptCount val="1"/>
                <c:pt idx="0">
                  <c:v>Palkat ja sivukulut</c:v>
                </c:pt>
              </c:strCache>
            </c:strRef>
          </c:tx>
          <c:spPr>
            <a:ln w="381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100</c:v>
                </c:pt>
                <c:pt idx="1">
                  <c:v>96.257699349999996</c:v>
                </c:pt>
                <c:pt idx="2">
                  <c:v>96.956883640000001</c:v>
                </c:pt>
                <c:pt idx="3">
                  <c:v>102.28067249999999</c:v>
                </c:pt>
                <c:pt idx="4">
                  <c:v>105.9114367</c:v>
                </c:pt>
                <c:pt idx="5">
                  <c:v>106.2493757</c:v>
                </c:pt>
                <c:pt idx="6">
                  <c:v>106.5140669</c:v>
                </c:pt>
                <c:pt idx="7">
                  <c:v>108.40352919999999</c:v>
                </c:pt>
                <c:pt idx="8">
                  <c:v>111.6464125</c:v>
                </c:pt>
              </c:numCache>
            </c:numRef>
          </c:val>
          <c:smooth val="0"/>
          <c:extLst>
            <c:ext xmlns:c16="http://schemas.microsoft.com/office/drawing/2014/chart" uri="{C3380CC4-5D6E-409C-BE32-E72D297353CC}">
              <c16:uniqueId val="{00000000-0A06-44AD-BA13-4D58E9FE1840}"/>
            </c:ext>
          </c:extLst>
        </c:ser>
        <c:ser>
          <c:idx val="1"/>
          <c:order val="1"/>
          <c:tx>
            <c:strRef>
              <c:f>Taul1!$C$1</c:f>
              <c:strCache>
                <c:ptCount val="1"/>
                <c:pt idx="0">
                  <c:v>Voitot verojen jälkeen</c:v>
                </c:pt>
              </c:strCache>
            </c:strRef>
          </c:tx>
          <c:spPr>
            <a:ln w="28575" cap="rnd">
              <a:solidFill>
                <a:schemeClr val="accent2"/>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Taul1!$C$2:$C$10</c:f>
              <c:numCache>
                <c:formatCode>General</c:formatCode>
                <c:ptCount val="9"/>
                <c:pt idx="0">
                  <c:v>100</c:v>
                </c:pt>
                <c:pt idx="1">
                  <c:v>62.060293080000001</c:v>
                </c:pt>
                <c:pt idx="2">
                  <c:v>73.719861839999993</c:v>
                </c:pt>
                <c:pt idx="3">
                  <c:v>74.440830289999994</c:v>
                </c:pt>
                <c:pt idx="4">
                  <c:v>63.492169949999997</c:v>
                </c:pt>
                <c:pt idx="5">
                  <c:v>65.192314139999993</c:v>
                </c:pt>
                <c:pt idx="6">
                  <c:v>66.925991749999994</c:v>
                </c:pt>
                <c:pt idx="7">
                  <c:v>73.984775830000004</c:v>
                </c:pt>
                <c:pt idx="8">
                  <c:v>79.122095169999994</c:v>
                </c:pt>
              </c:numCache>
            </c:numRef>
          </c:val>
          <c:smooth val="0"/>
          <c:extLst>
            <c:ext xmlns:c16="http://schemas.microsoft.com/office/drawing/2014/chart" uri="{C3380CC4-5D6E-409C-BE32-E72D297353CC}">
              <c16:uniqueId val="{00000000-62A2-42E2-B58A-6951D8DED0BF}"/>
            </c:ext>
          </c:extLst>
        </c:ser>
        <c:ser>
          <c:idx val="2"/>
          <c:order val="2"/>
          <c:tx>
            <c:strRef>
              <c:f>Taul1!$D$1</c:f>
              <c:strCache>
                <c:ptCount val="1"/>
                <c:pt idx="0">
                  <c:v>Tuotannolliset ja t&amp;k-investoinnit</c:v>
                </c:pt>
              </c:strCache>
            </c:strRef>
          </c:tx>
          <c:spPr>
            <a:ln w="28575" cap="rnd">
              <a:solidFill>
                <a:schemeClr val="accent3"/>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Taul1!$D$2:$D$10</c:f>
              <c:numCache>
                <c:formatCode>General</c:formatCode>
                <c:ptCount val="9"/>
                <c:pt idx="0">
                  <c:v>100</c:v>
                </c:pt>
                <c:pt idx="1">
                  <c:v>84.013779959999994</c:v>
                </c:pt>
                <c:pt idx="2">
                  <c:v>79.425346329999996</c:v>
                </c:pt>
                <c:pt idx="3">
                  <c:v>84.431576629999995</c:v>
                </c:pt>
                <c:pt idx="4">
                  <c:v>84.662464270000001</c:v>
                </c:pt>
                <c:pt idx="5">
                  <c:v>79.34838379</c:v>
                </c:pt>
                <c:pt idx="6">
                  <c:v>77.248405779999999</c:v>
                </c:pt>
                <c:pt idx="7">
                  <c:v>81.664589899999996</c:v>
                </c:pt>
                <c:pt idx="8">
                  <c:v>87.429451</c:v>
                </c:pt>
              </c:numCache>
            </c:numRef>
          </c:val>
          <c:smooth val="0"/>
          <c:extLst>
            <c:ext xmlns:c16="http://schemas.microsoft.com/office/drawing/2014/chart" uri="{C3380CC4-5D6E-409C-BE32-E72D297353CC}">
              <c16:uniqueId val="{00000001-62A2-42E2-B58A-6951D8DED0BF}"/>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115"/>
          <c:min val="5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6798210098879527"/>
          <c:y val="0.19596193546665502"/>
          <c:w val="0.22293730877283929"/>
          <c:h val="0.5695649299768813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ja T&amp;K -investoinnit</c:v>
                </c:pt>
              </c:strCache>
            </c:strRef>
          </c:tx>
          <c:spPr>
            <a:ln w="381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21.077999999999999</c:v>
                </c:pt>
                <c:pt idx="10">
                  <c:v>22.283000000000001</c:v>
                </c:pt>
                <c:pt idx="11">
                  <c:v>23.856000000000002</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Kiinteän pääoman kuluminen</c:v>
                </c:pt>
              </c:strCache>
            </c:strRef>
          </c:tx>
          <c:spPr>
            <a:ln w="38100" cap="rnd">
              <a:solidFill>
                <a:schemeClr val="accent3">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17.393000000000001</c:v>
                </c:pt>
                <c:pt idx="1">
                  <c:v>18.140999999999998</c:v>
                </c:pt>
                <c:pt idx="2">
                  <c:v>19.234000000000002</c:v>
                </c:pt>
                <c:pt idx="3">
                  <c:v>20.651</c:v>
                </c:pt>
                <c:pt idx="4">
                  <c:v>21.209</c:v>
                </c:pt>
                <c:pt idx="5">
                  <c:v>21.15</c:v>
                </c:pt>
                <c:pt idx="6">
                  <c:v>21.651</c:v>
                </c:pt>
                <c:pt idx="7">
                  <c:v>22.446999999999999</c:v>
                </c:pt>
                <c:pt idx="8">
                  <c:v>22.7</c:v>
                </c:pt>
                <c:pt idx="9">
                  <c:v>22.785</c:v>
                </c:pt>
                <c:pt idx="10">
                  <c:v>22.806999999999999</c:v>
                </c:pt>
                <c:pt idx="11">
                  <c:v>22.928000000000001</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28"/>
          <c:min val="16"/>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84522019337891E-2"/>
          <c:y val="5.7188818432342671E-2"/>
          <c:w val="0.87671290829405835"/>
          <c:h val="0.7330331716278925"/>
        </c:manualLayout>
      </c:layout>
      <c:barChart>
        <c:barDir val="col"/>
        <c:grouping val="clustered"/>
        <c:varyColors val="0"/>
        <c:ser>
          <c:idx val="0"/>
          <c:order val="0"/>
          <c:tx>
            <c:strRef>
              <c:f>Taul1!$B$1</c:f>
              <c:strCache>
                <c:ptCount val="1"/>
                <c:pt idx="0">
                  <c:v>Teollisuus (ml. koko teknologiateollisuus)</c:v>
                </c:pt>
              </c:strCache>
            </c:strRef>
          </c:tx>
          <c:spPr>
            <a:solidFill>
              <a:srgbClr val="C00000"/>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2016e</c:v>
                </c:pt>
              </c:strCache>
            </c:strRef>
          </c:cat>
          <c:val>
            <c:numRef>
              <c:f>Taul1!$B$2:$B$13</c:f>
              <c:numCache>
                <c:formatCode>General</c:formatCode>
                <c:ptCount val="12"/>
                <c:pt idx="0">
                  <c:v>8108</c:v>
                </c:pt>
                <c:pt idx="1">
                  <c:v>8459</c:v>
                </c:pt>
                <c:pt idx="2">
                  <c:v>10068</c:v>
                </c:pt>
                <c:pt idx="3">
                  <c:v>10590</c:v>
                </c:pt>
                <c:pt idx="4">
                  <c:v>8882</c:v>
                </c:pt>
                <c:pt idx="5">
                  <c:v>8408</c:v>
                </c:pt>
                <c:pt idx="6">
                  <c:v>8593</c:v>
                </c:pt>
                <c:pt idx="7">
                  <c:v>8149</c:v>
                </c:pt>
                <c:pt idx="8">
                  <c:v>7700</c:v>
                </c:pt>
                <c:pt idx="9">
                  <c:v>8036</c:v>
                </c:pt>
                <c:pt idx="10">
                  <c:v>8286</c:v>
                </c:pt>
                <c:pt idx="11">
                  <c:v>8139</c:v>
                </c:pt>
              </c:numCache>
            </c:numRef>
          </c:val>
          <c:extLst>
            <c:ext xmlns:c16="http://schemas.microsoft.com/office/drawing/2014/chart" uri="{C3380CC4-5D6E-409C-BE32-E72D297353CC}">
              <c16:uniqueId val="{00000000-5B7E-4E6E-BC09-250690F059D8}"/>
            </c:ext>
          </c:extLst>
        </c:ser>
        <c:ser>
          <c:idx val="1"/>
          <c:order val="1"/>
          <c:tx>
            <c:strRef>
              <c:f>Taul1!$C$1</c:f>
              <c:strCache>
                <c:ptCount val="1"/>
                <c:pt idx="0">
                  <c:v>Teknologiateollisuus, ml. tietotekniikka-ala sekä suunnittelu ja konsultointi </c:v>
                </c:pt>
              </c:strCache>
            </c:strRef>
          </c:tx>
          <c:spPr>
            <a:solidFill>
              <a:schemeClr val="accent3"/>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2016e</c:v>
                </c:pt>
              </c:strCache>
            </c:strRef>
          </c:cat>
          <c:val>
            <c:numRef>
              <c:f>Taul1!$C$2:$C$13</c:f>
              <c:numCache>
                <c:formatCode>General</c:formatCode>
                <c:ptCount val="12"/>
                <c:pt idx="0">
                  <c:v>6400</c:v>
                </c:pt>
                <c:pt idx="1">
                  <c:v>6531</c:v>
                </c:pt>
                <c:pt idx="2">
                  <c:v>7294</c:v>
                </c:pt>
                <c:pt idx="3">
                  <c:v>8411</c:v>
                </c:pt>
                <c:pt idx="4">
                  <c:v>7150</c:v>
                </c:pt>
                <c:pt idx="5">
                  <c:v>6944</c:v>
                </c:pt>
                <c:pt idx="6">
                  <c:v>6846</c:v>
                </c:pt>
                <c:pt idx="7">
                  <c:v>5944</c:v>
                </c:pt>
                <c:pt idx="8">
                  <c:v>5261</c:v>
                </c:pt>
                <c:pt idx="9">
                  <c:v>5748</c:v>
                </c:pt>
                <c:pt idx="10">
                  <c:v>5527</c:v>
                </c:pt>
                <c:pt idx="11">
                  <c:v>5158</c:v>
                </c:pt>
              </c:numCache>
            </c:numRef>
          </c:val>
          <c:extLst>
            <c:ext xmlns:c16="http://schemas.microsoft.com/office/drawing/2014/chart" uri="{C3380CC4-5D6E-409C-BE32-E72D297353CC}">
              <c16:uniqueId val="{00000001-5B7E-4E6E-BC09-250690F059D8}"/>
            </c:ext>
          </c:extLst>
        </c:ser>
        <c:dLbls>
          <c:showLegendKey val="0"/>
          <c:showVal val="0"/>
          <c:showCatName val="0"/>
          <c:showSerName val="0"/>
          <c:showPercent val="0"/>
          <c:showBubbleSize val="0"/>
        </c:dLbls>
        <c:gapWidth val="150"/>
        <c:axId val="411492840"/>
        <c:axId val="411493232"/>
      </c:barChart>
      <c:catAx>
        <c:axId val="41149284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3232"/>
        <c:crosses val="autoZero"/>
        <c:auto val="1"/>
        <c:lblAlgn val="ctr"/>
        <c:lblOffset val="100"/>
        <c:noMultiLvlLbl val="0"/>
      </c:catAx>
      <c:valAx>
        <c:axId val="411493232"/>
        <c:scaling>
          <c:orientation val="minMax"/>
          <c:max val="1100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2840"/>
        <c:crosses val="autoZero"/>
        <c:crossBetween val="between"/>
        <c:majorUnit val="1000"/>
      </c:valAx>
    </c:plotArea>
    <c:legend>
      <c:legendPos val="b"/>
      <c:layout>
        <c:manualLayout>
          <c:xMode val="edge"/>
          <c:yMode val="edge"/>
          <c:x val="0.18712816001028512"/>
          <c:y val="0.88403746184290777"/>
          <c:w val="0.62574356005038934"/>
          <c:h val="9.3346530950836892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63896132717736509"/>
        </c:manualLayout>
      </c:layout>
      <c:barChart>
        <c:barDir val="col"/>
        <c:grouping val="clustered"/>
        <c:varyColors val="0"/>
        <c:ser>
          <c:idx val="0"/>
          <c:order val="0"/>
          <c:tx>
            <c:strRef>
              <c:f>Taul1!$B$1</c:f>
              <c:strCache>
                <c:ptCount val="1"/>
                <c:pt idx="0">
                  <c:v>Suorat sijoitukset sisään, vuosivirta keskimäärin 2003-2012, % bkt:sta</c:v>
                </c:pt>
              </c:strCache>
            </c:strRef>
          </c:tx>
          <c:spPr>
            <a:solidFill>
              <a:schemeClr val="accent1">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Taul1!$B$2:$B$12</c:f>
              <c:numCache>
                <c:formatCode>General</c:formatCode>
                <c:ptCount val="11"/>
                <c:pt idx="0">
                  <c:v>5.4</c:v>
                </c:pt>
                <c:pt idx="1">
                  <c:v>9.5</c:v>
                </c:pt>
                <c:pt idx="2">
                  <c:v>3.6</c:v>
                </c:pt>
                <c:pt idx="3">
                  <c:v>15.1</c:v>
                </c:pt>
                <c:pt idx="4">
                  <c:v>2.6</c:v>
                </c:pt>
                <c:pt idx="5">
                  <c:v>3.7</c:v>
                </c:pt>
                <c:pt idx="6">
                  <c:v>2.7</c:v>
                </c:pt>
                <c:pt idx="7">
                  <c:v>4</c:v>
                </c:pt>
                <c:pt idx="8">
                  <c:v>1.2</c:v>
                </c:pt>
                <c:pt idx="9">
                  <c:v>2</c:v>
                </c:pt>
                <c:pt idx="10">
                  <c:v>1.1000000000000001</c:v>
                </c:pt>
              </c:numCache>
            </c:numRef>
          </c:val>
          <c:extLst>
            <c:ext xmlns:c16="http://schemas.microsoft.com/office/drawing/2014/chart" uri="{C3380CC4-5D6E-409C-BE32-E72D297353CC}">
              <c16:uniqueId val="{00000000-0724-42E3-9E8E-719A9C896496}"/>
            </c:ext>
          </c:extLst>
        </c:ser>
        <c:ser>
          <c:idx val="1"/>
          <c:order val="1"/>
          <c:tx>
            <c:strRef>
              <c:f>Taul1!$C$1</c:f>
              <c:strCache>
                <c:ptCount val="1"/>
                <c:pt idx="0">
                  <c:v>Ulkomaisomisteisten tytäryhtiöiden vuosittaiset investoinnit aineelliseen kiinteään pääomaan keskimäärin 2003-2012, % bkt:sta</c:v>
                </c:pt>
              </c:strCache>
            </c:strRef>
          </c:tx>
          <c:spPr>
            <a:solidFill>
              <a:schemeClr val="accent2">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Taul1!$C$2:$C$12</c:f>
              <c:numCache>
                <c:formatCode>General</c:formatCode>
                <c:ptCount val="11"/>
                <c:pt idx="0">
                  <c:v>3.4</c:v>
                </c:pt>
                <c:pt idx="1">
                  <c:v>3.3</c:v>
                </c:pt>
                <c:pt idx="2">
                  <c:v>2.8</c:v>
                </c:pt>
                <c:pt idx="3">
                  <c:v>2.7</c:v>
                </c:pt>
                <c:pt idx="4">
                  <c:v>2.2999999999999998</c:v>
                </c:pt>
                <c:pt idx="5">
                  <c:v>2.2000000000000002</c:v>
                </c:pt>
                <c:pt idx="6">
                  <c:v>2.1</c:v>
                </c:pt>
                <c:pt idx="7">
                  <c:v>1.4</c:v>
                </c:pt>
                <c:pt idx="8">
                  <c:v>1.4</c:v>
                </c:pt>
                <c:pt idx="9">
                  <c:v>1</c:v>
                </c:pt>
                <c:pt idx="10">
                  <c:v>0.9</c:v>
                </c:pt>
              </c:numCache>
            </c:numRef>
          </c:val>
          <c:extLst>
            <c:ext xmlns:c16="http://schemas.microsoft.com/office/drawing/2014/chart" uri="{C3380CC4-5D6E-409C-BE32-E72D297353CC}">
              <c16:uniqueId val="{00000001-0724-42E3-9E8E-719A9C896496}"/>
            </c:ext>
          </c:extLst>
        </c:ser>
        <c:dLbls>
          <c:showLegendKey val="0"/>
          <c:showVal val="0"/>
          <c:showCatName val="0"/>
          <c:showSerName val="0"/>
          <c:showPercent val="0"/>
          <c:showBubbleSize val="0"/>
        </c:dLbls>
        <c:gapWidth val="150"/>
        <c:axId val="411494016"/>
        <c:axId val="411494408"/>
      </c:barChart>
      <c:catAx>
        <c:axId val="411494016"/>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4408"/>
        <c:crosses val="autoZero"/>
        <c:auto val="1"/>
        <c:lblAlgn val="ctr"/>
        <c:lblOffset val="100"/>
        <c:noMultiLvlLbl val="0"/>
      </c:catAx>
      <c:valAx>
        <c:axId val="411494408"/>
        <c:scaling>
          <c:orientation val="minMax"/>
          <c:max val="17"/>
          <c:min val="0"/>
        </c:scaling>
        <c:delete val="0"/>
        <c:axPos val="l"/>
        <c:majorGridlines>
          <c:spPr>
            <a:ln w="3175"/>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4016"/>
        <c:crosses val="autoZero"/>
        <c:crossBetween val="between"/>
        <c:majorUnit val="1"/>
        <c:minorUnit val="0.5"/>
      </c:valAx>
    </c:plotArea>
    <c:legend>
      <c:legendPos val="b"/>
      <c:legendEntry>
        <c:idx val="0"/>
        <c:txPr>
          <a:bodyPr anchor="ctr" anchorCtr="1"/>
          <a:lstStyle/>
          <a:p>
            <a:pPr>
              <a:defRPr sz="1050" baseline="0">
                <a:solidFill>
                  <a:schemeClr val="tx2"/>
                </a:solidFill>
                <a:latin typeface="Verdana" panose="020B0604030504040204" pitchFamily="34" charset="0"/>
              </a:defRPr>
            </a:pPr>
            <a:endParaRPr lang="fi-FI"/>
          </a:p>
        </c:txPr>
      </c:legendEntry>
      <c:legendEntry>
        <c:idx val="1"/>
        <c:txPr>
          <a:bodyPr anchor="ctr" anchorCtr="1"/>
          <a:lstStyle/>
          <a:p>
            <a:pPr>
              <a:defRPr sz="1050" baseline="0">
                <a:solidFill>
                  <a:schemeClr val="tx2"/>
                </a:solidFill>
                <a:latin typeface="Verdana" panose="020B0604030504040204" pitchFamily="34" charset="0"/>
              </a:defRPr>
            </a:pPr>
            <a:endParaRPr lang="fi-FI"/>
          </a:p>
        </c:txPr>
      </c:legendEntry>
      <c:layout>
        <c:manualLayout>
          <c:xMode val="edge"/>
          <c:yMode val="edge"/>
          <c:x val="5.0736308358730976E-2"/>
          <c:y val="0.83413529953875409"/>
          <c:w val="0.94877844015241564"/>
          <c:h val="0.16029253649082703"/>
        </c:manualLayout>
      </c:layout>
      <c:overlay val="0"/>
      <c:txPr>
        <a:bodyPr anchor="ctr" anchorCtr="1"/>
        <a:lstStyle/>
        <a:p>
          <a:pPr>
            <a:defRPr sz="1050" baseline="0">
              <a:solidFill>
                <a:srgbClr val="00206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72601585804359103"/>
        </c:manualLayout>
      </c:layout>
      <c:barChart>
        <c:barDir val="col"/>
        <c:grouping val="clustered"/>
        <c:varyColors val="0"/>
        <c:ser>
          <c:idx val="0"/>
          <c:order val="0"/>
          <c:tx>
            <c:strRef>
              <c:f>Taul1!$B$1</c:f>
              <c:strCache>
                <c:ptCount val="1"/>
                <c:pt idx="0">
                  <c:v>Teollisuus</c:v>
                </c:pt>
              </c:strCache>
            </c:strRef>
          </c:tx>
          <c:spPr>
            <a:solidFill>
              <a:schemeClr val="accent3">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Taul1!$B$2:$B$12</c:f>
              <c:numCache>
                <c:formatCode>0%</c:formatCode>
                <c:ptCount val="11"/>
                <c:pt idx="0">
                  <c:v>0.11</c:v>
                </c:pt>
                <c:pt idx="1">
                  <c:v>0.17</c:v>
                </c:pt>
                <c:pt idx="2">
                  <c:v>0.19</c:v>
                </c:pt>
                <c:pt idx="3">
                  <c:v>0.24</c:v>
                </c:pt>
                <c:pt idx="4">
                  <c:v>0.28000000000000003</c:v>
                </c:pt>
                <c:pt idx="5">
                  <c:v>0.28999999999999998</c:v>
                </c:pt>
                <c:pt idx="6">
                  <c:v>0.3</c:v>
                </c:pt>
                <c:pt idx="7">
                  <c:v>0.35</c:v>
                </c:pt>
                <c:pt idx="8">
                  <c:v>0.36</c:v>
                </c:pt>
                <c:pt idx="9">
                  <c:v>0.37</c:v>
                </c:pt>
                <c:pt idx="10">
                  <c:v>0.48</c:v>
                </c:pt>
              </c:numCache>
            </c:numRef>
          </c:val>
          <c:extLst>
            <c:ext xmlns:c16="http://schemas.microsoft.com/office/drawing/2014/chart" uri="{C3380CC4-5D6E-409C-BE32-E72D297353CC}">
              <c16:uniqueId val="{00000000-206F-4E8D-B1C7-EE4020BB54F0}"/>
            </c:ext>
          </c:extLst>
        </c:ser>
        <c:ser>
          <c:idx val="1"/>
          <c:order val="1"/>
          <c:tx>
            <c:strRef>
              <c:f>Taul1!$C$1</c:f>
              <c:strCache>
                <c:ptCount val="1"/>
                <c:pt idx="0">
                  <c:v>Kauppa</c:v>
                </c:pt>
              </c:strCache>
            </c:strRef>
          </c:tx>
          <c:spPr>
            <a:solidFill>
              <a:schemeClr val="accent4">
                <a:lumMod val="75000"/>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Taul1!$C$2:$C$12</c:f>
              <c:numCache>
                <c:formatCode>0%</c:formatCode>
                <c:ptCount val="11"/>
                <c:pt idx="0">
                  <c:v>0.08</c:v>
                </c:pt>
                <c:pt idx="1">
                  <c:v>0.08</c:v>
                </c:pt>
                <c:pt idx="2">
                  <c:v>0.16</c:v>
                </c:pt>
                <c:pt idx="3">
                  <c:v>0.21</c:v>
                </c:pt>
                <c:pt idx="4">
                  <c:v>0.14000000000000001</c:v>
                </c:pt>
                <c:pt idx="5">
                  <c:v>0.28999999999999998</c:v>
                </c:pt>
                <c:pt idx="6">
                  <c:v>0.17</c:v>
                </c:pt>
                <c:pt idx="7">
                  <c:v>0.23</c:v>
                </c:pt>
                <c:pt idx="8">
                  <c:v>0.21</c:v>
                </c:pt>
                <c:pt idx="9">
                  <c:v>0.14000000000000001</c:v>
                </c:pt>
                <c:pt idx="10">
                  <c:v>0.23</c:v>
                </c:pt>
              </c:numCache>
            </c:numRef>
          </c:val>
          <c:extLst>
            <c:ext xmlns:c16="http://schemas.microsoft.com/office/drawing/2014/chart" uri="{C3380CC4-5D6E-409C-BE32-E72D297353CC}">
              <c16:uniqueId val="{00000001-206F-4E8D-B1C7-EE4020BB54F0}"/>
            </c:ext>
          </c:extLst>
        </c:ser>
        <c:dLbls>
          <c:showLegendKey val="0"/>
          <c:showVal val="0"/>
          <c:showCatName val="0"/>
          <c:showSerName val="0"/>
          <c:showPercent val="0"/>
          <c:showBubbleSize val="0"/>
        </c:dLbls>
        <c:gapWidth val="150"/>
        <c:axId val="411495192"/>
        <c:axId val="411495584"/>
      </c:barChart>
      <c:catAx>
        <c:axId val="411495192"/>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5584"/>
        <c:crosses val="autoZero"/>
        <c:auto val="1"/>
        <c:lblAlgn val="ctr"/>
        <c:lblOffset val="100"/>
        <c:noMultiLvlLbl val="0"/>
      </c:catAx>
      <c:valAx>
        <c:axId val="411495584"/>
        <c:scaling>
          <c:orientation val="minMax"/>
          <c:max val="0.5"/>
          <c:min val="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5192"/>
        <c:crosses val="autoZero"/>
        <c:crossBetween val="between"/>
        <c:majorUnit val="0.1"/>
        <c:minorUnit val="1.0000000000000002E-2"/>
      </c:valAx>
    </c:plotArea>
    <c:legend>
      <c:legendPos val="b"/>
      <c:layout>
        <c:manualLayout>
          <c:xMode val="edge"/>
          <c:yMode val="edge"/>
          <c:x val="6.7384027806294058E-2"/>
          <c:y val="0.89734160011730491"/>
          <c:w val="0.93213063345803626"/>
          <c:h val="9.7086199387651034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2014</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1.4487482276111168E-2"/>
                  <c:y val="-3.0523156038992586E-3"/>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432888523270514"/>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058E-2"/>
                  <c:y val="-5.0565285018483647E-2"/>
                </c:manualLayout>
              </c:layout>
              <c:tx>
                <c:rich>
                  <a:bodyPr/>
                  <a:lstStyle/>
                  <a:p>
                    <a:fld id="{BCDDDCBE-2818-4BA1-A245-21584198B75D}" type="CATEGORYNAME">
                      <a:rPr lang="en-US"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9267083347549028E-2"/>
                  <c:y val="-5.7524655058005171E-2"/>
                </c:manualLayout>
              </c:layout>
              <c:tx>
                <c:rich>
                  <a:bodyPr/>
                  <a:lstStyle/>
                  <a:p>
                    <a:fld id="{4C4FECE7-07F7-47D1-BB5A-FC25D27DB245}" type="CATEGORYNAME">
                      <a:rPr lang="en-US">
                        <a:solidFill>
                          <a:schemeClr val="accent1"/>
                        </a:solidFill>
                      </a:rPr>
                      <a:pPr/>
                      <a:t>[LUOKAN NIMI]</a:t>
                    </a:fld>
                    <a:r>
                      <a:rPr lang="en-US" dirty="0">
                        <a:solidFill>
                          <a:schemeClr val="accent1"/>
                        </a:solidFill>
                      </a:rPr>
                      <a:t>, </a:t>
                    </a:r>
                    <a:fld id="{D4D1B192-4D72-47FC-8D47-54A58A22BECF}" type="VALUE">
                      <a:rPr lang="en-US">
                        <a:solidFill>
                          <a:schemeClr val="accent1"/>
                        </a:solidFill>
                      </a:rPr>
                      <a:pPr/>
                      <a:t>[ARVO]</a:t>
                    </a:fld>
                    <a:endParaRPr lang="en-US"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30892782968463"/>
                      <c:h val="7.9948212804293678E-2"/>
                    </c:manualLayout>
                  </c15:layout>
                  <c15:dlblFieldTable/>
                  <c15:showDataLabelsRange val="0"/>
                </c:ext>
                <c:ext xmlns:c16="http://schemas.microsoft.com/office/drawing/2014/chart" uri="{C3380CC4-5D6E-409C-BE32-E72D297353CC}">
                  <c16:uniqueId val="{0000000D-2363-48D1-B820-7DA891E2A091}"/>
                </c:ext>
              </c:extLst>
            </c:dLbl>
            <c:dLbl>
              <c:idx val="7"/>
              <c:layout>
                <c:manualLayout>
                  <c:x val="8.0019824033963058E-2"/>
                  <c:y val="-1.7337601663724059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238908597341633"/>
                      <c:h val="8.4720568905209348E-2"/>
                    </c:manualLayout>
                  </c15:layout>
                  <c15:dlblFieldTable/>
                  <c15:showDataLabelsRange val="0"/>
                </c:ext>
                <c:ext xmlns:c16="http://schemas.microsoft.com/office/drawing/2014/chart" uri="{C3380CC4-5D6E-409C-BE32-E72D297353CC}">
                  <c16:uniqueId val="{0000000F-2363-48D1-B820-7DA891E2A091}"/>
                </c:ext>
              </c:extLst>
            </c:dLbl>
            <c:dLbl>
              <c:idx val="8"/>
              <c:layout>
                <c:manualLayout>
                  <c:x val="0.1776443636542358"/>
                  <c:y val="2.9424401308947062E-2"/>
                </c:manualLayout>
              </c:layout>
              <c:tx>
                <c:rich>
                  <a:bodyPr/>
                  <a:lstStyle/>
                  <a:p>
                    <a:fld id="{0ABB2BC0-467C-4190-B2E6-69FF8C8AF8DC}" type="CATEGORYNAME">
                      <a:rPr lang="fi-FI">
                        <a:solidFill>
                          <a:schemeClr val="accent1"/>
                        </a:solidFill>
                      </a:rPr>
                      <a:pPr/>
                      <a:t>[LUOKAN NIMI]</a:t>
                    </a:fld>
                    <a:r>
                      <a:rPr lang="fi-FI" baseline="0" dirty="0">
                        <a:solidFill>
                          <a:schemeClr val="accent1"/>
                        </a:solidFill>
                      </a:rPr>
                      <a:t>, </a:t>
                    </a:r>
                    <a:fld id="{0BA3DB01-4A14-4677-B261-6A8E4B02EA0E}" type="VALUE">
                      <a:rPr lang="fi-FI" baseline="0">
                        <a:solidFill>
                          <a:schemeClr val="accent1"/>
                        </a:solidFill>
                      </a:rPr>
                      <a:pPr/>
                      <a:t>[ARVO]</a:t>
                    </a:fld>
                    <a:endParaRPr lang="fi-FI"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5984295853128934"/>
                      <c:h val="7.3189986754040745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2.4282532924143965E-2"/>
                  <c:y val="4.0032655321418927E-2"/>
                </c:manualLayout>
              </c:layout>
              <c:tx>
                <c:rich>
                  <a:bodyPr/>
                  <a:lstStyle/>
                  <a:p>
                    <a:fld id="{5B4C9443-DBDB-4BA1-9493-E6C39BE770CC}" type="CATEGORYNAME">
                      <a:rPr lang="en-US">
                        <a:solidFill>
                          <a:schemeClr val="accent1"/>
                        </a:solidFill>
                      </a:rPr>
                      <a:pPr/>
                      <a:t>[LUOKAN NIMI]</a:t>
                    </a:fld>
                    <a:r>
                      <a:rPr lang="en-US" baseline="0" dirty="0">
                        <a:solidFill>
                          <a:schemeClr val="accent1"/>
                        </a:solidFill>
                      </a:rPr>
                      <a:t>, </a:t>
                    </a:r>
                    <a:fld id="{989582FA-4386-41F1-B100-C5FFF55AE594}"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221883643489952"/>
                      <c:h val="0.10360153020201369"/>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7.3470842637157197E-2"/>
                  <c:y val="-2.0062355818382185E-2"/>
                </c:manualLayout>
              </c:layout>
              <c:tx>
                <c:rich>
                  <a:bodyPr/>
                  <a:lstStyle/>
                  <a:p>
                    <a:fld id="{4A15F0D2-D807-41F2-A0E3-378EC27897E0}" type="CATEGORYNAME">
                      <a:rPr lang="en-US" dirty="0">
                        <a:solidFill>
                          <a:srgbClr val="C00000"/>
                        </a:solidFill>
                      </a:rPr>
                      <a:pPr/>
                      <a:t>[LUOKAN NIMI]</a:t>
                    </a:fld>
                    <a:r>
                      <a:rPr lang="en-US" baseline="0" dirty="0">
                        <a:solidFill>
                          <a:srgbClr val="C00000"/>
                        </a:solidFill>
                      </a:rPr>
                      <a:t>, </a:t>
                    </a:r>
                    <a:fld id="{C6377E52-C7FE-48A9-92C7-2D6513297005}" type="VALUE">
                      <a:rPr lang="en-US" baseline="0" dirty="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2363-48D1-B820-7DA891E2A091}"/>
                </c:ext>
              </c:extLst>
            </c:dLbl>
            <c:dLbl>
              <c:idx val="11"/>
              <c:layout>
                <c:manualLayout>
                  <c:x val="-9.2628269897935961E-3"/>
                  <c:y val="3.9461662202956639E-2"/>
                </c:manualLayout>
              </c:layout>
              <c:tx>
                <c:rich>
                  <a:bodyPr/>
                  <a:lstStyle/>
                  <a:p>
                    <a:fld id="{8730F951-4496-4406-B210-41416AE83FE0}" type="CATEGORYNAME">
                      <a:rPr lang="en-US">
                        <a:solidFill>
                          <a:srgbClr val="C00000"/>
                        </a:solidFill>
                      </a:rPr>
                      <a:pPr/>
                      <a:t>[LUOKAN NIMI]</a:t>
                    </a:fld>
                    <a:r>
                      <a:rPr lang="en-US" baseline="0" dirty="0">
                        <a:solidFill>
                          <a:srgbClr val="C00000"/>
                        </a:solidFill>
                      </a:rPr>
                      <a:t>, </a:t>
                    </a:r>
                    <a:fld id="{A2F5BE64-087A-4BFC-849B-E96EAEDA183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057376609166868"/>
                      <c:h val="7.9948212804293678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2650902078243018"/>
                  <c:y val="6.2544865118466464E-2"/>
                </c:manualLayout>
              </c:layout>
              <c:tx>
                <c:rich>
                  <a:bodyPr/>
                  <a:lstStyle/>
                  <a:p>
                    <a:fld id="{25849870-DB26-4F2A-ABC1-5D1CE11D2CE9}" type="CATEGORYNAME">
                      <a:rPr lang="en-US">
                        <a:solidFill>
                          <a:srgbClr val="C00000"/>
                        </a:solidFill>
                      </a:rPr>
                      <a:pPr/>
                      <a:t>[LUOKAN NIMI]</a:t>
                    </a:fld>
                    <a:r>
                      <a:rPr lang="en-US" baseline="0" dirty="0">
                        <a:solidFill>
                          <a:srgbClr val="C00000"/>
                        </a:solidFill>
                      </a:rPr>
                      <a:t>, </a:t>
                    </a:r>
                    <a:fld id="{EBBF29B4-7CC7-4850-91FC-5C96B7BD4CC2}"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25712075053139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1.6735908032133599E-2"/>
                  <c:y val="-5.7389993408034752E-2"/>
                </c:manualLayout>
              </c:layout>
              <c:tx>
                <c:rich>
                  <a:bodyPr/>
                  <a:lstStyle/>
                  <a:p>
                    <a:fld id="{757DFCBF-DF8C-4C3B-9577-EB1A86EBAF5A}" type="CATEGORYNAME">
                      <a:rPr lang="en-US">
                        <a:solidFill>
                          <a:srgbClr val="00B050"/>
                        </a:solidFill>
                      </a:rPr>
                      <a:pPr/>
                      <a:t>[LUOKAN NIMI]</a:t>
                    </a:fld>
                    <a:r>
                      <a:rPr lang="en-US" baseline="0" dirty="0">
                        <a:solidFill>
                          <a:srgbClr val="00B050"/>
                        </a:solidFill>
                      </a:rPr>
                      <a:t>, </a:t>
                    </a:r>
                    <a:fld id="{D69244F0-4784-4974-9394-DE147B7F86F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7.6642890868561811E-2"/>
                  <c:y val="5.0890019257897788E-2"/>
                </c:manualLayout>
              </c:layout>
              <c:tx>
                <c:rich>
                  <a:bodyPr/>
                  <a:lstStyle/>
                  <a:p>
                    <a:fld id="{D9295A02-2446-4745-A776-A2E56829F471}" type="CATEGORYNAME">
                      <a:rPr lang="fi-FI">
                        <a:solidFill>
                          <a:srgbClr val="00B050"/>
                        </a:solidFill>
                      </a:rPr>
                      <a:pPr/>
                      <a:t>[LUOKAN NIMI]</a:t>
                    </a:fld>
                    <a:r>
                      <a:rPr lang="fi-FI" baseline="0" dirty="0">
                        <a:solidFill>
                          <a:srgbClr val="00B050"/>
                        </a:solidFill>
                      </a:rPr>
                      <a:t>, </a:t>
                    </a:r>
                    <a:fld id="{321EFC8D-B0A1-448C-8AC0-44F6E6AD334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511521392611542"/>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3001660313543738E-2"/>
                  <c:y val="8.9595324385027125E-2"/>
                </c:manualLayout>
              </c:layout>
              <c:tx>
                <c:rich>
                  <a:bodyPr/>
                  <a:lstStyle/>
                  <a:p>
                    <a:fld id="{E88C430E-7005-434F-B761-EA1ED132FEE2}" type="CATEGORYNAME">
                      <a:rPr lang="en-US">
                        <a:solidFill>
                          <a:srgbClr val="00B050"/>
                        </a:solidFill>
                      </a:rPr>
                      <a:pPr/>
                      <a:t>[LUOKAN NIMI]</a:t>
                    </a:fld>
                    <a:r>
                      <a:rPr lang="en-US" baseline="0" dirty="0">
                        <a:solidFill>
                          <a:srgbClr val="00B050"/>
                        </a:solidFill>
                      </a:rPr>
                      <a:t>, </a:t>
                    </a:r>
                    <a:fld id="{29C7D86A-6581-4421-A9D0-78D91E84CB51}"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754037634887053"/>
                      <c:h val="9.0664841804803969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3745005519665732"/>
                  <c:y val="2.9117990538922729E-2"/>
                </c:manualLayout>
              </c:layout>
              <c:tx>
                <c:rich>
                  <a:bodyPr/>
                  <a:lstStyle/>
                  <a:p>
                    <a:fld id="{7F1CB5F5-A465-451C-AC6C-0C568B72DAD0}" type="CATEGORYNAME">
                      <a:rPr lang="en-US">
                        <a:solidFill>
                          <a:srgbClr val="00B050"/>
                        </a:solidFill>
                      </a:rPr>
                      <a:pPr/>
                      <a:t>[LUOKAN NIMI]</a:t>
                    </a:fld>
                    <a:r>
                      <a:rPr lang="en-US" baseline="0" dirty="0">
                        <a:solidFill>
                          <a:srgbClr val="00B050"/>
                        </a:solidFill>
                      </a:rPr>
                      <a:t>, </a:t>
                    </a:r>
                    <a:fld id="{44ACA0BF-38F1-47C9-8743-ECCA78E2F2EA}"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7653055308553746E-2"/>
                  <c:y val="-3.2721664044137247E-2"/>
                </c:manualLayout>
              </c:layout>
              <c:tx>
                <c:rich>
                  <a:bodyPr/>
                  <a:lstStyle/>
                  <a:p>
                    <a:fld id="{1057E57B-35A0-4F81-9B92-416E3C655AA7}" type="CATEGORYNAME">
                      <a:rPr lang="en-US">
                        <a:solidFill>
                          <a:schemeClr val="accent4"/>
                        </a:solidFill>
                      </a:rPr>
                      <a:pPr/>
                      <a:t>[LUOKAN NIMI]</a:t>
                    </a:fld>
                    <a:r>
                      <a:rPr lang="en-US" baseline="0" dirty="0">
                        <a:solidFill>
                          <a:schemeClr val="accent4"/>
                        </a:solidFill>
                      </a:rPr>
                      <a:t>, </a:t>
                    </a:r>
                    <a:fld id="{ED86ED2E-76C7-4445-A6A9-E9C46FB936D6}" type="VALUE">
                      <a:rPr lang="en-US" baseline="0">
                        <a:solidFill>
                          <a:schemeClr val="accent4"/>
                        </a:solidFill>
                      </a:rPr>
                      <a:pPr/>
                      <a:t>[ARVO]</a:t>
                    </a:fld>
                    <a:endParaRPr lang="en-US"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6671590267351281E-2"/>
                  <c:y val="-7.6932481352725041E-2"/>
                </c:manualLayout>
              </c:layout>
              <c:tx>
                <c:rich>
                  <a:bodyPr/>
                  <a:lstStyle/>
                  <a:p>
                    <a:fld id="{F0B6E94C-AB54-4075-BDF7-10A5DC42D580}" type="CATEGORYNAME">
                      <a:rPr lang="en-US">
                        <a:solidFill>
                          <a:srgbClr val="00B050"/>
                        </a:solidFill>
                      </a:rPr>
                      <a:pPr/>
                      <a:t>[LUOKAN NIMI]</a:t>
                    </a:fld>
                    <a:r>
                      <a:rPr lang="en-US" baseline="0" dirty="0">
                        <a:solidFill>
                          <a:srgbClr val="00B050"/>
                        </a:solidFill>
                      </a:rPr>
                      <a:t>, </a:t>
                    </a:r>
                    <a:fld id="{FADD2A70-E4D3-4174-A7AD-B95AE3CB738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1408288970426664E-2"/>
                  <c:y val="-5.6520519851491671E-3"/>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6.1482300446845987E-2"/>
                  <c:y val="2.6687806541938211E-2"/>
                </c:manualLayout>
              </c:layout>
              <c:tx>
                <c:rich>
                  <a:bodyPr/>
                  <a:lstStyle/>
                  <a:p>
                    <a:fld id="{B65DDB1F-D59A-40D7-8150-A44FABE281CA}" type="CATEGORYNAME">
                      <a:rPr lang="fi-FI">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9407068369177953E-2"/>
                  <c:y val="1.791372951353986E-2"/>
                </c:manualLayout>
              </c:layout>
              <c:tx>
                <c:rich>
                  <a:bodyPr/>
                  <a:lstStyle/>
                  <a:p>
                    <a:fld id="{08891941-D8F3-482E-ADE6-975525F8ADEC}" type="CATEGORYNAME">
                      <a:rPr lang="fi-FI">
                        <a:solidFill>
                          <a:srgbClr val="00B050"/>
                        </a:solidFill>
                      </a:rPr>
                      <a:pPr/>
                      <a:t>[LUOKAN NIMI]</a:t>
                    </a:fld>
                    <a:r>
                      <a:rPr lang="fi-FI" baseline="0" dirty="0">
                        <a:solidFill>
                          <a:srgbClr val="00B050"/>
                        </a:solidFill>
                      </a:rPr>
                      <a:t>, </a:t>
                    </a:r>
                    <a:fld id="{2686E372-2069-4D8C-B3B3-BDFB66E860A6}"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2654433137367504E-2"/>
                  <c:y val="-2.5780253497578027E-2"/>
                </c:manualLayout>
              </c:layout>
              <c:tx>
                <c:rich>
                  <a:bodyPr/>
                  <a:lstStyle/>
                  <a:p>
                    <a:fld id="{8F7826DE-AC81-45A6-B614-DBD5F7D29E2A}" type="CATEGORYNAME">
                      <a:rPr lang="fi-FI">
                        <a:solidFill>
                          <a:srgbClr val="00B050"/>
                        </a:solidFill>
                      </a:rPr>
                      <a:pPr/>
                      <a:t>[LUOKAN NIMI]</a:t>
                    </a:fld>
                    <a:r>
                      <a:rPr lang="fi-FI" baseline="0" dirty="0">
                        <a:solidFill>
                          <a:srgbClr val="00B050"/>
                        </a:solidFill>
                      </a:rPr>
                      <a:t>, </a:t>
                    </a:r>
                    <a:fld id="{D535A3AC-45CA-4EBB-B988-9E3DB492B76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0.13186371706332947"/>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8.1369440162505045E-3"/>
                  <c:y val="1.2905292542846029E-2"/>
                </c:manualLayout>
              </c:layout>
              <c:tx>
                <c:rich>
                  <a:bodyPr/>
                  <a:lstStyle/>
                  <a:p>
                    <a:fld id="{572F68B3-E7FA-46FF-8392-4A9CEEE1202C}" type="CATEGORYNAME">
                      <a:rPr lang="fi-FI">
                        <a:solidFill>
                          <a:schemeClr val="accent4"/>
                        </a:solidFill>
                      </a:rPr>
                      <a:pPr/>
                      <a:t>[LUOKAN NIMI]</a:t>
                    </a:fld>
                    <a:r>
                      <a:rPr lang="fi-FI" baseline="0" dirty="0">
                        <a:solidFill>
                          <a:schemeClr val="accent4"/>
                        </a:solidFill>
                      </a:rPr>
                      <a:t>, </a:t>
                    </a:r>
                    <a:fld id="{50FCD84F-2237-40A8-AFA9-7E1C51F19FBB}" type="VALUE">
                      <a:rPr lang="fi-FI" baseline="0">
                        <a:solidFill>
                          <a:schemeClr val="accent4"/>
                        </a:solidFill>
                      </a:rPr>
                      <a:pPr/>
                      <a:t>[ARVO]</a:t>
                    </a:fld>
                    <a:endParaRPr lang="fi-FI"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89660510137837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0.19030959276629131"/>
                  <c:y val="-2.654200206574079E-2"/>
                </c:manualLayout>
              </c:layout>
              <c:tx>
                <c:rich>
                  <a:bodyPr/>
                  <a:lstStyle/>
                  <a:p>
                    <a:fld id="{354645EA-1241-4171-B47A-D3F89FEA2A3D}" type="CATEGORYNAME">
                      <a:rPr lang="en-US">
                        <a:solidFill>
                          <a:schemeClr val="accent4">
                            <a:lumMod val="50000"/>
                          </a:schemeClr>
                        </a:solidFill>
                      </a:rPr>
                      <a:pPr/>
                      <a:t>[LUOKAN NIMI]</a:t>
                    </a:fld>
                    <a:r>
                      <a:rPr lang="en-US" dirty="0">
                        <a:solidFill>
                          <a:schemeClr val="accent4">
                            <a:lumMod val="50000"/>
                          </a:schemeClr>
                        </a:solidFill>
                      </a:rPr>
                      <a:t>, </a:t>
                    </a:r>
                    <a:fld id="{F7BE62E6-1055-41BA-86FD-174F15538FD1}" type="VALUE">
                      <a:rPr lang="en-US">
                        <a:solidFill>
                          <a:schemeClr val="accent4">
                            <a:lumMod val="50000"/>
                          </a:schemeClr>
                        </a:solidFill>
                      </a:rPr>
                      <a:pPr/>
                      <a:t>[ARVO]</a:t>
                    </a:fld>
                    <a:endParaRPr lang="en-US"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6350"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Taul1!$A$2:$A$19</c:f>
              <c:strCache>
                <c:ptCount val="18"/>
                <c:pt idx="0">
                  <c:v>Koneet ja laitteet</c:v>
                </c:pt>
                <c:pt idx="1">
                  <c:v>Terästuotteet</c:v>
                </c:pt>
                <c:pt idx="2">
                  <c:v>Sähkökoneet ja -laitteet</c:v>
                </c:pt>
                <c:pt idx="3">
                  <c:v>Värimetallit</c:v>
                </c:pt>
                <c:pt idx="4">
                  <c:v>Tietoliikennelaitteet</c:v>
                </c:pt>
                <c:pt idx="5">
                  <c:v>Autot ja autonosat</c:v>
                </c:pt>
                <c:pt idx="6">
                  <c:v>Lääkintäkojeet ja laitteet</c:v>
                </c:pt>
                <c:pt idx="7">
                  <c:v>Metallituotteet</c:v>
                </c:pt>
                <c:pt idx="8">
                  <c:v>Laivat, veneet ja muut ajoneuvot</c:v>
                </c:pt>
                <c:pt idx="9">
                  <c:v>Metallimalmit</c:v>
                </c:pt>
                <c:pt idx="10">
                  <c:v>Paperi, kartonki, pahvi</c:v>
                </c:pt>
                <c:pt idx="11">
                  <c:v>Sahatavara</c:v>
                </c:pt>
                <c:pt idx="12">
                  <c:v>Massa</c:v>
                </c:pt>
                <c:pt idx="13">
                  <c:v>Dieselpolttoaineet</c:v>
                </c:pt>
                <c:pt idx="14">
                  <c:v>Kemikaalit ja kemialliset tuotteet</c:v>
                </c:pt>
                <c:pt idx="15">
                  <c:v>Kumi- ja muovituotteet</c:v>
                </c:pt>
                <c:pt idx="16">
                  <c:v>Lääkkeet</c:v>
                </c:pt>
                <c:pt idx="17">
                  <c:v>Muut tavarat </c:v>
                </c:pt>
              </c:strCache>
            </c:strRef>
          </c:cat>
          <c:val>
            <c:numRef>
              <c:f>Taul1!$B$2:$B$19</c:f>
              <c:numCache>
                <c:formatCode>#,##0.0</c:formatCode>
                <c:ptCount val="18"/>
                <c:pt idx="0">
                  <c:v>6.9</c:v>
                </c:pt>
                <c:pt idx="1">
                  <c:v>3.6</c:v>
                </c:pt>
                <c:pt idx="2">
                  <c:v>3.4</c:v>
                </c:pt>
                <c:pt idx="3">
                  <c:v>2.6</c:v>
                </c:pt>
                <c:pt idx="4">
                  <c:v>2.4</c:v>
                </c:pt>
                <c:pt idx="5">
                  <c:v>2.2000000000000002</c:v>
                </c:pt>
                <c:pt idx="6">
                  <c:v>1.6</c:v>
                </c:pt>
                <c:pt idx="7">
                  <c:v>1.2</c:v>
                </c:pt>
                <c:pt idx="8">
                  <c:v>1.1000000000000001</c:v>
                </c:pt>
                <c:pt idx="9" formatCode="General">
                  <c:v>0.2</c:v>
                </c:pt>
                <c:pt idx="10">
                  <c:v>7</c:v>
                </c:pt>
                <c:pt idx="11">
                  <c:v>2.6</c:v>
                </c:pt>
                <c:pt idx="12">
                  <c:v>1.8</c:v>
                </c:pt>
                <c:pt idx="13">
                  <c:v>3.8</c:v>
                </c:pt>
                <c:pt idx="14">
                  <c:v>3.1</c:v>
                </c:pt>
                <c:pt idx="15">
                  <c:v>2.4</c:v>
                </c:pt>
                <c:pt idx="16">
                  <c:v>0.9</c:v>
                </c:pt>
                <c:pt idx="17">
                  <c:v>5.9</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voitot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39.08</c:v>
                </c:pt>
                <c:pt idx="1">
                  <c:v>39.200000000000003</c:v>
                </c:pt>
                <c:pt idx="2">
                  <c:v>41.67</c:v>
                </c:pt>
                <c:pt idx="3">
                  <c:v>40.26</c:v>
                </c:pt>
                <c:pt idx="4">
                  <c:v>38.78</c:v>
                </c:pt>
                <c:pt idx="5">
                  <c:v>35.840000000000003</c:v>
                </c:pt>
                <c:pt idx="6">
                  <c:v>39.65</c:v>
                </c:pt>
                <c:pt idx="7">
                  <c:v>38.39</c:v>
                </c:pt>
                <c:pt idx="8">
                  <c:v>35.950000000000003</c:v>
                </c:pt>
                <c:pt idx="9">
                  <c:v>35.42</c:v>
                </c:pt>
                <c:pt idx="10">
                  <c:v>36.11</c:v>
                </c:pt>
                <c:pt idx="11">
                  <c:v>36.56</c:v>
                </c:pt>
              </c:numCache>
            </c:numRef>
          </c:val>
          <c:smooth val="0"/>
          <c:extLst>
            <c:ext xmlns:c16="http://schemas.microsoft.com/office/drawing/2014/chart" uri="{C3380CC4-5D6E-409C-BE32-E72D297353CC}">
              <c16:uniqueId val="{00000000-74FA-444E-9346-5D54F5F9233A}"/>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47.32</c:v>
                </c:pt>
                <c:pt idx="1">
                  <c:v>46.06</c:v>
                </c:pt>
                <c:pt idx="2">
                  <c:v>45.83</c:v>
                </c:pt>
                <c:pt idx="3">
                  <c:v>47.44</c:v>
                </c:pt>
                <c:pt idx="4">
                  <c:v>45.96</c:v>
                </c:pt>
                <c:pt idx="5">
                  <c:v>41.09</c:v>
                </c:pt>
                <c:pt idx="6">
                  <c:v>42.95</c:v>
                </c:pt>
                <c:pt idx="7">
                  <c:v>42.04</c:v>
                </c:pt>
                <c:pt idx="8">
                  <c:v>39.81</c:v>
                </c:pt>
                <c:pt idx="9">
                  <c:v>40.1</c:v>
                </c:pt>
                <c:pt idx="10">
                  <c:v>40.32</c:v>
                </c:pt>
                <c:pt idx="11">
                  <c:v>40.92</c:v>
                </c:pt>
              </c:numCache>
            </c:numRef>
          </c:val>
          <c:smooth val="0"/>
          <c:extLst>
            <c:ext xmlns:c16="http://schemas.microsoft.com/office/drawing/2014/chart" uri="{C3380CC4-5D6E-409C-BE32-E72D297353CC}">
              <c16:uniqueId val="{00000001-74FA-444E-9346-5D54F5F9233A}"/>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49.09</c:v>
                </c:pt>
                <c:pt idx="1">
                  <c:v>49.59</c:v>
                </c:pt>
                <c:pt idx="2">
                  <c:v>48.57</c:v>
                </c:pt>
                <c:pt idx="3">
                  <c:v>46.51</c:v>
                </c:pt>
                <c:pt idx="4">
                  <c:v>41.29</c:v>
                </c:pt>
                <c:pt idx="5">
                  <c:v>39.65</c:v>
                </c:pt>
                <c:pt idx="6">
                  <c:v>45.89</c:v>
                </c:pt>
                <c:pt idx="7">
                  <c:v>49.77</c:v>
                </c:pt>
                <c:pt idx="8">
                  <c:v>48.93</c:v>
                </c:pt>
                <c:pt idx="9">
                  <c:v>49.17</c:v>
                </c:pt>
                <c:pt idx="10">
                  <c:v>48.07</c:v>
                </c:pt>
                <c:pt idx="11">
                  <c:v>43.81</c:v>
                </c:pt>
              </c:numCache>
            </c:numRef>
          </c:val>
          <c:smooth val="0"/>
          <c:extLst>
            <c:ext xmlns:c16="http://schemas.microsoft.com/office/drawing/2014/chart" uri="{C3380CC4-5D6E-409C-BE32-E72D297353CC}">
              <c16:uniqueId val="{00000002-74FA-444E-9346-5D54F5F9233A}"/>
            </c:ext>
          </c:extLst>
        </c:ser>
        <c:dLbls>
          <c:showLegendKey val="0"/>
          <c:showVal val="0"/>
          <c:showCatName val="0"/>
          <c:showSerName val="0"/>
          <c:showPercent val="0"/>
          <c:showBubbleSize val="0"/>
        </c:dLbls>
        <c:smooth val="0"/>
        <c:axId val="301818400"/>
        <c:axId val="301818792"/>
      </c:lineChart>
      <c:catAx>
        <c:axId val="301818400"/>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8792"/>
        <c:crosses val="autoZero"/>
        <c:auto val="1"/>
        <c:lblAlgn val="ctr"/>
        <c:lblOffset val="100"/>
        <c:noMultiLvlLbl val="0"/>
      </c:catAx>
      <c:valAx>
        <c:axId val="301818792"/>
        <c:scaling>
          <c:orientation val="minMax"/>
          <c:max val="54"/>
          <c:min val="32"/>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8400"/>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Taul1!$B$2:$B$14</c:f>
              <c:numCache>
                <c:formatCode>General</c:formatCode>
                <c:ptCount val="13"/>
                <c:pt idx="0">
                  <c:v>24.79</c:v>
                </c:pt>
                <c:pt idx="1">
                  <c:v>25.42</c:v>
                </c:pt>
                <c:pt idx="2">
                  <c:v>25.99</c:v>
                </c:pt>
                <c:pt idx="3">
                  <c:v>27.15</c:v>
                </c:pt>
                <c:pt idx="4">
                  <c:v>27.84</c:v>
                </c:pt>
                <c:pt idx="5">
                  <c:v>25.3</c:v>
                </c:pt>
                <c:pt idx="6">
                  <c:v>24.09</c:v>
                </c:pt>
                <c:pt idx="7">
                  <c:v>24.92</c:v>
                </c:pt>
                <c:pt idx="8">
                  <c:v>25.69</c:v>
                </c:pt>
                <c:pt idx="9">
                  <c:v>25.53</c:v>
                </c:pt>
                <c:pt idx="10">
                  <c:v>26.76</c:v>
                </c:pt>
                <c:pt idx="11">
                  <c:v>27.59</c:v>
                </c:pt>
                <c:pt idx="12">
                  <c:v>27.5</c:v>
                </c:pt>
              </c:numCache>
            </c:numRef>
          </c:val>
          <c:smooth val="0"/>
          <c:extLst>
            <c:ext xmlns:c16="http://schemas.microsoft.com/office/drawing/2014/chart" uri="{C3380CC4-5D6E-409C-BE32-E72D297353CC}">
              <c16:uniqueId val="{00000000-94FA-4B68-AACD-8A6474D9EBAE}"/>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Taul1!$C$2:$C$14</c:f>
              <c:numCache>
                <c:formatCode>General</c:formatCode>
                <c:ptCount val="13"/>
                <c:pt idx="0">
                  <c:v>20.73</c:v>
                </c:pt>
                <c:pt idx="1">
                  <c:v>21.67</c:v>
                </c:pt>
                <c:pt idx="2">
                  <c:v>21.56</c:v>
                </c:pt>
                <c:pt idx="3">
                  <c:v>23.47</c:v>
                </c:pt>
                <c:pt idx="4">
                  <c:v>24.85</c:v>
                </c:pt>
                <c:pt idx="5">
                  <c:v>23.72</c:v>
                </c:pt>
                <c:pt idx="6">
                  <c:v>21.58</c:v>
                </c:pt>
                <c:pt idx="7">
                  <c:v>22.09</c:v>
                </c:pt>
                <c:pt idx="8">
                  <c:v>22.22</c:v>
                </c:pt>
                <c:pt idx="9">
                  <c:v>20.6</c:v>
                </c:pt>
                <c:pt idx="10">
                  <c:v>19.91</c:v>
                </c:pt>
                <c:pt idx="11">
                  <c:v>20.440000000000001</c:v>
                </c:pt>
                <c:pt idx="12">
                  <c:v>21.16</c:v>
                </c:pt>
              </c:numCache>
            </c:numRef>
          </c:val>
          <c:smooth val="0"/>
          <c:extLst>
            <c:ext xmlns:c16="http://schemas.microsoft.com/office/drawing/2014/chart" uri="{C3380CC4-5D6E-409C-BE32-E72D297353CC}">
              <c16:uniqueId val="{00000001-94FA-4B68-AACD-8A6474D9EBAE}"/>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Taul1!$D$2:$D$14</c:f>
              <c:numCache>
                <c:formatCode>General</c:formatCode>
                <c:ptCount val="13"/>
                <c:pt idx="0">
                  <c:v>34.979999999999997</c:v>
                </c:pt>
                <c:pt idx="1">
                  <c:v>34.049999999999997</c:v>
                </c:pt>
                <c:pt idx="2">
                  <c:v>35.090000000000003</c:v>
                </c:pt>
                <c:pt idx="3">
                  <c:v>35.35</c:v>
                </c:pt>
                <c:pt idx="4">
                  <c:v>31.2</c:v>
                </c:pt>
                <c:pt idx="5">
                  <c:v>21.14</c:v>
                </c:pt>
                <c:pt idx="6">
                  <c:v>20.78</c:v>
                </c:pt>
                <c:pt idx="7">
                  <c:v>27.9</c:v>
                </c:pt>
                <c:pt idx="8">
                  <c:v>29.27</c:v>
                </c:pt>
                <c:pt idx="9">
                  <c:v>27.98</c:v>
                </c:pt>
                <c:pt idx="10">
                  <c:v>23.73</c:v>
                </c:pt>
                <c:pt idx="11">
                  <c:v>21.83</c:v>
                </c:pt>
              </c:numCache>
            </c:numRef>
          </c:val>
          <c:smooth val="0"/>
          <c:extLst>
            <c:ext xmlns:c16="http://schemas.microsoft.com/office/drawing/2014/chart" uri="{C3380CC4-5D6E-409C-BE32-E72D297353CC}">
              <c16:uniqueId val="{00000002-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8"/>
          <c:min val="18"/>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velat</a:t>
            </a:r>
            <a:r>
              <a:rPr lang="en-GB" sz="1200" b="0" baseline="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nettotuloihin</a:t>
            </a:r>
            <a:r>
              <a:rPr lang="en-GB" sz="1200" b="0" dirty="0">
                <a:solidFill>
                  <a:srgbClr val="002060"/>
                </a:solidFill>
              </a:rPr>
              <a:t>,</a:t>
            </a:r>
            <a:r>
              <a:rPr lang="en-GB" sz="1200" b="0" baseline="0" dirty="0">
                <a:solidFill>
                  <a:srgbClr val="002060"/>
                </a:solidFill>
              </a:rPr>
              <a:t> </a:t>
            </a:r>
            <a:r>
              <a:rPr lang="en-GB" sz="1200" b="0" baseline="0" dirty="0" err="1">
                <a:solidFill>
                  <a:srgbClr val="002060"/>
                </a:solidFill>
              </a:rPr>
              <a:t>verojen</a:t>
            </a:r>
            <a:r>
              <a:rPr lang="en-GB" sz="1200" b="0" baseline="0" dirty="0">
                <a:solidFill>
                  <a:srgbClr val="002060"/>
                </a:solidFill>
              </a:rPr>
              <a:t> </a:t>
            </a:r>
            <a:r>
              <a:rPr lang="en-GB" sz="1200" b="0" baseline="0" dirty="0" err="1">
                <a:solidFill>
                  <a:srgbClr val="002060"/>
                </a:solidFill>
              </a:rPr>
              <a:t>jälkeen</a:t>
            </a:r>
            <a:r>
              <a:rPr lang="en-GB" sz="1200" b="0" baseline="0" dirty="0">
                <a:solidFill>
                  <a:srgbClr val="002060"/>
                </a:solidFill>
              </a:rPr>
              <a:t>, </a:t>
            </a:r>
            <a:r>
              <a:rPr lang="en-GB" sz="1200" b="0" dirty="0">
                <a:solidFill>
                  <a:srgbClr val="002060"/>
                </a:solidFill>
              </a:rPr>
              <a:t>%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246.33</c:v>
                </c:pt>
                <c:pt idx="1">
                  <c:v>200.73</c:v>
                </c:pt>
                <c:pt idx="2">
                  <c:v>209.64</c:v>
                </c:pt>
                <c:pt idx="3">
                  <c:v>181.54</c:v>
                </c:pt>
                <c:pt idx="4">
                  <c:v>287.57</c:v>
                </c:pt>
                <c:pt idx="5">
                  <c:v>388.67</c:v>
                </c:pt>
                <c:pt idx="6">
                  <c:v>299.99</c:v>
                </c:pt>
                <c:pt idx="7">
                  <c:v>311.77</c:v>
                </c:pt>
                <c:pt idx="8">
                  <c:v>328.98</c:v>
                </c:pt>
                <c:pt idx="9">
                  <c:v>292.58</c:v>
                </c:pt>
                <c:pt idx="10">
                  <c:v>269.89999999999998</c:v>
                </c:pt>
                <c:pt idx="11">
                  <c:v>240.43</c:v>
                </c:pt>
              </c:numCache>
            </c:numRef>
          </c:val>
          <c:smooth val="0"/>
          <c:extLst>
            <c:ext xmlns:c16="http://schemas.microsoft.com/office/drawing/2014/chart" uri="{C3380CC4-5D6E-409C-BE32-E72D297353CC}">
              <c16:uniqueId val="{00000000-07A5-4DF2-ADEA-FF5C86E6D778}"/>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202.27</c:v>
                </c:pt>
                <c:pt idx="1">
                  <c:v>239.74</c:v>
                </c:pt>
                <c:pt idx="2">
                  <c:v>248.09</c:v>
                </c:pt>
                <c:pt idx="3">
                  <c:v>221.91</c:v>
                </c:pt>
                <c:pt idx="4">
                  <c:v>315.27999999999997</c:v>
                </c:pt>
                <c:pt idx="5">
                  <c:v>483.27</c:v>
                </c:pt>
                <c:pt idx="6">
                  <c:v>390.13</c:v>
                </c:pt>
                <c:pt idx="7">
                  <c:v>487.86</c:v>
                </c:pt>
                <c:pt idx="8">
                  <c:v>508.36</c:v>
                </c:pt>
                <c:pt idx="9">
                  <c:v>589.13</c:v>
                </c:pt>
                <c:pt idx="10">
                  <c:v>455.25</c:v>
                </c:pt>
                <c:pt idx="11">
                  <c:v>392.3</c:v>
                </c:pt>
              </c:numCache>
            </c:numRef>
          </c:val>
          <c:smooth val="0"/>
          <c:extLst>
            <c:ext xmlns:c16="http://schemas.microsoft.com/office/drawing/2014/chart" uri="{C3380CC4-5D6E-409C-BE32-E72D297353CC}">
              <c16:uniqueId val="{00000001-07A5-4DF2-ADEA-FF5C86E6D778}"/>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183.4</c:v>
                </c:pt>
                <c:pt idx="1">
                  <c:v>148.03</c:v>
                </c:pt>
                <c:pt idx="2">
                  <c:v>165.38</c:v>
                </c:pt>
                <c:pt idx="3">
                  <c:v>186.85</c:v>
                </c:pt>
                <c:pt idx="4">
                  <c:v>289.17</c:v>
                </c:pt>
                <c:pt idx="5">
                  <c:v>450</c:v>
                </c:pt>
                <c:pt idx="6">
                  <c:v>181.59</c:v>
                </c:pt>
                <c:pt idx="7">
                  <c:v>130.22999999999999</c:v>
                </c:pt>
                <c:pt idx="8">
                  <c:v>157.49</c:v>
                </c:pt>
                <c:pt idx="9">
                  <c:v>128.19</c:v>
                </c:pt>
                <c:pt idx="10">
                  <c:v>111.02</c:v>
                </c:pt>
                <c:pt idx="11">
                  <c:v>133.28</c:v>
                </c:pt>
              </c:numCache>
            </c:numRef>
          </c:val>
          <c:smooth val="0"/>
          <c:extLst>
            <c:ext xmlns:c16="http://schemas.microsoft.com/office/drawing/2014/chart" uri="{C3380CC4-5D6E-409C-BE32-E72D297353CC}">
              <c16:uniqueId val="{00000002-07A5-4DF2-ADEA-FF5C86E6D778}"/>
            </c:ext>
          </c:extLst>
        </c:ser>
        <c:dLbls>
          <c:showLegendKey val="0"/>
          <c:showVal val="0"/>
          <c:showCatName val="0"/>
          <c:showSerName val="0"/>
          <c:showPercent val="0"/>
          <c:showBubbleSize val="0"/>
        </c:dLbls>
        <c:smooth val="0"/>
        <c:axId val="499467288"/>
        <c:axId val="499467680"/>
      </c:lineChart>
      <c:catAx>
        <c:axId val="49946728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99467680"/>
        <c:crosses val="autoZero"/>
        <c:auto val="1"/>
        <c:lblAlgn val="ctr"/>
        <c:lblOffset val="100"/>
        <c:noMultiLvlLbl val="0"/>
      </c:catAx>
      <c:valAx>
        <c:axId val="499467680"/>
        <c:scaling>
          <c:orientation val="minMax"/>
          <c:max val="650"/>
          <c:min val="95"/>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99467288"/>
        <c:crosses val="autoZero"/>
        <c:crossBetween val="between"/>
        <c:majorUnit val="50"/>
        <c:minorUnit val="10"/>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Suomi</c:v>
                </c:pt>
              </c:strCache>
            </c:strRef>
          </c:tx>
          <c:spPr>
            <a:ln>
              <a:solidFill>
                <a:schemeClr val="accent1"/>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Taul1!$B$2:$B$17</c:f>
              <c:numCache>
                <c:formatCode>General</c:formatCode>
                <c:ptCount val="16"/>
                <c:pt idx="0">
                  <c:v>0.34727000000000002</c:v>
                </c:pt>
                <c:pt idx="1">
                  <c:v>0.29538999999999999</c:v>
                </c:pt>
                <c:pt idx="2">
                  <c:v>0.30824000000000001</c:v>
                </c:pt>
                <c:pt idx="3">
                  <c:v>0.38990999999999998</c:v>
                </c:pt>
                <c:pt idx="4">
                  <c:v>0.38797999999999999</c:v>
                </c:pt>
                <c:pt idx="5">
                  <c:v>0.39731</c:v>
                </c:pt>
                <c:pt idx="6">
                  <c:v>0.40039999999999998</c:v>
                </c:pt>
                <c:pt idx="7">
                  <c:v>0.37661</c:v>
                </c:pt>
                <c:pt idx="8">
                  <c:v>0.44401000000000002</c:v>
                </c:pt>
                <c:pt idx="9">
                  <c:v>0.49686000000000002</c:v>
                </c:pt>
                <c:pt idx="10">
                  <c:v>0.46437</c:v>
                </c:pt>
                <c:pt idx="11">
                  <c:v>0.84253</c:v>
                </c:pt>
                <c:pt idx="12">
                  <c:v>0.59292</c:v>
                </c:pt>
                <c:pt idx="13">
                  <c:v>0.66530999999999996</c:v>
                </c:pt>
                <c:pt idx="14">
                  <c:v>0.74345000000000006</c:v>
                </c:pt>
                <c:pt idx="15">
                  <c:v>0.69357000000000002</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Ruotsi</c:v>
                </c:pt>
              </c:strCache>
            </c:strRef>
          </c:tx>
          <c:spPr>
            <a:ln>
              <a:solidFill>
                <a:schemeClr val="accent2"/>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Taul1!$C$2:$C$17</c:f>
              <c:numCache>
                <c:formatCode>General</c:formatCode>
                <c:ptCount val="16"/>
                <c:pt idx="0">
                  <c:v>0.26400000000000001</c:v>
                </c:pt>
                <c:pt idx="1">
                  <c:v>0.26795000000000002</c:v>
                </c:pt>
                <c:pt idx="2">
                  <c:v>0.25442999999999999</c:v>
                </c:pt>
                <c:pt idx="3">
                  <c:v>0.42529</c:v>
                </c:pt>
                <c:pt idx="4">
                  <c:v>0.80279</c:v>
                </c:pt>
                <c:pt idx="5">
                  <c:v>0.89478000000000002</c:v>
                </c:pt>
                <c:pt idx="6">
                  <c:v>0.88124999999999998</c:v>
                </c:pt>
                <c:pt idx="7">
                  <c:v>0.84435000000000004</c:v>
                </c:pt>
                <c:pt idx="8">
                  <c:v>0.82279999999999998</c:v>
                </c:pt>
                <c:pt idx="9">
                  <c:v>0.81723999999999997</c:v>
                </c:pt>
                <c:pt idx="10">
                  <c:v>0.77607000000000004</c:v>
                </c:pt>
                <c:pt idx="11">
                  <c:v>0.74626999999999999</c:v>
                </c:pt>
                <c:pt idx="12">
                  <c:v>0.75478999999999996</c:v>
                </c:pt>
                <c:pt idx="13">
                  <c:v>0.76546000000000003</c:v>
                </c:pt>
                <c:pt idx="14">
                  <c:v>0.75329000000000002</c:v>
                </c:pt>
                <c:pt idx="15">
                  <c:v>0.70869000000000004</c:v>
                </c:pt>
              </c:numCache>
            </c:numRef>
          </c:val>
          <c:smooth val="0"/>
          <c:extLst>
            <c:ext xmlns:c16="http://schemas.microsoft.com/office/drawing/2014/chart" uri="{C3380CC4-5D6E-409C-BE32-E72D297353CC}">
              <c16:uniqueId val="{00000001-4FAD-4F37-8191-9253182E5EAF}"/>
            </c:ext>
          </c:extLst>
        </c:ser>
        <c:ser>
          <c:idx val="2"/>
          <c:order val="2"/>
          <c:tx>
            <c:strRef>
              <c:f>Taul1!$D$1</c:f>
              <c:strCache>
                <c:ptCount val="1"/>
                <c:pt idx="0">
                  <c:v>Saksa</c:v>
                </c:pt>
              </c:strCache>
            </c:strRef>
          </c:tx>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Taul1!$D$2:$D$17</c:f>
              <c:numCache>
                <c:formatCode>General</c:formatCode>
                <c:ptCount val="16"/>
                <c:pt idx="0">
                  <c:v>0.70864000000000005</c:v>
                </c:pt>
                <c:pt idx="1">
                  <c:v>0.82455999999999996</c:v>
                </c:pt>
                <c:pt idx="2">
                  <c:v>1.1522699999999999</c:v>
                </c:pt>
                <c:pt idx="3">
                  <c:v>0.8407</c:v>
                </c:pt>
                <c:pt idx="4">
                  <c:v>0.68962999999999997</c:v>
                </c:pt>
                <c:pt idx="5">
                  <c:v>0.68650999999999995</c:v>
                </c:pt>
                <c:pt idx="6">
                  <c:v>0.70272999999999997</c:v>
                </c:pt>
                <c:pt idx="7">
                  <c:v>0.55376999999999998</c:v>
                </c:pt>
                <c:pt idx="8">
                  <c:v>0.94140999999999997</c:v>
                </c:pt>
                <c:pt idx="9">
                  <c:v>0.71065</c:v>
                </c:pt>
                <c:pt idx="10">
                  <c:v>0.58735999999999999</c:v>
                </c:pt>
                <c:pt idx="11">
                  <c:v>0.45762000000000003</c:v>
                </c:pt>
                <c:pt idx="12">
                  <c:v>0.44191999999999998</c:v>
                </c:pt>
                <c:pt idx="13">
                  <c:v>0.44602999999999998</c:v>
                </c:pt>
                <c:pt idx="14">
                  <c:v>1.2550699999999999</c:v>
                </c:pt>
                <c:pt idx="15">
                  <c:v>1.1853899999999999</c:v>
                </c:pt>
              </c:numCache>
            </c:numRef>
          </c:val>
          <c:smooth val="0"/>
          <c:extLst>
            <c:ext xmlns:c16="http://schemas.microsoft.com/office/drawing/2014/chart" uri="{C3380CC4-5D6E-409C-BE32-E72D297353CC}">
              <c16:uniqueId val="{00000000-4B48-4853-9EBF-6FAF5E3D1DF4}"/>
            </c:ext>
          </c:extLst>
        </c:ser>
        <c:ser>
          <c:idx val="3"/>
          <c:order val="3"/>
          <c:tx>
            <c:strRef>
              <c:f>Taul1!$E$1</c:f>
              <c:strCache>
                <c:ptCount val="1"/>
                <c:pt idx="0">
                  <c:v>Tanska</c:v>
                </c:pt>
              </c:strCache>
            </c:strRef>
          </c:tx>
          <c:spPr>
            <a:ln>
              <a:solidFill>
                <a:srgbClr val="00B0F0"/>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Taul1!$E$2:$E$17</c:f>
              <c:numCache>
                <c:formatCode>General</c:formatCode>
                <c:ptCount val="16"/>
                <c:pt idx="0">
                  <c:v>0.75666</c:v>
                </c:pt>
                <c:pt idx="1">
                  <c:v>0.83004</c:v>
                </c:pt>
                <c:pt idx="2">
                  <c:v>0.73599000000000003</c:v>
                </c:pt>
                <c:pt idx="3">
                  <c:v>0.62824000000000002</c:v>
                </c:pt>
                <c:pt idx="4">
                  <c:v>0.72424999999999995</c:v>
                </c:pt>
                <c:pt idx="5">
                  <c:v>0.68906999999999996</c:v>
                </c:pt>
                <c:pt idx="6">
                  <c:v>0.64727999999999997</c:v>
                </c:pt>
                <c:pt idx="7">
                  <c:v>0.68903000000000003</c:v>
                </c:pt>
                <c:pt idx="8">
                  <c:v>0.71226</c:v>
                </c:pt>
                <c:pt idx="9">
                  <c:v>0.89844000000000002</c:v>
                </c:pt>
                <c:pt idx="10">
                  <c:v>0.82830000000000004</c:v>
                </c:pt>
                <c:pt idx="11">
                  <c:v>0.88227</c:v>
                </c:pt>
                <c:pt idx="12">
                  <c:v>0.95220000000000005</c:v>
                </c:pt>
                <c:pt idx="13">
                  <c:v>0.94513999999999998</c:v>
                </c:pt>
                <c:pt idx="14">
                  <c:v>0.90837999999999997</c:v>
                </c:pt>
                <c:pt idx="15">
                  <c:v>1.1936800000000001</c:v>
                </c:pt>
              </c:numCache>
            </c:numRef>
          </c:val>
          <c:smooth val="0"/>
          <c:extLst>
            <c:ext xmlns:c16="http://schemas.microsoft.com/office/drawing/2014/chart" uri="{C3380CC4-5D6E-409C-BE32-E72D297353CC}">
              <c16:uniqueId val="{00000001-4B48-4853-9EBF-6FAF5E3D1DF4}"/>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1.4"/>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0.1"/>
        <c:minorUnit val="1.0000000000000002E-2"/>
      </c:valAx>
      <c:spPr>
        <a:ln>
          <a:noFill/>
        </a:ln>
      </c:spPr>
    </c:plotArea>
    <c:legend>
      <c:legendPos val="b"/>
      <c:layout>
        <c:manualLayout>
          <c:xMode val="edge"/>
          <c:yMode val="edge"/>
          <c:x val="0.20679947923649158"/>
          <c:y val="0.92196083736955559"/>
          <c:w val="0.60867589621671858"/>
          <c:h val="6.7350328097716336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2014</c:v>
                </c:pt>
              </c:strCache>
            </c:strRef>
          </c:tx>
          <c:spPr>
            <a:solidFill>
              <a:schemeClr val="accent1"/>
            </a:solidFill>
            <a:ln>
              <a:noFill/>
            </a:ln>
            <a:effectLst/>
          </c:spPr>
          <c:invertIfNegative val="0"/>
          <c:cat>
            <c:strRef>
              <c:f>Taul1!$A$2:$A$17</c:f>
              <c:strCache>
                <c:ptCount val="16"/>
                <c:pt idx="0">
                  <c:v>Ranska</c:v>
                </c:pt>
                <c:pt idx="1">
                  <c:v>Etelä-Korea</c:v>
                </c:pt>
                <c:pt idx="2">
                  <c:v>Itävalta</c:v>
                </c:pt>
                <c:pt idx="3">
                  <c:v>USA</c:v>
                </c:pt>
                <c:pt idx="4">
                  <c:v>Iso-Britannia</c:v>
                </c:pt>
                <c:pt idx="5">
                  <c:v>Japani</c:v>
                </c:pt>
                <c:pt idx="6">
                  <c:v>Norja</c:v>
                </c:pt>
                <c:pt idx="7">
                  <c:v>Ruotsi</c:v>
                </c:pt>
                <c:pt idx="8">
                  <c:v>Tanska</c:v>
                </c:pt>
                <c:pt idx="9">
                  <c:v>Kiina</c:v>
                </c:pt>
                <c:pt idx="10">
                  <c:v>Espanja</c:v>
                </c:pt>
                <c:pt idx="11">
                  <c:v>Brasilia</c:v>
                </c:pt>
                <c:pt idx="12">
                  <c:v>Saksa</c:v>
                </c:pt>
                <c:pt idx="13">
                  <c:v>Suomi</c:v>
                </c:pt>
                <c:pt idx="14">
                  <c:v>Viro</c:v>
                </c:pt>
                <c:pt idx="15">
                  <c:v>Italia</c:v>
                </c:pt>
              </c:strCache>
            </c:strRef>
          </c:cat>
          <c:val>
            <c:numRef>
              <c:f>Taul1!$B$2:$B$17</c:f>
              <c:numCache>
                <c:formatCode>General</c:formatCode>
                <c:ptCount val="16"/>
                <c:pt idx="0">
                  <c:v>0.39</c:v>
                </c:pt>
                <c:pt idx="1">
                  <c:v>0.36</c:v>
                </c:pt>
                <c:pt idx="2">
                  <c:v>0.27</c:v>
                </c:pt>
                <c:pt idx="3">
                  <c:v>0.26</c:v>
                </c:pt>
                <c:pt idx="4">
                  <c:v>0.2</c:v>
                </c:pt>
                <c:pt idx="5">
                  <c:v>0.17</c:v>
                </c:pt>
                <c:pt idx="6">
                  <c:v>0.15000000000000002</c:v>
                </c:pt>
                <c:pt idx="7">
                  <c:v>0.13750000000000001</c:v>
                </c:pt>
                <c:pt idx="8">
                  <c:v>0.13</c:v>
                </c:pt>
                <c:pt idx="9">
                  <c:v>0.13</c:v>
                </c:pt>
                <c:pt idx="10">
                  <c:v>0.08</c:v>
                </c:pt>
                <c:pt idx="11">
                  <c:v>0.08</c:v>
                </c:pt>
                <c:pt idx="12">
                  <c:v>7.0000000000000007E-2</c:v>
                </c:pt>
                <c:pt idx="13">
                  <c:v>6.9999999999999993E-2</c:v>
                </c:pt>
                <c:pt idx="14">
                  <c:v>0.06</c:v>
                </c:pt>
                <c:pt idx="15">
                  <c:v>5.0374000000000002E-2</c:v>
                </c:pt>
              </c:numCache>
            </c:numRef>
          </c:val>
          <c:extLst>
            <c:ext xmlns:c16="http://schemas.microsoft.com/office/drawing/2014/chart" uri="{C3380CC4-5D6E-409C-BE32-E72D297353CC}">
              <c16:uniqueId val="{00000000-6290-4190-BDA7-2A67DE2C92FF}"/>
            </c:ext>
          </c:extLst>
        </c:ser>
        <c:dLbls>
          <c:showLegendKey val="0"/>
          <c:showVal val="0"/>
          <c:showCatName val="0"/>
          <c:showSerName val="0"/>
          <c:showPercent val="0"/>
          <c:showBubbleSize val="0"/>
        </c:dLbls>
        <c:gapWidth val="219"/>
        <c:axId val="315234128"/>
        <c:axId val="315232488"/>
      </c:barChart>
      <c:scatterChart>
        <c:scatterStyle val="lineMarker"/>
        <c:varyColors val="0"/>
        <c:ser>
          <c:idx val="1"/>
          <c:order val="1"/>
          <c:tx>
            <c:strRef>
              <c:f>Taul1!$C$1</c:f>
              <c:strCache>
                <c:ptCount val="1"/>
                <c:pt idx="0">
                  <c:v>2006</c:v>
                </c:pt>
              </c:strCache>
            </c:strRef>
          </c:tx>
          <c:spPr>
            <a:ln w="25400" cap="rnd">
              <a:noFill/>
              <a:round/>
            </a:ln>
            <a:effectLst/>
          </c:spPr>
          <c:marker>
            <c:symbol val="dash"/>
            <c:size val="12"/>
            <c:spPr>
              <a:solidFill>
                <a:srgbClr val="85E869"/>
              </a:solidFill>
              <a:ln w="9525">
                <a:noFill/>
              </a:ln>
              <a:effectLst/>
            </c:spPr>
          </c:marker>
          <c:xVal>
            <c:strRef>
              <c:f>Taul1!$A$2:$A$17</c:f>
              <c:strCache>
                <c:ptCount val="16"/>
                <c:pt idx="0">
                  <c:v>Ranska</c:v>
                </c:pt>
                <c:pt idx="1">
                  <c:v>Etelä-Korea</c:v>
                </c:pt>
                <c:pt idx="2">
                  <c:v>Itävalta</c:v>
                </c:pt>
                <c:pt idx="3">
                  <c:v>USA</c:v>
                </c:pt>
                <c:pt idx="4">
                  <c:v>Iso-Britannia</c:v>
                </c:pt>
                <c:pt idx="5">
                  <c:v>Japani</c:v>
                </c:pt>
                <c:pt idx="6">
                  <c:v>Norja</c:v>
                </c:pt>
                <c:pt idx="7">
                  <c:v>Ruotsi</c:v>
                </c:pt>
                <c:pt idx="8">
                  <c:v>Tanska</c:v>
                </c:pt>
                <c:pt idx="9">
                  <c:v>Kiina</c:v>
                </c:pt>
                <c:pt idx="10">
                  <c:v>Espanja</c:v>
                </c:pt>
                <c:pt idx="11">
                  <c:v>Brasilia</c:v>
                </c:pt>
                <c:pt idx="12">
                  <c:v>Saksa</c:v>
                </c:pt>
                <c:pt idx="13">
                  <c:v>Suomi</c:v>
                </c:pt>
                <c:pt idx="14">
                  <c:v>Viro</c:v>
                </c:pt>
                <c:pt idx="15">
                  <c:v>Italia</c:v>
                </c:pt>
              </c:strCache>
            </c:strRef>
          </c:xVal>
          <c:yVal>
            <c:numRef>
              <c:f>Taul1!$C$2:$C$17</c:f>
              <c:numCache>
                <c:formatCode>General</c:formatCode>
                <c:ptCount val="16"/>
                <c:pt idx="0">
                  <c:v>0.24</c:v>
                </c:pt>
                <c:pt idx="1">
                  <c:v>0.30000000000000004</c:v>
                </c:pt>
                <c:pt idx="2">
                  <c:v>0.17</c:v>
                </c:pt>
                <c:pt idx="3">
                  <c:v>0.22999999999999998</c:v>
                </c:pt>
                <c:pt idx="4">
                  <c:v>0.13</c:v>
                </c:pt>
                <c:pt idx="5">
                  <c:v>0.15</c:v>
                </c:pt>
                <c:pt idx="6">
                  <c:v>0.11</c:v>
                </c:pt>
                <c:pt idx="7">
                  <c:v>0.11</c:v>
                </c:pt>
                <c:pt idx="8">
                  <c:v>0.09</c:v>
                </c:pt>
                <c:pt idx="9">
                  <c:v>0.1</c:v>
                </c:pt>
                <c:pt idx="10">
                  <c:v>0.12</c:v>
                </c:pt>
                <c:pt idx="11">
                  <c:v>0.04</c:v>
                </c:pt>
                <c:pt idx="12">
                  <c:v>0.08</c:v>
                </c:pt>
                <c:pt idx="13">
                  <c:v>0.09</c:v>
                </c:pt>
                <c:pt idx="14">
                  <c:v>0.04</c:v>
                </c:pt>
                <c:pt idx="15">
                  <c:v>7.0000000000000007E-2</c:v>
                </c:pt>
              </c:numCache>
            </c:numRef>
          </c:yVal>
          <c:smooth val="0"/>
          <c:extLst>
            <c:ext xmlns:c16="http://schemas.microsoft.com/office/drawing/2014/chart" uri="{C3380CC4-5D6E-409C-BE32-E72D297353CC}">
              <c16:uniqueId val="{00000001-6290-4190-BDA7-2A67DE2C92FF}"/>
            </c:ext>
          </c:extLst>
        </c:ser>
        <c:dLbls>
          <c:showLegendKey val="0"/>
          <c:showVal val="0"/>
          <c:showCatName val="0"/>
          <c:showSerName val="0"/>
          <c:showPercent val="0"/>
          <c:showBubbleSize val="0"/>
        </c:dLbls>
        <c:axId val="315234128"/>
        <c:axId val="315232488"/>
      </c:scatterChart>
      <c:catAx>
        <c:axId val="31523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15232488"/>
        <c:crosses val="autoZero"/>
        <c:auto val="1"/>
        <c:lblAlgn val="ctr"/>
        <c:lblOffset val="100"/>
        <c:noMultiLvlLbl val="0"/>
      </c:catAx>
      <c:valAx>
        <c:axId val="315232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1523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20333908318217"/>
          <c:y val="0.14739816479632958"/>
          <c:w val="0.74586133033030344"/>
          <c:h val="0.7379233058466117"/>
        </c:manualLayout>
      </c:layout>
      <c:barChart>
        <c:barDir val="bar"/>
        <c:grouping val="percentStacked"/>
        <c:varyColors val="0"/>
        <c:ser>
          <c:idx val="0"/>
          <c:order val="0"/>
          <c:tx>
            <c:strRef>
              <c:f>Taul1!$A$2</c:f>
              <c:strCache>
                <c:ptCount val="1"/>
                <c:pt idx="0">
                  <c:v>Kyllä, merkittävästi</c:v>
                </c:pt>
              </c:strCache>
            </c:strRef>
          </c:tx>
          <c:spPr>
            <a:solidFill>
              <a:srgbClr val="00B050"/>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Taul1!$B$2:$N$2</c:f>
              <c:numCache>
                <c:formatCode>General</c:formatCode>
                <c:ptCount val="13"/>
                <c:pt idx="0" formatCode="0">
                  <c:v>18.367349999999998</c:v>
                </c:pt>
                <c:pt idx="2" formatCode="0">
                  <c:v>11.90476</c:v>
                </c:pt>
                <c:pt idx="3" formatCode="0">
                  <c:v>13.934430000000001</c:v>
                </c:pt>
                <c:pt idx="4" formatCode="0">
                  <c:v>24.242419999999999</c:v>
                </c:pt>
                <c:pt idx="5" formatCode="0">
                  <c:v>33.333329999999997</c:v>
                </c:pt>
                <c:pt idx="6" formatCode="0">
                  <c:v>15.38462</c:v>
                </c:pt>
                <c:pt idx="8" formatCode="0">
                  <c:v>23.809519999999999</c:v>
                </c:pt>
                <c:pt idx="9" formatCode="0">
                  <c:v>17.84038</c:v>
                </c:pt>
                <c:pt idx="11" formatCode="0">
                  <c:v>17.647058823529413</c:v>
                </c:pt>
                <c:pt idx="12" formatCode="0">
                  <c:v>18.411552346570399</c:v>
                </c:pt>
              </c:numCache>
            </c:numRef>
          </c:val>
          <c:extLst>
            <c:ext xmlns:c16="http://schemas.microsoft.com/office/drawing/2014/chart" uri="{C3380CC4-5D6E-409C-BE32-E72D297353CC}">
              <c16:uniqueId val="{00000000-AC88-4C25-9920-2A169C0F4040}"/>
            </c:ext>
          </c:extLst>
        </c:ser>
        <c:ser>
          <c:idx val="1"/>
          <c:order val="1"/>
          <c:tx>
            <c:strRef>
              <c:f>Taul1!$A$3</c:f>
              <c:strCache>
                <c:ptCount val="1"/>
                <c:pt idx="0">
                  <c:v>Kyllä, jonkin verran</c:v>
                </c:pt>
              </c:strCache>
            </c:strRef>
          </c:tx>
          <c:spPr>
            <a:solidFill>
              <a:schemeClr val="accent3"/>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Taul1!$B$3:$N$3</c:f>
              <c:numCache>
                <c:formatCode>General</c:formatCode>
                <c:ptCount val="13"/>
                <c:pt idx="0" formatCode="0">
                  <c:v>72.789119999999997</c:v>
                </c:pt>
                <c:pt idx="2" formatCode="0">
                  <c:v>61.904760000000003</c:v>
                </c:pt>
                <c:pt idx="3" formatCode="0">
                  <c:v>79.508200000000002</c:v>
                </c:pt>
                <c:pt idx="4" formatCode="0">
                  <c:v>69.696969999999993</c:v>
                </c:pt>
                <c:pt idx="5" formatCode="0">
                  <c:v>61.111109999999996</c:v>
                </c:pt>
                <c:pt idx="6" formatCode="0">
                  <c:v>84.615380000000002</c:v>
                </c:pt>
                <c:pt idx="8" formatCode="0">
                  <c:v>65.079369999999997</c:v>
                </c:pt>
                <c:pt idx="9" formatCode="0">
                  <c:v>74.647890000000004</c:v>
                </c:pt>
                <c:pt idx="11" formatCode="0">
                  <c:v>76.470588235294116</c:v>
                </c:pt>
                <c:pt idx="12" formatCode="0">
                  <c:v>72.563176895306853</c:v>
                </c:pt>
              </c:numCache>
            </c:numRef>
          </c:val>
          <c:extLst>
            <c:ext xmlns:c16="http://schemas.microsoft.com/office/drawing/2014/chart" uri="{C3380CC4-5D6E-409C-BE32-E72D297353CC}">
              <c16:uniqueId val="{00000001-AC88-4C25-9920-2A169C0F4040}"/>
            </c:ext>
          </c:extLst>
        </c:ser>
        <c:ser>
          <c:idx val="2"/>
          <c:order val="2"/>
          <c:tx>
            <c:strRef>
              <c:f>Taul1!$A$4</c:f>
              <c:strCache>
                <c:ptCount val="1"/>
                <c:pt idx="0">
                  <c:v>Ei lainkaan</c:v>
                </c:pt>
              </c:strCache>
            </c:strRef>
          </c:tx>
          <c:spPr>
            <a:solidFill>
              <a:schemeClr val="accent4"/>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Taul1!$B$4:$N$4</c:f>
              <c:numCache>
                <c:formatCode>General</c:formatCode>
                <c:ptCount val="13"/>
                <c:pt idx="0" formatCode="0">
                  <c:v>8.8435400000000008</c:v>
                </c:pt>
                <c:pt idx="2" formatCode="0">
                  <c:v>26.190480000000001</c:v>
                </c:pt>
                <c:pt idx="3" formatCode="0">
                  <c:v>6.5573800000000002</c:v>
                </c:pt>
                <c:pt idx="4" formatCode="0">
                  <c:v>6.0606099999999996</c:v>
                </c:pt>
                <c:pt idx="5" formatCode="0">
                  <c:v>5.5555599999999998</c:v>
                </c:pt>
                <c:pt idx="8" formatCode="0">
                  <c:v>11.11111</c:v>
                </c:pt>
                <c:pt idx="9" formatCode="0">
                  <c:v>7.5117399999999996</c:v>
                </c:pt>
                <c:pt idx="11" formatCode="0">
                  <c:v>5.8823529411764701</c:v>
                </c:pt>
                <c:pt idx="12" formatCode="0">
                  <c:v>9.025270758122744</c:v>
                </c:pt>
              </c:numCache>
            </c:numRef>
          </c:val>
          <c:extLst>
            <c:ext xmlns:c16="http://schemas.microsoft.com/office/drawing/2014/chart" uri="{C3380CC4-5D6E-409C-BE32-E72D297353CC}">
              <c16:uniqueId val="{00000002-AC88-4C25-9920-2A169C0F4040}"/>
            </c:ext>
          </c:extLst>
        </c:ser>
        <c:dLbls>
          <c:showLegendKey val="0"/>
          <c:showVal val="0"/>
          <c:showCatName val="0"/>
          <c:showSerName val="0"/>
          <c:showPercent val="0"/>
          <c:showBubbleSize val="0"/>
        </c:dLbls>
        <c:gapWidth val="55"/>
        <c:overlap val="100"/>
        <c:axId val="412237776"/>
        <c:axId val="412238168"/>
      </c:barChart>
      <c:catAx>
        <c:axId val="412237776"/>
        <c:scaling>
          <c:orientation val="maxMin"/>
        </c:scaling>
        <c:delete val="0"/>
        <c:axPos val="l"/>
        <c:numFmt formatCode="General" sourceLinked="0"/>
        <c:majorTickMark val="none"/>
        <c:minorTickMark val="none"/>
        <c:tickLblPos val="nextTo"/>
        <c:spPr>
          <a:ln>
            <a:solidFill>
              <a:schemeClr val="tx2">
                <a:lumMod val="75000"/>
              </a:schemeClr>
            </a:solidFill>
          </a:ln>
        </c:spPr>
        <c:txPr>
          <a:bodyPr/>
          <a:lstStyle/>
          <a:p>
            <a:pPr>
              <a:defRPr sz="1050" baseline="0">
                <a:latin typeface="Verdana" panose="020B0604030504040204" pitchFamily="34" charset="0"/>
              </a:defRPr>
            </a:pPr>
            <a:endParaRPr lang="fi-FI"/>
          </a:p>
        </c:txPr>
        <c:crossAx val="412238168"/>
        <c:crosses val="autoZero"/>
        <c:auto val="1"/>
        <c:lblAlgn val="ctr"/>
        <c:lblOffset val="100"/>
        <c:noMultiLvlLbl val="0"/>
      </c:catAx>
      <c:valAx>
        <c:axId val="412238168"/>
        <c:scaling>
          <c:orientation val="minMax"/>
        </c:scaling>
        <c:delete val="0"/>
        <c:axPos val="b"/>
        <c:majorGridlines>
          <c:spPr>
            <a:ln>
              <a:solidFill>
                <a:schemeClr val="tx2">
                  <a:lumMod val="75000"/>
                </a:schemeClr>
              </a:solidFill>
            </a:ln>
          </c:spPr>
        </c:majorGridlines>
        <c:numFmt formatCode="0%" sourceLinked="1"/>
        <c:majorTickMark val="out"/>
        <c:minorTickMark val="none"/>
        <c:tickLblPos val="nextTo"/>
        <c:spPr>
          <a:ln>
            <a:noFill/>
          </a:ln>
        </c:spPr>
        <c:txPr>
          <a:bodyPr/>
          <a:lstStyle/>
          <a:p>
            <a:pPr>
              <a:defRPr sz="1050" baseline="0">
                <a:latin typeface="Verdana" panose="020B0604030504040204" pitchFamily="34" charset="0"/>
              </a:defRPr>
            </a:pPr>
            <a:endParaRPr lang="fi-FI"/>
          </a:p>
        </c:txPr>
        <c:crossAx val="412237776"/>
        <c:crosses val="max"/>
        <c:crossBetween val="between"/>
      </c:valAx>
    </c:plotArea>
    <c:legend>
      <c:legendPos val="t"/>
      <c:overlay val="0"/>
      <c:txPr>
        <a:bodyPr/>
        <a:lstStyle/>
        <a:p>
          <a:pPr>
            <a:defRPr sz="1050" baseline="0">
              <a:latin typeface="Verdana" panose="020B0604030504040204" pitchFamily="34" charset="0"/>
            </a:defRPr>
          </a:pPr>
          <a:endParaRPr lang="fi-FI"/>
        </a:p>
      </c:txPr>
    </c:legend>
    <c:plotVisOnly val="1"/>
    <c:dispBlanksAs val="gap"/>
    <c:showDLblsOverMax val="0"/>
  </c:chart>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88528237577513"/>
          <c:y val="0.1264984641769068"/>
          <c:w val="0.51772597162829592"/>
          <c:h val="0.80794874643558123"/>
        </c:manualLayout>
      </c:layout>
      <c:barChart>
        <c:barDir val="bar"/>
        <c:grouping val="stacked"/>
        <c:varyColors val="0"/>
        <c:ser>
          <c:idx val="0"/>
          <c:order val="0"/>
          <c:tx>
            <c:strRef>
              <c:f>Taul1!$A$2</c:f>
              <c:strCache>
                <c:ptCount val="1"/>
                <c:pt idx="0">
                  <c:v>Kyllä, merkittävästi</c:v>
                </c:pt>
              </c:strCache>
            </c:strRef>
          </c:tx>
          <c:spPr>
            <a:solidFill>
              <a:srgbClr val="00B05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25.69444</c:v>
                </c:pt>
                <c:pt idx="2" formatCode="0.00000">
                  <c:v>20</c:v>
                </c:pt>
                <c:pt idx="3" formatCode="0.00000">
                  <c:v>28.099170000000001</c:v>
                </c:pt>
                <c:pt idx="4" formatCode="0.00000">
                  <c:v>26.262630000000001</c:v>
                </c:pt>
                <c:pt idx="5" formatCode="0.00000">
                  <c:v>23.529409999999999</c:v>
                </c:pt>
                <c:pt idx="6" formatCode="0.00000">
                  <c:v>18.181819999999998</c:v>
                </c:pt>
              </c:numCache>
            </c:numRef>
          </c:val>
          <c:extLst>
            <c:ext xmlns:c16="http://schemas.microsoft.com/office/drawing/2014/chart" uri="{C3380CC4-5D6E-409C-BE32-E72D297353CC}">
              <c16:uniqueId val="{00000000-758B-4A42-AC70-2953B0A56C91}"/>
            </c:ext>
          </c:extLst>
        </c:ser>
        <c:ser>
          <c:idx val="1"/>
          <c:order val="1"/>
          <c:tx>
            <c:strRef>
              <c:f>Taul1!$A$3</c:f>
              <c:strCache>
                <c:ptCount val="1"/>
                <c:pt idx="0">
                  <c:v>Kyllä, jonkin verran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69.44444</c:v>
                </c:pt>
                <c:pt idx="2" formatCode="0.00000">
                  <c:v>62.5</c:v>
                </c:pt>
                <c:pt idx="3" formatCode="0.00000">
                  <c:v>68.595039999999997</c:v>
                </c:pt>
                <c:pt idx="4" formatCode="0.00000">
                  <c:v>70.707070000000002</c:v>
                </c:pt>
                <c:pt idx="5" formatCode="0.00000">
                  <c:v>76.470590000000001</c:v>
                </c:pt>
                <c:pt idx="6" formatCode="0.00000">
                  <c:v>81.818179999999998</c:v>
                </c:pt>
              </c:numCache>
            </c:numRef>
          </c:val>
          <c:extLst>
            <c:ext xmlns:c16="http://schemas.microsoft.com/office/drawing/2014/chart" uri="{C3380CC4-5D6E-409C-BE32-E72D297353CC}">
              <c16:uniqueId val="{00000001-758B-4A42-AC70-2953B0A56C91}"/>
            </c:ext>
          </c:extLst>
        </c:ser>
        <c:ser>
          <c:idx val="2"/>
          <c:order val="2"/>
          <c:tx>
            <c:strRef>
              <c:f>Taul1!$A$4</c:f>
              <c:strCache>
                <c:ptCount val="1"/>
                <c:pt idx="0">
                  <c:v>Ei lainkaan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58B-4A42-AC70-2953B0A56C91}"/>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4.86111</c:v>
                </c:pt>
                <c:pt idx="2" formatCode="0.00000">
                  <c:v>17.5</c:v>
                </c:pt>
                <c:pt idx="3" formatCode="0.00000">
                  <c:v>3.30579</c:v>
                </c:pt>
                <c:pt idx="4" formatCode="0.00000">
                  <c:v>3.0303</c:v>
                </c:pt>
              </c:numCache>
            </c:numRef>
          </c:val>
          <c:extLst>
            <c:ext xmlns:c16="http://schemas.microsoft.com/office/drawing/2014/chart" uri="{C3380CC4-5D6E-409C-BE32-E72D297353CC}">
              <c16:uniqueId val="{00000003-758B-4A42-AC70-2953B0A56C91}"/>
            </c:ext>
          </c:extLst>
        </c:ser>
        <c:ser>
          <c:idx val="3"/>
          <c:order val="3"/>
          <c:tx>
            <c:strRef>
              <c:f>Taul1!$A$5</c:f>
              <c:strCache>
                <c:ptCount val="1"/>
              </c:strCache>
            </c:strRef>
          </c:tx>
          <c:invertIfNegative val="0"/>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758B-4A42-AC70-2953B0A56C91}"/>
            </c:ext>
          </c:extLst>
        </c:ser>
        <c:dLbls>
          <c:showLegendKey val="0"/>
          <c:showVal val="0"/>
          <c:showCatName val="0"/>
          <c:showSerName val="0"/>
          <c:showPercent val="0"/>
          <c:showBubbleSize val="0"/>
        </c:dLbls>
        <c:gapWidth val="55"/>
        <c:overlap val="100"/>
        <c:axId val="412238952"/>
        <c:axId val="412239344"/>
      </c:barChart>
      <c:catAx>
        <c:axId val="412238952"/>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9344"/>
        <c:crosses val="autoZero"/>
        <c:auto val="1"/>
        <c:lblAlgn val="ctr"/>
        <c:lblOffset val="100"/>
        <c:tickLblSkip val="1"/>
        <c:noMultiLvlLbl val="0"/>
      </c:catAx>
      <c:valAx>
        <c:axId val="41223934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8952"/>
        <c:crosses val="autoZero"/>
        <c:crossBetween val="between"/>
        <c:majorUnit val="10"/>
        <c:minorUnit val="1"/>
      </c:valAx>
      <c:spPr>
        <a:ln>
          <a:noFill/>
        </a:ln>
      </c:spPr>
    </c:plotArea>
    <c:legend>
      <c:legendPos val="t"/>
      <c:legendEntry>
        <c:idx val="3"/>
        <c:delete val="1"/>
      </c:legendEntry>
      <c:layout>
        <c:manualLayout>
          <c:xMode val="edge"/>
          <c:yMode val="edge"/>
          <c:x val="0.33216429709813328"/>
          <c:y val="1.4904447236692011E-2"/>
          <c:w val="0.55565181787358697"/>
          <c:h val="5.1600334655600787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02134197163196"/>
          <c:y val="1.2896136540384399E-2"/>
          <c:w val="0.44699297474773864"/>
          <c:h val="0.93562694422841908"/>
        </c:manualLayout>
      </c:layout>
      <c:pieChart>
        <c:varyColors val="1"/>
        <c:ser>
          <c:idx val="0"/>
          <c:order val="0"/>
          <c:tx>
            <c:strRef>
              <c:f>Taul1!$B$1</c:f>
              <c:strCache>
                <c:ptCount val="1"/>
                <c:pt idx="0">
                  <c:v>2015</c:v>
                </c:pt>
              </c:strCache>
            </c:strRef>
          </c:tx>
          <c:dPt>
            <c:idx val="0"/>
            <c:bubble3D val="0"/>
            <c:spPr>
              <a:solidFill>
                <a:srgbClr val="7030A0"/>
              </a:solidFill>
            </c:spPr>
            <c:extLst>
              <c:ext xmlns:c16="http://schemas.microsoft.com/office/drawing/2014/chart" uri="{C3380CC4-5D6E-409C-BE32-E72D297353CC}">
                <c16:uniqueId val="{00000001-97CB-4E40-A650-FAA599C07182}"/>
              </c:ext>
            </c:extLst>
          </c:dPt>
          <c:dPt>
            <c:idx val="1"/>
            <c:bubble3D val="0"/>
            <c:spPr>
              <a:solidFill>
                <a:srgbClr val="FF4770"/>
              </a:solidFill>
            </c:spPr>
            <c:extLst>
              <c:ext xmlns:c16="http://schemas.microsoft.com/office/drawing/2014/chart" uri="{C3380CC4-5D6E-409C-BE32-E72D297353CC}">
                <c16:uniqueId val="{00000003-97CB-4E40-A650-FAA599C07182}"/>
              </c:ext>
            </c:extLst>
          </c:dPt>
          <c:dPt>
            <c:idx val="2"/>
            <c:bubble3D val="0"/>
            <c:spPr>
              <a:solidFill>
                <a:srgbClr val="2F20EC"/>
              </a:solidFill>
            </c:spPr>
            <c:extLst>
              <c:ext xmlns:c16="http://schemas.microsoft.com/office/drawing/2014/chart" uri="{C3380CC4-5D6E-409C-BE32-E72D297353CC}">
                <c16:uniqueId val="{00000005-97CB-4E40-A650-FAA599C07182}"/>
              </c:ext>
            </c:extLst>
          </c:dPt>
          <c:dPt>
            <c:idx val="3"/>
            <c:bubble3D val="0"/>
            <c:spPr>
              <a:solidFill>
                <a:srgbClr val="C11A4D"/>
              </a:solidFill>
            </c:spPr>
            <c:extLst>
              <c:ext xmlns:c16="http://schemas.microsoft.com/office/drawing/2014/chart" uri="{C3380CC4-5D6E-409C-BE32-E72D297353CC}">
                <c16:uniqueId val="{00000007-97CB-4E40-A650-FAA599C07182}"/>
              </c:ext>
            </c:extLst>
          </c:dPt>
          <c:dPt>
            <c:idx val="4"/>
            <c:bubble3D val="0"/>
            <c:spPr>
              <a:solidFill>
                <a:srgbClr val="FFC000"/>
              </a:solidFill>
            </c:spPr>
            <c:extLst>
              <c:ext xmlns:c16="http://schemas.microsoft.com/office/drawing/2014/chart" uri="{C3380CC4-5D6E-409C-BE32-E72D297353CC}">
                <c16:uniqueId val="{00000009-97CB-4E40-A650-FAA599C07182}"/>
              </c:ext>
            </c:extLst>
          </c:dPt>
          <c:dPt>
            <c:idx val="5"/>
            <c:bubble3D val="0"/>
            <c:spPr>
              <a:solidFill>
                <a:srgbClr val="00B050"/>
              </a:solidFill>
            </c:spPr>
            <c:extLst>
              <c:ext xmlns:c16="http://schemas.microsoft.com/office/drawing/2014/chart" uri="{C3380CC4-5D6E-409C-BE32-E72D297353CC}">
                <c16:uniqueId val="{0000000B-97CB-4E40-A650-FAA599C07182}"/>
              </c:ext>
            </c:extLst>
          </c:dPt>
          <c:dPt>
            <c:idx val="6"/>
            <c:bubble3D val="0"/>
            <c:spPr>
              <a:solidFill>
                <a:srgbClr val="B1BEB9">
                  <a:lumMod val="75000"/>
                </a:srgbClr>
              </a:solidFill>
            </c:spPr>
            <c:extLst>
              <c:ext xmlns:c16="http://schemas.microsoft.com/office/drawing/2014/chart" uri="{C3380CC4-5D6E-409C-BE32-E72D297353CC}">
                <c16:uniqueId val="{0000000D-97CB-4E40-A650-FAA599C07182}"/>
              </c:ext>
            </c:extLst>
          </c:dPt>
          <c:dLbls>
            <c:dLbl>
              <c:idx val="0"/>
              <c:layout>
                <c:manualLayout>
                  <c:x val="4.347183616803859E-2"/>
                  <c:y val="0.19782671920485492"/>
                </c:manualLayout>
              </c:layout>
              <c:tx>
                <c:rich>
                  <a:bodyPr rot="0" vertOverflow="overflow" horzOverflow="overflow" vert="horz" wrap="square" lIns="38100" tIns="19050" rIns="38100" bIns="19050" anchor="t" anchorCtr="0">
                    <a:noAutofit/>
                  </a:bodyPr>
                  <a:lstStyle/>
                  <a:p>
                    <a:pPr algn="l">
                      <a:defRPr sz="1050" baseline="0">
                        <a:ln>
                          <a:noFill/>
                        </a:ln>
                        <a:solidFill>
                          <a:srgbClr val="7030A0"/>
                        </a:solidFill>
                        <a:latin typeface="Verdana" panose="020B0604030504040204" pitchFamily="34" charset="0"/>
                      </a:defRPr>
                    </a:pPr>
                    <a:fld id="{3D722BB3-3963-40B0-904A-1326BA7C38DF}" type="CATEGORYNAM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[LUOKAN NIMI]</a:t>
                    </a:fld>
                    <a:r>
                      <a:rPr lang="fi-FI" sz="1050" baseline="0" dirty="0">
                        <a:solidFill>
                          <a:srgbClr val="7030A0"/>
                        </a:solidFill>
                        <a:latin typeface="Verdana" panose="020B0604030504040204" pitchFamily="34" charset="0"/>
                      </a:rPr>
                      <a:t> työllistävät</a:t>
                    </a:r>
                  </a:p>
                  <a:p>
                    <a:pPr algn="l">
                      <a:defRPr sz="1050" baseline="0">
                        <a:ln>
                          <a:noFill/>
                        </a:ln>
                        <a:solidFill>
                          <a:srgbClr val="7030A0"/>
                        </a:solidFill>
                        <a:latin typeface="Verdana" panose="020B0604030504040204" pitchFamily="34" charset="0"/>
                      </a:defRPr>
                    </a:pPr>
                    <a:r>
                      <a:rPr lang="fi-FI" sz="1050" baseline="0" dirty="0">
                        <a:solidFill>
                          <a:srgbClr val="7030A0"/>
                        </a:solidFill>
                        <a:latin typeface="Verdana" panose="020B0604030504040204" pitchFamily="34" charset="0"/>
                      </a:rPr>
                      <a:t>24,5 % (344 471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8197474234869546"/>
                      <c:h val="0.36642902655552223"/>
                    </c:manualLayout>
                  </c15:layout>
                  <c15:dlblFieldTable/>
                  <c15:showDataLabelsRange val="0"/>
                </c:ext>
                <c:ext xmlns:c16="http://schemas.microsoft.com/office/drawing/2014/chart" uri="{C3380CC4-5D6E-409C-BE32-E72D297353CC}">
                  <c16:uniqueId val="{00000001-97CB-4E40-A650-FAA599C07182}"/>
                </c:ext>
              </c:extLst>
            </c:dLbl>
            <c:dLbl>
              <c:idx val="1"/>
              <c:layout>
                <c:manualLayout>
                  <c:x val="9.4272305026344441E-2"/>
                  <c:y val="-0.10532091781236567"/>
                </c:manualLayout>
              </c:layout>
              <c:tx>
                <c:rich>
                  <a:bodyPr/>
                  <a:lstStyle/>
                  <a:p>
                    <a:fld id="{D9726F88-C4C0-4805-9B0B-B31E8797B7B0}" type="CATEGORYNAME">
                      <a:rPr lang="fi-FI" baseline="0" smtClean="0">
                        <a:ln>
                          <a:noFill/>
                        </a:ln>
                        <a:solidFill>
                          <a:srgbClr val="FF0000"/>
                        </a:solidFill>
                      </a:rPr>
                      <a:pPr/>
                      <a:t>[LUOKAN NIMI]</a:t>
                    </a:fld>
                    <a:r>
                      <a:rPr lang="fi-FI" baseline="0" dirty="0">
                        <a:ln>
                          <a:noFill/>
                        </a:ln>
                        <a:solidFill>
                          <a:srgbClr val="FF0000"/>
                        </a:solidFill>
                      </a:rPr>
                      <a:t> työllistävät</a:t>
                    </a:r>
                  </a:p>
                  <a:p>
                    <a:r>
                      <a:rPr lang="fi-FI" baseline="0" dirty="0">
                        <a:ln>
                          <a:noFill/>
                        </a:ln>
                        <a:solidFill>
                          <a:srgbClr val="FF0000"/>
                        </a:solidFill>
                      </a:rPr>
                      <a:t>14,1 % (15 978 yritystä)</a:t>
                    </a:r>
                  </a:p>
                </c:rich>
              </c:tx>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2027461981817557"/>
                      <c:h val="0.17940056376485267"/>
                    </c:manualLayout>
                  </c15:layout>
                  <c15:dlblFieldTable/>
                  <c15:showDataLabelsRange val="0"/>
                </c:ext>
                <c:ext xmlns:c16="http://schemas.microsoft.com/office/drawing/2014/chart" uri="{C3380CC4-5D6E-409C-BE32-E72D297353CC}">
                  <c16:uniqueId val="{00000003-97CB-4E40-A650-FAA599C07182}"/>
                </c:ext>
              </c:extLst>
            </c:dLbl>
            <c:dLbl>
              <c:idx val="2"/>
              <c:layout>
                <c:manualLayout>
                  <c:x val="8.2933852905163238E-2"/>
                  <c:y val="-3.8515065304264469E-3"/>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0EFC6188-F475-4430-A4B1-B1A69A911A39}" type="CATEGORYNAME">
                      <a:rPr lang="fi-FI"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2F20EC"/>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2F20EC"/>
                        </a:solidFill>
                        <a:latin typeface="Verdana" panose="020B0604030504040204" pitchFamily="34" charset="0"/>
                      </a:rPr>
                      <a:t>16,0 % (2 554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4987528953974686"/>
                      <c:h val="0.10334138220753251"/>
                    </c:manualLayout>
                  </c15:layout>
                  <c15:dlblFieldTable/>
                  <c15:showDataLabelsRange val="0"/>
                </c:ext>
                <c:ext xmlns:c16="http://schemas.microsoft.com/office/drawing/2014/chart" uri="{C3380CC4-5D6E-409C-BE32-E72D297353CC}">
                  <c16:uniqueId val="{00000005-97CB-4E40-A650-FAA599C07182}"/>
                </c:ext>
              </c:extLst>
            </c:dLbl>
            <c:dLbl>
              <c:idx val="3"/>
              <c:layout>
                <c:manualLayout>
                  <c:x val="-2.6155794089870434E-2"/>
                  <c:y val="3.799041126508039E-2"/>
                </c:manualLayout>
              </c:layout>
              <c:tx>
                <c:rich>
                  <a:bodyPr rot="0" vertOverflow="overflow" horzOverflow="overflow" vert="horz" wrap="square" lIns="38100" tIns="19050" rIns="38100" bIns="19050" anchor="t" anchorCtr="0">
                    <a:noAutofit/>
                  </a:bodyPr>
                  <a:lstStyle/>
                  <a:p>
                    <a:pPr algn="l">
                      <a:defRPr sz="1050" b="0" i="0" baseline="0">
                        <a:ln>
                          <a:noFill/>
                        </a:ln>
                        <a:solidFill>
                          <a:srgbClr val="002060"/>
                        </a:solidFill>
                        <a:latin typeface="Verdana" panose="020B0604030504040204" pitchFamily="34" charset="0"/>
                      </a:defRPr>
                    </a:pPr>
                    <a:fld id="{EF77A615-BE4B-4BBD-9EB1-0B93379C534D}" type="CATEGORYNAM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[LUOKAN NIMI]</a:t>
                    </a:fld>
                    <a:r>
                      <a:rPr lang="fi-FI" sz="1050" b="0" i="0" baseline="0" dirty="0">
                        <a:solidFill>
                          <a:srgbClr val="C00000"/>
                        </a:solidFill>
                      </a:rPr>
                      <a:t> työllistävät </a:t>
                    </a:r>
                  </a:p>
                  <a:p>
                    <a:pPr algn="l">
                      <a:defRPr sz="1050" b="0" i="0" baseline="0">
                        <a:ln>
                          <a:noFill/>
                        </a:ln>
                        <a:solidFill>
                          <a:srgbClr val="002060"/>
                        </a:solidFill>
                        <a:latin typeface="Verdana" panose="020B0604030504040204" pitchFamily="34" charset="0"/>
                      </a:defRPr>
                    </a:pPr>
                    <a:fld id="{C86DFD78-8B67-4AFD-AB6E-72A0FB2C72A9}" type="VALU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[ARVO]</a:t>
                    </a:fld>
                    <a:r>
                      <a:rPr lang="fi-FI" sz="1050" b="0" i="0" baseline="0" dirty="0">
                        <a:solidFill>
                          <a:srgbClr val="C00000"/>
                        </a:solidFill>
                      </a:rPr>
                      <a:t> % (305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6571154833375216"/>
                      <c:h val="0.13503273941784247"/>
                    </c:manualLayout>
                  </c15:layout>
                  <c15:dlblFieldTable/>
                  <c15:showDataLabelsRange val="0"/>
                </c:ext>
                <c:ext xmlns:c16="http://schemas.microsoft.com/office/drawing/2014/chart" uri="{C3380CC4-5D6E-409C-BE32-E72D297353CC}">
                  <c16:uniqueId val="{00000007-97CB-4E40-A650-FAA599C07182}"/>
                </c:ext>
              </c:extLst>
            </c:dLbl>
            <c:dLbl>
              <c:idx val="4"/>
              <c:layout>
                <c:manualLayout>
                  <c:x val="-4.1765114207489101E-2"/>
                  <c:y val="-8.3013157898727361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8C1C9E93-2881-4153-979C-01C14CF2E44D}" type="CATEGORYNAME">
                      <a:rPr lang="fi-FI" sz="1050" baseline="0" smtClean="0">
                        <a:ln>
                          <a:noFill/>
                        </a:ln>
                        <a:solidFill>
                          <a:srgbClr val="FFC00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FFC00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FFC000"/>
                        </a:solidFill>
                        <a:latin typeface="Verdana" panose="020B0604030504040204" pitchFamily="34" charset="0"/>
                      </a:rPr>
                      <a:t>6,9 % (159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586894515597582"/>
                      <c:h val="0.14186675546360461"/>
                    </c:manualLayout>
                  </c15:layout>
                  <c15:dlblFieldTable/>
                  <c15:showDataLabelsRange val="0"/>
                </c:ext>
                <c:ext xmlns:c16="http://schemas.microsoft.com/office/drawing/2014/chart" uri="{C3380CC4-5D6E-409C-BE32-E72D297353CC}">
                  <c16:uniqueId val="{00000009-97CB-4E40-A650-FAA599C07182}"/>
                </c:ext>
              </c:extLst>
            </c:dLbl>
            <c:dLbl>
              <c:idx val="5"/>
              <c:layout>
                <c:manualLayout>
                  <c:x val="3.0496959730203985E-2"/>
                  <c:y val="1.9764900402164002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A8ECD83D-A254-4CBD-932A-7385ABE545AD}" type="CATEGORYNAM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00B05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fld id="{1E30BB93-9F06-40F4-8360-4B812F48C3C4}" type="VALU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fi-FI" sz="1050" baseline="0" dirty="0">
                        <a:ln>
                          <a:noFill/>
                        </a:ln>
                        <a:solidFill>
                          <a:srgbClr val="00B050"/>
                        </a:solidFill>
                        <a:latin typeface="Verdana" panose="020B0604030504040204" pitchFamily="34" charset="0"/>
                      </a:rPr>
                      <a:t> % (119 yritystä)</a:t>
                    </a:r>
                  </a:p>
                </c:rich>
              </c:tx>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4394130701749248"/>
                      <c:h val="0.12632705047525719"/>
                    </c:manualLayout>
                  </c15:layout>
                  <c15:dlblFieldTable/>
                  <c15:showDataLabelsRange val="0"/>
                </c:ext>
                <c:ext xmlns:c16="http://schemas.microsoft.com/office/drawing/2014/chart" uri="{C3380CC4-5D6E-409C-BE32-E72D297353CC}">
                  <c16:uniqueId val="{0000000B-97CB-4E40-A650-FAA599C07182}"/>
                </c:ext>
              </c:extLst>
            </c:dLbl>
            <c:dLbl>
              <c:idx val="6"/>
              <c:layout>
                <c:manualLayout>
                  <c:x val="0.1330324716925928"/>
                  <c:y val="-6.6731122442977679E-3"/>
                </c:manualLayout>
              </c:layout>
              <c:tx>
                <c:rich>
                  <a:bodyPr rot="0" vertOverflow="overflow" horzOverflow="overflow" vert="horz" wrap="square" lIns="38100" tIns="19050" rIns="38100" bIns="19050" anchor="t" anchorCtr="0">
                    <a:noAutofit/>
                  </a:bodyPr>
                  <a:lstStyle/>
                  <a:p>
                    <a:pPr algn="l">
                      <a:defRPr sz="1050" baseline="0">
                        <a:ln>
                          <a:noFill/>
                        </a:ln>
                        <a:solidFill>
                          <a:schemeClr val="bg1"/>
                        </a:solidFill>
                        <a:latin typeface="Verdana" panose="020B0604030504040204" pitchFamily="34" charset="0"/>
                      </a:defRPr>
                    </a:pPr>
                    <a:fld id="{2480E518-17CD-4019-B786-F547B1DD4755}" type="CATEGORYNAM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[LUOKAN NIMI]</a:t>
                    </a:fld>
                    <a:r>
                      <a:rPr lang="fi-FI" sz="1050" baseline="0" dirty="0">
                        <a:solidFill>
                          <a:srgbClr val="000000"/>
                        </a:solidFill>
                        <a:latin typeface="Verdana" panose="020B0604030504040204" pitchFamily="34" charset="0"/>
                      </a:rPr>
                      <a:t> </a:t>
                    </a:r>
                  </a:p>
                  <a:p>
                    <a:pPr algn="l">
                      <a:defRPr sz="1050" baseline="0">
                        <a:ln>
                          <a:noFill/>
                        </a:ln>
                        <a:solidFill>
                          <a:schemeClr val="bg1"/>
                        </a:solidFill>
                        <a:latin typeface="Verdana" panose="020B0604030504040204" pitchFamily="34" charset="0"/>
                      </a:defRPr>
                    </a:pPr>
                    <a:fld id="{52588DC2-FC6E-43DF-995B-80CD89882258}" type="VALU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[ARVO]</a:t>
                    </a:fld>
                    <a:r>
                      <a:rPr lang="fi-FI" sz="1050" baseline="0" dirty="0">
                        <a:solidFill>
                          <a:srgbClr val="000000"/>
                        </a:solidFill>
                        <a:latin typeface="Verdana" panose="020B0604030504040204" pitchFamily="34" charset="0"/>
                      </a:rPr>
                      <a:t> mrd.€, 7,8 %</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1922959673048992"/>
                      <c:h val="0.18072278431149372"/>
                    </c:manualLayout>
                  </c15:layout>
                  <c15:dlblFieldTable/>
                  <c15:showDataLabelsRange val="0"/>
                </c:ext>
                <c:ext xmlns:c16="http://schemas.microsoft.com/office/drawing/2014/chart" uri="{C3380CC4-5D6E-409C-BE32-E72D297353CC}">
                  <c16:uniqueId val="{0000000D-97CB-4E40-A650-FAA599C07182}"/>
                </c:ext>
              </c:extLst>
            </c:dLbl>
            <c:dLbl>
              <c:idx val="16"/>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E-97CB-4E40-A650-FAA599C07182}"/>
                </c:ext>
              </c:extLst>
            </c:dLbl>
            <c:dLbl>
              <c:idx val="22"/>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F-97CB-4E40-A650-FAA599C07182}"/>
                </c:ext>
              </c:extLst>
            </c:dLbl>
            <c:spPr>
              <a:noFill/>
              <a:ln>
                <a:noFill/>
              </a:ln>
              <a:effectLst/>
            </c:spPr>
            <c:txPr>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endParaRPr lang="fi-FI"/>
              </a:p>
            </c:txPr>
            <c:dLblPos val="outEnd"/>
            <c:showLegendKey val="0"/>
            <c:showVal val="1"/>
            <c:showCatName val="1"/>
            <c:showSerName val="1"/>
            <c:showPercent val="1"/>
            <c:showBubbleSize val="0"/>
            <c:separator>, </c:separator>
            <c:showLeaderLines val="1"/>
            <c:extLst>
              <c:ext xmlns:c15="http://schemas.microsoft.com/office/drawing/2012/chart" uri="{CE6537A1-D6FC-4f65-9D91-7224C49458BB}"/>
            </c:extLst>
          </c:dLbls>
          <c:cat>
            <c:strRef>
              <c:f>Taul1!$A$2:$A$7</c:f>
              <c:strCache>
                <c:ptCount val="6"/>
                <c:pt idx="0">
                  <c:v>Alle 10 henkilöä</c:v>
                </c:pt>
                <c:pt idx="1">
                  <c:v>10-49 henkilöä</c:v>
                </c:pt>
                <c:pt idx="2">
                  <c:v>50-249 henkilöä</c:v>
                </c:pt>
                <c:pt idx="3">
                  <c:v>250-499 henkilöä</c:v>
                </c:pt>
                <c:pt idx="4">
                  <c:v>500-999 henkilöä</c:v>
                </c:pt>
                <c:pt idx="5">
                  <c:v>Vähintään 1 000 henkilöä</c:v>
                </c:pt>
              </c:strCache>
            </c:strRef>
          </c:cat>
          <c:val>
            <c:numRef>
              <c:f>Taul1!$B$2:$B$7</c:f>
              <c:numCache>
                <c:formatCode>#,##0.0</c:formatCode>
                <c:ptCount val="6"/>
                <c:pt idx="0">
                  <c:v>24.5</c:v>
                </c:pt>
                <c:pt idx="1">
                  <c:v>14.1</c:v>
                </c:pt>
                <c:pt idx="2">
                  <c:v>16</c:v>
                </c:pt>
                <c:pt idx="3">
                  <c:v>5.8</c:v>
                </c:pt>
                <c:pt idx="4">
                  <c:v>6.9</c:v>
                </c:pt>
                <c:pt idx="5">
                  <c:v>32.700000000000003</c:v>
                </c:pt>
              </c:numCache>
            </c:numRef>
          </c:val>
          <c:extLst>
            <c:ext xmlns:c16="http://schemas.microsoft.com/office/drawing/2014/chart" uri="{C3380CC4-5D6E-409C-BE32-E72D297353CC}">
              <c16:uniqueId val="{00000010-97CB-4E40-A650-FAA599C07182}"/>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fi-FI"/>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88102973777635"/>
          <c:y val="0.1264984641769068"/>
          <c:w val="0.67373020202370182"/>
          <c:h val="0.80794874643558123"/>
        </c:manualLayout>
      </c:layout>
      <c:barChart>
        <c:barDir val="bar"/>
        <c:grouping val="stacked"/>
        <c:varyColors val="0"/>
        <c:ser>
          <c:idx val="0"/>
          <c:order val="0"/>
          <c:tx>
            <c:strRef>
              <c:f>Taul1!$A$2</c:f>
              <c:strCache>
                <c:ptCount val="1"/>
                <c:pt idx="0">
                  <c:v>Kyllä, koko tarvittavan määrän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64.077669999999998</c:v>
                </c:pt>
                <c:pt idx="2" formatCode="0.00000">
                  <c:v>40</c:v>
                </c:pt>
                <c:pt idx="3" formatCode="0.00000">
                  <c:v>52.941180000000003</c:v>
                </c:pt>
                <c:pt idx="4" formatCode="0.00000">
                  <c:v>76.744190000000003</c:v>
                </c:pt>
                <c:pt idx="5" formatCode="0.00000">
                  <c:v>100</c:v>
                </c:pt>
                <c:pt idx="6" formatCode="0.00000">
                  <c:v>100</c:v>
                </c:pt>
              </c:numCache>
            </c:numRef>
          </c:val>
          <c:extLst>
            <c:ext xmlns:c16="http://schemas.microsoft.com/office/drawing/2014/chart" uri="{C3380CC4-5D6E-409C-BE32-E72D297353CC}">
              <c16:uniqueId val="{00000000-7D36-4A11-9C69-BF10AC524D52}"/>
            </c:ext>
          </c:extLst>
        </c:ser>
        <c:ser>
          <c:idx val="1"/>
          <c:order val="1"/>
          <c:tx>
            <c:strRef>
              <c:f>Taul1!$A$3</c:f>
              <c:strCache>
                <c:ptCount val="1"/>
                <c:pt idx="0">
                  <c:v>Kyllä, mutta vain osan tavoitellusta määrästä</c:v>
                </c:pt>
              </c:strCache>
            </c:strRef>
          </c:tx>
          <c:spPr>
            <a:solidFill>
              <a:schemeClr val="accent6"/>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20.388349999999999</c:v>
                </c:pt>
                <c:pt idx="2" formatCode="0.00000">
                  <c:v>40</c:v>
                </c:pt>
                <c:pt idx="3" formatCode="0.00000">
                  <c:v>19.607839999999999</c:v>
                </c:pt>
                <c:pt idx="4" formatCode="0.00000">
                  <c:v>20.930230000000002</c:v>
                </c:pt>
              </c:numCache>
            </c:numRef>
          </c:val>
          <c:extLst>
            <c:ext xmlns:c16="http://schemas.microsoft.com/office/drawing/2014/chart" uri="{C3380CC4-5D6E-409C-BE32-E72D297353CC}">
              <c16:uniqueId val="{00000001-7D36-4A11-9C69-BF10AC524D52}"/>
            </c:ext>
          </c:extLst>
        </c:ser>
        <c:ser>
          <c:idx val="2"/>
          <c:order val="2"/>
          <c:tx>
            <c:strRef>
              <c:f>Taul1!$A$4</c:f>
              <c:strCache>
                <c:ptCount val="1"/>
                <c:pt idx="0">
                  <c:v>Ei  </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D36-4A11-9C69-BF10AC524D52}"/>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14.56311</c:v>
                </c:pt>
                <c:pt idx="2" formatCode="0.00000">
                  <c:v>20</c:v>
                </c:pt>
                <c:pt idx="3" formatCode="0.00000">
                  <c:v>25.490200000000002</c:v>
                </c:pt>
                <c:pt idx="4" formatCode="0.00000">
                  <c:v>2.32558</c:v>
                </c:pt>
              </c:numCache>
            </c:numRef>
          </c:val>
          <c:extLst>
            <c:ext xmlns:c16="http://schemas.microsoft.com/office/drawing/2014/chart" uri="{C3380CC4-5D6E-409C-BE32-E72D297353CC}">
              <c16:uniqueId val="{00000003-7D36-4A11-9C69-BF10AC524D52}"/>
            </c:ext>
          </c:extLst>
        </c:ser>
        <c:ser>
          <c:idx val="3"/>
          <c:order val="3"/>
          <c:tx>
            <c:strRef>
              <c:f>Taul1!$A$5</c:f>
              <c:strCache>
                <c:ptCount val="1"/>
                <c:pt idx="0">
                  <c:v>Eos</c:v>
                </c:pt>
              </c:strCache>
            </c:strRef>
          </c:tx>
          <c:spPr>
            <a:solidFill>
              <a:srgbClr val="E1E1E1"/>
            </a:solidFill>
          </c:spPr>
          <c:invertIfNegative val="0"/>
          <c:dLbls>
            <c:dLbl>
              <c:idx val="0"/>
              <c:layout>
                <c:manualLayout>
                  <c:x val="-1.1098370970895976E-16"/>
                  <c:y val="8.648039352196232E-3"/>
                </c:manualLayout>
              </c:layout>
              <c:showLegendKey val="0"/>
              <c:showVal val="1"/>
              <c:showCatName val="0"/>
              <c:showSerName val="0"/>
              <c:showPercent val="0"/>
              <c:showBubbleSize val="0"/>
              <c:extLst>
                <c:ext xmlns:c15="http://schemas.microsoft.com/office/drawing/2012/chart" uri="{CE6537A1-D6FC-4f65-9D91-7224C49458BB}">
                  <c15:layout>
                    <c:manualLayout>
                      <c:w val="1.8282255013242526E-2"/>
                      <c:h val="5.0369871562019226E-2"/>
                    </c:manualLayout>
                  </c15:layout>
                </c:ext>
                <c:ext xmlns:c16="http://schemas.microsoft.com/office/drawing/2014/chart" uri="{C3380CC4-5D6E-409C-BE32-E72D297353CC}">
                  <c16:uniqueId val="{00000004-7D36-4A11-9C69-BF10AC524D52}"/>
                </c:ext>
              </c:extLst>
            </c:dLbl>
            <c:numFmt formatCode="#,##0" sourceLinked="0"/>
            <c:spPr>
              <a:solidFill>
                <a:schemeClr val="tx2">
                  <a:lumMod val="25000"/>
                  <a:lumOff val="75000"/>
                </a:schemeClr>
              </a:solidFill>
              <a:ln>
                <a:noFill/>
              </a:ln>
              <a:effectLst/>
            </c:spPr>
            <c:txPr>
              <a:bodyPr/>
              <a:lstStyle/>
              <a:p>
                <a:pPr>
                  <a:defRPr>
                    <a:solidFill>
                      <a:srgbClr val="444444"/>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0.97087000000000001</c:v>
                </c:pt>
                <c:pt idx="3" formatCode="0.00000">
                  <c:v>1.96078</c:v>
                </c:pt>
              </c:numCache>
            </c:numRef>
          </c:val>
          <c:extLst>
            <c:ext xmlns:c16="http://schemas.microsoft.com/office/drawing/2014/chart" uri="{C3380CC4-5D6E-409C-BE32-E72D297353CC}">
              <c16:uniqueId val="{00000005-7D36-4A11-9C69-BF10AC524D52}"/>
            </c:ext>
          </c:extLst>
        </c:ser>
        <c:dLbls>
          <c:showLegendKey val="0"/>
          <c:showVal val="0"/>
          <c:showCatName val="0"/>
          <c:showSerName val="0"/>
          <c:showPercent val="0"/>
          <c:showBubbleSize val="0"/>
        </c:dLbls>
        <c:gapWidth val="55"/>
        <c:overlap val="100"/>
        <c:axId val="413127296"/>
        <c:axId val="413127688"/>
      </c:barChart>
      <c:catAx>
        <c:axId val="413127296"/>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3127688"/>
        <c:crosses val="autoZero"/>
        <c:auto val="1"/>
        <c:lblAlgn val="ctr"/>
        <c:lblOffset val="100"/>
        <c:tickLblSkip val="1"/>
        <c:noMultiLvlLbl val="0"/>
      </c:catAx>
      <c:valAx>
        <c:axId val="41312768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413127296"/>
        <c:crosses val="autoZero"/>
        <c:crossBetween val="between"/>
        <c:majorUnit val="10"/>
        <c:minorUnit val="1"/>
      </c:valAx>
      <c:spPr>
        <a:ln>
          <a:noFill/>
        </a:ln>
      </c:spPr>
    </c:plotArea>
    <c:legend>
      <c:legendPos val="t"/>
      <c:layout>
        <c:manualLayout>
          <c:xMode val="edge"/>
          <c:yMode val="edge"/>
          <c:x val="0.20711419689773247"/>
          <c:y val="1.4904447236692011E-2"/>
          <c:w val="0.75409149006674769"/>
          <c:h val="9.8129746147141705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4739645671020691E-2"/>
          <c:y val="2.522458765417834E-2"/>
          <c:w val="0.75057316168297783"/>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70776475536838923"/>
          <c:h val="0.87446293846138301"/>
        </c:manualLayout>
      </c:layout>
      <c:lineChart>
        <c:grouping val="standard"/>
        <c:varyColors val="0"/>
        <c:ser>
          <c:idx val="1"/>
          <c:order val="0"/>
          <c:tx>
            <c:strRef>
              <c:f>Taul1!$B$1</c:f>
              <c:strCache>
                <c:ptCount val="1"/>
                <c:pt idx="0">
                  <c:v>Ruotsin bkt-kasvulla 2009-2016</c:v>
                </c:pt>
              </c:strCache>
            </c:strRef>
          </c:tx>
          <c:spPr>
            <a:ln>
              <a:solidFill>
                <a:schemeClr val="tx1"/>
              </a:solidFill>
            </a:ln>
          </c:spPr>
          <c:marker>
            <c:symbol val="none"/>
          </c:marker>
          <c:val>
            <c:numRef>
              <c:f>Taul1!$B$2:$B$10</c:f>
              <c:numCache>
                <c:formatCode>General</c:formatCode>
                <c:ptCount val="9"/>
                <c:pt idx="0">
                  <c:v>193.71100000000001</c:v>
                </c:pt>
                <c:pt idx="1">
                  <c:v>170.26755349999999</c:v>
                </c:pt>
                <c:pt idx="2">
                  <c:v>202.92570889999999</c:v>
                </c:pt>
                <c:pt idx="3">
                  <c:v>222.6471487</c:v>
                </c:pt>
                <c:pt idx="4">
                  <c:v>232.7611982</c:v>
                </c:pt>
                <c:pt idx="5">
                  <c:v>239.58523460000001</c:v>
                </c:pt>
                <c:pt idx="6">
                  <c:v>237.9022354</c:v>
                </c:pt>
                <c:pt idx="7">
                  <c:v>245.77477859999999</c:v>
                </c:pt>
                <c:pt idx="8">
                  <c:v>254.04847050000001</c:v>
                </c:pt>
              </c:numCache>
            </c:numRef>
          </c:val>
          <c:smooth val="0"/>
          <c:extLst>
            <c:ext xmlns:c16="http://schemas.microsoft.com/office/drawing/2014/chart" uri="{C3380CC4-5D6E-409C-BE32-E72D297353CC}">
              <c16:uniqueId val="{00000007-933C-4861-9973-54120FBC3CD0}"/>
            </c:ext>
          </c:extLst>
        </c:ser>
        <c:ser>
          <c:idx val="2"/>
          <c:order val="1"/>
          <c:tx>
            <c:strRef>
              <c:f>Taul1!$C$1</c:f>
              <c:strCache>
                <c:ptCount val="1"/>
                <c:pt idx="0">
                  <c:v>Saksan bkt-kasvulla 2009-2016</c:v>
                </c:pt>
              </c:strCache>
            </c:strRef>
          </c:tx>
          <c:spPr>
            <a:ln>
              <a:solidFill>
                <a:schemeClr val="accent3">
                  <a:lumMod val="50000"/>
                </a:schemeClr>
              </a:solidFill>
            </a:ln>
          </c:spPr>
          <c:marker>
            <c:symbol val="none"/>
          </c:marker>
          <c:val>
            <c:numRef>
              <c:f>Taul1!$C$2:$C$10</c:f>
              <c:numCache>
                <c:formatCode>General</c:formatCode>
                <c:ptCount val="9"/>
                <c:pt idx="0">
                  <c:v>193.71100000000001</c:v>
                </c:pt>
                <c:pt idx="1">
                  <c:v>186.03890000000001</c:v>
                </c:pt>
                <c:pt idx="2">
                  <c:v>195.09630000000001</c:v>
                </c:pt>
                <c:pt idx="3">
                  <c:v>204.40170000000001</c:v>
                </c:pt>
                <c:pt idx="4">
                  <c:v>208.5712</c:v>
                </c:pt>
                <c:pt idx="5">
                  <c:v>213.71170000000001</c:v>
                </c:pt>
                <c:pt idx="6">
                  <c:v>221.09870000000001</c:v>
                </c:pt>
                <c:pt idx="7">
                  <c:v>229.33260000000001</c:v>
                </c:pt>
                <c:pt idx="8">
                  <c:v>236.9889</c:v>
                </c:pt>
              </c:numCache>
            </c:numRef>
          </c:val>
          <c:smooth val="0"/>
          <c:extLst>
            <c:ext xmlns:c16="http://schemas.microsoft.com/office/drawing/2014/chart" uri="{C3380CC4-5D6E-409C-BE32-E72D297353CC}">
              <c16:uniqueId val="{00000008-933C-4861-9973-54120FBC3CD0}"/>
            </c:ext>
          </c:extLst>
        </c:ser>
        <c:ser>
          <c:idx val="3"/>
          <c:order val="2"/>
          <c:tx>
            <c:strRef>
              <c:f>Taul1!$D$1</c:f>
              <c:strCache>
                <c:ptCount val="1"/>
                <c:pt idx="0">
                  <c:v>EU-maiden bkt-kasvulla 2009-2016</c:v>
                </c:pt>
              </c:strCache>
            </c:strRef>
          </c:tx>
          <c:spPr>
            <a:ln>
              <a:solidFill>
                <a:srgbClr val="FF0000"/>
              </a:solidFill>
            </a:ln>
          </c:spPr>
          <c:marker>
            <c:symbol val="none"/>
          </c:marker>
          <c:val>
            <c:numRef>
              <c:f>Taul1!$D$2:$D$10</c:f>
              <c:numCache>
                <c:formatCode>General</c:formatCode>
                <c:ptCount val="9"/>
                <c:pt idx="0">
                  <c:v>193.71100000000001</c:v>
                </c:pt>
                <c:pt idx="1">
                  <c:v>182.60929999999999</c:v>
                </c:pt>
                <c:pt idx="2">
                  <c:v>190.4143</c:v>
                </c:pt>
                <c:pt idx="3">
                  <c:v>195.9699</c:v>
                </c:pt>
                <c:pt idx="4">
                  <c:v>199.7338</c:v>
                </c:pt>
                <c:pt idx="5">
                  <c:v>201.34350000000001</c:v>
                </c:pt>
                <c:pt idx="6">
                  <c:v>208.0839</c:v>
                </c:pt>
                <c:pt idx="7">
                  <c:v>218.6627</c:v>
                </c:pt>
                <c:pt idx="8">
                  <c:v>220.1448</c:v>
                </c:pt>
              </c:numCache>
            </c:numRef>
          </c:val>
          <c:smooth val="0"/>
          <c:extLst>
            <c:ext xmlns:c16="http://schemas.microsoft.com/office/drawing/2014/chart" uri="{C3380CC4-5D6E-409C-BE32-E72D297353CC}">
              <c16:uniqueId val="{00000009-933C-4861-9973-54120FBC3CD0}"/>
            </c:ext>
          </c:extLst>
        </c:ser>
        <c:ser>
          <c:idx val="4"/>
          <c:order val="3"/>
          <c:tx>
            <c:strRef>
              <c:f>Taul1!$E$1</c:f>
              <c:strCache>
                <c:ptCount val="1"/>
                <c:pt idx="0">
                  <c:v>Suomen toteutunut kehitys</c:v>
                </c:pt>
              </c:strCache>
            </c:strRef>
          </c:tx>
          <c:spPr>
            <a:ln>
              <a:solidFill>
                <a:srgbClr val="0070C0"/>
              </a:solidFill>
            </a:ln>
          </c:spPr>
          <c:marker>
            <c:symbol val="none"/>
          </c:marker>
          <c:val>
            <c:numRef>
              <c:f>Taul1!$E$2:$E$10</c:f>
              <c:numCache>
                <c:formatCode>General</c:formatCode>
                <c:ptCount val="9"/>
                <c:pt idx="0">
                  <c:v>193.71100000000001</c:v>
                </c:pt>
                <c:pt idx="1">
                  <c:v>181.029</c:v>
                </c:pt>
                <c:pt idx="2">
                  <c:v>187.1</c:v>
                </c:pt>
                <c:pt idx="3">
                  <c:v>196.869</c:v>
                </c:pt>
                <c:pt idx="4">
                  <c:v>199.79300000000001</c:v>
                </c:pt>
                <c:pt idx="5">
                  <c:v>203.33799999999999</c:v>
                </c:pt>
                <c:pt idx="6">
                  <c:v>205.47399999999999</c:v>
                </c:pt>
                <c:pt idx="7">
                  <c:v>209.58099999999999</c:v>
                </c:pt>
                <c:pt idx="8">
                  <c:v>215.61500000000001</c:v>
                </c:pt>
              </c:numCache>
            </c:numRef>
          </c:val>
          <c:smooth val="0"/>
          <c:extLst>
            <c:ext xmlns:c16="http://schemas.microsoft.com/office/drawing/2014/chart" uri="{C3380CC4-5D6E-409C-BE32-E72D297353CC}">
              <c16:uniqueId val="{0000000A-933C-4861-9973-54120FBC3CD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MarkSkip val="12"/>
        <c:noMultiLvlLbl val="0"/>
      </c:catAx>
      <c:valAx>
        <c:axId val="412235816"/>
        <c:scaling>
          <c:orientation val="minMax"/>
          <c:max val="260"/>
          <c:min val="16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10"/>
      </c:valAx>
    </c:plotArea>
    <c:legend>
      <c:legendPos val="r"/>
      <c:layout>
        <c:manualLayout>
          <c:xMode val="edge"/>
          <c:yMode val="edge"/>
          <c:x val="0.78719787956752918"/>
          <c:y val="0.13223110086107986"/>
          <c:w val="0.20385901058221051"/>
          <c:h val="0.72449876574686811"/>
        </c:manualLayout>
      </c:layout>
      <c:overlay val="0"/>
      <c:txPr>
        <a:bodyPr/>
        <a:lstStyle/>
        <a:p>
          <a:pPr>
            <a:defRPr sz="1050" baseline="0">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1658494612261"/>
          <c:y val="1.2420372697243342E-2"/>
          <c:w val="0.45626123302381166"/>
          <c:h val="0.92020426193132265"/>
        </c:manualLayout>
      </c:layout>
      <c:barChart>
        <c:barDir val="bar"/>
        <c:grouping val="clustered"/>
        <c:varyColors val="0"/>
        <c:ser>
          <c:idx val="0"/>
          <c:order val="0"/>
          <c:tx>
            <c:strRef>
              <c:f>Taul1!$A$2</c:f>
              <c:strCache>
                <c:ptCount val="1"/>
                <c:pt idx="0">
                  <c:v>Kaikki</c:v>
                </c:pt>
              </c:strCache>
            </c:strRef>
          </c:tx>
          <c:spPr>
            <a:solidFill>
              <a:schemeClr val="accent3"/>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Taul1!$B$1:$K$1</c:f>
              <c:strCache>
                <c:ptCount val="10"/>
                <c:pt idx="0">
                  <c:v>ACE-malli</c:v>
                </c:pt>
                <c:pt idx="1">
                  <c:v>CBIT-malli</c:v>
                </c:pt>
                <c:pt idx="2">
                  <c:v>Yhteisövero osingonjakohetkellä</c:v>
                </c:pt>
                <c:pt idx="3">
                  <c:v>Viron yritysveromalli</c:v>
                </c:pt>
                <c:pt idx="4">
                  <c:v>Varausmalli</c:v>
                </c:pt>
                <c:pt idx="5">
                  <c:v>Vapaat poisto-oikeudet</c:v>
                </c:pt>
                <c:pt idx="6">
                  <c:v>Yhteisöveron alentaminen</c:v>
                </c:pt>
                <c:pt idx="7">
                  <c:v>Nykymalli</c:v>
                </c:pt>
                <c:pt idx="8">
                  <c:v>Muu</c:v>
                </c:pt>
                <c:pt idx="9">
                  <c:v>Eos</c:v>
                </c:pt>
              </c:strCache>
            </c:strRef>
          </c:cat>
          <c:val>
            <c:numRef>
              <c:f>Taul1!$B$2:$K$2</c:f>
              <c:numCache>
                <c:formatCode>0.00000</c:formatCode>
                <c:ptCount val="10"/>
                <c:pt idx="1">
                  <c:v>1.51057</c:v>
                </c:pt>
                <c:pt idx="2">
                  <c:v>34.743200000000002</c:v>
                </c:pt>
                <c:pt idx="3">
                  <c:v>33.534739999999999</c:v>
                </c:pt>
                <c:pt idx="4">
                  <c:v>13.293049999999999</c:v>
                </c:pt>
                <c:pt idx="5">
                  <c:v>1.51057</c:v>
                </c:pt>
                <c:pt idx="6">
                  <c:v>6.9486400000000001</c:v>
                </c:pt>
                <c:pt idx="7">
                  <c:v>3.6253799999999998</c:v>
                </c:pt>
                <c:pt idx="8">
                  <c:v>1.2084600000000001</c:v>
                </c:pt>
                <c:pt idx="9">
                  <c:v>3.6253799999999998</c:v>
                </c:pt>
              </c:numCache>
            </c:numRef>
          </c:val>
          <c:extLst>
            <c:ext xmlns:c16="http://schemas.microsoft.com/office/drawing/2014/chart" uri="{C3380CC4-5D6E-409C-BE32-E72D297353CC}">
              <c16:uniqueId val="{00000000-9863-4320-B7D1-A6999FC788D4}"/>
            </c:ext>
          </c:extLst>
        </c:ser>
        <c:dLbls>
          <c:showLegendKey val="0"/>
          <c:showVal val="0"/>
          <c:showCatName val="0"/>
          <c:showSerName val="0"/>
          <c:showPercent val="0"/>
          <c:showBubbleSize val="0"/>
        </c:dLbls>
        <c:gapWidth val="55"/>
        <c:axId val="413130040"/>
        <c:axId val="413130432"/>
      </c:barChart>
      <c:catAx>
        <c:axId val="413130040"/>
        <c:scaling>
          <c:orientation val="maxMin"/>
        </c:scaling>
        <c:delete val="0"/>
        <c:axPos val="l"/>
        <c:numFmt formatCode="General" sourceLinked="0"/>
        <c:majorTickMark val="none"/>
        <c:minorTickMark val="none"/>
        <c:tickLblPos val="low"/>
        <c:spPr>
          <a:ln>
            <a:noFill/>
          </a:ln>
        </c:spPr>
        <c:crossAx val="413130432"/>
        <c:crosses val="autoZero"/>
        <c:auto val="1"/>
        <c:lblAlgn val="ctr"/>
        <c:lblOffset val="100"/>
        <c:tickLblSkip val="1"/>
        <c:noMultiLvlLbl val="0"/>
      </c:catAx>
      <c:valAx>
        <c:axId val="413130432"/>
        <c:scaling>
          <c:orientation val="minMax"/>
          <c:max val="100"/>
          <c:min val="0"/>
        </c:scaling>
        <c:delete val="0"/>
        <c:axPos val="t"/>
        <c:majorGridlines>
          <c:spPr>
            <a:ln w="6350">
              <a:solidFill>
                <a:srgbClr val="BCBEC0"/>
              </a:solidFill>
            </a:ln>
          </c:spPr>
        </c:majorGridlines>
        <c:title>
          <c:tx>
            <c:rich>
              <a:bodyPr/>
              <a:lstStyle/>
              <a:p>
                <a:pPr>
                  <a:defRPr/>
                </a:pPr>
                <a:r>
                  <a:rPr lang="fi-FI"/>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a:pPr>
            <a:endParaRPr lang="fi-FI"/>
          </a:p>
        </c:txPr>
        <c:crossAx val="413130040"/>
        <c:crosses val="autoZero"/>
        <c:crossBetween val="between"/>
        <c:majorUnit val="10"/>
        <c:minorUnit val="1"/>
      </c:valAx>
      <c:spPr>
        <a:ln w="6350">
          <a:noFill/>
        </a:ln>
      </c:spPr>
    </c:plotArea>
    <c:plotVisOnly val="1"/>
    <c:dispBlanksAs val="gap"/>
    <c:showDLblsOverMax val="0"/>
  </c:chart>
  <c:spPr>
    <a:ln>
      <a:noFill/>
    </a:ln>
  </c:spPr>
  <c:txPr>
    <a:bodyPr/>
    <a:lstStyle/>
    <a:p>
      <a:pPr>
        <a:defRPr sz="1050" baseline="0">
          <a:latin typeface="Verdana" panose="020B0604030504040204" pitchFamily="34" charset="0"/>
        </a:defRPr>
      </a:pPr>
      <a:endParaRPr lang="fi-FI"/>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46465900069403182"/>
        </c:manualLayout>
      </c:layout>
      <c:lineChart>
        <c:grouping val="standard"/>
        <c:varyColors val="0"/>
        <c:ser>
          <c:idx val="0"/>
          <c:order val="0"/>
          <c:tx>
            <c:strRef>
              <c:f>Taul1!$A$2</c:f>
              <c:strCache>
                <c:ptCount val="1"/>
                <c:pt idx="0">
                  <c:v>1 - 9 hlö</c:v>
                </c:pt>
              </c:strCache>
            </c:strRef>
          </c:tx>
          <c:spPr>
            <a:ln>
              <a:solidFill>
                <a:schemeClr val="accent3"/>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0</c:formatCode>
                <c:ptCount val="9"/>
                <c:pt idx="1">
                  <c:v>2.1276600000000001</c:v>
                </c:pt>
                <c:pt idx="2">
                  <c:v>40.425530000000002</c:v>
                </c:pt>
                <c:pt idx="3">
                  <c:v>34.042549999999999</c:v>
                </c:pt>
                <c:pt idx="4">
                  <c:v>10.638299999999999</c:v>
                </c:pt>
                <c:pt idx="6">
                  <c:v>2.1276600000000001</c:v>
                </c:pt>
                <c:pt idx="7">
                  <c:v>6.3829799999999999</c:v>
                </c:pt>
                <c:pt idx="8">
                  <c:v>4.2553200000000002</c:v>
                </c:pt>
              </c:numCache>
            </c:numRef>
          </c:val>
          <c:smooth val="0"/>
          <c:extLst>
            <c:ext xmlns:c16="http://schemas.microsoft.com/office/drawing/2014/chart" uri="{C3380CC4-5D6E-409C-BE32-E72D297353CC}">
              <c16:uniqueId val="{00000000-86BD-4EE1-850A-DA9D46A1A6E5}"/>
            </c:ext>
          </c:extLst>
        </c:ser>
        <c:ser>
          <c:idx val="1"/>
          <c:order val="1"/>
          <c:tx>
            <c:strRef>
              <c:f>Taul1!$A$3</c:f>
              <c:strCache>
                <c:ptCount val="1"/>
                <c:pt idx="0">
                  <c:v>10 - 49 hlö</c:v>
                </c:pt>
              </c:strCache>
            </c:strRef>
          </c:tx>
          <c:spPr>
            <a:ln>
              <a:solidFill>
                <a:schemeClr val="accent2"/>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1.4705900000000001</c:v>
                </c:pt>
                <c:pt idx="2">
                  <c:v>35.294119999999999</c:v>
                </c:pt>
                <c:pt idx="3">
                  <c:v>40.441180000000003</c:v>
                </c:pt>
                <c:pt idx="4">
                  <c:v>10.294119999999999</c:v>
                </c:pt>
                <c:pt idx="5">
                  <c:v>1.4705900000000001</c:v>
                </c:pt>
                <c:pt idx="6">
                  <c:v>5.8823499999999997</c:v>
                </c:pt>
                <c:pt idx="7">
                  <c:v>1.4705900000000001</c:v>
                </c:pt>
              </c:numCache>
            </c:numRef>
          </c:val>
          <c:smooth val="0"/>
          <c:extLst>
            <c:ext xmlns:c16="http://schemas.microsoft.com/office/drawing/2014/chart" uri="{C3380CC4-5D6E-409C-BE32-E72D297353CC}">
              <c16:uniqueId val="{00000001-86BD-4EE1-850A-DA9D46A1A6E5}"/>
            </c:ext>
          </c:extLst>
        </c:ser>
        <c:ser>
          <c:idx val="2"/>
          <c:order val="2"/>
          <c:tx>
            <c:strRef>
              <c:f>Taul1!$A$4</c:f>
              <c:strCache>
                <c:ptCount val="1"/>
                <c:pt idx="0">
                  <c:v>50 - 249 hlö</c:v>
                </c:pt>
              </c:strCache>
            </c:strRef>
          </c:tx>
          <c:spPr>
            <a:ln>
              <a:solidFill>
                <a:schemeClr val="accent5"/>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Taul1!$B$4:$J$4</c:f>
              <c:numCache>
                <c:formatCode>0</c:formatCode>
                <c:ptCount val="9"/>
                <c:pt idx="1">
                  <c:v>0.87719000000000003</c:v>
                </c:pt>
                <c:pt idx="2">
                  <c:v>30.701750000000001</c:v>
                </c:pt>
                <c:pt idx="3">
                  <c:v>26.31579</c:v>
                </c:pt>
                <c:pt idx="4">
                  <c:v>20.175439999999998</c:v>
                </c:pt>
                <c:pt idx="5">
                  <c:v>2.63158</c:v>
                </c:pt>
                <c:pt idx="6">
                  <c:v>8.7719299999999993</c:v>
                </c:pt>
                <c:pt idx="7">
                  <c:v>4.3859599999999999</c:v>
                </c:pt>
                <c:pt idx="8">
                  <c:v>0.87719000000000003</c:v>
                </c:pt>
              </c:numCache>
            </c:numRef>
          </c:val>
          <c:smooth val="0"/>
          <c:extLst>
            <c:ext xmlns:c16="http://schemas.microsoft.com/office/drawing/2014/chart" uri="{C3380CC4-5D6E-409C-BE32-E72D297353CC}">
              <c16:uniqueId val="{00000002-86BD-4EE1-850A-DA9D46A1A6E5}"/>
            </c:ext>
          </c:extLst>
        </c:ser>
        <c:ser>
          <c:idx val="3"/>
          <c:order val="3"/>
          <c:tx>
            <c:strRef>
              <c:f>Taul1!$A$5</c:f>
              <c:strCache>
                <c:ptCount val="1"/>
                <c:pt idx="0">
                  <c:v>250 - 499 hlö</c:v>
                </c:pt>
              </c:strCache>
            </c:strRef>
          </c:tx>
          <c:spPr>
            <a:ln>
              <a:solidFill>
                <a:schemeClr val="tx2"/>
              </a:solidFill>
            </a:ln>
          </c:spPr>
          <c:marker>
            <c:symbol val="circle"/>
            <c:size val="5"/>
            <c:spPr>
              <a:solidFill>
                <a:schemeClr val="tx2"/>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Taul1!$B$5:$J$5</c:f>
              <c:numCache>
                <c:formatCode>General</c:formatCode>
                <c:ptCount val="9"/>
                <c:pt idx="2" formatCode="0">
                  <c:v>47.36842</c:v>
                </c:pt>
                <c:pt idx="3" formatCode="0">
                  <c:v>36.842109999999998</c:v>
                </c:pt>
                <c:pt idx="4" formatCode="0">
                  <c:v>5.2631600000000001</c:v>
                </c:pt>
                <c:pt idx="6" formatCode="0">
                  <c:v>5.2631600000000001</c:v>
                </c:pt>
                <c:pt idx="8" formatCode="0">
                  <c:v>5.2631600000000001</c:v>
                </c:pt>
              </c:numCache>
            </c:numRef>
          </c:val>
          <c:smooth val="0"/>
          <c:extLst>
            <c:ext xmlns:c16="http://schemas.microsoft.com/office/drawing/2014/chart" uri="{C3380CC4-5D6E-409C-BE32-E72D297353CC}">
              <c16:uniqueId val="{00000003-86BD-4EE1-850A-DA9D46A1A6E5}"/>
            </c:ext>
          </c:extLst>
        </c:ser>
        <c:ser>
          <c:idx val="4"/>
          <c:order val="4"/>
          <c:tx>
            <c:strRef>
              <c:f>Taul1!$A$6</c:f>
              <c:strCache>
                <c:ptCount val="1"/>
                <c:pt idx="0">
                  <c:v>500- hlö</c:v>
                </c:pt>
              </c:strCache>
            </c:strRef>
          </c:tx>
          <c:spPr>
            <a:ln>
              <a:solidFill>
                <a:schemeClr val="tx2">
                  <a:lumMod val="25000"/>
                  <a:lumOff val="75000"/>
                </a:schemeClr>
              </a:solidFill>
            </a:ln>
          </c:spPr>
          <c:marker>
            <c:symbol val="none"/>
          </c:marker>
          <c:dPt>
            <c:idx val="0"/>
            <c:bubble3D val="0"/>
            <c:extLst>
              <c:ext xmlns:c16="http://schemas.microsoft.com/office/drawing/2014/chart" uri="{C3380CC4-5D6E-409C-BE32-E72D297353CC}">
                <c16:uniqueId val="{00000004-86BD-4EE1-850A-DA9D46A1A6E5}"/>
              </c:ext>
            </c:extLst>
          </c:dPt>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Taul1!$B$6:$J$6</c:f>
              <c:numCache>
                <c:formatCode>0</c:formatCode>
                <c:ptCount val="9"/>
                <c:pt idx="1">
                  <c:v>6.6666699999999999</c:v>
                </c:pt>
                <c:pt idx="2">
                  <c:v>26.66667</c:v>
                </c:pt>
                <c:pt idx="3">
                  <c:v>20</c:v>
                </c:pt>
                <c:pt idx="4">
                  <c:v>6.6666699999999999</c:v>
                </c:pt>
                <c:pt idx="6">
                  <c:v>20</c:v>
                </c:pt>
                <c:pt idx="7">
                  <c:v>13.33333</c:v>
                </c:pt>
              </c:numCache>
            </c:numRef>
          </c:val>
          <c:smooth val="0"/>
          <c:extLst>
            <c:ext xmlns:c16="http://schemas.microsoft.com/office/drawing/2014/chart" uri="{C3380CC4-5D6E-409C-BE32-E72D297353CC}">
              <c16:uniqueId val="{00000005-86BD-4EE1-850A-DA9D46A1A6E5}"/>
            </c:ext>
          </c:extLst>
        </c:ser>
        <c:dLbls>
          <c:showLegendKey val="0"/>
          <c:showVal val="0"/>
          <c:showCatName val="0"/>
          <c:showSerName val="0"/>
          <c:showPercent val="0"/>
          <c:showBubbleSize val="0"/>
        </c:dLbls>
        <c:smooth val="0"/>
        <c:axId val="413131216"/>
        <c:axId val="413131608"/>
      </c:lineChart>
      <c:catAx>
        <c:axId val="413131216"/>
        <c:scaling>
          <c:orientation val="minMax"/>
        </c:scaling>
        <c:delete val="0"/>
        <c:axPos val="b"/>
        <c:numFmt formatCode="General" sourceLinked="0"/>
        <c:majorTickMark val="none"/>
        <c:minorTickMark val="none"/>
        <c:tickLblPos val="nextTo"/>
        <c:spPr>
          <a:ln>
            <a:noFill/>
          </a:ln>
        </c:spPr>
        <c:crossAx val="413131608"/>
        <c:crosses val="autoZero"/>
        <c:auto val="1"/>
        <c:lblAlgn val="ctr"/>
        <c:lblOffset val="100"/>
        <c:noMultiLvlLbl val="0"/>
      </c:catAx>
      <c:valAx>
        <c:axId val="413131608"/>
        <c:scaling>
          <c:orientation val="minMax"/>
          <c:max val="101"/>
          <c:min val="0"/>
        </c:scaling>
        <c:delete val="0"/>
        <c:axPos val="l"/>
        <c:majorGridlines>
          <c:spPr>
            <a:ln w="6350">
              <a:solidFill>
                <a:srgbClr val="BCBEC0"/>
              </a:solidFill>
            </a:ln>
          </c:spPr>
        </c:majorGridlines>
        <c:title>
          <c:tx>
            <c:rich>
              <a:bodyPr rot="0" vert="horz"/>
              <a:lstStyle/>
              <a:p>
                <a:pPr>
                  <a:defRPr/>
                </a:pPr>
                <a:r>
                  <a:rPr lang="fi-FI"/>
                  <a:t>%</a:t>
                </a:r>
              </a:p>
            </c:rich>
          </c:tx>
          <c:layout>
            <c:manualLayout>
              <c:xMode val="edge"/>
              <c:yMode val="edge"/>
              <c:x val="6.5502217032490179E-2"/>
              <c:y val="1.088601401045541E-2"/>
            </c:manualLayout>
          </c:layout>
          <c:overlay val="0"/>
        </c:title>
        <c:numFmt formatCode="General" sourceLinked="0"/>
        <c:majorTickMark val="none"/>
        <c:minorTickMark val="none"/>
        <c:tickLblPos val="low"/>
        <c:spPr>
          <a:ln>
            <a:noFill/>
          </a:ln>
        </c:spPr>
        <c:crossAx val="413131216"/>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900" baseline="0">
          <a:latin typeface="Verdana" panose="020B0604030504040204" pitchFamily="34" charset="0"/>
        </a:defRPr>
      </a:pPr>
      <a:endParaRPr lang="fi-FI"/>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71882523879188531"/>
        </c:manualLayout>
      </c:layout>
      <c:lineChart>
        <c:grouping val="standard"/>
        <c:varyColors val="0"/>
        <c:ser>
          <c:idx val="0"/>
          <c:order val="0"/>
          <c:tx>
            <c:strRef>
              <c:f>Taul1!$A$2</c:f>
              <c:strCache>
                <c:ptCount val="1"/>
                <c:pt idx="0">
                  <c:v>Listattu yhtiö</c:v>
                </c:pt>
              </c:strCache>
            </c:strRef>
          </c:tx>
          <c:spPr>
            <a:ln>
              <a:solidFill>
                <a:schemeClr val="accent4"/>
              </a:solidFill>
            </a:ln>
          </c:spPr>
          <c:marker>
            <c:symbol val="circle"/>
            <c:size val="5"/>
            <c:spPr>
              <a:solidFill>
                <a:schemeClr val="accent4"/>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General</c:formatCode>
                <c:ptCount val="9"/>
                <c:pt idx="2" formatCode="0">
                  <c:v>31.818181818181817</c:v>
                </c:pt>
                <c:pt idx="3" formatCode="0">
                  <c:v>27.27272727272727</c:v>
                </c:pt>
                <c:pt idx="4" formatCode="0">
                  <c:v>4.5454545454545459</c:v>
                </c:pt>
                <c:pt idx="6" formatCode="0">
                  <c:v>22.727272727272727</c:v>
                </c:pt>
                <c:pt idx="7" formatCode="0">
                  <c:v>9.0909090909090917</c:v>
                </c:pt>
              </c:numCache>
            </c:numRef>
          </c:val>
          <c:smooth val="0"/>
          <c:extLst>
            <c:ext xmlns:c16="http://schemas.microsoft.com/office/drawing/2014/chart" uri="{C3380CC4-5D6E-409C-BE32-E72D297353CC}">
              <c16:uniqueId val="{00000000-990F-4F58-88F0-304EB201C5FE}"/>
            </c:ext>
          </c:extLst>
        </c:ser>
        <c:ser>
          <c:idx val="1"/>
          <c:order val="1"/>
          <c:tx>
            <c:strRef>
              <c:f>Taul1!$A$3</c:f>
              <c:strCache>
                <c:ptCount val="1"/>
                <c:pt idx="0">
                  <c:v>Listaamaton yhtiö</c:v>
                </c:pt>
              </c:strCache>
            </c:strRef>
          </c:tx>
          <c:spPr>
            <a:ln>
              <a:solidFill>
                <a:schemeClr val="accent1"/>
              </a:solidFill>
            </a:ln>
          </c:spPr>
          <c:marker>
            <c:symbol val="circle"/>
            <c:size val="5"/>
            <c:spPr>
              <a:no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1.6181229773462782</c:v>
                </c:pt>
                <c:pt idx="2">
                  <c:v>34.95145631067961</c:v>
                </c:pt>
                <c:pt idx="3">
                  <c:v>33.980582524271846</c:v>
                </c:pt>
                <c:pt idx="4">
                  <c:v>13.915857605177994</c:v>
                </c:pt>
                <c:pt idx="5">
                  <c:v>1.6181229773462782</c:v>
                </c:pt>
                <c:pt idx="6">
                  <c:v>5.825242718446602</c:v>
                </c:pt>
                <c:pt idx="7">
                  <c:v>3.2362459546925564</c:v>
                </c:pt>
                <c:pt idx="8">
                  <c:v>1.2944983818770228</c:v>
                </c:pt>
              </c:numCache>
            </c:numRef>
          </c:val>
          <c:smooth val="0"/>
          <c:extLst>
            <c:ext xmlns:c16="http://schemas.microsoft.com/office/drawing/2014/chart" uri="{C3380CC4-5D6E-409C-BE32-E72D297353CC}">
              <c16:uniqueId val="{00000001-990F-4F58-88F0-304EB201C5FE}"/>
            </c:ext>
          </c:extLst>
        </c:ser>
        <c:dLbls>
          <c:showLegendKey val="0"/>
          <c:showVal val="0"/>
          <c:showCatName val="0"/>
          <c:showSerName val="0"/>
          <c:showPercent val="0"/>
          <c:showBubbleSize val="0"/>
        </c:dLbls>
        <c:marker val="1"/>
        <c:smooth val="0"/>
        <c:axId val="413132784"/>
        <c:axId val="413133176"/>
      </c:lineChart>
      <c:catAx>
        <c:axId val="413132784"/>
        <c:scaling>
          <c:orientation val="minMax"/>
        </c:scaling>
        <c:delete val="0"/>
        <c:axPos val="b"/>
        <c:numFmt formatCode="General" sourceLinked="0"/>
        <c:majorTickMark val="none"/>
        <c:minorTickMark val="none"/>
        <c:tickLblPos val="nextTo"/>
        <c:spPr>
          <a:ln>
            <a:noFill/>
          </a:ln>
        </c:spPr>
        <c:crossAx val="413133176"/>
        <c:crosses val="autoZero"/>
        <c:auto val="1"/>
        <c:lblAlgn val="ctr"/>
        <c:lblOffset val="100"/>
        <c:noMultiLvlLbl val="0"/>
      </c:catAx>
      <c:valAx>
        <c:axId val="413133176"/>
        <c:scaling>
          <c:orientation val="minMax"/>
          <c:max val="101"/>
          <c:min val="0"/>
        </c:scaling>
        <c:delete val="0"/>
        <c:axPos val="l"/>
        <c:majorGridlines>
          <c:spPr>
            <a:ln w="6350">
              <a:solidFill>
                <a:srgbClr val="BCBEC0"/>
              </a:solidFill>
            </a:ln>
          </c:spPr>
        </c:majorGridlines>
        <c:title>
          <c:tx>
            <c:rich>
              <a:bodyPr rot="0" vert="horz"/>
              <a:lstStyle/>
              <a:p>
                <a:pPr>
                  <a:defRPr b="0" i="0" baseline="0"/>
                </a:pPr>
                <a:r>
                  <a:rPr lang="fi-FI" b="0" i="0" baseline="0"/>
                  <a:t>%</a:t>
                </a:r>
              </a:p>
            </c:rich>
          </c:tx>
          <c:layout>
            <c:manualLayout>
              <c:xMode val="edge"/>
              <c:yMode val="edge"/>
              <c:x val="9.4667101126071809E-2"/>
              <c:y val="1.1878313641365339E-2"/>
            </c:manualLayout>
          </c:layout>
          <c:overlay val="0"/>
        </c:title>
        <c:numFmt formatCode="General" sourceLinked="0"/>
        <c:majorTickMark val="none"/>
        <c:minorTickMark val="none"/>
        <c:tickLblPos val="low"/>
        <c:spPr>
          <a:ln>
            <a:noFill/>
          </a:ln>
        </c:spPr>
        <c:txPr>
          <a:bodyPr/>
          <a:lstStyle/>
          <a:p>
            <a:pPr>
              <a:defRPr baseline="0"/>
            </a:pPr>
            <a:endParaRPr lang="fi-FI"/>
          </a:p>
        </c:txPr>
        <c:crossAx val="413132784"/>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25001183469297"/>
          <c:y val="0.1264984641769068"/>
          <c:w val="0.50352787464693161"/>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29.45205</c:v>
                </c:pt>
                <c:pt idx="2" formatCode="0.00000">
                  <c:v>27.5</c:v>
                </c:pt>
                <c:pt idx="3" formatCode="0.00000">
                  <c:v>35.245899999999999</c:v>
                </c:pt>
                <c:pt idx="4" formatCode="0.00000">
                  <c:v>30.30303</c:v>
                </c:pt>
                <c:pt idx="5" formatCode="0.00000">
                  <c:v>11.11111</c:v>
                </c:pt>
              </c:numCache>
            </c:numRef>
          </c:val>
          <c:extLst>
            <c:ext xmlns:c16="http://schemas.microsoft.com/office/drawing/2014/chart" uri="{C3380CC4-5D6E-409C-BE32-E72D297353CC}">
              <c16:uniqueId val="{00000000-2C2C-4F8C-A098-4B633D1896F4}"/>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43.835619999999999</c:v>
                </c:pt>
                <c:pt idx="2" formatCode="0.00000">
                  <c:v>37.5</c:v>
                </c:pt>
                <c:pt idx="3" formatCode="0.00000">
                  <c:v>48.360660000000003</c:v>
                </c:pt>
                <c:pt idx="4" formatCode="0.00000">
                  <c:v>39.393940000000001</c:v>
                </c:pt>
                <c:pt idx="5" formatCode="0.00000">
                  <c:v>61.111109999999996</c:v>
                </c:pt>
                <c:pt idx="6" formatCode="0.00000">
                  <c:v>30.76923</c:v>
                </c:pt>
              </c:numCache>
            </c:numRef>
          </c:val>
          <c:extLst>
            <c:ext xmlns:c16="http://schemas.microsoft.com/office/drawing/2014/chart" uri="{C3380CC4-5D6E-409C-BE32-E72D297353CC}">
              <c16:uniqueId val="{00000001-2C2C-4F8C-A098-4B633D1896F4}"/>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2C2C-4F8C-A098-4B633D1896F4}"/>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26.712330000000001</c:v>
                </c:pt>
                <c:pt idx="2" formatCode="0.00000">
                  <c:v>35</c:v>
                </c:pt>
                <c:pt idx="3" formatCode="0.00000">
                  <c:v>16.393439999999998</c:v>
                </c:pt>
                <c:pt idx="4" formatCode="0.00000">
                  <c:v>30.30303</c:v>
                </c:pt>
                <c:pt idx="5" formatCode="0.00000">
                  <c:v>27.77778</c:v>
                </c:pt>
                <c:pt idx="6" formatCode="0.00000">
                  <c:v>69.230770000000007</c:v>
                </c:pt>
              </c:numCache>
            </c:numRef>
          </c:val>
          <c:extLst>
            <c:ext xmlns:c16="http://schemas.microsoft.com/office/drawing/2014/chart" uri="{C3380CC4-5D6E-409C-BE32-E72D297353CC}">
              <c16:uniqueId val="{00000003-2C2C-4F8C-A098-4B633D1896F4}"/>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2C2C-4F8C-A098-4B633D1896F4}"/>
            </c:ext>
          </c:extLst>
        </c:ser>
        <c:dLbls>
          <c:showLegendKey val="0"/>
          <c:showVal val="0"/>
          <c:showCatName val="0"/>
          <c:showSerName val="0"/>
          <c:showPercent val="0"/>
          <c:showBubbleSize val="0"/>
        </c:dLbls>
        <c:gapWidth val="55"/>
        <c:overlap val="100"/>
        <c:axId val="413134352"/>
        <c:axId val="413855624"/>
      </c:barChart>
      <c:catAx>
        <c:axId val="413134352"/>
        <c:scaling>
          <c:orientation val="maxMin"/>
        </c:scaling>
        <c:delete val="0"/>
        <c:axPos val="l"/>
        <c:numFmt formatCode="General" sourceLinked="0"/>
        <c:majorTickMark val="none"/>
        <c:minorTickMark val="none"/>
        <c:tickLblPos val="low"/>
        <c:spPr>
          <a:ln>
            <a:noFill/>
          </a:ln>
        </c:spPr>
        <c:crossAx val="413855624"/>
        <c:crosses val="autoZero"/>
        <c:auto val="1"/>
        <c:lblAlgn val="ctr"/>
        <c:lblOffset val="100"/>
        <c:tickLblSkip val="1"/>
        <c:noMultiLvlLbl val="0"/>
      </c:catAx>
      <c:valAx>
        <c:axId val="413855624"/>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baseline="0"/>
            </a:pPr>
            <a:endParaRPr lang="fi-FI"/>
          </a:p>
        </c:txPr>
        <c:crossAx val="413134352"/>
        <c:crosses val="autoZero"/>
        <c:crossBetween val="between"/>
        <c:majorUnit val="10"/>
        <c:minorUnit val="1"/>
      </c:valAx>
      <c:spPr>
        <a:ln>
          <a:noFill/>
        </a:ln>
      </c:spPr>
    </c:plotArea>
    <c:legend>
      <c:legendPos val="t"/>
      <c:layout>
        <c:manualLayout>
          <c:xMode val="edge"/>
          <c:yMode val="edge"/>
          <c:x val="0"/>
          <c:y val="1.4904447236692011E-2"/>
          <c:w val="0.99296924557776967"/>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userShapes r:id="rId2"/>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07566313729829"/>
          <c:y val="0.1264984641769068"/>
          <c:w val="0.49070222334432639"/>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21.126760000000001</c:v>
                </c:pt>
                <c:pt idx="2" formatCode="0.00000">
                  <c:v>19.44444</c:v>
                </c:pt>
                <c:pt idx="3" formatCode="0.00000">
                  <c:v>26.446280000000002</c:v>
                </c:pt>
                <c:pt idx="4" formatCode="0.00000">
                  <c:v>16.161619999999999</c:v>
                </c:pt>
                <c:pt idx="5" formatCode="0.00000">
                  <c:v>23.529409999999999</c:v>
                </c:pt>
                <c:pt idx="6" formatCode="0.00000">
                  <c:v>9.0909099999999992</c:v>
                </c:pt>
              </c:numCache>
            </c:numRef>
          </c:val>
          <c:extLst>
            <c:ext xmlns:c16="http://schemas.microsoft.com/office/drawing/2014/chart" uri="{C3380CC4-5D6E-409C-BE32-E72D297353CC}">
              <c16:uniqueId val="{00000000-1D19-4EFA-8D6D-5EF55B46EE31}"/>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49.295769999999997</c:v>
                </c:pt>
                <c:pt idx="2" formatCode="0.00000">
                  <c:v>47.22222</c:v>
                </c:pt>
                <c:pt idx="3" formatCode="0.00000">
                  <c:v>49.586779999999997</c:v>
                </c:pt>
                <c:pt idx="4" formatCode="0.00000">
                  <c:v>52.52525</c:v>
                </c:pt>
                <c:pt idx="5" formatCode="0.00000">
                  <c:v>41.176470000000002</c:v>
                </c:pt>
                <c:pt idx="6" formatCode="0.00000">
                  <c:v>36.363639999999997</c:v>
                </c:pt>
              </c:numCache>
            </c:numRef>
          </c:val>
          <c:extLst>
            <c:ext xmlns:c16="http://schemas.microsoft.com/office/drawing/2014/chart" uri="{C3380CC4-5D6E-409C-BE32-E72D297353CC}">
              <c16:uniqueId val="{00000001-1D19-4EFA-8D6D-5EF55B46EE31}"/>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1D19-4EFA-8D6D-5EF55B46EE31}"/>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29.577459999999999</c:v>
                </c:pt>
                <c:pt idx="2" formatCode="0.00000">
                  <c:v>33.333329999999997</c:v>
                </c:pt>
                <c:pt idx="3" formatCode="0.00000">
                  <c:v>23.966940000000001</c:v>
                </c:pt>
                <c:pt idx="4" formatCode="0.00000">
                  <c:v>31.313130000000001</c:v>
                </c:pt>
                <c:pt idx="5" formatCode="0.00000">
                  <c:v>35.294119999999999</c:v>
                </c:pt>
                <c:pt idx="6" formatCode="0.00000">
                  <c:v>54.545450000000002</c:v>
                </c:pt>
              </c:numCache>
            </c:numRef>
          </c:val>
          <c:extLst>
            <c:ext xmlns:c16="http://schemas.microsoft.com/office/drawing/2014/chart" uri="{C3380CC4-5D6E-409C-BE32-E72D297353CC}">
              <c16:uniqueId val="{00000003-1D19-4EFA-8D6D-5EF55B46EE31}"/>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1D19-4EFA-8D6D-5EF55B46EE31}"/>
            </c:ext>
          </c:extLst>
        </c:ser>
        <c:dLbls>
          <c:showLegendKey val="0"/>
          <c:showVal val="0"/>
          <c:showCatName val="0"/>
          <c:showSerName val="0"/>
          <c:showPercent val="0"/>
          <c:showBubbleSize val="0"/>
        </c:dLbls>
        <c:gapWidth val="55"/>
        <c:overlap val="100"/>
        <c:axId val="413856408"/>
        <c:axId val="413856800"/>
      </c:barChart>
      <c:catAx>
        <c:axId val="413856408"/>
        <c:scaling>
          <c:orientation val="maxMin"/>
        </c:scaling>
        <c:delete val="0"/>
        <c:axPos val="l"/>
        <c:numFmt formatCode="General" sourceLinked="0"/>
        <c:majorTickMark val="none"/>
        <c:minorTickMark val="none"/>
        <c:tickLblPos val="low"/>
        <c:spPr>
          <a:ln>
            <a:noFill/>
          </a:ln>
        </c:spPr>
        <c:crossAx val="413856800"/>
        <c:crosses val="autoZero"/>
        <c:auto val="1"/>
        <c:lblAlgn val="ctr"/>
        <c:lblOffset val="100"/>
        <c:tickLblSkip val="1"/>
        <c:noMultiLvlLbl val="0"/>
      </c:catAx>
      <c:valAx>
        <c:axId val="413856800"/>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475530371416406"/>
              <c:y val="0.92787521394108019"/>
            </c:manualLayout>
          </c:layout>
          <c:overlay val="0"/>
        </c:title>
        <c:numFmt formatCode="General" sourceLinked="0"/>
        <c:majorTickMark val="none"/>
        <c:minorTickMark val="none"/>
        <c:tickLblPos val="high"/>
        <c:spPr>
          <a:ln>
            <a:noFill/>
          </a:ln>
        </c:spPr>
        <c:crossAx val="413856408"/>
        <c:crosses val="autoZero"/>
        <c:crossBetween val="between"/>
        <c:majorUnit val="10"/>
        <c:minorUnit val="1"/>
      </c:valAx>
      <c:spPr>
        <a:ln>
          <a:noFill/>
        </a:ln>
      </c:spPr>
    </c:plotArea>
    <c:legend>
      <c:legendPos val="t"/>
      <c:layout>
        <c:manualLayout>
          <c:xMode val="edge"/>
          <c:yMode val="edge"/>
          <c:x val="5.6723897027063488E-5"/>
          <c:y val="1.4904447236692011E-2"/>
          <c:w val="0.99160986828973263"/>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53658498098566"/>
          <c:y val="0.22034761507696762"/>
          <c:w val="0.46024130150063902"/>
          <c:h val="0.71409963101473439"/>
        </c:manualLayout>
      </c:layout>
      <c:barChart>
        <c:barDir val="bar"/>
        <c:grouping val="stacked"/>
        <c:varyColors val="0"/>
        <c:ser>
          <c:idx val="0"/>
          <c:order val="0"/>
          <c:tx>
            <c:strRef>
              <c:f>Taul1!$A$2</c:f>
              <c:strCache>
                <c:ptCount val="1"/>
                <c:pt idx="0">
                  <c:v>tavoitteena on jakaa osinkoina merkittävä osa tuloksesta</c:v>
                </c:pt>
              </c:strCache>
            </c:strRef>
          </c:tx>
          <c:spPr>
            <a:solidFill>
              <a:srgbClr val="60C4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8.0536899999999996</c:v>
                </c:pt>
                <c:pt idx="2" formatCode="0.00000">
                  <c:v>15.78947</c:v>
                </c:pt>
                <c:pt idx="3" formatCode="0.00000">
                  <c:v>3.14961</c:v>
                </c:pt>
                <c:pt idx="4" formatCode="0.00000">
                  <c:v>6.7961200000000002</c:v>
                </c:pt>
                <c:pt idx="5" formatCode="0.00000">
                  <c:v>23.529409999999999</c:v>
                </c:pt>
                <c:pt idx="6" formatCode="0.00000">
                  <c:v>23.076920000000001</c:v>
                </c:pt>
              </c:numCache>
            </c:numRef>
          </c:val>
          <c:extLst>
            <c:ext xmlns:c16="http://schemas.microsoft.com/office/drawing/2014/chart" uri="{C3380CC4-5D6E-409C-BE32-E72D297353CC}">
              <c16:uniqueId val="{00000000-896B-47BD-972F-0BCAF458866A}"/>
            </c:ext>
          </c:extLst>
        </c:ser>
        <c:ser>
          <c:idx val="1"/>
          <c:order val="1"/>
          <c:tx>
            <c:strRef>
              <c:f>Taul1!$A$3</c:f>
              <c:strCache>
                <c:ptCount val="1"/>
                <c:pt idx="0">
                  <c:v>pyritte pitämään osinkojen määrän vuosittain vakaana ja kohtuullisena</c:v>
                </c:pt>
              </c:strCache>
            </c:strRef>
          </c:tx>
          <c:spPr>
            <a:solidFill>
              <a:srgbClr val="96F0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22.483219999999999</c:v>
                </c:pt>
                <c:pt idx="2" formatCode="0.00000">
                  <c:v>18.421050000000001</c:v>
                </c:pt>
                <c:pt idx="3" formatCode="0.00000">
                  <c:v>25.196850000000001</c:v>
                </c:pt>
                <c:pt idx="4" formatCode="0.00000">
                  <c:v>20.388349999999999</c:v>
                </c:pt>
                <c:pt idx="5" formatCode="0.00000">
                  <c:v>17.64706</c:v>
                </c:pt>
                <c:pt idx="6" formatCode="0.00000">
                  <c:v>30.76923</c:v>
                </c:pt>
              </c:numCache>
            </c:numRef>
          </c:val>
          <c:extLst>
            <c:ext xmlns:c16="http://schemas.microsoft.com/office/drawing/2014/chart" uri="{C3380CC4-5D6E-409C-BE32-E72D297353CC}">
              <c16:uniqueId val="{00000001-896B-47BD-972F-0BCAF458866A}"/>
            </c:ext>
          </c:extLst>
        </c:ser>
        <c:ser>
          <c:idx val="2"/>
          <c:order val="2"/>
          <c:tx>
            <c:strRef>
              <c:f>Taul1!$A$4</c:f>
              <c:strCache>
                <c:ptCount val="1"/>
                <c:pt idx="0">
                  <c:v>pyritte varautumaan lähivuosien investointitarpeisiin jakamalla maltillisesti osinkoja</c:v>
                </c:pt>
              </c:strCache>
            </c:strRef>
          </c:tx>
          <c:spPr>
            <a:solidFill>
              <a:srgbClr val="C2E9FE"/>
            </a:solidFill>
            <a:ln>
              <a:noFill/>
            </a:ln>
          </c:spPr>
          <c:invertIfNegative val="0"/>
          <c:dPt>
            <c:idx val="5"/>
            <c:invertIfNegative val="0"/>
            <c:bubble3D val="0"/>
            <c:extLst>
              <c:ext xmlns:c16="http://schemas.microsoft.com/office/drawing/2014/chart" uri="{C3380CC4-5D6E-409C-BE32-E72D297353CC}">
                <c16:uniqueId val="{00000002-896B-47BD-972F-0BCAF458866A}"/>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17.449660000000002</c:v>
                </c:pt>
                <c:pt idx="2" formatCode="0.00000">
                  <c:v>18.421050000000001</c:v>
                </c:pt>
                <c:pt idx="3" formatCode="0.00000">
                  <c:v>14.96063</c:v>
                </c:pt>
                <c:pt idx="4" formatCode="0.00000">
                  <c:v>18.4466</c:v>
                </c:pt>
                <c:pt idx="5" formatCode="0.00000">
                  <c:v>35.294119999999999</c:v>
                </c:pt>
                <c:pt idx="6" formatCode="0.00000">
                  <c:v>7.69231</c:v>
                </c:pt>
              </c:numCache>
            </c:numRef>
          </c:val>
          <c:extLst>
            <c:ext xmlns:c16="http://schemas.microsoft.com/office/drawing/2014/chart" uri="{C3380CC4-5D6E-409C-BE32-E72D297353CC}">
              <c16:uniqueId val="{00000003-896B-47BD-972F-0BCAF458866A}"/>
            </c:ext>
          </c:extLst>
        </c:ser>
        <c:ser>
          <c:idx val="3"/>
          <c:order val="3"/>
          <c:tx>
            <c:strRef>
              <c:f>Taul1!$A$5</c:f>
              <c:strCache>
                <c:ptCount val="1"/>
                <c:pt idx="0">
                  <c:v>pyritte vahvistamaan vakavaraisuutta jakamalla maltillisesti osinkoja</c:v>
                </c:pt>
              </c:strCache>
            </c:strRef>
          </c:tx>
          <c:spPr>
            <a:solidFill>
              <a:srgbClr val="F5A2FD"/>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21.812080000000002</c:v>
                </c:pt>
                <c:pt idx="2" formatCode="0.00000">
                  <c:v>10.52632</c:v>
                </c:pt>
                <c:pt idx="3" formatCode="0.00000">
                  <c:v>22.83465</c:v>
                </c:pt>
                <c:pt idx="4" formatCode="0.00000">
                  <c:v>26.21359</c:v>
                </c:pt>
                <c:pt idx="5" formatCode="0.00000">
                  <c:v>17.64706</c:v>
                </c:pt>
                <c:pt idx="6" formatCode="0.00000">
                  <c:v>15.38462</c:v>
                </c:pt>
              </c:numCache>
            </c:numRef>
          </c:val>
          <c:extLst>
            <c:ext xmlns:c16="http://schemas.microsoft.com/office/drawing/2014/chart" uri="{C3380CC4-5D6E-409C-BE32-E72D297353CC}">
              <c16:uniqueId val="{00000004-896B-47BD-972F-0BCAF458866A}"/>
            </c:ext>
          </c:extLst>
        </c:ser>
        <c:ser>
          <c:idx val="4"/>
          <c:order val="4"/>
          <c:tx>
            <c:strRef>
              <c:f>Taul1!$A$6</c:f>
              <c:strCache>
                <c:ptCount val="1"/>
                <c:pt idx="0">
                  <c:v>taloudellinen tilanne ei mahdollista juurikaan osingonmaksua     	</c:v>
                </c:pt>
              </c:strCache>
            </c:strRef>
          </c:tx>
          <c:spPr>
            <a:solidFill>
              <a:srgbClr val="D070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Taul1!$B$6:$J$6</c:f>
              <c:numCache>
                <c:formatCode>General</c:formatCode>
                <c:ptCount val="9"/>
                <c:pt idx="0" formatCode="0.00000">
                  <c:v>23.15436</c:v>
                </c:pt>
                <c:pt idx="2" formatCode="0.00000">
                  <c:v>31.578949999999999</c:v>
                </c:pt>
                <c:pt idx="3" formatCode="0.00000">
                  <c:v>26.771650000000001</c:v>
                </c:pt>
                <c:pt idx="4" formatCode="0.00000">
                  <c:v>20.388349999999999</c:v>
                </c:pt>
                <c:pt idx="5" formatCode="0.00000">
                  <c:v>5.8823499999999997</c:v>
                </c:pt>
                <c:pt idx="6" formatCode="0.00000">
                  <c:v>7.69231</c:v>
                </c:pt>
              </c:numCache>
            </c:numRef>
          </c:val>
          <c:extLst>
            <c:ext xmlns:c16="http://schemas.microsoft.com/office/drawing/2014/chart" uri="{C3380CC4-5D6E-409C-BE32-E72D297353CC}">
              <c16:uniqueId val="{00000005-896B-47BD-972F-0BCAF458866A}"/>
            </c:ext>
          </c:extLst>
        </c:ser>
        <c:ser>
          <c:idx val="5"/>
          <c:order val="5"/>
          <c:tx>
            <c:strRef>
              <c:f>Taul1!$A$7</c:f>
              <c:strCache>
                <c:ptCount val="1"/>
                <c:pt idx="0">
                  <c:v>Eos</c:v>
                </c:pt>
              </c:strCache>
            </c:strRef>
          </c:tx>
          <c:spPr>
            <a:solidFill>
              <a:srgbClr val="E1E1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Taul1!$B$7:$J$7</c:f>
              <c:numCache>
                <c:formatCode>General</c:formatCode>
                <c:ptCount val="9"/>
                <c:pt idx="0" formatCode="0.00000">
                  <c:v>7.0469799999999996</c:v>
                </c:pt>
                <c:pt idx="2" formatCode="0.00000">
                  <c:v>5.2631600000000001</c:v>
                </c:pt>
                <c:pt idx="3" formatCode="0.00000">
                  <c:v>7.0866100000000003</c:v>
                </c:pt>
                <c:pt idx="4" formatCode="0.00000">
                  <c:v>7.7669899999999998</c:v>
                </c:pt>
                <c:pt idx="6" formatCode="0.00000">
                  <c:v>15.38462</c:v>
                </c:pt>
              </c:numCache>
            </c:numRef>
          </c:val>
          <c:extLst>
            <c:ext xmlns:c16="http://schemas.microsoft.com/office/drawing/2014/chart" uri="{C3380CC4-5D6E-409C-BE32-E72D297353CC}">
              <c16:uniqueId val="{00000006-896B-47BD-972F-0BCAF458866A}"/>
            </c:ext>
          </c:extLst>
        </c:ser>
        <c:dLbls>
          <c:showLegendKey val="0"/>
          <c:showVal val="0"/>
          <c:showCatName val="0"/>
          <c:showSerName val="0"/>
          <c:showPercent val="0"/>
          <c:showBubbleSize val="0"/>
        </c:dLbls>
        <c:gapWidth val="55"/>
        <c:overlap val="100"/>
        <c:axId val="413857584"/>
        <c:axId val="413857976"/>
      </c:barChart>
      <c:catAx>
        <c:axId val="413857584"/>
        <c:scaling>
          <c:orientation val="maxMin"/>
        </c:scaling>
        <c:delete val="0"/>
        <c:axPos val="l"/>
        <c:numFmt formatCode="General" sourceLinked="0"/>
        <c:majorTickMark val="none"/>
        <c:minorTickMark val="none"/>
        <c:tickLblPos val="low"/>
        <c:spPr>
          <a:ln>
            <a:noFill/>
          </a:ln>
        </c:spPr>
        <c:crossAx val="413857976"/>
        <c:crosses val="autoZero"/>
        <c:auto val="1"/>
        <c:lblAlgn val="ctr"/>
        <c:lblOffset val="100"/>
        <c:tickLblSkip val="1"/>
        <c:noMultiLvlLbl val="0"/>
      </c:catAx>
      <c:valAx>
        <c:axId val="413857976"/>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crossAx val="413857584"/>
        <c:crosses val="autoZero"/>
        <c:crossBetween val="between"/>
        <c:majorUnit val="10"/>
        <c:minorUnit val="1"/>
      </c:valAx>
      <c:spPr>
        <a:ln>
          <a:noFill/>
        </a:ln>
      </c:spPr>
    </c:plotArea>
    <c:legend>
      <c:legendPos val="t"/>
      <c:layout>
        <c:manualLayout>
          <c:xMode val="edge"/>
          <c:yMode val="edge"/>
          <c:x val="1.3126220945828666E-2"/>
          <c:y val="1.4904447236692011E-2"/>
          <c:w val="0.97854038786233888"/>
          <c:h val="0.18183294304445299"/>
        </c:manualLayout>
      </c:layout>
      <c:overlay val="0"/>
      <c:txPr>
        <a:bodyPr/>
        <a:lstStyle/>
        <a:p>
          <a:pPr>
            <a:defRPr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Toteutunut kehitys, ml. Etlan ennuste vuodelle 2016 (+4,3%)</c:v>
                </c:pt>
              </c:strCache>
            </c:strRef>
          </c:tx>
          <c:spPr>
            <a:ln w="63500" cap="rnd">
              <a:solidFill>
                <a:schemeClr val="accent1"/>
              </a:solidFill>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Taul1!$B$2:$B$16</c:f>
              <c:numCache>
                <c:formatCode>General</c:formatCode>
                <c:ptCount val="15"/>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21.317</c:v>
                </c:pt>
                <c:pt idx="10">
                  <c:v>21.468</c:v>
                </c:pt>
              </c:numCache>
            </c:numRef>
          </c:val>
          <c:smooth val="0"/>
          <c:extLst>
            <c:ext xmlns:c16="http://schemas.microsoft.com/office/drawing/2014/chart" uri="{C3380CC4-5D6E-409C-BE32-E72D297353CC}">
              <c16:uniqueId val="{00000000-10CB-461F-A77A-721F7E92A266}"/>
            </c:ext>
          </c:extLst>
        </c:ser>
        <c:ser>
          <c:idx val="3"/>
          <c:order val="1"/>
          <c:tx>
            <c:strRef>
              <c:f>Taul1!$C$1</c:f>
              <c:strCache>
                <c:ptCount val="1"/>
                <c:pt idx="0">
                  <c:v>Viron yritysveromalli</c:v>
                </c:pt>
              </c:strCache>
            </c:strRef>
          </c:tx>
          <c:spPr>
            <a:ln w="50800" cap="rnd">
              <a:solidFill>
                <a:schemeClr val="accent2"/>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Taul1!$C$2:$C$16</c:f>
              <c:numCache>
                <c:formatCode>General</c:formatCode>
                <c:ptCount val="15"/>
                <c:pt idx="10">
                  <c:v>21.468</c:v>
                </c:pt>
                <c:pt idx="11">
                  <c:v>22.390999999999998</c:v>
                </c:pt>
                <c:pt idx="12">
                  <c:v>23.958300000000001</c:v>
                </c:pt>
                <c:pt idx="13">
                  <c:v>25.525600000000001</c:v>
                </c:pt>
                <c:pt idx="14">
                  <c:v>27.093</c:v>
                </c:pt>
              </c:numCache>
            </c:numRef>
          </c:val>
          <c:smooth val="0"/>
          <c:extLst>
            <c:ext xmlns:c16="http://schemas.microsoft.com/office/drawing/2014/chart" uri="{C3380CC4-5D6E-409C-BE32-E72D297353CC}">
              <c16:uniqueId val="{00000001-10CB-461F-A77A-721F7E92A266}"/>
            </c:ext>
          </c:extLst>
        </c:ser>
        <c:ser>
          <c:idx val="4"/>
          <c:order val="2"/>
          <c:tx>
            <c:strRef>
              <c:f>Taul1!$D$1</c:f>
              <c:strCache>
                <c:ptCount val="1"/>
                <c:pt idx="0">
                  <c:v>Yhteisövero osingonjakohetkellä</c:v>
                </c:pt>
              </c:strCache>
            </c:strRef>
          </c:tx>
          <c:spPr>
            <a:ln w="50800" cap="rnd">
              <a:solidFill>
                <a:schemeClr val="accent1">
                  <a:lumMod val="40000"/>
                  <a:lumOff val="60000"/>
                </a:schemeClr>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Taul1!$D$2:$D$16</c:f>
              <c:numCache>
                <c:formatCode>General</c:formatCode>
                <c:ptCount val="15"/>
                <c:pt idx="10">
                  <c:v>21.468</c:v>
                </c:pt>
                <c:pt idx="11">
                  <c:v>22.390999999999998</c:v>
                </c:pt>
                <c:pt idx="12">
                  <c:v>23.884</c:v>
                </c:pt>
                <c:pt idx="13">
                  <c:v>25.376999999999999</c:v>
                </c:pt>
                <c:pt idx="14">
                  <c:v>26.869</c:v>
                </c:pt>
              </c:numCache>
            </c:numRef>
          </c:val>
          <c:smooth val="0"/>
          <c:extLst>
            <c:ext xmlns:c16="http://schemas.microsoft.com/office/drawing/2014/chart" uri="{C3380CC4-5D6E-409C-BE32-E72D297353CC}">
              <c16:uniqueId val="{00000002-10CB-461F-A77A-721F7E92A266}"/>
            </c:ext>
          </c:extLst>
        </c:ser>
        <c:ser>
          <c:idx val="5"/>
          <c:order val="3"/>
          <c:tx>
            <c:strRef>
              <c:f>Taul1!$E$1</c:f>
              <c:strCache>
                <c:ptCount val="1"/>
                <c:pt idx="0">
                  <c:v>Investointivarausmalli</c:v>
                </c:pt>
              </c:strCache>
            </c:strRef>
          </c:tx>
          <c:spPr>
            <a:ln w="50800" cap="rnd">
              <a:solidFill>
                <a:schemeClr val="accent3"/>
              </a:solidFill>
              <a:prstDash val="sysDot"/>
              <a:round/>
            </a:ln>
            <a:effectLst/>
          </c:spPr>
          <c:marker>
            <c:symbol val="none"/>
          </c:marker>
          <c:dPt>
            <c:idx val="11"/>
            <c:marker>
              <c:symbol val="none"/>
            </c:marker>
            <c:bubble3D val="0"/>
            <c:spPr>
              <a:ln w="50800" cap="rnd">
                <a:solidFill>
                  <a:schemeClr val="accent1"/>
                </a:solidFill>
                <a:prstDash val="solid"/>
                <a:round/>
              </a:ln>
              <a:effectLst/>
            </c:spPr>
            <c:extLst>
              <c:ext xmlns:c16="http://schemas.microsoft.com/office/drawing/2014/chart" uri="{C3380CC4-5D6E-409C-BE32-E72D297353CC}">
                <c16:uniqueId val="{00000004-10CB-461F-A77A-721F7E92A266}"/>
              </c:ext>
            </c:extLst>
          </c:dPt>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Taul1!$E$2:$E$16</c:f>
              <c:numCache>
                <c:formatCode>General</c:formatCode>
                <c:ptCount val="15"/>
                <c:pt idx="10">
                  <c:v>21.468</c:v>
                </c:pt>
                <c:pt idx="11">
                  <c:v>22.390999999999998</c:v>
                </c:pt>
                <c:pt idx="12">
                  <c:v>23.212</c:v>
                </c:pt>
                <c:pt idx="13">
                  <c:v>24.033000000000001</c:v>
                </c:pt>
                <c:pt idx="14">
                  <c:v>24.853999999999999</c:v>
                </c:pt>
              </c:numCache>
            </c:numRef>
          </c:val>
          <c:smooth val="0"/>
          <c:extLst>
            <c:ext xmlns:c16="http://schemas.microsoft.com/office/drawing/2014/chart" uri="{C3380CC4-5D6E-409C-BE32-E72D297353CC}">
              <c16:uniqueId val="{00000005-10CB-461F-A77A-721F7E92A266}"/>
            </c:ext>
          </c:extLst>
        </c:ser>
        <c:dLbls>
          <c:showLegendKey val="0"/>
          <c:showVal val="0"/>
          <c:showCatName val="0"/>
          <c:showSerName val="0"/>
          <c:showPercent val="0"/>
          <c:showBubbleSize val="0"/>
        </c:dLbls>
        <c:smooth val="0"/>
        <c:axId val="413858760"/>
        <c:axId val="413859152"/>
      </c:lineChart>
      <c:catAx>
        <c:axId val="413858760"/>
        <c:scaling>
          <c:orientation val="minMax"/>
        </c:scaling>
        <c:delete val="0"/>
        <c:axPos val="b"/>
        <c:majorGridlines>
          <c:spPr>
            <a:ln w="6350" cap="flat" cmpd="sng" algn="ctr">
              <a:solidFill>
                <a:schemeClr val="tx2">
                  <a:lumMod val="25000"/>
                  <a:lumOff val="7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1"/>
                </a:solidFill>
                <a:latin typeface="Verdana" panose="020B0604030504040204" pitchFamily="34" charset="0"/>
                <a:ea typeface="+mn-ea"/>
                <a:cs typeface="+mn-cs"/>
              </a:defRPr>
            </a:pPr>
            <a:endParaRPr lang="fi-FI"/>
          </a:p>
        </c:txPr>
        <c:crossAx val="413859152"/>
        <c:crosses val="autoZero"/>
        <c:auto val="1"/>
        <c:lblAlgn val="ctr"/>
        <c:lblOffset val="100"/>
        <c:noMultiLvlLbl val="0"/>
      </c:catAx>
      <c:valAx>
        <c:axId val="413859152"/>
        <c:scaling>
          <c:orientation val="minMax"/>
          <c:max val="29"/>
          <c:min val="19"/>
        </c:scaling>
        <c:delete val="0"/>
        <c:axPos val="l"/>
        <c:majorGridlines>
          <c:spPr>
            <a:ln w="6350" cap="flat" cmpd="sng" algn="ctr">
              <a:solidFill>
                <a:schemeClr val="tx2">
                  <a:lumMod val="25000"/>
                  <a:lumOff val="7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3858760"/>
        <c:crosses val="autoZero"/>
        <c:crossBetween val="between"/>
        <c:majorUnit val="1"/>
      </c:valAx>
      <c:spPr>
        <a:noFill/>
        <a:ln>
          <a:noFill/>
        </a:ln>
        <a:effectLst/>
      </c:spPr>
    </c:plotArea>
    <c:legend>
      <c:legendPos val="r"/>
      <c:layout>
        <c:manualLayout>
          <c:xMode val="edge"/>
          <c:yMode val="edge"/>
          <c:x val="0.68656916671378077"/>
          <c:y val="0.12004004812953105"/>
          <c:w val="0.3033518225698717"/>
          <c:h val="0.6206556236353080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13-44D8-A8CF-200C5BF990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13-44D8-A8CF-200C5BF990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13-44D8-A8CF-200C5BF990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8F7A-47FC-ABEA-1F630AC12E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8F7A-47FC-ABEA-1F630AC12EC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3-8F7A-47FC-ABEA-1F630AC12EC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4-8F7A-47FC-ABEA-1F630AC12ECA}"/>
              </c:ext>
            </c:extLst>
          </c:dPt>
          <c:dLbls>
            <c:dLbl>
              <c:idx val="3"/>
              <c:layout>
                <c:manualLayout>
                  <c:x val="-4.2376028195113526E-2"/>
                  <c:y val="9.323160663543506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396688921262818"/>
                      <c:h val="0.11622938285213477"/>
                    </c:manualLayout>
                  </c15:layout>
                </c:ext>
                <c:ext xmlns:c16="http://schemas.microsoft.com/office/drawing/2014/chart" uri="{C3380CC4-5D6E-409C-BE32-E72D297353CC}">
                  <c16:uniqueId val="{00000001-8F7A-47FC-ABEA-1F630AC12ECA}"/>
                </c:ext>
              </c:extLst>
            </c:dLbl>
            <c:dLbl>
              <c:idx val="4"/>
              <c:layout>
                <c:manualLayout>
                  <c:x val="-4.615966704502461E-2"/>
                  <c:y val="7.8888543167823927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210095900328009"/>
                      <c:h val="0.11622938285213477"/>
                    </c:manualLayout>
                  </c15:layout>
                </c:ext>
                <c:ext xmlns:c16="http://schemas.microsoft.com/office/drawing/2014/chart" uri="{C3380CC4-5D6E-409C-BE32-E72D297353CC}">
                  <c16:uniqueId val="{00000002-8F7A-47FC-ABEA-1F630AC12ECA}"/>
                </c:ext>
              </c:extLst>
            </c:dLbl>
            <c:dLbl>
              <c:idx val="5"/>
              <c:layout>
                <c:manualLayout>
                  <c:x val="-0.13545213772228529"/>
                  <c:y val="7.1715317338055719E-3"/>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5032231924471415"/>
                      <c:h val="0.11622938285213477"/>
                    </c:manualLayout>
                  </c15:layout>
                </c:ext>
                <c:ext xmlns:c16="http://schemas.microsoft.com/office/drawing/2014/chart" uri="{C3380CC4-5D6E-409C-BE32-E72D297353CC}">
                  <c16:uniqueId val="{00000003-8F7A-47FC-ABEA-1F630AC12ECA}"/>
                </c:ext>
              </c:extLst>
            </c:dLbl>
            <c:spPr>
              <a:solidFill>
                <a:srgbClr val="FFFFFF"/>
              </a:solidFill>
              <a:ln>
                <a:solidFill>
                  <a:srgbClr val="29282E">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i-FI"/>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Taul1!$A$2:$A$8</c:f>
              <c:strCache>
                <c:ptCount val="7"/>
                <c:pt idx="0">
                  <c:v>Kotitalouksien ansio- ja pääomatuloverot</c:v>
                </c:pt>
                <c:pt idx="1">
                  <c:v>Pakolliset sosiaaliturvamaksut</c:v>
                </c:pt>
                <c:pt idx="2">
                  <c:v>Arvonlisäverot</c:v>
                </c:pt>
                <c:pt idx="3">
                  <c:v>Yhteisöverot</c:v>
                </c:pt>
                <c:pt idx="4">
                  <c:v>Energiaverot</c:v>
                </c:pt>
                <c:pt idx="5">
                  <c:v>Omaisuusverot</c:v>
                </c:pt>
                <c:pt idx="6">
                  <c:v>Muut verot</c:v>
                </c:pt>
              </c:strCache>
            </c:strRef>
          </c:cat>
          <c:val>
            <c:numRef>
              <c:f>Taul1!$B$2:$B$8</c:f>
              <c:numCache>
                <c:formatCode>General</c:formatCode>
                <c:ptCount val="7"/>
                <c:pt idx="0">
                  <c:v>28</c:v>
                </c:pt>
                <c:pt idx="1">
                  <c:v>27.7</c:v>
                </c:pt>
                <c:pt idx="2">
                  <c:v>19.5</c:v>
                </c:pt>
                <c:pt idx="3">
                  <c:v>4.8</c:v>
                </c:pt>
                <c:pt idx="4">
                  <c:v>4.4000000000000004</c:v>
                </c:pt>
                <c:pt idx="5">
                  <c:v>3.1</c:v>
                </c:pt>
                <c:pt idx="6">
                  <c:v>7.4</c:v>
                </c:pt>
              </c:numCache>
            </c:numRef>
          </c:val>
          <c:extLst>
            <c:ext xmlns:c16="http://schemas.microsoft.com/office/drawing/2014/chart" uri="{C3380CC4-5D6E-409C-BE32-E72D297353CC}">
              <c16:uniqueId val="{00000000-8F7A-47FC-ABEA-1F630AC12EC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77446709626676902"/>
          <c:h val="0.86402754792314485"/>
        </c:manualLayout>
      </c:layout>
      <c:lineChart>
        <c:grouping val="standard"/>
        <c:varyColors val="0"/>
        <c:ser>
          <c:idx val="0"/>
          <c:order val="0"/>
          <c:tx>
            <c:strRef>
              <c:f>Taul1!$B$1</c:f>
              <c:strCache>
                <c:ptCount val="1"/>
                <c:pt idx="0">
                  <c:v>Saksa</c:v>
                </c:pt>
              </c:strCache>
            </c:strRef>
          </c:tx>
          <c:spPr>
            <a:ln w="50800">
              <a:solidFill>
                <a:schemeClr val="accent5"/>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100.4624</c:v>
                </c:pt>
                <c:pt idx="1">
                  <c:v>100.0483</c:v>
                </c:pt>
                <c:pt idx="2">
                  <c:v>99.813649999999996</c:v>
                </c:pt>
                <c:pt idx="3">
                  <c:v>99.675619999999995</c:v>
                </c:pt>
                <c:pt idx="4">
                  <c:v>98.598939999999999</c:v>
                </c:pt>
                <c:pt idx="5">
                  <c:v>98.833600000000004</c:v>
                </c:pt>
                <c:pt idx="6">
                  <c:v>99.164879999999997</c:v>
                </c:pt>
                <c:pt idx="7">
                  <c:v>99.151079999999993</c:v>
                </c:pt>
                <c:pt idx="8">
                  <c:v>99.565190000000001</c:v>
                </c:pt>
                <c:pt idx="9">
                  <c:v>99.993099999999998</c:v>
                </c:pt>
                <c:pt idx="10">
                  <c:v>100.75230000000001</c:v>
                </c:pt>
                <c:pt idx="11">
                  <c:v>101.09739999999999</c:v>
                </c:pt>
                <c:pt idx="12">
                  <c:v>102.4639</c:v>
                </c:pt>
                <c:pt idx="13">
                  <c:v>102.9057</c:v>
                </c:pt>
                <c:pt idx="14">
                  <c:v>103.12649999999999</c:v>
                </c:pt>
                <c:pt idx="15">
                  <c:v>103.18170000000001</c:v>
                </c:pt>
                <c:pt idx="16">
                  <c:v>102.22929999999999</c:v>
                </c:pt>
                <c:pt idx="17">
                  <c:v>100.9179</c:v>
                </c:pt>
                <c:pt idx="18">
                  <c:v>99.551379999999995</c:v>
                </c:pt>
                <c:pt idx="19">
                  <c:v>99.026849999999996</c:v>
                </c:pt>
                <c:pt idx="20">
                  <c:v>98.198629999999994</c:v>
                </c:pt>
                <c:pt idx="21">
                  <c:v>98.281450000000007</c:v>
                </c:pt>
                <c:pt idx="22">
                  <c:v>98.488510000000005</c:v>
                </c:pt>
                <c:pt idx="23">
                  <c:v>98.930220000000006</c:v>
                </c:pt>
                <c:pt idx="24">
                  <c:v>99.468559999999997</c:v>
                </c:pt>
                <c:pt idx="25">
                  <c:v>100.24160000000001</c:v>
                </c:pt>
                <c:pt idx="26">
                  <c:v>100.8903</c:v>
                </c:pt>
                <c:pt idx="27">
                  <c:v>101.49769999999999</c:v>
                </c:pt>
                <c:pt idx="28">
                  <c:v>102.00839999999999</c:v>
                </c:pt>
                <c:pt idx="29">
                  <c:v>102.27070000000001</c:v>
                </c:pt>
                <c:pt idx="30">
                  <c:v>102.61579999999999</c:v>
                </c:pt>
                <c:pt idx="31">
                  <c:v>102.7676</c:v>
                </c:pt>
                <c:pt idx="32">
                  <c:v>102.94710000000001</c:v>
                </c:pt>
                <c:pt idx="33">
                  <c:v>102.72620000000001</c:v>
                </c:pt>
                <c:pt idx="34">
                  <c:v>102.67100000000001</c:v>
                </c:pt>
                <c:pt idx="35">
                  <c:v>102.6434</c:v>
                </c:pt>
                <c:pt idx="36">
                  <c:v>102.8366</c:v>
                </c:pt>
                <c:pt idx="37">
                  <c:v>103.25069999999999</c:v>
                </c:pt>
                <c:pt idx="38">
                  <c:v>103.4854</c:v>
                </c:pt>
                <c:pt idx="39">
                  <c:v>103.6234</c:v>
                </c:pt>
                <c:pt idx="40">
                  <c:v>103.5958</c:v>
                </c:pt>
                <c:pt idx="41">
                  <c:v>103.7891</c:v>
                </c:pt>
                <c:pt idx="42">
                  <c:v>103.7753</c:v>
                </c:pt>
                <c:pt idx="43">
                  <c:v>103.8443</c:v>
                </c:pt>
                <c:pt idx="44">
                  <c:v>103.9547</c:v>
                </c:pt>
                <c:pt idx="45">
                  <c:v>104.0652</c:v>
                </c:pt>
                <c:pt idx="46">
                  <c:v>104.03749999999999</c:v>
                </c:pt>
                <c:pt idx="47">
                  <c:v>104.2032</c:v>
                </c:pt>
                <c:pt idx="48">
                  <c:v>104.53449999999999</c:v>
                </c:pt>
                <c:pt idx="49">
                  <c:v>104.7415</c:v>
                </c:pt>
              </c:numCache>
            </c:numRef>
          </c:val>
          <c:smooth val="0"/>
          <c:extLst>
            <c:ext xmlns:c16="http://schemas.microsoft.com/office/drawing/2014/chart" uri="{C3380CC4-5D6E-409C-BE32-E72D297353CC}">
              <c16:uniqueId val="{00000016-F48E-45BB-9E10-6328D2A0520E}"/>
            </c:ext>
          </c:extLst>
        </c:ser>
        <c:ser>
          <c:idx val="1"/>
          <c:order val="1"/>
          <c:tx>
            <c:strRef>
              <c:f>Taul1!$C$1</c:f>
              <c:strCache>
                <c:ptCount val="1"/>
                <c:pt idx="0">
                  <c:v>Itävalta</c:v>
                </c:pt>
              </c:strCache>
            </c:strRef>
          </c:tx>
          <c:spPr>
            <a:ln w="50800">
              <a:solidFill>
                <a:srgbClr val="FF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100.0095</c:v>
                </c:pt>
                <c:pt idx="1">
                  <c:v>100.0253</c:v>
                </c:pt>
                <c:pt idx="2">
                  <c:v>99.873279999999994</c:v>
                </c:pt>
                <c:pt idx="3">
                  <c:v>100.0919</c:v>
                </c:pt>
                <c:pt idx="4">
                  <c:v>99.361620000000002</c:v>
                </c:pt>
                <c:pt idx="5">
                  <c:v>99.840010000000007</c:v>
                </c:pt>
                <c:pt idx="6">
                  <c:v>100.3184</c:v>
                </c:pt>
                <c:pt idx="7">
                  <c:v>100.83159999999999</c:v>
                </c:pt>
                <c:pt idx="8">
                  <c:v>101.3655</c:v>
                </c:pt>
                <c:pt idx="9">
                  <c:v>101.7741</c:v>
                </c:pt>
                <c:pt idx="10">
                  <c:v>102.422</c:v>
                </c:pt>
                <c:pt idx="11">
                  <c:v>103.03189999999999</c:v>
                </c:pt>
                <c:pt idx="12">
                  <c:v>103.1649</c:v>
                </c:pt>
                <c:pt idx="13">
                  <c:v>103.2236</c:v>
                </c:pt>
                <c:pt idx="14">
                  <c:v>103.1808</c:v>
                </c:pt>
                <c:pt idx="15">
                  <c:v>102.59310000000001</c:v>
                </c:pt>
                <c:pt idx="16">
                  <c:v>102.32859999999999</c:v>
                </c:pt>
                <c:pt idx="17">
                  <c:v>99.68477</c:v>
                </c:pt>
                <c:pt idx="18">
                  <c:v>97.017219999999995</c:v>
                </c:pt>
                <c:pt idx="19">
                  <c:v>97.020390000000006</c:v>
                </c:pt>
                <c:pt idx="20">
                  <c:v>96.671890000000005</c:v>
                </c:pt>
                <c:pt idx="21">
                  <c:v>96.961780000000005</c:v>
                </c:pt>
                <c:pt idx="22">
                  <c:v>97.118600000000001</c:v>
                </c:pt>
                <c:pt idx="23">
                  <c:v>97.452830000000006</c:v>
                </c:pt>
                <c:pt idx="24">
                  <c:v>98.019930000000002</c:v>
                </c:pt>
                <c:pt idx="25">
                  <c:v>98.449209999999994</c:v>
                </c:pt>
                <c:pt idx="26">
                  <c:v>98.967190000000002</c:v>
                </c:pt>
                <c:pt idx="27">
                  <c:v>99.361620000000002</c:v>
                </c:pt>
                <c:pt idx="28">
                  <c:v>99.820999999999998</c:v>
                </c:pt>
                <c:pt idx="29">
                  <c:v>99.903369999999995</c:v>
                </c:pt>
                <c:pt idx="30">
                  <c:v>99.954059999999998</c:v>
                </c:pt>
                <c:pt idx="31">
                  <c:v>100.08240000000001</c:v>
                </c:pt>
                <c:pt idx="32">
                  <c:v>99.748130000000003</c:v>
                </c:pt>
                <c:pt idx="33">
                  <c:v>99.626159999999999</c:v>
                </c:pt>
                <c:pt idx="34">
                  <c:v>99.516859999999994</c:v>
                </c:pt>
                <c:pt idx="35">
                  <c:v>99.562799999999996</c:v>
                </c:pt>
                <c:pt idx="36">
                  <c:v>99.512110000000007</c:v>
                </c:pt>
                <c:pt idx="37">
                  <c:v>99.439239999999998</c:v>
                </c:pt>
                <c:pt idx="38">
                  <c:v>99.531120000000001</c:v>
                </c:pt>
                <c:pt idx="39">
                  <c:v>99.493099999999998</c:v>
                </c:pt>
                <c:pt idx="40">
                  <c:v>99.724369999999993</c:v>
                </c:pt>
                <c:pt idx="41">
                  <c:v>100.02849999999999</c:v>
                </c:pt>
                <c:pt idx="42">
                  <c:v>100.12990000000001</c:v>
                </c:pt>
                <c:pt idx="43">
                  <c:v>100.4372</c:v>
                </c:pt>
                <c:pt idx="44">
                  <c:v>101.12309999999999</c:v>
                </c:pt>
                <c:pt idx="45">
                  <c:v>101.3528</c:v>
                </c:pt>
                <c:pt idx="46">
                  <c:v>101.8233</c:v>
                </c:pt>
                <c:pt idx="47">
                  <c:v>102.1131</c:v>
                </c:pt>
                <c:pt idx="48">
                  <c:v>102.2208</c:v>
                </c:pt>
                <c:pt idx="49">
                  <c:v>102.6818</c:v>
                </c:pt>
              </c:numCache>
            </c:numRef>
          </c:val>
          <c:smooth val="0"/>
          <c:extLst>
            <c:ext xmlns:c16="http://schemas.microsoft.com/office/drawing/2014/chart" uri="{C3380CC4-5D6E-409C-BE32-E72D297353CC}">
              <c16:uniqueId val="{00000017-F48E-45BB-9E10-6328D2A0520E}"/>
            </c:ext>
          </c:extLst>
        </c:ser>
        <c:ser>
          <c:idx val="3"/>
          <c:order val="2"/>
          <c:tx>
            <c:strRef>
              <c:f>Taul1!$D$1</c:f>
              <c:strCache>
                <c:ptCount val="1"/>
                <c:pt idx="0">
                  <c:v>Alankomaat</c:v>
                </c:pt>
              </c:strCache>
            </c:strRef>
          </c:tx>
          <c:spPr>
            <a:ln w="50800">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100.6474</c:v>
                </c:pt>
                <c:pt idx="1">
                  <c:v>100.29430000000001</c:v>
                </c:pt>
                <c:pt idx="2">
                  <c:v>99.705709999999996</c:v>
                </c:pt>
                <c:pt idx="3">
                  <c:v>99.352559999999997</c:v>
                </c:pt>
                <c:pt idx="4">
                  <c:v>99.941140000000004</c:v>
                </c:pt>
                <c:pt idx="5">
                  <c:v>99.470280000000002</c:v>
                </c:pt>
                <c:pt idx="6">
                  <c:v>99.117130000000003</c:v>
                </c:pt>
                <c:pt idx="7">
                  <c:v>98.999409999999997</c:v>
                </c:pt>
                <c:pt idx="8">
                  <c:v>99.117130000000003</c:v>
                </c:pt>
                <c:pt idx="9">
                  <c:v>99.352559999999997</c:v>
                </c:pt>
                <c:pt idx="10">
                  <c:v>99.470280000000002</c:v>
                </c:pt>
                <c:pt idx="11">
                  <c:v>99.352559999999997</c:v>
                </c:pt>
                <c:pt idx="12">
                  <c:v>99.823430000000002</c:v>
                </c:pt>
                <c:pt idx="13">
                  <c:v>99.705709999999996</c:v>
                </c:pt>
                <c:pt idx="14">
                  <c:v>99.941140000000004</c:v>
                </c:pt>
                <c:pt idx="15">
                  <c:v>99.470280000000002</c:v>
                </c:pt>
                <c:pt idx="16">
                  <c:v>98.763980000000004</c:v>
                </c:pt>
                <c:pt idx="17">
                  <c:v>97.351380000000006</c:v>
                </c:pt>
                <c:pt idx="18">
                  <c:v>96.0565</c:v>
                </c:pt>
                <c:pt idx="19">
                  <c:v>95.232489999999999</c:v>
                </c:pt>
                <c:pt idx="20">
                  <c:v>94.761619999999994</c:v>
                </c:pt>
                <c:pt idx="21">
                  <c:v>94.290760000000006</c:v>
                </c:pt>
                <c:pt idx="22">
                  <c:v>93.702179999999998</c:v>
                </c:pt>
                <c:pt idx="23">
                  <c:v>93.349029999999999</c:v>
                </c:pt>
                <c:pt idx="24">
                  <c:v>93.113600000000005</c:v>
                </c:pt>
                <c:pt idx="25">
                  <c:v>93.113600000000005</c:v>
                </c:pt>
                <c:pt idx="26">
                  <c:v>93.231309999999993</c:v>
                </c:pt>
                <c:pt idx="27">
                  <c:v>93.231309999999993</c:v>
                </c:pt>
                <c:pt idx="28">
                  <c:v>92.878159999999994</c:v>
                </c:pt>
                <c:pt idx="29">
                  <c:v>92.525009999999995</c:v>
                </c:pt>
                <c:pt idx="30">
                  <c:v>91.936430000000001</c:v>
                </c:pt>
                <c:pt idx="31">
                  <c:v>91.46557</c:v>
                </c:pt>
                <c:pt idx="32">
                  <c:v>90.876990000000006</c:v>
                </c:pt>
                <c:pt idx="33">
                  <c:v>90.641549999999995</c:v>
                </c:pt>
                <c:pt idx="34">
                  <c:v>90.523840000000007</c:v>
                </c:pt>
                <c:pt idx="35">
                  <c:v>90.170689999999993</c:v>
                </c:pt>
                <c:pt idx="36">
                  <c:v>89.93526</c:v>
                </c:pt>
                <c:pt idx="37">
                  <c:v>89.93526</c:v>
                </c:pt>
                <c:pt idx="38">
                  <c:v>89.93526</c:v>
                </c:pt>
                <c:pt idx="39">
                  <c:v>89.93526</c:v>
                </c:pt>
                <c:pt idx="40">
                  <c:v>90.170689999999993</c:v>
                </c:pt>
                <c:pt idx="41">
                  <c:v>90.170689999999993</c:v>
                </c:pt>
                <c:pt idx="42">
                  <c:v>90.288399999999996</c:v>
                </c:pt>
                <c:pt idx="43">
                  <c:v>90.052970000000002</c:v>
                </c:pt>
                <c:pt idx="44">
                  <c:v>90.288399999999996</c:v>
                </c:pt>
                <c:pt idx="45">
                  <c:v>90.170689999999993</c:v>
                </c:pt>
                <c:pt idx="46">
                  <c:v>90.288399999999996</c:v>
                </c:pt>
                <c:pt idx="47">
                  <c:v>90.759270000000001</c:v>
                </c:pt>
                <c:pt idx="48">
                  <c:v>91.11242</c:v>
                </c:pt>
                <c:pt idx="49">
                  <c:v>91.347849999999994</c:v>
                </c:pt>
              </c:numCache>
            </c:numRef>
          </c:val>
          <c:smooth val="0"/>
          <c:extLst>
            <c:ext xmlns:c16="http://schemas.microsoft.com/office/drawing/2014/chart" uri="{C3380CC4-5D6E-409C-BE32-E72D297353CC}">
              <c16:uniqueId val="{00000019-F48E-45BB-9E10-6328D2A0520E}"/>
            </c:ext>
          </c:extLst>
        </c:ser>
        <c:ser>
          <c:idx val="4"/>
          <c:order val="3"/>
          <c:tx>
            <c:strRef>
              <c:f>Taul1!$E$1</c:f>
              <c:strCache>
                <c:ptCount val="1"/>
                <c:pt idx="0">
                  <c:v>Euromaat</c:v>
                </c:pt>
              </c:strCache>
            </c:strRef>
          </c:tx>
          <c:spPr>
            <a:ln w="50800">
              <a:solidFill>
                <a:srgbClr val="FFC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100.5334</c:v>
                </c:pt>
                <c:pt idx="1">
                  <c:v>100.19889999999999</c:v>
                </c:pt>
                <c:pt idx="2">
                  <c:v>99.69435</c:v>
                </c:pt>
                <c:pt idx="3">
                  <c:v>99.573340000000002</c:v>
                </c:pt>
                <c:pt idx="4">
                  <c:v>99.235590000000002</c:v>
                </c:pt>
                <c:pt idx="5">
                  <c:v>99.33381</c:v>
                </c:pt>
                <c:pt idx="6">
                  <c:v>99.417429999999996</c:v>
                </c:pt>
                <c:pt idx="7">
                  <c:v>99.337800000000001</c:v>
                </c:pt>
                <c:pt idx="8">
                  <c:v>99.345910000000003</c:v>
                </c:pt>
                <c:pt idx="9">
                  <c:v>99.378500000000003</c:v>
                </c:pt>
                <c:pt idx="10">
                  <c:v>99.625749999999996</c:v>
                </c:pt>
                <c:pt idx="11">
                  <c:v>99.680189999999996</c:v>
                </c:pt>
                <c:pt idx="12">
                  <c:v>100.7452</c:v>
                </c:pt>
                <c:pt idx="13">
                  <c:v>100.46850000000001</c:v>
                </c:pt>
                <c:pt idx="14">
                  <c:v>99.901390000000006</c:v>
                </c:pt>
                <c:pt idx="15">
                  <c:v>98.545330000000007</c:v>
                </c:pt>
                <c:pt idx="16">
                  <c:v>96.820750000000004</c:v>
                </c:pt>
                <c:pt idx="17">
                  <c:v>94.807360000000003</c:v>
                </c:pt>
                <c:pt idx="18">
                  <c:v>93.282560000000004</c:v>
                </c:pt>
                <c:pt idx="19">
                  <c:v>92.271289999999993</c:v>
                </c:pt>
                <c:pt idx="20">
                  <c:v>91.437989999999999</c:v>
                </c:pt>
                <c:pt idx="21">
                  <c:v>91.23997</c:v>
                </c:pt>
                <c:pt idx="22">
                  <c:v>90.974209999999999</c:v>
                </c:pt>
                <c:pt idx="23">
                  <c:v>90.930809999999994</c:v>
                </c:pt>
                <c:pt idx="24">
                  <c:v>90.876379999999997</c:v>
                </c:pt>
                <c:pt idx="25">
                  <c:v>91.047359999999998</c:v>
                </c:pt>
                <c:pt idx="26">
                  <c:v>91.149910000000006</c:v>
                </c:pt>
                <c:pt idx="27">
                  <c:v>90.979190000000003</c:v>
                </c:pt>
                <c:pt idx="28">
                  <c:v>90.757689999999997</c:v>
                </c:pt>
                <c:pt idx="29">
                  <c:v>90.271199999999993</c:v>
                </c:pt>
                <c:pt idx="30">
                  <c:v>90.025270000000006</c:v>
                </c:pt>
                <c:pt idx="31">
                  <c:v>89.635109999999997</c:v>
                </c:pt>
                <c:pt idx="32">
                  <c:v>89.351709999999997</c:v>
                </c:pt>
                <c:pt idx="33">
                  <c:v>88.882739999999998</c:v>
                </c:pt>
                <c:pt idx="34">
                  <c:v>88.688190000000006</c:v>
                </c:pt>
                <c:pt idx="35">
                  <c:v>88.540049999999994</c:v>
                </c:pt>
                <c:pt idx="36">
                  <c:v>88.485320000000002</c:v>
                </c:pt>
                <c:pt idx="37">
                  <c:v>88.551640000000006</c:v>
                </c:pt>
                <c:pt idx="38">
                  <c:v>88.539540000000002</c:v>
                </c:pt>
                <c:pt idx="39">
                  <c:v>88.667069999999995</c:v>
                </c:pt>
                <c:pt idx="40">
                  <c:v>88.546409999999995</c:v>
                </c:pt>
                <c:pt idx="41">
                  <c:v>88.733220000000003</c:v>
                </c:pt>
                <c:pt idx="42">
                  <c:v>88.875050000000002</c:v>
                </c:pt>
                <c:pt idx="43">
                  <c:v>88.963650000000001</c:v>
                </c:pt>
                <c:pt idx="44">
                  <c:v>89.19623</c:v>
                </c:pt>
                <c:pt idx="45">
                  <c:v>89.284400000000005</c:v>
                </c:pt>
                <c:pt idx="46">
                  <c:v>89.503460000000004</c:v>
                </c:pt>
                <c:pt idx="47">
                  <c:v>89.664259999999999</c:v>
                </c:pt>
                <c:pt idx="48">
                  <c:v>89.916539999999998</c:v>
                </c:pt>
                <c:pt idx="49">
                  <c:v>90.190200000000004</c:v>
                </c:pt>
              </c:numCache>
            </c:numRef>
          </c:val>
          <c:smooth val="0"/>
          <c:extLst>
            <c:ext xmlns:c16="http://schemas.microsoft.com/office/drawing/2014/chart" uri="{C3380CC4-5D6E-409C-BE32-E72D297353CC}">
              <c16:uniqueId val="{0000001A-F48E-45BB-9E10-6328D2A0520E}"/>
            </c:ext>
          </c:extLst>
        </c:ser>
        <c:ser>
          <c:idx val="5"/>
          <c:order val="4"/>
          <c:tx>
            <c:strRef>
              <c:f>Taul1!$F$1</c:f>
              <c:strCache>
                <c:ptCount val="1"/>
                <c:pt idx="0">
                  <c:v>Ruotsi</c:v>
                </c:pt>
              </c:strCache>
            </c:strRef>
          </c:tx>
          <c:spPr>
            <a:ln w="50800">
              <a:solidFill>
                <a:schemeClr val="accent3"/>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Taul1!$F$2:$F$53</c:f>
              <c:numCache>
                <c:formatCode>General</c:formatCode>
                <c:ptCount val="52"/>
                <c:pt idx="0">
                  <c:v>100.74769999999999</c:v>
                </c:pt>
                <c:pt idx="1">
                  <c:v>100.2715</c:v>
                </c:pt>
                <c:pt idx="2">
                  <c:v>99.52758</c:v>
                </c:pt>
                <c:pt idx="3">
                  <c:v>99.453190000000006</c:v>
                </c:pt>
                <c:pt idx="4">
                  <c:v>98.322360000000003</c:v>
                </c:pt>
                <c:pt idx="5">
                  <c:v>99.036569999999998</c:v>
                </c:pt>
                <c:pt idx="6">
                  <c:v>99.735889999999998</c:v>
                </c:pt>
                <c:pt idx="7">
                  <c:v>99.349029999999999</c:v>
                </c:pt>
                <c:pt idx="8">
                  <c:v>101.68510000000001</c:v>
                </c:pt>
                <c:pt idx="9">
                  <c:v>101.2238</c:v>
                </c:pt>
                <c:pt idx="10">
                  <c:v>101.98269999999999</c:v>
                </c:pt>
                <c:pt idx="11">
                  <c:v>101.43210000000001</c:v>
                </c:pt>
                <c:pt idx="12">
                  <c:v>102.6374</c:v>
                </c:pt>
                <c:pt idx="13">
                  <c:v>102.7713</c:v>
                </c:pt>
                <c:pt idx="14">
                  <c:v>101.61069999999999</c:v>
                </c:pt>
                <c:pt idx="15">
                  <c:v>99.25976</c:v>
                </c:pt>
                <c:pt idx="16">
                  <c:v>95.71848</c:v>
                </c:pt>
                <c:pt idx="17">
                  <c:v>92.296250000000001</c:v>
                </c:pt>
                <c:pt idx="18">
                  <c:v>89.350149999999999</c:v>
                </c:pt>
                <c:pt idx="19">
                  <c:v>89.989959999999996</c:v>
                </c:pt>
                <c:pt idx="20">
                  <c:v>89.647729999999996</c:v>
                </c:pt>
                <c:pt idx="21">
                  <c:v>89.707250000000002</c:v>
                </c:pt>
                <c:pt idx="22">
                  <c:v>90.287540000000007</c:v>
                </c:pt>
                <c:pt idx="23">
                  <c:v>91.448130000000006</c:v>
                </c:pt>
                <c:pt idx="24">
                  <c:v>91.582040000000006</c:v>
                </c:pt>
                <c:pt idx="25">
                  <c:v>91.611800000000002</c:v>
                </c:pt>
                <c:pt idx="26">
                  <c:v>91.790350000000004</c:v>
                </c:pt>
                <c:pt idx="27">
                  <c:v>90.52561</c:v>
                </c:pt>
                <c:pt idx="28">
                  <c:v>90.406580000000005</c:v>
                </c:pt>
                <c:pt idx="29">
                  <c:v>89.9602</c:v>
                </c:pt>
                <c:pt idx="30">
                  <c:v>89.9602</c:v>
                </c:pt>
                <c:pt idx="31">
                  <c:v>88.591300000000004</c:v>
                </c:pt>
                <c:pt idx="32">
                  <c:v>88.754980000000003</c:v>
                </c:pt>
                <c:pt idx="33">
                  <c:v>87.415840000000003</c:v>
                </c:pt>
                <c:pt idx="34">
                  <c:v>87.386080000000007</c:v>
                </c:pt>
                <c:pt idx="35">
                  <c:v>87.133129999999994</c:v>
                </c:pt>
                <c:pt idx="36">
                  <c:v>86.776030000000006</c:v>
                </c:pt>
                <c:pt idx="37">
                  <c:v>86.850430000000003</c:v>
                </c:pt>
                <c:pt idx="38">
                  <c:v>87.028980000000004</c:v>
                </c:pt>
                <c:pt idx="39">
                  <c:v>86.508200000000002</c:v>
                </c:pt>
                <c:pt idx="40">
                  <c:v>84.038240000000002</c:v>
                </c:pt>
                <c:pt idx="41">
                  <c:v>82.966930000000005</c:v>
                </c:pt>
                <c:pt idx="42">
                  <c:v>82.267600000000002</c:v>
                </c:pt>
                <c:pt idx="43">
                  <c:v>82.833020000000005</c:v>
                </c:pt>
                <c:pt idx="44">
                  <c:v>83.100840000000005</c:v>
                </c:pt>
                <c:pt idx="45">
                  <c:v>82.803259999999995</c:v>
                </c:pt>
                <c:pt idx="46">
                  <c:v>81.553399999999996</c:v>
                </c:pt>
                <c:pt idx="47">
                  <c:v>82.282480000000007</c:v>
                </c:pt>
                <c:pt idx="48">
                  <c:v>83.502589999999998</c:v>
                </c:pt>
                <c:pt idx="49">
                  <c:v>83.963840000000005</c:v>
                </c:pt>
              </c:numCache>
            </c:numRef>
          </c:val>
          <c:smooth val="0"/>
          <c:extLst>
            <c:ext xmlns:c16="http://schemas.microsoft.com/office/drawing/2014/chart" uri="{C3380CC4-5D6E-409C-BE32-E72D297353CC}">
              <c16:uniqueId val="{0000001B-F48E-45BB-9E10-6328D2A0520E}"/>
            </c:ext>
          </c:extLst>
        </c:ser>
        <c:ser>
          <c:idx val="6"/>
          <c:order val="5"/>
          <c:tx>
            <c:strRef>
              <c:f>Taul1!$G$1</c:f>
              <c:strCache>
                <c:ptCount val="1"/>
                <c:pt idx="0">
                  <c:v>Tanska</c:v>
                </c:pt>
              </c:strCache>
            </c:strRef>
          </c:tx>
          <c:spPr>
            <a:ln w="50800">
              <a:solidFill>
                <a:srgbClr val="C0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Taul1!$G$2:$G$53</c:f>
              <c:numCache>
                <c:formatCode>General</c:formatCode>
                <c:ptCount val="52"/>
                <c:pt idx="0">
                  <c:v>100.1414</c:v>
                </c:pt>
                <c:pt idx="1">
                  <c:v>100.4243</c:v>
                </c:pt>
                <c:pt idx="2">
                  <c:v>99.858559999999997</c:v>
                </c:pt>
                <c:pt idx="3">
                  <c:v>99.575670000000002</c:v>
                </c:pt>
                <c:pt idx="4">
                  <c:v>99.292789999999997</c:v>
                </c:pt>
                <c:pt idx="5">
                  <c:v>99.292789999999997</c:v>
                </c:pt>
                <c:pt idx="6">
                  <c:v>99.292789999999997</c:v>
                </c:pt>
                <c:pt idx="7">
                  <c:v>100.7072</c:v>
                </c:pt>
                <c:pt idx="8">
                  <c:v>102.1216</c:v>
                </c:pt>
                <c:pt idx="9">
                  <c:v>102.6874</c:v>
                </c:pt>
                <c:pt idx="10">
                  <c:v>101.83880000000001</c:v>
                </c:pt>
                <c:pt idx="11">
                  <c:v>102.6874</c:v>
                </c:pt>
                <c:pt idx="12">
                  <c:v>103.5361</c:v>
                </c:pt>
                <c:pt idx="13">
                  <c:v>103.5361</c:v>
                </c:pt>
                <c:pt idx="14">
                  <c:v>103.5361</c:v>
                </c:pt>
                <c:pt idx="15">
                  <c:v>100.9901</c:v>
                </c:pt>
                <c:pt idx="16">
                  <c:v>95.615279999999998</c:v>
                </c:pt>
                <c:pt idx="17">
                  <c:v>90.806219999999996</c:v>
                </c:pt>
                <c:pt idx="18">
                  <c:v>87.694479999999999</c:v>
                </c:pt>
                <c:pt idx="19">
                  <c:v>84.865629999999996</c:v>
                </c:pt>
                <c:pt idx="20">
                  <c:v>82.319659999999999</c:v>
                </c:pt>
                <c:pt idx="21">
                  <c:v>82.036779999999993</c:v>
                </c:pt>
                <c:pt idx="22">
                  <c:v>81.753889999999998</c:v>
                </c:pt>
                <c:pt idx="23">
                  <c:v>81.188119999999998</c:v>
                </c:pt>
                <c:pt idx="24">
                  <c:v>81.471000000000004</c:v>
                </c:pt>
                <c:pt idx="25">
                  <c:v>82.036779999999993</c:v>
                </c:pt>
                <c:pt idx="26">
                  <c:v>81.753889999999998</c:v>
                </c:pt>
                <c:pt idx="27">
                  <c:v>81.471000000000004</c:v>
                </c:pt>
                <c:pt idx="28">
                  <c:v>80.905230000000003</c:v>
                </c:pt>
                <c:pt idx="29">
                  <c:v>80.339460000000003</c:v>
                </c:pt>
                <c:pt idx="30">
                  <c:v>80.056579999999997</c:v>
                </c:pt>
                <c:pt idx="31">
                  <c:v>79.490809999999996</c:v>
                </c:pt>
                <c:pt idx="32">
                  <c:v>78.925039999999996</c:v>
                </c:pt>
                <c:pt idx="33">
                  <c:v>78.642150000000001</c:v>
                </c:pt>
                <c:pt idx="34">
                  <c:v>78.642150000000001</c:v>
                </c:pt>
                <c:pt idx="35">
                  <c:v>78.642150000000001</c:v>
                </c:pt>
                <c:pt idx="36">
                  <c:v>78.642150000000001</c:v>
                </c:pt>
                <c:pt idx="37">
                  <c:v>79.207920000000001</c:v>
                </c:pt>
                <c:pt idx="38">
                  <c:v>79.207920000000001</c:v>
                </c:pt>
                <c:pt idx="39">
                  <c:v>79.490809999999996</c:v>
                </c:pt>
                <c:pt idx="40">
                  <c:v>80.056579999999997</c:v>
                </c:pt>
                <c:pt idx="41">
                  <c:v>80.056579999999997</c:v>
                </c:pt>
                <c:pt idx="42">
                  <c:v>80.339460000000003</c:v>
                </c:pt>
                <c:pt idx="43">
                  <c:v>80.622349999999997</c:v>
                </c:pt>
                <c:pt idx="44">
                  <c:v>81.188119999999998</c:v>
                </c:pt>
                <c:pt idx="45">
                  <c:v>81.471000000000004</c:v>
                </c:pt>
                <c:pt idx="46">
                  <c:v>82.036779999999993</c:v>
                </c:pt>
                <c:pt idx="47">
                  <c:v>82.319659999999999</c:v>
                </c:pt>
                <c:pt idx="48">
                  <c:v>82.602549999999994</c:v>
                </c:pt>
                <c:pt idx="49">
                  <c:v>82.885429999999999</c:v>
                </c:pt>
              </c:numCache>
            </c:numRef>
          </c:val>
          <c:smooth val="0"/>
          <c:extLst>
            <c:ext xmlns:c16="http://schemas.microsoft.com/office/drawing/2014/chart" uri="{C3380CC4-5D6E-409C-BE32-E72D297353CC}">
              <c16:uniqueId val="{0000001C-F48E-45BB-9E10-6328D2A0520E}"/>
            </c:ext>
          </c:extLst>
        </c:ser>
        <c:ser>
          <c:idx val="7"/>
          <c:order val="6"/>
          <c:tx>
            <c:strRef>
              <c:f>Taul1!$H$1</c:f>
              <c:strCache>
                <c:ptCount val="1"/>
                <c:pt idx="0">
                  <c:v>Suomi</c:v>
                </c:pt>
              </c:strCache>
            </c:strRef>
          </c:tx>
          <c:spPr>
            <a:ln w="50800">
              <a:solidFill>
                <a:srgbClr val="00B0F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Taul1!$H$2:$H$53</c:f>
              <c:numCache>
                <c:formatCode>General</c:formatCode>
                <c:ptCount val="52"/>
                <c:pt idx="0">
                  <c:v>98.691230000000004</c:v>
                </c:pt>
                <c:pt idx="1">
                  <c:v>100.6302</c:v>
                </c:pt>
                <c:pt idx="2">
                  <c:v>98.133790000000005</c:v>
                </c:pt>
                <c:pt idx="3">
                  <c:v>102.5448</c:v>
                </c:pt>
                <c:pt idx="4">
                  <c:v>102.0843</c:v>
                </c:pt>
                <c:pt idx="5">
                  <c:v>99.757630000000006</c:v>
                </c:pt>
                <c:pt idx="6">
                  <c:v>101.3815</c:v>
                </c:pt>
                <c:pt idx="7">
                  <c:v>99.781869999999998</c:v>
                </c:pt>
                <c:pt idx="8">
                  <c:v>101.1391</c:v>
                </c:pt>
                <c:pt idx="9">
                  <c:v>101.23609999999999</c:v>
                </c:pt>
                <c:pt idx="10">
                  <c:v>101.6481</c:v>
                </c:pt>
                <c:pt idx="11">
                  <c:v>103.63549999999999</c:v>
                </c:pt>
                <c:pt idx="12">
                  <c:v>103.9021</c:v>
                </c:pt>
                <c:pt idx="13">
                  <c:v>104.19289999999999</c:v>
                </c:pt>
                <c:pt idx="14">
                  <c:v>104.3141</c:v>
                </c:pt>
                <c:pt idx="15">
                  <c:v>100.6786</c:v>
                </c:pt>
                <c:pt idx="16">
                  <c:v>97.770240000000001</c:v>
                </c:pt>
                <c:pt idx="17">
                  <c:v>93.165289999999999</c:v>
                </c:pt>
                <c:pt idx="18">
                  <c:v>90.765870000000007</c:v>
                </c:pt>
                <c:pt idx="19">
                  <c:v>89.602519999999998</c:v>
                </c:pt>
                <c:pt idx="20">
                  <c:v>88.899659999999997</c:v>
                </c:pt>
                <c:pt idx="21">
                  <c:v>89.214740000000006</c:v>
                </c:pt>
                <c:pt idx="22">
                  <c:v>87.566649999999996</c:v>
                </c:pt>
                <c:pt idx="23">
                  <c:v>87.978669999999994</c:v>
                </c:pt>
                <c:pt idx="24">
                  <c:v>88.269509999999997</c:v>
                </c:pt>
                <c:pt idx="25">
                  <c:v>88.245270000000005</c:v>
                </c:pt>
                <c:pt idx="26">
                  <c:v>90.959770000000006</c:v>
                </c:pt>
                <c:pt idx="27">
                  <c:v>90.063019999999995</c:v>
                </c:pt>
                <c:pt idx="28">
                  <c:v>90.135720000000006</c:v>
                </c:pt>
                <c:pt idx="29">
                  <c:v>90.644689999999997</c:v>
                </c:pt>
                <c:pt idx="30">
                  <c:v>88.657300000000006</c:v>
                </c:pt>
                <c:pt idx="31">
                  <c:v>86.936499999999995</c:v>
                </c:pt>
                <c:pt idx="32">
                  <c:v>87.178870000000003</c:v>
                </c:pt>
                <c:pt idx="33">
                  <c:v>86.766840000000002</c:v>
                </c:pt>
                <c:pt idx="34">
                  <c:v>84.125060000000005</c:v>
                </c:pt>
                <c:pt idx="35">
                  <c:v>84.634029999999996</c:v>
                </c:pt>
                <c:pt idx="36">
                  <c:v>84.294719999999998</c:v>
                </c:pt>
                <c:pt idx="37">
                  <c:v>83.543379999999999</c:v>
                </c:pt>
                <c:pt idx="38">
                  <c:v>82.307320000000004</c:v>
                </c:pt>
                <c:pt idx="39">
                  <c:v>82.961709999999997</c:v>
                </c:pt>
                <c:pt idx="40">
                  <c:v>83.494910000000004</c:v>
                </c:pt>
                <c:pt idx="41">
                  <c:v>81.555989999999994</c:v>
                </c:pt>
                <c:pt idx="42">
                  <c:v>81.701409999999996</c:v>
                </c:pt>
                <c:pt idx="43">
                  <c:v>81.216669999999993</c:v>
                </c:pt>
                <c:pt idx="44">
                  <c:v>80.804649999999995</c:v>
                </c:pt>
                <c:pt idx="45">
                  <c:v>80.828890000000001</c:v>
                </c:pt>
                <c:pt idx="46">
                  <c:v>80.804649999999995</c:v>
                </c:pt>
                <c:pt idx="47">
                  <c:v>80.68347</c:v>
                </c:pt>
                <c:pt idx="48">
                  <c:v>78.502179999999996</c:v>
                </c:pt>
                <c:pt idx="49">
                  <c:v>79.035390000000007</c:v>
                </c:pt>
              </c:numCache>
            </c:numRef>
          </c:val>
          <c:smooth val="0"/>
          <c:extLst>
            <c:ext xmlns:c16="http://schemas.microsoft.com/office/drawing/2014/chart" uri="{C3380CC4-5D6E-409C-BE32-E72D297353CC}">
              <c16:uniqueId val="{0000001D-F48E-45BB-9E10-6328D2A0520E}"/>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1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84522019337891E-2"/>
          <c:y val="4.14882287384735E-2"/>
          <c:w val="0.87671290829405835"/>
          <c:h val="0.88838379242200516"/>
        </c:manualLayout>
      </c:layout>
      <c:barChart>
        <c:barDir val="col"/>
        <c:grouping val="clustered"/>
        <c:varyColors val="0"/>
        <c:ser>
          <c:idx val="0"/>
          <c:order val="0"/>
          <c:tx>
            <c:strRef>
              <c:f>Taul1!$B$1</c:f>
              <c:strCache>
                <c:ptCount val="1"/>
                <c:pt idx="0">
                  <c:v>Työlliset</c:v>
                </c:pt>
              </c:strCache>
            </c:strRef>
          </c:tx>
          <c:spPr>
            <a:solidFill>
              <a:srgbClr val="0070C0"/>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Taul1!$B$2:$B$13</c:f>
              <c:numCache>
                <c:formatCode>General</c:formatCode>
                <c:ptCount val="12"/>
                <c:pt idx="0">
                  <c:v>1421.4</c:v>
                </c:pt>
                <c:pt idx="1">
                  <c:v>1450.7</c:v>
                </c:pt>
                <c:pt idx="2">
                  <c:v>1497.7</c:v>
                </c:pt>
                <c:pt idx="3">
                  <c:v>1542.7</c:v>
                </c:pt>
                <c:pt idx="4">
                  <c:v>1473.2</c:v>
                </c:pt>
                <c:pt idx="5">
                  <c:v>1449.9</c:v>
                </c:pt>
                <c:pt idx="6">
                  <c:v>1475</c:v>
                </c:pt>
                <c:pt idx="7">
                  <c:v>1496.4</c:v>
                </c:pt>
                <c:pt idx="8">
                  <c:v>1483.1</c:v>
                </c:pt>
                <c:pt idx="9">
                  <c:v>1481.8</c:v>
                </c:pt>
                <c:pt idx="10">
                  <c:v>1486</c:v>
                </c:pt>
                <c:pt idx="11">
                  <c:v>1501.6</c:v>
                </c:pt>
              </c:numCache>
            </c:numRef>
          </c:val>
          <c:extLst>
            <c:ext xmlns:c16="http://schemas.microsoft.com/office/drawing/2014/chart" uri="{C3380CC4-5D6E-409C-BE32-E72D297353CC}">
              <c16:uniqueId val="{00000000-7529-4A6F-9B11-59AB19A32DB4}"/>
            </c:ext>
          </c:extLst>
        </c:ser>
        <c:ser>
          <c:idx val="1"/>
          <c:order val="1"/>
          <c:tx>
            <c:strRef>
              <c:f>Taul1!$C$1</c:f>
              <c:strCache>
                <c:ptCount val="1"/>
                <c:pt idx="0">
                  <c:v>Ennuste</c:v>
                </c:pt>
              </c:strCache>
            </c:strRef>
          </c:tx>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Taul1!$C$2:$C$13</c:f>
              <c:numCache>
                <c:formatCode>General</c:formatCode>
                <c:ptCount val="12"/>
              </c:numCache>
            </c:numRef>
          </c:val>
          <c:extLst>
            <c:ext xmlns:c16="http://schemas.microsoft.com/office/drawing/2014/chart" uri="{C3380CC4-5D6E-409C-BE32-E72D297353CC}">
              <c16:uniqueId val="{00000001-7529-4A6F-9B11-59AB19A32DB4}"/>
            </c:ext>
          </c:extLst>
        </c:ser>
        <c:dLbls>
          <c:showLegendKey val="0"/>
          <c:showVal val="0"/>
          <c:showCatName val="0"/>
          <c:showSerName val="0"/>
          <c:showPercent val="0"/>
          <c:showBubbleSize val="0"/>
        </c:dLbls>
        <c:gapWidth val="150"/>
        <c:axId val="413860328"/>
        <c:axId val="413860720"/>
      </c:barChart>
      <c:catAx>
        <c:axId val="413860328"/>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3860720"/>
        <c:crosses val="autoZero"/>
        <c:auto val="1"/>
        <c:lblAlgn val="ctr"/>
        <c:lblOffset val="100"/>
        <c:noMultiLvlLbl val="0"/>
      </c:catAx>
      <c:valAx>
        <c:axId val="413860720"/>
        <c:scaling>
          <c:orientation val="minMax"/>
          <c:max val="1550"/>
          <c:min val="1300"/>
        </c:scaling>
        <c:delete val="0"/>
        <c:axPos val="l"/>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3860328"/>
        <c:crosses val="autoZero"/>
        <c:crossBetween val="between"/>
        <c:majorUnit val="50"/>
        <c:minorUnit val="10"/>
      </c:valAx>
    </c:plotArea>
    <c:plotVisOnly val="1"/>
    <c:dispBlanksAs val="gap"/>
    <c:showDLblsOverMax val="0"/>
  </c:chart>
  <c:txPr>
    <a:bodyPr/>
    <a:lstStyle/>
    <a:p>
      <a:pPr>
        <a:defRPr sz="1800"/>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strRef>
              <c:f>Taul1!$A$2:$A$44</c:f>
              <c:strCach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2017(1-7)</c:v>
                </c:pt>
              </c:strCache>
            </c:strRef>
          </c:cat>
          <c:val>
            <c:numRef>
              <c:f>Taul1!$B$2:$B$44</c:f>
              <c:numCache>
                <c:formatCode>General</c:formatCode>
                <c:ptCount val="43"/>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5.5</c:v>
                </c:pt>
                <c:pt idx="42">
                  <c:v>5.5</c:v>
                </c:pt>
              </c:numCache>
            </c:numRef>
          </c:val>
          <c:smooth val="0"/>
          <c:extLst>
            <c:ext xmlns:c16="http://schemas.microsoft.com/office/drawing/2014/chart" uri="{C3380CC4-5D6E-409C-BE32-E72D297353CC}">
              <c16:uniqueId val="{00000000-674B-47E6-8EC3-4FC3401F7F52}"/>
            </c:ext>
          </c:extLst>
        </c:ser>
        <c:dLbls>
          <c:showLegendKey val="0"/>
          <c:showVal val="0"/>
          <c:showCatName val="0"/>
          <c:showSerName val="0"/>
          <c:showPercent val="0"/>
          <c:showBubbleSize val="0"/>
        </c:dLbls>
        <c:smooth val="0"/>
        <c:axId val="403760720"/>
        <c:axId val="403761112"/>
      </c:lineChart>
      <c:catAx>
        <c:axId val="403760720"/>
        <c:scaling>
          <c:orientation val="minMax"/>
        </c:scaling>
        <c:delete val="0"/>
        <c:axPos val="b"/>
        <c:numFmt formatCode="0" sourceLinked="0"/>
        <c:majorTickMark val="out"/>
        <c:minorTickMark val="none"/>
        <c:tickLblPos val="nextTo"/>
        <c:txPr>
          <a:bodyPr rot="-5400000" vert="horz" anchor="ctr" anchorCtr="0"/>
          <a:lstStyle/>
          <a:p>
            <a:pPr>
              <a:defRPr sz="1050" b="0" i="0" baseline="0">
                <a:solidFill>
                  <a:schemeClr val="tx2"/>
                </a:solidFill>
                <a:latin typeface="Verdana" panose="020B0604030504040204" pitchFamily="34" charset="0"/>
              </a:defRPr>
            </a:pPr>
            <a:endParaRPr lang="fi-FI"/>
          </a:p>
        </c:txPr>
        <c:crossAx val="403761112"/>
        <c:crosses val="autoZero"/>
        <c:auto val="1"/>
        <c:lblAlgn val="ctr"/>
        <c:lblOffset val="100"/>
        <c:noMultiLvlLbl val="0"/>
      </c:catAx>
      <c:valAx>
        <c:axId val="40376111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40376072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24819176555621E-2"/>
          <c:y val="5.7843260303424397E-2"/>
          <c:w val="0.70577988748548304"/>
          <c:h val="0.90286796776447087"/>
        </c:manualLayout>
      </c:layout>
      <c:lineChart>
        <c:grouping val="standard"/>
        <c:varyColors val="0"/>
        <c:ser>
          <c:idx val="0"/>
          <c:order val="0"/>
          <c:tx>
            <c:strRef>
              <c:f>Sheet1!$B$1</c:f>
              <c:strCache>
                <c:ptCount val="1"/>
                <c:pt idx="0">
                  <c:v>2000=100</c:v>
                </c:pt>
              </c:strCache>
            </c:strRef>
          </c:tx>
          <c:spPr>
            <a:ln>
              <a:solidFill>
                <a:schemeClr val="accent1"/>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Sheet1!$B$2:$B$73</c:f>
              <c:numCache>
                <c:formatCode>General</c:formatCode>
                <c:ptCount val="72"/>
                <c:pt idx="0">
                  <c:v>99.073769999999996</c:v>
                </c:pt>
                <c:pt idx="1">
                  <c:v>100.8867</c:v>
                </c:pt>
                <c:pt idx="2">
                  <c:v>100.0078</c:v>
                </c:pt>
                <c:pt idx="3">
                  <c:v>100.0462</c:v>
                </c:pt>
                <c:pt idx="4">
                  <c:v>101.8485</c:v>
                </c:pt>
                <c:pt idx="5">
                  <c:v>101.4027</c:v>
                </c:pt>
                <c:pt idx="6">
                  <c:v>100.8682</c:v>
                </c:pt>
                <c:pt idx="7">
                  <c:v>101.3387</c:v>
                </c:pt>
                <c:pt idx="8">
                  <c:v>100.2971</c:v>
                </c:pt>
                <c:pt idx="9">
                  <c:v>100.0333</c:v>
                </c:pt>
                <c:pt idx="10">
                  <c:v>100.0376</c:v>
                </c:pt>
                <c:pt idx="11">
                  <c:v>99.138220000000004</c:v>
                </c:pt>
                <c:pt idx="12">
                  <c:v>99.279300000000006</c:v>
                </c:pt>
                <c:pt idx="13">
                  <c:v>98.009659999999997</c:v>
                </c:pt>
                <c:pt idx="14">
                  <c:v>96.594939999999994</c:v>
                </c:pt>
                <c:pt idx="15">
                  <c:v>97.72</c:v>
                </c:pt>
                <c:pt idx="16">
                  <c:v>97.922449999999998</c:v>
                </c:pt>
                <c:pt idx="17">
                  <c:v>96.953530000000001</c:v>
                </c:pt>
                <c:pt idx="18">
                  <c:v>97.482799999999997</c:v>
                </c:pt>
                <c:pt idx="19">
                  <c:v>96.072419999999994</c:v>
                </c:pt>
                <c:pt idx="20">
                  <c:v>96.604730000000004</c:v>
                </c:pt>
                <c:pt idx="21">
                  <c:v>98.050290000000004</c:v>
                </c:pt>
                <c:pt idx="22">
                  <c:v>99.465339999999998</c:v>
                </c:pt>
                <c:pt idx="23">
                  <c:v>98.04074</c:v>
                </c:pt>
                <c:pt idx="24">
                  <c:v>97.915909999999997</c:v>
                </c:pt>
                <c:pt idx="25">
                  <c:v>98.301379999999995</c:v>
                </c:pt>
                <c:pt idx="26">
                  <c:v>98.512129999999999</c:v>
                </c:pt>
                <c:pt idx="27">
                  <c:v>97.995019999999997</c:v>
                </c:pt>
                <c:pt idx="28">
                  <c:v>97.261470000000003</c:v>
                </c:pt>
                <c:pt idx="29">
                  <c:v>96.026929999999993</c:v>
                </c:pt>
                <c:pt idx="30">
                  <c:v>96.343260000000001</c:v>
                </c:pt>
                <c:pt idx="31">
                  <c:v>95.263069999999999</c:v>
                </c:pt>
                <c:pt idx="32">
                  <c:v>97.467420000000004</c:v>
                </c:pt>
                <c:pt idx="33">
                  <c:v>97.900459999999995</c:v>
                </c:pt>
                <c:pt idx="34">
                  <c:v>97.562759999999997</c:v>
                </c:pt>
                <c:pt idx="35">
                  <c:v>98.988590000000002</c:v>
                </c:pt>
                <c:pt idx="36">
                  <c:v>103.4956</c:v>
                </c:pt>
                <c:pt idx="37">
                  <c:v>103.0988</c:v>
                </c:pt>
                <c:pt idx="38">
                  <c:v>101.8841</c:v>
                </c:pt>
                <c:pt idx="39">
                  <c:v>102.5231</c:v>
                </c:pt>
                <c:pt idx="40">
                  <c:v>102.0411</c:v>
                </c:pt>
                <c:pt idx="41">
                  <c:v>100.42919999999999</c:v>
                </c:pt>
                <c:pt idx="42">
                  <c:v>102.47499999999999</c:v>
                </c:pt>
                <c:pt idx="43">
                  <c:v>101.4472</c:v>
                </c:pt>
                <c:pt idx="44">
                  <c:v>101.79259999999999</c:v>
                </c:pt>
                <c:pt idx="45">
                  <c:v>102.32510000000001</c:v>
                </c:pt>
                <c:pt idx="46">
                  <c:v>103.93770000000001</c:v>
                </c:pt>
                <c:pt idx="47">
                  <c:v>103.2617</c:v>
                </c:pt>
                <c:pt idx="48">
                  <c:v>105.17230000000001</c:v>
                </c:pt>
                <c:pt idx="49">
                  <c:v>106.1499</c:v>
                </c:pt>
                <c:pt idx="50">
                  <c:v>105.6283</c:v>
                </c:pt>
                <c:pt idx="51">
                  <c:v>106.3065</c:v>
                </c:pt>
                <c:pt idx="52">
                  <c:v>105.53830000000001</c:v>
                </c:pt>
                <c:pt idx="53">
                  <c:v>105.8156</c:v>
                </c:pt>
                <c:pt idx="54">
                  <c:v>105.9354</c:v>
                </c:pt>
                <c:pt idx="55">
                  <c:v>105.88549999999999</c:v>
                </c:pt>
                <c:pt idx="56">
                  <c:v>106.44759999999999</c:v>
                </c:pt>
                <c:pt idx="57">
                  <c:v>106.4426</c:v>
                </c:pt>
                <c:pt idx="58">
                  <c:v>106.69540000000001</c:v>
                </c:pt>
                <c:pt idx="59">
                  <c:v>107.711</c:v>
                </c:pt>
                <c:pt idx="60">
                  <c:v>110.06740000000001</c:v>
                </c:pt>
                <c:pt idx="61">
                  <c:v>109.1036</c:v>
                </c:pt>
                <c:pt idx="62">
                  <c:v>109.3271</c:v>
                </c:pt>
                <c:pt idx="63">
                  <c:v>109.00369999999999</c:v>
                </c:pt>
                <c:pt idx="64">
                  <c:v>108.8373</c:v>
                </c:pt>
                <c:pt idx="65">
                  <c:v>108.1778</c:v>
                </c:pt>
                <c:pt idx="66">
                  <c:v>107.91970000000001</c:v>
                </c:pt>
                <c:pt idx="67">
                  <c:v>106.8116</c:v>
                </c:pt>
                <c:pt idx="68">
                  <c:v>105.01009999999999</c:v>
                </c:pt>
                <c:pt idx="69">
                  <c:v>105.23260000000001</c:v>
                </c:pt>
              </c:numCache>
            </c:numRef>
          </c:val>
          <c:smooth val="0"/>
          <c:extLst>
            <c:ext xmlns:c16="http://schemas.microsoft.com/office/drawing/2014/chart" uri="{C3380CC4-5D6E-409C-BE32-E72D297353CC}">
              <c16:uniqueId val="{00000000-6973-486A-863E-BF043B8AF190}"/>
            </c:ext>
          </c:extLst>
        </c:ser>
        <c:ser>
          <c:idx val="8"/>
          <c:order val="1"/>
          <c:tx>
            <c:strRef>
              <c:f>Sheet1!$C$1</c:f>
              <c:strCache>
                <c:ptCount val="1"/>
                <c:pt idx="0">
                  <c:v>2005=100</c:v>
                </c:pt>
              </c:strCache>
            </c:strRef>
          </c:tx>
          <c:spPr>
            <a:ln>
              <a:solidFill>
                <a:schemeClr val="tx2"/>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Sheet1!$C$2:$C$73</c:f>
              <c:numCache>
                <c:formatCode>General</c:formatCode>
                <c:ptCount val="72"/>
                <c:pt idx="20">
                  <c:v>98.542460000000005</c:v>
                </c:pt>
                <c:pt idx="21">
                  <c:v>100.017</c:v>
                </c:pt>
                <c:pt idx="22">
                  <c:v>101.4605</c:v>
                </c:pt>
                <c:pt idx="23">
                  <c:v>100.0073</c:v>
                </c:pt>
                <c:pt idx="24">
                  <c:v>99.879930000000002</c:v>
                </c:pt>
                <c:pt idx="25">
                  <c:v>100.2731</c:v>
                </c:pt>
                <c:pt idx="26">
                  <c:v>100.4881</c:v>
                </c:pt>
                <c:pt idx="27">
                  <c:v>99.960639999999998</c:v>
                </c:pt>
                <c:pt idx="28">
                  <c:v>99.212379999999996</c:v>
                </c:pt>
                <c:pt idx="29">
                  <c:v>97.953069999999997</c:v>
                </c:pt>
                <c:pt idx="30">
                  <c:v>98.275750000000002</c:v>
                </c:pt>
                <c:pt idx="31">
                  <c:v>97.17389</c:v>
                </c:pt>
                <c:pt idx="32">
                  <c:v>99.422460000000001</c:v>
                </c:pt>
                <c:pt idx="33">
                  <c:v>99.864180000000005</c:v>
                </c:pt>
                <c:pt idx="34">
                  <c:v>99.5197</c:v>
                </c:pt>
                <c:pt idx="35">
                  <c:v>100.97410000000001</c:v>
                </c:pt>
                <c:pt idx="36">
                  <c:v>105.5715</c:v>
                </c:pt>
                <c:pt idx="37">
                  <c:v>105.16679999999999</c:v>
                </c:pt>
                <c:pt idx="38">
                  <c:v>103.9277</c:v>
                </c:pt>
                <c:pt idx="39">
                  <c:v>104.5795</c:v>
                </c:pt>
                <c:pt idx="40">
                  <c:v>104.0879</c:v>
                </c:pt>
                <c:pt idx="41">
                  <c:v>102.4436</c:v>
                </c:pt>
                <c:pt idx="42">
                  <c:v>104.5304</c:v>
                </c:pt>
                <c:pt idx="43">
                  <c:v>103.482</c:v>
                </c:pt>
                <c:pt idx="44">
                  <c:v>103.8344</c:v>
                </c:pt>
                <c:pt idx="45">
                  <c:v>104.3775</c:v>
                </c:pt>
                <c:pt idx="46">
                  <c:v>106.02249999999999</c:v>
                </c:pt>
                <c:pt idx="47">
                  <c:v>105.333</c:v>
                </c:pt>
                <c:pt idx="48">
                  <c:v>107.28189999999999</c:v>
                </c:pt>
                <c:pt idx="49">
                  <c:v>108.2791</c:v>
                </c:pt>
                <c:pt idx="50">
                  <c:v>107.747</c:v>
                </c:pt>
                <c:pt idx="51">
                  <c:v>108.4388</c:v>
                </c:pt>
                <c:pt idx="52">
                  <c:v>107.6553</c:v>
                </c:pt>
                <c:pt idx="53">
                  <c:v>107.938</c:v>
                </c:pt>
                <c:pt idx="54">
                  <c:v>108.06019999999999</c:v>
                </c:pt>
                <c:pt idx="55">
                  <c:v>108.0094</c:v>
                </c:pt>
                <c:pt idx="56">
                  <c:v>108.58280000000001</c:v>
                </c:pt>
                <c:pt idx="57">
                  <c:v>108.57769999999999</c:v>
                </c:pt>
                <c:pt idx="58">
                  <c:v>108.8355</c:v>
                </c:pt>
                <c:pt idx="59">
                  <c:v>109.8715</c:v>
                </c:pt>
                <c:pt idx="60">
                  <c:v>112.2752</c:v>
                </c:pt>
                <c:pt idx="61">
                  <c:v>111.292</c:v>
                </c:pt>
                <c:pt idx="62">
                  <c:v>111.52</c:v>
                </c:pt>
                <c:pt idx="63">
                  <c:v>111.1902</c:v>
                </c:pt>
                <c:pt idx="64">
                  <c:v>111.0204</c:v>
                </c:pt>
                <c:pt idx="65">
                  <c:v>110.3477</c:v>
                </c:pt>
                <c:pt idx="66">
                  <c:v>110.0844</c:v>
                </c:pt>
                <c:pt idx="67">
                  <c:v>108.9541</c:v>
                </c:pt>
                <c:pt idx="68">
                  <c:v>107.1165</c:v>
                </c:pt>
                <c:pt idx="69">
                  <c:v>107.3434</c:v>
                </c:pt>
              </c:numCache>
            </c:numRef>
          </c:val>
          <c:smooth val="0"/>
          <c:extLst>
            <c:ext xmlns:c16="http://schemas.microsoft.com/office/drawing/2014/chart" uri="{C3380CC4-5D6E-409C-BE32-E72D297353CC}">
              <c16:uniqueId val="{00000008-6973-486A-863E-BF043B8AF190}"/>
            </c:ext>
          </c:extLst>
        </c:ser>
        <c:ser>
          <c:idx val="1"/>
          <c:order val="2"/>
          <c:tx>
            <c:strRef>
              <c:f>Sheet1!$D$1</c:f>
              <c:strCache>
                <c:ptCount val="1"/>
                <c:pt idx="0">
                  <c:v>2008=100</c:v>
                </c:pt>
              </c:strCache>
            </c:strRef>
          </c:tx>
          <c:spPr>
            <a:ln>
              <a:solidFill>
                <a:srgbClr val="FF0000"/>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Sheet1!$D$2:$D$73</c:f>
              <c:numCache>
                <c:formatCode>General</c:formatCode>
                <c:ptCount val="72"/>
                <c:pt idx="32">
                  <c:v>99.481409999999997</c:v>
                </c:pt>
                <c:pt idx="33">
                  <c:v>99.923400000000001</c:v>
                </c:pt>
                <c:pt idx="34">
                  <c:v>99.578720000000004</c:v>
                </c:pt>
                <c:pt idx="35">
                  <c:v>101.03400000000001</c:v>
                </c:pt>
                <c:pt idx="36">
                  <c:v>105.6341</c:v>
                </c:pt>
                <c:pt idx="37">
                  <c:v>105.22920000000001</c:v>
                </c:pt>
                <c:pt idx="38">
                  <c:v>103.9894</c:v>
                </c:pt>
                <c:pt idx="39">
                  <c:v>104.6416</c:v>
                </c:pt>
                <c:pt idx="40">
                  <c:v>104.14960000000001</c:v>
                </c:pt>
                <c:pt idx="41">
                  <c:v>102.5044</c:v>
                </c:pt>
                <c:pt idx="42">
                  <c:v>104.5924</c:v>
                </c:pt>
                <c:pt idx="43">
                  <c:v>103.54340000000001</c:v>
                </c:pt>
                <c:pt idx="44">
                  <c:v>103.896</c:v>
                </c:pt>
                <c:pt idx="45">
                  <c:v>104.43940000000001</c:v>
                </c:pt>
                <c:pt idx="46">
                  <c:v>106.08540000000001</c:v>
                </c:pt>
                <c:pt idx="47">
                  <c:v>105.3954</c:v>
                </c:pt>
                <c:pt idx="48">
                  <c:v>107.3455</c:v>
                </c:pt>
                <c:pt idx="49">
                  <c:v>108.3433</c:v>
                </c:pt>
                <c:pt idx="50">
                  <c:v>107.8109</c:v>
                </c:pt>
                <c:pt idx="51">
                  <c:v>108.5031</c:v>
                </c:pt>
                <c:pt idx="52">
                  <c:v>107.7191</c:v>
                </c:pt>
                <c:pt idx="53">
                  <c:v>108.0021</c:v>
                </c:pt>
                <c:pt idx="54">
                  <c:v>108.12430000000001</c:v>
                </c:pt>
                <c:pt idx="55">
                  <c:v>108.0735</c:v>
                </c:pt>
                <c:pt idx="56">
                  <c:v>108.6472</c:v>
                </c:pt>
                <c:pt idx="57">
                  <c:v>108.642</c:v>
                </c:pt>
                <c:pt idx="58">
                  <c:v>108.90009999999999</c:v>
                </c:pt>
                <c:pt idx="59">
                  <c:v>109.9367</c:v>
                </c:pt>
                <c:pt idx="60">
                  <c:v>112.34180000000001</c:v>
                </c:pt>
                <c:pt idx="61">
                  <c:v>111.358</c:v>
                </c:pt>
                <c:pt idx="62">
                  <c:v>111.58620000000001</c:v>
                </c:pt>
                <c:pt idx="63">
                  <c:v>111.2561</c:v>
                </c:pt>
                <c:pt idx="64">
                  <c:v>111.08620000000001</c:v>
                </c:pt>
                <c:pt idx="65">
                  <c:v>110.4131</c:v>
                </c:pt>
                <c:pt idx="66">
                  <c:v>110.1497</c:v>
                </c:pt>
                <c:pt idx="67">
                  <c:v>109.0187</c:v>
                </c:pt>
                <c:pt idx="68">
                  <c:v>107.18</c:v>
                </c:pt>
                <c:pt idx="69">
                  <c:v>107.407</c:v>
                </c:pt>
              </c:numCache>
            </c:numRef>
          </c:val>
          <c:smooth val="0"/>
          <c:extLst>
            <c:ext xmlns:c16="http://schemas.microsoft.com/office/drawing/2014/chart" uri="{C3380CC4-5D6E-409C-BE32-E72D297353CC}">
              <c16:uniqueId val="{00000000-CF8D-4FF5-939E-163C4FE9CDC3}"/>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14"/>
          <c:min val="94"/>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sz="900" baseline="0"/>
            </a:pPr>
            <a:endParaRPr lang="fi-FI"/>
          </a:p>
        </c:txPr>
        <c:crossAx val="415684336"/>
        <c:crosses val="autoZero"/>
        <c:crossBetween val="between"/>
        <c:majorUnit val="2"/>
        <c:minorUnit val="1"/>
      </c:valAx>
      <c:spPr>
        <a:noFill/>
        <a:ln w="25400">
          <a:noFill/>
        </a:ln>
      </c:spPr>
    </c:plotArea>
    <c:legend>
      <c:legendPos val="r"/>
      <c:layout>
        <c:manualLayout>
          <c:xMode val="edge"/>
          <c:yMode val="edge"/>
          <c:x val="0.8506089251576594"/>
          <c:y val="0.23029688287976827"/>
          <c:w val="0.13701021789824122"/>
          <c:h val="0.58742722933598868"/>
        </c:manualLayout>
      </c:layout>
      <c:overlay val="0"/>
      <c:spPr>
        <a:solidFill>
          <a:schemeClr val="bg1"/>
        </a:solidFill>
        <a:ln w="27765">
          <a:noFill/>
        </a:ln>
      </c:spPr>
      <c:txPr>
        <a:bodyPr/>
        <a:lstStyle/>
        <a:p>
          <a:pPr>
            <a:defRPr sz="1050"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90831330848094372"/>
          <c:h val="0.71699638446851088"/>
        </c:manualLayout>
      </c:layout>
      <c:lineChart>
        <c:grouping val="standard"/>
        <c:varyColors val="0"/>
        <c:ser>
          <c:idx val="1"/>
          <c:order val="0"/>
          <c:tx>
            <c:strRef>
              <c:f>Taul1!$B$1</c:f>
              <c:strCache>
                <c:ptCount val="1"/>
                <c:pt idx="0">
                  <c:v>Teollisuuden tuotanto (jalostusarvo käyvin hinnoin)</c:v>
                </c:pt>
              </c:strCache>
            </c:strRef>
          </c:tx>
          <c:spPr>
            <a:ln w="47625">
              <a:solidFill>
                <a:schemeClr val="accent4"/>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101.37</c:v>
                </c:pt>
                <c:pt idx="1">
                  <c:v>96.99</c:v>
                </c:pt>
                <c:pt idx="2">
                  <c:v>101.19</c:v>
                </c:pt>
                <c:pt idx="3">
                  <c:v>100.45</c:v>
                </c:pt>
                <c:pt idx="4">
                  <c:v>105.81</c:v>
                </c:pt>
                <c:pt idx="5">
                  <c:v>107.2</c:v>
                </c:pt>
                <c:pt idx="6">
                  <c:v>108.96</c:v>
                </c:pt>
                <c:pt idx="7">
                  <c:v>109.76</c:v>
                </c:pt>
                <c:pt idx="8">
                  <c:v>116.13</c:v>
                </c:pt>
                <c:pt idx="9">
                  <c:v>118.98</c:v>
                </c:pt>
                <c:pt idx="10">
                  <c:v>120.27</c:v>
                </c:pt>
                <c:pt idx="11">
                  <c:v>118.56</c:v>
                </c:pt>
                <c:pt idx="12">
                  <c:v>119.6</c:v>
                </c:pt>
                <c:pt idx="13">
                  <c:v>118.47</c:v>
                </c:pt>
                <c:pt idx="14">
                  <c:v>117.43</c:v>
                </c:pt>
                <c:pt idx="15">
                  <c:v>106.84</c:v>
                </c:pt>
                <c:pt idx="16">
                  <c:v>86.38</c:v>
                </c:pt>
                <c:pt idx="17">
                  <c:v>86.92</c:v>
                </c:pt>
                <c:pt idx="18">
                  <c:v>87.65</c:v>
                </c:pt>
                <c:pt idx="19">
                  <c:v>85.85</c:v>
                </c:pt>
                <c:pt idx="20">
                  <c:v>85.85</c:v>
                </c:pt>
                <c:pt idx="21">
                  <c:v>92.56</c:v>
                </c:pt>
                <c:pt idx="22">
                  <c:v>91.61</c:v>
                </c:pt>
                <c:pt idx="23">
                  <c:v>95.73</c:v>
                </c:pt>
                <c:pt idx="24">
                  <c:v>93.99</c:v>
                </c:pt>
                <c:pt idx="25">
                  <c:v>92.62</c:v>
                </c:pt>
                <c:pt idx="26">
                  <c:v>91.85</c:v>
                </c:pt>
                <c:pt idx="27">
                  <c:v>89.77</c:v>
                </c:pt>
                <c:pt idx="28">
                  <c:v>85.76</c:v>
                </c:pt>
                <c:pt idx="29">
                  <c:v>83.48</c:v>
                </c:pt>
                <c:pt idx="30">
                  <c:v>81.819999999999993</c:v>
                </c:pt>
                <c:pt idx="31">
                  <c:v>81.709999999999994</c:v>
                </c:pt>
                <c:pt idx="32">
                  <c:v>82.14</c:v>
                </c:pt>
                <c:pt idx="33">
                  <c:v>84.52</c:v>
                </c:pt>
                <c:pt idx="34">
                  <c:v>86.41</c:v>
                </c:pt>
                <c:pt idx="35">
                  <c:v>86.26</c:v>
                </c:pt>
                <c:pt idx="36">
                  <c:v>83.59</c:v>
                </c:pt>
                <c:pt idx="37">
                  <c:v>84.99</c:v>
                </c:pt>
                <c:pt idx="38">
                  <c:v>86.77</c:v>
                </c:pt>
                <c:pt idx="39">
                  <c:v>87.05</c:v>
                </c:pt>
                <c:pt idx="40">
                  <c:v>87.76</c:v>
                </c:pt>
                <c:pt idx="41">
                  <c:v>89.02</c:v>
                </c:pt>
                <c:pt idx="42">
                  <c:v>88.67</c:v>
                </c:pt>
                <c:pt idx="43">
                  <c:v>89.72</c:v>
                </c:pt>
                <c:pt idx="44">
                  <c:v>87</c:v>
                </c:pt>
                <c:pt idx="45">
                  <c:v>89.68</c:v>
                </c:pt>
                <c:pt idx="46">
                  <c:v>90.91</c:v>
                </c:pt>
                <c:pt idx="47">
                  <c:v>91.51</c:v>
                </c:pt>
                <c:pt idx="48">
                  <c:v>96.29</c:v>
                </c:pt>
                <c:pt idx="49">
                  <c:v>95.43</c:v>
                </c:pt>
              </c:numCache>
            </c:numRef>
          </c:val>
          <c:smooth val="0"/>
          <c:extLst>
            <c:ext xmlns:c16="http://schemas.microsoft.com/office/drawing/2014/chart" uri="{C3380CC4-5D6E-409C-BE32-E72D297353CC}">
              <c16:uniqueId val="{00000000-EA40-40BA-9F03-FCAEA4CA1602}"/>
            </c:ext>
          </c:extLst>
        </c:ser>
        <c:ser>
          <c:idx val="3"/>
          <c:order val="1"/>
          <c:tx>
            <c:strRef>
              <c:f>Taul1!$C$1</c:f>
              <c:strCache>
                <c:ptCount val="1"/>
                <c:pt idx="0">
                  <c:v>Teollisuuden tuottavuus (jalostusarvo käyvin hinnoin per tehdyt työtunnit)</c:v>
                </c:pt>
              </c:strCache>
            </c:strRef>
          </c:tx>
          <c:spPr>
            <a:ln w="47625">
              <a:solidFill>
                <a:schemeClr val="accent3">
                  <a:lumMod val="50000"/>
                </a:schemeClr>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102.49</c:v>
                </c:pt>
                <c:pt idx="1">
                  <c:v>98.24</c:v>
                </c:pt>
                <c:pt idx="2">
                  <c:v>102.5</c:v>
                </c:pt>
                <c:pt idx="3">
                  <c:v>96.92</c:v>
                </c:pt>
                <c:pt idx="4">
                  <c:v>102.86</c:v>
                </c:pt>
                <c:pt idx="5">
                  <c:v>106.96</c:v>
                </c:pt>
                <c:pt idx="6">
                  <c:v>107.05</c:v>
                </c:pt>
                <c:pt idx="7">
                  <c:v>110.04</c:v>
                </c:pt>
                <c:pt idx="8">
                  <c:v>113.96</c:v>
                </c:pt>
                <c:pt idx="9">
                  <c:v>115.54</c:v>
                </c:pt>
                <c:pt idx="10">
                  <c:v>120</c:v>
                </c:pt>
                <c:pt idx="11">
                  <c:v>113.74</c:v>
                </c:pt>
                <c:pt idx="12">
                  <c:v>115.87</c:v>
                </c:pt>
                <c:pt idx="13">
                  <c:v>116.53</c:v>
                </c:pt>
                <c:pt idx="14">
                  <c:v>111.81</c:v>
                </c:pt>
                <c:pt idx="15">
                  <c:v>107.17</c:v>
                </c:pt>
                <c:pt idx="16">
                  <c:v>96.26</c:v>
                </c:pt>
                <c:pt idx="17">
                  <c:v>98.44</c:v>
                </c:pt>
                <c:pt idx="18">
                  <c:v>96.52</c:v>
                </c:pt>
                <c:pt idx="19">
                  <c:v>97.3</c:v>
                </c:pt>
                <c:pt idx="20">
                  <c:v>99.19</c:v>
                </c:pt>
                <c:pt idx="21">
                  <c:v>104.83</c:v>
                </c:pt>
                <c:pt idx="22">
                  <c:v>108.31</c:v>
                </c:pt>
                <c:pt idx="23">
                  <c:v>109.46</c:v>
                </c:pt>
                <c:pt idx="24">
                  <c:v>106.96</c:v>
                </c:pt>
                <c:pt idx="25">
                  <c:v>105.32</c:v>
                </c:pt>
                <c:pt idx="26">
                  <c:v>103.89</c:v>
                </c:pt>
                <c:pt idx="27">
                  <c:v>101.87</c:v>
                </c:pt>
                <c:pt idx="28">
                  <c:v>96.15</c:v>
                </c:pt>
                <c:pt idx="29">
                  <c:v>93.53</c:v>
                </c:pt>
                <c:pt idx="30">
                  <c:v>95.59</c:v>
                </c:pt>
                <c:pt idx="31">
                  <c:v>96.88</c:v>
                </c:pt>
                <c:pt idx="32">
                  <c:v>97.6</c:v>
                </c:pt>
                <c:pt idx="33">
                  <c:v>100.86</c:v>
                </c:pt>
                <c:pt idx="34">
                  <c:v>105.92</c:v>
                </c:pt>
                <c:pt idx="35">
                  <c:v>105.28</c:v>
                </c:pt>
                <c:pt idx="36">
                  <c:v>103.98</c:v>
                </c:pt>
                <c:pt idx="37">
                  <c:v>107.17</c:v>
                </c:pt>
                <c:pt idx="38">
                  <c:v>108.43</c:v>
                </c:pt>
                <c:pt idx="39">
                  <c:v>107.74</c:v>
                </c:pt>
                <c:pt idx="40">
                  <c:v>110.33</c:v>
                </c:pt>
                <c:pt idx="41">
                  <c:v>113.72</c:v>
                </c:pt>
                <c:pt idx="42">
                  <c:v>111.3</c:v>
                </c:pt>
                <c:pt idx="43">
                  <c:v>115.05</c:v>
                </c:pt>
                <c:pt idx="44">
                  <c:v>110.62</c:v>
                </c:pt>
                <c:pt idx="45">
                  <c:v>114.99</c:v>
                </c:pt>
                <c:pt idx="46">
                  <c:v>117.21</c:v>
                </c:pt>
                <c:pt idx="47">
                  <c:v>118.16</c:v>
                </c:pt>
                <c:pt idx="48">
                  <c:v>123.67</c:v>
                </c:pt>
                <c:pt idx="49">
                  <c:v>122.47</c:v>
                </c:pt>
              </c:numCache>
            </c:numRef>
          </c:val>
          <c:smooth val="0"/>
          <c:extLst>
            <c:ext xmlns:c16="http://schemas.microsoft.com/office/drawing/2014/chart" uri="{C3380CC4-5D6E-409C-BE32-E72D297353CC}">
              <c16:uniqueId val="{00000001-EA40-40BA-9F03-FCAEA4CA1602}"/>
            </c:ext>
          </c:extLst>
        </c:ser>
        <c:ser>
          <c:idx val="4"/>
          <c:order val="2"/>
          <c:tx>
            <c:strRef>
              <c:f>Taul1!$D$1</c:f>
              <c:strCache>
                <c:ptCount val="1"/>
                <c:pt idx="0">
                  <c:v>Teollisuuden työn hinta </c:v>
                </c:pt>
              </c:strCache>
            </c:strRef>
          </c:tx>
          <c:spPr>
            <a:ln w="47625">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98.16</c:v>
                </c:pt>
                <c:pt idx="1">
                  <c:v>99.45</c:v>
                </c:pt>
                <c:pt idx="2">
                  <c:v>100.48</c:v>
                </c:pt>
                <c:pt idx="3">
                  <c:v>101.9</c:v>
                </c:pt>
                <c:pt idx="4">
                  <c:v>101.77</c:v>
                </c:pt>
                <c:pt idx="5">
                  <c:v>102.42</c:v>
                </c:pt>
                <c:pt idx="6">
                  <c:v>104.22</c:v>
                </c:pt>
                <c:pt idx="7">
                  <c:v>105.25</c:v>
                </c:pt>
                <c:pt idx="8">
                  <c:v>108.73</c:v>
                </c:pt>
                <c:pt idx="9">
                  <c:v>110.27</c:v>
                </c:pt>
                <c:pt idx="10">
                  <c:v>113.24</c:v>
                </c:pt>
                <c:pt idx="11">
                  <c:v>115.17</c:v>
                </c:pt>
                <c:pt idx="12">
                  <c:v>113.75</c:v>
                </c:pt>
                <c:pt idx="13">
                  <c:v>113.24</c:v>
                </c:pt>
                <c:pt idx="14">
                  <c:v>115.3</c:v>
                </c:pt>
                <c:pt idx="15">
                  <c:v>116.97</c:v>
                </c:pt>
                <c:pt idx="16">
                  <c:v>119.16</c:v>
                </c:pt>
                <c:pt idx="17">
                  <c:v>123.29</c:v>
                </c:pt>
                <c:pt idx="18">
                  <c:v>123.16</c:v>
                </c:pt>
                <c:pt idx="19">
                  <c:v>119.68</c:v>
                </c:pt>
                <c:pt idx="20">
                  <c:v>120.97</c:v>
                </c:pt>
                <c:pt idx="21">
                  <c:v>119.03</c:v>
                </c:pt>
                <c:pt idx="22">
                  <c:v>120.19</c:v>
                </c:pt>
                <c:pt idx="23">
                  <c:v>120.71</c:v>
                </c:pt>
                <c:pt idx="24">
                  <c:v>123.03</c:v>
                </c:pt>
                <c:pt idx="25">
                  <c:v>121.35</c:v>
                </c:pt>
                <c:pt idx="26">
                  <c:v>122.77</c:v>
                </c:pt>
                <c:pt idx="27">
                  <c:v>125.35</c:v>
                </c:pt>
                <c:pt idx="28">
                  <c:v>127.67</c:v>
                </c:pt>
                <c:pt idx="29">
                  <c:v>127.41</c:v>
                </c:pt>
                <c:pt idx="30">
                  <c:v>129.21</c:v>
                </c:pt>
                <c:pt idx="31">
                  <c:v>131.13999999999999</c:v>
                </c:pt>
                <c:pt idx="32">
                  <c:v>128.05000000000001</c:v>
                </c:pt>
                <c:pt idx="33">
                  <c:v>132.82</c:v>
                </c:pt>
                <c:pt idx="34">
                  <c:v>129.72999999999999</c:v>
                </c:pt>
                <c:pt idx="35">
                  <c:v>130.63</c:v>
                </c:pt>
                <c:pt idx="36">
                  <c:v>132.56</c:v>
                </c:pt>
                <c:pt idx="37">
                  <c:v>134.11000000000001</c:v>
                </c:pt>
                <c:pt idx="38">
                  <c:v>131.27000000000001</c:v>
                </c:pt>
                <c:pt idx="39">
                  <c:v>132.16999999999999</c:v>
                </c:pt>
                <c:pt idx="40">
                  <c:v>135.52000000000001</c:v>
                </c:pt>
                <c:pt idx="41">
                  <c:v>135.27000000000001</c:v>
                </c:pt>
                <c:pt idx="42">
                  <c:v>134.24</c:v>
                </c:pt>
                <c:pt idx="43">
                  <c:v>135.65</c:v>
                </c:pt>
                <c:pt idx="44">
                  <c:v>135.91</c:v>
                </c:pt>
                <c:pt idx="45">
                  <c:v>134.62</c:v>
                </c:pt>
                <c:pt idx="46">
                  <c:v>137.71</c:v>
                </c:pt>
                <c:pt idx="47">
                  <c:v>135.52000000000001</c:v>
                </c:pt>
                <c:pt idx="48">
                  <c:v>134.4</c:v>
                </c:pt>
                <c:pt idx="49">
                  <c:v>135.5</c:v>
                </c:pt>
              </c:numCache>
            </c:numRef>
          </c:val>
          <c:smooth val="0"/>
          <c:extLst>
            <c:ext xmlns:c16="http://schemas.microsoft.com/office/drawing/2014/chart" uri="{C3380CC4-5D6E-409C-BE32-E72D297353CC}">
              <c16:uniqueId val="{00000002-EA40-40BA-9F03-FCAEA4CA1602}"/>
            </c:ext>
          </c:extLst>
        </c:ser>
        <c:ser>
          <c:idx val="0"/>
          <c:order val="3"/>
          <c:tx>
            <c:strRef>
              <c:f>Taul1!$E$1</c:f>
              <c:strCache>
                <c:ptCount val="1"/>
                <c:pt idx="0">
                  <c:v>Teollisuuden työpaikat</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98.691230000000004</c:v>
                </c:pt>
                <c:pt idx="1">
                  <c:v>100.6302</c:v>
                </c:pt>
                <c:pt idx="2">
                  <c:v>98.133790000000005</c:v>
                </c:pt>
                <c:pt idx="3">
                  <c:v>102.5448</c:v>
                </c:pt>
                <c:pt idx="4">
                  <c:v>102.0843</c:v>
                </c:pt>
                <c:pt idx="5">
                  <c:v>99.757630000000006</c:v>
                </c:pt>
                <c:pt idx="6">
                  <c:v>101.3815</c:v>
                </c:pt>
                <c:pt idx="7">
                  <c:v>99.781869999999998</c:v>
                </c:pt>
                <c:pt idx="8">
                  <c:v>101.1391</c:v>
                </c:pt>
                <c:pt idx="9">
                  <c:v>101.23609999999999</c:v>
                </c:pt>
                <c:pt idx="10">
                  <c:v>101.6481</c:v>
                </c:pt>
                <c:pt idx="11">
                  <c:v>103.63549999999999</c:v>
                </c:pt>
                <c:pt idx="12">
                  <c:v>103.9021</c:v>
                </c:pt>
                <c:pt idx="13">
                  <c:v>104.19289999999999</c:v>
                </c:pt>
                <c:pt idx="14">
                  <c:v>104.3141</c:v>
                </c:pt>
                <c:pt idx="15">
                  <c:v>100.6786</c:v>
                </c:pt>
                <c:pt idx="16">
                  <c:v>97.770240000000001</c:v>
                </c:pt>
                <c:pt idx="17">
                  <c:v>93.165289999999999</c:v>
                </c:pt>
                <c:pt idx="18">
                  <c:v>90.765870000000007</c:v>
                </c:pt>
                <c:pt idx="19">
                  <c:v>89.602519999999998</c:v>
                </c:pt>
                <c:pt idx="20">
                  <c:v>88.899659999999997</c:v>
                </c:pt>
                <c:pt idx="21">
                  <c:v>89.214740000000006</c:v>
                </c:pt>
                <c:pt idx="22">
                  <c:v>87.566649999999996</c:v>
                </c:pt>
                <c:pt idx="23">
                  <c:v>87.978669999999994</c:v>
                </c:pt>
                <c:pt idx="24">
                  <c:v>88.269509999999997</c:v>
                </c:pt>
                <c:pt idx="25">
                  <c:v>88.245270000000005</c:v>
                </c:pt>
                <c:pt idx="26">
                  <c:v>90.959770000000006</c:v>
                </c:pt>
                <c:pt idx="27">
                  <c:v>90.063019999999995</c:v>
                </c:pt>
                <c:pt idx="28">
                  <c:v>90.135720000000006</c:v>
                </c:pt>
                <c:pt idx="29">
                  <c:v>90.644689999999997</c:v>
                </c:pt>
                <c:pt idx="30">
                  <c:v>88.657300000000006</c:v>
                </c:pt>
                <c:pt idx="31">
                  <c:v>86.936499999999995</c:v>
                </c:pt>
                <c:pt idx="32">
                  <c:v>87.178870000000003</c:v>
                </c:pt>
                <c:pt idx="33">
                  <c:v>86.766840000000002</c:v>
                </c:pt>
                <c:pt idx="34">
                  <c:v>84.125060000000005</c:v>
                </c:pt>
                <c:pt idx="35">
                  <c:v>84.634029999999996</c:v>
                </c:pt>
                <c:pt idx="36">
                  <c:v>84.294719999999998</c:v>
                </c:pt>
                <c:pt idx="37">
                  <c:v>83.543379999999999</c:v>
                </c:pt>
                <c:pt idx="38">
                  <c:v>82.307320000000004</c:v>
                </c:pt>
                <c:pt idx="39">
                  <c:v>82.961709999999997</c:v>
                </c:pt>
                <c:pt idx="40">
                  <c:v>83.494910000000004</c:v>
                </c:pt>
                <c:pt idx="41">
                  <c:v>81.555989999999994</c:v>
                </c:pt>
                <c:pt idx="42">
                  <c:v>81.701409999999996</c:v>
                </c:pt>
                <c:pt idx="43">
                  <c:v>81.216669999999993</c:v>
                </c:pt>
                <c:pt idx="44">
                  <c:v>80.804649999999995</c:v>
                </c:pt>
                <c:pt idx="45">
                  <c:v>80.828890000000001</c:v>
                </c:pt>
                <c:pt idx="46">
                  <c:v>80.804649999999995</c:v>
                </c:pt>
                <c:pt idx="47">
                  <c:v>80.68347</c:v>
                </c:pt>
                <c:pt idx="48">
                  <c:v>78.502179999999996</c:v>
                </c:pt>
                <c:pt idx="49">
                  <c:v>79.035390000000007</c:v>
                </c:pt>
              </c:numCache>
            </c:numRef>
          </c:val>
          <c:smooth val="0"/>
          <c:extLst>
            <c:ext xmlns:c16="http://schemas.microsoft.com/office/drawing/2014/chart" uri="{C3380CC4-5D6E-409C-BE32-E72D297353CC}">
              <c16:uniqueId val="{00000000-396D-48FD-842B-EF46CBF7E416}"/>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4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b"/>
      <c:layout>
        <c:manualLayout>
          <c:xMode val="edge"/>
          <c:yMode val="edge"/>
          <c:x val="4.6684469481102664E-2"/>
          <c:y val="0.83599025305676411"/>
          <c:w val="0.91636299719061776"/>
          <c:h val="0.16400988519224918"/>
        </c:manualLayout>
      </c:layout>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599080268658374E-2"/>
          <c:y val="3.5329142444596916E-2"/>
          <c:w val="0.84314918536953676"/>
          <c:h val="0.80809672308455782"/>
        </c:manualLayout>
      </c:layout>
      <c:lineChart>
        <c:grouping val="standard"/>
        <c:varyColors val="0"/>
        <c:ser>
          <c:idx val="2"/>
          <c:order val="0"/>
          <c:tx>
            <c:strRef>
              <c:f>Taul1!$B$1</c:f>
              <c:strCache>
                <c:ptCount val="1"/>
                <c:pt idx="0">
                  <c:v>Suomi suhteessa Saksaan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0.0</c:formatCode>
                <c:ptCount val="52"/>
                <c:pt idx="0">
                  <c:v>100</c:v>
                </c:pt>
                <c:pt idx="1">
                  <c:v>105.83</c:v>
                </c:pt>
                <c:pt idx="2">
                  <c:v>104.09</c:v>
                </c:pt>
                <c:pt idx="3">
                  <c:v>110.93</c:v>
                </c:pt>
                <c:pt idx="4">
                  <c:v>105.25</c:v>
                </c:pt>
                <c:pt idx="5">
                  <c:v>105.09</c:v>
                </c:pt>
                <c:pt idx="6">
                  <c:v>107.12</c:v>
                </c:pt>
                <c:pt idx="7">
                  <c:v>105.53</c:v>
                </c:pt>
                <c:pt idx="8">
                  <c:v>108</c:v>
                </c:pt>
                <c:pt idx="9">
                  <c:v>108.25</c:v>
                </c:pt>
                <c:pt idx="10">
                  <c:v>108.1</c:v>
                </c:pt>
                <c:pt idx="11">
                  <c:v>114.25</c:v>
                </c:pt>
                <c:pt idx="12">
                  <c:v>107.28</c:v>
                </c:pt>
                <c:pt idx="13">
                  <c:v>105.62</c:v>
                </c:pt>
                <c:pt idx="14">
                  <c:v>110.7</c:v>
                </c:pt>
                <c:pt idx="15">
                  <c:v>105.94</c:v>
                </c:pt>
                <c:pt idx="16">
                  <c:v>113.25</c:v>
                </c:pt>
                <c:pt idx="17">
                  <c:v>119.5</c:v>
                </c:pt>
                <c:pt idx="18">
                  <c:v>126.4</c:v>
                </c:pt>
                <c:pt idx="19">
                  <c:v>125.82</c:v>
                </c:pt>
                <c:pt idx="20">
                  <c:v>132.05000000000001</c:v>
                </c:pt>
                <c:pt idx="21">
                  <c:v>126.59</c:v>
                </c:pt>
                <c:pt idx="22">
                  <c:v>123.87</c:v>
                </c:pt>
                <c:pt idx="23">
                  <c:v>123.45</c:v>
                </c:pt>
                <c:pt idx="24">
                  <c:v>127.98</c:v>
                </c:pt>
                <c:pt idx="25">
                  <c:v>127.77</c:v>
                </c:pt>
                <c:pt idx="26">
                  <c:v>133.15</c:v>
                </c:pt>
                <c:pt idx="27">
                  <c:v>135.86000000000001</c:v>
                </c:pt>
                <c:pt idx="28">
                  <c:v>148.66999999999999</c:v>
                </c:pt>
                <c:pt idx="29">
                  <c:v>150.94999999999999</c:v>
                </c:pt>
                <c:pt idx="30">
                  <c:v>150.81</c:v>
                </c:pt>
                <c:pt idx="31">
                  <c:v>145.66999999999999</c:v>
                </c:pt>
                <c:pt idx="32">
                  <c:v>141.43</c:v>
                </c:pt>
                <c:pt idx="33">
                  <c:v>141.85</c:v>
                </c:pt>
                <c:pt idx="34">
                  <c:v>131.56</c:v>
                </c:pt>
                <c:pt idx="35">
                  <c:v>135.05000000000001</c:v>
                </c:pt>
                <c:pt idx="36">
                  <c:v>140.94</c:v>
                </c:pt>
                <c:pt idx="37">
                  <c:v>135.91</c:v>
                </c:pt>
                <c:pt idx="38">
                  <c:v>132.84</c:v>
                </c:pt>
                <c:pt idx="39">
                  <c:v>135.57</c:v>
                </c:pt>
                <c:pt idx="40" formatCode="General">
                  <c:v>135.88999999999999</c:v>
                </c:pt>
                <c:pt idx="41" formatCode="General">
                  <c:v>130.87</c:v>
                </c:pt>
                <c:pt idx="42" formatCode="General">
                  <c:v>133.63999999999999</c:v>
                </c:pt>
                <c:pt idx="43" formatCode="General">
                  <c:v>130.12</c:v>
                </c:pt>
                <c:pt idx="44" formatCode="General">
                  <c:v>136.62</c:v>
                </c:pt>
                <c:pt idx="45" formatCode="General">
                  <c:v>129.19</c:v>
                </c:pt>
                <c:pt idx="46" formatCode="General">
                  <c:v>129.35</c:v>
                </c:pt>
                <c:pt idx="47" formatCode="General">
                  <c:v>126.14</c:v>
                </c:pt>
                <c:pt idx="48" formatCode="General">
                  <c:v>120.2</c:v>
                </c:pt>
                <c:pt idx="49" formatCode="General">
                  <c:v>123.78</c:v>
                </c:pt>
              </c:numCache>
            </c:numRef>
          </c:val>
          <c:smooth val="0"/>
          <c:extLst>
            <c:ext xmlns:c16="http://schemas.microsoft.com/office/drawing/2014/chart" uri="{C3380CC4-5D6E-409C-BE32-E72D297353CC}">
              <c16:uniqueId val="{00000000-802F-4D77-8D92-3B8BC8C37891}"/>
            </c:ext>
          </c:extLst>
        </c:ser>
        <c:ser>
          <c:idx val="0"/>
          <c:order val="1"/>
          <c:tx>
            <c:strRef>
              <c:f>Taul1!$C$1</c:f>
              <c:strCache>
                <c:ptCount val="1"/>
                <c:pt idx="0">
                  <c:v>Suomi suhteessa Ruotsiin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0.0</c:formatCode>
                <c:ptCount val="52"/>
                <c:pt idx="0">
                  <c:v>100</c:v>
                </c:pt>
                <c:pt idx="1">
                  <c:v>105.47</c:v>
                </c:pt>
                <c:pt idx="2">
                  <c:v>102.45</c:v>
                </c:pt>
                <c:pt idx="3">
                  <c:v>107.59</c:v>
                </c:pt>
                <c:pt idx="4">
                  <c:v>109.03</c:v>
                </c:pt>
                <c:pt idx="5">
                  <c:v>107.38</c:v>
                </c:pt>
                <c:pt idx="6">
                  <c:v>108.8</c:v>
                </c:pt>
                <c:pt idx="7">
                  <c:v>108.36</c:v>
                </c:pt>
                <c:pt idx="8">
                  <c:v>108.7</c:v>
                </c:pt>
                <c:pt idx="9">
                  <c:v>107.51</c:v>
                </c:pt>
                <c:pt idx="10">
                  <c:v>103.16</c:v>
                </c:pt>
                <c:pt idx="11">
                  <c:v>112.65</c:v>
                </c:pt>
                <c:pt idx="12">
                  <c:v>102.57</c:v>
                </c:pt>
                <c:pt idx="13">
                  <c:v>96.54</c:v>
                </c:pt>
                <c:pt idx="14">
                  <c:v>105.07</c:v>
                </c:pt>
                <c:pt idx="15">
                  <c:v>98.78</c:v>
                </c:pt>
                <c:pt idx="16">
                  <c:v>101.81</c:v>
                </c:pt>
                <c:pt idx="17">
                  <c:v>104.16</c:v>
                </c:pt>
                <c:pt idx="18">
                  <c:v>109.98</c:v>
                </c:pt>
                <c:pt idx="19">
                  <c:v>107.56</c:v>
                </c:pt>
                <c:pt idx="20">
                  <c:v>116.35</c:v>
                </c:pt>
                <c:pt idx="21">
                  <c:v>116.08</c:v>
                </c:pt>
                <c:pt idx="22">
                  <c:v>119.2</c:v>
                </c:pt>
                <c:pt idx="23">
                  <c:v>124.43</c:v>
                </c:pt>
                <c:pt idx="24">
                  <c:v>133</c:v>
                </c:pt>
                <c:pt idx="25">
                  <c:v>124.29</c:v>
                </c:pt>
                <c:pt idx="26">
                  <c:v>126.63</c:v>
                </c:pt>
                <c:pt idx="27">
                  <c:v>127.75</c:v>
                </c:pt>
                <c:pt idx="28">
                  <c:v>138.19</c:v>
                </c:pt>
                <c:pt idx="29">
                  <c:v>143.69</c:v>
                </c:pt>
                <c:pt idx="30">
                  <c:v>150.19</c:v>
                </c:pt>
                <c:pt idx="31">
                  <c:v>139.22999999999999</c:v>
                </c:pt>
                <c:pt idx="32">
                  <c:v>147.63</c:v>
                </c:pt>
                <c:pt idx="33">
                  <c:v>138.08000000000001</c:v>
                </c:pt>
                <c:pt idx="34">
                  <c:v>131.80000000000001</c:v>
                </c:pt>
                <c:pt idx="35">
                  <c:v>131.94999999999999</c:v>
                </c:pt>
                <c:pt idx="36">
                  <c:v>133.91</c:v>
                </c:pt>
                <c:pt idx="37">
                  <c:v>131.78</c:v>
                </c:pt>
                <c:pt idx="38">
                  <c:v>119.98</c:v>
                </c:pt>
                <c:pt idx="39">
                  <c:v>129.43</c:v>
                </c:pt>
                <c:pt idx="40" formatCode="General">
                  <c:v>121.8</c:v>
                </c:pt>
                <c:pt idx="41" formatCode="General">
                  <c:v>123.37</c:v>
                </c:pt>
                <c:pt idx="42" formatCode="General">
                  <c:v>122.93</c:v>
                </c:pt>
                <c:pt idx="43" formatCode="General">
                  <c:v>122.34</c:v>
                </c:pt>
                <c:pt idx="44" formatCode="General">
                  <c:v>126.79</c:v>
                </c:pt>
                <c:pt idx="45" formatCode="General">
                  <c:v>118.57</c:v>
                </c:pt>
                <c:pt idx="46" formatCode="General">
                  <c:v>119.43</c:v>
                </c:pt>
                <c:pt idx="47" formatCode="General">
                  <c:v>115.63</c:v>
                </c:pt>
                <c:pt idx="48" formatCode="General">
                  <c:v>114</c:v>
                </c:pt>
                <c:pt idx="49" formatCode="General">
                  <c:v>114.45</c:v>
                </c:pt>
              </c:numCache>
            </c:numRef>
          </c:val>
          <c:smooth val="0"/>
          <c:extLst>
            <c:ext xmlns:c16="http://schemas.microsoft.com/office/drawing/2014/chart" uri="{C3380CC4-5D6E-409C-BE32-E72D297353CC}">
              <c16:uniqueId val="{00000001-802F-4D77-8D92-3B8BC8C37891}"/>
            </c:ext>
          </c:extLst>
        </c:ser>
        <c:dLbls>
          <c:showLegendKey val="0"/>
          <c:showVal val="0"/>
          <c:showCatName val="0"/>
          <c:showSerName val="0"/>
          <c:showPercent val="0"/>
          <c:showBubbleSize val="0"/>
        </c:dLbls>
        <c:smooth val="0"/>
        <c:axId val="415262040"/>
        <c:axId val="415262432"/>
      </c:lineChart>
      <c:catAx>
        <c:axId val="415262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0"/>
        <c:majorTickMark val="out"/>
        <c:minorTickMark val="none"/>
        <c:tickLblPos val="nextTo"/>
        <c:spPr>
          <a:noFill/>
        </c:spPr>
        <c:txPr>
          <a:bodyPr rot="60000" vert="horz" anchor="t" anchorCtr="0"/>
          <a:lstStyle/>
          <a:p>
            <a:pPr>
              <a:defRPr sz="1050" b="0" i="0" baseline="0">
                <a:solidFill>
                  <a:schemeClr val="tx1"/>
                </a:solidFill>
                <a:latin typeface="Verdana" panose="020B0604030504040204" pitchFamily="34" charset="0"/>
              </a:defRPr>
            </a:pPr>
            <a:endParaRPr lang="fi-FI"/>
          </a:p>
        </c:txPr>
        <c:crossAx val="415262432"/>
        <c:crosses val="autoZero"/>
        <c:auto val="1"/>
        <c:lblAlgn val="ctr"/>
        <c:lblOffset val="100"/>
        <c:tickLblSkip val="1"/>
        <c:tickMarkSkip val="4"/>
        <c:noMultiLvlLbl val="0"/>
      </c:catAx>
      <c:valAx>
        <c:axId val="415262432"/>
        <c:scaling>
          <c:orientation val="minMax"/>
          <c:max val="160"/>
          <c:min val="90"/>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262040"/>
        <c:crosses val="autoZero"/>
        <c:crossBetween val="between"/>
        <c:majorUnit val="5"/>
      </c:valAx>
    </c:plotArea>
    <c:legend>
      <c:legendPos val="b"/>
      <c:layout>
        <c:manualLayout>
          <c:xMode val="edge"/>
          <c:yMode val="edge"/>
          <c:x val="0.18130756542167945"/>
          <c:y val="0.92386752546741657"/>
          <c:w val="0.55937923396060629"/>
          <c:h val="5.5195993305340467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2.5</c:v>
                </c:pt>
                <c:pt idx="1">
                  <c:v>1.8</c:v>
                </c:pt>
                <c:pt idx="2">
                  <c:v>2.1</c:v>
                </c:pt>
                <c:pt idx="3">
                  <c:v>4.2</c:v>
                </c:pt>
                <c:pt idx="4">
                  <c:v>3.6</c:v>
                </c:pt>
                <c:pt idx="5">
                  <c:v>2</c:v>
                </c:pt>
                <c:pt idx="6">
                  <c:v>2</c:v>
                </c:pt>
                <c:pt idx="7">
                  <c:v>2.6</c:v>
                </c:pt>
                <c:pt idx="8">
                  <c:v>1.8</c:v>
                </c:pt>
                <c:pt idx="9">
                  <c:v>0.8</c:v>
                </c:pt>
                <c:pt idx="10">
                  <c:v>0.6</c:v>
                </c:pt>
                <c:pt idx="11">
                  <c:v>0.6</c:v>
                </c:pt>
              </c:numCache>
            </c:numRef>
          </c:val>
          <c:extLst>
            <c:ext xmlns:c16="http://schemas.microsoft.com/office/drawing/2014/chart" uri="{C3380CC4-5D6E-409C-BE32-E72D297353CC}">
              <c16:uniqueId val="{00000000-32CE-4B2B-823D-7083A57483E7}"/>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3.9</c:v>
                </c:pt>
                <c:pt idx="1">
                  <c:v>2.9</c:v>
                </c:pt>
                <c:pt idx="2">
                  <c:v>3.4</c:v>
                </c:pt>
                <c:pt idx="3">
                  <c:v>5.5</c:v>
                </c:pt>
                <c:pt idx="4">
                  <c:v>4</c:v>
                </c:pt>
                <c:pt idx="5">
                  <c:v>2.6</c:v>
                </c:pt>
                <c:pt idx="6">
                  <c:v>2.7</c:v>
                </c:pt>
                <c:pt idx="7">
                  <c:v>3.2</c:v>
                </c:pt>
                <c:pt idx="8">
                  <c:v>2.1</c:v>
                </c:pt>
                <c:pt idx="9">
                  <c:v>1.4</c:v>
                </c:pt>
                <c:pt idx="10">
                  <c:v>1.2</c:v>
                </c:pt>
                <c:pt idx="11">
                  <c:v>1.2</c:v>
                </c:pt>
              </c:numCache>
            </c:numRef>
          </c:val>
          <c:extLst>
            <c:ext xmlns:c16="http://schemas.microsoft.com/office/drawing/2014/chart" uri="{C3380CC4-5D6E-409C-BE32-E72D297353CC}">
              <c16:uniqueId val="{00000001-32CE-4B2B-823D-7083A57483E7}"/>
            </c:ext>
          </c:extLst>
        </c:ser>
        <c:dLbls>
          <c:showLegendKey val="0"/>
          <c:showVal val="0"/>
          <c:showCatName val="0"/>
          <c:showSerName val="0"/>
          <c:showPercent val="0"/>
          <c:showBubbleSize val="0"/>
        </c:dLbls>
        <c:gapWidth val="160"/>
        <c:overlap val="-17"/>
        <c:axId val="207327656"/>
        <c:axId val="207328048"/>
      </c:barChart>
      <c:lineChart>
        <c:grouping val="standard"/>
        <c:varyColors val="0"/>
        <c:ser>
          <c:idx val="2"/>
          <c:order val="2"/>
          <c:tx>
            <c:strRef>
              <c:f>Taul1!$D$1</c:f>
              <c:strCache>
                <c:ptCount val="1"/>
                <c:pt idx="0">
                  <c:v>TES-korotukset ylittävät palkankorotukset kumulatiivisesti</c:v>
                </c:pt>
              </c:strCache>
            </c:strRef>
          </c:tx>
          <c:spPr>
            <a:ln w="28575" cap="rnd">
              <a:solidFill>
                <a:schemeClr val="accent1">
                  <a:lumMod val="60000"/>
                  <a:lumOff val="4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0.0</c:formatCode>
                <c:ptCount val="12"/>
                <c:pt idx="0">
                  <c:v>1.4</c:v>
                </c:pt>
                <c:pt idx="1">
                  <c:v>2.5381434981844251</c:v>
                </c:pt>
                <c:pt idx="2">
                  <c:v>3.8423075532370063</c:v>
                </c:pt>
                <c:pt idx="3">
                  <c:v>5.1922575514290656</c:v>
                </c:pt>
                <c:pt idx="4">
                  <c:v>5.6130265816347844</c:v>
                </c:pt>
                <c:pt idx="5">
                  <c:v>6.2467047411245886</c:v>
                </c:pt>
                <c:pt idx="6">
                  <c:v>6.990431674312461</c:v>
                </c:pt>
                <c:pt idx="7">
                  <c:v>7.6323742643583472</c:v>
                </c:pt>
                <c:pt idx="8">
                  <c:v>7.9552713871513987</c:v>
                </c:pt>
                <c:pt idx="9">
                  <c:v>8.6030030154743002</c:v>
                </c:pt>
                <c:pt idx="10">
                  <c:v>9.2546210335671333</c:v>
                </c:pt>
                <c:pt idx="11">
                  <c:v>9.9101487597685463</c:v>
                </c:pt>
              </c:numCache>
            </c:numRef>
          </c:val>
          <c:smooth val="0"/>
          <c:extLst>
            <c:ext xmlns:c16="http://schemas.microsoft.com/office/drawing/2014/chart" uri="{C3380CC4-5D6E-409C-BE32-E72D297353CC}">
              <c16:uniqueId val="{00000002-32CE-4B2B-823D-7083A57483E7}"/>
            </c:ext>
          </c:extLst>
        </c:ser>
        <c:dLbls>
          <c:showLegendKey val="0"/>
          <c:showVal val="0"/>
          <c:showCatName val="0"/>
          <c:showSerName val="0"/>
          <c:showPercent val="0"/>
          <c:showBubbleSize val="0"/>
        </c:dLbls>
        <c:marker val="1"/>
        <c:smooth val="0"/>
        <c:axId val="207327656"/>
        <c:axId val="207328048"/>
      </c:lineChart>
      <c:catAx>
        <c:axId val="207327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207328048"/>
        <c:crosses val="autoZero"/>
        <c:auto val="1"/>
        <c:lblAlgn val="ctr"/>
        <c:lblOffset val="1"/>
        <c:noMultiLvlLbl val="0"/>
      </c:catAx>
      <c:valAx>
        <c:axId val="207328048"/>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207327656"/>
        <c:crosses val="autoZero"/>
        <c:crossBetween val="between"/>
        <c:majorUnit val="1"/>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1.6</c:v>
                </c:pt>
                <c:pt idx="1">
                  <c:v>1.5</c:v>
                </c:pt>
                <c:pt idx="2">
                  <c:v>2.2000000000000002</c:v>
                </c:pt>
                <c:pt idx="3">
                  <c:v>2.9</c:v>
                </c:pt>
                <c:pt idx="4">
                  <c:v>2.6</c:v>
                </c:pt>
                <c:pt idx="5">
                  <c:v>1.8</c:v>
                </c:pt>
                <c:pt idx="6">
                  <c:v>2</c:v>
                </c:pt>
                <c:pt idx="7">
                  <c:v>2.7</c:v>
                </c:pt>
                <c:pt idx="8">
                  <c:v>2.7</c:v>
                </c:pt>
                <c:pt idx="9">
                  <c:v>2.8</c:v>
                </c:pt>
                <c:pt idx="10">
                  <c:v>2.1</c:v>
                </c:pt>
                <c:pt idx="11">
                  <c:v>2</c:v>
                </c:pt>
              </c:numCache>
            </c:numRef>
          </c:val>
          <c:extLst>
            <c:ext xmlns:c16="http://schemas.microsoft.com/office/drawing/2014/chart" uri="{C3380CC4-5D6E-409C-BE32-E72D297353CC}">
              <c16:uniqueId val="{00000000-AF27-4417-BB0B-FC314198709F}"/>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0.3</c:v>
                </c:pt>
                <c:pt idx="1">
                  <c:v>0.8</c:v>
                </c:pt>
                <c:pt idx="2">
                  <c:v>1.5</c:v>
                </c:pt>
                <c:pt idx="3">
                  <c:v>3.1</c:v>
                </c:pt>
                <c:pt idx="4">
                  <c:v>0.1</c:v>
                </c:pt>
                <c:pt idx="5">
                  <c:v>2.7</c:v>
                </c:pt>
                <c:pt idx="6">
                  <c:v>3.3</c:v>
                </c:pt>
                <c:pt idx="7">
                  <c:v>2.5</c:v>
                </c:pt>
                <c:pt idx="8">
                  <c:v>1.4</c:v>
                </c:pt>
                <c:pt idx="9">
                  <c:v>2.6</c:v>
                </c:pt>
                <c:pt idx="10">
                  <c:v>2.7</c:v>
                </c:pt>
                <c:pt idx="11">
                  <c:v>2.2999999999999998</c:v>
                </c:pt>
              </c:numCache>
            </c:numRef>
          </c:val>
          <c:extLst>
            <c:ext xmlns:c16="http://schemas.microsoft.com/office/drawing/2014/chart" uri="{C3380CC4-5D6E-409C-BE32-E72D297353CC}">
              <c16:uniqueId val="{00000001-AF27-4417-BB0B-FC314198709F}"/>
            </c:ext>
          </c:extLst>
        </c:ser>
        <c:dLbls>
          <c:showLegendKey val="0"/>
          <c:showVal val="0"/>
          <c:showCatName val="0"/>
          <c:showSerName val="0"/>
          <c:showPercent val="0"/>
          <c:showBubbleSize val="0"/>
        </c:dLbls>
        <c:gapWidth val="160"/>
        <c:overlap val="-17"/>
        <c:axId val="354832808"/>
        <c:axId val="354833592"/>
      </c:barChart>
      <c:lineChart>
        <c:grouping val="standard"/>
        <c:varyColors val="0"/>
        <c:ser>
          <c:idx val="2"/>
          <c:order val="2"/>
          <c:tx>
            <c:strRef>
              <c:f>Taul1!$D$1</c:f>
              <c:strCache>
                <c:ptCount val="1"/>
                <c:pt idx="0">
                  <c:v>TES-korotukset ylittävät/alittavat palkankorotukset kumulatiivisesti</c:v>
                </c:pt>
              </c:strCache>
            </c:strRef>
          </c:tx>
          <c:spPr>
            <a:ln w="28575" cap="rnd">
              <a:solidFill>
                <a:schemeClr val="accent1">
                  <a:lumMod val="60000"/>
                  <a:lumOff val="4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0.0</c:formatCode>
                <c:ptCount val="12"/>
                <c:pt idx="0">
                  <c:v>-1.3</c:v>
                </c:pt>
                <c:pt idx="1">
                  <c:v>-1.9909000000000106</c:v>
                </c:pt>
                <c:pt idx="2">
                  <c:v>-2.6769637000000159</c:v>
                </c:pt>
                <c:pt idx="3">
                  <c:v>-2.4823176274000076</c:v>
                </c:pt>
                <c:pt idx="4">
                  <c:v>-4.9202596867150135</c:v>
                </c:pt>
                <c:pt idx="5">
                  <c:v>-4.0645420238954557</c:v>
                </c:pt>
                <c:pt idx="6">
                  <c:v>-2.8173810702061104</c:v>
                </c:pt>
                <c:pt idx="7">
                  <c:v>-3.0117463080656961</c:v>
                </c:pt>
                <c:pt idx="8">
                  <c:v>-4.2725936060608518</c:v>
                </c:pt>
                <c:pt idx="9">
                  <c:v>-4.4640484188487335</c:v>
                </c:pt>
                <c:pt idx="10">
                  <c:v>-3.8908327093618311</c:v>
                </c:pt>
                <c:pt idx="11">
                  <c:v>-3.6025052074899406</c:v>
                </c:pt>
              </c:numCache>
            </c:numRef>
          </c:val>
          <c:smooth val="0"/>
          <c:extLst>
            <c:ext xmlns:c16="http://schemas.microsoft.com/office/drawing/2014/chart" uri="{C3380CC4-5D6E-409C-BE32-E72D297353CC}">
              <c16:uniqueId val="{00000002-AF27-4417-BB0B-FC314198709F}"/>
            </c:ext>
          </c:extLst>
        </c:ser>
        <c:dLbls>
          <c:showLegendKey val="0"/>
          <c:showVal val="0"/>
          <c:showCatName val="0"/>
          <c:showSerName val="0"/>
          <c:showPercent val="0"/>
          <c:showBubbleSize val="0"/>
        </c:dLbls>
        <c:marker val="1"/>
        <c:smooth val="0"/>
        <c:axId val="354832808"/>
        <c:axId val="354833592"/>
      </c:lineChart>
      <c:catAx>
        <c:axId val="354832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4833592"/>
        <c:crosses val="autoZero"/>
        <c:auto val="1"/>
        <c:lblAlgn val="ctr"/>
        <c:lblOffset val="1"/>
        <c:noMultiLvlLbl val="0"/>
      </c:catAx>
      <c:valAx>
        <c:axId val="354833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354832808"/>
        <c:crosses val="autoZero"/>
        <c:crossBetween val="between"/>
      </c:valAx>
      <c:spPr>
        <a:noFill/>
        <a:ln>
          <a:noFill/>
        </a:ln>
        <a:effectLst/>
      </c:spPr>
    </c:plotArea>
    <c:legend>
      <c:legendPos val="b"/>
      <c:layout>
        <c:manualLayout>
          <c:xMode val="edge"/>
          <c:yMode val="edge"/>
          <c:x val="1.7232147911136534E-2"/>
          <c:y val="0.84239655850052175"/>
          <c:w val="0.97809766401220277"/>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9719678402817E-2"/>
          <c:y val="6.5039221652430104E-2"/>
          <c:w val="0.93634790050977357"/>
          <c:h val="0.81221578216954737"/>
        </c:manualLayout>
      </c:layout>
      <c:barChart>
        <c:barDir val="col"/>
        <c:grouping val="clustered"/>
        <c:varyColors val="0"/>
        <c:ser>
          <c:idx val="0"/>
          <c:order val="0"/>
          <c:tx>
            <c:strRef>
              <c:f>Taul1!$B$1</c:f>
              <c:strCache>
                <c:ptCount val="1"/>
                <c:pt idx="0">
                  <c:v>Suomi</c:v>
                </c:pt>
              </c:strCache>
            </c:strRef>
          </c:tx>
          <c:spPr>
            <a:solidFill>
              <a:schemeClr val="accent1">
                <a:lumMod val="60000"/>
                <a:lumOff val="40000"/>
              </a:schemeClr>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1.4</c:v>
                </c:pt>
                <c:pt idx="1">
                  <c:v>2.5381434981844251</c:v>
                </c:pt>
                <c:pt idx="2">
                  <c:v>3.8423075532370063</c:v>
                </c:pt>
                <c:pt idx="3">
                  <c:v>5.1922575514290656</c:v>
                </c:pt>
                <c:pt idx="4">
                  <c:v>5.6130265816347844</c:v>
                </c:pt>
                <c:pt idx="5">
                  <c:v>6.2467047411245886</c:v>
                </c:pt>
                <c:pt idx="6">
                  <c:v>6.990431674312461</c:v>
                </c:pt>
                <c:pt idx="7">
                  <c:v>7.6323742643583472</c:v>
                </c:pt>
                <c:pt idx="8">
                  <c:v>7.9552713871513987</c:v>
                </c:pt>
                <c:pt idx="9">
                  <c:v>8.6030030154743002</c:v>
                </c:pt>
                <c:pt idx="10">
                  <c:v>9.2546210335671333</c:v>
                </c:pt>
                <c:pt idx="11">
                  <c:v>9.9101487597685463</c:v>
                </c:pt>
              </c:numCache>
            </c:numRef>
          </c:val>
          <c:extLst>
            <c:ext xmlns:c16="http://schemas.microsoft.com/office/drawing/2014/chart" uri="{C3380CC4-5D6E-409C-BE32-E72D297353CC}">
              <c16:uniqueId val="{00000000-E4C0-4F9C-AC1A-7D5B76F5C4E8}"/>
            </c:ext>
          </c:extLst>
        </c:ser>
        <c:ser>
          <c:idx val="1"/>
          <c:order val="1"/>
          <c:tx>
            <c:strRef>
              <c:f>Taul1!$C$1</c:f>
              <c:strCache>
                <c:ptCount val="1"/>
                <c:pt idx="0">
                  <c:v>Saksa</c:v>
                </c:pt>
              </c:strCache>
            </c:strRef>
          </c:tx>
          <c:spPr>
            <a:solidFill>
              <a:schemeClr val="accent2"/>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-1.3</c:v>
                </c:pt>
                <c:pt idx="1">
                  <c:v>-1.9909000000000106</c:v>
                </c:pt>
                <c:pt idx="2">
                  <c:v>-2.6769637000000159</c:v>
                </c:pt>
                <c:pt idx="3">
                  <c:v>-2.4823176274000076</c:v>
                </c:pt>
                <c:pt idx="4">
                  <c:v>-4.9202596867150135</c:v>
                </c:pt>
                <c:pt idx="5">
                  <c:v>-4.0645420238954557</c:v>
                </c:pt>
                <c:pt idx="6">
                  <c:v>-2.8173810702061104</c:v>
                </c:pt>
                <c:pt idx="7">
                  <c:v>-3.0117463080656961</c:v>
                </c:pt>
                <c:pt idx="8">
                  <c:v>-4.2725936060608518</c:v>
                </c:pt>
                <c:pt idx="9">
                  <c:v>-4.4640484188487335</c:v>
                </c:pt>
                <c:pt idx="10">
                  <c:v>-3.8908327093618311</c:v>
                </c:pt>
                <c:pt idx="11">
                  <c:v>-3.6025052074899406</c:v>
                </c:pt>
              </c:numCache>
            </c:numRef>
          </c:val>
          <c:extLst>
            <c:ext xmlns:c16="http://schemas.microsoft.com/office/drawing/2014/chart" uri="{C3380CC4-5D6E-409C-BE32-E72D297353CC}">
              <c16:uniqueId val="{00000001-E4C0-4F9C-AC1A-7D5B76F5C4E8}"/>
            </c:ext>
          </c:extLst>
        </c:ser>
        <c:dLbls>
          <c:showLegendKey val="0"/>
          <c:showVal val="0"/>
          <c:showCatName val="0"/>
          <c:showSerName val="0"/>
          <c:showPercent val="0"/>
          <c:showBubbleSize val="0"/>
        </c:dLbls>
        <c:gapWidth val="104"/>
        <c:overlap val="100"/>
        <c:axId val="354773656"/>
        <c:axId val="354772872"/>
      </c:barChart>
      <c:catAx>
        <c:axId val="354773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4772872"/>
        <c:crosses val="autoZero"/>
        <c:auto val="1"/>
        <c:lblAlgn val="ctr"/>
        <c:lblOffset val="1"/>
        <c:noMultiLvlLbl val="0"/>
      </c:catAx>
      <c:valAx>
        <c:axId val="354772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Verdana" panose="020B0604030504040204" pitchFamily="34" charset="0"/>
                <a:ea typeface="+mn-ea"/>
                <a:cs typeface="+mn-cs"/>
              </a:defRPr>
            </a:pPr>
            <a:endParaRPr lang="fi-FI"/>
          </a:p>
        </c:txPr>
        <c:crossAx val="354773656"/>
        <c:crosses val="autoZero"/>
        <c:crossBetween val="between"/>
      </c:valAx>
      <c:spPr>
        <a:noFill/>
        <a:ln>
          <a:noFill/>
        </a:ln>
        <a:effectLst/>
      </c:spPr>
    </c:plotArea>
    <c:legend>
      <c:legendPos val="b"/>
      <c:layout>
        <c:manualLayout>
          <c:xMode val="edge"/>
          <c:yMode val="edge"/>
          <c:x val="0.23944705778970871"/>
          <c:y val="0.96114139832426693"/>
          <c:w val="0.53684560562572514"/>
          <c:h val="3.2980326092603172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3624678054568E-2"/>
          <c:y val="6.6671680734985278E-2"/>
          <c:w val="0.94506278429195678"/>
          <c:h val="0.89898580825817065"/>
        </c:manualLayout>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A8D1-4659-8A1F-88CD3CDCBE1D}"/>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A8D1-4659-8A1F-88CD3CDCBE1D}"/>
              </c:ext>
            </c:extLst>
          </c:dPt>
          <c:dLbls>
            <c:dLbl>
              <c:idx val="14"/>
              <c:layout>
                <c:manualLayout>
                  <c:x val="-9.8005327350745278E-17"/>
                  <c:y val="-7.05361388974063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D1-4659-8A1F-88CD3CDCBE1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Taul1!$A$2:$A$17</c:f>
              <c:strCache>
                <c:ptCount val="16"/>
                <c:pt idx="0">
                  <c:v>Suomi</c:v>
                </c:pt>
                <c:pt idx="1">
                  <c:v>Ruotsi</c:v>
                </c:pt>
                <c:pt idx="2">
                  <c:v>Belgia</c:v>
                </c:pt>
                <c:pt idx="3">
                  <c:v>Tanska</c:v>
                </c:pt>
                <c:pt idx="4">
                  <c:v>Alankomaat</c:v>
                </c:pt>
                <c:pt idx="5">
                  <c:v>Itävalta</c:v>
                </c:pt>
                <c:pt idx="6">
                  <c:v>Italia</c:v>
                </c:pt>
                <c:pt idx="7">
                  <c:v>Euroalue</c:v>
                </c:pt>
                <c:pt idx="8">
                  <c:v>EU</c:v>
                </c:pt>
                <c:pt idx="9">
                  <c:v>Espanja</c:v>
                </c:pt>
                <c:pt idx="10">
                  <c:v>Portugali</c:v>
                </c:pt>
                <c:pt idx="11">
                  <c:v>Saksa</c:v>
                </c:pt>
                <c:pt idx="12">
                  <c:v>Ranska</c:v>
                </c:pt>
                <c:pt idx="13">
                  <c:v>Iso-Britannia</c:v>
                </c:pt>
                <c:pt idx="14">
                  <c:v>Puola</c:v>
                </c:pt>
                <c:pt idx="15">
                  <c:v>Kreikka</c:v>
                </c:pt>
              </c:strCache>
            </c:strRef>
          </c:cat>
          <c:val>
            <c:numRef>
              <c:f>Taul1!$B$2:$B$17</c:f>
              <c:numCache>
                <c:formatCode>General</c:formatCode>
                <c:ptCount val="16"/>
                <c:pt idx="0">
                  <c:v>18.5</c:v>
                </c:pt>
                <c:pt idx="1">
                  <c:v>17.7</c:v>
                </c:pt>
                <c:pt idx="2">
                  <c:v>17.600000000000001</c:v>
                </c:pt>
                <c:pt idx="3">
                  <c:v>14.8</c:v>
                </c:pt>
                <c:pt idx="4">
                  <c:v>13.4</c:v>
                </c:pt>
                <c:pt idx="5">
                  <c:v>12.7</c:v>
                </c:pt>
                <c:pt idx="6">
                  <c:v>11.9</c:v>
                </c:pt>
                <c:pt idx="7">
                  <c:v>11.8</c:v>
                </c:pt>
                <c:pt idx="8">
                  <c:v>11.6</c:v>
                </c:pt>
                <c:pt idx="9">
                  <c:v>10.1</c:v>
                </c:pt>
                <c:pt idx="10">
                  <c:v>9.9</c:v>
                </c:pt>
                <c:pt idx="11">
                  <c:v>8.9</c:v>
                </c:pt>
                <c:pt idx="12">
                  <c:v>7.1</c:v>
                </c:pt>
                <c:pt idx="13">
                  <c:v>1.1000000000000001</c:v>
                </c:pt>
                <c:pt idx="14">
                  <c:v>-0.7</c:v>
                </c:pt>
                <c:pt idx="15">
                  <c:v>-3.2</c:v>
                </c:pt>
              </c:numCache>
            </c:numRef>
          </c:val>
          <c:extLst>
            <c:ext xmlns:c16="http://schemas.microsoft.com/office/drawing/2014/chart" uri="{C3380CC4-5D6E-409C-BE32-E72D297353CC}">
              <c16:uniqueId val="{00000005-A8D1-4659-8A1F-88CD3CDCBE1D}"/>
            </c:ext>
          </c:extLst>
        </c:ser>
        <c:dLbls>
          <c:showLegendKey val="0"/>
          <c:showVal val="0"/>
          <c:showCatName val="0"/>
          <c:showSerName val="0"/>
          <c:showPercent val="0"/>
          <c:showBubbleSize val="0"/>
        </c:dLbls>
        <c:gapWidth val="219"/>
        <c:overlap val="-27"/>
        <c:axId val="416364680"/>
        <c:axId val="416365072"/>
      </c:barChart>
      <c:catAx>
        <c:axId val="41636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072"/>
        <c:crosses val="autoZero"/>
        <c:auto val="1"/>
        <c:lblAlgn val="ctr"/>
        <c:lblOffset val="100"/>
        <c:noMultiLvlLbl val="0"/>
      </c:catAx>
      <c:valAx>
        <c:axId val="416365072"/>
        <c:scaling>
          <c:orientation val="minMax"/>
          <c:max val="22"/>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4680"/>
        <c:crosses val="autoZero"/>
        <c:crossBetween val="between"/>
        <c:majorUnit val="2"/>
      </c:valAx>
      <c:spPr>
        <a:noFill/>
        <a:ln>
          <a:solidFill>
            <a:schemeClr val="bg1">
              <a:lumMod val="95000"/>
            </a:schemeClr>
          </a:solid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5AAB-4485-AA7E-DE89B2D4D600}"/>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5AAB-4485-AA7E-DE89B2D4D60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Taul1!$A$2:$A$29</c:f>
              <c:strCache>
                <c:ptCount val="28"/>
                <c:pt idx="0">
                  <c:v>Ruotsi</c:v>
                </c:pt>
                <c:pt idx="1">
                  <c:v>Belgia</c:v>
                </c:pt>
                <c:pt idx="2">
                  <c:v>Tanska</c:v>
                </c:pt>
                <c:pt idx="3">
                  <c:v>Saksa</c:v>
                </c:pt>
                <c:pt idx="4">
                  <c:v>Ranska</c:v>
                </c:pt>
                <c:pt idx="5">
                  <c:v>Suomi</c:v>
                </c:pt>
                <c:pt idx="6">
                  <c:v>Itävalta</c:v>
                </c:pt>
                <c:pt idx="7">
                  <c:v>Euroalue</c:v>
                </c:pt>
                <c:pt idx="8">
                  <c:v>Alankomaat</c:v>
                </c:pt>
                <c:pt idx="9">
                  <c:v>Irlanti</c:v>
                </c:pt>
                <c:pt idx="10">
                  <c:v>Italia</c:v>
                </c:pt>
                <c:pt idx="11">
                  <c:v>EU</c:v>
                </c:pt>
                <c:pt idx="12">
                  <c:v>Espanja</c:v>
                </c:pt>
                <c:pt idx="13">
                  <c:v>Iso-Britannia</c:v>
                </c:pt>
                <c:pt idx="14">
                  <c:v>Kreikka</c:v>
                </c:pt>
                <c:pt idx="15">
                  <c:v>Slovenia</c:v>
                </c:pt>
                <c:pt idx="16">
                  <c:v>Portugali</c:v>
                </c:pt>
                <c:pt idx="17">
                  <c:v>Kypros</c:v>
                </c:pt>
                <c:pt idx="18">
                  <c:v>Tšekki</c:v>
                </c:pt>
                <c:pt idx="19">
                  <c:v>Viro</c:v>
                </c:pt>
                <c:pt idx="20">
                  <c:v>Slovakia</c:v>
                </c:pt>
                <c:pt idx="21">
                  <c:v>Kroatia</c:v>
                </c:pt>
                <c:pt idx="22">
                  <c:v>Unkari</c:v>
                </c:pt>
                <c:pt idx="23">
                  <c:v>Puola</c:v>
                </c:pt>
                <c:pt idx="24">
                  <c:v>Latvia</c:v>
                </c:pt>
                <c:pt idx="25">
                  <c:v>Liettua</c:v>
                </c:pt>
                <c:pt idx="26">
                  <c:v>Romania</c:v>
                </c:pt>
                <c:pt idx="27">
                  <c:v>Bulgaria</c:v>
                </c:pt>
              </c:strCache>
            </c:strRef>
          </c:cat>
          <c:val>
            <c:numRef>
              <c:f>Taul1!$B$2:$B$29</c:f>
              <c:numCache>
                <c:formatCode>General</c:formatCode>
                <c:ptCount val="28"/>
                <c:pt idx="0">
                  <c:v>42.5</c:v>
                </c:pt>
                <c:pt idx="1">
                  <c:v>41.5</c:v>
                </c:pt>
                <c:pt idx="2">
                  <c:v>40.6</c:v>
                </c:pt>
                <c:pt idx="3">
                  <c:v>38.5</c:v>
                </c:pt>
                <c:pt idx="4">
                  <c:v>37</c:v>
                </c:pt>
                <c:pt idx="5">
                  <c:v>36.299999999999997</c:v>
                </c:pt>
                <c:pt idx="6">
                  <c:v>35.6</c:v>
                </c:pt>
                <c:pt idx="7">
                  <c:v>33.200000000000003</c:v>
                </c:pt>
                <c:pt idx="8">
                  <c:v>31.9</c:v>
                </c:pt>
                <c:pt idx="9">
                  <c:v>30.9</c:v>
                </c:pt>
                <c:pt idx="10">
                  <c:v>27.5</c:v>
                </c:pt>
                <c:pt idx="11">
                  <c:v>27.3</c:v>
                </c:pt>
                <c:pt idx="12">
                  <c:v>23.4</c:v>
                </c:pt>
                <c:pt idx="13">
                  <c:v>22.9</c:v>
                </c:pt>
                <c:pt idx="14">
                  <c:v>14.7</c:v>
                </c:pt>
                <c:pt idx="15">
                  <c:v>14.6</c:v>
                </c:pt>
                <c:pt idx="16">
                  <c:v>12.4</c:v>
                </c:pt>
                <c:pt idx="17">
                  <c:v>11.8</c:v>
                </c:pt>
                <c:pt idx="18">
                  <c:v>10.199999999999999</c:v>
                </c:pt>
                <c:pt idx="19">
                  <c:v>9.3000000000000007</c:v>
                </c:pt>
                <c:pt idx="20">
                  <c:v>9.1</c:v>
                </c:pt>
                <c:pt idx="21">
                  <c:v>8.6999999999999993</c:v>
                </c:pt>
                <c:pt idx="22">
                  <c:v>7.9</c:v>
                </c:pt>
                <c:pt idx="23">
                  <c:v>7.4</c:v>
                </c:pt>
                <c:pt idx="24">
                  <c:v>6.5</c:v>
                </c:pt>
                <c:pt idx="25">
                  <c:v>6.3</c:v>
                </c:pt>
                <c:pt idx="26">
                  <c:v>4.5</c:v>
                </c:pt>
                <c:pt idx="27">
                  <c:v>3.3</c:v>
                </c:pt>
              </c:numCache>
            </c:numRef>
          </c:val>
          <c:extLst>
            <c:ext xmlns:c16="http://schemas.microsoft.com/office/drawing/2014/chart" uri="{C3380CC4-5D6E-409C-BE32-E72D297353CC}">
              <c16:uniqueId val="{00000004-5AAB-4485-AA7E-DE89B2D4D600}"/>
            </c:ext>
          </c:extLst>
        </c:ser>
        <c:dLbls>
          <c:showLegendKey val="0"/>
          <c:showVal val="0"/>
          <c:showCatName val="0"/>
          <c:showSerName val="0"/>
          <c:showPercent val="0"/>
          <c:showBubbleSize val="0"/>
        </c:dLbls>
        <c:gapWidth val="219"/>
        <c:overlap val="-27"/>
        <c:axId val="416365856"/>
        <c:axId val="416366248"/>
      </c:barChart>
      <c:catAx>
        <c:axId val="4163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6248"/>
        <c:crosses val="autoZero"/>
        <c:auto val="1"/>
        <c:lblAlgn val="ctr"/>
        <c:lblOffset val="100"/>
        <c:noMultiLvlLbl val="0"/>
      </c:catAx>
      <c:valAx>
        <c:axId val="416366248"/>
        <c:scaling>
          <c:orientation val="minMax"/>
          <c:max val="4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8727828541706"/>
          <c:y val="1.1468939757596334E-2"/>
          <c:w val="0.92328350027769002"/>
          <c:h val="0.94355578311163146"/>
        </c:manualLayout>
      </c:layout>
      <c:barChart>
        <c:barDir val="bar"/>
        <c:grouping val="clustered"/>
        <c:varyColors val="0"/>
        <c:ser>
          <c:idx val="0"/>
          <c:order val="0"/>
          <c:tx>
            <c:strRef>
              <c:f>Taul1!$B$1</c:f>
              <c:strCache>
                <c:ptCount val="1"/>
                <c:pt idx="0">
                  <c:v>EUR/h</c:v>
                </c:pt>
              </c:strCache>
            </c:strRef>
          </c:tx>
          <c:spPr>
            <a:solidFill>
              <a:schemeClr val="accent3"/>
            </a:solidFill>
            <a:ln w="3175">
              <a:solidFill>
                <a:schemeClr val="bg1"/>
              </a:solidFill>
            </a:ln>
          </c:spPr>
          <c:invertIfNegative val="0"/>
          <c:dPt>
            <c:idx val="7"/>
            <c:invertIfNegative val="0"/>
            <c:bubble3D val="0"/>
            <c:spPr>
              <a:solidFill>
                <a:schemeClr val="accent1">
                  <a:lumMod val="60000"/>
                  <a:lumOff val="40000"/>
                </a:schemeClr>
              </a:solidFill>
              <a:ln w="3175">
                <a:solidFill>
                  <a:schemeClr val="bg1"/>
                </a:solidFill>
              </a:ln>
            </c:spPr>
            <c:extLst>
              <c:ext xmlns:c16="http://schemas.microsoft.com/office/drawing/2014/chart" uri="{C3380CC4-5D6E-409C-BE32-E72D297353CC}">
                <c16:uniqueId val="{00000001-9CB6-4080-9227-663BD598304D}"/>
              </c:ext>
            </c:extLst>
          </c:dPt>
          <c:dPt>
            <c:idx val="8"/>
            <c:invertIfNegative val="0"/>
            <c:bubble3D val="0"/>
            <c:extLst>
              <c:ext xmlns:c16="http://schemas.microsoft.com/office/drawing/2014/chart" uri="{C3380CC4-5D6E-409C-BE32-E72D297353CC}">
                <c16:uniqueId val="{00000002-9CB6-4080-9227-663BD598304D}"/>
              </c:ext>
            </c:extLst>
          </c:dPt>
          <c:cat>
            <c:strRef>
              <c:f>Taul1!$A$2:$A$41</c:f>
              <c:strCache>
                <c:ptCount val="40"/>
                <c:pt idx="0">
                  <c:v>Sveitsi</c:v>
                </c:pt>
                <c:pt idx="1">
                  <c:v>Norja</c:v>
                </c:pt>
                <c:pt idx="2">
                  <c:v>Belgia</c:v>
                </c:pt>
                <c:pt idx="3">
                  <c:v>Tanska</c:v>
                </c:pt>
                <c:pt idx="4">
                  <c:v>Ruotsi</c:v>
                </c:pt>
                <c:pt idx="5">
                  <c:v>Saksa</c:v>
                </c:pt>
                <c:pt idx="6">
                  <c:v>Ranska</c:v>
                </c:pt>
                <c:pt idx="7">
                  <c:v>Suomi</c:v>
                </c:pt>
                <c:pt idx="8">
                  <c:v>Itävalta</c:v>
                </c:pt>
                <c:pt idx="9">
                  <c:v>Australia</c:v>
                </c:pt>
                <c:pt idx="10">
                  <c:v>Alankomaat</c:v>
                </c:pt>
                <c:pt idx="11">
                  <c:v>USA </c:v>
                </c:pt>
                <c:pt idx="12">
                  <c:v>Luxemburg</c:v>
                </c:pt>
                <c:pt idx="13">
                  <c:v>Irlanti</c:v>
                </c:pt>
                <c:pt idx="14">
                  <c:v>Iso-Britannia</c:v>
                </c:pt>
                <c:pt idx="15">
                  <c:v>Kanada</c:v>
                </c:pt>
                <c:pt idx="16">
                  <c:v>Italia</c:v>
                </c:pt>
                <c:pt idx="17">
                  <c:v>Singapore</c:v>
                </c:pt>
                <c:pt idx="18">
                  <c:v>Espanja</c:v>
                </c:pt>
                <c:pt idx="19">
                  <c:v>Japani</c:v>
                </c:pt>
                <c:pt idx="20">
                  <c:v>Uusi Seelanti</c:v>
                </c:pt>
                <c:pt idx="21">
                  <c:v>Etelä-Korea</c:v>
                </c:pt>
                <c:pt idx="22">
                  <c:v>Israel</c:v>
                </c:pt>
                <c:pt idx="23">
                  <c:v>Argentiina</c:v>
                </c:pt>
                <c:pt idx="24">
                  <c:v>Slovenia</c:v>
                </c:pt>
                <c:pt idx="25">
                  <c:v>Kreikka</c:v>
                </c:pt>
                <c:pt idx="26">
                  <c:v>Slovakia</c:v>
                </c:pt>
                <c:pt idx="27">
                  <c:v>Viro</c:v>
                </c:pt>
                <c:pt idx="28">
                  <c:v>Portugali</c:v>
                </c:pt>
                <c:pt idx="29">
                  <c:v>Tšekin tasavalta</c:v>
                </c:pt>
                <c:pt idx="30">
                  <c:v>Taiwan</c:v>
                </c:pt>
                <c:pt idx="31">
                  <c:v>Unkari</c:v>
                </c:pt>
                <c:pt idx="32">
                  <c:v>Puola</c:v>
                </c:pt>
                <c:pt idx="33">
                  <c:v>Brasilia</c:v>
                </c:pt>
                <c:pt idx="34">
                  <c:v>Latvia</c:v>
                </c:pt>
                <c:pt idx="35">
                  <c:v>Liettua</c:v>
                </c:pt>
                <c:pt idx="36">
                  <c:v>Meksiko</c:v>
                </c:pt>
                <c:pt idx="37">
                  <c:v>Romania</c:v>
                </c:pt>
                <c:pt idx="38">
                  <c:v>Bulgaria</c:v>
                </c:pt>
                <c:pt idx="39">
                  <c:v>Filippiinit</c:v>
                </c:pt>
              </c:strCache>
            </c:strRef>
          </c:cat>
          <c:val>
            <c:numRef>
              <c:f>Taul1!$B$2:$B$41</c:f>
              <c:numCache>
                <c:formatCode>General</c:formatCode>
                <c:ptCount val="40"/>
                <c:pt idx="0">
                  <c:v>58.257000000000005</c:v>
                </c:pt>
                <c:pt idx="1">
                  <c:v>48.2</c:v>
                </c:pt>
                <c:pt idx="2">
                  <c:v>43.3</c:v>
                </c:pt>
                <c:pt idx="3">
                  <c:v>42.4</c:v>
                </c:pt>
                <c:pt idx="4">
                  <c:v>41.1</c:v>
                </c:pt>
                <c:pt idx="5">
                  <c:v>38</c:v>
                </c:pt>
                <c:pt idx="6">
                  <c:v>36.9</c:v>
                </c:pt>
                <c:pt idx="7">
                  <c:v>36.799999999999997</c:v>
                </c:pt>
                <c:pt idx="8">
                  <c:v>35</c:v>
                </c:pt>
                <c:pt idx="9">
                  <c:v>34.875</c:v>
                </c:pt>
                <c:pt idx="10">
                  <c:v>34.700000000000003</c:v>
                </c:pt>
                <c:pt idx="11">
                  <c:v>33.939</c:v>
                </c:pt>
                <c:pt idx="12">
                  <c:v>31.1</c:v>
                </c:pt>
                <c:pt idx="13">
                  <c:v>30.6</c:v>
                </c:pt>
                <c:pt idx="14">
                  <c:v>28.3</c:v>
                </c:pt>
                <c:pt idx="15">
                  <c:v>27.846</c:v>
                </c:pt>
                <c:pt idx="16">
                  <c:v>27.4</c:v>
                </c:pt>
                <c:pt idx="17">
                  <c:v>22.869</c:v>
                </c:pt>
                <c:pt idx="18">
                  <c:v>22.6</c:v>
                </c:pt>
                <c:pt idx="19">
                  <c:v>21.240000000000002</c:v>
                </c:pt>
                <c:pt idx="20">
                  <c:v>20.952000000000002</c:v>
                </c:pt>
                <c:pt idx="21">
                  <c:v>20.411999999999999</c:v>
                </c:pt>
                <c:pt idx="22">
                  <c:v>19.521000000000001</c:v>
                </c:pt>
                <c:pt idx="23">
                  <c:v>18.684000000000001</c:v>
                </c:pt>
                <c:pt idx="24">
                  <c:v>15.3</c:v>
                </c:pt>
                <c:pt idx="25">
                  <c:v>14.8</c:v>
                </c:pt>
                <c:pt idx="26">
                  <c:v>10.199999999999999</c:v>
                </c:pt>
                <c:pt idx="27">
                  <c:v>10</c:v>
                </c:pt>
                <c:pt idx="28">
                  <c:v>9.9719999999999995</c:v>
                </c:pt>
                <c:pt idx="29">
                  <c:v>9.8000000000000007</c:v>
                </c:pt>
                <c:pt idx="30">
                  <c:v>8.5589999999999993</c:v>
                </c:pt>
                <c:pt idx="31">
                  <c:v>7.8</c:v>
                </c:pt>
                <c:pt idx="32">
                  <c:v>7.6</c:v>
                </c:pt>
                <c:pt idx="33">
                  <c:v>7.173</c:v>
                </c:pt>
                <c:pt idx="34">
                  <c:v>6.7</c:v>
                </c:pt>
                <c:pt idx="35">
                  <c:v>6.6</c:v>
                </c:pt>
                <c:pt idx="36">
                  <c:v>5.3100000000000005</c:v>
                </c:pt>
                <c:pt idx="37">
                  <c:v>4.5</c:v>
                </c:pt>
                <c:pt idx="38">
                  <c:v>3.4</c:v>
                </c:pt>
                <c:pt idx="39">
                  <c:v>1.9440000000000002</c:v>
                </c:pt>
              </c:numCache>
            </c:numRef>
          </c:val>
          <c:extLst>
            <c:ext xmlns:c16="http://schemas.microsoft.com/office/drawing/2014/chart" uri="{C3380CC4-5D6E-409C-BE32-E72D297353CC}">
              <c16:uniqueId val="{00000003-9CB6-4080-9227-663BD598304D}"/>
            </c:ext>
          </c:extLst>
        </c:ser>
        <c:dLbls>
          <c:showLegendKey val="0"/>
          <c:showVal val="0"/>
          <c:showCatName val="0"/>
          <c:showSerName val="0"/>
          <c:showPercent val="0"/>
          <c:showBubbleSize val="0"/>
        </c:dLbls>
        <c:gapWidth val="50"/>
        <c:axId val="416367032"/>
        <c:axId val="416756728"/>
      </c:barChart>
      <c:catAx>
        <c:axId val="416367032"/>
        <c:scaling>
          <c:orientation val="minMax"/>
        </c:scaling>
        <c:delete val="0"/>
        <c:axPos val="l"/>
        <c:numFmt formatCode="General" sourceLinked="1"/>
        <c:majorTickMark val="out"/>
        <c:minorTickMark val="none"/>
        <c:tickLblPos val="nextTo"/>
        <c:txPr>
          <a:bodyPr/>
          <a:lstStyle/>
          <a:p>
            <a:pPr>
              <a:defRPr sz="500" b="0" i="0" baseline="0">
                <a:solidFill>
                  <a:schemeClr val="tx2"/>
                </a:solidFill>
                <a:latin typeface="Verdana" panose="020B0604030504040204" pitchFamily="34" charset="0"/>
              </a:defRPr>
            </a:pPr>
            <a:endParaRPr lang="fi-FI"/>
          </a:p>
        </c:txPr>
        <c:crossAx val="416756728"/>
        <c:crosses val="autoZero"/>
        <c:auto val="1"/>
        <c:lblAlgn val="ctr"/>
        <c:lblOffset val="100"/>
        <c:noMultiLvlLbl val="0"/>
      </c:catAx>
      <c:valAx>
        <c:axId val="416756728"/>
        <c:scaling>
          <c:orientation val="minMax"/>
          <c:max val="65"/>
          <c:min val="0"/>
        </c:scaling>
        <c:delete val="0"/>
        <c:axPos val="b"/>
        <c:majorGridlines>
          <c:spPr>
            <a:ln>
              <a:prstDash val="lgDash"/>
            </a:ln>
          </c:spPr>
        </c:majorGridlines>
        <c:title>
          <c:tx>
            <c:rich>
              <a:bodyPr rot="0" vert="horz"/>
              <a:lstStyle/>
              <a:p>
                <a:pPr algn="r">
                  <a:defRPr/>
                </a:pPr>
                <a:r>
                  <a:rPr lang="fi-FI" sz="800" b="0" dirty="0"/>
                  <a:t>Euroa / tunti</a:t>
                </a:r>
              </a:p>
            </c:rich>
          </c:tx>
          <c:layout>
            <c:manualLayout>
              <c:xMode val="edge"/>
              <c:yMode val="edge"/>
              <c:x val="0.89994643405102159"/>
              <c:y val="0.90301587419385965"/>
            </c:manualLayout>
          </c:layout>
          <c:overlay val="0"/>
        </c:title>
        <c:numFmt formatCode="#,##0" sourceLinked="0"/>
        <c:majorTickMark val="out"/>
        <c:minorTickMark val="none"/>
        <c:tickLblPos val="nextTo"/>
        <c:crossAx val="416367032"/>
        <c:crosses val="autoZero"/>
        <c:crossBetween val="between"/>
        <c:majorUnit val="5"/>
      </c:valAx>
    </c:plotArea>
    <c:plotVisOnly val="1"/>
    <c:dispBlanksAs val="gap"/>
    <c:showDLblsOverMax val="0"/>
  </c:chart>
  <c:txPr>
    <a:bodyPr/>
    <a:lstStyle/>
    <a:p>
      <a:pPr>
        <a:defRPr sz="600" baseline="0"/>
      </a:pPr>
      <a:endParaRPr lang="fi-FI"/>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2"/>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89B5-440A-9068-9F45F0B0EA02}"/>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3-89B5-440A-9068-9F45F0B0EA02}"/>
              </c:ext>
            </c:extLst>
          </c:dPt>
          <c:cat>
            <c:strRef>
              <c:f>Taul1!$A$2:$A$32</c:f>
              <c:strCache>
                <c:ptCount val="31"/>
                <c:pt idx="0">
                  <c:v>Suomi</c:v>
                </c:pt>
                <c:pt idx="1">
                  <c:v>Tanska</c:v>
                </c:pt>
                <c:pt idx="2">
                  <c:v>Italia</c:v>
                </c:pt>
                <c:pt idx="3">
                  <c:v>Norja</c:v>
                </c:pt>
                <c:pt idx="4">
                  <c:v>Ruotsi</c:v>
                </c:pt>
                <c:pt idx="5">
                  <c:v>Ranska</c:v>
                </c:pt>
                <c:pt idx="6">
                  <c:v>Irlanti</c:v>
                </c:pt>
                <c:pt idx="7">
                  <c:v>Belgia</c:v>
                </c:pt>
                <c:pt idx="8">
                  <c:v>Espanja</c:v>
                </c:pt>
                <c:pt idx="9">
                  <c:v>Kroatia</c:v>
                </c:pt>
                <c:pt idx="10">
                  <c:v>Euroalue</c:v>
                </c:pt>
                <c:pt idx="11">
                  <c:v>Slovakia</c:v>
                </c:pt>
                <c:pt idx="12">
                  <c:v>Unkari</c:v>
                </c:pt>
                <c:pt idx="13">
                  <c:v>EU28</c:v>
                </c:pt>
                <c:pt idx="14">
                  <c:v>Liettua</c:v>
                </c:pt>
                <c:pt idx="15">
                  <c:v>Kypros</c:v>
                </c:pt>
                <c:pt idx="16">
                  <c:v>Viro</c:v>
                </c:pt>
                <c:pt idx="17">
                  <c:v>Itävalta</c:v>
                </c:pt>
                <c:pt idx="18">
                  <c:v>Tsekki</c:v>
                </c:pt>
                <c:pt idx="19">
                  <c:v>Lativa</c:v>
                </c:pt>
                <c:pt idx="20">
                  <c:v>Malta</c:v>
                </c:pt>
                <c:pt idx="21">
                  <c:v>Kreikka</c:v>
                </c:pt>
                <c:pt idx="22">
                  <c:v>Portugali</c:v>
                </c:pt>
                <c:pt idx="23">
                  <c:v>Slovenia</c:v>
                </c:pt>
                <c:pt idx="24">
                  <c:v>Saksa</c:v>
                </c:pt>
                <c:pt idx="25">
                  <c:v>Hollanti</c:v>
                </c:pt>
                <c:pt idx="26">
                  <c:v>Puola</c:v>
                </c:pt>
                <c:pt idx="27">
                  <c:v>Bulgaria</c:v>
                </c:pt>
                <c:pt idx="28">
                  <c:v>Romania</c:v>
                </c:pt>
                <c:pt idx="29">
                  <c:v>Iso-Britannia</c:v>
                </c:pt>
                <c:pt idx="30">
                  <c:v>Luxemburg</c:v>
                </c:pt>
              </c:strCache>
            </c:strRef>
          </c:cat>
          <c:val>
            <c:numRef>
              <c:f>Taul1!$B$2:$B$32</c:f>
              <c:numCache>
                <c:formatCode>General</c:formatCode>
                <c:ptCount val="31"/>
                <c:pt idx="0">
                  <c:v>37.200000000000003</c:v>
                </c:pt>
                <c:pt idx="1">
                  <c:v>37.799999999999997</c:v>
                </c:pt>
                <c:pt idx="2">
                  <c:v>37.799999999999997</c:v>
                </c:pt>
                <c:pt idx="3">
                  <c:v>37.799999999999997</c:v>
                </c:pt>
                <c:pt idx="4">
                  <c:v>37.9</c:v>
                </c:pt>
                <c:pt idx="5">
                  <c:v>38</c:v>
                </c:pt>
                <c:pt idx="6">
                  <c:v>38.200000000000003</c:v>
                </c:pt>
                <c:pt idx="7">
                  <c:v>38.700000000000003</c:v>
                </c:pt>
                <c:pt idx="8">
                  <c:v>38.799999999999997</c:v>
                </c:pt>
                <c:pt idx="9">
                  <c:v>38.9</c:v>
                </c:pt>
                <c:pt idx="10">
                  <c:v>39</c:v>
                </c:pt>
                <c:pt idx="11">
                  <c:v>39</c:v>
                </c:pt>
                <c:pt idx="12">
                  <c:v>39.200000000000003</c:v>
                </c:pt>
                <c:pt idx="13">
                  <c:v>39.4</c:v>
                </c:pt>
                <c:pt idx="14">
                  <c:v>39.4</c:v>
                </c:pt>
                <c:pt idx="15">
                  <c:v>39.5</c:v>
                </c:pt>
                <c:pt idx="16">
                  <c:v>39.6</c:v>
                </c:pt>
                <c:pt idx="17">
                  <c:v>39.6</c:v>
                </c:pt>
                <c:pt idx="18">
                  <c:v>39.700000000000003</c:v>
                </c:pt>
                <c:pt idx="19">
                  <c:v>39.9</c:v>
                </c:pt>
                <c:pt idx="20">
                  <c:v>39.9</c:v>
                </c:pt>
                <c:pt idx="21">
                  <c:v>40</c:v>
                </c:pt>
                <c:pt idx="22">
                  <c:v>40</c:v>
                </c:pt>
                <c:pt idx="23">
                  <c:v>40</c:v>
                </c:pt>
                <c:pt idx="24">
                  <c:v>40.1</c:v>
                </c:pt>
                <c:pt idx="25">
                  <c:v>40.200000000000003</c:v>
                </c:pt>
                <c:pt idx="26">
                  <c:v>40.299999999999997</c:v>
                </c:pt>
                <c:pt idx="27">
                  <c:v>40.6</c:v>
                </c:pt>
                <c:pt idx="28">
                  <c:v>40.799999999999997</c:v>
                </c:pt>
                <c:pt idx="29">
                  <c:v>40.799999999999997</c:v>
                </c:pt>
                <c:pt idx="30">
                  <c:v>41</c:v>
                </c:pt>
              </c:numCache>
            </c:numRef>
          </c:val>
          <c:extLst>
            <c:ext xmlns:c16="http://schemas.microsoft.com/office/drawing/2014/chart" uri="{C3380CC4-5D6E-409C-BE32-E72D297353CC}">
              <c16:uniqueId val="{00000004-89B5-440A-9068-9F45F0B0EA02}"/>
            </c:ext>
          </c:extLst>
        </c:ser>
        <c:dLbls>
          <c:showLegendKey val="0"/>
          <c:showVal val="0"/>
          <c:showCatName val="0"/>
          <c:showSerName val="0"/>
          <c:showPercent val="0"/>
          <c:showBubbleSize val="0"/>
        </c:dLbls>
        <c:gapWidth val="111"/>
        <c:overlap val="-69"/>
        <c:axId val="416757904"/>
        <c:axId val="416758296"/>
      </c:barChart>
      <c:catAx>
        <c:axId val="41675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8296"/>
        <c:crosses val="autoZero"/>
        <c:auto val="1"/>
        <c:lblAlgn val="ctr"/>
        <c:lblOffset val="100"/>
        <c:noMultiLvlLbl val="0"/>
      </c:catAx>
      <c:valAx>
        <c:axId val="416758296"/>
        <c:scaling>
          <c:orientation val="minMax"/>
          <c:min val="3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9528353101459425E-2"/>
          <c:y val="2.8281583771735234E-2"/>
          <c:w val="0.87842796115975175"/>
          <c:h val="0.94369900261192341"/>
        </c:manualLayout>
      </c:layout>
      <c:scatterChart>
        <c:scatterStyle val="lineMarker"/>
        <c:varyColors val="0"/>
        <c:ser>
          <c:idx val="0"/>
          <c:order val="0"/>
          <c:tx>
            <c:strRef>
              <c:f>Taul1!$B$1</c:f>
              <c:strCache>
                <c:ptCount val="1"/>
                <c:pt idx="0">
                  <c:v>Työvoimakustannukset/jalostusarvo 2012</c:v>
                </c:pt>
              </c:strCache>
            </c:strRef>
          </c:tx>
          <c:spPr>
            <a:ln w="47625">
              <a:noFill/>
            </a:ln>
            <a:effectLst/>
          </c:spPr>
          <c:marker>
            <c:symbol val="circle"/>
            <c:size val="4"/>
            <c:spPr>
              <a:solidFill>
                <a:schemeClr val="accent5">
                  <a:lumMod val="60000"/>
                  <a:lumOff val="40000"/>
                </a:schemeClr>
              </a:solidFill>
              <a:ln>
                <a:solidFill>
                  <a:schemeClr val="tx1"/>
                </a:solidFill>
              </a:ln>
              <a:effectLst/>
            </c:spPr>
          </c:marker>
          <c:yVal>
            <c:numRef>
              <c:f>Taul1!$B$2:$B$1455</c:f>
              <c:numCache>
                <c:formatCode>General</c:formatCode>
                <c:ptCount val="1454"/>
                <c:pt idx="2" formatCode="0.00">
                  <c:v>70.19</c:v>
                </c:pt>
                <c:pt idx="3" formatCode="0.00">
                  <c:v>61.87</c:v>
                </c:pt>
                <c:pt idx="4" formatCode="0.00">
                  <c:v>73.150000000000006</c:v>
                </c:pt>
                <c:pt idx="5" formatCode="0.00">
                  <c:v>9.39</c:v>
                </c:pt>
                <c:pt idx="6" formatCode="0.00">
                  <c:v>530.12</c:v>
                </c:pt>
                <c:pt idx="7" formatCode="0.00">
                  <c:v>33.07</c:v>
                </c:pt>
                <c:pt idx="8" formatCode="0.00">
                  <c:v>80.319999999999993</c:v>
                </c:pt>
                <c:pt idx="9" formatCode="0.00">
                  <c:v>96.5</c:v>
                </c:pt>
                <c:pt idx="10" formatCode="0.00">
                  <c:v>71.92</c:v>
                </c:pt>
                <c:pt idx="11" formatCode="0.00">
                  <c:v>82.98</c:v>
                </c:pt>
                <c:pt idx="12" formatCode="0.00">
                  <c:v>70.06</c:v>
                </c:pt>
                <c:pt idx="13" formatCode="0.00">
                  <c:v>69.17</c:v>
                </c:pt>
                <c:pt idx="14" formatCode="0.00">
                  <c:v>81.09</c:v>
                </c:pt>
                <c:pt idx="15" formatCode="0.00">
                  <c:v>79.66</c:v>
                </c:pt>
                <c:pt idx="16" formatCode="0.00">
                  <c:v>77.77</c:v>
                </c:pt>
                <c:pt idx="17" formatCode="0.00">
                  <c:v>80.95</c:v>
                </c:pt>
                <c:pt idx="18" formatCode="0.00">
                  <c:v>50.7</c:v>
                </c:pt>
                <c:pt idx="19" formatCode="0.00">
                  <c:v>85.56</c:v>
                </c:pt>
                <c:pt idx="20" formatCode="0.00">
                  <c:v>84.38</c:v>
                </c:pt>
                <c:pt idx="21" formatCode="0.00">
                  <c:v>40.35</c:v>
                </c:pt>
                <c:pt idx="22" formatCode="0.00">
                  <c:v>58.1</c:v>
                </c:pt>
                <c:pt idx="23" formatCode="0.00">
                  <c:v>80.86</c:v>
                </c:pt>
                <c:pt idx="24" formatCode="0.00">
                  <c:v>83.37</c:v>
                </c:pt>
                <c:pt idx="25" formatCode="0.00">
                  <c:v>75.69</c:v>
                </c:pt>
                <c:pt idx="26" formatCode="0.00">
                  <c:v>81.42</c:v>
                </c:pt>
                <c:pt idx="27" formatCode="0.00">
                  <c:v>67.73</c:v>
                </c:pt>
                <c:pt idx="28" formatCode="0.00">
                  <c:v>81.64</c:v>
                </c:pt>
                <c:pt idx="29" formatCode="0.00">
                  <c:v>72.75</c:v>
                </c:pt>
                <c:pt idx="30" formatCode="0.00">
                  <c:v>110.69</c:v>
                </c:pt>
                <c:pt idx="31" formatCode="0.00">
                  <c:v>88.47</c:v>
                </c:pt>
                <c:pt idx="32" formatCode="0.00">
                  <c:v>76.849999999999994</c:v>
                </c:pt>
                <c:pt idx="33" formatCode="0.00">
                  <c:v>89.11</c:v>
                </c:pt>
                <c:pt idx="34" formatCode="0.00">
                  <c:v>58.06</c:v>
                </c:pt>
                <c:pt idx="35" formatCode="0.00">
                  <c:v>73.02</c:v>
                </c:pt>
                <c:pt idx="36" formatCode="0.00">
                  <c:v>94.82</c:v>
                </c:pt>
                <c:pt idx="37" formatCode="0.00">
                  <c:v>45.49</c:v>
                </c:pt>
                <c:pt idx="38" formatCode="0.00">
                  <c:v>79.66</c:v>
                </c:pt>
                <c:pt idx="39" formatCode="0.00">
                  <c:v>54.19</c:v>
                </c:pt>
                <c:pt idx="40" formatCode="0.00">
                  <c:v>74.239999999999995</c:v>
                </c:pt>
                <c:pt idx="41" formatCode="0.00">
                  <c:v>115.73</c:v>
                </c:pt>
                <c:pt idx="42" formatCode="0.00">
                  <c:v>61.68</c:v>
                </c:pt>
                <c:pt idx="43" formatCode="0.00">
                  <c:v>69.099999999999994</c:v>
                </c:pt>
                <c:pt idx="44" formatCode="0.00">
                  <c:v>165.54</c:v>
                </c:pt>
                <c:pt idx="45" formatCode="0.00">
                  <c:v>97.16</c:v>
                </c:pt>
                <c:pt idx="46" formatCode="0.00">
                  <c:v>97.44</c:v>
                </c:pt>
                <c:pt idx="47" formatCode="0.00">
                  <c:v>85.94</c:v>
                </c:pt>
                <c:pt idx="48" formatCode="0.00">
                  <c:v>60.39</c:v>
                </c:pt>
                <c:pt idx="49" formatCode="0.00">
                  <c:v>64.64</c:v>
                </c:pt>
                <c:pt idx="50" formatCode="0.00">
                  <c:v>76.3</c:v>
                </c:pt>
                <c:pt idx="51" formatCode="0.00">
                  <c:v>61.97</c:v>
                </c:pt>
                <c:pt idx="52" formatCode="0.00">
                  <c:v>84.78</c:v>
                </c:pt>
                <c:pt idx="53" formatCode="0.00">
                  <c:v>70.44</c:v>
                </c:pt>
                <c:pt idx="54" formatCode="0.00">
                  <c:v>93.54</c:v>
                </c:pt>
                <c:pt idx="55" formatCode="0.00">
                  <c:v>74.16</c:v>
                </c:pt>
                <c:pt idx="56" formatCode="0.00">
                  <c:v>87.68</c:v>
                </c:pt>
                <c:pt idx="57" formatCode="0.00">
                  <c:v>56</c:v>
                </c:pt>
                <c:pt idx="58" formatCode="0.00">
                  <c:v>107.23</c:v>
                </c:pt>
                <c:pt idx="59" formatCode="0.00">
                  <c:v>61.86</c:v>
                </c:pt>
                <c:pt idx="60" formatCode="0.00">
                  <c:v>79.319999999999993</c:v>
                </c:pt>
                <c:pt idx="61" formatCode="0.00">
                  <c:v>26.99</c:v>
                </c:pt>
                <c:pt idx="62" formatCode="0.00">
                  <c:v>57</c:v>
                </c:pt>
                <c:pt idx="63" formatCode="0.00">
                  <c:v>65.569999999999993</c:v>
                </c:pt>
                <c:pt idx="64" formatCode="0.00">
                  <c:v>134.12</c:v>
                </c:pt>
                <c:pt idx="65" formatCode="0.00">
                  <c:v>74.3</c:v>
                </c:pt>
                <c:pt idx="66" formatCode="0.00">
                  <c:v>81.19</c:v>
                </c:pt>
                <c:pt idx="67" formatCode="0.00">
                  <c:v>89.62</c:v>
                </c:pt>
                <c:pt idx="68" formatCode="0.00">
                  <c:v>77.11</c:v>
                </c:pt>
                <c:pt idx="69" formatCode="0.00">
                  <c:v>53.25</c:v>
                </c:pt>
                <c:pt idx="70" formatCode="0.00">
                  <c:v>78.37</c:v>
                </c:pt>
                <c:pt idx="71" formatCode="0.00">
                  <c:v>85.05</c:v>
                </c:pt>
                <c:pt idx="72" formatCode="0.00">
                  <c:v>88.2</c:v>
                </c:pt>
                <c:pt idx="73" formatCode="0.00">
                  <c:v>68.239999999999995</c:v>
                </c:pt>
                <c:pt idx="74" formatCode="0.00">
                  <c:v>86.59</c:v>
                </c:pt>
                <c:pt idx="75" formatCode="0.00">
                  <c:v>87.01</c:v>
                </c:pt>
                <c:pt idx="76" formatCode="0.00">
                  <c:v>54.89</c:v>
                </c:pt>
                <c:pt idx="77" formatCode="0.00">
                  <c:v>-77.59</c:v>
                </c:pt>
                <c:pt idx="78" formatCode="0.00">
                  <c:v>91.71</c:v>
                </c:pt>
                <c:pt idx="79" formatCode="0.00">
                  <c:v>103.04</c:v>
                </c:pt>
                <c:pt idx="80" formatCode="0.00">
                  <c:v>88.75</c:v>
                </c:pt>
                <c:pt idx="81" formatCode="0.00">
                  <c:v>87.19</c:v>
                </c:pt>
                <c:pt idx="82" formatCode="0.00">
                  <c:v>90.36</c:v>
                </c:pt>
                <c:pt idx="83" formatCode="0.00">
                  <c:v>60.86</c:v>
                </c:pt>
                <c:pt idx="84" formatCode="0.00">
                  <c:v>90.25</c:v>
                </c:pt>
                <c:pt idx="85" formatCode="0.00">
                  <c:v>36.6</c:v>
                </c:pt>
                <c:pt idx="86" formatCode="0.00">
                  <c:v>144.44</c:v>
                </c:pt>
                <c:pt idx="87" formatCode="0.00">
                  <c:v>95.48</c:v>
                </c:pt>
                <c:pt idx="88" formatCode="0.00">
                  <c:v>92.19</c:v>
                </c:pt>
                <c:pt idx="89" formatCode="0.00">
                  <c:v>83.82</c:v>
                </c:pt>
                <c:pt idx="90" formatCode="0.00">
                  <c:v>81.95</c:v>
                </c:pt>
                <c:pt idx="91" formatCode="0.00">
                  <c:v>81.58</c:v>
                </c:pt>
                <c:pt idx="92" formatCode="0.00">
                  <c:v>66.98</c:v>
                </c:pt>
                <c:pt idx="93" formatCode="0.00">
                  <c:v>58.98</c:v>
                </c:pt>
                <c:pt idx="94" formatCode="0.00">
                  <c:v>73.819999999999993</c:v>
                </c:pt>
                <c:pt idx="95" formatCode="0.00">
                  <c:v>80.040000000000006</c:v>
                </c:pt>
                <c:pt idx="96" formatCode="0.00">
                  <c:v>54.56</c:v>
                </c:pt>
                <c:pt idx="97" formatCode="0.00">
                  <c:v>87.22</c:v>
                </c:pt>
                <c:pt idx="98" formatCode="0.00">
                  <c:v>71.63</c:v>
                </c:pt>
                <c:pt idx="99" formatCode="0.00">
                  <c:v>68.930000000000007</c:v>
                </c:pt>
                <c:pt idx="100" formatCode="0.00">
                  <c:v>70.510000000000005</c:v>
                </c:pt>
                <c:pt idx="101" formatCode="0.00">
                  <c:v>88.29</c:v>
                </c:pt>
                <c:pt idx="102" formatCode="0.00">
                  <c:v>97.46</c:v>
                </c:pt>
                <c:pt idx="103" formatCode="0.00">
                  <c:v>50.59</c:v>
                </c:pt>
                <c:pt idx="104" formatCode="0.00">
                  <c:v>72.38</c:v>
                </c:pt>
                <c:pt idx="105" formatCode="0.00">
                  <c:v>92.71</c:v>
                </c:pt>
                <c:pt idx="106" formatCode="0.00">
                  <c:v>80.61</c:v>
                </c:pt>
                <c:pt idx="107" formatCode="0.00">
                  <c:v>44.56</c:v>
                </c:pt>
                <c:pt idx="108" formatCode="0.00">
                  <c:v>93.21</c:v>
                </c:pt>
                <c:pt idx="109" formatCode="0.00">
                  <c:v>112.9</c:v>
                </c:pt>
                <c:pt idx="110" formatCode="0.00">
                  <c:v>73.489999999999995</c:v>
                </c:pt>
                <c:pt idx="111" formatCode="0.00">
                  <c:v>79.52</c:v>
                </c:pt>
                <c:pt idx="112" formatCode="0.00">
                  <c:v>48.89</c:v>
                </c:pt>
                <c:pt idx="113" formatCode="0.00">
                  <c:v>52.22</c:v>
                </c:pt>
                <c:pt idx="114" formatCode="0.00">
                  <c:v>49.18</c:v>
                </c:pt>
                <c:pt idx="115" formatCode="0.00">
                  <c:v>73.400000000000006</c:v>
                </c:pt>
                <c:pt idx="116" formatCode="0.00">
                  <c:v>51.06</c:v>
                </c:pt>
                <c:pt idx="117" formatCode="0.00">
                  <c:v>96.78</c:v>
                </c:pt>
                <c:pt idx="118" formatCode="0.00">
                  <c:v>69.08</c:v>
                </c:pt>
                <c:pt idx="119" formatCode="0.00">
                  <c:v>70.319999999999993</c:v>
                </c:pt>
                <c:pt idx="120" formatCode="0.00">
                  <c:v>73.23</c:v>
                </c:pt>
                <c:pt idx="121" formatCode="0.00">
                  <c:v>82.96</c:v>
                </c:pt>
                <c:pt idx="122" formatCode="0.00">
                  <c:v>53.99</c:v>
                </c:pt>
                <c:pt idx="123" formatCode="0.00">
                  <c:v>81.06</c:v>
                </c:pt>
                <c:pt idx="124" formatCode="0.00">
                  <c:v>78.14</c:v>
                </c:pt>
                <c:pt idx="125" formatCode="0.00">
                  <c:v>108.56</c:v>
                </c:pt>
                <c:pt idx="126" formatCode="0.00">
                  <c:v>72.7</c:v>
                </c:pt>
                <c:pt idx="127" formatCode="0.00">
                  <c:v>68.540000000000006</c:v>
                </c:pt>
                <c:pt idx="128" formatCode="0.00">
                  <c:v>106.15</c:v>
                </c:pt>
                <c:pt idx="129" formatCode="0.00">
                  <c:v>60.15</c:v>
                </c:pt>
                <c:pt idx="130" formatCode="0.00">
                  <c:v>87.2</c:v>
                </c:pt>
                <c:pt idx="131" formatCode="0.00">
                  <c:v>62.49</c:v>
                </c:pt>
                <c:pt idx="132" formatCode="0.00">
                  <c:v>73.17</c:v>
                </c:pt>
                <c:pt idx="133" formatCode="0.00">
                  <c:v>76.22</c:v>
                </c:pt>
                <c:pt idx="134" formatCode="0.00">
                  <c:v>67.72</c:v>
                </c:pt>
                <c:pt idx="135" formatCode="0.00">
                  <c:v>83.44</c:v>
                </c:pt>
                <c:pt idx="136" formatCode="0.00">
                  <c:v>111.05</c:v>
                </c:pt>
                <c:pt idx="137" formatCode="0.00">
                  <c:v>61.66</c:v>
                </c:pt>
                <c:pt idx="138" formatCode="0.00">
                  <c:v>70.94</c:v>
                </c:pt>
                <c:pt idx="139" formatCode="0.00">
                  <c:v>94.51</c:v>
                </c:pt>
                <c:pt idx="140" formatCode="0.00">
                  <c:v>65.05</c:v>
                </c:pt>
                <c:pt idx="141" formatCode="0.00">
                  <c:v>63.64</c:v>
                </c:pt>
                <c:pt idx="142" formatCode="0.00">
                  <c:v>56.04</c:v>
                </c:pt>
                <c:pt idx="143" formatCode="0.00">
                  <c:v>82.95</c:v>
                </c:pt>
                <c:pt idx="144" formatCode="0.00">
                  <c:v>64.06</c:v>
                </c:pt>
                <c:pt idx="145" formatCode="0.00">
                  <c:v>70.03</c:v>
                </c:pt>
                <c:pt idx="146" formatCode="0.00">
                  <c:v>81.23</c:v>
                </c:pt>
                <c:pt idx="147" formatCode="0.00">
                  <c:v>-277.67</c:v>
                </c:pt>
                <c:pt idx="148" formatCode="0.00">
                  <c:v>73.97</c:v>
                </c:pt>
                <c:pt idx="149" formatCode="0.00">
                  <c:v>66.86</c:v>
                </c:pt>
                <c:pt idx="150" formatCode="0.00">
                  <c:v>23.55</c:v>
                </c:pt>
                <c:pt idx="151" formatCode="0.00">
                  <c:v>45.85</c:v>
                </c:pt>
                <c:pt idx="152" formatCode="0.00">
                  <c:v>84.87</c:v>
                </c:pt>
                <c:pt idx="153" formatCode="0.00">
                  <c:v>77.38</c:v>
                </c:pt>
                <c:pt idx="154" formatCode="0.00">
                  <c:v>72.69</c:v>
                </c:pt>
                <c:pt idx="155" formatCode="0.00">
                  <c:v>58.89</c:v>
                </c:pt>
                <c:pt idx="156" formatCode="0.00">
                  <c:v>32.909999999999997</c:v>
                </c:pt>
                <c:pt idx="157" formatCode="0.00">
                  <c:v>63.13</c:v>
                </c:pt>
                <c:pt idx="158" formatCode="0.00">
                  <c:v>106.33</c:v>
                </c:pt>
                <c:pt idx="159" formatCode="0.00">
                  <c:v>99.69</c:v>
                </c:pt>
                <c:pt idx="160" formatCode="0.00">
                  <c:v>92.77</c:v>
                </c:pt>
                <c:pt idx="161" formatCode="0.00">
                  <c:v>63.81</c:v>
                </c:pt>
                <c:pt idx="162" formatCode="0.00">
                  <c:v>84.77</c:v>
                </c:pt>
                <c:pt idx="163" formatCode="0.00">
                  <c:v>-132.04</c:v>
                </c:pt>
                <c:pt idx="164" formatCode="0.00">
                  <c:v>55.82</c:v>
                </c:pt>
                <c:pt idx="165" formatCode="0.00">
                  <c:v>53.27</c:v>
                </c:pt>
                <c:pt idx="166" formatCode="0.00">
                  <c:v>68.25</c:v>
                </c:pt>
                <c:pt idx="167" formatCode="0.00">
                  <c:v>113.84</c:v>
                </c:pt>
                <c:pt idx="168" formatCode="0.00">
                  <c:v>91.8</c:v>
                </c:pt>
                <c:pt idx="169" formatCode="0.00">
                  <c:v>77.48</c:v>
                </c:pt>
                <c:pt idx="170" formatCode="0.00">
                  <c:v>75.650000000000006</c:v>
                </c:pt>
                <c:pt idx="171" formatCode="0.00">
                  <c:v>54.54</c:v>
                </c:pt>
                <c:pt idx="172" formatCode="0.00">
                  <c:v>81.77</c:v>
                </c:pt>
                <c:pt idx="173" formatCode="0.00">
                  <c:v>222.44</c:v>
                </c:pt>
                <c:pt idx="174" formatCode="0.00">
                  <c:v>68.73</c:v>
                </c:pt>
                <c:pt idx="175" formatCode="0.00">
                  <c:v>67.150000000000006</c:v>
                </c:pt>
                <c:pt idx="176" formatCode="0.00">
                  <c:v>95.74</c:v>
                </c:pt>
                <c:pt idx="177" formatCode="0.00">
                  <c:v>73.069999999999993</c:v>
                </c:pt>
                <c:pt idx="178" formatCode="0.00">
                  <c:v>45.21</c:v>
                </c:pt>
                <c:pt idx="179" formatCode="0.00">
                  <c:v>90.9</c:v>
                </c:pt>
                <c:pt idx="180" formatCode="0.00">
                  <c:v>78.150000000000006</c:v>
                </c:pt>
                <c:pt idx="181" formatCode="0.00">
                  <c:v>88.56</c:v>
                </c:pt>
                <c:pt idx="182" formatCode="0.00">
                  <c:v>59.64</c:v>
                </c:pt>
                <c:pt idx="183" formatCode="0.00">
                  <c:v>70.47</c:v>
                </c:pt>
                <c:pt idx="184" formatCode="0.00">
                  <c:v>81.31</c:v>
                </c:pt>
                <c:pt idx="185" formatCode="0.00">
                  <c:v>85.5</c:v>
                </c:pt>
                <c:pt idx="186" formatCode="0.00">
                  <c:v>92.01</c:v>
                </c:pt>
                <c:pt idx="187" formatCode="0.00">
                  <c:v>92.29</c:v>
                </c:pt>
                <c:pt idx="188" formatCode="0.00">
                  <c:v>81.400000000000006</c:v>
                </c:pt>
                <c:pt idx="189" formatCode="0.00">
                  <c:v>102.23</c:v>
                </c:pt>
                <c:pt idx="190" formatCode="0.00">
                  <c:v>9.82</c:v>
                </c:pt>
                <c:pt idx="191" formatCode="0.00">
                  <c:v>52.07</c:v>
                </c:pt>
                <c:pt idx="192" formatCode="0.00">
                  <c:v>74.56</c:v>
                </c:pt>
                <c:pt idx="193" formatCode="0.00">
                  <c:v>88.29</c:v>
                </c:pt>
                <c:pt idx="194" formatCode="0.00">
                  <c:v>62.77</c:v>
                </c:pt>
                <c:pt idx="195" formatCode="0.00">
                  <c:v>86.74</c:v>
                </c:pt>
                <c:pt idx="196" formatCode="0.00">
                  <c:v>55.13</c:v>
                </c:pt>
                <c:pt idx="197" formatCode="0.00">
                  <c:v>67.7</c:v>
                </c:pt>
                <c:pt idx="198" formatCode="0.00">
                  <c:v>69.239999999999995</c:v>
                </c:pt>
                <c:pt idx="199" formatCode="0.00">
                  <c:v>89.03</c:v>
                </c:pt>
                <c:pt idx="200" formatCode="0.00">
                  <c:v>52.01</c:v>
                </c:pt>
                <c:pt idx="201" formatCode="0.00">
                  <c:v>70.81</c:v>
                </c:pt>
                <c:pt idx="202" formatCode="0.00">
                  <c:v>70.88</c:v>
                </c:pt>
                <c:pt idx="203" formatCode="0.00">
                  <c:v>63.61</c:v>
                </c:pt>
                <c:pt idx="204" formatCode="0.00">
                  <c:v>79.47</c:v>
                </c:pt>
                <c:pt idx="205" formatCode="0.00">
                  <c:v>119.97</c:v>
                </c:pt>
                <c:pt idx="206" formatCode="0.00">
                  <c:v>91.6</c:v>
                </c:pt>
                <c:pt idx="207" formatCode="0.00">
                  <c:v>91.55</c:v>
                </c:pt>
                <c:pt idx="208" formatCode="0.00">
                  <c:v>76.900000000000006</c:v>
                </c:pt>
                <c:pt idx="209" formatCode="0.00">
                  <c:v>73.61</c:v>
                </c:pt>
                <c:pt idx="210" formatCode="0.00">
                  <c:v>60.7</c:v>
                </c:pt>
                <c:pt idx="211" formatCode="0.00">
                  <c:v>87.6</c:v>
                </c:pt>
                <c:pt idx="212" formatCode="0.00">
                  <c:v>77.900000000000006</c:v>
                </c:pt>
                <c:pt idx="213" formatCode="0.00">
                  <c:v>81.739999999999995</c:v>
                </c:pt>
                <c:pt idx="214" formatCode="0.00">
                  <c:v>52.31</c:v>
                </c:pt>
                <c:pt idx="215" formatCode="0.00">
                  <c:v>50.01</c:v>
                </c:pt>
                <c:pt idx="216" formatCode="0.00">
                  <c:v>100.74</c:v>
                </c:pt>
                <c:pt idx="217" formatCode="0.00">
                  <c:v>66.28</c:v>
                </c:pt>
                <c:pt idx="218" formatCode="0.00">
                  <c:v>92.8</c:v>
                </c:pt>
                <c:pt idx="219" formatCode="0.00">
                  <c:v>83.59</c:v>
                </c:pt>
                <c:pt idx="220" formatCode="0.00">
                  <c:v>93.72</c:v>
                </c:pt>
                <c:pt idx="221" formatCode="0.00">
                  <c:v>85.85</c:v>
                </c:pt>
                <c:pt idx="222" formatCode="0.00">
                  <c:v>83.32</c:v>
                </c:pt>
                <c:pt idx="223" formatCode="0.00">
                  <c:v>93.64</c:v>
                </c:pt>
                <c:pt idx="224" formatCode="0.00">
                  <c:v>108.47</c:v>
                </c:pt>
                <c:pt idx="225" formatCode="0.00">
                  <c:v>108.77</c:v>
                </c:pt>
                <c:pt idx="226" formatCode="0.00">
                  <c:v>79.66</c:v>
                </c:pt>
                <c:pt idx="227" formatCode="0.00">
                  <c:v>78.069999999999993</c:v>
                </c:pt>
                <c:pt idx="228" formatCode="0.00">
                  <c:v>79.7</c:v>
                </c:pt>
                <c:pt idx="229" formatCode="0.00">
                  <c:v>82.77</c:v>
                </c:pt>
                <c:pt idx="230" formatCode="0.00">
                  <c:v>64.069999999999993</c:v>
                </c:pt>
                <c:pt idx="231" formatCode="0.00">
                  <c:v>73.64</c:v>
                </c:pt>
                <c:pt idx="232" formatCode="0.00">
                  <c:v>64.64</c:v>
                </c:pt>
                <c:pt idx="233" formatCode="0.00">
                  <c:v>84.62</c:v>
                </c:pt>
                <c:pt idx="234" formatCode="0.00">
                  <c:v>61.97</c:v>
                </c:pt>
                <c:pt idx="235" formatCode="0.00">
                  <c:v>82.88</c:v>
                </c:pt>
                <c:pt idx="236" formatCode="0.00">
                  <c:v>67.7</c:v>
                </c:pt>
                <c:pt idx="237" formatCode="0.00">
                  <c:v>53.39</c:v>
                </c:pt>
                <c:pt idx="238" formatCode="0.00">
                  <c:v>71.11</c:v>
                </c:pt>
                <c:pt idx="239" formatCode="0.00">
                  <c:v>72.03</c:v>
                </c:pt>
                <c:pt idx="240" formatCode="0.00">
                  <c:v>67.17</c:v>
                </c:pt>
                <c:pt idx="241" formatCode="0.00">
                  <c:v>69.22</c:v>
                </c:pt>
                <c:pt idx="242" formatCode="0.00">
                  <c:v>74.48</c:v>
                </c:pt>
                <c:pt idx="243" formatCode="0.00">
                  <c:v>65.760000000000005</c:v>
                </c:pt>
                <c:pt idx="244" formatCode="0.00">
                  <c:v>34.54</c:v>
                </c:pt>
                <c:pt idx="245" formatCode="0.00">
                  <c:v>55.81</c:v>
                </c:pt>
                <c:pt idx="246" formatCode="0.00">
                  <c:v>102.11</c:v>
                </c:pt>
                <c:pt idx="247" formatCode="0.00">
                  <c:v>94.41</c:v>
                </c:pt>
                <c:pt idx="248" formatCode="0.00">
                  <c:v>66.42</c:v>
                </c:pt>
                <c:pt idx="249" formatCode="0.00">
                  <c:v>80</c:v>
                </c:pt>
                <c:pt idx="250" formatCode="0.00">
                  <c:v>60.57</c:v>
                </c:pt>
                <c:pt idx="251" formatCode="0.00">
                  <c:v>65.73</c:v>
                </c:pt>
                <c:pt idx="252" formatCode="0.00">
                  <c:v>73.680000000000007</c:v>
                </c:pt>
                <c:pt idx="253" formatCode="0.00">
                  <c:v>79.930000000000007</c:v>
                </c:pt>
                <c:pt idx="254" formatCode="0.00">
                  <c:v>93.63</c:v>
                </c:pt>
                <c:pt idx="255" formatCode="0.00">
                  <c:v>102.14</c:v>
                </c:pt>
                <c:pt idx="256" formatCode="0.00">
                  <c:v>84.54</c:v>
                </c:pt>
                <c:pt idx="257" formatCode="0.00">
                  <c:v>130.12</c:v>
                </c:pt>
                <c:pt idx="258" formatCode="0.00">
                  <c:v>91.39</c:v>
                </c:pt>
                <c:pt idx="259" formatCode="0.00">
                  <c:v>93.22</c:v>
                </c:pt>
                <c:pt idx="260" formatCode="0.00">
                  <c:v>46.57</c:v>
                </c:pt>
                <c:pt idx="261" formatCode="0.00">
                  <c:v>95.55</c:v>
                </c:pt>
                <c:pt idx="262" formatCode="0.00">
                  <c:v>58.98</c:v>
                </c:pt>
                <c:pt idx="263" formatCode="0.00">
                  <c:v>84.96</c:v>
                </c:pt>
                <c:pt idx="264" formatCode="0.00">
                  <c:v>141.47999999999999</c:v>
                </c:pt>
                <c:pt idx="265" formatCode="0.00">
                  <c:v>85.57</c:v>
                </c:pt>
                <c:pt idx="266" formatCode="0.00">
                  <c:v>77.040000000000006</c:v>
                </c:pt>
                <c:pt idx="267" formatCode="0.00">
                  <c:v>70.94</c:v>
                </c:pt>
                <c:pt idx="268" formatCode="0.00">
                  <c:v>79.67</c:v>
                </c:pt>
                <c:pt idx="269" formatCode="0.00">
                  <c:v>68.83</c:v>
                </c:pt>
                <c:pt idx="270" formatCode="0.00">
                  <c:v>60.78</c:v>
                </c:pt>
                <c:pt idx="271" formatCode="0.00">
                  <c:v>86.94</c:v>
                </c:pt>
                <c:pt idx="272" formatCode="0.00">
                  <c:v>77.81</c:v>
                </c:pt>
                <c:pt idx="273" formatCode="0.00">
                  <c:v>78.78</c:v>
                </c:pt>
                <c:pt idx="274" formatCode="0.00">
                  <c:v>156.05000000000001</c:v>
                </c:pt>
                <c:pt idx="275" formatCode="0.00">
                  <c:v>106.34</c:v>
                </c:pt>
                <c:pt idx="276" formatCode="0.00">
                  <c:v>91.74</c:v>
                </c:pt>
                <c:pt idx="277" formatCode="0.00">
                  <c:v>62.66</c:v>
                </c:pt>
                <c:pt idx="278" formatCode="0.00">
                  <c:v>47.68</c:v>
                </c:pt>
                <c:pt idx="279" formatCode="0.00">
                  <c:v>84.31</c:v>
                </c:pt>
                <c:pt idx="280" formatCode="0.00">
                  <c:v>106.61</c:v>
                </c:pt>
                <c:pt idx="281" formatCode="0.00">
                  <c:v>67.42</c:v>
                </c:pt>
                <c:pt idx="282" formatCode="0.00">
                  <c:v>88.5</c:v>
                </c:pt>
                <c:pt idx="283" formatCode="0.00">
                  <c:v>83.18</c:v>
                </c:pt>
                <c:pt idx="284" formatCode="0.00">
                  <c:v>39.549999999999997</c:v>
                </c:pt>
                <c:pt idx="285" formatCode="0.00">
                  <c:v>58.9</c:v>
                </c:pt>
                <c:pt idx="286" formatCode="0.00">
                  <c:v>88.83</c:v>
                </c:pt>
                <c:pt idx="287" formatCode="0.00">
                  <c:v>93.38</c:v>
                </c:pt>
                <c:pt idx="288" formatCode="0.00">
                  <c:v>79.260000000000005</c:v>
                </c:pt>
                <c:pt idx="289" formatCode="0.00">
                  <c:v>71.5</c:v>
                </c:pt>
                <c:pt idx="290" formatCode="0.00">
                  <c:v>84.36</c:v>
                </c:pt>
                <c:pt idx="291" formatCode="0.00">
                  <c:v>80.989999999999995</c:v>
                </c:pt>
                <c:pt idx="292" formatCode="0.00">
                  <c:v>88.08</c:v>
                </c:pt>
                <c:pt idx="293" formatCode="0.00">
                  <c:v>55.79</c:v>
                </c:pt>
                <c:pt idx="294" formatCode="0.00">
                  <c:v>67.209999999999994</c:v>
                </c:pt>
                <c:pt idx="295" formatCode="0.00">
                  <c:v>121.42</c:v>
                </c:pt>
                <c:pt idx="296" formatCode="0.00">
                  <c:v>50.74</c:v>
                </c:pt>
                <c:pt idx="297" formatCode="0.00">
                  <c:v>28.22</c:v>
                </c:pt>
                <c:pt idx="298" formatCode="0.00">
                  <c:v>53.68</c:v>
                </c:pt>
                <c:pt idx="299" formatCode="0.00">
                  <c:v>85.84</c:v>
                </c:pt>
                <c:pt idx="300" formatCode="0.00">
                  <c:v>61.6</c:v>
                </c:pt>
                <c:pt idx="301" formatCode="0.00">
                  <c:v>72.599999999999994</c:v>
                </c:pt>
                <c:pt idx="302" formatCode="0.00">
                  <c:v>48.45</c:v>
                </c:pt>
                <c:pt idx="303" formatCode="0.00">
                  <c:v>47.28</c:v>
                </c:pt>
                <c:pt idx="304" formatCode="0.00">
                  <c:v>77.569999999999993</c:v>
                </c:pt>
                <c:pt idx="305" formatCode="0.00">
                  <c:v>97.11</c:v>
                </c:pt>
                <c:pt idx="306" formatCode="0.00">
                  <c:v>73.83</c:v>
                </c:pt>
                <c:pt idx="307" formatCode="0.00">
                  <c:v>61.34</c:v>
                </c:pt>
                <c:pt idx="308" formatCode="0.00">
                  <c:v>98.61</c:v>
                </c:pt>
                <c:pt idx="309" formatCode="0.00">
                  <c:v>56.33</c:v>
                </c:pt>
                <c:pt idx="310" formatCode="0.00">
                  <c:v>93.89</c:v>
                </c:pt>
                <c:pt idx="311" formatCode="0.00">
                  <c:v>77.27</c:v>
                </c:pt>
                <c:pt idx="312" formatCode="0.00">
                  <c:v>109.63</c:v>
                </c:pt>
                <c:pt idx="313" formatCode="0.00">
                  <c:v>93.35</c:v>
                </c:pt>
                <c:pt idx="314" formatCode="0.00">
                  <c:v>64.66</c:v>
                </c:pt>
                <c:pt idx="315" formatCode="0.00">
                  <c:v>50.36</c:v>
                </c:pt>
                <c:pt idx="316" formatCode="0.00">
                  <c:v>60.21</c:v>
                </c:pt>
                <c:pt idx="317" formatCode="0.00">
                  <c:v>71.17</c:v>
                </c:pt>
                <c:pt idx="318" formatCode="0.00">
                  <c:v>153.21</c:v>
                </c:pt>
                <c:pt idx="319" formatCode="0.00">
                  <c:v>88.75</c:v>
                </c:pt>
                <c:pt idx="320" formatCode="0.00">
                  <c:v>89.15</c:v>
                </c:pt>
                <c:pt idx="321" formatCode="0.00">
                  <c:v>70.61</c:v>
                </c:pt>
                <c:pt idx="322" formatCode="0.00">
                  <c:v>72.59</c:v>
                </c:pt>
                <c:pt idx="323" formatCode="0.00">
                  <c:v>97.93</c:v>
                </c:pt>
                <c:pt idx="324" formatCode="0.00">
                  <c:v>70.2</c:v>
                </c:pt>
                <c:pt idx="325" formatCode="0.00">
                  <c:v>55.78</c:v>
                </c:pt>
                <c:pt idx="326" formatCode="0.00">
                  <c:v>48.86</c:v>
                </c:pt>
                <c:pt idx="327" formatCode="0.00">
                  <c:v>65.099999999999994</c:v>
                </c:pt>
                <c:pt idx="328" formatCode="0.00">
                  <c:v>71.72</c:v>
                </c:pt>
                <c:pt idx="329" formatCode="0.00">
                  <c:v>116.08</c:v>
                </c:pt>
                <c:pt idx="330" formatCode="0.00">
                  <c:v>87.58</c:v>
                </c:pt>
                <c:pt idx="331" formatCode="0.00">
                  <c:v>66.94</c:v>
                </c:pt>
                <c:pt idx="332" formatCode="0.00">
                  <c:v>83.21</c:v>
                </c:pt>
                <c:pt idx="333" formatCode="0.00">
                  <c:v>60.6</c:v>
                </c:pt>
                <c:pt idx="334" formatCode="0.00">
                  <c:v>42.01</c:v>
                </c:pt>
                <c:pt idx="335" formatCode="0.00">
                  <c:v>65.11</c:v>
                </c:pt>
                <c:pt idx="336" formatCode="0.00">
                  <c:v>66.48</c:v>
                </c:pt>
                <c:pt idx="337" formatCode="0.00">
                  <c:v>71.13</c:v>
                </c:pt>
                <c:pt idx="338" formatCode="0.00">
                  <c:v>75.66</c:v>
                </c:pt>
                <c:pt idx="339" formatCode="0.00">
                  <c:v>71.239999999999995</c:v>
                </c:pt>
                <c:pt idx="340" formatCode="0.00">
                  <c:v>89.14</c:v>
                </c:pt>
                <c:pt idx="341" formatCode="0.00">
                  <c:v>77.17</c:v>
                </c:pt>
                <c:pt idx="342" formatCode="0.00">
                  <c:v>73.47</c:v>
                </c:pt>
                <c:pt idx="343" formatCode="0.00">
                  <c:v>63.34</c:v>
                </c:pt>
                <c:pt idx="344" formatCode="0.00">
                  <c:v>42.34</c:v>
                </c:pt>
                <c:pt idx="345" formatCode="0.00">
                  <c:v>78.069999999999993</c:v>
                </c:pt>
                <c:pt idx="346" formatCode="0.00">
                  <c:v>65.89</c:v>
                </c:pt>
                <c:pt idx="347" formatCode="0.00">
                  <c:v>72.239999999999995</c:v>
                </c:pt>
                <c:pt idx="348" formatCode="0.00">
                  <c:v>98.95</c:v>
                </c:pt>
                <c:pt idx="349" formatCode="0.00">
                  <c:v>44.07</c:v>
                </c:pt>
                <c:pt idx="350" formatCode="0.00">
                  <c:v>80.61</c:v>
                </c:pt>
                <c:pt idx="351" formatCode="0.00">
                  <c:v>45.7</c:v>
                </c:pt>
                <c:pt idx="352" formatCode="0.00">
                  <c:v>67.290000000000006</c:v>
                </c:pt>
                <c:pt idx="353" formatCode="0.00">
                  <c:v>65.599999999999994</c:v>
                </c:pt>
                <c:pt idx="354" formatCode="0.00">
                  <c:v>75.010000000000005</c:v>
                </c:pt>
                <c:pt idx="355" formatCode="0.00">
                  <c:v>119.51</c:v>
                </c:pt>
                <c:pt idx="356" formatCode="0.00">
                  <c:v>72.56</c:v>
                </c:pt>
                <c:pt idx="357" formatCode="0.00">
                  <c:v>88.8</c:v>
                </c:pt>
                <c:pt idx="358" formatCode="0.00">
                  <c:v>33.71</c:v>
                </c:pt>
                <c:pt idx="359" formatCode="0.00">
                  <c:v>74.739999999999995</c:v>
                </c:pt>
                <c:pt idx="360" formatCode="0.00">
                  <c:v>116.64</c:v>
                </c:pt>
                <c:pt idx="361" formatCode="0.00">
                  <c:v>167.07</c:v>
                </c:pt>
                <c:pt idx="362" formatCode="0.00">
                  <c:v>76.39</c:v>
                </c:pt>
                <c:pt idx="363" formatCode="0.00">
                  <c:v>60.3</c:v>
                </c:pt>
                <c:pt idx="364" formatCode="0.00">
                  <c:v>95.78</c:v>
                </c:pt>
                <c:pt idx="365" formatCode="0.00">
                  <c:v>68.38</c:v>
                </c:pt>
                <c:pt idx="366" formatCode="0.00">
                  <c:v>48.53</c:v>
                </c:pt>
                <c:pt idx="367" formatCode="0.00">
                  <c:v>87.73</c:v>
                </c:pt>
                <c:pt idx="368" formatCode="0.00">
                  <c:v>82.65</c:v>
                </c:pt>
                <c:pt idx="369" formatCode="0.00">
                  <c:v>96.39</c:v>
                </c:pt>
                <c:pt idx="370" formatCode="0.00">
                  <c:v>97.18</c:v>
                </c:pt>
                <c:pt idx="371" formatCode="0.00">
                  <c:v>63.21</c:v>
                </c:pt>
                <c:pt idx="372" formatCode="0.00">
                  <c:v>103.85</c:v>
                </c:pt>
                <c:pt idx="373" formatCode="0.00">
                  <c:v>72.69</c:v>
                </c:pt>
                <c:pt idx="374" formatCode="0.00">
                  <c:v>73.260000000000005</c:v>
                </c:pt>
                <c:pt idx="375" formatCode="0.00">
                  <c:v>79.66</c:v>
                </c:pt>
                <c:pt idx="376" formatCode="0.00">
                  <c:v>59.33</c:v>
                </c:pt>
                <c:pt idx="377" formatCode="0.00">
                  <c:v>114.24</c:v>
                </c:pt>
                <c:pt idx="378" formatCode="0.00">
                  <c:v>-70.16</c:v>
                </c:pt>
                <c:pt idx="379" formatCode="0.00">
                  <c:v>56.48</c:v>
                </c:pt>
                <c:pt idx="380" formatCode="0.00">
                  <c:v>89.97</c:v>
                </c:pt>
                <c:pt idx="381" formatCode="0.00">
                  <c:v>88.63</c:v>
                </c:pt>
                <c:pt idx="382" formatCode="0.00">
                  <c:v>79.25</c:v>
                </c:pt>
                <c:pt idx="383" formatCode="0.00">
                  <c:v>85.97</c:v>
                </c:pt>
                <c:pt idx="384" formatCode="0.00">
                  <c:v>69.260000000000005</c:v>
                </c:pt>
                <c:pt idx="385" formatCode="0.00">
                  <c:v>75.14</c:v>
                </c:pt>
                <c:pt idx="386" formatCode="0.00">
                  <c:v>66.319999999999993</c:v>
                </c:pt>
                <c:pt idx="387" formatCode="0.00">
                  <c:v>53.28</c:v>
                </c:pt>
                <c:pt idx="388" formatCode="0.00">
                  <c:v>64.39</c:v>
                </c:pt>
                <c:pt idx="389" formatCode="0.00">
                  <c:v>65.260000000000005</c:v>
                </c:pt>
                <c:pt idx="390" formatCode="0.00">
                  <c:v>93.07</c:v>
                </c:pt>
                <c:pt idx="391" formatCode="0.00">
                  <c:v>75.400000000000006</c:v>
                </c:pt>
                <c:pt idx="392" formatCode="0.00">
                  <c:v>57.7</c:v>
                </c:pt>
                <c:pt idx="393" formatCode="0.00">
                  <c:v>71.760000000000005</c:v>
                </c:pt>
                <c:pt idx="394" formatCode="0.00">
                  <c:v>48.41</c:v>
                </c:pt>
                <c:pt idx="395" formatCode="0.00">
                  <c:v>72.900000000000006</c:v>
                </c:pt>
                <c:pt idx="396" formatCode="0.00">
                  <c:v>91.02</c:v>
                </c:pt>
                <c:pt idx="397" formatCode="0.00">
                  <c:v>72.89</c:v>
                </c:pt>
                <c:pt idx="398" formatCode="0.00">
                  <c:v>47.39</c:v>
                </c:pt>
                <c:pt idx="399" formatCode="0.00">
                  <c:v>53.04</c:v>
                </c:pt>
                <c:pt idx="400" formatCode="0.00">
                  <c:v>66.67</c:v>
                </c:pt>
                <c:pt idx="401" formatCode="0.00">
                  <c:v>103.98</c:v>
                </c:pt>
                <c:pt idx="402" formatCode="0.00">
                  <c:v>96.69</c:v>
                </c:pt>
                <c:pt idx="403" formatCode="0.00">
                  <c:v>66.959999999999994</c:v>
                </c:pt>
                <c:pt idx="404" formatCode="0.00">
                  <c:v>77.34</c:v>
                </c:pt>
                <c:pt idx="405" formatCode="0.00">
                  <c:v>76.62</c:v>
                </c:pt>
                <c:pt idx="406" formatCode="0.00">
                  <c:v>84.01</c:v>
                </c:pt>
                <c:pt idx="407" formatCode="0.00">
                  <c:v>84.25</c:v>
                </c:pt>
                <c:pt idx="408" formatCode="0.00">
                  <c:v>91.89</c:v>
                </c:pt>
                <c:pt idx="409" formatCode="0.00">
                  <c:v>66.55</c:v>
                </c:pt>
                <c:pt idx="410" formatCode="0.00">
                  <c:v>95.15</c:v>
                </c:pt>
                <c:pt idx="411" formatCode="0.00">
                  <c:v>40.56</c:v>
                </c:pt>
                <c:pt idx="412" formatCode="0.00">
                  <c:v>76.55</c:v>
                </c:pt>
                <c:pt idx="413" formatCode="0.00">
                  <c:v>76.430000000000007</c:v>
                </c:pt>
                <c:pt idx="414" formatCode="0.00">
                  <c:v>76.680000000000007</c:v>
                </c:pt>
                <c:pt idx="415" formatCode="0.00">
                  <c:v>56.34</c:v>
                </c:pt>
                <c:pt idx="416" formatCode="0.00">
                  <c:v>76.7</c:v>
                </c:pt>
                <c:pt idx="417" formatCode="0.00">
                  <c:v>86.55</c:v>
                </c:pt>
                <c:pt idx="418" formatCode="0.00">
                  <c:v>81.41</c:v>
                </c:pt>
                <c:pt idx="419" formatCode="0.00">
                  <c:v>28.64</c:v>
                </c:pt>
                <c:pt idx="420" formatCode="0.00">
                  <c:v>29.12</c:v>
                </c:pt>
                <c:pt idx="421" formatCode="0.00">
                  <c:v>93.88</c:v>
                </c:pt>
                <c:pt idx="422" formatCode="0.00">
                  <c:v>92.19</c:v>
                </c:pt>
                <c:pt idx="423" formatCode="0.00">
                  <c:v>-115.3</c:v>
                </c:pt>
                <c:pt idx="424" formatCode="0.00">
                  <c:v>94.18</c:v>
                </c:pt>
                <c:pt idx="425" formatCode="0.00">
                  <c:v>81.61</c:v>
                </c:pt>
                <c:pt idx="426" formatCode="0.00">
                  <c:v>62.11</c:v>
                </c:pt>
                <c:pt idx="427" formatCode="0.00">
                  <c:v>133.1</c:v>
                </c:pt>
                <c:pt idx="428" formatCode="0.00">
                  <c:v>25.07</c:v>
                </c:pt>
                <c:pt idx="429" formatCode="0.00">
                  <c:v>61.27</c:v>
                </c:pt>
                <c:pt idx="430" formatCode="0.00">
                  <c:v>69.42</c:v>
                </c:pt>
                <c:pt idx="431" formatCode="0.00">
                  <c:v>60.74</c:v>
                </c:pt>
                <c:pt idx="432" formatCode="0.00">
                  <c:v>60.45</c:v>
                </c:pt>
                <c:pt idx="433" formatCode="0.00">
                  <c:v>39.94</c:v>
                </c:pt>
                <c:pt idx="434" formatCode="0.00">
                  <c:v>38.47</c:v>
                </c:pt>
                <c:pt idx="435" formatCode="0.00">
                  <c:v>92.69</c:v>
                </c:pt>
                <c:pt idx="436" formatCode="0.00">
                  <c:v>92.84</c:v>
                </c:pt>
                <c:pt idx="437" formatCode="0.00">
                  <c:v>85.01</c:v>
                </c:pt>
                <c:pt idx="438" formatCode="0.00">
                  <c:v>68.86</c:v>
                </c:pt>
                <c:pt idx="439" formatCode="0.00">
                  <c:v>55.78</c:v>
                </c:pt>
                <c:pt idx="440" formatCode="0.00">
                  <c:v>78.3</c:v>
                </c:pt>
                <c:pt idx="441" formatCode="0.00">
                  <c:v>65.42</c:v>
                </c:pt>
                <c:pt idx="442" formatCode="0.00">
                  <c:v>64.64</c:v>
                </c:pt>
                <c:pt idx="443" formatCode="0.00">
                  <c:v>60.99</c:v>
                </c:pt>
                <c:pt idx="444" formatCode="0.00">
                  <c:v>59.21</c:v>
                </c:pt>
                <c:pt idx="445" formatCode="0.00">
                  <c:v>1650</c:v>
                </c:pt>
                <c:pt idx="446" formatCode="0.00">
                  <c:v>77.400000000000006</c:v>
                </c:pt>
                <c:pt idx="447" formatCode="0.00">
                  <c:v>227.47</c:v>
                </c:pt>
                <c:pt idx="448" formatCode="0.00">
                  <c:v>85.45</c:v>
                </c:pt>
                <c:pt idx="449" formatCode="0.00">
                  <c:v>60.82</c:v>
                </c:pt>
                <c:pt idx="450" formatCode="0.00">
                  <c:v>83.94</c:v>
                </c:pt>
                <c:pt idx="451" formatCode="0.00">
                  <c:v>43.2</c:v>
                </c:pt>
                <c:pt idx="452" formatCode="0.00">
                  <c:v>41.31</c:v>
                </c:pt>
                <c:pt idx="453" formatCode="0.00">
                  <c:v>136.1</c:v>
                </c:pt>
                <c:pt idx="454" formatCode="0.00">
                  <c:v>-196.58</c:v>
                </c:pt>
                <c:pt idx="455" formatCode="0.00">
                  <c:v>68.77</c:v>
                </c:pt>
                <c:pt idx="456" formatCode="0.00">
                  <c:v>81.53</c:v>
                </c:pt>
                <c:pt idx="457" formatCode="0.00">
                  <c:v>48.91</c:v>
                </c:pt>
                <c:pt idx="458" formatCode="0.00">
                  <c:v>115.64</c:v>
                </c:pt>
                <c:pt idx="459" formatCode="0.00">
                  <c:v>89.28</c:v>
                </c:pt>
                <c:pt idx="460" formatCode="0.00">
                  <c:v>65</c:v>
                </c:pt>
                <c:pt idx="461" formatCode="0.00">
                  <c:v>74.7</c:v>
                </c:pt>
                <c:pt idx="462" formatCode="0.00">
                  <c:v>66.11</c:v>
                </c:pt>
                <c:pt idx="463" formatCode="0.00">
                  <c:v>65.739999999999995</c:v>
                </c:pt>
                <c:pt idx="464" formatCode="0.00">
                  <c:v>71.61</c:v>
                </c:pt>
                <c:pt idx="465" formatCode="0.00">
                  <c:v>143.24</c:v>
                </c:pt>
                <c:pt idx="466" formatCode="0.00">
                  <c:v>65.86</c:v>
                </c:pt>
                <c:pt idx="467" formatCode="0.00">
                  <c:v>73.069999999999993</c:v>
                </c:pt>
                <c:pt idx="468" formatCode="0.00">
                  <c:v>86.13</c:v>
                </c:pt>
                <c:pt idx="469" formatCode="0.00">
                  <c:v>79</c:v>
                </c:pt>
                <c:pt idx="470" formatCode="0.00">
                  <c:v>87.58</c:v>
                </c:pt>
                <c:pt idx="471" formatCode="0.00">
                  <c:v>86.13</c:v>
                </c:pt>
                <c:pt idx="472" formatCode="0.00">
                  <c:v>52.88</c:v>
                </c:pt>
                <c:pt idx="473" formatCode="0.00">
                  <c:v>69.44</c:v>
                </c:pt>
                <c:pt idx="474" formatCode="0.00">
                  <c:v>77.239999999999995</c:v>
                </c:pt>
                <c:pt idx="475" formatCode="0.00">
                  <c:v>75.569999999999993</c:v>
                </c:pt>
                <c:pt idx="476" formatCode="0.00">
                  <c:v>85.55</c:v>
                </c:pt>
                <c:pt idx="477" formatCode="0.00">
                  <c:v>62.91</c:v>
                </c:pt>
                <c:pt idx="478" formatCode="0.00">
                  <c:v>68.069999999999993</c:v>
                </c:pt>
                <c:pt idx="479" formatCode="0.00">
                  <c:v>77.099999999999994</c:v>
                </c:pt>
                <c:pt idx="480" formatCode="0.00">
                  <c:v>79.03</c:v>
                </c:pt>
                <c:pt idx="481" formatCode="0.00">
                  <c:v>107.21</c:v>
                </c:pt>
                <c:pt idx="482" formatCode="0.00">
                  <c:v>1626.6</c:v>
                </c:pt>
                <c:pt idx="483" formatCode="0.00">
                  <c:v>67.2</c:v>
                </c:pt>
                <c:pt idx="484" formatCode="0.00">
                  <c:v>48.33</c:v>
                </c:pt>
                <c:pt idx="485" formatCode="0.00">
                  <c:v>68.489999999999995</c:v>
                </c:pt>
                <c:pt idx="486" formatCode="0.00">
                  <c:v>75.52</c:v>
                </c:pt>
                <c:pt idx="487" formatCode="0.00">
                  <c:v>96.49</c:v>
                </c:pt>
                <c:pt idx="488" formatCode="0.00">
                  <c:v>71.13</c:v>
                </c:pt>
                <c:pt idx="489" formatCode="0.00">
                  <c:v>81.33</c:v>
                </c:pt>
                <c:pt idx="490" formatCode="0.00">
                  <c:v>49.96</c:v>
                </c:pt>
                <c:pt idx="491" formatCode="0.00">
                  <c:v>82.34</c:v>
                </c:pt>
                <c:pt idx="492" formatCode="0.00">
                  <c:v>66.430000000000007</c:v>
                </c:pt>
                <c:pt idx="493" formatCode="0.00">
                  <c:v>80.040000000000006</c:v>
                </c:pt>
                <c:pt idx="494" formatCode="0.00">
                  <c:v>59.14</c:v>
                </c:pt>
                <c:pt idx="495" formatCode="0.00">
                  <c:v>48.75</c:v>
                </c:pt>
                <c:pt idx="496" formatCode="0.00">
                  <c:v>69.41</c:v>
                </c:pt>
                <c:pt idx="497" formatCode="0.00">
                  <c:v>76.94</c:v>
                </c:pt>
                <c:pt idx="498" formatCode="0.00">
                  <c:v>107.48</c:v>
                </c:pt>
                <c:pt idx="499" formatCode="0.00">
                  <c:v>74.66</c:v>
                </c:pt>
                <c:pt idx="500" formatCode="0.00">
                  <c:v>96.1</c:v>
                </c:pt>
                <c:pt idx="501" formatCode="0.00">
                  <c:v>81.95</c:v>
                </c:pt>
                <c:pt idx="502" formatCode="0.00">
                  <c:v>85.42</c:v>
                </c:pt>
                <c:pt idx="503" formatCode="0.00">
                  <c:v>51.96</c:v>
                </c:pt>
                <c:pt idx="504" formatCode="0.00">
                  <c:v>177.14</c:v>
                </c:pt>
                <c:pt idx="505" formatCode="0.00">
                  <c:v>71.739999999999995</c:v>
                </c:pt>
                <c:pt idx="506" formatCode="0.00">
                  <c:v>74.010000000000005</c:v>
                </c:pt>
                <c:pt idx="507" formatCode="0.00">
                  <c:v>72.22</c:v>
                </c:pt>
                <c:pt idx="508" formatCode="0.00">
                  <c:v>71.88</c:v>
                </c:pt>
                <c:pt idx="509" formatCode="0.00">
                  <c:v>60.35</c:v>
                </c:pt>
                <c:pt idx="510" formatCode="0.00">
                  <c:v>66.39</c:v>
                </c:pt>
                <c:pt idx="511" formatCode="0.00">
                  <c:v>77.78</c:v>
                </c:pt>
                <c:pt idx="512" formatCode="0.00">
                  <c:v>57.49</c:v>
                </c:pt>
                <c:pt idx="513" formatCode="0.00">
                  <c:v>66.38</c:v>
                </c:pt>
                <c:pt idx="514" formatCode="0.00">
                  <c:v>47.3</c:v>
                </c:pt>
                <c:pt idx="515" formatCode="0.00">
                  <c:v>83.13</c:v>
                </c:pt>
                <c:pt idx="516" formatCode="0.00">
                  <c:v>107.77</c:v>
                </c:pt>
                <c:pt idx="517" formatCode="0.00">
                  <c:v>-195.68</c:v>
                </c:pt>
                <c:pt idx="518" formatCode="0.00">
                  <c:v>60.82</c:v>
                </c:pt>
                <c:pt idx="519" formatCode="0.00">
                  <c:v>67.2</c:v>
                </c:pt>
                <c:pt idx="520" formatCode="0.00">
                  <c:v>66.22</c:v>
                </c:pt>
                <c:pt idx="521" formatCode="0.00">
                  <c:v>54.65</c:v>
                </c:pt>
                <c:pt idx="522" formatCode="0.00">
                  <c:v>95.49</c:v>
                </c:pt>
                <c:pt idx="523" formatCode="0.00">
                  <c:v>54.96</c:v>
                </c:pt>
                <c:pt idx="524" formatCode="0.00">
                  <c:v>78.709999999999994</c:v>
                </c:pt>
                <c:pt idx="525" formatCode="0.00">
                  <c:v>59</c:v>
                </c:pt>
                <c:pt idx="526" formatCode="0.00">
                  <c:v>63.61</c:v>
                </c:pt>
                <c:pt idx="527" formatCode="0.00">
                  <c:v>51.02</c:v>
                </c:pt>
                <c:pt idx="528" formatCode="0.00">
                  <c:v>61.39</c:v>
                </c:pt>
                <c:pt idx="529" formatCode="0.00">
                  <c:v>50.37</c:v>
                </c:pt>
                <c:pt idx="530" formatCode="0.00">
                  <c:v>54.95</c:v>
                </c:pt>
                <c:pt idx="531" formatCode="0.00">
                  <c:v>71.75</c:v>
                </c:pt>
                <c:pt idx="532" formatCode="0.00">
                  <c:v>69.569999999999993</c:v>
                </c:pt>
                <c:pt idx="533" formatCode="0.00">
                  <c:v>69.91</c:v>
                </c:pt>
                <c:pt idx="534" formatCode="0.00">
                  <c:v>64.16</c:v>
                </c:pt>
                <c:pt idx="535" formatCode="0.00">
                  <c:v>66.38</c:v>
                </c:pt>
                <c:pt idx="536" formatCode="0.00">
                  <c:v>92.85</c:v>
                </c:pt>
                <c:pt idx="537" formatCode="0.00">
                  <c:v>75.13</c:v>
                </c:pt>
                <c:pt idx="538" formatCode="0.00">
                  <c:v>81.59</c:v>
                </c:pt>
                <c:pt idx="539" formatCode="0.00">
                  <c:v>69.11</c:v>
                </c:pt>
                <c:pt idx="540" formatCode="0.00">
                  <c:v>83.55</c:v>
                </c:pt>
                <c:pt idx="541" formatCode="0.00">
                  <c:v>80.16</c:v>
                </c:pt>
                <c:pt idx="542" formatCode="0.00">
                  <c:v>-8.5</c:v>
                </c:pt>
                <c:pt idx="543" formatCode="0.00">
                  <c:v>79.62</c:v>
                </c:pt>
                <c:pt idx="544" formatCode="0.00">
                  <c:v>82.47</c:v>
                </c:pt>
                <c:pt idx="545" formatCode="0.00">
                  <c:v>41.95</c:v>
                </c:pt>
                <c:pt idx="546" formatCode="0.00">
                  <c:v>-166.75</c:v>
                </c:pt>
                <c:pt idx="547" formatCode="0.00">
                  <c:v>70.489999999999995</c:v>
                </c:pt>
                <c:pt idx="548" formatCode="0.00">
                  <c:v>81.03</c:v>
                </c:pt>
                <c:pt idx="549" formatCode="0.00">
                  <c:v>78.680000000000007</c:v>
                </c:pt>
                <c:pt idx="550" formatCode="0.00">
                  <c:v>47.25</c:v>
                </c:pt>
                <c:pt idx="551" formatCode="0.00">
                  <c:v>66.83</c:v>
                </c:pt>
                <c:pt idx="552" formatCode="0.00">
                  <c:v>78.349999999999994</c:v>
                </c:pt>
                <c:pt idx="553" formatCode="0.00">
                  <c:v>61.92</c:v>
                </c:pt>
                <c:pt idx="554" formatCode="0.00">
                  <c:v>91.86</c:v>
                </c:pt>
                <c:pt idx="555" formatCode="0.00">
                  <c:v>2.27</c:v>
                </c:pt>
                <c:pt idx="556" formatCode="0.00">
                  <c:v>86.05</c:v>
                </c:pt>
                <c:pt idx="557" formatCode="0.00">
                  <c:v>66.97</c:v>
                </c:pt>
                <c:pt idx="558" formatCode="0.00">
                  <c:v>89.2</c:v>
                </c:pt>
                <c:pt idx="559" formatCode="0.00">
                  <c:v>60.27</c:v>
                </c:pt>
                <c:pt idx="560" formatCode="0.00">
                  <c:v>79.98</c:v>
                </c:pt>
                <c:pt idx="561" formatCode="0.00">
                  <c:v>22.69</c:v>
                </c:pt>
                <c:pt idx="562" formatCode="0.00">
                  <c:v>78.42</c:v>
                </c:pt>
                <c:pt idx="563" formatCode="0.00">
                  <c:v>24.37</c:v>
                </c:pt>
                <c:pt idx="564" formatCode="0.00">
                  <c:v>72.680000000000007</c:v>
                </c:pt>
                <c:pt idx="565" formatCode="0.00">
                  <c:v>90.78</c:v>
                </c:pt>
                <c:pt idx="566" formatCode="0.00">
                  <c:v>92.22</c:v>
                </c:pt>
                <c:pt idx="567" formatCode="0.00">
                  <c:v>89.56</c:v>
                </c:pt>
                <c:pt idx="568" formatCode="0.00">
                  <c:v>72.989999999999995</c:v>
                </c:pt>
                <c:pt idx="569" formatCode="0.00">
                  <c:v>67.709999999999994</c:v>
                </c:pt>
                <c:pt idx="570" formatCode="0.00">
                  <c:v>58.53</c:v>
                </c:pt>
                <c:pt idx="571" formatCode="0.00">
                  <c:v>76.39</c:v>
                </c:pt>
                <c:pt idx="572" formatCode="0.00">
                  <c:v>83.21</c:v>
                </c:pt>
                <c:pt idx="573" formatCode="0.00">
                  <c:v>75.81</c:v>
                </c:pt>
                <c:pt idx="574" formatCode="0.00">
                  <c:v>76.3</c:v>
                </c:pt>
                <c:pt idx="575" formatCode="0.00">
                  <c:v>90.37</c:v>
                </c:pt>
                <c:pt idx="576" formatCode="0.00">
                  <c:v>79.489999999999995</c:v>
                </c:pt>
                <c:pt idx="577" formatCode="0.00">
                  <c:v>69.599999999999994</c:v>
                </c:pt>
                <c:pt idx="578" formatCode="0.00">
                  <c:v>75.37</c:v>
                </c:pt>
                <c:pt idx="579" formatCode="0.00">
                  <c:v>68.45</c:v>
                </c:pt>
                <c:pt idx="580" formatCode="0.00">
                  <c:v>83.57</c:v>
                </c:pt>
                <c:pt idx="581" formatCode="0.00">
                  <c:v>70.67</c:v>
                </c:pt>
                <c:pt idx="582" formatCode="0.00">
                  <c:v>78.78</c:v>
                </c:pt>
                <c:pt idx="583" formatCode="0.00">
                  <c:v>84.74</c:v>
                </c:pt>
                <c:pt idx="584" formatCode="0.00">
                  <c:v>83.42</c:v>
                </c:pt>
                <c:pt idx="585" formatCode="0.00">
                  <c:v>107.78</c:v>
                </c:pt>
                <c:pt idx="586" formatCode="0.00">
                  <c:v>70.64</c:v>
                </c:pt>
                <c:pt idx="587" formatCode="0.00">
                  <c:v>69.36</c:v>
                </c:pt>
                <c:pt idx="588" formatCode="0.00">
                  <c:v>104.77</c:v>
                </c:pt>
                <c:pt idx="589" formatCode="0.00">
                  <c:v>47.26</c:v>
                </c:pt>
                <c:pt idx="590" formatCode="0.00">
                  <c:v>-19.97</c:v>
                </c:pt>
                <c:pt idx="591" formatCode="0.00">
                  <c:v>55.96</c:v>
                </c:pt>
                <c:pt idx="592" formatCode="0.00">
                  <c:v>85.83</c:v>
                </c:pt>
                <c:pt idx="593" formatCode="0.00">
                  <c:v>75.77</c:v>
                </c:pt>
                <c:pt idx="594" formatCode="0.00">
                  <c:v>77.63</c:v>
                </c:pt>
                <c:pt idx="595" formatCode="0.00">
                  <c:v>105</c:v>
                </c:pt>
                <c:pt idx="596" formatCode="0.00">
                  <c:v>91.2</c:v>
                </c:pt>
                <c:pt idx="597" formatCode="0.00">
                  <c:v>77.98</c:v>
                </c:pt>
                <c:pt idx="598" formatCode="0.00">
                  <c:v>88.24</c:v>
                </c:pt>
                <c:pt idx="599" formatCode="0.00">
                  <c:v>63.08</c:v>
                </c:pt>
                <c:pt idx="600" formatCode="0.00">
                  <c:v>48.01</c:v>
                </c:pt>
                <c:pt idx="601" formatCode="0.00">
                  <c:v>87.7</c:v>
                </c:pt>
                <c:pt idx="602" formatCode="0.00">
                  <c:v>78.040000000000006</c:v>
                </c:pt>
                <c:pt idx="603" formatCode="0.00">
                  <c:v>78.53</c:v>
                </c:pt>
                <c:pt idx="604" formatCode="0.00">
                  <c:v>78.13</c:v>
                </c:pt>
                <c:pt idx="605" formatCode="0.00">
                  <c:v>74.94</c:v>
                </c:pt>
                <c:pt idx="606" formatCode="0.00">
                  <c:v>58.42</c:v>
                </c:pt>
                <c:pt idx="607" formatCode="0.00">
                  <c:v>63.41</c:v>
                </c:pt>
                <c:pt idx="608" formatCode="0.00">
                  <c:v>67.680000000000007</c:v>
                </c:pt>
                <c:pt idx="609" formatCode="0.00">
                  <c:v>69.319999999999993</c:v>
                </c:pt>
                <c:pt idx="610" formatCode="0.00">
                  <c:v>69.739999999999995</c:v>
                </c:pt>
                <c:pt idx="611" formatCode="0.00">
                  <c:v>72.66</c:v>
                </c:pt>
                <c:pt idx="612" formatCode="0.00">
                  <c:v>53.7</c:v>
                </c:pt>
                <c:pt idx="613" formatCode="0.00">
                  <c:v>63.04</c:v>
                </c:pt>
                <c:pt idx="614" formatCode="0.00">
                  <c:v>53.89</c:v>
                </c:pt>
                <c:pt idx="615" formatCode="0.00">
                  <c:v>87.58</c:v>
                </c:pt>
                <c:pt idx="616" formatCode="0.00">
                  <c:v>37.729999999999997</c:v>
                </c:pt>
                <c:pt idx="617" formatCode="0.00">
                  <c:v>41.79</c:v>
                </c:pt>
                <c:pt idx="618" formatCode="0.00">
                  <c:v>5.36</c:v>
                </c:pt>
                <c:pt idx="619" formatCode="0.00">
                  <c:v>64.28</c:v>
                </c:pt>
                <c:pt idx="620" formatCode="0.00">
                  <c:v>61.12</c:v>
                </c:pt>
                <c:pt idx="621" formatCode="0.00">
                  <c:v>77.87</c:v>
                </c:pt>
                <c:pt idx="622" formatCode="0.00">
                  <c:v>93.25</c:v>
                </c:pt>
                <c:pt idx="623" formatCode="0.00">
                  <c:v>74.150000000000006</c:v>
                </c:pt>
                <c:pt idx="624" formatCode="0.00">
                  <c:v>69.73</c:v>
                </c:pt>
                <c:pt idx="625" formatCode="0.00">
                  <c:v>85.24</c:v>
                </c:pt>
                <c:pt idx="626" formatCode="0.00">
                  <c:v>87.63</c:v>
                </c:pt>
                <c:pt idx="627" formatCode="0.00">
                  <c:v>67.19</c:v>
                </c:pt>
                <c:pt idx="628" formatCode="0.00">
                  <c:v>93.88</c:v>
                </c:pt>
                <c:pt idx="629" formatCode="0.00">
                  <c:v>77.849999999999994</c:v>
                </c:pt>
                <c:pt idx="630" formatCode="0.00">
                  <c:v>87.94</c:v>
                </c:pt>
                <c:pt idx="631" formatCode="0.00">
                  <c:v>109.55</c:v>
                </c:pt>
                <c:pt idx="632" formatCode="0.00">
                  <c:v>67.83</c:v>
                </c:pt>
                <c:pt idx="633" formatCode="0.00">
                  <c:v>75.180000000000007</c:v>
                </c:pt>
                <c:pt idx="634" formatCode="0.00">
                  <c:v>78.17</c:v>
                </c:pt>
                <c:pt idx="635" formatCode="0.00">
                  <c:v>98.75</c:v>
                </c:pt>
                <c:pt idx="636" formatCode="0.00">
                  <c:v>51.44</c:v>
                </c:pt>
                <c:pt idx="637" formatCode="0.00">
                  <c:v>79.819999999999993</c:v>
                </c:pt>
                <c:pt idx="638" formatCode="0.00">
                  <c:v>72.62</c:v>
                </c:pt>
                <c:pt idx="639" formatCode="0.00">
                  <c:v>77.790000000000006</c:v>
                </c:pt>
                <c:pt idx="640" formatCode="0.00">
                  <c:v>93.73</c:v>
                </c:pt>
                <c:pt idx="641" formatCode="0.00">
                  <c:v>75.86</c:v>
                </c:pt>
                <c:pt idx="642" formatCode="0.00">
                  <c:v>72.569999999999993</c:v>
                </c:pt>
                <c:pt idx="643" formatCode="0.00">
                  <c:v>101.47</c:v>
                </c:pt>
                <c:pt idx="644" formatCode="0.00">
                  <c:v>43.29</c:v>
                </c:pt>
                <c:pt idx="645" formatCode="0.00">
                  <c:v>72.599999999999994</c:v>
                </c:pt>
                <c:pt idx="646" formatCode="0.00">
                  <c:v>82.36</c:v>
                </c:pt>
                <c:pt idx="647" formatCode="0.00">
                  <c:v>104.1</c:v>
                </c:pt>
                <c:pt idx="648" formatCode="0.00">
                  <c:v>72.13</c:v>
                </c:pt>
                <c:pt idx="649" formatCode="0.00">
                  <c:v>72.8</c:v>
                </c:pt>
                <c:pt idx="650" formatCode="0.00">
                  <c:v>52.26</c:v>
                </c:pt>
                <c:pt idx="651" formatCode="0.00">
                  <c:v>81.63</c:v>
                </c:pt>
                <c:pt idx="652" formatCode="0.00">
                  <c:v>49.79</c:v>
                </c:pt>
                <c:pt idx="653" formatCode="0.00">
                  <c:v>55.96</c:v>
                </c:pt>
                <c:pt idx="654" formatCode="0.00">
                  <c:v>92.08</c:v>
                </c:pt>
                <c:pt idx="655" formatCode="0.00">
                  <c:v>83.74</c:v>
                </c:pt>
                <c:pt idx="656" formatCode="0.00">
                  <c:v>68.069999999999993</c:v>
                </c:pt>
                <c:pt idx="657" formatCode="0.00">
                  <c:v>79.900000000000006</c:v>
                </c:pt>
                <c:pt idx="658" formatCode="0.00">
                  <c:v>79.19</c:v>
                </c:pt>
                <c:pt idx="659" formatCode="0.00">
                  <c:v>49.95</c:v>
                </c:pt>
                <c:pt idx="660" formatCode="0.00">
                  <c:v>87.18</c:v>
                </c:pt>
                <c:pt idx="661" formatCode="0.00">
                  <c:v>75.36</c:v>
                </c:pt>
                <c:pt idx="662" formatCode="0.00">
                  <c:v>52.61</c:v>
                </c:pt>
                <c:pt idx="663" formatCode="0.00">
                  <c:v>67.34</c:v>
                </c:pt>
                <c:pt idx="664" formatCode="0.00">
                  <c:v>69.83</c:v>
                </c:pt>
                <c:pt idx="665" formatCode="0.00">
                  <c:v>95.89</c:v>
                </c:pt>
                <c:pt idx="666" formatCode="0.00">
                  <c:v>71.87</c:v>
                </c:pt>
                <c:pt idx="667" formatCode="0.00">
                  <c:v>80.650000000000006</c:v>
                </c:pt>
                <c:pt idx="668" formatCode="0.00">
                  <c:v>57.99</c:v>
                </c:pt>
                <c:pt idx="669" formatCode="0.00">
                  <c:v>57.65</c:v>
                </c:pt>
                <c:pt idx="670" formatCode="0.00">
                  <c:v>67.94</c:v>
                </c:pt>
                <c:pt idx="671" formatCode="0.00">
                  <c:v>96.66</c:v>
                </c:pt>
                <c:pt idx="672" formatCode="0.00">
                  <c:v>48.28</c:v>
                </c:pt>
                <c:pt idx="673" formatCode="0.00">
                  <c:v>78.48</c:v>
                </c:pt>
                <c:pt idx="674" formatCode="0.00">
                  <c:v>77.260000000000005</c:v>
                </c:pt>
                <c:pt idx="675" formatCode="0.00">
                  <c:v>83.77</c:v>
                </c:pt>
                <c:pt idx="676" formatCode="0.00">
                  <c:v>462.97</c:v>
                </c:pt>
                <c:pt idx="677" formatCode="0.00">
                  <c:v>79.849999999999994</c:v>
                </c:pt>
                <c:pt idx="678" formatCode="0.00">
                  <c:v>64.33</c:v>
                </c:pt>
                <c:pt idx="679" formatCode="0.00">
                  <c:v>65.34</c:v>
                </c:pt>
                <c:pt idx="680" formatCode="0.00">
                  <c:v>95.1</c:v>
                </c:pt>
                <c:pt idx="681" formatCode="0.00">
                  <c:v>119.8</c:v>
                </c:pt>
                <c:pt idx="682" formatCode="0.00">
                  <c:v>89.19</c:v>
                </c:pt>
                <c:pt idx="683" formatCode="0.00">
                  <c:v>73.48</c:v>
                </c:pt>
                <c:pt idx="684" formatCode="0.00">
                  <c:v>68.7</c:v>
                </c:pt>
                <c:pt idx="685" formatCode="0.00">
                  <c:v>41.43</c:v>
                </c:pt>
                <c:pt idx="686" formatCode="0.00">
                  <c:v>63.06</c:v>
                </c:pt>
                <c:pt idx="687" formatCode="0.00">
                  <c:v>52.31</c:v>
                </c:pt>
                <c:pt idx="688" formatCode="0.00">
                  <c:v>73.48</c:v>
                </c:pt>
                <c:pt idx="689" formatCode="0.00">
                  <c:v>52.05</c:v>
                </c:pt>
                <c:pt idx="690" formatCode="0.00">
                  <c:v>79.56</c:v>
                </c:pt>
                <c:pt idx="691" formatCode="0.00">
                  <c:v>90.05</c:v>
                </c:pt>
                <c:pt idx="692" formatCode="0.00">
                  <c:v>93.37</c:v>
                </c:pt>
                <c:pt idx="693" formatCode="0.00">
                  <c:v>84.08</c:v>
                </c:pt>
                <c:pt idx="694" formatCode="0.00">
                  <c:v>64.62</c:v>
                </c:pt>
                <c:pt idx="695" formatCode="0.00">
                  <c:v>57.32</c:v>
                </c:pt>
                <c:pt idx="696" formatCode="0.00">
                  <c:v>98.55</c:v>
                </c:pt>
                <c:pt idx="697" formatCode="0.00">
                  <c:v>74.58</c:v>
                </c:pt>
                <c:pt idx="698" formatCode="0.00">
                  <c:v>48.76</c:v>
                </c:pt>
                <c:pt idx="699" formatCode="0.00">
                  <c:v>97.86</c:v>
                </c:pt>
                <c:pt idx="700" formatCode="0.00">
                  <c:v>66.569999999999993</c:v>
                </c:pt>
                <c:pt idx="701" formatCode="0.00">
                  <c:v>32.26</c:v>
                </c:pt>
                <c:pt idx="702" formatCode="0.00">
                  <c:v>77.16</c:v>
                </c:pt>
                <c:pt idx="703" formatCode="0.00">
                  <c:v>89.81</c:v>
                </c:pt>
                <c:pt idx="704" formatCode="0.00">
                  <c:v>93.42</c:v>
                </c:pt>
                <c:pt idx="705" formatCode="0.00">
                  <c:v>96.51</c:v>
                </c:pt>
                <c:pt idx="706" formatCode="0.00">
                  <c:v>45.6</c:v>
                </c:pt>
                <c:pt idx="707" formatCode="0.00">
                  <c:v>73.599999999999994</c:v>
                </c:pt>
                <c:pt idx="708" formatCode="0.00">
                  <c:v>70.14</c:v>
                </c:pt>
                <c:pt idx="709" formatCode="0.00">
                  <c:v>82.48</c:v>
                </c:pt>
                <c:pt idx="710" formatCode="0.00">
                  <c:v>86.44</c:v>
                </c:pt>
                <c:pt idx="711" formatCode="0.00">
                  <c:v>52.55</c:v>
                </c:pt>
                <c:pt idx="712" formatCode="0.00">
                  <c:v>85.63</c:v>
                </c:pt>
                <c:pt idx="713" formatCode="0.00">
                  <c:v>97.73</c:v>
                </c:pt>
                <c:pt idx="714" formatCode="0.00">
                  <c:v>59.96</c:v>
                </c:pt>
                <c:pt idx="715" formatCode="0.00">
                  <c:v>70.819999999999993</c:v>
                </c:pt>
                <c:pt idx="716" formatCode="0.00">
                  <c:v>62.99</c:v>
                </c:pt>
                <c:pt idx="717" formatCode="0.00">
                  <c:v>28.3</c:v>
                </c:pt>
                <c:pt idx="718" formatCode="0.00">
                  <c:v>93.56</c:v>
                </c:pt>
                <c:pt idx="719" formatCode="0.00">
                  <c:v>76.290000000000006</c:v>
                </c:pt>
                <c:pt idx="720" formatCode="0.00">
                  <c:v>63.87</c:v>
                </c:pt>
                <c:pt idx="721" formatCode="0.00">
                  <c:v>57.69</c:v>
                </c:pt>
                <c:pt idx="722" formatCode="0.00">
                  <c:v>73.81</c:v>
                </c:pt>
                <c:pt idx="723" formatCode="0.00">
                  <c:v>79.94</c:v>
                </c:pt>
                <c:pt idx="724" formatCode="0.00">
                  <c:v>213.6</c:v>
                </c:pt>
                <c:pt idx="725" formatCode="0.00">
                  <c:v>59.53</c:v>
                </c:pt>
                <c:pt idx="726" formatCode="0.00">
                  <c:v>96.99</c:v>
                </c:pt>
                <c:pt idx="727" formatCode="0.00">
                  <c:v>88.77</c:v>
                </c:pt>
                <c:pt idx="728" formatCode="0.00">
                  <c:v>82.22</c:v>
                </c:pt>
                <c:pt idx="729" formatCode="0.00">
                  <c:v>75.31</c:v>
                </c:pt>
                <c:pt idx="730" formatCode="0.00">
                  <c:v>113.44</c:v>
                </c:pt>
                <c:pt idx="731" formatCode="0.00">
                  <c:v>68.75</c:v>
                </c:pt>
                <c:pt idx="732" formatCode="0.00">
                  <c:v>84.03</c:v>
                </c:pt>
                <c:pt idx="733" formatCode="0.00">
                  <c:v>57.9</c:v>
                </c:pt>
                <c:pt idx="734" formatCode="0.00">
                  <c:v>90.93</c:v>
                </c:pt>
                <c:pt idx="735" formatCode="0.00">
                  <c:v>89.92</c:v>
                </c:pt>
                <c:pt idx="736" formatCode="0.00">
                  <c:v>79.430000000000007</c:v>
                </c:pt>
                <c:pt idx="737" formatCode="0.00">
                  <c:v>28.35</c:v>
                </c:pt>
                <c:pt idx="738" formatCode="0.00">
                  <c:v>62.76</c:v>
                </c:pt>
                <c:pt idx="739" formatCode="0.00">
                  <c:v>67.430000000000007</c:v>
                </c:pt>
                <c:pt idx="740" formatCode="0.00">
                  <c:v>78.62</c:v>
                </c:pt>
                <c:pt idx="741" formatCode="0.00">
                  <c:v>49.99</c:v>
                </c:pt>
                <c:pt idx="742" formatCode="0.00">
                  <c:v>104.56</c:v>
                </c:pt>
                <c:pt idx="743" formatCode="0.00">
                  <c:v>135.78</c:v>
                </c:pt>
                <c:pt idx="744" formatCode="0.00">
                  <c:v>187.41</c:v>
                </c:pt>
                <c:pt idx="745" formatCode="0.00">
                  <c:v>100.14</c:v>
                </c:pt>
                <c:pt idx="746" formatCode="0.00">
                  <c:v>82.28</c:v>
                </c:pt>
                <c:pt idx="747" formatCode="0.00">
                  <c:v>97.59</c:v>
                </c:pt>
                <c:pt idx="748" formatCode="0.00">
                  <c:v>109.54</c:v>
                </c:pt>
                <c:pt idx="749" formatCode="0.00">
                  <c:v>81.28</c:v>
                </c:pt>
                <c:pt idx="750" formatCode="0.00">
                  <c:v>50.58</c:v>
                </c:pt>
                <c:pt idx="751" formatCode="0.00">
                  <c:v>97.56</c:v>
                </c:pt>
                <c:pt idx="752" formatCode="0.00">
                  <c:v>85.99</c:v>
                </c:pt>
                <c:pt idx="753" formatCode="0.00">
                  <c:v>100.16</c:v>
                </c:pt>
                <c:pt idx="754" formatCode="0.00">
                  <c:v>55.43</c:v>
                </c:pt>
                <c:pt idx="755" formatCode="0.00">
                  <c:v>74.97</c:v>
                </c:pt>
                <c:pt idx="756" formatCode="0.00">
                  <c:v>75.77</c:v>
                </c:pt>
                <c:pt idx="757" formatCode="0.00">
                  <c:v>63.3</c:v>
                </c:pt>
                <c:pt idx="758" formatCode="0.00">
                  <c:v>51.22</c:v>
                </c:pt>
                <c:pt idx="759" formatCode="0.00">
                  <c:v>30.16</c:v>
                </c:pt>
                <c:pt idx="760" formatCode="0.00">
                  <c:v>90.2</c:v>
                </c:pt>
                <c:pt idx="761" formatCode="0.00">
                  <c:v>97.22</c:v>
                </c:pt>
                <c:pt idx="762" formatCode="0.00">
                  <c:v>84.68</c:v>
                </c:pt>
                <c:pt idx="763" formatCode="0.00">
                  <c:v>50.02</c:v>
                </c:pt>
                <c:pt idx="764" formatCode="0.00">
                  <c:v>-39.020000000000003</c:v>
                </c:pt>
                <c:pt idx="765" formatCode="0.00">
                  <c:v>68.91</c:v>
                </c:pt>
                <c:pt idx="766" formatCode="0.00">
                  <c:v>78.36</c:v>
                </c:pt>
                <c:pt idx="767" formatCode="0.00">
                  <c:v>96.75</c:v>
                </c:pt>
                <c:pt idx="768" formatCode="0.00">
                  <c:v>80.69</c:v>
                </c:pt>
                <c:pt idx="769" formatCode="0.00">
                  <c:v>66.13</c:v>
                </c:pt>
                <c:pt idx="770" formatCode="0.00">
                  <c:v>80.84</c:v>
                </c:pt>
                <c:pt idx="771" formatCode="0.00">
                  <c:v>77.760000000000005</c:v>
                </c:pt>
                <c:pt idx="772" formatCode="0.00">
                  <c:v>76.099999999999994</c:v>
                </c:pt>
                <c:pt idx="773" formatCode="0.00">
                  <c:v>63.25</c:v>
                </c:pt>
                <c:pt idx="774" formatCode="0.00">
                  <c:v>60.43</c:v>
                </c:pt>
                <c:pt idx="775" formatCode="0.00">
                  <c:v>66.430000000000007</c:v>
                </c:pt>
                <c:pt idx="776" formatCode="0.00">
                  <c:v>74.28</c:v>
                </c:pt>
                <c:pt idx="777" formatCode="0.00">
                  <c:v>84.73</c:v>
                </c:pt>
                <c:pt idx="778" formatCode="0.00">
                  <c:v>75.150000000000006</c:v>
                </c:pt>
                <c:pt idx="779" formatCode="0.00">
                  <c:v>71.239999999999995</c:v>
                </c:pt>
                <c:pt idx="780" formatCode="0.00">
                  <c:v>63.13</c:v>
                </c:pt>
                <c:pt idx="781" formatCode="0.00">
                  <c:v>51.27</c:v>
                </c:pt>
                <c:pt idx="782" formatCode="0.00">
                  <c:v>39.630000000000003</c:v>
                </c:pt>
                <c:pt idx="783" formatCode="0.00">
                  <c:v>55.38</c:v>
                </c:pt>
                <c:pt idx="784" formatCode="0.00">
                  <c:v>79.44</c:v>
                </c:pt>
                <c:pt idx="785" formatCode="0.00">
                  <c:v>66.97</c:v>
                </c:pt>
                <c:pt idx="786" formatCode="0.00">
                  <c:v>62.67</c:v>
                </c:pt>
                <c:pt idx="787" formatCode="0.00">
                  <c:v>115.98</c:v>
                </c:pt>
                <c:pt idx="788" formatCode="0.00">
                  <c:v>64.05</c:v>
                </c:pt>
                <c:pt idx="789" formatCode="0.00">
                  <c:v>53.49</c:v>
                </c:pt>
                <c:pt idx="790" formatCode="0.00">
                  <c:v>79.12</c:v>
                </c:pt>
                <c:pt idx="791" formatCode="0.00">
                  <c:v>71.680000000000007</c:v>
                </c:pt>
                <c:pt idx="792" formatCode="0.00">
                  <c:v>136.12</c:v>
                </c:pt>
                <c:pt idx="793" formatCode="0.00">
                  <c:v>88.34</c:v>
                </c:pt>
                <c:pt idx="794" formatCode="0.00">
                  <c:v>83.79</c:v>
                </c:pt>
                <c:pt idx="795" formatCode="0.00">
                  <c:v>76.47</c:v>
                </c:pt>
                <c:pt idx="796" formatCode="0.00">
                  <c:v>77.47</c:v>
                </c:pt>
                <c:pt idx="797" formatCode="0.00">
                  <c:v>71.459999999999994</c:v>
                </c:pt>
                <c:pt idx="798" formatCode="0.00">
                  <c:v>22.55</c:v>
                </c:pt>
                <c:pt idx="799" formatCode="0.00">
                  <c:v>66.97</c:v>
                </c:pt>
                <c:pt idx="800" formatCode="0.00">
                  <c:v>79</c:v>
                </c:pt>
                <c:pt idx="801" formatCode="0.00">
                  <c:v>22.36</c:v>
                </c:pt>
                <c:pt idx="802" formatCode="0.00">
                  <c:v>77.06</c:v>
                </c:pt>
                <c:pt idx="803" formatCode="0.00">
                  <c:v>68.87</c:v>
                </c:pt>
                <c:pt idx="804" formatCode="0.00">
                  <c:v>92.58</c:v>
                </c:pt>
                <c:pt idx="805" formatCode="0.00">
                  <c:v>87.02</c:v>
                </c:pt>
                <c:pt idx="806" formatCode="0.00">
                  <c:v>55.82</c:v>
                </c:pt>
                <c:pt idx="807" formatCode="0.00">
                  <c:v>36.229999999999997</c:v>
                </c:pt>
                <c:pt idx="808" formatCode="0.00">
                  <c:v>72.08</c:v>
                </c:pt>
                <c:pt idx="809" formatCode="0.00">
                  <c:v>-68.22</c:v>
                </c:pt>
                <c:pt idx="810" formatCode="0.00">
                  <c:v>97.95</c:v>
                </c:pt>
                <c:pt idx="811" formatCode="0.00">
                  <c:v>74.540000000000006</c:v>
                </c:pt>
                <c:pt idx="812" formatCode="0.00">
                  <c:v>79.81</c:v>
                </c:pt>
                <c:pt idx="813" formatCode="0.00">
                  <c:v>87.81</c:v>
                </c:pt>
                <c:pt idx="814" formatCode="0.00">
                  <c:v>83.26</c:v>
                </c:pt>
                <c:pt idx="815" formatCode="0.00">
                  <c:v>102.88</c:v>
                </c:pt>
                <c:pt idx="816" formatCode="0.00">
                  <c:v>81.19</c:v>
                </c:pt>
                <c:pt idx="817" formatCode="0.00">
                  <c:v>112.98</c:v>
                </c:pt>
                <c:pt idx="818" formatCode="0.00">
                  <c:v>83.35</c:v>
                </c:pt>
                <c:pt idx="819" formatCode="0.00">
                  <c:v>77.37</c:v>
                </c:pt>
                <c:pt idx="820" formatCode="0.00">
                  <c:v>69.7</c:v>
                </c:pt>
                <c:pt idx="821" formatCode="0.00">
                  <c:v>333.26</c:v>
                </c:pt>
                <c:pt idx="822" formatCode="0.00">
                  <c:v>38</c:v>
                </c:pt>
                <c:pt idx="823" formatCode="0.00">
                  <c:v>94.08</c:v>
                </c:pt>
                <c:pt idx="824" formatCode="0.00">
                  <c:v>112.79</c:v>
                </c:pt>
                <c:pt idx="825" formatCode="0.00">
                  <c:v>37.979999999999997</c:v>
                </c:pt>
                <c:pt idx="826" formatCode="0.00">
                  <c:v>55.82</c:v>
                </c:pt>
                <c:pt idx="827" formatCode="0.00">
                  <c:v>84.94</c:v>
                </c:pt>
                <c:pt idx="828" formatCode="0.00">
                  <c:v>60.98</c:v>
                </c:pt>
                <c:pt idx="829" formatCode="0.00">
                  <c:v>102.62</c:v>
                </c:pt>
                <c:pt idx="830" formatCode="0.00">
                  <c:v>86.64</c:v>
                </c:pt>
                <c:pt idx="831" formatCode="0.00">
                  <c:v>81.72</c:v>
                </c:pt>
                <c:pt idx="832" formatCode="0.00">
                  <c:v>53.08</c:v>
                </c:pt>
                <c:pt idx="833" formatCode="0.00">
                  <c:v>63.08</c:v>
                </c:pt>
                <c:pt idx="834" formatCode="0.00">
                  <c:v>92.92</c:v>
                </c:pt>
                <c:pt idx="835" formatCode="0.00">
                  <c:v>88.26</c:v>
                </c:pt>
                <c:pt idx="836" formatCode="0.00">
                  <c:v>91.74</c:v>
                </c:pt>
                <c:pt idx="837" formatCode="0.00">
                  <c:v>65.53</c:v>
                </c:pt>
                <c:pt idx="838" formatCode="0.00">
                  <c:v>72.790000000000006</c:v>
                </c:pt>
                <c:pt idx="839" formatCode="0.00">
                  <c:v>60.55</c:v>
                </c:pt>
                <c:pt idx="840" formatCode="0.00">
                  <c:v>83.79</c:v>
                </c:pt>
                <c:pt idx="841" formatCode="0.00">
                  <c:v>43.67</c:v>
                </c:pt>
                <c:pt idx="842" formatCode="0.00">
                  <c:v>95.36</c:v>
                </c:pt>
                <c:pt idx="843" formatCode="0.00">
                  <c:v>76.66</c:v>
                </c:pt>
                <c:pt idx="844" formatCode="0.00">
                  <c:v>107.05</c:v>
                </c:pt>
                <c:pt idx="845" formatCode="0.00">
                  <c:v>70.41</c:v>
                </c:pt>
                <c:pt idx="846" formatCode="0.00">
                  <c:v>49.95</c:v>
                </c:pt>
                <c:pt idx="847" formatCode="0.00">
                  <c:v>112.72</c:v>
                </c:pt>
                <c:pt idx="848" formatCode="0.00">
                  <c:v>79.33</c:v>
                </c:pt>
                <c:pt idx="849" formatCode="0.00">
                  <c:v>81.36</c:v>
                </c:pt>
                <c:pt idx="850" formatCode="0.00">
                  <c:v>74.88</c:v>
                </c:pt>
                <c:pt idx="851" formatCode="0.00">
                  <c:v>72.010000000000005</c:v>
                </c:pt>
                <c:pt idx="852" formatCode="0.00">
                  <c:v>79.91</c:v>
                </c:pt>
                <c:pt idx="853" formatCode="0.00">
                  <c:v>72.760000000000005</c:v>
                </c:pt>
                <c:pt idx="854" formatCode="0.00">
                  <c:v>45.08</c:v>
                </c:pt>
                <c:pt idx="855" formatCode="0.00">
                  <c:v>77.14</c:v>
                </c:pt>
                <c:pt idx="856" formatCode="0.00">
                  <c:v>52.02</c:v>
                </c:pt>
                <c:pt idx="857" formatCode="0.00">
                  <c:v>42.82</c:v>
                </c:pt>
                <c:pt idx="858" formatCode="0.00">
                  <c:v>86.47</c:v>
                </c:pt>
                <c:pt idx="859" formatCode="0.00">
                  <c:v>59.5</c:v>
                </c:pt>
                <c:pt idx="860" formatCode="0.00">
                  <c:v>43.65</c:v>
                </c:pt>
                <c:pt idx="861" formatCode="0.00">
                  <c:v>78.27</c:v>
                </c:pt>
                <c:pt idx="862" formatCode="0.00">
                  <c:v>97.07</c:v>
                </c:pt>
                <c:pt idx="863" formatCode="0.00">
                  <c:v>143.58000000000001</c:v>
                </c:pt>
                <c:pt idx="864" formatCode="0.00">
                  <c:v>181.45</c:v>
                </c:pt>
                <c:pt idx="865" formatCode="0.00">
                  <c:v>82.82</c:v>
                </c:pt>
                <c:pt idx="866" formatCode="0.00">
                  <c:v>66.099999999999994</c:v>
                </c:pt>
                <c:pt idx="867" formatCode="0.00">
                  <c:v>96.68</c:v>
                </c:pt>
                <c:pt idx="868" formatCode="0.00">
                  <c:v>49.03</c:v>
                </c:pt>
                <c:pt idx="869" formatCode="0.00">
                  <c:v>88</c:v>
                </c:pt>
                <c:pt idx="870" formatCode="0.00">
                  <c:v>73.709999999999994</c:v>
                </c:pt>
                <c:pt idx="871" formatCode="0.00">
                  <c:v>77.17</c:v>
                </c:pt>
                <c:pt idx="872" formatCode="0.00">
                  <c:v>55.51</c:v>
                </c:pt>
                <c:pt idx="873" formatCode="0.00">
                  <c:v>70.239999999999995</c:v>
                </c:pt>
                <c:pt idx="874" formatCode="0.00">
                  <c:v>-135.37</c:v>
                </c:pt>
                <c:pt idx="875" formatCode="0.00">
                  <c:v>81.93</c:v>
                </c:pt>
                <c:pt idx="876" formatCode="0.00">
                  <c:v>85.88</c:v>
                </c:pt>
                <c:pt idx="877" formatCode="0.00">
                  <c:v>106.94</c:v>
                </c:pt>
                <c:pt idx="878" formatCode="0.00">
                  <c:v>82.45</c:v>
                </c:pt>
                <c:pt idx="879" formatCode="0.00">
                  <c:v>-464787.1</c:v>
                </c:pt>
                <c:pt idx="880" formatCode="0.00">
                  <c:v>43.69</c:v>
                </c:pt>
                <c:pt idx="881" formatCode="0.00">
                  <c:v>72.400000000000006</c:v>
                </c:pt>
                <c:pt idx="882" formatCode="0.00">
                  <c:v>82.58</c:v>
                </c:pt>
                <c:pt idx="883" formatCode="0.00">
                  <c:v>62.63</c:v>
                </c:pt>
                <c:pt idx="884" formatCode="0.00">
                  <c:v>82.17</c:v>
                </c:pt>
                <c:pt idx="885" formatCode="0.00">
                  <c:v>60.22</c:v>
                </c:pt>
                <c:pt idx="886" formatCode="0.00">
                  <c:v>46.91</c:v>
                </c:pt>
                <c:pt idx="887" formatCode="0.00">
                  <c:v>125.36</c:v>
                </c:pt>
                <c:pt idx="888" formatCode="0.00">
                  <c:v>87.5</c:v>
                </c:pt>
                <c:pt idx="889" formatCode="0.00">
                  <c:v>72.84</c:v>
                </c:pt>
                <c:pt idx="890" formatCode="0.00">
                  <c:v>83.17</c:v>
                </c:pt>
                <c:pt idx="891" formatCode="0.00">
                  <c:v>126.24</c:v>
                </c:pt>
                <c:pt idx="892" formatCode="0.00">
                  <c:v>85.76</c:v>
                </c:pt>
                <c:pt idx="893" formatCode="0.00">
                  <c:v>84.62</c:v>
                </c:pt>
                <c:pt idx="894" formatCode="0.00">
                  <c:v>68.03</c:v>
                </c:pt>
                <c:pt idx="895" formatCode="0.00">
                  <c:v>60.85</c:v>
                </c:pt>
                <c:pt idx="896" formatCode="0.00">
                  <c:v>91.72</c:v>
                </c:pt>
                <c:pt idx="897" formatCode="0.00">
                  <c:v>67.87</c:v>
                </c:pt>
                <c:pt idx="898" formatCode="0.00">
                  <c:v>81.819999999999993</c:v>
                </c:pt>
                <c:pt idx="899" formatCode="0.00">
                  <c:v>98.26</c:v>
                </c:pt>
                <c:pt idx="900" formatCode="0.00">
                  <c:v>92.53</c:v>
                </c:pt>
                <c:pt idx="901" formatCode="0.00">
                  <c:v>64.209999999999994</c:v>
                </c:pt>
                <c:pt idx="902" formatCode="0.00">
                  <c:v>70.3</c:v>
                </c:pt>
                <c:pt idx="903" formatCode="0.00">
                  <c:v>94.24</c:v>
                </c:pt>
                <c:pt idx="904" formatCode="0.00">
                  <c:v>52.21</c:v>
                </c:pt>
                <c:pt idx="905" formatCode="0.00">
                  <c:v>80.47</c:v>
                </c:pt>
                <c:pt idx="906" formatCode="0.00">
                  <c:v>87.07</c:v>
                </c:pt>
                <c:pt idx="907" formatCode="0.00">
                  <c:v>96.74</c:v>
                </c:pt>
                <c:pt idx="908" formatCode="0.00">
                  <c:v>87.35</c:v>
                </c:pt>
                <c:pt idx="909" formatCode="0.00">
                  <c:v>86.46</c:v>
                </c:pt>
                <c:pt idx="910" formatCode="0.00">
                  <c:v>54.52</c:v>
                </c:pt>
                <c:pt idx="911" formatCode="0.00">
                  <c:v>88.56</c:v>
                </c:pt>
                <c:pt idx="912" formatCode="0.00">
                  <c:v>72</c:v>
                </c:pt>
                <c:pt idx="913" formatCode="0.00">
                  <c:v>66.28</c:v>
                </c:pt>
                <c:pt idx="914" formatCode="0.00">
                  <c:v>82.84</c:v>
                </c:pt>
                <c:pt idx="915" formatCode="0.00">
                  <c:v>92.93</c:v>
                </c:pt>
                <c:pt idx="916" formatCode="0.00">
                  <c:v>78.27</c:v>
                </c:pt>
                <c:pt idx="917" formatCode="0.00">
                  <c:v>103.44</c:v>
                </c:pt>
                <c:pt idx="918" formatCode="0.00">
                  <c:v>49.07</c:v>
                </c:pt>
                <c:pt idx="919" formatCode="0.00">
                  <c:v>-998.17</c:v>
                </c:pt>
                <c:pt idx="920" formatCode="0.00">
                  <c:v>538.83000000000004</c:v>
                </c:pt>
                <c:pt idx="921" formatCode="0.00">
                  <c:v>91.3</c:v>
                </c:pt>
                <c:pt idx="922" formatCode="0.00">
                  <c:v>81.84</c:v>
                </c:pt>
                <c:pt idx="923" formatCode="0.00">
                  <c:v>77.7</c:v>
                </c:pt>
                <c:pt idx="924" formatCode="0.00">
                  <c:v>90.75</c:v>
                </c:pt>
                <c:pt idx="925" formatCode="0.00">
                  <c:v>81.53</c:v>
                </c:pt>
                <c:pt idx="926" formatCode="0.00">
                  <c:v>59.12</c:v>
                </c:pt>
                <c:pt idx="927" formatCode="0.00">
                  <c:v>48.85</c:v>
                </c:pt>
                <c:pt idx="928" formatCode="0.00">
                  <c:v>70.09</c:v>
                </c:pt>
                <c:pt idx="929" formatCode="0.00">
                  <c:v>70.38</c:v>
                </c:pt>
                <c:pt idx="930" formatCode="0.00">
                  <c:v>72.400000000000006</c:v>
                </c:pt>
                <c:pt idx="931" formatCode="0.00">
                  <c:v>63.01</c:v>
                </c:pt>
                <c:pt idx="932" formatCode="0.00">
                  <c:v>77.92</c:v>
                </c:pt>
                <c:pt idx="933" formatCode="0.00">
                  <c:v>63.74</c:v>
                </c:pt>
                <c:pt idx="934" formatCode="0.00">
                  <c:v>93.59</c:v>
                </c:pt>
                <c:pt idx="935" formatCode="0.00">
                  <c:v>81</c:v>
                </c:pt>
                <c:pt idx="936" formatCode="0.00">
                  <c:v>112.66</c:v>
                </c:pt>
                <c:pt idx="937" formatCode="0.00">
                  <c:v>86.08</c:v>
                </c:pt>
                <c:pt idx="938" formatCode="0.00">
                  <c:v>113.44</c:v>
                </c:pt>
                <c:pt idx="939" formatCode="0.00">
                  <c:v>55.23</c:v>
                </c:pt>
                <c:pt idx="940" formatCode="0.00">
                  <c:v>83.87</c:v>
                </c:pt>
                <c:pt idx="941" formatCode="0.00">
                  <c:v>56.45</c:v>
                </c:pt>
                <c:pt idx="942" formatCode="0.00">
                  <c:v>51.36</c:v>
                </c:pt>
                <c:pt idx="943" formatCode="0.00">
                  <c:v>84</c:v>
                </c:pt>
                <c:pt idx="944" formatCode="0.00">
                  <c:v>47.95</c:v>
                </c:pt>
                <c:pt idx="945" formatCode="0.00">
                  <c:v>123.73</c:v>
                </c:pt>
                <c:pt idx="946" formatCode="0.00">
                  <c:v>71.69</c:v>
                </c:pt>
                <c:pt idx="947" formatCode="0.00">
                  <c:v>79.86</c:v>
                </c:pt>
                <c:pt idx="948" formatCode="0.00">
                  <c:v>83.83</c:v>
                </c:pt>
                <c:pt idx="949" formatCode="0.00">
                  <c:v>81.83</c:v>
                </c:pt>
                <c:pt idx="950" formatCode="0.00">
                  <c:v>70.17</c:v>
                </c:pt>
                <c:pt idx="951" formatCode="0.00">
                  <c:v>50.82</c:v>
                </c:pt>
                <c:pt idx="952" formatCode="0.00">
                  <c:v>36.130000000000003</c:v>
                </c:pt>
                <c:pt idx="953" formatCode="0.00">
                  <c:v>73.27</c:v>
                </c:pt>
                <c:pt idx="954" formatCode="0.00">
                  <c:v>102.94</c:v>
                </c:pt>
                <c:pt idx="955" formatCode="0.00">
                  <c:v>83.17</c:v>
                </c:pt>
                <c:pt idx="956" formatCode="0.00">
                  <c:v>92.57</c:v>
                </c:pt>
                <c:pt idx="957" formatCode="0.00">
                  <c:v>59.37</c:v>
                </c:pt>
                <c:pt idx="958" formatCode="0.00">
                  <c:v>75.12</c:v>
                </c:pt>
                <c:pt idx="959" formatCode="0.00">
                  <c:v>46.9</c:v>
                </c:pt>
                <c:pt idx="960" formatCode="0.00">
                  <c:v>88.24</c:v>
                </c:pt>
                <c:pt idx="961" formatCode="0.00">
                  <c:v>66.599999999999994</c:v>
                </c:pt>
                <c:pt idx="962" formatCode="0.00">
                  <c:v>100.42</c:v>
                </c:pt>
                <c:pt idx="963" formatCode="0.00">
                  <c:v>65.62</c:v>
                </c:pt>
                <c:pt idx="964" formatCode="0.00">
                  <c:v>68.5</c:v>
                </c:pt>
                <c:pt idx="965" formatCode="0.00">
                  <c:v>81.61</c:v>
                </c:pt>
                <c:pt idx="966" formatCode="0.00">
                  <c:v>97.77</c:v>
                </c:pt>
                <c:pt idx="967" formatCode="0.00">
                  <c:v>79.05</c:v>
                </c:pt>
                <c:pt idx="968" formatCode="0.00">
                  <c:v>69.349999999999994</c:v>
                </c:pt>
                <c:pt idx="969" formatCode="0.00">
                  <c:v>94.34</c:v>
                </c:pt>
                <c:pt idx="970" formatCode="0.00">
                  <c:v>82.25</c:v>
                </c:pt>
                <c:pt idx="971" formatCode="0.00">
                  <c:v>57.25</c:v>
                </c:pt>
                <c:pt idx="972" formatCode="0.00">
                  <c:v>55.13</c:v>
                </c:pt>
                <c:pt idx="973" formatCode="0.00">
                  <c:v>111.72</c:v>
                </c:pt>
                <c:pt idx="974" formatCode="0.00">
                  <c:v>47.42</c:v>
                </c:pt>
                <c:pt idx="975" formatCode="0.00">
                  <c:v>84.22</c:v>
                </c:pt>
                <c:pt idx="976" formatCode="0.00">
                  <c:v>80.92</c:v>
                </c:pt>
                <c:pt idx="977" formatCode="0.00">
                  <c:v>58.53</c:v>
                </c:pt>
                <c:pt idx="978" formatCode="0.00">
                  <c:v>60.09</c:v>
                </c:pt>
                <c:pt idx="979" formatCode="0.00">
                  <c:v>103.66</c:v>
                </c:pt>
                <c:pt idx="980" formatCode="0.00">
                  <c:v>115.47</c:v>
                </c:pt>
                <c:pt idx="981" formatCode="0.00">
                  <c:v>85.63</c:v>
                </c:pt>
                <c:pt idx="982" formatCode="0.00">
                  <c:v>84.19</c:v>
                </c:pt>
                <c:pt idx="983" formatCode="0.00">
                  <c:v>86.49</c:v>
                </c:pt>
                <c:pt idx="984" formatCode="0.00">
                  <c:v>-673.9</c:v>
                </c:pt>
                <c:pt idx="985" formatCode="0.00">
                  <c:v>85.64</c:v>
                </c:pt>
                <c:pt idx="986" formatCode="0.00">
                  <c:v>86.68</c:v>
                </c:pt>
                <c:pt idx="987" formatCode="0.00">
                  <c:v>80.290000000000006</c:v>
                </c:pt>
                <c:pt idx="988" formatCode="0.00">
                  <c:v>41.24</c:v>
                </c:pt>
                <c:pt idx="989" formatCode="0.00">
                  <c:v>65.84</c:v>
                </c:pt>
                <c:pt idx="990" formatCode="0.00">
                  <c:v>66.849999999999994</c:v>
                </c:pt>
                <c:pt idx="991" formatCode="0.00">
                  <c:v>83.85</c:v>
                </c:pt>
                <c:pt idx="992" formatCode="0.00">
                  <c:v>82.01</c:v>
                </c:pt>
                <c:pt idx="993" formatCode="0.00">
                  <c:v>41.05</c:v>
                </c:pt>
                <c:pt idx="994" formatCode="0.00">
                  <c:v>65.31</c:v>
                </c:pt>
                <c:pt idx="995" formatCode="0.00">
                  <c:v>85</c:v>
                </c:pt>
                <c:pt idx="996" formatCode="0.00">
                  <c:v>53.7</c:v>
                </c:pt>
                <c:pt idx="997" formatCode="0.00">
                  <c:v>77.87</c:v>
                </c:pt>
                <c:pt idx="998" formatCode="0.00">
                  <c:v>43.88</c:v>
                </c:pt>
                <c:pt idx="999" formatCode="0.00">
                  <c:v>88.23</c:v>
                </c:pt>
                <c:pt idx="1000" formatCode="0.00">
                  <c:v>73.42</c:v>
                </c:pt>
                <c:pt idx="1001" formatCode="0.00">
                  <c:v>82.68</c:v>
                </c:pt>
                <c:pt idx="1002" formatCode="0.00">
                  <c:v>76.36</c:v>
                </c:pt>
                <c:pt idx="1003" formatCode="0.00">
                  <c:v>85.07</c:v>
                </c:pt>
                <c:pt idx="1004" formatCode="0.00">
                  <c:v>91.09</c:v>
                </c:pt>
                <c:pt idx="1005" formatCode="0.00">
                  <c:v>76.260000000000005</c:v>
                </c:pt>
                <c:pt idx="1006" formatCode="0.00">
                  <c:v>91.08</c:v>
                </c:pt>
                <c:pt idx="1007" formatCode="0.00">
                  <c:v>70.3</c:v>
                </c:pt>
                <c:pt idx="1008" formatCode="0.00">
                  <c:v>53.69</c:v>
                </c:pt>
                <c:pt idx="1009" formatCode="0.00">
                  <c:v>43.87</c:v>
                </c:pt>
                <c:pt idx="1010" formatCode="0.00">
                  <c:v>64.28</c:v>
                </c:pt>
                <c:pt idx="1011" formatCode="0.00">
                  <c:v>73.17</c:v>
                </c:pt>
                <c:pt idx="1012" formatCode="0.00">
                  <c:v>58.45</c:v>
                </c:pt>
                <c:pt idx="1013" formatCode="0.00">
                  <c:v>81.59</c:v>
                </c:pt>
                <c:pt idx="1014" formatCode="0.00">
                  <c:v>72.489999999999995</c:v>
                </c:pt>
                <c:pt idx="1015" formatCode="0.00">
                  <c:v>57.34</c:v>
                </c:pt>
                <c:pt idx="1016" formatCode="0.00">
                  <c:v>60.27</c:v>
                </c:pt>
                <c:pt idx="1017" formatCode="0.00">
                  <c:v>78.849999999999994</c:v>
                </c:pt>
                <c:pt idx="1018" formatCode="0.00">
                  <c:v>53.56</c:v>
                </c:pt>
                <c:pt idx="1019" formatCode="0.00">
                  <c:v>60.74</c:v>
                </c:pt>
                <c:pt idx="1020" formatCode="0.00">
                  <c:v>87.74</c:v>
                </c:pt>
                <c:pt idx="1021" formatCode="0.00">
                  <c:v>73.37</c:v>
                </c:pt>
                <c:pt idx="1022" formatCode="0.00">
                  <c:v>78.150000000000006</c:v>
                </c:pt>
                <c:pt idx="1023" formatCode="0.00">
                  <c:v>80.73</c:v>
                </c:pt>
                <c:pt idx="1024" formatCode="0.00">
                  <c:v>83.68</c:v>
                </c:pt>
                <c:pt idx="1025" formatCode="0.00">
                  <c:v>70.040000000000006</c:v>
                </c:pt>
                <c:pt idx="1026" formatCode="0.00">
                  <c:v>58.47</c:v>
                </c:pt>
                <c:pt idx="1027" formatCode="0.00">
                  <c:v>85.58</c:v>
                </c:pt>
                <c:pt idx="1028" formatCode="0.00">
                  <c:v>79.430000000000007</c:v>
                </c:pt>
                <c:pt idx="1029" formatCode="0.00">
                  <c:v>152.43</c:v>
                </c:pt>
                <c:pt idx="1030" formatCode="0.00">
                  <c:v>95.69</c:v>
                </c:pt>
                <c:pt idx="1031" formatCode="0.00">
                  <c:v>84.42</c:v>
                </c:pt>
                <c:pt idx="1032" formatCode="0.00">
                  <c:v>75.95</c:v>
                </c:pt>
                <c:pt idx="1033" formatCode="0.00">
                  <c:v>86.34</c:v>
                </c:pt>
                <c:pt idx="1034" formatCode="0.00">
                  <c:v>56.45</c:v>
                </c:pt>
                <c:pt idx="1035" formatCode="0.00">
                  <c:v>74.91</c:v>
                </c:pt>
                <c:pt idx="1036" formatCode="0.00">
                  <c:v>105.27</c:v>
                </c:pt>
                <c:pt idx="1037" formatCode="0.00">
                  <c:v>21.96</c:v>
                </c:pt>
                <c:pt idx="1038" formatCode="0.00">
                  <c:v>93.35</c:v>
                </c:pt>
                <c:pt idx="1039" formatCode="0.00">
                  <c:v>77.5</c:v>
                </c:pt>
                <c:pt idx="1040" formatCode="0.00">
                  <c:v>49.57</c:v>
                </c:pt>
                <c:pt idx="1041" formatCode="0.00">
                  <c:v>55.45</c:v>
                </c:pt>
                <c:pt idx="1042" formatCode="0.00">
                  <c:v>75.540000000000006</c:v>
                </c:pt>
                <c:pt idx="1043" formatCode="0.00">
                  <c:v>42.78</c:v>
                </c:pt>
                <c:pt idx="1044" formatCode="0.00">
                  <c:v>113.1</c:v>
                </c:pt>
                <c:pt idx="1045" formatCode="0.00">
                  <c:v>61.2</c:v>
                </c:pt>
                <c:pt idx="1046" formatCode="0.00">
                  <c:v>69.98</c:v>
                </c:pt>
                <c:pt idx="1047" formatCode="0.00">
                  <c:v>72.08</c:v>
                </c:pt>
                <c:pt idx="1048" formatCode="0.00">
                  <c:v>89.53</c:v>
                </c:pt>
                <c:pt idx="1049" formatCode="0.00">
                  <c:v>-16288</c:v>
                </c:pt>
                <c:pt idx="1050" formatCode="0.00">
                  <c:v>-930.88</c:v>
                </c:pt>
                <c:pt idx="1051" formatCode="0.00">
                  <c:v>78.89</c:v>
                </c:pt>
                <c:pt idx="1052" formatCode="0.00">
                  <c:v>53.21</c:v>
                </c:pt>
                <c:pt idx="1053" formatCode="0.00">
                  <c:v>64.540000000000006</c:v>
                </c:pt>
                <c:pt idx="1054" formatCode="0.00">
                  <c:v>28.22</c:v>
                </c:pt>
                <c:pt idx="1055" formatCode="0.00">
                  <c:v>65.739999999999995</c:v>
                </c:pt>
                <c:pt idx="1056" formatCode="0.00">
                  <c:v>72.92</c:v>
                </c:pt>
                <c:pt idx="1057" formatCode="0.00">
                  <c:v>74.930000000000007</c:v>
                </c:pt>
                <c:pt idx="1058" formatCode="0.00">
                  <c:v>48.84</c:v>
                </c:pt>
                <c:pt idx="1059" formatCode="0.00">
                  <c:v>68.67</c:v>
                </c:pt>
                <c:pt idx="1060" formatCode="0.00">
                  <c:v>54</c:v>
                </c:pt>
                <c:pt idx="1061" formatCode="0.00">
                  <c:v>82.85</c:v>
                </c:pt>
                <c:pt idx="1062" formatCode="0.00">
                  <c:v>102.35</c:v>
                </c:pt>
                <c:pt idx="1063" formatCode="0.00">
                  <c:v>74.08</c:v>
                </c:pt>
                <c:pt idx="1064" formatCode="0.00">
                  <c:v>82.11</c:v>
                </c:pt>
                <c:pt idx="1065" formatCode="0.00">
                  <c:v>78.17</c:v>
                </c:pt>
                <c:pt idx="1066" formatCode="0.00">
                  <c:v>49.45</c:v>
                </c:pt>
                <c:pt idx="1067" formatCode="0.00">
                  <c:v>121.68</c:v>
                </c:pt>
                <c:pt idx="1068" formatCode="0.00">
                  <c:v>72.33</c:v>
                </c:pt>
                <c:pt idx="1069" formatCode="0.00">
                  <c:v>97.02</c:v>
                </c:pt>
                <c:pt idx="1070" formatCode="0.00">
                  <c:v>88.99</c:v>
                </c:pt>
                <c:pt idx="1071" formatCode="0.00">
                  <c:v>64.78</c:v>
                </c:pt>
                <c:pt idx="1072" formatCode="0.00">
                  <c:v>73.680000000000007</c:v>
                </c:pt>
                <c:pt idx="1073" formatCode="0.00">
                  <c:v>81.83</c:v>
                </c:pt>
                <c:pt idx="1074" formatCode="0.00">
                  <c:v>24.17</c:v>
                </c:pt>
                <c:pt idx="1075" formatCode="0.00">
                  <c:v>83.54</c:v>
                </c:pt>
                <c:pt idx="1076" formatCode="0.00">
                  <c:v>87.86</c:v>
                </c:pt>
                <c:pt idx="1077" formatCode="0.00">
                  <c:v>44.95</c:v>
                </c:pt>
                <c:pt idx="1078" formatCode="0.00">
                  <c:v>53.66</c:v>
                </c:pt>
                <c:pt idx="1079" formatCode="0.00">
                  <c:v>75.790000000000006</c:v>
                </c:pt>
                <c:pt idx="1080" formatCode="0.00">
                  <c:v>59.3</c:v>
                </c:pt>
                <c:pt idx="1081" formatCode="0.00">
                  <c:v>75.53</c:v>
                </c:pt>
                <c:pt idx="1082" formatCode="0.00">
                  <c:v>78.87</c:v>
                </c:pt>
                <c:pt idx="1083" formatCode="0.00">
                  <c:v>81.64</c:v>
                </c:pt>
                <c:pt idx="1084" formatCode="0.00">
                  <c:v>85.41</c:v>
                </c:pt>
                <c:pt idx="1085" formatCode="0.00">
                  <c:v>73.739999999999995</c:v>
                </c:pt>
                <c:pt idx="1086" formatCode="0.00">
                  <c:v>18.75</c:v>
                </c:pt>
                <c:pt idx="1087" formatCode="0.00">
                  <c:v>47.01</c:v>
                </c:pt>
                <c:pt idx="1088" formatCode="0.00">
                  <c:v>64.989999999999995</c:v>
                </c:pt>
                <c:pt idx="1089" formatCode="0.00">
                  <c:v>67.14</c:v>
                </c:pt>
                <c:pt idx="1090" formatCode="0.00">
                  <c:v>71.66</c:v>
                </c:pt>
                <c:pt idx="1091" formatCode="0.00">
                  <c:v>80.84</c:v>
                </c:pt>
                <c:pt idx="1092" formatCode="0.00">
                  <c:v>61.98</c:v>
                </c:pt>
                <c:pt idx="1093" formatCode="0.00">
                  <c:v>123.76</c:v>
                </c:pt>
                <c:pt idx="1094" formatCode="0.00">
                  <c:v>89.44</c:v>
                </c:pt>
                <c:pt idx="1095" formatCode="0.00">
                  <c:v>92.37</c:v>
                </c:pt>
                <c:pt idx="1096" formatCode="0.00">
                  <c:v>74.069999999999993</c:v>
                </c:pt>
                <c:pt idx="1097" formatCode="0.00">
                  <c:v>57.09</c:v>
                </c:pt>
                <c:pt idx="1098" formatCode="0.00">
                  <c:v>54.84</c:v>
                </c:pt>
                <c:pt idx="1099" formatCode="0.00">
                  <c:v>64.849999999999994</c:v>
                </c:pt>
                <c:pt idx="1100" formatCode="0.00">
                  <c:v>51.47</c:v>
                </c:pt>
                <c:pt idx="1101" formatCode="0.00">
                  <c:v>89.77</c:v>
                </c:pt>
                <c:pt idx="1102" formatCode="0.00">
                  <c:v>52.94</c:v>
                </c:pt>
                <c:pt idx="1103" formatCode="0.00">
                  <c:v>79.069999999999993</c:v>
                </c:pt>
                <c:pt idx="1104" formatCode="0.00">
                  <c:v>52.59</c:v>
                </c:pt>
                <c:pt idx="1105" formatCode="0.00">
                  <c:v>82.76</c:v>
                </c:pt>
                <c:pt idx="1106" formatCode="0.00">
                  <c:v>88.77</c:v>
                </c:pt>
                <c:pt idx="1107" formatCode="0.00">
                  <c:v>95.87</c:v>
                </c:pt>
                <c:pt idx="1108" formatCode="0.00">
                  <c:v>40.549999999999997</c:v>
                </c:pt>
                <c:pt idx="1109" formatCode="0.00">
                  <c:v>67.17</c:v>
                </c:pt>
                <c:pt idx="1110" formatCode="0.00">
                  <c:v>75.97</c:v>
                </c:pt>
                <c:pt idx="1111" formatCode="0.00">
                  <c:v>-41.88</c:v>
                </c:pt>
                <c:pt idx="1112" formatCode="0.00">
                  <c:v>-144.75</c:v>
                </c:pt>
                <c:pt idx="1113" formatCode="0.00">
                  <c:v>62.87</c:v>
                </c:pt>
                <c:pt idx="1114" formatCode="0.00">
                  <c:v>27.15</c:v>
                </c:pt>
                <c:pt idx="1115" formatCode="0.00">
                  <c:v>73.209999999999994</c:v>
                </c:pt>
                <c:pt idx="1116" formatCode="0.00">
                  <c:v>75.39</c:v>
                </c:pt>
                <c:pt idx="1117" formatCode="0.00">
                  <c:v>63.53</c:v>
                </c:pt>
                <c:pt idx="1118" formatCode="0.00">
                  <c:v>80.3</c:v>
                </c:pt>
                <c:pt idx="1119" formatCode="0.00">
                  <c:v>80.48</c:v>
                </c:pt>
                <c:pt idx="1120" formatCode="0.00">
                  <c:v>78.5</c:v>
                </c:pt>
                <c:pt idx="1121" formatCode="0.00">
                  <c:v>78.39</c:v>
                </c:pt>
                <c:pt idx="1122" formatCode="0.00">
                  <c:v>64.989999999999995</c:v>
                </c:pt>
                <c:pt idx="1123" formatCode="0.00">
                  <c:v>85.75</c:v>
                </c:pt>
                <c:pt idx="1124" formatCode="0.00">
                  <c:v>47.32</c:v>
                </c:pt>
                <c:pt idx="1125" formatCode="0.00">
                  <c:v>66.760000000000005</c:v>
                </c:pt>
                <c:pt idx="1126" formatCode="0.00">
                  <c:v>100.71</c:v>
                </c:pt>
                <c:pt idx="1127" formatCode="0.00">
                  <c:v>72.569999999999993</c:v>
                </c:pt>
                <c:pt idx="1128" formatCode="0.00">
                  <c:v>61.53</c:v>
                </c:pt>
                <c:pt idx="1129" formatCode="0.00">
                  <c:v>68.56</c:v>
                </c:pt>
                <c:pt idx="1130" formatCode="0.00">
                  <c:v>18.07</c:v>
                </c:pt>
                <c:pt idx="1131" formatCode="0.00">
                  <c:v>81.13</c:v>
                </c:pt>
                <c:pt idx="1132" formatCode="0.00">
                  <c:v>59.3</c:v>
                </c:pt>
                <c:pt idx="1133" formatCode="0.00">
                  <c:v>71.09</c:v>
                </c:pt>
                <c:pt idx="1134" formatCode="0.00">
                  <c:v>41.16</c:v>
                </c:pt>
                <c:pt idx="1135" formatCode="0.00">
                  <c:v>91.09</c:v>
                </c:pt>
                <c:pt idx="1136" formatCode="0.00">
                  <c:v>61.15</c:v>
                </c:pt>
                <c:pt idx="1137" formatCode="0.00">
                  <c:v>97.73</c:v>
                </c:pt>
                <c:pt idx="1138" formatCode="0.00">
                  <c:v>21.99</c:v>
                </c:pt>
                <c:pt idx="1139" formatCode="0.00">
                  <c:v>36.83</c:v>
                </c:pt>
                <c:pt idx="1140" formatCode="0.00">
                  <c:v>81.540000000000006</c:v>
                </c:pt>
                <c:pt idx="1141" formatCode="0.00">
                  <c:v>90.4</c:v>
                </c:pt>
                <c:pt idx="1142" formatCode="0.00">
                  <c:v>79.209999999999994</c:v>
                </c:pt>
                <c:pt idx="1143" formatCode="0.00">
                  <c:v>56.17</c:v>
                </c:pt>
                <c:pt idx="1144" formatCode="0.00">
                  <c:v>77.709999999999994</c:v>
                </c:pt>
                <c:pt idx="1145" formatCode="0.00">
                  <c:v>80.94</c:v>
                </c:pt>
                <c:pt idx="1146" formatCode="0.00">
                  <c:v>32.26</c:v>
                </c:pt>
                <c:pt idx="1147" formatCode="0.00">
                  <c:v>85.81</c:v>
                </c:pt>
                <c:pt idx="1148" formatCode="0.00">
                  <c:v>79.38</c:v>
                </c:pt>
                <c:pt idx="1149" formatCode="0.00">
                  <c:v>47.18</c:v>
                </c:pt>
                <c:pt idx="1150" formatCode="0.00">
                  <c:v>62.25</c:v>
                </c:pt>
                <c:pt idx="1151" formatCode="0.00">
                  <c:v>90.88</c:v>
                </c:pt>
                <c:pt idx="1152" formatCode="0.00">
                  <c:v>55.24</c:v>
                </c:pt>
                <c:pt idx="1153" formatCode="0.00">
                  <c:v>66.180000000000007</c:v>
                </c:pt>
                <c:pt idx="1154" formatCode="0.00">
                  <c:v>67.33</c:v>
                </c:pt>
                <c:pt idx="1155" formatCode="0.00">
                  <c:v>72.42</c:v>
                </c:pt>
                <c:pt idx="1156" formatCode="0.00">
                  <c:v>64.22</c:v>
                </c:pt>
                <c:pt idx="1157" formatCode="0.00">
                  <c:v>44.03</c:v>
                </c:pt>
                <c:pt idx="1158" formatCode="0.00">
                  <c:v>87.53</c:v>
                </c:pt>
                <c:pt idx="1159" formatCode="0.00">
                  <c:v>63.65</c:v>
                </c:pt>
                <c:pt idx="1160" formatCode="0.00">
                  <c:v>80.13</c:v>
                </c:pt>
                <c:pt idx="1161" formatCode="0.00">
                  <c:v>81.459999999999994</c:v>
                </c:pt>
                <c:pt idx="1162" formatCode="0.00">
                  <c:v>75.459999999999994</c:v>
                </c:pt>
                <c:pt idx="1163" formatCode="0.00">
                  <c:v>56.11</c:v>
                </c:pt>
                <c:pt idx="1164" formatCode="0.00">
                  <c:v>93.58</c:v>
                </c:pt>
                <c:pt idx="1165" formatCode="0.00">
                  <c:v>89.88</c:v>
                </c:pt>
                <c:pt idx="1166" formatCode="0.00">
                  <c:v>61.82</c:v>
                </c:pt>
                <c:pt idx="1167" formatCode="0.00">
                  <c:v>67.41</c:v>
                </c:pt>
                <c:pt idx="1168" formatCode="0.00">
                  <c:v>91.03</c:v>
                </c:pt>
                <c:pt idx="1169" formatCode="0.00">
                  <c:v>83.94</c:v>
                </c:pt>
                <c:pt idx="1170" formatCode="0.00">
                  <c:v>53.72</c:v>
                </c:pt>
                <c:pt idx="1171" formatCode="0.00">
                  <c:v>94.68</c:v>
                </c:pt>
                <c:pt idx="1172" formatCode="0.00">
                  <c:v>66.260000000000005</c:v>
                </c:pt>
                <c:pt idx="1173" formatCode="0.00">
                  <c:v>2012.39</c:v>
                </c:pt>
                <c:pt idx="1174" formatCode="0.00">
                  <c:v>39.43</c:v>
                </c:pt>
                <c:pt idx="1175" formatCode="0.00">
                  <c:v>75</c:v>
                </c:pt>
                <c:pt idx="1176" formatCode="0.00">
                  <c:v>150.19</c:v>
                </c:pt>
                <c:pt idx="1177" formatCode="0.00">
                  <c:v>84.51</c:v>
                </c:pt>
                <c:pt idx="1178" formatCode="0.00">
                  <c:v>0.05</c:v>
                </c:pt>
                <c:pt idx="1179" formatCode="0.00">
                  <c:v>85.1</c:v>
                </c:pt>
                <c:pt idx="1180" formatCode="0.00">
                  <c:v>109.12</c:v>
                </c:pt>
                <c:pt idx="1181" formatCode="0.00">
                  <c:v>82.73</c:v>
                </c:pt>
                <c:pt idx="1182" formatCode="0.00">
                  <c:v>60.37</c:v>
                </c:pt>
                <c:pt idx="1183" formatCode="0.00">
                  <c:v>75.75</c:v>
                </c:pt>
                <c:pt idx="1184" formatCode="0.00">
                  <c:v>92.03</c:v>
                </c:pt>
                <c:pt idx="1185" formatCode="0.00">
                  <c:v>60.37</c:v>
                </c:pt>
                <c:pt idx="1186" formatCode="0.00">
                  <c:v>83.72</c:v>
                </c:pt>
                <c:pt idx="1187" formatCode="0.00">
                  <c:v>-61.94</c:v>
                </c:pt>
                <c:pt idx="1188" formatCode="0.00">
                  <c:v>86.78</c:v>
                </c:pt>
                <c:pt idx="1189" formatCode="0.00">
                  <c:v>45.01</c:v>
                </c:pt>
                <c:pt idx="1190" formatCode="0.00">
                  <c:v>72.510000000000005</c:v>
                </c:pt>
                <c:pt idx="1191" formatCode="0.00">
                  <c:v>63.35</c:v>
                </c:pt>
                <c:pt idx="1192" formatCode="0.00">
                  <c:v>48.44</c:v>
                </c:pt>
                <c:pt idx="1193" formatCode="0.00">
                  <c:v>67.7</c:v>
                </c:pt>
                <c:pt idx="1194" formatCode="0.00">
                  <c:v>85.15</c:v>
                </c:pt>
                <c:pt idx="1195" formatCode="0.00">
                  <c:v>106.22</c:v>
                </c:pt>
                <c:pt idx="1196" formatCode="0.00">
                  <c:v>58.43</c:v>
                </c:pt>
                <c:pt idx="1197" formatCode="0.00">
                  <c:v>-243.12</c:v>
                </c:pt>
                <c:pt idx="1198" formatCode="0.00">
                  <c:v>20.21</c:v>
                </c:pt>
                <c:pt idx="1199" formatCode="0.00">
                  <c:v>56.42</c:v>
                </c:pt>
                <c:pt idx="1200" formatCode="0.00">
                  <c:v>77.87</c:v>
                </c:pt>
                <c:pt idx="1201" formatCode="0.00">
                  <c:v>76.05</c:v>
                </c:pt>
                <c:pt idx="1202" formatCode="0.00">
                  <c:v>64.989999999999995</c:v>
                </c:pt>
                <c:pt idx="1203" formatCode="0.00">
                  <c:v>76.56</c:v>
                </c:pt>
                <c:pt idx="1204" formatCode="0.00">
                  <c:v>66.709999999999994</c:v>
                </c:pt>
                <c:pt idx="1205" formatCode="0.00">
                  <c:v>82.52</c:v>
                </c:pt>
                <c:pt idx="1206" formatCode="0.00">
                  <c:v>71.48</c:v>
                </c:pt>
                <c:pt idx="1207" formatCode="0.00">
                  <c:v>79.239999999999995</c:v>
                </c:pt>
                <c:pt idx="1208" formatCode="0.00">
                  <c:v>77.3</c:v>
                </c:pt>
                <c:pt idx="1209" formatCode="0.00">
                  <c:v>65.67</c:v>
                </c:pt>
                <c:pt idx="1210" formatCode="0.00">
                  <c:v>76.959999999999994</c:v>
                </c:pt>
                <c:pt idx="1211" formatCode="0.00">
                  <c:v>60.58</c:v>
                </c:pt>
                <c:pt idx="1212" formatCode="0.00">
                  <c:v>36.78</c:v>
                </c:pt>
                <c:pt idx="1213" formatCode="0.00">
                  <c:v>64.89</c:v>
                </c:pt>
                <c:pt idx="1214" formatCode="0.00">
                  <c:v>53.24</c:v>
                </c:pt>
                <c:pt idx="1215" formatCode="0.00">
                  <c:v>41.35</c:v>
                </c:pt>
                <c:pt idx="1216" formatCode="0.00">
                  <c:v>83.55</c:v>
                </c:pt>
                <c:pt idx="1217" formatCode="0.00">
                  <c:v>81.63</c:v>
                </c:pt>
                <c:pt idx="1218" formatCode="0.00">
                  <c:v>50.78</c:v>
                </c:pt>
                <c:pt idx="1219" formatCode="0.00">
                  <c:v>90.16</c:v>
                </c:pt>
                <c:pt idx="1220" formatCode="0.00">
                  <c:v>93.45</c:v>
                </c:pt>
                <c:pt idx="1221" formatCode="0.00">
                  <c:v>254.6</c:v>
                </c:pt>
                <c:pt idx="1222" formatCode="0.00">
                  <c:v>52.99</c:v>
                </c:pt>
                <c:pt idx="1223" formatCode="0.00">
                  <c:v>126.26</c:v>
                </c:pt>
                <c:pt idx="1224" formatCode="0.00">
                  <c:v>79.88</c:v>
                </c:pt>
                <c:pt idx="1225" formatCode="0.00">
                  <c:v>101.09</c:v>
                </c:pt>
                <c:pt idx="1226" formatCode="0.00">
                  <c:v>60.3</c:v>
                </c:pt>
                <c:pt idx="1227" formatCode="0.00">
                  <c:v>57.65</c:v>
                </c:pt>
                <c:pt idx="1228" formatCode="0.00">
                  <c:v>71.67</c:v>
                </c:pt>
                <c:pt idx="1229" formatCode="0.00">
                  <c:v>43.69</c:v>
                </c:pt>
                <c:pt idx="1230" formatCode="0.00">
                  <c:v>95.43</c:v>
                </c:pt>
                <c:pt idx="1231" formatCode="0.00">
                  <c:v>55.78</c:v>
                </c:pt>
                <c:pt idx="1232" formatCode="0.00">
                  <c:v>85.75</c:v>
                </c:pt>
                <c:pt idx="1233" formatCode="0.00">
                  <c:v>85.53</c:v>
                </c:pt>
                <c:pt idx="1234" formatCode="0.00">
                  <c:v>87.31</c:v>
                </c:pt>
                <c:pt idx="1235" formatCode="0.00">
                  <c:v>86.48</c:v>
                </c:pt>
                <c:pt idx="1236" formatCode="0.00">
                  <c:v>94.81</c:v>
                </c:pt>
                <c:pt idx="1237" formatCode="0.00">
                  <c:v>79.58</c:v>
                </c:pt>
                <c:pt idx="1238" formatCode="0.00">
                  <c:v>47.21</c:v>
                </c:pt>
                <c:pt idx="1239" formatCode="0.00">
                  <c:v>83.78</c:v>
                </c:pt>
                <c:pt idx="1240" formatCode="0.00">
                  <c:v>86.75</c:v>
                </c:pt>
                <c:pt idx="1241" formatCode="0.00">
                  <c:v>78.739999999999995</c:v>
                </c:pt>
                <c:pt idx="1242" formatCode="0.00">
                  <c:v>72.489999999999995</c:v>
                </c:pt>
                <c:pt idx="1243" formatCode="0.00">
                  <c:v>79.569999999999993</c:v>
                </c:pt>
                <c:pt idx="1244" formatCode="0.00">
                  <c:v>-87.57</c:v>
                </c:pt>
                <c:pt idx="1245" formatCode="0.00">
                  <c:v>74.349999999999994</c:v>
                </c:pt>
                <c:pt idx="1246" formatCode="0.00">
                  <c:v>94.23</c:v>
                </c:pt>
                <c:pt idx="1247" formatCode="0.00">
                  <c:v>59.56</c:v>
                </c:pt>
                <c:pt idx="1248" formatCode="0.00">
                  <c:v>95.19</c:v>
                </c:pt>
                <c:pt idx="1249" formatCode="0.00">
                  <c:v>78.44</c:v>
                </c:pt>
                <c:pt idx="1250" formatCode="0.00">
                  <c:v>85.74</c:v>
                </c:pt>
                <c:pt idx="1251" formatCode="0.00">
                  <c:v>100.31</c:v>
                </c:pt>
                <c:pt idx="1252" formatCode="0.00">
                  <c:v>92.02</c:v>
                </c:pt>
                <c:pt idx="1253" formatCode="0.00">
                  <c:v>68.31</c:v>
                </c:pt>
                <c:pt idx="1254" formatCode="0.00">
                  <c:v>69.73</c:v>
                </c:pt>
                <c:pt idx="1255" formatCode="0.00">
                  <c:v>72.55</c:v>
                </c:pt>
                <c:pt idx="1256" formatCode="0.00">
                  <c:v>90.79</c:v>
                </c:pt>
                <c:pt idx="1257" formatCode="0.00">
                  <c:v>114.2</c:v>
                </c:pt>
                <c:pt idx="1258" formatCode="0.00">
                  <c:v>88.72</c:v>
                </c:pt>
                <c:pt idx="1259" formatCode="0.00">
                  <c:v>59.97</c:v>
                </c:pt>
                <c:pt idx="1260" formatCode="0.00">
                  <c:v>93.94</c:v>
                </c:pt>
                <c:pt idx="1261" formatCode="0.00">
                  <c:v>81</c:v>
                </c:pt>
                <c:pt idx="1262" formatCode="0.00">
                  <c:v>72.97</c:v>
                </c:pt>
                <c:pt idx="1263" formatCode="0.00">
                  <c:v>61.72</c:v>
                </c:pt>
                <c:pt idx="1264" formatCode="0.00">
                  <c:v>66.84</c:v>
                </c:pt>
                <c:pt idx="1265" formatCode="0.00">
                  <c:v>84.64</c:v>
                </c:pt>
                <c:pt idx="1266" formatCode="0.00">
                  <c:v>94.81</c:v>
                </c:pt>
                <c:pt idx="1267" formatCode="0.00">
                  <c:v>45.81</c:v>
                </c:pt>
                <c:pt idx="1268" formatCode="0.00">
                  <c:v>88.4</c:v>
                </c:pt>
                <c:pt idx="1269" formatCode="0.00">
                  <c:v>-509.43</c:v>
                </c:pt>
                <c:pt idx="1270" formatCode="0.00">
                  <c:v>211.42</c:v>
                </c:pt>
                <c:pt idx="1271" formatCode="0.00">
                  <c:v>76</c:v>
                </c:pt>
                <c:pt idx="1272" formatCode="0.00">
                  <c:v>91.57</c:v>
                </c:pt>
                <c:pt idx="1273" formatCode="0.00">
                  <c:v>85.43</c:v>
                </c:pt>
                <c:pt idx="1274" formatCode="0.00">
                  <c:v>81.48</c:v>
                </c:pt>
                <c:pt idx="1275" formatCode="0.00">
                  <c:v>68.89</c:v>
                </c:pt>
                <c:pt idx="1276" formatCode="0.00">
                  <c:v>90.37</c:v>
                </c:pt>
                <c:pt idx="1277" formatCode="0.00">
                  <c:v>79.25</c:v>
                </c:pt>
                <c:pt idx="1278" formatCode="0.00">
                  <c:v>58.28</c:v>
                </c:pt>
                <c:pt idx="1279" formatCode="0.00">
                  <c:v>54.2</c:v>
                </c:pt>
                <c:pt idx="1280" formatCode="0.00">
                  <c:v>84.08</c:v>
                </c:pt>
                <c:pt idx="1281" formatCode="0.00">
                  <c:v>88.16</c:v>
                </c:pt>
                <c:pt idx="1282" formatCode="0.00">
                  <c:v>70.540000000000006</c:v>
                </c:pt>
                <c:pt idx="1283" formatCode="0.00">
                  <c:v>85.48</c:v>
                </c:pt>
                <c:pt idx="1284" formatCode="0.00">
                  <c:v>89.5</c:v>
                </c:pt>
                <c:pt idx="1285" formatCode="0.00">
                  <c:v>97.82</c:v>
                </c:pt>
                <c:pt idx="1286" formatCode="0.00">
                  <c:v>56</c:v>
                </c:pt>
                <c:pt idx="1287" formatCode="0.00">
                  <c:v>80.180000000000007</c:v>
                </c:pt>
                <c:pt idx="1288" formatCode="0.00">
                  <c:v>51.71</c:v>
                </c:pt>
                <c:pt idx="1289" formatCode="0.00">
                  <c:v>92.5</c:v>
                </c:pt>
                <c:pt idx="1290" formatCode="0.00">
                  <c:v>79.540000000000006</c:v>
                </c:pt>
                <c:pt idx="1291" formatCode="0.00">
                  <c:v>75.48</c:v>
                </c:pt>
                <c:pt idx="1292" formatCode="0.00">
                  <c:v>66.67</c:v>
                </c:pt>
                <c:pt idx="1293" formatCode="0.00">
                  <c:v>76.430000000000007</c:v>
                </c:pt>
                <c:pt idx="1294" formatCode="0.00">
                  <c:v>85.19</c:v>
                </c:pt>
                <c:pt idx="1295" formatCode="0.00">
                  <c:v>73.12</c:v>
                </c:pt>
                <c:pt idx="1296" formatCode="0.00">
                  <c:v>67.02</c:v>
                </c:pt>
                <c:pt idx="1297" formatCode="0.00">
                  <c:v>82.19</c:v>
                </c:pt>
                <c:pt idx="1298" formatCode="0.00">
                  <c:v>67.75</c:v>
                </c:pt>
                <c:pt idx="1299" formatCode="0.00">
                  <c:v>62.82</c:v>
                </c:pt>
                <c:pt idx="1300" formatCode="0.00">
                  <c:v>106.34</c:v>
                </c:pt>
                <c:pt idx="1301" formatCode="0.00">
                  <c:v>49</c:v>
                </c:pt>
                <c:pt idx="1302" formatCode="0.00">
                  <c:v>58.74</c:v>
                </c:pt>
                <c:pt idx="1303" formatCode="0.00">
                  <c:v>61.27</c:v>
                </c:pt>
                <c:pt idx="1304" formatCode="0.00">
                  <c:v>81.27</c:v>
                </c:pt>
                <c:pt idx="1305" formatCode="0.00">
                  <c:v>67.040000000000006</c:v>
                </c:pt>
                <c:pt idx="1306" formatCode="0.00">
                  <c:v>201.97</c:v>
                </c:pt>
                <c:pt idx="1307" formatCode="0.00">
                  <c:v>48.36</c:v>
                </c:pt>
                <c:pt idx="1308" formatCode="0.00">
                  <c:v>88.72</c:v>
                </c:pt>
                <c:pt idx="1309" formatCode="0.00">
                  <c:v>47.49</c:v>
                </c:pt>
                <c:pt idx="1310" formatCode="0.00">
                  <c:v>42.7</c:v>
                </c:pt>
                <c:pt idx="1311" formatCode="0.00">
                  <c:v>78.5</c:v>
                </c:pt>
                <c:pt idx="1312" formatCode="0.00">
                  <c:v>76.64</c:v>
                </c:pt>
                <c:pt idx="1313" formatCode="0.00">
                  <c:v>54.19</c:v>
                </c:pt>
                <c:pt idx="1314" formatCode="0.00">
                  <c:v>64.63</c:v>
                </c:pt>
                <c:pt idx="1315" formatCode="0.00">
                  <c:v>93.29</c:v>
                </c:pt>
                <c:pt idx="1316" formatCode="0.00">
                  <c:v>76.84</c:v>
                </c:pt>
                <c:pt idx="1317" formatCode="0.00">
                  <c:v>80.319999999999993</c:v>
                </c:pt>
                <c:pt idx="1318" formatCode="0.00">
                  <c:v>78.48</c:v>
                </c:pt>
                <c:pt idx="1319" formatCode="0.00">
                  <c:v>77.75</c:v>
                </c:pt>
                <c:pt idx="1320" formatCode="0.00">
                  <c:v>74.39</c:v>
                </c:pt>
                <c:pt idx="1321" formatCode="0.00">
                  <c:v>79.7</c:v>
                </c:pt>
                <c:pt idx="1322" formatCode="0.00">
                  <c:v>75.44</c:v>
                </c:pt>
                <c:pt idx="1323" formatCode="0.00">
                  <c:v>76.13</c:v>
                </c:pt>
                <c:pt idx="1324" formatCode="0.00">
                  <c:v>89.96</c:v>
                </c:pt>
                <c:pt idx="1325" formatCode="0.00">
                  <c:v>74.39</c:v>
                </c:pt>
                <c:pt idx="1326" formatCode="0.00">
                  <c:v>67.959999999999994</c:v>
                </c:pt>
                <c:pt idx="1327" formatCode="0.00">
                  <c:v>91.23</c:v>
                </c:pt>
                <c:pt idx="1328" formatCode="0.00">
                  <c:v>62.08</c:v>
                </c:pt>
                <c:pt idx="1329" formatCode="0.00">
                  <c:v>90.09</c:v>
                </c:pt>
                <c:pt idx="1330" formatCode="0.00">
                  <c:v>34.76</c:v>
                </c:pt>
                <c:pt idx="1331" formatCode="0.00">
                  <c:v>81.86</c:v>
                </c:pt>
                <c:pt idx="1332" formatCode="0.00">
                  <c:v>78.72</c:v>
                </c:pt>
                <c:pt idx="1333" formatCode="0.00">
                  <c:v>86.86</c:v>
                </c:pt>
                <c:pt idx="1334" formatCode="0.00">
                  <c:v>74.7</c:v>
                </c:pt>
                <c:pt idx="1335" formatCode="0.00">
                  <c:v>81.96</c:v>
                </c:pt>
                <c:pt idx="1336" formatCode="0.00">
                  <c:v>79.53</c:v>
                </c:pt>
                <c:pt idx="1337" formatCode="0.00">
                  <c:v>76.67</c:v>
                </c:pt>
                <c:pt idx="1338" formatCode="0.00">
                  <c:v>83.49</c:v>
                </c:pt>
                <c:pt idx="1339" formatCode="0.00">
                  <c:v>76.62</c:v>
                </c:pt>
                <c:pt idx="1340" formatCode="0.00">
                  <c:v>69.89</c:v>
                </c:pt>
                <c:pt idx="1341" formatCode="0.00">
                  <c:v>123.28</c:v>
                </c:pt>
                <c:pt idx="1342" formatCode="0.00">
                  <c:v>71.5</c:v>
                </c:pt>
                <c:pt idx="1343" formatCode="0.00">
                  <c:v>67.23</c:v>
                </c:pt>
                <c:pt idx="1344" formatCode="0.00">
                  <c:v>90.49</c:v>
                </c:pt>
                <c:pt idx="1345" formatCode="0.00">
                  <c:v>56.3</c:v>
                </c:pt>
                <c:pt idx="1346" formatCode="0.00">
                  <c:v>68.69</c:v>
                </c:pt>
                <c:pt idx="1347" formatCode="0.00">
                  <c:v>68.790000000000006</c:v>
                </c:pt>
                <c:pt idx="1348" formatCode="0.00">
                  <c:v>82.48</c:v>
                </c:pt>
                <c:pt idx="1349" formatCode="0.00">
                  <c:v>69.73</c:v>
                </c:pt>
                <c:pt idx="1350" formatCode="0.00">
                  <c:v>76.680000000000007</c:v>
                </c:pt>
                <c:pt idx="1351" formatCode="0.00">
                  <c:v>166.36</c:v>
                </c:pt>
                <c:pt idx="1352" formatCode="0.00">
                  <c:v>82.17</c:v>
                </c:pt>
                <c:pt idx="1353" formatCode="0.00">
                  <c:v>76.180000000000007</c:v>
                </c:pt>
                <c:pt idx="1354" formatCode="0.00">
                  <c:v>98.74</c:v>
                </c:pt>
                <c:pt idx="1355" formatCode="0.00">
                  <c:v>61.52</c:v>
                </c:pt>
                <c:pt idx="1356" formatCode="0.00">
                  <c:v>-20.03</c:v>
                </c:pt>
                <c:pt idx="1357" formatCode="0.00">
                  <c:v>78.87</c:v>
                </c:pt>
                <c:pt idx="1358" formatCode="0.00">
                  <c:v>63.25</c:v>
                </c:pt>
                <c:pt idx="1359" formatCode="0.00">
                  <c:v>87.31</c:v>
                </c:pt>
                <c:pt idx="1360" formatCode="0.00">
                  <c:v>81.39</c:v>
                </c:pt>
                <c:pt idx="1361" formatCode="0.00">
                  <c:v>69.84</c:v>
                </c:pt>
                <c:pt idx="1362" formatCode="0.00">
                  <c:v>110.47</c:v>
                </c:pt>
                <c:pt idx="1363" formatCode="0.00">
                  <c:v>67</c:v>
                </c:pt>
                <c:pt idx="1364" formatCode="0.00">
                  <c:v>60.21</c:v>
                </c:pt>
                <c:pt idx="1365" formatCode="0.00">
                  <c:v>86.86</c:v>
                </c:pt>
                <c:pt idx="1366" formatCode="0.00">
                  <c:v>61.38</c:v>
                </c:pt>
                <c:pt idx="1367" formatCode="0.00">
                  <c:v>-161.4</c:v>
                </c:pt>
                <c:pt idx="1368" formatCode="0.00">
                  <c:v>77.75</c:v>
                </c:pt>
                <c:pt idx="1369" formatCode="0.00">
                  <c:v>56.73</c:v>
                </c:pt>
                <c:pt idx="1370" formatCode="0.00">
                  <c:v>72.239999999999995</c:v>
                </c:pt>
                <c:pt idx="1371" formatCode="0.00">
                  <c:v>65.13</c:v>
                </c:pt>
                <c:pt idx="1372" formatCode="0.00">
                  <c:v>87.61</c:v>
                </c:pt>
                <c:pt idx="1373" formatCode="0.00">
                  <c:v>69.59</c:v>
                </c:pt>
                <c:pt idx="1374" formatCode="0.00">
                  <c:v>-2855.23</c:v>
                </c:pt>
                <c:pt idx="1375" formatCode="0.00">
                  <c:v>74.67</c:v>
                </c:pt>
                <c:pt idx="1376" formatCode="0.00">
                  <c:v>130.59</c:v>
                </c:pt>
                <c:pt idx="1377" formatCode="0.00">
                  <c:v>49.71</c:v>
                </c:pt>
                <c:pt idx="1378" formatCode="0.00">
                  <c:v>71.2</c:v>
                </c:pt>
                <c:pt idx="1379" formatCode="0.00">
                  <c:v>45.52</c:v>
                </c:pt>
                <c:pt idx="1380" formatCode="0.00">
                  <c:v>87.94</c:v>
                </c:pt>
                <c:pt idx="1381" formatCode="0.00">
                  <c:v>85.78</c:v>
                </c:pt>
                <c:pt idx="1382" formatCode="0.00">
                  <c:v>81.25</c:v>
                </c:pt>
                <c:pt idx="1383" formatCode="0.00">
                  <c:v>43.48</c:v>
                </c:pt>
                <c:pt idx="1384" formatCode="0.00">
                  <c:v>73.239999999999995</c:v>
                </c:pt>
                <c:pt idx="1385" formatCode="0.00">
                  <c:v>83.43</c:v>
                </c:pt>
                <c:pt idx="1386" formatCode="0.00">
                  <c:v>61.69</c:v>
                </c:pt>
                <c:pt idx="1387" formatCode="0.00">
                  <c:v>79.989999999999995</c:v>
                </c:pt>
                <c:pt idx="1388" formatCode="0.00">
                  <c:v>54.86</c:v>
                </c:pt>
                <c:pt idx="1389" formatCode="0.00">
                  <c:v>72.260000000000005</c:v>
                </c:pt>
                <c:pt idx="1390" formatCode="0.00">
                  <c:v>90.17</c:v>
                </c:pt>
                <c:pt idx="1391" formatCode="0.00">
                  <c:v>40.14</c:v>
                </c:pt>
                <c:pt idx="1392" formatCode="0.00">
                  <c:v>106.12</c:v>
                </c:pt>
                <c:pt idx="1393" formatCode="0.00">
                  <c:v>87.78</c:v>
                </c:pt>
                <c:pt idx="1394" formatCode="0.00">
                  <c:v>93.35</c:v>
                </c:pt>
                <c:pt idx="1395" formatCode="0.00">
                  <c:v>72.84</c:v>
                </c:pt>
                <c:pt idx="1396" formatCode="0.00">
                  <c:v>36.82</c:v>
                </c:pt>
                <c:pt idx="1397" formatCode="0.00">
                  <c:v>87.26</c:v>
                </c:pt>
                <c:pt idx="1398" formatCode="0.00">
                  <c:v>86.59</c:v>
                </c:pt>
                <c:pt idx="1399" formatCode="0.00">
                  <c:v>118</c:v>
                </c:pt>
                <c:pt idx="1400" formatCode="0.00">
                  <c:v>77.45</c:v>
                </c:pt>
                <c:pt idx="1401" formatCode="0.00">
                  <c:v>82.57</c:v>
                </c:pt>
                <c:pt idx="1402" formatCode="0.00">
                  <c:v>50.65</c:v>
                </c:pt>
                <c:pt idx="1403" formatCode="0.00">
                  <c:v>64.14</c:v>
                </c:pt>
                <c:pt idx="1404" formatCode="0.00">
                  <c:v>75.040000000000006</c:v>
                </c:pt>
                <c:pt idx="1405" formatCode="0.00">
                  <c:v>-49.21</c:v>
                </c:pt>
                <c:pt idx="1406" formatCode="0.00">
                  <c:v>119.18</c:v>
                </c:pt>
                <c:pt idx="1407" formatCode="0.00">
                  <c:v>92.16</c:v>
                </c:pt>
                <c:pt idx="1408" formatCode="0.00">
                  <c:v>99.14</c:v>
                </c:pt>
                <c:pt idx="1409" formatCode="0.00">
                  <c:v>65.55</c:v>
                </c:pt>
                <c:pt idx="1410" formatCode="0.00">
                  <c:v>87.05</c:v>
                </c:pt>
                <c:pt idx="1411" formatCode="0.00">
                  <c:v>100.92</c:v>
                </c:pt>
                <c:pt idx="1412" formatCode="0.00">
                  <c:v>80.94</c:v>
                </c:pt>
                <c:pt idx="1413" formatCode="0.00">
                  <c:v>85.52</c:v>
                </c:pt>
                <c:pt idx="1414" formatCode="0.00">
                  <c:v>82.07</c:v>
                </c:pt>
                <c:pt idx="1415" formatCode="0.00">
                  <c:v>76.930000000000007</c:v>
                </c:pt>
                <c:pt idx="1416" formatCode="0.00">
                  <c:v>112.77</c:v>
                </c:pt>
                <c:pt idx="1417" formatCode="0.00">
                  <c:v>94.52</c:v>
                </c:pt>
                <c:pt idx="1418" formatCode="0.00">
                  <c:v>73.319999999999993</c:v>
                </c:pt>
                <c:pt idx="1419" formatCode="0.00">
                  <c:v>146.87</c:v>
                </c:pt>
                <c:pt idx="1420" formatCode="0.00">
                  <c:v>75.5</c:v>
                </c:pt>
                <c:pt idx="1421" formatCode="0.00">
                  <c:v>82.69</c:v>
                </c:pt>
                <c:pt idx="1422" formatCode="0.00">
                  <c:v>59.66</c:v>
                </c:pt>
                <c:pt idx="1423" formatCode="0.00">
                  <c:v>92.7</c:v>
                </c:pt>
                <c:pt idx="1424" formatCode="0.00">
                  <c:v>65.42</c:v>
                </c:pt>
                <c:pt idx="1425" formatCode="0.00">
                  <c:v>42.13</c:v>
                </c:pt>
                <c:pt idx="1426" formatCode="0.00">
                  <c:v>86.98</c:v>
                </c:pt>
                <c:pt idx="1427" formatCode="0.00">
                  <c:v>89.44</c:v>
                </c:pt>
                <c:pt idx="1428" formatCode="0.00">
                  <c:v>85.33</c:v>
                </c:pt>
                <c:pt idx="1429" formatCode="0.00">
                  <c:v>82.55</c:v>
                </c:pt>
                <c:pt idx="1430" formatCode="0.00">
                  <c:v>-66.55</c:v>
                </c:pt>
                <c:pt idx="1431" formatCode="0.00">
                  <c:v>89.75</c:v>
                </c:pt>
                <c:pt idx="1432" formatCode="0.00">
                  <c:v>89.69</c:v>
                </c:pt>
                <c:pt idx="1433" formatCode="0.00">
                  <c:v>68.67</c:v>
                </c:pt>
                <c:pt idx="1434" formatCode="0.00">
                  <c:v>82.12</c:v>
                </c:pt>
                <c:pt idx="1435" formatCode="0.00">
                  <c:v>82.43</c:v>
                </c:pt>
                <c:pt idx="1436" formatCode="0.00">
                  <c:v>70.010000000000005</c:v>
                </c:pt>
                <c:pt idx="1437" formatCode="0.00">
                  <c:v>93.73</c:v>
                </c:pt>
                <c:pt idx="1438" formatCode="0.00">
                  <c:v>86.44</c:v>
                </c:pt>
                <c:pt idx="1439" formatCode="0.00">
                  <c:v>91.3</c:v>
                </c:pt>
                <c:pt idx="1440" formatCode="0.00">
                  <c:v>73.989999999999995</c:v>
                </c:pt>
                <c:pt idx="1441" formatCode="0.00">
                  <c:v>62.35</c:v>
                </c:pt>
                <c:pt idx="1442" formatCode="0.00">
                  <c:v>96.02</c:v>
                </c:pt>
                <c:pt idx="1443" formatCode="0.00">
                  <c:v>84.41</c:v>
                </c:pt>
                <c:pt idx="1444" formatCode="0.00">
                  <c:v>44.35</c:v>
                </c:pt>
                <c:pt idx="1445" formatCode="#,##0.00">
                  <c:v>85.4</c:v>
                </c:pt>
                <c:pt idx="1446" formatCode="#,##0.00">
                  <c:v>67.19</c:v>
                </c:pt>
                <c:pt idx="1447" formatCode="#,##0.00">
                  <c:v>94.82</c:v>
                </c:pt>
                <c:pt idx="1448" formatCode="#,##0.00">
                  <c:v>70.7</c:v>
                </c:pt>
                <c:pt idx="1449" formatCode="#,##0.00">
                  <c:v>68.45</c:v>
                </c:pt>
                <c:pt idx="1450" formatCode="#,##0.00">
                  <c:v>90.91</c:v>
                </c:pt>
                <c:pt idx="1451" formatCode="#,##0.00">
                  <c:v>82.52</c:v>
                </c:pt>
                <c:pt idx="1452" formatCode="#,##0.00">
                  <c:v>-107</c:v>
                </c:pt>
                <c:pt idx="1453" formatCode="#,##0.00">
                  <c:v>82.94</c:v>
                </c:pt>
              </c:numCache>
            </c:numRef>
          </c:yVal>
          <c:smooth val="0"/>
          <c:extLst>
            <c:ext xmlns:c16="http://schemas.microsoft.com/office/drawing/2014/chart" uri="{C3380CC4-5D6E-409C-BE32-E72D297353CC}">
              <c16:uniqueId val="{00000000-99FA-41D0-ABB8-18EB7E5D0DEC}"/>
            </c:ext>
          </c:extLst>
        </c:ser>
        <c:dLbls>
          <c:showLegendKey val="0"/>
          <c:showVal val="0"/>
          <c:showCatName val="0"/>
          <c:showSerName val="0"/>
          <c:showPercent val="0"/>
          <c:showBubbleSize val="0"/>
        </c:dLbls>
        <c:axId val="416758688"/>
        <c:axId val="416759080"/>
      </c:scatterChart>
      <c:valAx>
        <c:axId val="416758688"/>
        <c:scaling>
          <c:orientation val="minMax"/>
          <c:max val="1200"/>
        </c:scaling>
        <c:delete val="0"/>
        <c:axPos val="b"/>
        <c:numFmt formatCode="#,##0" sourceLinked="0"/>
        <c:majorTickMark val="none"/>
        <c:minorTickMark val="none"/>
        <c:tickLblPos val="none"/>
        <c:crossAx val="416759080"/>
        <c:crosses val="autoZero"/>
        <c:crossBetween val="midCat"/>
      </c:valAx>
      <c:valAx>
        <c:axId val="416759080"/>
        <c:scaling>
          <c:orientation val="minMax"/>
          <c:max val="12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6758688"/>
        <c:crosses val="autoZero"/>
        <c:crossBetween val="midCat"/>
        <c:majorUnit val="10"/>
      </c:valAx>
    </c:plotArea>
    <c:plotVisOnly val="1"/>
    <c:dispBlanksAs val="gap"/>
    <c:showDLblsOverMax val="0"/>
  </c:chart>
  <c:txPr>
    <a:bodyPr/>
    <a:lstStyle/>
    <a:p>
      <a:pPr>
        <a:defRPr sz="1400"/>
      </a:pPr>
      <a:endParaRPr lang="fi-FI"/>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2038217129782724E-2"/>
          <c:y val="2.522458765417834E-2"/>
          <c:w val="0.77327458358284096"/>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Taul1!$B$1</c:f>
              <c:strCache>
                <c:ptCount val="1"/>
                <c:pt idx="0">
                  <c:v>2015</c:v>
                </c:pt>
              </c:strCache>
            </c:strRef>
          </c:tx>
          <c:dPt>
            <c:idx val="0"/>
            <c:bubble3D val="0"/>
            <c:spPr>
              <a:solidFill>
                <a:srgbClr val="0F78B2"/>
              </a:solidFill>
            </c:spPr>
            <c:extLst>
              <c:ext xmlns:c16="http://schemas.microsoft.com/office/drawing/2014/chart" uri="{C3380CC4-5D6E-409C-BE32-E72D297353CC}">
                <c16:uniqueId val="{00000001-6CA2-46B9-8D9D-1B6FCAE366AE}"/>
              </c:ext>
            </c:extLst>
          </c:dPt>
          <c:dPt>
            <c:idx val="1"/>
            <c:bubble3D val="0"/>
            <c:spPr>
              <a:solidFill>
                <a:srgbClr val="FF00B8"/>
              </a:solidFill>
            </c:spPr>
            <c:extLst>
              <c:ext xmlns:c16="http://schemas.microsoft.com/office/drawing/2014/chart" uri="{C3380CC4-5D6E-409C-BE32-E72D297353CC}">
                <c16:uniqueId val="{00000003-6CA2-46B9-8D9D-1B6FCAE366AE}"/>
              </c:ext>
            </c:extLst>
          </c:dPt>
          <c:dPt>
            <c:idx val="2"/>
            <c:bubble3D val="0"/>
            <c:spPr>
              <a:solidFill>
                <a:srgbClr val="85E869"/>
              </a:solidFill>
            </c:spPr>
            <c:extLst>
              <c:ext xmlns:c16="http://schemas.microsoft.com/office/drawing/2014/chart" uri="{C3380CC4-5D6E-409C-BE32-E72D297353CC}">
                <c16:uniqueId val="{00000005-6CA2-46B9-8D9D-1B6FCAE366AE}"/>
              </c:ext>
            </c:extLst>
          </c:dPt>
          <c:dPt>
            <c:idx val="3"/>
            <c:bubble3D val="0"/>
            <c:spPr>
              <a:solidFill>
                <a:srgbClr val="FF805C"/>
              </a:solidFill>
            </c:spPr>
            <c:extLst>
              <c:ext xmlns:c16="http://schemas.microsoft.com/office/drawing/2014/chart" uri="{C3380CC4-5D6E-409C-BE32-E72D297353CC}">
                <c16:uniqueId val="{00000007-6CA2-46B9-8D9D-1B6FCAE366AE}"/>
              </c:ext>
            </c:extLst>
          </c:dPt>
          <c:dPt>
            <c:idx val="4"/>
            <c:bubble3D val="0"/>
            <c:spPr>
              <a:solidFill>
                <a:srgbClr val="8A0FA6"/>
              </a:solidFill>
            </c:spPr>
            <c:extLst>
              <c:ext xmlns:c16="http://schemas.microsoft.com/office/drawing/2014/chart" uri="{C3380CC4-5D6E-409C-BE32-E72D297353CC}">
                <c16:uniqueId val="{00000009-6CA2-46B9-8D9D-1B6FCAE366AE}"/>
              </c:ext>
            </c:extLst>
          </c:dPt>
          <c:dPt>
            <c:idx val="5"/>
            <c:bubble3D val="0"/>
            <c:spPr>
              <a:solidFill>
                <a:srgbClr val="FFFF00"/>
              </a:solidFill>
            </c:spPr>
            <c:extLst>
              <c:ext xmlns:c16="http://schemas.microsoft.com/office/drawing/2014/chart" uri="{C3380CC4-5D6E-409C-BE32-E72D297353CC}">
                <c16:uniqueId val="{0000000B-6CA2-46B9-8D9D-1B6FCAE366AE}"/>
              </c:ext>
            </c:extLst>
          </c:dPt>
          <c:dPt>
            <c:idx val="6"/>
            <c:bubble3D val="0"/>
            <c:spPr>
              <a:solidFill>
                <a:srgbClr val="0ACFCF"/>
              </a:solidFill>
            </c:spPr>
            <c:extLst>
              <c:ext xmlns:c16="http://schemas.microsoft.com/office/drawing/2014/chart" uri="{C3380CC4-5D6E-409C-BE32-E72D297353CC}">
                <c16:uniqueId val="{0000000D-6CA2-46B9-8D9D-1B6FCAE366AE}"/>
              </c:ext>
            </c:extLst>
          </c:dPt>
          <c:dPt>
            <c:idx val="7"/>
            <c:bubble3D val="0"/>
            <c:spPr>
              <a:solidFill>
                <a:srgbClr val="141F94"/>
              </a:solidFill>
            </c:spPr>
            <c:extLst>
              <c:ext xmlns:c16="http://schemas.microsoft.com/office/drawing/2014/chart" uri="{C3380CC4-5D6E-409C-BE32-E72D297353CC}">
                <c16:uniqueId val="{0000000F-6CA2-46B9-8D9D-1B6FCAE366AE}"/>
              </c:ext>
            </c:extLst>
          </c:dPt>
          <c:dPt>
            <c:idx val="8"/>
            <c:bubble3D val="0"/>
            <c:spPr>
              <a:solidFill>
                <a:srgbClr val="999999"/>
              </a:solidFill>
            </c:spPr>
            <c:extLst>
              <c:ext xmlns:c16="http://schemas.microsoft.com/office/drawing/2014/chart" uri="{C3380CC4-5D6E-409C-BE32-E72D297353CC}">
                <c16:uniqueId val="{00000011-6CA2-46B9-8D9D-1B6FCAE366AE}"/>
              </c:ext>
            </c:extLst>
          </c:dPt>
          <c:dPt>
            <c:idx val="9"/>
            <c:bubble3D val="0"/>
            <c:spPr>
              <a:solidFill>
                <a:srgbClr val="0A4F77"/>
              </a:solidFill>
            </c:spPr>
            <c:extLst>
              <c:ext xmlns:c16="http://schemas.microsoft.com/office/drawing/2014/chart" uri="{C3380CC4-5D6E-409C-BE32-E72D297353CC}">
                <c16:uniqueId val="{00000013-6CA2-46B9-8D9D-1B6FCAE366AE}"/>
              </c:ext>
            </c:extLst>
          </c:dPt>
          <c:dPt>
            <c:idx val="10"/>
            <c:bubble3D val="0"/>
            <c:spPr>
              <a:solidFill>
                <a:srgbClr val="C8C12C"/>
              </a:solidFill>
            </c:spPr>
            <c:extLst>
              <c:ext xmlns:c16="http://schemas.microsoft.com/office/drawing/2014/chart" uri="{C3380CC4-5D6E-409C-BE32-E72D297353CC}">
                <c16:uniqueId val="{00000015-6CA2-46B9-8D9D-1B6FCAE366AE}"/>
              </c:ext>
            </c:extLst>
          </c:dPt>
          <c:dPt>
            <c:idx val="11"/>
            <c:bubble3D val="0"/>
            <c:spPr>
              <a:solidFill>
                <a:srgbClr val="599BAA"/>
              </a:solidFill>
            </c:spPr>
            <c:extLst>
              <c:ext xmlns:c16="http://schemas.microsoft.com/office/drawing/2014/chart" uri="{C3380CC4-5D6E-409C-BE32-E72D297353CC}">
                <c16:uniqueId val="{00000017-6CA2-46B9-8D9D-1B6FCAE366AE}"/>
              </c:ext>
            </c:extLst>
          </c:dPt>
          <c:dPt>
            <c:idx val="12"/>
            <c:bubble3D val="0"/>
            <c:spPr>
              <a:solidFill>
                <a:srgbClr val="5C0A6F"/>
              </a:solidFill>
            </c:spPr>
            <c:extLst>
              <c:ext xmlns:c16="http://schemas.microsoft.com/office/drawing/2014/chart" uri="{C3380CC4-5D6E-409C-BE32-E72D297353CC}">
                <c16:uniqueId val="{00000019-6CA2-46B9-8D9D-1B6FCAE366AE}"/>
              </c:ext>
            </c:extLst>
          </c:dPt>
          <c:dPt>
            <c:idx val="13"/>
            <c:bubble3D val="0"/>
            <c:explosion val="4"/>
            <c:spPr>
              <a:solidFill>
                <a:srgbClr val="05283B"/>
              </a:solidFill>
            </c:spPr>
            <c:extLst>
              <c:ext xmlns:c16="http://schemas.microsoft.com/office/drawing/2014/chart" uri="{C3380CC4-5D6E-409C-BE32-E72D297353CC}">
                <c16:uniqueId val="{0000001B-6CA2-46B9-8D9D-1B6FCAE366AE}"/>
              </c:ext>
            </c:extLst>
          </c:dPt>
          <c:dLbls>
            <c:dLbl>
              <c:idx val="0"/>
              <c:layout>
                <c:manualLayout>
                  <c:x val="-2.959169978451650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CA2-46B9-8D9D-1B6FCAE366AE}"/>
                </c:ext>
              </c:extLst>
            </c:dLbl>
            <c:dLbl>
              <c:idx val="1"/>
              <c:layout>
                <c:manualLayout>
                  <c:x val="-2.9591699784516506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CA2-46B9-8D9D-1B6FCAE366AE}"/>
                </c:ext>
              </c:extLst>
            </c:dLbl>
            <c:dLbl>
              <c:idx val="2"/>
              <c:layout>
                <c:manualLayout>
                  <c:x val="0"/>
                  <c:y val="-2.3833692621557058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CA2-46B9-8D9D-1B6FCAE366AE}"/>
                </c:ext>
              </c:extLst>
            </c:dLbl>
            <c:dLbl>
              <c:idx val="3"/>
              <c:layout>
                <c:manualLayout>
                  <c:x val="5.9183399569033013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CA2-46B9-8D9D-1B6FCAE366AE}"/>
                </c:ext>
              </c:extLst>
            </c:dLbl>
            <c:dLbl>
              <c:idx val="4"/>
              <c:layout>
                <c:manualLayout>
                  <c:x val="-1.4797014919808824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6CA2-46B9-8D9D-1B6FCAE366AE}"/>
                </c:ext>
              </c:extLst>
            </c:dLbl>
            <c:dLbl>
              <c:idx val="5"/>
              <c:layout>
                <c:manualLayout>
                  <c:x val="2.7125411447405721E-17"/>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CA2-46B9-8D9D-1B6FCAE366AE}"/>
                </c:ext>
              </c:extLst>
            </c:dLbl>
            <c:dLbl>
              <c:idx val="6"/>
              <c:layout>
                <c:manualLayout>
                  <c:x val="-5.9183399569033013E-3"/>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6CA2-46B9-8D9D-1B6FCAE366AE}"/>
                </c:ext>
              </c:extLst>
            </c:dLbl>
            <c:dLbl>
              <c:idx val="7"/>
              <c:layout>
                <c:manualLayout>
                  <c:x val="1.356270572370286E-17"/>
                  <c:y val="-2.3833692621558805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6CA2-46B9-8D9D-1B6FCAE366AE}"/>
                </c:ext>
              </c:extLst>
            </c:dLbl>
            <c:dLbl>
              <c:idx val="8"/>
              <c:layout>
                <c:manualLayout>
                  <c:x val="-1.4795849892258253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6CA2-46B9-8D9D-1B6FCAE366AE}"/>
                </c:ext>
              </c:extLst>
            </c:dLbl>
            <c:dLbl>
              <c:idx val="9"/>
              <c:layout>
                <c:manualLayout>
                  <c:x val="-6.7813528618514302E-18"/>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6CA2-46B9-8D9D-1B6FCAE366AE}"/>
                </c:ext>
              </c:extLst>
            </c:dLbl>
            <c:dLbl>
              <c:idx val="10"/>
              <c:layout>
                <c:manualLayout>
                  <c:x val="0"/>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5-6CA2-46B9-8D9D-1B6FCAE366AE}"/>
                </c:ext>
              </c:extLst>
            </c:dLbl>
            <c:dLbl>
              <c:idx val="11"/>
              <c:layout>
                <c:manualLayout>
                  <c:x val="-5.9183399569033013E-3"/>
                  <c:y val="7.1501077864673792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7-6CA2-46B9-8D9D-1B6FCAE366AE}"/>
                </c:ext>
              </c:extLst>
            </c:dLbl>
            <c:dLbl>
              <c:idx val="12"/>
              <c:layout>
                <c:manualLayout>
                  <c:x val="-4.43875496767747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9-6CA2-46B9-8D9D-1B6FCAE366AE}"/>
                </c:ext>
              </c:extLst>
            </c:dLbl>
            <c:dLbl>
              <c:idx val="13"/>
              <c:layout>
                <c:manualLayout>
                  <c:x val="-3.1194508745430671E-2"/>
                  <c:y val="8.35259896908613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6046159667045"/>
                      <c:h val="0.12378307440017708"/>
                    </c:manualLayout>
                  </c15:layout>
                </c:ext>
                <c:ext xmlns:c16="http://schemas.microsoft.com/office/drawing/2014/chart" uri="{C3380CC4-5D6E-409C-BE32-E72D297353CC}">
                  <c16:uniqueId val="{0000001B-6CA2-46B9-8D9D-1B6FCAE366AE}"/>
                </c:ext>
              </c:extLst>
            </c:dLbl>
            <c:spPr>
              <a:noFill/>
              <a:ln>
                <a:noFill/>
              </a:ln>
              <a:effectLst/>
            </c:spPr>
            <c:txPr>
              <a:bodyPr rot="0" vert="horz" anchor="ctr" anchorCtr="1"/>
              <a:lstStyle/>
              <a:p>
                <a:pPr>
                  <a:defRPr sz="850" baseline="0">
                    <a:solidFill>
                      <a:srgbClr val="000000"/>
                    </a:solidFill>
                    <a:latin typeface="Verdana" panose="020B0604030504040204" pitchFamily="34" charset="0"/>
                  </a:defRPr>
                </a:pPr>
                <a:endParaRPr lang="fi-FI"/>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Taul1!$A$2:$A$15</c:f>
              <c:strCache>
                <c:ptCount val="14"/>
                <c:pt idx="0">
                  <c:v>Kiina</c:v>
                </c:pt>
                <c:pt idx="1">
                  <c:v>Intia</c:v>
                </c:pt>
                <c:pt idx="2">
                  <c:v>Yhdysvallat</c:v>
                </c:pt>
                <c:pt idx="3">
                  <c:v>Saksa</c:v>
                </c:pt>
                <c:pt idx="4">
                  <c:v>Ruotsi</c:v>
                </c:pt>
                <c:pt idx="5">
                  <c:v>Puola</c:v>
                </c:pt>
                <c:pt idx="6">
                  <c:v>Meksiko</c:v>
                </c:pt>
                <c:pt idx="7">
                  <c:v>Ranska</c:v>
                </c:pt>
                <c:pt idx="8">
                  <c:v>Brasilia</c:v>
                </c:pt>
                <c:pt idx="9">
                  <c:v>Iso-Britannia</c:v>
                </c:pt>
                <c:pt idx="10">
                  <c:v>Italia</c:v>
                </c:pt>
                <c:pt idx="11">
                  <c:v>Kanada</c:v>
                </c:pt>
                <c:pt idx="12">
                  <c:v>Venäjä</c:v>
                </c:pt>
                <c:pt idx="13">
                  <c:v>Muut maat</c:v>
                </c:pt>
              </c:strCache>
            </c:strRef>
          </c:cat>
          <c:val>
            <c:numRef>
              <c:f>Taul1!$B$2:$B$15</c:f>
              <c:numCache>
                <c:formatCode>#,##0</c:formatCode>
                <c:ptCount val="14"/>
                <c:pt idx="0">
                  <c:v>40746.699999999997</c:v>
                </c:pt>
                <c:pt idx="1">
                  <c:v>31592</c:v>
                </c:pt>
                <c:pt idx="2">
                  <c:v>29380</c:v>
                </c:pt>
                <c:pt idx="3">
                  <c:v>18586.5</c:v>
                </c:pt>
                <c:pt idx="4">
                  <c:v>14947</c:v>
                </c:pt>
                <c:pt idx="5">
                  <c:v>14841</c:v>
                </c:pt>
                <c:pt idx="6">
                  <c:v>14033</c:v>
                </c:pt>
                <c:pt idx="7">
                  <c:v>9584</c:v>
                </c:pt>
                <c:pt idx="8">
                  <c:v>8103</c:v>
                </c:pt>
                <c:pt idx="9">
                  <c:v>7465</c:v>
                </c:pt>
                <c:pt idx="10">
                  <c:v>6751</c:v>
                </c:pt>
                <c:pt idx="11">
                  <c:v>5161</c:v>
                </c:pt>
                <c:pt idx="12">
                  <c:v>5063</c:v>
                </c:pt>
                <c:pt idx="13">
                  <c:v>78689.5</c:v>
                </c:pt>
              </c:numCache>
            </c:numRef>
          </c:val>
          <c:extLst>
            <c:ext xmlns:c16="http://schemas.microsoft.com/office/drawing/2014/chart" uri="{C3380CC4-5D6E-409C-BE32-E72D297353CC}">
              <c16:uniqueId val="{0000001C-6CA2-46B9-8D9D-1B6FCAE366AE}"/>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fi-FI"/>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Toteutunut eläköityminen </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5242</c:v>
                </c:pt>
                <c:pt idx="15">
                  <c:v>5516</c:v>
                </c:pt>
                <c:pt idx="16">
                  <c:v>5806</c:v>
                </c:pt>
              </c:numCache>
            </c:numRef>
          </c:val>
          <c:extLst>
            <c:ext xmlns:c16="http://schemas.microsoft.com/office/drawing/2014/chart" uri="{C3380CC4-5D6E-409C-BE32-E72D297353CC}">
              <c16:uniqueId val="{00000000-6555-4FB8-A6F0-919097D65BBF}"/>
            </c:ext>
          </c:extLst>
        </c:ser>
        <c:ser>
          <c:idx val="0"/>
          <c:order val="1"/>
          <c:tx>
            <c:strRef>
              <c:f>Sheet1!$C$1</c:f>
              <c:strCache>
                <c:ptCount val="1"/>
                <c:pt idx="0">
                  <c:v>Arvioitu eläköityminen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7">
                  <c:v>6009</c:v>
                </c:pt>
                <c:pt idx="18">
                  <c:v>6279</c:v>
                </c:pt>
                <c:pt idx="19">
                  <c:v>6551</c:v>
                </c:pt>
                <c:pt idx="20">
                  <c:v>6742</c:v>
                </c:pt>
                <c:pt idx="21">
                  <c:v>6946</c:v>
                </c:pt>
                <c:pt idx="22">
                  <c:v>7325</c:v>
                </c:pt>
                <c:pt idx="23">
                  <c:v>7489</c:v>
                </c:pt>
                <c:pt idx="24">
                  <c:v>7707</c:v>
                </c:pt>
                <c:pt idx="25">
                  <c:v>7880</c:v>
                </c:pt>
                <c:pt idx="26">
                  <c:v>7909</c:v>
                </c:pt>
                <c:pt idx="27">
                  <c:v>8108</c:v>
                </c:pt>
                <c:pt idx="28">
                  <c:v>8103</c:v>
                </c:pt>
                <c:pt idx="29">
                  <c:v>8152</c:v>
                </c:pt>
                <c:pt idx="30">
                  <c:v>8166</c:v>
                </c:pt>
              </c:numCache>
            </c:numRef>
          </c:val>
          <c:extLst>
            <c:ext xmlns:c16="http://schemas.microsoft.com/office/drawing/2014/chart" uri="{C3380CC4-5D6E-409C-BE32-E72D297353CC}">
              <c16:uniqueId val="{00000001-6555-4FB8-A6F0-919097D65BBF}"/>
            </c:ext>
          </c:extLst>
        </c:ser>
        <c:dLbls>
          <c:showLegendKey val="0"/>
          <c:showVal val="0"/>
          <c:showCatName val="0"/>
          <c:showSerName val="0"/>
          <c:showPercent val="0"/>
          <c:showBubbleSize val="0"/>
        </c:dLbls>
        <c:gapWidth val="60"/>
        <c:overlap val="100"/>
        <c:axId val="416761432"/>
        <c:axId val="416761824"/>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2234</c:v>
                </c:pt>
                <c:pt idx="15">
                  <c:v>2219</c:v>
                </c:pt>
                <c:pt idx="16">
                  <c:v>2388</c:v>
                </c:pt>
                <c:pt idx="17">
                  <c:v>2539</c:v>
                </c:pt>
                <c:pt idx="18">
                  <c:v>2598</c:v>
                </c:pt>
                <c:pt idx="19">
                  <c:v>2693</c:v>
                </c:pt>
                <c:pt idx="20">
                  <c:v>2648</c:v>
                </c:pt>
                <c:pt idx="21">
                  <c:v>2603</c:v>
                </c:pt>
                <c:pt idx="22">
                  <c:v>2650</c:v>
                </c:pt>
                <c:pt idx="23">
                  <c:v>2639</c:v>
                </c:pt>
                <c:pt idx="24">
                  <c:v>2653</c:v>
                </c:pt>
                <c:pt idx="25">
                  <c:v>2648</c:v>
                </c:pt>
                <c:pt idx="26">
                  <c:v>2646</c:v>
                </c:pt>
                <c:pt idx="27">
                  <c:v>2629</c:v>
                </c:pt>
                <c:pt idx="28">
                  <c:v>2607</c:v>
                </c:pt>
                <c:pt idx="29">
                  <c:v>2553</c:v>
                </c:pt>
                <c:pt idx="30">
                  <c:v>2524</c:v>
                </c:pt>
              </c:numCache>
            </c:numRef>
          </c:val>
          <c:smooth val="0"/>
          <c:extLst>
            <c:ext xmlns:c16="http://schemas.microsoft.com/office/drawing/2014/chart" uri="{C3380CC4-5D6E-409C-BE32-E72D297353CC}">
              <c16:uniqueId val="{00000002-6555-4FB8-A6F0-919097D65BBF}"/>
            </c:ext>
          </c:extLst>
        </c:ser>
        <c:dLbls>
          <c:showLegendKey val="0"/>
          <c:showVal val="0"/>
          <c:showCatName val="0"/>
          <c:showSerName val="0"/>
          <c:showPercent val="0"/>
          <c:showBubbleSize val="0"/>
        </c:dLbls>
        <c:marker val="1"/>
        <c:smooth val="0"/>
        <c:axId val="416761432"/>
        <c:axId val="416761824"/>
      </c:lineChart>
      <c:catAx>
        <c:axId val="416761432"/>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1824"/>
        <c:crosses val="autoZero"/>
        <c:auto val="1"/>
        <c:lblAlgn val="ctr"/>
        <c:lblOffset val="100"/>
        <c:tickLblSkip val="2"/>
        <c:tickMarkSkip val="1"/>
        <c:noMultiLvlLbl val="0"/>
      </c:catAx>
      <c:valAx>
        <c:axId val="416761824"/>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1432"/>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Kone- ja metallituoteteollisuus </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1660</c:v>
                </c:pt>
                <c:pt idx="16">
                  <c:v>1791</c:v>
                </c:pt>
                <c:pt idx="17">
                  <c:v>1910</c:v>
                </c:pt>
                <c:pt idx="18">
                  <c:v>1948</c:v>
                </c:pt>
                <c:pt idx="19">
                  <c:v>2018</c:v>
                </c:pt>
                <c:pt idx="20">
                  <c:v>1975</c:v>
                </c:pt>
                <c:pt idx="21">
                  <c:v>1940</c:v>
                </c:pt>
                <c:pt idx="22">
                  <c:v>1976</c:v>
                </c:pt>
                <c:pt idx="23">
                  <c:v>1967</c:v>
                </c:pt>
                <c:pt idx="24">
                  <c:v>1979</c:v>
                </c:pt>
                <c:pt idx="25">
                  <c:v>1979</c:v>
                </c:pt>
                <c:pt idx="26">
                  <c:v>1956</c:v>
                </c:pt>
                <c:pt idx="27">
                  <c:v>1956</c:v>
                </c:pt>
                <c:pt idx="28">
                  <c:v>1923</c:v>
                </c:pt>
                <c:pt idx="29">
                  <c:v>1873</c:v>
                </c:pt>
                <c:pt idx="30">
                  <c:v>1840</c:v>
                </c:pt>
              </c:numCache>
            </c:numRef>
          </c:val>
          <c:extLst>
            <c:ext xmlns:c16="http://schemas.microsoft.com/office/drawing/2014/chart" uri="{C3380CC4-5D6E-409C-BE32-E72D297353CC}">
              <c16:uniqueId val="{00000000-4517-421C-92EF-694520C76914}"/>
            </c:ext>
          </c:extLst>
        </c:ser>
        <c:ser>
          <c:idx val="0"/>
          <c:order val="1"/>
          <c:tx>
            <c:strRef>
              <c:f>Sheet1!$C$1</c:f>
              <c:strCache>
                <c:ptCount val="1"/>
                <c:pt idx="0">
                  <c:v>Metallien jalostus </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248</c:v>
                </c:pt>
                <c:pt idx="15">
                  <c:v>239</c:v>
                </c:pt>
                <c:pt idx="16">
                  <c:v>251</c:v>
                </c:pt>
                <c:pt idx="17">
                  <c:v>273</c:v>
                </c:pt>
                <c:pt idx="18">
                  <c:v>276</c:v>
                </c:pt>
                <c:pt idx="19">
                  <c:v>298</c:v>
                </c:pt>
                <c:pt idx="20">
                  <c:v>292</c:v>
                </c:pt>
                <c:pt idx="21">
                  <c:v>292</c:v>
                </c:pt>
                <c:pt idx="22">
                  <c:v>293</c:v>
                </c:pt>
                <c:pt idx="23">
                  <c:v>284</c:v>
                </c:pt>
                <c:pt idx="24">
                  <c:v>277</c:v>
                </c:pt>
                <c:pt idx="25">
                  <c:v>275</c:v>
                </c:pt>
                <c:pt idx="26">
                  <c:v>279</c:v>
                </c:pt>
                <c:pt idx="27">
                  <c:v>270</c:v>
                </c:pt>
                <c:pt idx="28">
                  <c:v>276</c:v>
                </c:pt>
                <c:pt idx="29">
                  <c:v>282</c:v>
                </c:pt>
                <c:pt idx="30">
                  <c:v>294</c:v>
                </c:pt>
              </c:numCache>
            </c:numRef>
          </c:val>
          <c:extLst>
            <c:ext xmlns:c16="http://schemas.microsoft.com/office/drawing/2014/chart" uri="{C3380CC4-5D6E-409C-BE32-E72D297353CC}">
              <c16:uniqueId val="{00000001-4517-421C-92EF-694520C76914}"/>
            </c:ext>
          </c:extLst>
        </c:ser>
        <c:ser>
          <c:idx val="1"/>
          <c:order val="2"/>
          <c:tx>
            <c:strRef>
              <c:f>Sheet1!$D$1</c:f>
              <c:strCache>
                <c:ptCount val="1"/>
                <c:pt idx="0">
                  <c:v>Elektroniikka- ja sähköteollisuus </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320</c:v>
                </c:pt>
                <c:pt idx="16">
                  <c:v>346</c:v>
                </c:pt>
                <c:pt idx="17">
                  <c:v>356</c:v>
                </c:pt>
                <c:pt idx="18">
                  <c:v>374</c:v>
                </c:pt>
                <c:pt idx="19">
                  <c:v>377</c:v>
                </c:pt>
                <c:pt idx="20">
                  <c:v>381</c:v>
                </c:pt>
                <c:pt idx="21">
                  <c:v>371</c:v>
                </c:pt>
                <c:pt idx="22">
                  <c:v>381</c:v>
                </c:pt>
                <c:pt idx="23">
                  <c:v>388</c:v>
                </c:pt>
                <c:pt idx="24">
                  <c:v>397</c:v>
                </c:pt>
                <c:pt idx="25">
                  <c:v>394</c:v>
                </c:pt>
                <c:pt idx="26">
                  <c:v>411</c:v>
                </c:pt>
                <c:pt idx="27">
                  <c:v>403</c:v>
                </c:pt>
                <c:pt idx="28">
                  <c:v>408</c:v>
                </c:pt>
                <c:pt idx="29">
                  <c:v>398</c:v>
                </c:pt>
                <c:pt idx="30">
                  <c:v>390</c:v>
                </c:pt>
              </c:numCache>
            </c:numRef>
          </c:val>
          <c:extLst>
            <c:ext xmlns:c16="http://schemas.microsoft.com/office/drawing/2014/chart" uri="{C3380CC4-5D6E-409C-BE32-E72D297353CC}">
              <c16:uniqueId val="{00000002-4517-421C-92EF-694520C76914}"/>
            </c:ext>
          </c:extLst>
        </c:ser>
        <c:dLbls>
          <c:showLegendKey val="0"/>
          <c:showVal val="0"/>
          <c:showCatName val="0"/>
          <c:showSerName val="0"/>
          <c:showPercent val="0"/>
          <c:showBubbleSize val="0"/>
        </c:dLbls>
        <c:gapWidth val="60"/>
        <c:overlap val="100"/>
        <c:axId val="416762608"/>
        <c:axId val="416763000"/>
      </c:barChart>
      <c:catAx>
        <c:axId val="416762608"/>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3000"/>
        <c:crosses val="autoZero"/>
        <c:auto val="1"/>
        <c:lblAlgn val="ctr"/>
        <c:lblOffset val="100"/>
        <c:tickLblSkip val="2"/>
        <c:tickMarkSkip val="1"/>
        <c:noMultiLvlLbl val="0"/>
      </c:catAx>
      <c:valAx>
        <c:axId val="416763000"/>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2608"/>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69035</c:v>
                </c:pt>
                <c:pt idx="1">
                  <c:v>29787</c:v>
                </c:pt>
                <c:pt idx="2">
                  <c:v>28016</c:v>
                </c:pt>
                <c:pt idx="3">
                  <c:v>50683</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84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40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22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1421</c:v>
                </c:pt>
                <c:pt idx="1">
                  <c:v>84</c:v>
                </c:pt>
                <c:pt idx="2">
                  <c:v>40</c:v>
                </c:pt>
                <c:pt idx="3">
                  <c:v>22</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479 </a:t>
                    </a:r>
                    <a:r>
                      <a:rPr lang="en-US" dirty="0" err="1"/>
                      <a:t>kpl</a:t>
                    </a:r>
                    <a:r>
                      <a:rPr lang="en-US" dirty="0"/>
                      <a:t>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5-E7E6-4B41-ACA6-AFB5BF9FA914}"/>
                </c:ext>
              </c:extLst>
            </c:dLbl>
            <c:dLbl>
              <c:idx val="3"/>
              <c:layout>
                <c:manualLayout>
                  <c:x val="0.18088188976377953"/>
                  <c:y val="0.15067825557403491"/>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481</c:v>
                </c:pt>
                <c:pt idx="1">
                  <c:v>479</c:v>
                </c:pt>
                <c:pt idx="2">
                  <c:v>258</c:v>
                </c:pt>
                <c:pt idx="3">
                  <c:v>203</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5109</c:v>
                </c:pt>
                <c:pt idx="1">
                  <c:v>15290</c:v>
                </c:pt>
                <c:pt idx="2">
                  <c:v>17924</c:v>
                </c:pt>
                <c:pt idx="3">
                  <c:v>30712</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0.63072</cdr:x>
      <cdr:y>0.82126</cdr:y>
    </cdr:from>
    <cdr:to>
      <cdr:x>0.70536</cdr:x>
      <cdr:y>0.89662</cdr:y>
    </cdr:to>
    <cdr:sp macro="" textlink="">
      <cdr:nvSpPr>
        <cdr:cNvPr id="3" name="Tekstiruutu 2"/>
        <cdr:cNvSpPr txBox="1"/>
      </cdr:nvSpPr>
      <cdr:spPr>
        <a:xfrm xmlns:a="http://schemas.openxmlformats.org/drawingml/2006/main">
          <a:off x="5292703" y="2767169"/>
          <a:ext cx="626343"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-19 %</a:t>
          </a:r>
        </a:p>
      </cdr:txBody>
    </cdr:sp>
  </cdr:relSizeAnchor>
</c:userShapes>
</file>

<file path=ppt/drawings/drawing2.xml><?xml version="1.0" encoding="utf-8"?>
<c:userShapes xmlns:c="http://schemas.openxmlformats.org/drawingml/2006/chart">
  <cdr:relSizeAnchor xmlns:cdr="http://schemas.openxmlformats.org/drawingml/2006/chartDrawing">
    <cdr:from>
      <cdr:x>0.63373</cdr:x>
      <cdr:y>0.78844</cdr:y>
    </cdr:from>
    <cdr:to>
      <cdr:x>0.70837</cdr:x>
      <cdr:y>0.8638</cdr:y>
    </cdr:to>
    <cdr:sp macro="" textlink="">
      <cdr:nvSpPr>
        <cdr:cNvPr id="3" name="Tekstiruutu 2"/>
        <cdr:cNvSpPr txBox="1"/>
      </cdr:nvSpPr>
      <cdr:spPr>
        <a:xfrm xmlns:a="http://schemas.openxmlformats.org/drawingml/2006/main">
          <a:off x="5317988" y="2656572"/>
          <a:ext cx="626343" cy="2539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-19 %</a:t>
          </a:r>
        </a:p>
      </cdr:txBody>
    </cdr:sp>
  </cdr:relSizeAnchor>
</c:userShapes>
</file>

<file path=ppt/drawings/drawing3.xml><?xml version="1.0" encoding="utf-8"?>
<c:userShapes xmlns:c="http://schemas.openxmlformats.org/drawingml/2006/chart">
  <cdr:relSizeAnchor xmlns:cdr="http://schemas.openxmlformats.org/drawingml/2006/chartDrawing">
    <cdr:from>
      <cdr:x>0.06617</cdr:x>
      <cdr:y>0.5</cdr:y>
    </cdr:from>
    <cdr:to>
      <cdr:x>0.99332</cdr:x>
      <cdr:y>0.5</cdr:y>
    </cdr:to>
    <cdr:cxnSp macro="">
      <cdr:nvCxnSpPr>
        <cdr:cNvPr id="3" name="Suora yhdysviiva 2">
          <a:extLst xmlns:a="http://schemas.openxmlformats.org/drawingml/2006/main">
            <a:ext uri="{FF2B5EF4-FFF2-40B4-BE49-F238E27FC236}">
              <a16:creationId xmlns:a16="http://schemas.microsoft.com/office/drawing/2014/main" id="{E646585A-18E7-4B7A-A911-19DA1864D7CC}"/>
            </a:ext>
          </a:extLst>
        </cdr:cNvPr>
        <cdr:cNvCxnSpPr/>
      </cdr:nvCxnSpPr>
      <cdr:spPr>
        <a:xfrm xmlns:a="http://schemas.openxmlformats.org/drawingml/2006/main">
          <a:off x="490764" y="14666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a:extLst xmlns:a="http://schemas.openxmlformats.org/drawingml/2006/main">
            <a:ext uri="{FF2B5EF4-FFF2-40B4-BE49-F238E27FC236}">
              <a16:creationId xmlns:a16="http://schemas.microsoft.com/office/drawing/2014/main" id="{1C7C8922-FEDE-4B8E-8106-D3DBFA0EF5AA}"/>
            </a:ext>
          </a:extLst>
        </cdr:cNvPr>
        <cdr:cNvCxnSpPr/>
      </cdr:nvCxnSpPr>
      <cdr:spPr>
        <a:xfrm xmlns:a="http://schemas.openxmlformats.org/drawingml/2006/main">
          <a:off x="490764" y="10024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a:extLst xmlns:a="http://schemas.openxmlformats.org/drawingml/2006/main">
            <a:ext uri="{FF2B5EF4-FFF2-40B4-BE49-F238E27FC236}">
              <a16:creationId xmlns:a16="http://schemas.microsoft.com/office/drawing/2014/main" id="{73EA60AA-6108-4224-9E1D-B789CB6DE14A}"/>
            </a:ext>
          </a:extLst>
        </cdr:cNvPr>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0.98465</cdr:x>
      <cdr:y>0.61772</cdr:y>
    </cdr:to>
    <cdr:sp macro="" textlink="">
      <cdr:nvSpPr>
        <cdr:cNvPr id="32" name="Tekstiruutu 31"/>
        <cdr:cNvSpPr txBox="1"/>
      </cdr:nvSpPr>
      <cdr:spPr>
        <a:xfrm xmlns:a="http://schemas.openxmlformats.org/drawingml/2006/main">
          <a:off x="6959092" y="1648705"/>
          <a:ext cx="1303623"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drawings/drawing4.xml><?xml version="1.0" encoding="utf-8"?>
<c:userShapes xmlns:c="http://schemas.openxmlformats.org/drawingml/2006/chart">
  <cdr:relSizeAnchor xmlns:cdr="http://schemas.openxmlformats.org/drawingml/2006/chartDrawing">
    <cdr:from>
      <cdr:x>0.39178</cdr:x>
      <cdr:y>0.94705</cdr:y>
    </cdr:from>
    <cdr:to>
      <cdr:x>0.84028</cdr:x>
      <cdr:y>1</cdr:y>
    </cdr:to>
    <cdr:sp macro="" textlink="">
      <cdr:nvSpPr>
        <cdr:cNvPr id="2" name="Tekstiruutu 1"/>
        <cdr:cNvSpPr txBox="1"/>
      </cdr:nvSpPr>
      <cdr:spPr>
        <a:xfrm xmlns:a="http://schemas.openxmlformats.org/drawingml/2006/main">
          <a:off x="3103562" y="5006976"/>
          <a:ext cx="3552825" cy="265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285750" indent="-285750">
            <a:buClr>
              <a:srgbClr val="E60F28"/>
            </a:buClr>
            <a:buSzPct val="150000"/>
            <a:buFont typeface="Wingdings" panose="05000000000000000000" pitchFamily="2" charset="2"/>
            <a:buChar char="§"/>
          </a:pPr>
          <a:endParaRPr lang="fi-FI" sz="1600" b="0" dirty="0">
            <a:solidFill>
              <a:srgbClr val="000000"/>
            </a:solidFill>
            <a:latin typeface="+mn-l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0.61806</cdr:x>
      <cdr:y>0.11964</cdr:y>
    </cdr:from>
    <cdr:to>
      <cdr:x>0.68074</cdr:x>
      <cdr:y>0.19749</cdr:y>
    </cdr:to>
    <cdr:sp macro="" textlink="">
      <cdr:nvSpPr>
        <cdr:cNvPr id="2" name="Tekstiruutu 1"/>
        <cdr:cNvSpPr txBox="1"/>
      </cdr:nvSpPr>
      <cdr:spPr>
        <a:xfrm xmlns:a="http://schemas.openxmlformats.org/drawingml/2006/main">
          <a:off x="5127105" y="360040"/>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2"/>
              </a:solidFill>
            </a:rPr>
            <a:t>+ 21%</a:t>
          </a:r>
        </a:p>
      </cdr:txBody>
    </cdr:sp>
  </cdr:relSizeAnchor>
  <cdr:relSizeAnchor xmlns:cdr="http://schemas.openxmlformats.org/drawingml/2006/chartDrawing">
    <cdr:from>
      <cdr:x>0.62674</cdr:x>
      <cdr:y>0.21535</cdr:y>
    </cdr:from>
    <cdr:to>
      <cdr:x>0.68942</cdr:x>
      <cdr:y>0.2932</cdr:y>
    </cdr:to>
    <cdr:sp macro="" textlink="">
      <cdr:nvSpPr>
        <cdr:cNvPr id="3" name="Tekstiruutu 2"/>
        <cdr:cNvSpPr txBox="1"/>
      </cdr:nvSpPr>
      <cdr:spPr>
        <a:xfrm xmlns:a="http://schemas.openxmlformats.org/drawingml/2006/main">
          <a:off x="5199113" y="648072"/>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1">
                  <a:lumMod val="40000"/>
                  <a:lumOff val="60000"/>
                </a:schemeClr>
              </a:solidFill>
            </a:rPr>
            <a:t>+ 20%</a:t>
          </a:r>
        </a:p>
      </cdr:txBody>
    </cdr:sp>
  </cdr:relSizeAnchor>
  <cdr:relSizeAnchor xmlns:cdr="http://schemas.openxmlformats.org/drawingml/2006/chartDrawing">
    <cdr:from>
      <cdr:x>0.61806</cdr:x>
      <cdr:y>0.2798</cdr:y>
    </cdr:from>
    <cdr:to>
      <cdr:x>0.68074</cdr:x>
      <cdr:y>0.35765</cdr:y>
    </cdr:to>
    <cdr:sp macro="" textlink="">
      <cdr:nvSpPr>
        <cdr:cNvPr id="4" name="Tekstiruutu 3"/>
        <cdr:cNvSpPr txBox="1"/>
      </cdr:nvSpPr>
      <cdr:spPr>
        <a:xfrm xmlns:a="http://schemas.openxmlformats.org/drawingml/2006/main">
          <a:off x="5127105" y="842023"/>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3"/>
              </a:solidFill>
            </a:rPr>
            <a:t>+ 11%</a:t>
          </a:r>
        </a:p>
      </cdr:txBody>
    </cdr:sp>
  </cdr:relSizeAnchor>
</c:userShapes>
</file>

<file path=ppt/drawings/drawing6.xml><?xml version="1.0" encoding="utf-8"?>
<c:userShapes xmlns:c="http://schemas.openxmlformats.org/drawingml/2006/chart">
  <cdr:relSizeAnchor xmlns:cdr="http://schemas.openxmlformats.org/drawingml/2006/chartDrawing">
    <cdr:from>
      <cdr:x>0.05155</cdr:x>
      <cdr:y>0.50006</cdr:y>
    </cdr:from>
    <cdr:to>
      <cdr:x>0.9787</cdr:x>
      <cdr:y>0.50006</cdr:y>
    </cdr:to>
    <cdr:cxnSp macro="">
      <cdr:nvCxnSpPr>
        <cdr:cNvPr id="3" name="Suora yhdysviiva 2">
          <a:extLst xmlns:a="http://schemas.openxmlformats.org/drawingml/2006/main">
            <a:ext uri="{FF2B5EF4-FFF2-40B4-BE49-F238E27FC236}">
              <a16:creationId xmlns:a16="http://schemas.microsoft.com/office/drawing/2014/main" id="{DEA96860-A900-482C-B4F8-DD91ED8BA4A8}"/>
            </a:ext>
          </a:extLst>
        </cdr:cNvPr>
        <cdr:cNvCxnSpPr/>
      </cdr:nvCxnSpPr>
      <cdr:spPr>
        <a:xfrm xmlns:a="http://schemas.openxmlformats.org/drawingml/2006/main">
          <a:off x="432542" y="1490423"/>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0.05299</cdr:x>
      <cdr:y>0.34787</cdr:y>
    </cdr:from>
    <cdr:to>
      <cdr:x>0.98014</cdr:x>
      <cdr:y>0.34787</cdr:y>
    </cdr:to>
    <cdr:cxnSp macro="">
      <cdr:nvCxnSpPr>
        <cdr:cNvPr id="12" name="Suora yhdysviiva 11">
          <a:extLst xmlns:a="http://schemas.openxmlformats.org/drawingml/2006/main">
            <a:ext uri="{FF2B5EF4-FFF2-40B4-BE49-F238E27FC236}">
              <a16:creationId xmlns:a16="http://schemas.microsoft.com/office/drawing/2014/main" id="{86B4F823-633A-4574-B621-D0BF0840803B}"/>
            </a:ext>
          </a:extLst>
        </cdr:cNvPr>
        <cdr:cNvCxnSpPr/>
      </cdr:nvCxnSpPr>
      <cdr:spPr>
        <a:xfrm xmlns:a="http://schemas.openxmlformats.org/drawingml/2006/main">
          <a:off x="444655" y="1036816"/>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0.05325</cdr:x>
      <cdr:y>0.41309</cdr:y>
    </cdr:from>
    <cdr:to>
      <cdr:x>0.98039</cdr:x>
      <cdr:y>0.41309</cdr:y>
    </cdr:to>
    <cdr:cxnSp macro="">
      <cdr:nvCxnSpPr>
        <cdr:cNvPr id="13" name="Suora yhdysviiva 12">
          <a:extLst xmlns:a="http://schemas.openxmlformats.org/drawingml/2006/main">
            <a:ext uri="{FF2B5EF4-FFF2-40B4-BE49-F238E27FC236}">
              <a16:creationId xmlns:a16="http://schemas.microsoft.com/office/drawing/2014/main" id="{FA926C58-A8AA-490F-A4ED-AFF3884CD8B3}"/>
            </a:ext>
          </a:extLst>
        </cdr:cNvPr>
        <cdr:cNvCxnSpPr/>
      </cdr:nvCxnSpPr>
      <cdr:spPr>
        <a:xfrm xmlns:a="http://schemas.openxmlformats.org/drawingml/2006/main">
          <a:off x="446846" y="1231219"/>
          <a:ext cx="7780118"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0.99365</cdr:x>
      <cdr:y>0.63024</cdr:y>
    </cdr:to>
    <cdr:sp macro="" textlink="">
      <cdr:nvSpPr>
        <cdr:cNvPr id="32" name="Tekstiruutu 31"/>
        <cdr:cNvSpPr txBox="1"/>
      </cdr:nvSpPr>
      <cdr:spPr>
        <a:xfrm xmlns:a="http://schemas.openxmlformats.org/drawingml/2006/main">
          <a:off x="6959092" y="1490244"/>
          <a:ext cx="1379172"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56</a:t>
            </a:fld>
            <a:endParaRPr lang="fi-FI" dirty="0"/>
          </a:p>
        </p:txBody>
      </p:sp>
    </p:spTree>
    <p:extLst>
      <p:ext uri="{BB962C8B-B14F-4D97-AF65-F5344CB8AC3E}">
        <p14:creationId xmlns:p14="http://schemas.microsoft.com/office/powerpoint/2010/main" val="3665188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83</a:t>
            </a:fld>
            <a:endParaRPr lang="fi-FI" dirty="0"/>
          </a:p>
        </p:txBody>
      </p:sp>
    </p:spTree>
    <p:extLst>
      <p:ext uri="{BB962C8B-B14F-4D97-AF65-F5344CB8AC3E}">
        <p14:creationId xmlns:p14="http://schemas.microsoft.com/office/powerpoint/2010/main" val="410263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100</a:t>
            </a:fld>
            <a:endParaRPr lang="fi-FI" dirty="0">
              <a:solidFill>
                <a:prstClr val="black"/>
              </a:solidFill>
            </a:endParaRPr>
          </a:p>
        </p:txBody>
      </p:sp>
    </p:spTree>
    <p:extLst>
      <p:ext uri="{BB962C8B-B14F-4D97-AF65-F5344CB8AC3E}">
        <p14:creationId xmlns:p14="http://schemas.microsoft.com/office/powerpoint/2010/main" val="357335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101</a:t>
            </a:fld>
            <a:endParaRPr lang="fi-FI" dirty="0"/>
          </a:p>
        </p:txBody>
      </p:sp>
    </p:spTree>
    <p:extLst>
      <p:ext uri="{BB962C8B-B14F-4D97-AF65-F5344CB8AC3E}">
        <p14:creationId xmlns:p14="http://schemas.microsoft.com/office/powerpoint/2010/main" val="2844548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102</a:t>
            </a:fld>
            <a:endParaRPr lang="fi-FI" dirty="0">
              <a:solidFill>
                <a:prstClr val="black"/>
              </a:solidFill>
            </a:endParaRPr>
          </a:p>
        </p:txBody>
      </p:sp>
    </p:spTree>
    <p:extLst>
      <p:ext uri="{BB962C8B-B14F-4D97-AF65-F5344CB8AC3E}">
        <p14:creationId xmlns:p14="http://schemas.microsoft.com/office/powerpoint/2010/main" val="92017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108</a:t>
            </a:fld>
            <a:endParaRPr lang="fi-FI" dirty="0">
              <a:solidFill>
                <a:prstClr val="black"/>
              </a:solidFill>
            </a:endParaRPr>
          </a:p>
        </p:txBody>
      </p:sp>
    </p:spTree>
    <p:extLst>
      <p:ext uri="{BB962C8B-B14F-4D97-AF65-F5344CB8AC3E}">
        <p14:creationId xmlns:p14="http://schemas.microsoft.com/office/powerpoint/2010/main" val="94552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ysClr val="windowText" lastClr="000000"/>
                </a:solidFill>
                <a:effectLst/>
                <a:uLnTx/>
                <a:uFillTx/>
              </a:rPr>
              <a:t>Teknologiateollisuus</a:t>
            </a:r>
            <a:endParaRPr kumimoji="0" lang="fi-FI" sz="1800" b="0" i="0" u="none" strike="noStrike" kern="0" cap="none" spc="0" normalizeH="0" baseline="0" noProof="0" dirty="0">
              <a:ln>
                <a:noFill/>
              </a:ln>
              <a:solidFill>
                <a:sysClr val="windowText" lastClr="000000"/>
              </a:solidFill>
              <a:effectLst/>
              <a:uLnTx/>
              <a:uFillTx/>
            </a:endParaRPr>
          </a:p>
        </p:txBody>
      </p:sp>
      <p:sp>
        <p:nvSpPr>
          <p:cNvPr id="5" name="Dian numeron paikkamerkki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A0B3B4-F971-4AD3-B530-DE860EFC07D2}"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a:t>
            </a:fld>
            <a:endParaRPr kumimoji="0" lang="fi-FI"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5715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045772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40932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7382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1215021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181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52524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90196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52286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435191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221757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17.10.2017</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9124646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17.10.2017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91182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17.10.2017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368782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93334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58374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7353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2472517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57246091"/>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127487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573251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577181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112790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252584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672486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657620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687383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58815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17.10.2017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309245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264141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410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630387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1286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42676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6048958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50161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056206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1754641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544891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7659339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186927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17.10.2017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14076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17.10.2017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77238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6443355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424677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059601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632282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487337002"/>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59967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508488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80520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63712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393440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42629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197650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4101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26207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17.10.2017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312204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872862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210494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33146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851947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42725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55263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95754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686824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37548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874106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626339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434318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17.10.2017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23252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17.10.2017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2987073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863710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28121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017963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26356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729699259"/>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77711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55399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62902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829015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313229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8789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65779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796337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860759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17.10.2017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61010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593405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201190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675571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9622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17.10.2017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17058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40082523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8389907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651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6270325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5300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034815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7815755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17.10.2017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447820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17.10.2017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814391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17.10.2017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17.10.2017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6969942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02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5423257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078670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461376868"/>
      </p:ext>
    </p:extLst>
  </p:cSld>
  <p:clrMapOvr>
    <a:masterClrMapping/>
  </p:clrMapOvr>
  <p:transition spd="med">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27138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Väliotsikkodia, harmaa">
    <p:bg>
      <p:bgPr>
        <a:solidFill>
          <a:srgbClr val="333333"/>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7EB9EE5-8E60-4B55-81F7-0EC3004D2A6A}"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860978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harmaa">
    <p:bg>
      <p:bgPr>
        <a:solidFill>
          <a:srgbClr val="333333"/>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1D1D18E-A6DE-4566-B451-7ECCCF382FF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1499"/>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77562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Väliotsikkodia,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315509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07348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17.10.2017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Väliotsikkodia,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2992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469790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Väliotsikkodia,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000296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518735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Väliotsikkodia,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619266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38218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Väliotsikkodia,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17.10.2017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03966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140873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Väliotsikkodia,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383712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401211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17.10.2017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Väliotsikkodia,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719896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64484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Väliotsikkodia,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265996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782246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isältödia tekstille 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271719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isältödia tekstille A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2295259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93A86DDE-F10A-4777-A106-D941CAA23B60}" type="datetime1">
              <a:rPr lang="fi-FI" smtClean="0">
                <a:solidFill>
                  <a:srgbClr val="29282E"/>
                </a:solidFill>
              </a:rPr>
              <a:pPr/>
              <a:t>17.10.2017</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82403"/>
            <a:ext cx="7171200" cy="289419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 typeface="Arial" panose="020B0604020202020204" pitchFamily="34" charset="0"/>
              <a:buNone/>
              <a:tabLst/>
              <a:defRPr sz="1600">
                <a:solidFill>
                  <a:srgbClr val="000000"/>
                </a:solidFill>
              </a:defRPr>
            </a:lvl1pPr>
            <a:lvl2pPr marL="471332" indent="0">
              <a:lnSpc>
                <a:spcPts val="1800"/>
              </a:lnSpc>
              <a:spcBef>
                <a:spcPts val="200"/>
              </a:spcBef>
              <a:spcAft>
                <a:spcPts val="200"/>
              </a:spcAft>
              <a:buNone/>
              <a:defRPr sz="1300" baseline="0">
                <a:solidFill>
                  <a:srgbClr val="000000"/>
                </a:solidFill>
              </a:defRPr>
            </a:lvl2pPr>
            <a:lvl3pPr marL="786191" indent="0">
              <a:lnSpc>
                <a:spcPts val="1800"/>
              </a:lnSpc>
              <a:spcBef>
                <a:spcPts val="200"/>
              </a:spcBef>
              <a:spcAft>
                <a:spcPts val="200"/>
              </a:spcAft>
              <a:buNone/>
              <a:defRPr sz="1050">
                <a:solidFill>
                  <a:srgbClr val="000000"/>
                </a:solidFill>
              </a:defRPr>
            </a:lvl3pPr>
            <a:lvl4pPr marL="1109451" indent="0">
              <a:lnSpc>
                <a:spcPts val="1800"/>
              </a:lnSpc>
              <a:spcBef>
                <a:spcPts val="200"/>
              </a:spcBef>
              <a:spcAft>
                <a:spcPts val="200"/>
              </a:spcAft>
              <a:buNone/>
              <a:defRPr sz="105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6593370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isältödia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1"/>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2429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isältödia tekstille B 2-palstaa">
    <p:spTree>
      <p:nvGrpSpPr>
        <p:cNvPr id="1" name=""/>
        <p:cNvGrpSpPr/>
        <p:nvPr/>
      </p:nvGrpSpPr>
      <p:grpSpPr>
        <a:xfrm>
          <a:off x="0" y="0"/>
          <a:ext cx="0" cy="0"/>
          <a:chOff x="0" y="0"/>
          <a:chExt cx="0" cy="0"/>
        </a:xfrm>
      </p:grpSpPr>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1"/>
          </p:nvPr>
        </p:nvSpPr>
        <p:spPr>
          <a:xfrm>
            <a:off x="4449254" y="1752183"/>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idx="21"/>
          </p:nvPr>
        </p:nvSpPr>
        <p:spPr>
          <a:xfrm>
            <a:off x="1072800" y="1785520"/>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4566853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0"/>
            <a:ext cx="7171200" cy="284996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marL="471332" indent="0">
              <a:lnSpc>
                <a:spcPts val="1800"/>
              </a:lnSpc>
              <a:spcBef>
                <a:spcPts val="200"/>
              </a:spcBef>
              <a:spcAft>
                <a:spcPts val="200"/>
              </a:spcAft>
              <a:buFontTx/>
              <a:buNone/>
              <a:defRPr sz="1300" baseline="0">
                <a:solidFill>
                  <a:srgbClr val="000000"/>
                </a:solidFill>
              </a:defRPr>
            </a:lvl2pPr>
            <a:lvl3pPr marL="786191" indent="0">
              <a:lnSpc>
                <a:spcPts val="1800"/>
              </a:lnSpc>
              <a:spcBef>
                <a:spcPts val="200"/>
              </a:spcBef>
              <a:spcAft>
                <a:spcPts val="200"/>
              </a:spcAft>
              <a:buFontTx/>
              <a:buNone/>
              <a:defRPr sz="1100">
                <a:solidFill>
                  <a:srgbClr val="000000"/>
                </a:solidFill>
              </a:defRPr>
            </a:lvl3pPr>
            <a:lvl4pPr marL="1109451" indent="0">
              <a:lnSpc>
                <a:spcPts val="1800"/>
              </a:lnSpc>
              <a:spcBef>
                <a:spcPts val="200"/>
              </a:spcBef>
              <a:spcAft>
                <a:spcPts val="200"/>
              </a:spcAft>
              <a:buFontTx/>
              <a:buNone/>
              <a:defRPr sz="1000">
                <a:solidFill>
                  <a:srgbClr val="000000"/>
                </a:solidFill>
              </a:defRPr>
            </a:lvl4pPr>
          </a:lstStyle>
          <a:p>
            <a:pPr lvl="0"/>
            <a:r>
              <a:rPr lang="fi-FI" dirty="0"/>
              <a:t>Muokkaa tekstin perustyylejä napsauttamalla</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A7BBC141-4B12-44F7-9510-FE3AC75A8978}"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69328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isältödia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494873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isältödia tekstille C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8" name="Tekstin paikkamerkki 2"/>
          <p:cNvSpPr>
            <a:spLocks noGrp="1"/>
          </p:cNvSpPr>
          <p:nvPr>
            <p:ph idx="1"/>
          </p:nvPr>
        </p:nvSpPr>
        <p:spPr>
          <a:xfrm>
            <a:off x="4449254" y="1973163"/>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9" name="Tekstin paikkamerkki 2"/>
          <p:cNvSpPr>
            <a:spLocks noGrp="1"/>
          </p:cNvSpPr>
          <p:nvPr>
            <p:ph idx="23"/>
          </p:nvPr>
        </p:nvSpPr>
        <p:spPr>
          <a:xfrm>
            <a:off x="1072800" y="2006501"/>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7299921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4470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85520"/>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529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5855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C">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85521"/>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957876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endParaRPr lang="fi-FI" dirty="0"/>
          </a:p>
        </p:txBody>
      </p:sp>
    </p:spTree>
    <p:extLst>
      <p:ext uri="{BB962C8B-B14F-4D97-AF65-F5344CB8AC3E}">
        <p14:creationId xmlns:p14="http://schemas.microsoft.com/office/powerpoint/2010/main" val="1503851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17.10.2017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4621334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17.10.2017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1201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p:nvPr>
        </p:nvSpPr>
        <p:spPr>
          <a:xfrm>
            <a:off x="4657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Tree>
    <p:extLst>
      <p:ext uri="{BB962C8B-B14F-4D97-AF65-F5344CB8AC3E}">
        <p14:creationId xmlns:p14="http://schemas.microsoft.com/office/powerpoint/2010/main" val="27572880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588093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600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17.10.2017</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883795801"/>
      </p:ext>
    </p:extLst>
  </p:cSld>
  <p:clrMapOvr>
    <a:masterClrMapping/>
  </p:clrMapOvr>
  <p:transition spd="med">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17.10.2017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4946919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17.10.2017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8099170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69385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8268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248060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613131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14318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62849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80251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17.10.2017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17.10.2017</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377894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43155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1744399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344163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9820469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44775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10168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964101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17.10.2017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38083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17.10.2017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331565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17.10.2017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17.10.2017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181050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17.10.2017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395581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5921363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17.10.2017</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29419137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17.10.2017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896415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17.10.2017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4664340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17.10.2017</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440374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17.10.2017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436975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6725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17.10.2017</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17.10.2017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17.10.2017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17.10.2017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17.10.2017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17.10.2017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17.10.2017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17.10.2017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17.10.2017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557395493"/>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37736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0073816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90629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9355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5646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37143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067694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15210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948722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17.10.2017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892316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49973535"/>
      </p:ext>
    </p:extLst>
  </p:cSld>
  <p:clrMapOvr>
    <a:masterClrMapping/>
  </p:clrMapOvr>
  <p:transition spd="med">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34" Type="http://schemas.openxmlformats.org/officeDocument/2006/relationships/slideLayout" Target="../slideLayouts/slideLayout237.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33" Type="http://schemas.openxmlformats.org/officeDocument/2006/relationships/slideLayout" Target="../slideLayouts/slideLayout236.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32" Type="http://schemas.openxmlformats.org/officeDocument/2006/relationships/slideLayout" Target="../slideLayouts/slideLayout235.xml"/><Relationship Id="rId37" Type="http://schemas.openxmlformats.org/officeDocument/2006/relationships/theme" Target="../theme/theme8.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36" Type="http://schemas.openxmlformats.org/officeDocument/2006/relationships/slideLayout" Target="../slideLayouts/slideLayout239.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31" Type="http://schemas.openxmlformats.org/officeDocument/2006/relationships/slideLayout" Target="../slideLayouts/slideLayout234.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slideLayout" Target="../slideLayouts/slideLayout233.xml"/><Relationship Id="rId35" Type="http://schemas.openxmlformats.org/officeDocument/2006/relationships/slideLayout" Target="../slideLayouts/slideLayout2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3" Type="http://schemas.openxmlformats.org/officeDocument/2006/relationships/slideLayout" Target="../slideLayouts/slideLayout242.xml"/><Relationship Id="rId21" Type="http://schemas.openxmlformats.org/officeDocument/2006/relationships/slideLayout" Target="../slideLayouts/slideLayout260.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17.10.2017</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17.10.2017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17.10.2017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17.10.2017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934120756"/>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17.10.2017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76785968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17.10.2017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62266177"/>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17.10.2017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545108388"/>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17.10.2017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644311"/>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258925569"/>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427" r:id="rId28"/>
    <p:sldLayoutId id="2147484428" r:id="rId29"/>
    <p:sldLayoutId id="2147484429" r:id="rId30"/>
    <p:sldLayoutId id="2147484430" r:id="rId31"/>
    <p:sldLayoutId id="2147484431" r:id="rId32"/>
    <p:sldLayoutId id="2147484432" r:id="rId33"/>
    <p:sldLayoutId id="2147484433" r:id="rId34"/>
    <p:sldLayoutId id="2147484434" r:id="rId35"/>
    <p:sldLayoutId id="2147484435" r:id="rId3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17.10.2017</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666830941"/>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 id="2147484460" r:id="rId24"/>
    <p:sldLayoutId id="2147484461" r:id="rId25"/>
    <p:sldLayoutId id="2147484462" r:id="rId26"/>
    <p:sldLayoutId id="2147484463" r:id="rId27"/>
    <p:sldLayoutId id="2147484464" r:id="rId28"/>
    <p:sldLayoutId id="2147484465"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6.xml"/><Relationship Id="rId1" Type="http://schemas.openxmlformats.org/officeDocument/2006/relationships/vmlDrawing" Target="../drawings/vmlDrawing31.vml"/><Relationship Id="rId4" Type="http://schemas.openxmlformats.org/officeDocument/2006/relationships/image" Target="../media/image46.e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4.xml"/></Relationships>
</file>

<file path=ppt/slides/_rels/slide109.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slideLayout" Target="../slideLayouts/slideLayout55.xml"/><Relationship Id="rId1" Type="http://schemas.openxmlformats.org/officeDocument/2006/relationships/tags" Target="../tags/tag1.xml"/></Relationships>
</file>

<file path=ppt/slides/_rels/slide11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7.xml"/><Relationship Id="rId1" Type="http://schemas.openxmlformats.org/officeDocument/2006/relationships/slideLayout" Target="../slideLayouts/slideLayout26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1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slideLayout" Target="../slideLayouts/slideLayout55.xml"/><Relationship Id="rId1" Type="http://schemas.openxmlformats.org/officeDocument/2006/relationships/tags" Target="../tags/tag2.xml"/></Relationships>
</file>

<file path=ppt/slides/_rels/slide1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5.xml"/></Relationships>
</file>

<file path=ppt/slides/_rels/slide115.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5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slideLayout" Target="../slideLayouts/slideLayout55.xml"/><Relationship Id="rId1" Type="http://schemas.openxmlformats.org/officeDocument/2006/relationships/tags" Target="../tags/tag3.xml"/></Relationships>
</file>

<file path=ppt/slides/_rels/slide12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slideLayout" Target="../slideLayouts/slideLayout55.xml"/><Relationship Id="rId1" Type="http://schemas.openxmlformats.org/officeDocument/2006/relationships/tags" Target="../tags/tag4.xml"/></Relationships>
</file>

<file path=ppt/slides/_rels/slide122.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slideLayout" Target="../slideLayouts/slideLayout55.xml"/><Relationship Id="rId1" Type="http://schemas.openxmlformats.org/officeDocument/2006/relationships/tags" Target="../tags/tag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4.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slideLayout" Target="../slideLayouts/slideLayout55.xml"/><Relationship Id="rId1" Type="http://schemas.openxmlformats.org/officeDocument/2006/relationships/tags" Target="../tags/tag6.xml"/></Relationships>
</file>

<file path=ppt/slides/_rels/slide125.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slideLayout" Target="../slideLayouts/slideLayout55.xml"/><Relationship Id="rId1" Type="http://schemas.openxmlformats.org/officeDocument/2006/relationships/tags" Target="../tags/tag7.xml"/></Relationships>
</file>

<file path=ppt/slides/_rels/slide126.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slideLayout" Target="../slideLayouts/slideLayout55.xml"/><Relationship Id="rId1" Type="http://schemas.openxmlformats.org/officeDocument/2006/relationships/tags" Target="../tags/tag8.xml"/></Relationships>
</file>

<file path=ppt/slides/_rels/slide127.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55.xml"/></Relationships>
</file>

<file path=ppt/slides/_rels/slide128.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5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6.xml"/><Relationship Id="rId1" Type="http://schemas.openxmlformats.org/officeDocument/2006/relationships/vmlDrawing" Target="../drawings/vmlDrawing32.vml"/><Relationship Id="rId4" Type="http://schemas.openxmlformats.org/officeDocument/2006/relationships/image" Target="../media/image48.emf"/></Relationships>
</file>

<file path=ppt/slides/_rels/slide132.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6.xml"/></Relationships>
</file>

<file path=ppt/slides/_rels/slide133.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26.x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6.xml"/><Relationship Id="rId1" Type="http://schemas.openxmlformats.org/officeDocument/2006/relationships/vmlDrawing" Target="../drawings/vmlDrawing33.vml"/><Relationship Id="rId4" Type="http://schemas.openxmlformats.org/officeDocument/2006/relationships/image" Target="../media/image49.emf"/></Relationships>
</file>

<file path=ppt/slides/_rels/slide13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6.xml"/></Relationships>
</file>

<file path=ppt/slides/_rels/slide136.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6.xml"/></Relationships>
</file>

<file path=ppt/slides/_rels/slide137.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6.xml"/></Relationships>
</file>

<file path=ppt/slides/_rels/slide138.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6.xml"/></Relationships>
</file>

<file path=ppt/slides/_rels/slide139.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40.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26.xml"/></Relationships>
</file>

<file path=ppt/slides/_rels/slide141.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26.xml"/></Relationships>
</file>

<file path=ppt/slides/_rels/slide142.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26.xml"/></Relationships>
</file>

<file path=ppt/slides/_rels/slide143.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26.xml"/></Relationships>
</file>

<file path=ppt/slides/_rels/slide144.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6.xml"/></Relationships>
</file>

<file path=ppt/slides/_rels/slide145.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6.xml"/></Relationships>
</file>

<file path=ppt/slides/_rels/slide146.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6.xml"/></Relationships>
</file>

<file path=ppt/slides/_rels/slide147.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5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6.xml"/><Relationship Id="rId1" Type="http://schemas.openxmlformats.org/officeDocument/2006/relationships/vmlDrawing" Target="../drawings/vmlDrawing34.vml"/><Relationship Id="rId4" Type="http://schemas.openxmlformats.org/officeDocument/2006/relationships/image" Target="../media/image5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6.xml"/><Relationship Id="rId1" Type="http://schemas.openxmlformats.org/officeDocument/2006/relationships/vmlDrawing" Target="../drawings/vmlDrawing35.vml"/><Relationship Id="rId4" Type="http://schemas.openxmlformats.org/officeDocument/2006/relationships/image" Target="../media/image52.emf"/></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6.xml"/><Relationship Id="rId1" Type="http://schemas.openxmlformats.org/officeDocument/2006/relationships/vmlDrawing" Target="../drawings/vmlDrawing36.vml"/><Relationship Id="rId4" Type="http://schemas.openxmlformats.org/officeDocument/2006/relationships/image" Target="../media/image53.emf"/></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6.xml"/><Relationship Id="rId1" Type="http://schemas.openxmlformats.org/officeDocument/2006/relationships/vmlDrawing" Target="../drawings/vmlDrawing37.vml"/><Relationship Id="rId4" Type="http://schemas.openxmlformats.org/officeDocument/2006/relationships/image" Target="../media/image54.emf"/></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6.xml"/><Relationship Id="rId1" Type="http://schemas.openxmlformats.org/officeDocument/2006/relationships/vmlDrawing" Target="../drawings/vmlDrawing38.vml"/><Relationship Id="rId4" Type="http://schemas.openxmlformats.org/officeDocument/2006/relationships/image" Target="../media/image55.emf"/></Relationships>
</file>

<file path=ppt/slides/_rels/slide154.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6.xml"/></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6.xml"/><Relationship Id="rId1" Type="http://schemas.openxmlformats.org/officeDocument/2006/relationships/vmlDrawing" Target="../drawings/vmlDrawing39.vml"/><Relationship Id="rId4" Type="http://schemas.openxmlformats.org/officeDocument/2006/relationships/image" Target="../media/image56.emf"/></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6.xml"/><Relationship Id="rId1" Type="http://schemas.openxmlformats.org/officeDocument/2006/relationships/vmlDrawing" Target="../drawings/vmlDrawing40.vml"/><Relationship Id="rId4" Type="http://schemas.openxmlformats.org/officeDocument/2006/relationships/image" Target="../media/image57.emf"/></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6.xml"/><Relationship Id="rId1" Type="http://schemas.openxmlformats.org/officeDocument/2006/relationships/vmlDrawing" Target="../drawings/vmlDrawing41.vml"/><Relationship Id="rId4" Type="http://schemas.openxmlformats.org/officeDocument/2006/relationships/image" Target="../media/image58.emf"/></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6.xml"/><Relationship Id="rId1" Type="http://schemas.openxmlformats.org/officeDocument/2006/relationships/vmlDrawing" Target="../drawings/vmlDrawing42.vml"/><Relationship Id="rId4" Type="http://schemas.openxmlformats.org/officeDocument/2006/relationships/image" Target="../media/image59.emf"/></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6.xml"/><Relationship Id="rId1" Type="http://schemas.openxmlformats.org/officeDocument/2006/relationships/vmlDrawing" Target="../drawings/vmlDrawing43.vml"/><Relationship Id="rId4" Type="http://schemas.openxmlformats.org/officeDocument/2006/relationships/image" Target="../media/image60.emf"/></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6.xml"/><Relationship Id="rId1" Type="http://schemas.openxmlformats.org/officeDocument/2006/relationships/vmlDrawing" Target="../drawings/vmlDrawing44.vml"/><Relationship Id="rId4" Type="http://schemas.openxmlformats.org/officeDocument/2006/relationships/image" Target="../media/image61.emf"/></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6.xml"/><Relationship Id="rId1" Type="http://schemas.openxmlformats.org/officeDocument/2006/relationships/vmlDrawing" Target="../drawings/vmlDrawing45.vml"/><Relationship Id="rId4" Type="http://schemas.openxmlformats.org/officeDocument/2006/relationships/image" Target="../media/image62.emf"/></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6.xml"/><Relationship Id="rId1" Type="http://schemas.openxmlformats.org/officeDocument/2006/relationships/vmlDrawing" Target="../drawings/vmlDrawing46.vml"/><Relationship Id="rId4" Type="http://schemas.openxmlformats.org/officeDocument/2006/relationships/image" Target="../media/image63.emf"/></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6.xml"/><Relationship Id="rId1" Type="http://schemas.openxmlformats.org/officeDocument/2006/relationships/vmlDrawing" Target="../drawings/vmlDrawing47.vml"/><Relationship Id="rId4" Type="http://schemas.openxmlformats.org/officeDocument/2006/relationships/image" Target="../media/image64.emf"/></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6.xml"/><Relationship Id="rId1" Type="http://schemas.openxmlformats.org/officeDocument/2006/relationships/vmlDrawing" Target="../drawings/vmlDrawing48.vml"/><Relationship Id="rId4" Type="http://schemas.openxmlformats.org/officeDocument/2006/relationships/image" Target="../media/image65.emf"/></Relationships>
</file>

<file path=ppt/slides/_rels/slide165.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6.xml"/></Relationships>
</file>

<file path=ppt/slides/_rels/slide166.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6.xml"/></Relationships>
</file>

<file path=ppt/slides/_rels/slide167.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238.xml"/></Relationships>
</file>

<file path=ppt/slides/_rels/slide168.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23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29.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32.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33.emf"/></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34.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20.vml"/><Relationship Id="rId4" Type="http://schemas.openxmlformats.org/officeDocument/2006/relationships/image" Target="../media/image35.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6.xml"/><Relationship Id="rId1" Type="http://schemas.openxmlformats.org/officeDocument/2006/relationships/vmlDrawing" Target="../drawings/vmlDrawing21.vml"/><Relationship Id="rId4" Type="http://schemas.openxmlformats.org/officeDocument/2006/relationships/image" Target="../media/image36.emf"/></Relationships>
</file>

<file path=ppt/slides/_rels/slide4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5.xml"/></Relationships>
</file>

<file path=ppt/slides/_rels/slide6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37.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6.xml"/><Relationship Id="rId1" Type="http://schemas.openxmlformats.org/officeDocument/2006/relationships/vmlDrawing" Target="../drawings/vmlDrawing23.vml"/><Relationship Id="rId4" Type="http://schemas.openxmlformats.org/officeDocument/2006/relationships/image" Target="../media/image38.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6.xml"/><Relationship Id="rId1" Type="http://schemas.openxmlformats.org/officeDocument/2006/relationships/vmlDrawing" Target="../drawings/vmlDrawing24.vml"/><Relationship Id="rId4" Type="http://schemas.openxmlformats.org/officeDocument/2006/relationships/image" Target="../media/image39.emf"/></Relationships>
</file>

<file path=ppt/slides/_rels/slide6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6.xml"/><Relationship Id="rId1" Type="http://schemas.openxmlformats.org/officeDocument/2006/relationships/vmlDrawing" Target="../drawings/vmlDrawing25.vml"/><Relationship Id="rId4" Type="http://schemas.openxmlformats.org/officeDocument/2006/relationships/image" Target="../media/image40.em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5.xml"/></Relationships>
</file>

<file path=ppt/slides/_rels/slide7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55.xml"/></Relationships>
</file>

<file path=ppt/slides/_rels/slide7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6.xml"/><Relationship Id="rId1" Type="http://schemas.openxmlformats.org/officeDocument/2006/relationships/vmlDrawing" Target="../drawings/vmlDrawing26.vml"/><Relationship Id="rId4" Type="http://schemas.openxmlformats.org/officeDocument/2006/relationships/image" Target="../media/image41.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6.xml"/><Relationship Id="rId1" Type="http://schemas.openxmlformats.org/officeDocument/2006/relationships/vmlDrawing" Target="../drawings/vmlDrawing27.vml"/><Relationship Id="rId4" Type="http://schemas.openxmlformats.org/officeDocument/2006/relationships/image" Target="../media/image42.emf"/></Relationships>
</file>

<file path=ppt/slides/_rels/slide77.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6.xml"/><Relationship Id="rId1" Type="http://schemas.openxmlformats.org/officeDocument/2006/relationships/vmlDrawing" Target="../drawings/vmlDrawing28.vml"/><Relationship Id="rId4" Type="http://schemas.openxmlformats.org/officeDocument/2006/relationships/image" Target="../media/image43.emf"/></Relationships>
</file>

<file path=ppt/slides/_rels/slide7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13.xml"/><Relationship Id="rId1" Type="http://schemas.openxmlformats.org/officeDocument/2006/relationships/vmlDrawing" Target="../drawings/vmlDrawing29.vml"/><Relationship Id="rId4" Type="http://schemas.openxmlformats.org/officeDocument/2006/relationships/image" Target="../media/image44.e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42.xml"/><Relationship Id="rId1" Type="http://schemas.openxmlformats.org/officeDocument/2006/relationships/vmlDrawing" Target="../drawings/vmlDrawing30.vml"/><Relationship Id="rId4" Type="http://schemas.openxmlformats.org/officeDocument/2006/relationships/image" Target="../media/image45.emf"/></Relationships>
</file>

<file path=ppt/slides/_rels/slide8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5.xml"/></Relationships>
</file>

<file path=ppt/slides/_rels/slide92.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5.xml"/></Relationships>
</file>

<file path=ppt/slides/_rels/slide9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Teknologiateollisuuden / </a:t>
            </a:r>
            <a:br>
              <a:rPr lang="fi-FI" sz="3200" dirty="0"/>
            </a:br>
            <a:r>
              <a:rPr lang="fi-FI" sz="3200" dirty="0"/>
              <a:t>Suomen talousnäkymät</a:t>
            </a:r>
          </a:p>
          <a:p>
            <a:r>
              <a:rPr lang="fi-FI" sz="2400" b="0" dirty="0"/>
              <a:t>Lokakuu 2017</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r>
              <a:rPr lang="fi-FI" dirty="0"/>
              <a:t>Teknologia-, metsä- ja kemianteollisuus tuovat   noin 90 % Suomen tavaraviennin tuloista</a:t>
            </a:r>
          </a:p>
          <a:p>
            <a:pPr>
              <a:lnSpc>
                <a:spcPct val="100000"/>
              </a:lnSpc>
              <a:spcBef>
                <a:spcPts val="0"/>
              </a:spcBef>
            </a:pPr>
            <a:r>
              <a:rPr lang="fi-FI" sz="1400" b="0" dirty="0"/>
              <a:t>Tavaravienti: miljardia euroa ja osuus Suomen tavaraviennistä 2016</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10</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17.10.2017</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Lähde: Tullihallitus, Tilastokeskus (kansantalouden tilinpito)</a:t>
            </a:r>
          </a:p>
        </p:txBody>
      </p:sp>
      <p:graphicFrame>
        <p:nvGraphicFramePr>
          <p:cNvPr id="11" name="Sisällön paikkamerkki 6"/>
          <p:cNvGraphicFramePr>
            <a:graphicFrameLocks/>
          </p:cNvGraphicFramePr>
          <p:nvPr>
            <p:extLst>
              <p:ext uri="{D42A27DB-BD31-4B8C-83A1-F6EECF244321}">
                <p14:modId xmlns:p14="http://schemas.microsoft.com/office/powerpoint/2010/main" val="1366767980"/>
              </p:ext>
            </p:extLst>
          </p:nvPr>
        </p:nvGraphicFramePr>
        <p:xfrm>
          <a:off x="731408"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9435131"/>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voitot suhteessa jalostusarvoon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6484788"/>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investointiaste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414918464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9507500"/>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velkaantumisaste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5944137"/>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Yritystuet* suhteessa bruttokansantuotteeseen,                          pl. maataloustuet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 Sisältää suorat avustukset, takuut, korkotuetut lainat sekä verotuet.</a:t>
            </a:r>
          </a:p>
          <a:p>
            <a:r>
              <a:rPr lang="fi-FI" dirty="0"/>
              <a:t>Lähde: European Commission, State Aid </a:t>
            </a:r>
            <a:r>
              <a:rPr lang="fi-FI" dirty="0" err="1"/>
              <a:t>Scoreboard</a:t>
            </a:r>
            <a:r>
              <a:rPr lang="fi-FI" dirty="0"/>
              <a:t> 2016. </a:t>
            </a:r>
          </a:p>
        </p:txBody>
      </p:sp>
      <p:graphicFrame>
        <p:nvGraphicFramePr>
          <p:cNvPr id="8" name="Sisällön paikkamerkki 6"/>
          <p:cNvGraphicFramePr>
            <a:graphicFrameLocks noGrp="1"/>
          </p:cNvGraphicFramePr>
          <p:nvPr>
            <p:ph sz="quarter" idx="17"/>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910173" y="1047208"/>
            <a:ext cx="402674" cy="253916"/>
          </a:xfrm>
          <a:prstGeom prst="rect">
            <a:avLst/>
          </a:prstGeom>
        </p:spPr>
        <p:txBody>
          <a:bodyPr wrap="none">
            <a:spAutoFit/>
          </a:bodyPr>
          <a:lstStyle/>
          <a:p>
            <a:r>
              <a:rPr lang="fi-FI" sz="1050" b="1" dirty="0">
                <a:solidFill>
                  <a:schemeClr val="tx2"/>
                </a:solidFill>
                <a:ea typeface="ＭＳ Ｐゴシック" pitchFamily="34" charset="-128"/>
              </a:rPr>
              <a:t>% </a:t>
            </a:r>
          </a:p>
        </p:txBody>
      </p:sp>
    </p:spTree>
    <p:extLst>
      <p:ext uri="{BB962C8B-B14F-4D97-AF65-F5344CB8AC3E}">
        <p14:creationId xmlns:p14="http://schemas.microsoft.com/office/powerpoint/2010/main" val="908840334"/>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Yritysten saama TKI –tuki on Suomessa vain puolet Ruotsin tasosta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graphicFrame>
        <p:nvGraphicFramePr>
          <p:cNvPr id="10" name="Sisällön paikkamerkki 9"/>
          <p:cNvGraphicFramePr>
            <a:graphicFrameLocks noGrp="1"/>
          </p:cNvGraphicFramePr>
          <p:nvPr>
            <p:ph sz="quarter" idx="17"/>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5909318" cy="262905"/>
          </a:xfrm>
        </p:spPr>
        <p:txBody>
          <a:bodyPr/>
          <a:lstStyle/>
          <a:p>
            <a:r>
              <a:rPr lang="fi-FI" dirty="0"/>
              <a:t>Julkinen tuki yritysten T&amp;K toimintaan suhteessa bruttokansantuotteeseen (suorat tuet ja verotuet)</a:t>
            </a:r>
          </a:p>
          <a:p>
            <a:r>
              <a:rPr lang="fi-FI" dirty="0"/>
              <a:t>Lähde: OECD</a:t>
            </a:r>
          </a:p>
        </p:txBody>
      </p:sp>
      <p:sp>
        <p:nvSpPr>
          <p:cNvPr id="6" name="Tekstiruutu 5"/>
          <p:cNvSpPr txBox="1"/>
          <p:nvPr/>
        </p:nvSpPr>
        <p:spPr>
          <a:xfrm>
            <a:off x="899592" y="1154615"/>
            <a:ext cx="3240360" cy="241980"/>
          </a:xfrm>
          <a:prstGeom prst="rect">
            <a:avLst/>
          </a:prstGeom>
          <a:noFill/>
        </p:spPr>
        <p:txBody>
          <a:bodyPr wrap="square" lIns="36000" tIns="36000" rIns="36000" bIns="36000" rtlCol="0">
            <a:spAutoFit/>
          </a:bodyPr>
          <a:lstStyle/>
          <a:p>
            <a:r>
              <a:rPr lang="fi-FI" sz="1050" spc="-40" dirty="0"/>
              <a:t>Prosenttia suhteessa BKT:hen</a:t>
            </a:r>
          </a:p>
        </p:txBody>
      </p:sp>
    </p:spTree>
    <p:extLst>
      <p:ext uri="{BB962C8B-B14F-4D97-AF65-F5344CB8AC3E}">
        <p14:creationId xmlns:p14="http://schemas.microsoft.com/office/powerpoint/2010/main" val="2522731957"/>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105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62940" cy="415926"/>
          </a:xfrm>
        </p:spPr>
        <p:txBody>
          <a:bodyPr/>
          <a:lstStyle/>
          <a:p>
            <a:r>
              <a:rPr lang="fi-FI" dirty="0"/>
              <a:t>*) Nettotulos / liikevaihto. Nettotulos tarkoittaa yritysten tulosta rahoitustuottojen ja –kulujen, satunnaisten erien sekä verotuksen jälkeen. </a:t>
            </a:r>
          </a:p>
          <a:p>
            <a:r>
              <a:rPr lang="fi-FI" dirty="0"/>
              <a:t>Lähde: Tilastokeskus</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Yritysten investointimahdollisuuksia jarruttaa kannattavuuden putoaminen </a:t>
            </a:r>
            <a:endParaRPr lang="fi-FI" spc="-90" dirty="0"/>
          </a:p>
          <a:p>
            <a:pPr>
              <a:lnSpc>
                <a:spcPct val="100000"/>
              </a:lnSpc>
              <a:spcBef>
                <a:spcPts val="0"/>
              </a:spcBef>
            </a:pPr>
            <a:r>
              <a:rPr lang="fi-FI" sz="1200" b="0" dirty="0"/>
              <a:t>Koko yrityssektorin ja teknologiateollisuuden nettotulos* Suomessa verotuksen jälkeen </a:t>
            </a:r>
            <a:endParaRPr lang="fi-FI" dirty="0"/>
          </a:p>
        </p:txBody>
      </p:sp>
      <p:graphicFrame>
        <p:nvGraphicFramePr>
          <p:cNvPr id="15" name="Sisällön paikkamerkki 9"/>
          <p:cNvGraphicFramePr>
            <a:graphicFrameLocks noGrp="1" noChangeAspect="1"/>
          </p:cNvGraphicFramePr>
          <p:nvPr>
            <p:ph sz="quarter" idx="17"/>
            <p:extLst>
              <p:ext uri="{D42A27DB-BD31-4B8C-83A1-F6EECF244321}">
                <p14:modId xmlns:p14="http://schemas.microsoft.com/office/powerpoint/2010/main" val="1280892788"/>
              </p:ext>
            </p:extLst>
          </p:nvPr>
        </p:nvGraphicFramePr>
        <p:xfrm>
          <a:off x="309119" y="1340531"/>
          <a:ext cx="8410145" cy="3305175"/>
        </p:xfrm>
        <a:graphic>
          <a:graphicData uri="http://schemas.openxmlformats.org/presentationml/2006/ole">
            <mc:AlternateContent xmlns:mc="http://schemas.openxmlformats.org/markup-compatibility/2006">
              <mc:Choice xmlns:v="urn:schemas-microsoft-com:vml" Requires="v">
                <p:oleObj spid="_x0000_s42351"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09119" y="1340531"/>
                        <a:ext cx="8410145" cy="3305175"/>
                      </a:xfrm>
                      <a:prstGeom prst="rect">
                        <a:avLst/>
                      </a:prstGeom>
                    </p:spPr>
                  </p:pic>
                </p:oleObj>
              </mc:Fallback>
            </mc:AlternateContent>
          </a:graphicData>
        </a:graphic>
      </p:graphicFrame>
    </p:spTree>
    <p:extLst>
      <p:ext uri="{BB962C8B-B14F-4D97-AF65-F5344CB8AC3E}">
        <p14:creationId xmlns:p14="http://schemas.microsoft.com/office/powerpoint/2010/main" val="3506205805"/>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1"/>
          <p:cNvSpPr>
            <a:spLocks noGrp="1"/>
          </p:cNvSpPr>
          <p:nvPr>
            <p:ph type="body" sz="quarter" idx="15"/>
          </p:nvPr>
        </p:nvSpPr>
        <p:spPr>
          <a:xfrm>
            <a:off x="1028694" y="951725"/>
            <a:ext cx="6977283" cy="1165268"/>
          </a:xfrm>
        </p:spPr>
        <p:txBody>
          <a:bodyPr>
            <a:noAutofit/>
          </a:bodyPr>
          <a:lstStyle/>
          <a:p>
            <a:pPr>
              <a:lnSpc>
                <a:spcPct val="100000"/>
              </a:lnSpc>
            </a:pPr>
            <a:r>
              <a:rPr lang="fi-FI" sz="3200" dirty="0"/>
              <a:t>Suomen talous ei ole vahvalla pohjalla, ellei yritysten investointeja saada merkittävään kasvuun</a:t>
            </a:r>
          </a:p>
          <a:p>
            <a:pPr>
              <a:lnSpc>
                <a:spcPct val="100000"/>
              </a:lnSpc>
            </a:pPr>
            <a:r>
              <a:rPr lang="fi-FI" sz="3200" dirty="0"/>
              <a:t>- </a:t>
            </a:r>
            <a:r>
              <a:rPr lang="fi-FI" sz="2400" dirty="0"/>
              <a:t>tuotanto, automaatio, digitaalisuus</a:t>
            </a:r>
          </a:p>
          <a:p>
            <a:pPr>
              <a:lnSpc>
                <a:spcPct val="100000"/>
              </a:lnSpc>
            </a:pPr>
            <a:r>
              <a:rPr lang="fi-FI" sz="2400" dirty="0"/>
              <a:t>- henkilöstö, tutkimus ja tuotekehitys</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106</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AB4C9FC2-AB49-4BC7-8E34-F35776C6F0E4}" type="datetime1">
              <a:rPr lang="fi-FI" smtClean="0">
                <a:solidFill>
                  <a:srgbClr val="FFFFFF"/>
                </a:solidFill>
              </a:rPr>
              <a:pPr/>
              <a:t>17.10.2017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83841480"/>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111510" y="1081327"/>
            <a:ext cx="6977283" cy="1165268"/>
          </a:xfrm>
        </p:spPr>
        <p:txBody>
          <a:bodyPr/>
          <a:lstStyle/>
          <a:p>
            <a:pPr>
              <a:lnSpc>
                <a:spcPct val="100000"/>
              </a:lnSpc>
            </a:pPr>
            <a:r>
              <a:rPr lang="fi-FI" sz="3200" dirty="0"/>
              <a:t>YRITYSVEROTUS, </a:t>
            </a:r>
          </a:p>
          <a:p>
            <a:pPr>
              <a:lnSpc>
                <a:spcPct val="100000"/>
              </a:lnSpc>
            </a:pPr>
            <a:r>
              <a:rPr lang="fi-FI" sz="3200" dirty="0"/>
              <a:t>INVESTOINNIT  JA KASVU</a:t>
            </a:r>
            <a:br>
              <a:rPr lang="fi-FI" dirty="0"/>
            </a:br>
            <a:br>
              <a:rPr lang="fi-FI" dirty="0"/>
            </a:br>
            <a:r>
              <a:rPr lang="fi-FI" dirty="0"/>
              <a:t>Teknologiateollisuus ry:n jäsenyrityksille 2016 tehdyn kyselyn tulokset</a:t>
            </a:r>
          </a:p>
          <a:p>
            <a:endParaRPr lang="fi-FI" dirty="0">
              <a:solidFill>
                <a:prstClr val="white"/>
              </a:solidFill>
            </a:endParaRPr>
          </a:p>
          <a:p>
            <a:r>
              <a:rPr lang="fi-FI" dirty="0">
                <a:solidFill>
                  <a:prstClr val="white"/>
                </a:solidFill>
              </a:rPr>
              <a:t>Taloustutkimus Oy: </a:t>
            </a:r>
          </a:p>
          <a:p>
            <a:r>
              <a:rPr lang="fi-FI" dirty="0">
                <a:solidFill>
                  <a:prstClr val="white"/>
                </a:solidFill>
              </a:rPr>
              <a:t>Pasi Holm, Pasi Huovinen ja Juhani Koskinen</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9AA3CBEF-2865-4434-A020-1FAA7DCEF42D}" type="datetime1">
              <a:rPr lang="fi-FI" smtClean="0">
                <a:solidFill>
                  <a:srgbClr val="FFFFFF"/>
                </a:solidFill>
              </a:rPr>
              <a:pPr/>
              <a:t>17.10.2017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00609284"/>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Yrityksillä on paljon investointitarpeita, mutta kyky toteuttaa niitä on useasti heikko</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108</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17.10.2017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2017458972"/>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kiinteisiin investointeihin</a:t>
            </a:r>
            <a:r>
              <a:rPr lang="fi-FI" dirty="0">
                <a:solidFill>
                  <a:srgbClr val="444444"/>
                </a:solidFill>
                <a:latin typeface="+mj-lt"/>
              </a:rPr>
              <a:t> Suomessa tulevan kolmen vuoden aikana?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403751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1178838" y="449644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 </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311890842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Lähde: Tullihallitus, Tilastokeskus (kansantalouden tilinpito) </a:t>
            </a:r>
          </a:p>
        </p:txBody>
      </p:sp>
      <p:sp>
        <p:nvSpPr>
          <p:cNvPr id="10" name="Tekstin paikkamerkki 7"/>
          <p:cNvSpPr>
            <a:spLocks noGrp="1"/>
          </p:cNvSpPr>
          <p:nvPr>
            <p:ph type="body" sz="quarter" idx="15"/>
          </p:nvPr>
        </p:nvSpPr>
        <p:spPr>
          <a:xfrm>
            <a:off x="252000" y="282150"/>
            <a:ext cx="8078458" cy="648000"/>
          </a:xfrm>
        </p:spPr>
        <p:txBody>
          <a:bodyPr/>
          <a:lstStyle/>
          <a:p>
            <a:r>
              <a:rPr lang="fi-FI" dirty="0"/>
              <a:t>Teknologia-, metsä- ja kemianteollisuuden tavaravienti alatoimialoittain (mrd. euroa 2016)</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3802949587"/>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9379368"/>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henkilöstöön ja osaamiseen</a:t>
            </a:r>
            <a:r>
              <a:rPr lang="fi-FI" dirty="0">
                <a:solidFill>
                  <a:srgbClr val="444444"/>
                </a:solidFill>
                <a:latin typeface="+mj-lt"/>
              </a:rPr>
              <a:t> Suomessa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288 </a:t>
            </a:r>
            <a:endParaRPr lang="it-IT" sz="900" b="0" dirty="0">
              <a:solidFill>
                <a:srgbClr val="444444"/>
              </a:solidFill>
              <a:latin typeface="Verdana"/>
            </a:endParaRPr>
          </a:p>
        </p:txBody>
      </p:sp>
    </p:spTree>
    <p:extLst>
      <p:ext uri="{BB962C8B-B14F-4D97-AF65-F5344CB8AC3E}">
        <p14:creationId xmlns:p14="http://schemas.microsoft.com/office/powerpoint/2010/main" val="1090797815"/>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Alle 500 henkilöä työllistävät yritykset toteuttavat 60 % koko elinkeinoelämän investoinneista</a:t>
            </a:r>
            <a:br>
              <a:rPr lang="fi-FI" dirty="0"/>
            </a:br>
            <a:r>
              <a:rPr lang="fi-FI" sz="1400" b="0" dirty="0"/>
              <a:t>%-osuus yritysten kaikista aineellisista ja aineettomista nettoinvestoinneista Suomessa 2014 </a:t>
            </a:r>
            <a:endParaRPr lang="fi-FI" sz="1400" dirty="0"/>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sz="1800"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111</a:t>
            </a:fld>
            <a:endParaRPr kumimoji="0" lang="fi-FI" sz="1800" b="0" i="0" u="none" strike="noStrike" kern="0" cap="none" spc="0" normalizeH="0" baseline="0" noProof="0" dirty="0">
              <a:ln>
                <a:noFill/>
              </a:ln>
              <a:solidFill>
                <a:srgbClr val="29282E"/>
              </a:solidFill>
              <a:effectLst/>
              <a:uLnTx/>
              <a:uFillTx/>
            </a:endParaRPr>
          </a:p>
        </p:txBody>
      </p:sp>
      <p:sp>
        <p:nvSpPr>
          <p:cNvPr id="4" name="Päivämäärän paikkamerkki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A50D0A-99B9-48FE-8B08-047EE10ADBDA}" type="datetime1">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17.10.2017</a:t>
            </a:fld>
            <a:endParaRPr kumimoji="0" lang="fi-FI" b="0" i="0" u="none" strike="noStrike" kern="0" cap="none" spc="0" normalizeH="0" baseline="0" noProof="0" dirty="0">
              <a:ln>
                <a:noFill/>
              </a:ln>
              <a:solidFill>
                <a:srgbClr val="29282E"/>
              </a:solidFill>
              <a:effectLst/>
              <a:uLnTx/>
              <a:uFillTx/>
            </a:endParaRPr>
          </a:p>
        </p:txBody>
      </p:sp>
      <p:sp>
        <p:nvSpPr>
          <p:cNvPr id="5" name="Alatunnisteen paikkamerkki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b="0" i="0" u="none" strike="noStrike" kern="0" cap="none" spc="0" normalizeH="0" baseline="0" noProof="0" dirty="0">
                <a:ln>
                  <a:noFill/>
                </a:ln>
                <a:solidFill>
                  <a:srgbClr val="29282E"/>
                </a:solidFill>
                <a:effectLst/>
                <a:uLnTx/>
                <a:uFillTx/>
              </a:rPr>
              <a:t>Teknologiateollisuus</a:t>
            </a:r>
          </a:p>
        </p:txBody>
      </p:sp>
      <p:sp>
        <p:nvSpPr>
          <p:cNvPr id="8" name="Tekstin paikkamerkki 7"/>
          <p:cNvSpPr>
            <a:spLocks noGrp="1"/>
          </p:cNvSpPr>
          <p:nvPr>
            <p:ph type="body" sz="quarter" idx="18"/>
          </p:nvPr>
        </p:nvSpPr>
        <p:spPr/>
        <p:txBody>
          <a:bodyPr/>
          <a:lstStyle/>
          <a:p>
            <a:r>
              <a:rPr lang="fi-FI" dirty="0"/>
              <a:t>Lähde: Tilastokeskus (tilinpäätöstilasto)</a:t>
            </a:r>
          </a:p>
        </p:txBody>
      </p:sp>
      <p:graphicFrame>
        <p:nvGraphicFramePr>
          <p:cNvPr id="9" name="Sisällön paikkamerkki 6"/>
          <p:cNvGraphicFramePr>
            <a:graphicFrameLocks noGrp="1"/>
          </p:cNvGraphicFramePr>
          <p:nvPr>
            <p:ph sz="quarter" idx="17"/>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87910"/>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Pk-yrityksillä on ongelmia saada pankki- tai muun vieraan pääoman ehtoista investointirahoitusta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112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17.10.2017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049761651"/>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fi-FI" dirty="0">
                <a:solidFill>
                  <a:srgbClr val="444444"/>
                </a:solidFill>
                <a:latin typeface="+mj-lt"/>
              </a:rPr>
              <a:t>Investointirahoitusta pankista hakeneet yritykset:</a:t>
            </a:r>
          </a:p>
          <a:p>
            <a:pPr>
              <a:lnSpc>
                <a:spcPct val="100000"/>
              </a:lnSpc>
            </a:pPr>
            <a:r>
              <a:rPr lang="fi-FI" dirty="0">
                <a:solidFill>
                  <a:srgbClr val="444444"/>
                </a:solidFill>
                <a:latin typeface="+mj-lt"/>
              </a:rPr>
              <a:t>pk-yrityksillä on vaikeuksia saada tarvitsemaansa pankki- tai muun vieraan pääoman ehtoista investointirahoitusta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707653"/>
          <a:ext cx="8391525" cy="2937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i 9"/>
          <p:cNvSpPr/>
          <p:nvPr/>
        </p:nvSpPr>
        <p:spPr>
          <a:xfrm>
            <a:off x="1259632" y="2427733"/>
            <a:ext cx="2520279" cy="648072"/>
          </a:xfrm>
          <a:prstGeom prst="ellipse">
            <a:avLst/>
          </a:prstGeom>
          <a:noFill/>
          <a:ln>
            <a:solidFill>
              <a:srgbClr val="FF4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0159"/>
            <a:endParaRPr lang="en-GB" sz="1339">
              <a:solidFill>
                <a:prstClr val="white"/>
              </a:solidFill>
            </a:endParaRPr>
          </a:p>
        </p:txBody>
      </p:sp>
      <p:sp>
        <p:nvSpPr>
          <p:cNvPr id="2" name="Suorakulmio 1"/>
          <p:cNvSpPr/>
          <p:nvPr/>
        </p:nvSpPr>
        <p:spPr>
          <a:xfrm>
            <a:off x="1619672" y="2463228"/>
            <a:ext cx="4656546" cy="577081"/>
          </a:xfrm>
          <a:prstGeom prst="rect">
            <a:avLst/>
          </a:prstGeom>
        </p:spPr>
        <p:txBody>
          <a:bodyPr wrap="square">
            <a:spAutoFit/>
          </a:bodyPr>
          <a:lstStyle/>
          <a:p>
            <a:pPr defTabSz="680159"/>
            <a:r>
              <a:rPr lang="fi-FI" sz="1050" dirty="0">
                <a:solidFill>
                  <a:srgbClr val="FF00B8"/>
                </a:solidFill>
                <a:latin typeface="Calibri" panose="020F0502020204030204" pitchFamily="34" charset="0"/>
                <a:cs typeface="Arial" panose="020B0604020202020204" pitchFamily="34" charset="0"/>
              </a:rPr>
              <a:t>70 % teknologia-</a:t>
            </a:r>
          </a:p>
          <a:p>
            <a:pPr defTabSz="680159"/>
            <a:r>
              <a:rPr lang="fi-FI" sz="1050" dirty="0">
                <a:solidFill>
                  <a:srgbClr val="FF00B8"/>
                </a:solidFill>
                <a:latin typeface="Calibri" panose="020F0502020204030204" pitchFamily="34" charset="0"/>
                <a:cs typeface="Arial" panose="020B0604020202020204" pitchFamily="34" charset="0"/>
              </a:rPr>
              <a:t>teollisuuden </a:t>
            </a:r>
          </a:p>
          <a:p>
            <a:pPr defTabSz="680159"/>
            <a:r>
              <a:rPr lang="fi-FI" sz="1050" dirty="0">
                <a:solidFill>
                  <a:srgbClr val="FF00B8"/>
                </a:solidFill>
                <a:latin typeface="Calibri" panose="020F0502020204030204" pitchFamily="34" charset="0"/>
                <a:cs typeface="Arial" panose="020B0604020202020204" pitchFamily="34" charset="0"/>
              </a:rPr>
              <a:t>yrityksistä  </a:t>
            </a:r>
            <a:endParaRPr lang="en-GB" sz="1050" dirty="0">
              <a:solidFill>
                <a:srgbClr val="FF00B8"/>
              </a:solidFill>
              <a:latin typeface="Calibri" panose="020F0502020204030204" pitchFamily="34" charset="0"/>
              <a:cs typeface="Arial" panose="020B0604020202020204" pitchFamily="34" charset="0"/>
            </a:endParaRPr>
          </a:p>
        </p:txBody>
      </p:sp>
      <p:sp>
        <p:nvSpPr>
          <p:cNvPr id="11" name="Title 1"/>
          <p:cNvSpPr txBox="1">
            <a:spLocks/>
          </p:cNvSpPr>
          <p:nvPr/>
        </p:nvSpPr>
        <p:spPr>
          <a:xfrm>
            <a:off x="1111510" y="4227934"/>
            <a:ext cx="133135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700" b="0" dirty="0">
                <a:solidFill>
                  <a:srgbClr val="444444"/>
                </a:solidFill>
                <a:latin typeface="Verdana"/>
              </a:rPr>
              <a:t>Vastaajat = 103 </a:t>
            </a:r>
            <a:endParaRPr lang="it-IT" sz="700" b="0" dirty="0">
              <a:solidFill>
                <a:srgbClr val="444444"/>
              </a:solidFill>
              <a:latin typeface="Verdana"/>
            </a:endParaRPr>
          </a:p>
        </p:txBody>
      </p:sp>
      <p:sp>
        <p:nvSpPr>
          <p:cNvPr id="12" name="Tekstiruutu 11"/>
          <p:cNvSpPr txBox="1"/>
          <p:nvPr/>
        </p:nvSpPr>
        <p:spPr>
          <a:xfrm>
            <a:off x="998958" y="4343648"/>
            <a:ext cx="1468672" cy="200055"/>
          </a:xfrm>
          <a:prstGeom prst="rect">
            <a:avLst/>
          </a:prstGeom>
        </p:spPr>
        <p:txBody>
          <a:bodyPr wrap="none" rtlCol="0">
            <a:spAutoFit/>
          </a:bodyPr>
          <a:lstStyle/>
          <a:p>
            <a:pPr defTabSz="685780">
              <a:buClr>
                <a:srgbClr val="E60F28"/>
              </a:buClr>
              <a:buSzPct val="150000"/>
            </a:pPr>
            <a:r>
              <a:rPr lang="fi-FI" sz="700" dirty="0">
                <a:solidFill>
                  <a:srgbClr val="444444"/>
                </a:solidFill>
              </a:rPr>
              <a:t>*pieni vastaajamäärä, n&lt;20</a:t>
            </a:r>
          </a:p>
        </p:txBody>
      </p:sp>
    </p:spTree>
    <p:extLst>
      <p:ext uri="{BB962C8B-B14F-4D97-AF65-F5344CB8AC3E}">
        <p14:creationId xmlns:p14="http://schemas.microsoft.com/office/powerpoint/2010/main" val="3546077710"/>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pic>
        <p:nvPicPr>
          <p:cNvPr id="9" name="Picture 3"/>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rcRect/>
          <a:stretch>
            <a:fillRect/>
          </a:stretch>
        </p:blipFill>
        <p:spPr bwMode="auto">
          <a:xfrm>
            <a:off x="395537" y="411511"/>
            <a:ext cx="756083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iruutu 9"/>
          <p:cNvSpPr txBox="1"/>
          <p:nvPr/>
        </p:nvSpPr>
        <p:spPr>
          <a:xfrm>
            <a:off x="1691680" y="4473658"/>
            <a:ext cx="5541264" cy="253916"/>
          </a:xfrm>
          <a:prstGeom prst="rect">
            <a:avLst/>
          </a:prstGeom>
        </p:spPr>
        <p:txBody>
          <a:bodyPr wrap="square" rtlCol="0">
            <a:spAutoFit/>
          </a:bodyPr>
          <a:lstStyle/>
          <a:p>
            <a:pPr defTabSz="685780">
              <a:buClr>
                <a:srgbClr val="E60F28"/>
              </a:buClr>
              <a:buSzPct val="150000"/>
            </a:pPr>
            <a:r>
              <a:rPr lang="fi-FI" sz="1050" dirty="0">
                <a:solidFill>
                  <a:srgbClr val="000000"/>
                </a:solidFill>
              </a:rPr>
              <a:t>Luku pylväiden yläpuolella on keskimääräinen tunnusluku luokassa.   </a:t>
            </a:r>
          </a:p>
        </p:txBody>
      </p:sp>
    </p:spTree>
    <p:extLst>
      <p:ext uri="{BB962C8B-B14F-4D97-AF65-F5344CB8AC3E}">
        <p14:creationId xmlns:p14="http://schemas.microsoft.com/office/powerpoint/2010/main" val="603823179"/>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Yritysverotusta uudistamalla voitaisiin lisätä investointeja erityisesti kannattavissa yrityksissä</a:t>
            </a:r>
            <a:br>
              <a:rPr lang="fi-FI" dirty="0"/>
            </a:b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926908957"/>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6369794"/>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Selvityksen päätulos:</a:t>
            </a:r>
            <a:br>
              <a:rPr lang="fi-FI" sz="3200" dirty="0"/>
            </a:br>
            <a:br>
              <a:rPr lang="fi-FI" sz="2400" dirty="0"/>
            </a:br>
            <a:r>
              <a:rPr lang="fi-FI" sz="2400" dirty="0"/>
              <a:t>Suomen kilpailukyvyn palauttaminen edellyttää myös yritysverotuksen uudistamista, jotta investoinnit ja vienti saadaan kasvuun</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116</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17.10.2017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dirty="0">
                <a:solidFill>
                  <a:srgbClr val="FFFFFF"/>
                </a:solidFill>
              </a:rPr>
              <a:t>Teknologiateollisuus</a:t>
            </a: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678094629"/>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sz="2400" dirty="0"/>
              <a:t>Veromallit - tausta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Vastaajille tarjottiin kahdeksan eri yritysveromallia, joista pyydettiin valitsemaan yrityksen näkökulmasta enintään kolme tärkeysjärjestyksessä mieluisinta.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Kyselyssä ohjeistettiin, että tarkoitus on arvioida erilaisia yritysverojärjestelmiä sen valossa, </a:t>
            </a:r>
            <a:r>
              <a:rPr lang="fi-FI" u="sng" dirty="0">
                <a:solidFill>
                  <a:srgbClr val="3F3F3F"/>
                </a:solidFill>
                <a:latin typeface="+mj-lt"/>
              </a:rPr>
              <a:t>mikä annetuista vaihtoehdoista parantaisi yrityksen kykyä ja halua investoida Suomessa ja / tai saada ulkopuolista rahoitusta investointeihin.</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Eri vaihtoehdoissa esitettävien veroprosenttien todettiin olevan suuntaa-antavia eikä vastaajayritysten tarkoituksena ollut pohtia erilaisten yritysverojärjestelmien vaikutuksia valtiontalouteen.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Seuraavaksi tarkastellaan veromallien kuvauksia. </a:t>
            </a:r>
            <a:r>
              <a:rPr lang="fi-FI" u="sng" dirty="0">
                <a:solidFill>
                  <a:srgbClr val="3F3F3F"/>
                </a:solidFill>
                <a:latin typeface="+mj-lt"/>
              </a:rPr>
              <a:t>Veromallien nimet (lyhennelmät) oli tarkoituksella poistettu kyselystä</a:t>
            </a:r>
            <a:r>
              <a:rPr lang="fi-FI" dirty="0">
                <a:solidFill>
                  <a:srgbClr val="3F3F3F"/>
                </a:solidFill>
                <a:latin typeface="+mj-lt"/>
              </a:rPr>
              <a:t>, jotta vastaukset perustuisivat mallin kuvaukseen eivätkä nimeen.  </a:t>
            </a:r>
          </a:p>
          <a:p>
            <a:endParaRPr lang="fi-FI" dirty="0"/>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670731033"/>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8953"/>
            <a:ext cx="7992000" cy="648000"/>
          </a:xfrm>
        </p:spPr>
        <p:txBody>
          <a:bodyPr/>
          <a:lstStyle/>
          <a:p>
            <a:r>
              <a:rPr lang="fi-FI" sz="2400" dirty="0"/>
              <a:t>Veromallit 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Nettovarallisuusvähennys (ACE-malli): </a:t>
            </a:r>
            <a:r>
              <a:rPr lang="fi-FI" sz="1200" dirty="0">
                <a:solidFill>
                  <a:srgbClr val="3F3F3F"/>
                </a:solidFill>
                <a:latin typeface="+mj-lt"/>
              </a:rPr>
              <a:t>Yritys saisi tehdä verotettavasta tuloksestaan nettovarallisuuden suuruudesta riippuvan vähennyksen, kun nykyisellään tätä oikeutta ei ole. Vähennys laskettaisiin seuraavasti:  yrityksen nettovarallisuus x Suomen valtionlainan korkoprosentti (tällä hetkellä n. 1%). Yrityksen todellinen veroaste laskisi, riippuen yhtiön nettovarallisuuden määrästä. Osinkoverotuksen huojennuksia pienennettäisiin nykyisestä. </a:t>
            </a:r>
            <a:endParaRPr lang="fi-FI" sz="1200" dirty="0">
              <a:solidFill>
                <a:srgbClr val="000000"/>
              </a:solidFill>
              <a:latin typeface="+mj-lt"/>
            </a:endParaRPr>
          </a:p>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Korkojen vähennysoikeuden rajoittaminen, yhteisöveron alentaminen (CBIT-malli): </a:t>
            </a:r>
            <a:r>
              <a:rPr lang="fi-FI" sz="1200" dirty="0">
                <a:solidFill>
                  <a:srgbClr val="3F3F3F"/>
                </a:solidFill>
                <a:latin typeface="+mj-lt"/>
              </a:rPr>
              <a:t>Yrityksen oikeutta vähentää korkomenoja verotettavasta tuloksesta rajoitettaisiin entisestään. Tämä koskisi myös pankki- tai muun vieraan pääoman ehtoisen rahoituksen korkomenoja. Nykyisellään yrityksillä on lähtökohtaisesti oikeus vähentää korkomenot kokonaisuudessaan. Konserniyritysten välillä maksettujen korkomenojen vähennysoikeutta on kuitenkin rajoitettu.* Yhteisöveroa laskettaisiin muutaman prosenttiyksikön. Osinkoverotus pysyisi entisellään.</a:t>
            </a:r>
          </a:p>
          <a:p>
            <a:pPr marL="340079" lvl="1" defTabSz="685780">
              <a:lnSpc>
                <a:spcPct val="100000"/>
              </a:lnSpc>
              <a:spcAft>
                <a:spcPts val="900"/>
              </a:spcAft>
              <a:buClr>
                <a:srgbClr val="E60F28"/>
              </a:buClr>
              <a:buSzPct val="150000"/>
            </a:pPr>
            <a:r>
              <a:rPr lang="fi-FI" sz="1200" dirty="0">
                <a:solidFill>
                  <a:srgbClr val="3F3F3F"/>
                </a:solidFill>
                <a:latin typeface="+mj-lt"/>
              </a:rPr>
              <a:t>*) Nykyisellään konserniyritysten välisten maksamien nettokorkomenojen (korkotulot-korkomenot) vähennyskelpoisuutta on rajattu, mikäli nettokorkomenoja on yli 500 000 euroa vuodessa ja niiden määrä ylittää 25 % oikaistusta elinkeinotoiminnan tuloksesta. Rajoitus koskee kansallisia ja rajat ylittäviä korkosuorituksia.</a:t>
            </a:r>
          </a:p>
          <a:p>
            <a:endParaRPr lang="fi-FI" dirty="0"/>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82555704"/>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0931"/>
            <a:ext cx="7992000" cy="648000"/>
          </a:xfrm>
        </p:spPr>
        <p:txBody>
          <a:bodyPr/>
          <a:lstStyle/>
          <a:p>
            <a:r>
              <a:rPr lang="fi-FI" sz="2400" dirty="0"/>
              <a:t>Veromallit II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
        <p:nvSpPr>
          <p:cNvPr id="2" name="Sisällön paikkamerkki 1"/>
          <p:cNvSpPr>
            <a:spLocks noGrp="1"/>
          </p:cNvSpPr>
          <p:nvPr>
            <p:ph sz="quarter" idx="17"/>
          </p:nvPr>
        </p:nvSpPr>
        <p:spPr>
          <a:xfrm>
            <a:off x="395536" y="915566"/>
            <a:ext cx="8391525" cy="3541712"/>
          </a:xfrm>
        </p:spPr>
        <p:txBody>
          <a:bodyPr/>
          <a:lstStyle/>
          <a:p>
            <a:pPr marL="257161" indent="-257161"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Yhteisövero osingonjakohetkellä: </a:t>
            </a:r>
            <a:r>
              <a:rPr lang="fi-FI" sz="1200" dirty="0">
                <a:solidFill>
                  <a:srgbClr val="000000"/>
                </a:solidFill>
                <a:latin typeface="+mj-lt"/>
              </a:rPr>
              <a:t>Y</a:t>
            </a:r>
            <a:r>
              <a:rPr lang="fi-FI" sz="1200" dirty="0">
                <a:solidFill>
                  <a:srgbClr val="3F3F3F"/>
                </a:solidFill>
                <a:latin typeface="+mj-lt"/>
              </a:rPr>
              <a:t>rityksen voittoa verotettaisiin nykyisellä yhteisöverokannalla (20%) siinä vaiheessa, kun osinkoa maksetaan. Yritykseen jätettäviä voittoja ei verotettaisi. Osinkoverotus säilyisi nykyisellään. </a:t>
            </a:r>
          </a:p>
          <a:p>
            <a:pPr marL="257168" indent="-257168"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Korotettu yhteisövero osingonjakohetkellä ja osinkoveron poisto (Viron yritysveromalli): </a:t>
            </a:r>
            <a:r>
              <a:rPr lang="fi-FI" sz="1200" dirty="0">
                <a:solidFill>
                  <a:srgbClr val="3F3F3F"/>
                </a:solidFill>
                <a:latin typeface="+mj-lt"/>
              </a:rPr>
              <a:t>Yrityksen voittoa verotettaisiin yhteisöverokannalla (noin 26%) siinä vaiheessa, kun osinkoa maksetaan. Yritykseen jätettäviä voittoja ei verotettaisi. Osinkoverotuksesta luovuttaisiin kokonaan. </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Varausmalli: </a:t>
            </a:r>
            <a:r>
              <a:rPr lang="fi-FI" sz="1200" dirty="0">
                <a:solidFill>
                  <a:srgbClr val="3F3F3F"/>
                </a:solidFill>
                <a:latin typeface="+mj-lt"/>
              </a:rPr>
              <a:t>Yritys saisi muodostaa varauksen, johon se voisi siirtää vuosittain esim. 30 % voitostaan. Varaukseen siirretyistä varoista ei maksettaisi veroa, mikäli varausta puretaan tulevia investointeja tai tappioita vastaan. Mikäli varausta ei käytettäisi investointeihin tai tappioita vastaan, varaus purkautuisi viimeistään kuudentena vuonna varauksen luomisesta ja olisi veronalaista tuloa.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Vapaat poisto-oikeudet: </a:t>
            </a:r>
            <a:r>
              <a:rPr lang="fi-FI" sz="1200" dirty="0">
                <a:solidFill>
                  <a:srgbClr val="3F3F3F"/>
                </a:solidFill>
                <a:latin typeface="+mj-lt"/>
              </a:rPr>
              <a:t>Yrityksen käyttöomaisuuden poisto-oikeutta laajennettaisiin kohti vapaata poisto-oikeutta.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Yhteisöveron alentaminen: </a:t>
            </a:r>
            <a:r>
              <a:rPr lang="fi-FI" sz="1200" dirty="0">
                <a:solidFill>
                  <a:srgbClr val="3F3F3F"/>
                </a:solidFill>
                <a:latin typeface="+mj-lt"/>
              </a:rPr>
              <a:t>Yhteisöveroastetta laskettaisiin edelleen (esim. 17-18 %:iin).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Nykymalli:</a:t>
            </a:r>
            <a:r>
              <a:rPr lang="fi-FI" sz="1200" dirty="0">
                <a:solidFill>
                  <a:srgbClr val="3F3F3F"/>
                </a:solidFill>
                <a:latin typeface="+mj-lt"/>
              </a:rPr>
              <a:t> Yritysverotus ja osinkoverotus säilyvät nykyisellään. </a:t>
            </a:r>
            <a:endParaRPr lang="fi-FI" sz="1200" dirty="0">
              <a:solidFill>
                <a:srgbClr val="000000"/>
              </a:solidFill>
              <a:latin typeface="+mj-lt"/>
            </a:endParaRPr>
          </a:p>
          <a:p>
            <a:endParaRPr lang="en-GB" dirty="0"/>
          </a:p>
        </p:txBody>
      </p:sp>
    </p:spTree>
    <p:extLst>
      <p:ext uri="{BB962C8B-B14F-4D97-AF65-F5344CB8AC3E}">
        <p14:creationId xmlns:p14="http://schemas.microsoft.com/office/powerpoint/2010/main" val="249801636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Autofit/>
          </a:bodyPr>
          <a:lstStyle/>
          <a:p>
            <a:pPr>
              <a:lnSpc>
                <a:spcPct val="100000"/>
              </a:lnSpc>
            </a:pPr>
            <a:r>
              <a:rPr lang="fi-FI" sz="3200" spc="-50" dirty="0"/>
              <a:t>Maailmantalouden näkymät</a:t>
            </a:r>
          </a:p>
          <a:p>
            <a:pPr>
              <a:lnSpc>
                <a:spcPct val="100000"/>
              </a:lnSpc>
            </a:pPr>
            <a:r>
              <a:rPr lang="fi-FI" sz="3200" spc="-50" dirty="0"/>
              <a:t>- </a:t>
            </a:r>
            <a:r>
              <a:rPr lang="fi-FI" sz="2800" spc="-50" dirty="0"/>
              <a:t>Kasvu jatkuu suotuisana</a:t>
            </a:r>
            <a:endParaRPr lang="fi-FI" sz="28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927900298"/>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Teknologiateollisuuden yritykset toivovat merkittävää yritysverotuksen uudistamista - mieluisin yritysveromalli</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165163"/>
          </a:xfrm>
        </p:spPr>
        <p:txBody>
          <a:bodyPr/>
          <a:lstStyle/>
          <a:p>
            <a:r>
              <a:rPr lang="fi-FI" dirty="0"/>
              <a:t>Lähde: Taloustutkimus / Yritysverotus, investoinnit ja kasvu 2016 </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843808" y="4445008"/>
            <a:ext cx="1152128" cy="200016"/>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2050534766"/>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solidFill>
                  <a:srgbClr val="3F3F3F"/>
                </a:solidFill>
                <a:latin typeface="+mj-lt"/>
              </a:rPr>
              <a:t>Voiton verotuksen myöhentäminen kiinnostaa kaiken kokoisia yrityksiä </a:t>
            </a:r>
          </a:p>
          <a:p>
            <a:pPr algn="ctr"/>
            <a:r>
              <a:rPr lang="fi-FI" sz="1200" dirty="0">
                <a:solidFill>
                  <a:srgbClr val="444444"/>
                </a:solidFill>
                <a:latin typeface="+mj-lt"/>
              </a:rPr>
              <a:t>Yritysveromalli yrityksen henkilökunnan määrän mukaan (EOS puuttuu)</a:t>
            </a:r>
            <a:endParaRPr lang="fi-FI" sz="1200"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05470"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477356" y="3291830"/>
            <a:ext cx="1070308"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1001072059"/>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3F3F3F"/>
                </a:solidFill>
                <a:latin typeface="+mj-lt"/>
              </a:rPr>
              <a:t>Yhteisövero osingonjakohetkellä on myös pörssiyhtiöiden mieluisin valinta (32 %), voiton verotusta myöhentäviä malleja (3-5) kannattaa 64 % pörssiyhtiöistä</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539552" y="386789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567207763"/>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Mieluisimpien veromallien vaikutukset yritysten investointeihin, työllisyyteen ja verotuloihin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123</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17.10.2017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114214308"/>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1425504"/>
          </a:xfrm>
        </p:spPr>
        <p:txBody>
          <a:bodyPr>
            <a:noAutofit/>
          </a:bodyPr>
          <a:lstStyle/>
          <a:p>
            <a:r>
              <a:rPr lang="fi-FI" dirty="0">
                <a:solidFill>
                  <a:srgbClr val="444444"/>
                </a:solidFill>
                <a:latin typeface="+mj-lt"/>
              </a:rPr>
              <a:t>Miten arvioitte ehdottamanne mieluisimman veromallin käyttöönoton vaikuttavan yrityksenne </a:t>
            </a:r>
            <a:r>
              <a:rPr lang="fi-FI" u="sng" dirty="0">
                <a:solidFill>
                  <a:srgbClr val="444444"/>
                </a:solidFill>
                <a:latin typeface="+mj-lt"/>
              </a:rPr>
              <a:t>kiinteisiin investointeihin</a:t>
            </a:r>
            <a:r>
              <a:rPr lang="fi-FI" dirty="0">
                <a:solidFill>
                  <a:srgbClr val="444444"/>
                </a:solidFill>
                <a:latin typeface="+mj-lt"/>
              </a:rPr>
              <a:t> Suomessa tulevan kolmen vuoden aikana?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123728" y="4184054"/>
            <a:ext cx="1224136"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292 </a:t>
            </a:r>
            <a:endParaRPr lang="it-IT" sz="900" b="0" dirty="0">
              <a:solidFill>
                <a:srgbClr val="444444"/>
              </a:solidFill>
              <a:latin typeface="Verdana"/>
            </a:endParaRPr>
          </a:p>
        </p:txBody>
      </p:sp>
      <p:sp>
        <p:nvSpPr>
          <p:cNvPr id="11" name="Tekstiruutu 10"/>
          <p:cNvSpPr txBox="1"/>
          <p:nvPr/>
        </p:nvSpPr>
        <p:spPr>
          <a:xfrm>
            <a:off x="2051720" y="4320492"/>
            <a:ext cx="1834156" cy="230832"/>
          </a:xfrm>
          <a:prstGeom prst="rect">
            <a:avLst/>
          </a:prstGeom>
        </p:spPr>
        <p:txBody>
          <a:bodyPr wrap="none" rtlCol="0">
            <a:spAutoFit/>
          </a:bodyPr>
          <a:lstStyle/>
          <a:p>
            <a:pPr defTabSz="685780">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2748213193"/>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rPr>
              <a:t>Miten arvioitte ehdottamanne mieluisimman veromallin käyttöönoton vaikuttavan yrityksenne investointeihin </a:t>
            </a:r>
            <a:r>
              <a:rPr lang="fi-FI" u="sng" dirty="0">
                <a:solidFill>
                  <a:srgbClr val="444444"/>
                </a:solidFill>
              </a:rPr>
              <a:t>henkilöstöön ja osaamiseen</a:t>
            </a:r>
            <a:r>
              <a:rPr lang="fi-FI" dirty="0">
                <a:solidFill>
                  <a:srgbClr val="444444"/>
                </a:solidFill>
              </a:rPr>
              <a:t> Suomessa tulevan kolmen vuoden aikana?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23528" y="1702942"/>
          <a:ext cx="8391525" cy="2951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284 </a:t>
            </a:r>
            <a:endParaRPr lang="it-IT" sz="900" b="0" dirty="0">
              <a:solidFill>
                <a:srgbClr val="444444"/>
              </a:solidFill>
              <a:latin typeface="Verdana"/>
            </a:endParaRPr>
          </a:p>
        </p:txBody>
      </p:sp>
    </p:spTree>
    <p:extLst>
      <p:ext uri="{BB962C8B-B14F-4D97-AF65-F5344CB8AC3E}">
        <p14:creationId xmlns:p14="http://schemas.microsoft.com/office/powerpoint/2010/main" val="2714141999"/>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Mikä on yrityksenne osingonjakopolitiikan keskeinen tavoite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18479" y="409384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298</a:t>
            </a:r>
            <a:endParaRPr lang="it-IT" sz="900" b="0" dirty="0">
              <a:solidFill>
                <a:srgbClr val="444444"/>
              </a:solidFill>
              <a:latin typeface="Verdana"/>
            </a:endParaRPr>
          </a:p>
        </p:txBody>
      </p:sp>
      <p:sp>
        <p:nvSpPr>
          <p:cNvPr id="11" name="Tekstiruutu 10"/>
          <p:cNvSpPr txBox="1"/>
          <p:nvPr/>
        </p:nvSpPr>
        <p:spPr>
          <a:xfrm>
            <a:off x="2483768" y="4267011"/>
            <a:ext cx="1834156" cy="230832"/>
          </a:xfrm>
          <a:prstGeom prst="rect">
            <a:avLst/>
          </a:prstGeom>
        </p:spPr>
        <p:txBody>
          <a:bodyPr wrap="none" rtlCol="0">
            <a:spAutoFit/>
          </a:bodyPr>
          <a:lstStyle/>
          <a:p>
            <a:pPr defTabSz="680159">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4217332404"/>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en-GB" dirty="0"/>
              <a:t>Yritysten </a:t>
            </a:r>
            <a:r>
              <a:rPr lang="en-GB" dirty="0" err="1"/>
              <a:t>arvio</a:t>
            </a:r>
            <a:r>
              <a:rPr lang="en-GB" dirty="0"/>
              <a:t> </a:t>
            </a:r>
            <a:r>
              <a:rPr lang="en-GB" dirty="0" err="1"/>
              <a:t>veromallien</a:t>
            </a:r>
            <a:r>
              <a:rPr lang="en-GB" dirty="0"/>
              <a:t> </a:t>
            </a:r>
            <a:r>
              <a:rPr lang="en-GB" dirty="0" err="1"/>
              <a:t>investointivaikutuksista</a:t>
            </a:r>
            <a:r>
              <a:rPr lang="en-GB" dirty="0"/>
              <a:t>, </a:t>
            </a:r>
            <a:r>
              <a:rPr lang="en-GB" dirty="0" err="1"/>
              <a:t>jos</a:t>
            </a:r>
            <a:r>
              <a:rPr lang="en-GB" dirty="0"/>
              <a:t> ne </a:t>
            </a:r>
            <a:r>
              <a:rPr lang="en-GB" dirty="0" err="1"/>
              <a:t>oletetaan</a:t>
            </a:r>
            <a:r>
              <a:rPr lang="en-GB" dirty="0"/>
              <a:t> </a:t>
            </a:r>
            <a:r>
              <a:rPr lang="en-GB" dirty="0" err="1"/>
              <a:t>yhtä</a:t>
            </a:r>
            <a:r>
              <a:rPr lang="en-GB" dirty="0"/>
              <a:t> </a:t>
            </a:r>
            <a:r>
              <a:rPr lang="en-GB" dirty="0" err="1"/>
              <a:t>suuriksi</a:t>
            </a:r>
            <a:r>
              <a:rPr lang="en-GB" dirty="0"/>
              <a:t> </a:t>
            </a:r>
            <a:r>
              <a:rPr lang="en-GB" dirty="0" err="1"/>
              <a:t>koko</a:t>
            </a:r>
            <a:r>
              <a:rPr lang="en-GB" dirty="0"/>
              <a:t> </a:t>
            </a:r>
            <a:r>
              <a:rPr lang="en-GB" dirty="0" err="1"/>
              <a:t>elinkeinoelämässä</a:t>
            </a:r>
            <a:r>
              <a:rPr lang="en-GB" dirty="0"/>
              <a:t> </a:t>
            </a:r>
          </a:p>
          <a:p>
            <a:pPr>
              <a:lnSpc>
                <a:spcPct val="100000"/>
              </a:lnSpc>
            </a:pPr>
            <a:r>
              <a:rPr lang="en-GB" sz="1400" b="0" dirty="0" err="1"/>
              <a:t>Investointivaikutuksissa</a:t>
            </a:r>
            <a:r>
              <a:rPr lang="en-GB" sz="1400" b="0" dirty="0"/>
              <a:t> </a:t>
            </a:r>
            <a:r>
              <a:rPr lang="en-GB" sz="1400" b="0" dirty="0" err="1"/>
              <a:t>oletetaan</a:t>
            </a:r>
            <a:r>
              <a:rPr lang="en-GB" sz="1400" b="0" dirty="0"/>
              <a:t>, </a:t>
            </a:r>
            <a:r>
              <a:rPr lang="en-GB" sz="1400" b="0" dirty="0" err="1"/>
              <a:t>että</a:t>
            </a:r>
            <a:r>
              <a:rPr lang="en-GB" sz="1400" b="0" dirty="0"/>
              <a:t> </a:t>
            </a:r>
            <a:r>
              <a:rPr lang="en-GB" sz="1400" b="0" dirty="0" err="1"/>
              <a:t>mallit</a:t>
            </a:r>
            <a:r>
              <a:rPr lang="en-GB" sz="1400" b="0" dirty="0"/>
              <a:t> </a:t>
            </a:r>
            <a:r>
              <a:rPr lang="en-GB" sz="1400" b="0" dirty="0" err="1"/>
              <a:t>tulisivat</a:t>
            </a:r>
            <a:r>
              <a:rPr lang="en-GB" sz="1400" b="0" dirty="0"/>
              <a:t> </a:t>
            </a:r>
            <a:r>
              <a:rPr lang="en-GB" sz="1400" b="0" dirty="0" err="1"/>
              <a:t>voimaan</a:t>
            </a:r>
            <a:r>
              <a:rPr lang="en-GB" sz="1400" b="0" dirty="0"/>
              <a:t> </a:t>
            </a:r>
            <a:r>
              <a:rPr lang="en-GB" sz="1400" b="0" dirty="0" err="1"/>
              <a:t>vuoden</a:t>
            </a:r>
            <a:r>
              <a:rPr lang="en-GB" sz="1400" b="0" dirty="0"/>
              <a:t> 2017 </a:t>
            </a:r>
            <a:r>
              <a:rPr lang="en-GB" sz="1400" b="0" dirty="0" err="1"/>
              <a:t>alussa</a:t>
            </a: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a:xfrm>
            <a:off x="381000" y="1707655"/>
            <a:ext cx="8391525" cy="2937370"/>
          </a:xfrm>
        </p:spPr>
        <p:txBody>
          <a:bodyPr/>
          <a:lstStyle/>
          <a:p>
            <a:r>
              <a:rPr lang="fi-FI" dirty="0"/>
              <a:t> </a:t>
            </a:r>
          </a:p>
        </p:txBody>
      </p:sp>
      <p:sp>
        <p:nvSpPr>
          <p:cNvPr id="8" name="Tekstin paikkamerkki 7"/>
          <p:cNvSpPr>
            <a:spLocks noGrp="1"/>
          </p:cNvSpPr>
          <p:nvPr>
            <p:ph type="body" sz="quarter" idx="18"/>
          </p:nvPr>
        </p:nvSpPr>
        <p:spPr>
          <a:xfrm>
            <a:off x="2334682" y="4727574"/>
            <a:ext cx="5909318" cy="364456"/>
          </a:xfrm>
        </p:spPr>
        <p:txBody>
          <a:bodyPr/>
          <a:lstStyle/>
          <a:p>
            <a:r>
              <a:rPr lang="fi-FI" dirty="0"/>
              <a:t>Lähde: </a:t>
            </a:r>
            <a:r>
              <a:rPr lang="fi-FI" sz="800" spc="-40" dirty="0"/>
              <a:t>Lähde: Tilastokeskus (Kansantalouden tilinpito), ETLA, Taloustutkimus: Yritysverotus, investoinnit ja kasvu 2016</a:t>
            </a:r>
            <a:endParaRPr lang="fi-FI" dirty="0"/>
          </a:p>
        </p:txBody>
      </p:sp>
      <p:graphicFrame>
        <p:nvGraphicFramePr>
          <p:cNvPr id="11" name="Sisällön paikkamerkki 9"/>
          <p:cNvGraphicFramePr>
            <a:graphicFrameLocks/>
          </p:cNvGraphicFramePr>
          <p:nvPr>
            <p:extLst/>
          </p:nvPr>
        </p:nvGraphicFramePr>
        <p:xfrm>
          <a:off x="380999" y="1635646"/>
          <a:ext cx="8295457" cy="3009379"/>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02274" y="1779662"/>
            <a:ext cx="2114361" cy="253916"/>
          </a:xfrm>
          <a:prstGeom prst="rect">
            <a:avLst/>
          </a:prstGeom>
        </p:spPr>
        <p:txBody>
          <a:bodyPr wrap="none">
            <a:spAutoFit/>
          </a:bodyPr>
          <a:lstStyle/>
          <a:p>
            <a:r>
              <a:rPr lang="fi-FI" sz="1050" spc="-40" dirty="0">
                <a:solidFill>
                  <a:srgbClr val="29282E"/>
                </a:solidFill>
              </a:rPr>
              <a:t>Miljardia euroa, käyvin hinnoin</a:t>
            </a:r>
            <a:endParaRPr lang="en-GB" sz="1050" dirty="0">
              <a:solidFill>
                <a:srgbClr val="29282E"/>
              </a:solidFill>
            </a:endParaRPr>
          </a:p>
        </p:txBody>
      </p:sp>
      <p:sp>
        <p:nvSpPr>
          <p:cNvPr id="10" name="Tekstiruutu 9"/>
          <p:cNvSpPr txBox="1"/>
          <p:nvPr/>
        </p:nvSpPr>
        <p:spPr>
          <a:xfrm>
            <a:off x="3203848" y="1902261"/>
            <a:ext cx="1800200" cy="903700"/>
          </a:xfrm>
          <a:prstGeom prst="rect">
            <a:avLst/>
          </a:prstGeom>
          <a:noFill/>
          <a:ln w="3175">
            <a:solidFill>
              <a:srgbClr val="002060"/>
            </a:solidFill>
          </a:ln>
        </p:spPr>
        <p:txBody>
          <a:bodyPr wrap="square" lIns="36000" tIns="36000" rIns="36000" bIns="36000" rtlCol="0">
            <a:spAutoFit/>
          </a:bodyPr>
          <a:lstStyle/>
          <a:p>
            <a:r>
              <a:rPr lang="fi-FI" sz="900" spc="-40" dirty="0">
                <a:solidFill>
                  <a:srgbClr val="002060"/>
                </a:solidFill>
              </a:rPr>
              <a:t>Veromallien investointivaikutuksista on vähennetty 9 %-yksikköä, mikä </a:t>
            </a:r>
          </a:p>
          <a:p>
            <a:r>
              <a:rPr lang="fi-FI" sz="900" spc="-40" dirty="0">
                <a:solidFill>
                  <a:srgbClr val="002060"/>
                </a:solidFill>
              </a:rPr>
              <a:t>vastaa odotettua normaalia investointien kasvua vuosina 2017-2019  </a:t>
            </a:r>
            <a:r>
              <a:rPr lang="fi-FI" sz="900" spc="-40" dirty="0">
                <a:solidFill>
                  <a:srgbClr val="FF0000"/>
                </a:solidFill>
              </a:rPr>
              <a:t> </a:t>
            </a:r>
          </a:p>
        </p:txBody>
      </p:sp>
    </p:spTree>
    <p:extLst>
      <p:ext uri="{BB962C8B-B14F-4D97-AF65-F5344CB8AC3E}">
        <p14:creationId xmlns:p14="http://schemas.microsoft.com/office/powerpoint/2010/main" val="3939185515"/>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Verojen ja veronluonteisten maksujen jakauma Suomessa 2016 (yhteensä </a:t>
            </a:r>
            <a:r>
              <a:rPr lang="fi-FI" sz="2000" dirty="0"/>
              <a:t>94,9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13129692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fi-FI" dirty="0"/>
              <a:t>Lähde: Tilastokeskus</a:t>
            </a:r>
          </a:p>
        </p:txBody>
      </p:sp>
    </p:spTree>
    <p:extLst>
      <p:ext uri="{BB962C8B-B14F-4D97-AF65-F5344CB8AC3E}">
        <p14:creationId xmlns:p14="http://schemas.microsoft.com/office/powerpoint/2010/main" val="1300207284"/>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20"/>
          </p:nvPr>
        </p:nvSpPr>
        <p:spPr>
          <a:xfrm>
            <a:off x="395536" y="555526"/>
            <a:ext cx="8136904" cy="677485"/>
          </a:xfrm>
        </p:spPr>
        <p:txBody>
          <a:bodyPr/>
          <a:lstStyle/>
          <a:p>
            <a:r>
              <a:rPr lang="fi-FI" dirty="0">
                <a:solidFill>
                  <a:schemeClr val="tx1"/>
                </a:solidFill>
              </a:rPr>
              <a:t>Veromallien vaikutukset valtiontalouteen ja työllisyyteen (laskettuna 2014 veroluvuin, milj. €)</a:t>
            </a:r>
          </a:p>
        </p:txBody>
      </p:sp>
      <p:sp>
        <p:nvSpPr>
          <p:cNvPr id="10" name="Tekstin paikkamerkki 7"/>
          <p:cNvSpPr>
            <a:spLocks noGrp="1"/>
          </p:cNvSpPr>
          <p:nvPr>
            <p:ph type="body" sz="quarter" idx="18"/>
          </p:nvPr>
        </p:nvSpPr>
        <p:spPr>
          <a:xfrm>
            <a:off x="2334682" y="4727574"/>
            <a:ext cx="3245430" cy="220440"/>
          </a:xfrm>
        </p:spPr>
        <p:txBody>
          <a:bodyPr>
            <a:noAutofit/>
          </a:bodyPr>
          <a:lstStyle/>
          <a:p>
            <a:r>
              <a:rPr lang="fi-FI" sz="700" dirty="0"/>
              <a:t>Lähde: Taloustutkimus / Yritysverotus, investoinnit ja kasvu 2016 </a:t>
            </a:r>
          </a:p>
        </p:txBody>
      </p:sp>
      <p:graphicFrame>
        <p:nvGraphicFramePr>
          <p:cNvPr id="9" name="Sisällön paikkamerkki 6"/>
          <p:cNvGraphicFramePr>
            <a:graphicFrameLocks noGrp="1"/>
          </p:cNvGraphicFramePr>
          <p:nvPr>
            <p:ph idx="4294967295"/>
            <p:extLst/>
          </p:nvPr>
        </p:nvGraphicFramePr>
        <p:xfrm>
          <a:off x="707691" y="1815268"/>
          <a:ext cx="7287460" cy="2329576"/>
        </p:xfrm>
        <a:graphic>
          <a:graphicData uri="http://schemas.openxmlformats.org/drawingml/2006/table">
            <a:tbl>
              <a:tblPr firstRow="1" bandRow="1">
                <a:tableStyleId>{5C22544A-7EE6-4342-B048-85BDC9FD1C3A}</a:tableStyleId>
              </a:tblPr>
              <a:tblGrid>
                <a:gridCol w="2893551">
                  <a:extLst>
                    <a:ext uri="{9D8B030D-6E8A-4147-A177-3AD203B41FA5}">
                      <a16:colId xmlns:a16="http://schemas.microsoft.com/office/drawing/2014/main" val="20000"/>
                    </a:ext>
                  </a:extLst>
                </a:gridCol>
                <a:gridCol w="1286023">
                  <a:extLst>
                    <a:ext uri="{9D8B030D-6E8A-4147-A177-3AD203B41FA5}">
                      <a16:colId xmlns:a16="http://schemas.microsoft.com/office/drawing/2014/main" val="20001"/>
                    </a:ext>
                  </a:extLst>
                </a:gridCol>
                <a:gridCol w="1286124">
                  <a:extLst>
                    <a:ext uri="{9D8B030D-6E8A-4147-A177-3AD203B41FA5}">
                      <a16:colId xmlns:a16="http://schemas.microsoft.com/office/drawing/2014/main" val="20002"/>
                    </a:ext>
                  </a:extLst>
                </a:gridCol>
                <a:gridCol w="1821762">
                  <a:extLst>
                    <a:ext uri="{9D8B030D-6E8A-4147-A177-3AD203B41FA5}">
                      <a16:colId xmlns:a16="http://schemas.microsoft.com/office/drawing/2014/main" val="20003"/>
                    </a:ext>
                  </a:extLst>
                </a:gridCol>
              </a:tblGrid>
              <a:tr h="422998">
                <a:tc>
                  <a:txBody>
                    <a:bodyPr/>
                    <a:lstStyle/>
                    <a:p>
                      <a:r>
                        <a:rPr lang="fi-FI" sz="900" dirty="0"/>
                        <a:t>Yritysveromalli</a:t>
                      </a:r>
                    </a:p>
                  </a:txBody>
                  <a:tcPr marL="68044" marR="68044" marT="34022" marB="34022"/>
                </a:tc>
                <a:tc>
                  <a:txBody>
                    <a:bodyPr/>
                    <a:lstStyle/>
                    <a:p>
                      <a:r>
                        <a:rPr lang="fi-FI" sz="900" dirty="0"/>
                        <a:t>Välitön vaikutus yhteisö- ja osinkovero- kertymään</a:t>
                      </a:r>
                    </a:p>
                  </a:txBody>
                  <a:tcPr marL="68044" marR="68044" marT="34022" marB="34022"/>
                </a:tc>
                <a:tc>
                  <a:txBody>
                    <a:bodyPr/>
                    <a:lstStyle/>
                    <a:p>
                      <a:r>
                        <a:rPr lang="fi-FI" sz="900" dirty="0"/>
                        <a:t>Työpaikkojen lisääntyminen 2-3 vuodessa</a:t>
                      </a:r>
                    </a:p>
                  </a:txBody>
                  <a:tcPr marL="68044" marR="68044" marT="34022" marB="34022"/>
                </a:tc>
                <a:tc>
                  <a:txBody>
                    <a:bodyPr/>
                    <a:lstStyle/>
                    <a:p>
                      <a:r>
                        <a:rPr lang="fi-FI" sz="900" dirty="0"/>
                        <a:t>Työpaikkojen lisääntyminen kasvattaa verotuloja ja vähentää sosiaalimenoja 2-3 vuodessa</a:t>
                      </a:r>
                    </a:p>
                  </a:txBody>
                  <a:tcPr marL="68044" marR="68044" marT="34022" marB="34022"/>
                </a:tc>
                <a:extLst>
                  <a:ext uri="{0D108BD9-81ED-4DB2-BD59-A6C34878D82A}">
                    <a16:rowId xmlns:a16="http://schemas.microsoft.com/office/drawing/2014/main" val="10000"/>
                  </a:ext>
                </a:extLst>
              </a:tr>
              <a:tr h="422998">
                <a:tc>
                  <a:txBody>
                    <a:bodyPr/>
                    <a:lstStyle/>
                    <a:p>
                      <a:r>
                        <a:rPr lang="fi-FI" sz="900" b="1" dirty="0"/>
                        <a:t>Yhteisövero osingonjakohetkellä </a:t>
                      </a:r>
                      <a:r>
                        <a:rPr lang="fi-FI" sz="900" dirty="0"/>
                        <a:t>(verokanta</a:t>
                      </a:r>
                      <a:r>
                        <a:rPr lang="fi-FI" sz="900" baseline="0" dirty="0"/>
                        <a:t> 20 %)</a:t>
                      </a:r>
                      <a:endParaRPr lang="fi-FI" sz="900" dirty="0"/>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algn="l"/>
                      <a:endParaRPr lang="fi-FI" sz="900" dirty="0"/>
                    </a:p>
                    <a:p>
                      <a:pPr marL="0" indent="0" algn="l">
                        <a:buFontTx/>
                        <a:buNone/>
                      </a:pPr>
                      <a:r>
                        <a:rPr lang="fi-FI" sz="900" baseline="0" dirty="0"/>
                        <a:t>- 750</a:t>
                      </a:r>
                    </a:p>
                    <a:p>
                      <a:pPr marL="0" indent="0" algn="l">
                        <a:buFontTx/>
                        <a:buNone/>
                      </a:pPr>
                      <a:r>
                        <a:rPr lang="fi-FI" sz="900" baseline="0" dirty="0"/>
                        <a:t>- 1 240</a:t>
                      </a:r>
                    </a:p>
                    <a:p>
                      <a:pPr marL="0" indent="0" algn="l">
                        <a:buFontTx/>
                        <a:buNone/>
                      </a:pPr>
                      <a:r>
                        <a:rPr lang="fi-FI" sz="900" baseline="0" dirty="0"/>
                        <a:t>(- 1 730)</a:t>
                      </a:r>
                      <a:endParaRPr lang="fi-FI" sz="900" dirty="0"/>
                    </a:p>
                  </a:txBody>
                  <a:tcPr marL="68044" marR="68044" marT="34022" marB="34022"/>
                </a:tc>
                <a:tc>
                  <a:txBody>
                    <a:bodyPr/>
                    <a:lstStyle/>
                    <a:p>
                      <a:pPr marL="0" indent="0" algn="ctr">
                        <a:buFontTx/>
                        <a:buNone/>
                      </a:pPr>
                      <a:endParaRPr lang="fi-FI" sz="900" dirty="0"/>
                    </a:p>
                    <a:p>
                      <a:pPr marL="0" indent="0" algn="ctr">
                        <a:buFontTx/>
                        <a:buNone/>
                      </a:pPr>
                      <a:r>
                        <a:rPr lang="fi-FI" sz="900" dirty="0"/>
                        <a:t>+ 20</a:t>
                      </a:r>
                      <a:r>
                        <a:rPr lang="fi-FI" sz="900" baseline="0" dirty="0"/>
                        <a:t> 5</a:t>
                      </a:r>
                      <a:r>
                        <a:rPr lang="fi-FI" sz="900" dirty="0"/>
                        <a:t>00</a:t>
                      </a:r>
                    </a:p>
                  </a:txBody>
                  <a:tcPr marL="68044" marR="68044" marT="34022" marB="34022"/>
                </a:tc>
                <a:tc>
                  <a:txBody>
                    <a:bodyPr/>
                    <a:lstStyle/>
                    <a:p>
                      <a:pPr marL="0" indent="0" algn="ctr">
                        <a:buFontTx/>
                        <a:buNone/>
                      </a:pPr>
                      <a:endParaRPr lang="fi-FI" sz="900" dirty="0"/>
                    </a:p>
                    <a:p>
                      <a:pPr marL="0" indent="0" algn="ctr">
                        <a:buFontTx/>
                        <a:buNone/>
                      </a:pPr>
                      <a:r>
                        <a:rPr lang="fi-FI" sz="900" dirty="0"/>
                        <a:t>+ 730</a:t>
                      </a:r>
                    </a:p>
                  </a:txBody>
                  <a:tcPr marL="68044" marR="68044" marT="34022" marB="34022"/>
                </a:tc>
                <a:extLst>
                  <a:ext uri="{0D108BD9-81ED-4DB2-BD59-A6C34878D82A}">
                    <a16:rowId xmlns:a16="http://schemas.microsoft.com/office/drawing/2014/main" val="10001"/>
                  </a:ext>
                </a:extLst>
              </a:tr>
              <a:tr h="346035">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1" dirty="0"/>
                        <a:t>Viron yhteisöveromalli </a:t>
                      </a:r>
                      <a:r>
                        <a:rPr lang="fi-FI" sz="900" dirty="0"/>
                        <a:t>(verokanta</a:t>
                      </a:r>
                      <a:r>
                        <a:rPr lang="fi-FI" sz="900" baseline="0" dirty="0"/>
                        <a:t> 26%)</a:t>
                      </a:r>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endParaRPr lang="fi-FI" sz="900" dirty="0"/>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- 40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- 620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(- 1 200)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+ 21 000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+ 750</a:t>
                      </a:r>
                    </a:p>
                  </a:txBody>
                  <a:tcPr marL="68044" marR="68044" marT="34022" marB="34022"/>
                </a:tc>
                <a:extLst>
                  <a:ext uri="{0D108BD9-81ED-4DB2-BD59-A6C34878D82A}">
                    <a16:rowId xmlns:a16="http://schemas.microsoft.com/office/drawing/2014/main" val="10002"/>
                  </a:ext>
                </a:extLst>
              </a:tr>
              <a:tr h="145586">
                <a:tc>
                  <a:txBody>
                    <a:bodyPr/>
                    <a:lstStyle/>
                    <a:p>
                      <a:r>
                        <a:rPr lang="fi-FI" sz="900" b="1" dirty="0"/>
                        <a:t>Investointivarausmalli</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aseline="0" dirty="0"/>
                        <a:t>- 170 .. - </a:t>
                      </a:r>
                      <a:r>
                        <a:rPr lang="fi-FI" sz="900" dirty="0"/>
                        <a:t>1</a:t>
                      </a:r>
                      <a:r>
                        <a:rPr lang="fi-FI" sz="900" baseline="0" dirty="0"/>
                        <a:t> 000</a:t>
                      </a:r>
                      <a:endParaRPr lang="fi-FI" sz="900" dirty="0"/>
                    </a:p>
                  </a:txBody>
                  <a:tcPr marL="68044" marR="68044" marT="34022" marB="34022"/>
                </a:tc>
                <a:tc>
                  <a:txBody>
                    <a:bodyPr/>
                    <a:lstStyle/>
                    <a:p>
                      <a:pPr algn="ctr"/>
                      <a:r>
                        <a:rPr lang="fi-FI" sz="900" dirty="0"/>
                        <a:t>+ 11 000</a:t>
                      </a:r>
                    </a:p>
                  </a:txBody>
                  <a:tcPr marL="68044" marR="68044" marT="34022" marB="34022"/>
                </a:tc>
                <a:tc>
                  <a:txBody>
                    <a:bodyPr/>
                    <a:lstStyle/>
                    <a:p>
                      <a:pPr algn="ctr"/>
                      <a:r>
                        <a:rPr lang="fi-FI" sz="900" dirty="0"/>
                        <a:t>+ 390</a:t>
                      </a:r>
                    </a:p>
                  </a:txBody>
                  <a:tcPr marL="68044" marR="68044" marT="34022" marB="3402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650352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pitkään euroalueella, nyttemmin myös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267592159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417"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07372800"/>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111510" y="1146128"/>
            <a:ext cx="6977283" cy="1165268"/>
          </a:xfrm>
        </p:spPr>
        <p:txBody>
          <a:bodyPr>
            <a:noAutofit/>
          </a:bodyPr>
          <a:lstStyle/>
          <a:p>
            <a:pPr>
              <a:lnSpc>
                <a:spcPct val="100000"/>
              </a:lnSpc>
            </a:pPr>
            <a:r>
              <a:rPr lang="fi-FI" sz="3200" dirty="0"/>
              <a:t>Suomen jäykkä palkkamalli </a:t>
            </a:r>
            <a:br>
              <a:rPr lang="fi-FI" sz="3200" dirty="0"/>
            </a:br>
            <a:r>
              <a:rPr lang="fi-FI" sz="3200" dirty="0"/>
              <a:t>ja työlainsäädäntö heikentävät jatkuvasti kustannuskilpailukykyä</a:t>
            </a:r>
          </a:p>
          <a:p>
            <a:pPr>
              <a:lnSpc>
                <a:spcPct val="100000"/>
              </a:lnSpc>
            </a:pPr>
            <a:r>
              <a:rPr lang="fi-FI" sz="3200" dirty="0"/>
              <a:t>- </a:t>
            </a:r>
            <a:r>
              <a:rPr lang="fi-FI" dirty="0"/>
              <a:t>Vientivetoinen työmarkkinamalli tukemaan talouskasvua</a:t>
            </a:r>
          </a:p>
        </p:txBody>
      </p:sp>
      <p:sp>
        <p:nvSpPr>
          <p:cNvPr id="2" name="Dian numeron paikkamerkki 1"/>
          <p:cNvSpPr>
            <a:spLocks noGrp="1"/>
          </p:cNvSpPr>
          <p:nvPr>
            <p:ph type="sldNum" sz="quarter" idx="12"/>
          </p:nvPr>
        </p:nvSpPr>
        <p:spPr/>
        <p:txBody>
          <a:bodyPr/>
          <a:lstStyle/>
          <a:p>
            <a:fld id="{6FCB6B90-8271-4E8F-82C1-E646FBB48A2E}" type="slidenum">
              <a:rPr lang="fi-FI" smtClean="0"/>
              <a:pPr/>
              <a:t>130</a:t>
            </a:fld>
            <a:endParaRPr lang="fi-FI" dirty="0"/>
          </a:p>
        </p:txBody>
      </p:sp>
      <p:sp>
        <p:nvSpPr>
          <p:cNvPr id="3" name="Päivämäärän paikkamerkki 2"/>
          <p:cNvSpPr>
            <a:spLocks noGrp="1"/>
          </p:cNvSpPr>
          <p:nvPr>
            <p:ph type="dt" sz="half" idx="10"/>
          </p:nvPr>
        </p:nvSpPr>
        <p:spPr/>
        <p:txBody>
          <a:bodyPr/>
          <a:lstStyle/>
          <a:p>
            <a:fld id="{1F9AB61F-25F5-4BAC-AFD2-7CF6AA8759C3}" type="datetime1">
              <a:rPr lang="fi-FI" smtClean="0"/>
              <a:t>17.10.2017</a:t>
            </a:fld>
            <a:endParaRPr lang="fi-FI" dirty="0"/>
          </a:p>
        </p:txBody>
      </p:sp>
      <p:sp>
        <p:nvSpPr>
          <p:cNvPr id="4" name="Alatunnisteen paikkamerkki 3"/>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57600827"/>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r>
              <a:rPr lang="fi-FI" dirty="0"/>
              <a:t> /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työpaikkoja Suomessa on kadonnut noin 100 000 vuoden 2008 jälkeen </a:t>
            </a:r>
            <a:endParaRPr lang="fi-FI" spc="-90" dirty="0"/>
          </a:p>
          <a:p>
            <a:pPr>
              <a:lnSpc>
                <a:spcPct val="100000"/>
              </a:lnSpc>
              <a:spcBef>
                <a:spcPts val="0"/>
              </a:spcBef>
            </a:pPr>
            <a:r>
              <a:rPr lang="fi-FI" sz="1200" b="0" dirty="0"/>
              <a:t>Teollisuus tuo kuitenkin 80 % Suomen vientituloista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015371876"/>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46444"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4260500817"/>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a:t>
            </a:r>
            <a:r>
              <a:rPr lang="fi-FI" dirty="0" err="1"/>
              <a:t>huhti</a:t>
            </a:r>
            <a:r>
              <a:rPr lang="fi-FI" dirty="0"/>
              <a:t>-kesäkuu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työpaikat lisääntyvät jo uudelleen Länsi-Euroopassa, Suomessa ei selvää käännettä</a:t>
            </a:r>
            <a:r>
              <a:rPr lang="fi-FI" sz="1200" b="0" dirty="0"/>
              <a:t> </a:t>
            </a:r>
            <a:endParaRPr lang="fi-FI" dirty="0"/>
          </a:p>
        </p:txBody>
      </p:sp>
      <p:graphicFrame>
        <p:nvGraphicFramePr>
          <p:cNvPr id="9" name="Sisällön paikkamerkki 4"/>
          <p:cNvGraphicFramePr>
            <a:graphicFrameLocks noGrp="1"/>
          </p:cNvGraphicFramePr>
          <p:nvPr>
            <p:ph sz="quarter" idx="17"/>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69468" y="1419622"/>
            <a:ext cx="1614545" cy="276999"/>
          </a:xfrm>
          <a:prstGeom prst="rect">
            <a:avLst/>
          </a:prstGeom>
        </p:spPr>
        <p:txBody>
          <a:bodyPr wrap="none">
            <a:spAutoFit/>
          </a:bodyPr>
          <a:lstStyle/>
          <a:p>
            <a:r>
              <a:rPr lang="fi-FI" sz="1200" dirty="0">
                <a:solidFill>
                  <a:schemeClr val="tx2"/>
                </a:solidFill>
              </a:rPr>
              <a:t>Indeksi,2005=100</a:t>
            </a:r>
          </a:p>
        </p:txBody>
      </p:sp>
    </p:spTree>
    <p:extLst>
      <p:ext uri="{BB962C8B-B14F-4D97-AF65-F5344CB8AC3E}">
        <p14:creationId xmlns:p14="http://schemas.microsoft.com/office/powerpoint/2010/main" val="642091845"/>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Koko elinkeinoelämän työpaikat Suomessa ovat edelleen vuoden 2008 alapuolella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 Kansantalouden tilinpito</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156408749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75730"/>
            <a:ext cx="1487908" cy="253916"/>
          </a:xfrm>
          <a:prstGeom prst="rect">
            <a:avLst/>
          </a:prstGeom>
        </p:spPr>
        <p:txBody>
          <a:bodyPr wrap="none">
            <a:spAutoFit/>
          </a:bodyPr>
          <a:lstStyle/>
          <a:p>
            <a:pPr defTabSz="812394"/>
            <a:r>
              <a:rPr lang="fi-FI" sz="1050" dirty="0">
                <a:solidFill>
                  <a:schemeClr val="tx2"/>
                </a:solidFill>
              </a:rPr>
              <a:t>Tuhatta työpaikkaa</a:t>
            </a:r>
            <a:endParaRPr lang="fi-FI" sz="1050" dirty="0">
              <a:solidFill>
                <a:schemeClr val="tx2"/>
              </a:solidFill>
              <a:ea typeface="Arial Unicode MS"/>
            </a:endParaRPr>
          </a:p>
        </p:txBody>
      </p:sp>
    </p:spTree>
    <p:extLst>
      <p:ext uri="{BB962C8B-B14F-4D97-AF65-F5344CB8AC3E}">
        <p14:creationId xmlns:p14="http://schemas.microsoft.com/office/powerpoint/2010/main" val="4239373611"/>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Työttömien työnhakijoiden määrä Suomessa </a:t>
            </a:r>
            <a:br>
              <a:rPr lang="fi-FI" dirty="0"/>
            </a:br>
            <a:r>
              <a:rPr lang="fi-FI" dirty="0"/>
              <a:t>on korkealla tasolla, mutta alenemassa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TEM</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10511964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7469"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16530342"/>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kustannuskilpailukyky on edelleen heikompi kuin kilpailijamaissa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Suomen Pankki</a:t>
            </a:r>
          </a:p>
        </p:txBody>
      </p:sp>
      <p:pic>
        <p:nvPicPr>
          <p:cNvPr id="8" name="Picture 7"/>
          <p:cNvPicPr>
            <a:picLocks noGrp="1" noChangeAspect="1"/>
          </p:cNvPicPr>
          <p:nvPr>
            <p:ph sz="quarter" idx="17"/>
          </p:nvPr>
        </p:nvPicPr>
        <p:blipFill>
          <a:blip r:embed="rId2"/>
          <a:stretch>
            <a:fillRect/>
          </a:stretch>
        </p:blipFill>
        <p:spPr>
          <a:xfrm>
            <a:off x="282027" y="1103313"/>
            <a:ext cx="8437238" cy="3541712"/>
          </a:xfrm>
          <a:prstGeom prst="rect">
            <a:avLst/>
          </a:prstGeom>
        </p:spPr>
      </p:pic>
    </p:spTree>
    <p:extLst>
      <p:ext uri="{BB962C8B-B14F-4D97-AF65-F5344CB8AC3E}">
        <p14:creationId xmlns:p14="http://schemas.microsoft.com/office/powerpoint/2010/main" val="4227123220"/>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190179" cy="415926"/>
          </a:xfrm>
        </p:spPr>
        <p:txBody>
          <a:bodyPr/>
          <a:lstStyle/>
          <a:p>
            <a:r>
              <a:rPr lang="fi-FI" dirty="0"/>
              <a:t>*) </a:t>
            </a:r>
            <a:r>
              <a:rPr lang="fi-FI" b="1" dirty="0"/>
              <a:t>EKP:n harmonisoidussa hinta- ja kustannuskilpailukykymittarissa </a:t>
            </a:r>
            <a:r>
              <a:rPr lang="fi-FI" dirty="0"/>
              <a:t>kunkin maan keskimääräinen toteutunut valuuttakurssi lasketaan 38 tärkeimmän vientimaan valuuttakurssipainoilla sekä koko talouden yksikkötyökustannusten kehityksellä.</a:t>
            </a:r>
          </a:p>
          <a:p>
            <a:r>
              <a:rPr lang="fi-FI" dirty="0"/>
              <a:t>Viimeisin tieto </a:t>
            </a:r>
            <a:r>
              <a:rPr lang="fi-FI" dirty="0" err="1"/>
              <a:t>huhti</a:t>
            </a:r>
            <a:r>
              <a:rPr lang="fi-FI" dirty="0"/>
              <a:t>-toukokuu 2017, Lähde: Euroopan keskuspankki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hinta- ja kustannuskilpailukykyä suhteessa euromaihin on edelleen parannettava  </a:t>
            </a:r>
            <a:endParaRPr lang="fi-FI" spc="-90" dirty="0"/>
          </a:p>
          <a:p>
            <a:pPr>
              <a:lnSpc>
                <a:spcPct val="100000"/>
              </a:lnSpc>
              <a:spcBef>
                <a:spcPts val="0"/>
              </a:spcBef>
            </a:pPr>
            <a:r>
              <a:rPr lang="fi-FI" sz="1200" b="0" dirty="0"/>
              <a:t>Yksikkötyökustannukset = työvoimakustannukset / tuottavuus, ml. kunkin maan toteutuneet valuuttakurssit</a:t>
            </a:r>
            <a:endParaRPr lang="fi-FI" dirty="0"/>
          </a:p>
        </p:txBody>
      </p:sp>
      <p:graphicFrame>
        <p:nvGraphicFramePr>
          <p:cNvPr id="9" name="Object 3"/>
          <p:cNvGraphicFramePr>
            <a:graphicFrameLocks noGrp="1" noChangeAspect="1"/>
          </p:cNvGraphicFramePr>
          <p:nvPr>
            <p:ph sz="quarter" idx="17"/>
            <p:extLst>
              <p:ext uri="{D42A27DB-BD31-4B8C-83A1-F6EECF244321}">
                <p14:modId xmlns:p14="http://schemas.microsoft.com/office/powerpoint/2010/main" val="1505801481"/>
              </p:ext>
            </p:extLst>
          </p:nvPr>
        </p:nvGraphicFramePr>
        <p:xfrm>
          <a:off x="413700" y="1081327"/>
          <a:ext cx="8262756" cy="3499865"/>
        </p:xfrm>
        <a:graphic>
          <a:graphicData uri="http://schemas.openxmlformats.org/drawingml/2006/chart">
            <c:chart xmlns:c="http://schemas.openxmlformats.org/drawingml/2006/chart" xmlns:r="http://schemas.openxmlformats.org/officeDocument/2006/relationships" r:id="rId2"/>
          </a:graphicData>
        </a:graphic>
      </p:graphicFrame>
      <p:sp>
        <p:nvSpPr>
          <p:cNvPr id="12" name="Line 8"/>
          <p:cNvSpPr>
            <a:spLocks noChangeShapeType="1"/>
          </p:cNvSpPr>
          <p:nvPr/>
        </p:nvSpPr>
        <p:spPr bwMode="auto">
          <a:xfrm>
            <a:off x="6668472" y="2927647"/>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3" name="Line 9"/>
          <p:cNvSpPr>
            <a:spLocks noChangeShapeType="1"/>
          </p:cNvSpPr>
          <p:nvPr/>
        </p:nvSpPr>
        <p:spPr bwMode="auto">
          <a:xfrm flipV="1">
            <a:off x="6660232" y="1437402"/>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0"/>
          <p:cNvSpPr txBox="1">
            <a:spLocks noChangeArrowheads="1"/>
          </p:cNvSpPr>
          <p:nvPr/>
        </p:nvSpPr>
        <p:spPr bwMode="auto">
          <a:xfrm>
            <a:off x="6617607" y="1654628"/>
            <a:ext cx="921546"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heikkenee</a:t>
            </a:r>
            <a:endParaRPr lang="fi-FI" sz="800" dirty="0">
              <a:solidFill>
                <a:schemeClr val="tx2"/>
              </a:solidFill>
              <a:latin typeface="+mj-lt"/>
            </a:endParaRPr>
          </a:p>
        </p:txBody>
      </p:sp>
      <p:sp>
        <p:nvSpPr>
          <p:cNvPr id="15" name="Text Box 12"/>
          <p:cNvSpPr txBox="1">
            <a:spLocks noChangeArrowheads="1"/>
          </p:cNvSpPr>
          <p:nvPr/>
        </p:nvSpPr>
        <p:spPr bwMode="auto">
          <a:xfrm>
            <a:off x="6632430" y="3070396"/>
            <a:ext cx="891900"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paranee</a:t>
            </a:r>
            <a:endParaRPr lang="fi-FI" sz="800" dirty="0">
              <a:solidFill>
                <a:schemeClr val="tx2"/>
              </a:solidFill>
              <a:latin typeface="+mj-lt"/>
            </a:endParaRPr>
          </a:p>
        </p:txBody>
      </p:sp>
      <p:graphicFrame>
        <p:nvGraphicFramePr>
          <p:cNvPr id="17" name="Taulukko 16"/>
          <p:cNvGraphicFramePr>
            <a:graphicFrameLocks noGrp="1"/>
          </p:cNvGraphicFramePr>
          <p:nvPr>
            <p:extLst>
              <p:ext uri="{D42A27DB-BD31-4B8C-83A1-F6EECF244321}">
                <p14:modId xmlns:p14="http://schemas.microsoft.com/office/powerpoint/2010/main" val="2483897675"/>
              </p:ext>
            </p:extLst>
          </p:nvPr>
        </p:nvGraphicFramePr>
        <p:xfrm>
          <a:off x="748741" y="4458007"/>
          <a:ext cx="5883688" cy="308602"/>
        </p:xfrm>
        <a:graphic>
          <a:graphicData uri="http://schemas.openxmlformats.org/drawingml/2006/table">
            <a:tbl>
              <a:tblPr firstRow="1" bandRow="1">
                <a:tableStyleId>{073A0DAA-6AF3-43AB-8588-CEC1D06C72B9}</a:tableStyleId>
              </a:tblPr>
              <a:tblGrid>
                <a:gridCol w="382153">
                  <a:extLst>
                    <a:ext uri="{9D8B030D-6E8A-4147-A177-3AD203B41FA5}">
                      <a16:colId xmlns:a16="http://schemas.microsoft.com/office/drawing/2014/main" val="20000"/>
                    </a:ext>
                  </a:extLst>
                </a:gridCol>
                <a:gridCol w="334260">
                  <a:extLst>
                    <a:ext uri="{9D8B030D-6E8A-4147-A177-3AD203B41FA5}">
                      <a16:colId xmlns:a16="http://schemas.microsoft.com/office/drawing/2014/main" val="20001"/>
                    </a:ext>
                  </a:extLst>
                </a:gridCol>
                <a:gridCol w="334260">
                  <a:extLst>
                    <a:ext uri="{9D8B030D-6E8A-4147-A177-3AD203B41FA5}">
                      <a16:colId xmlns:a16="http://schemas.microsoft.com/office/drawing/2014/main" val="20002"/>
                    </a:ext>
                  </a:extLst>
                </a:gridCol>
                <a:gridCol w="317713">
                  <a:extLst>
                    <a:ext uri="{9D8B030D-6E8A-4147-A177-3AD203B41FA5}">
                      <a16:colId xmlns:a16="http://schemas.microsoft.com/office/drawing/2014/main" val="20003"/>
                    </a:ext>
                  </a:extLst>
                </a:gridCol>
                <a:gridCol w="325806">
                  <a:extLst>
                    <a:ext uri="{9D8B030D-6E8A-4147-A177-3AD203B41FA5}">
                      <a16:colId xmlns:a16="http://schemas.microsoft.com/office/drawing/2014/main" val="20004"/>
                    </a:ext>
                  </a:extLst>
                </a:gridCol>
                <a:gridCol w="325806">
                  <a:extLst>
                    <a:ext uri="{9D8B030D-6E8A-4147-A177-3AD203B41FA5}">
                      <a16:colId xmlns:a16="http://schemas.microsoft.com/office/drawing/2014/main" val="20005"/>
                    </a:ext>
                  </a:extLst>
                </a:gridCol>
                <a:gridCol w="325806">
                  <a:extLst>
                    <a:ext uri="{9D8B030D-6E8A-4147-A177-3AD203B41FA5}">
                      <a16:colId xmlns:a16="http://schemas.microsoft.com/office/drawing/2014/main" val="20006"/>
                    </a:ext>
                  </a:extLst>
                </a:gridCol>
                <a:gridCol w="325806">
                  <a:extLst>
                    <a:ext uri="{9D8B030D-6E8A-4147-A177-3AD203B41FA5}">
                      <a16:colId xmlns:a16="http://schemas.microsoft.com/office/drawing/2014/main" val="20007"/>
                    </a:ext>
                  </a:extLst>
                </a:gridCol>
                <a:gridCol w="325806">
                  <a:extLst>
                    <a:ext uri="{9D8B030D-6E8A-4147-A177-3AD203B41FA5}">
                      <a16:colId xmlns:a16="http://schemas.microsoft.com/office/drawing/2014/main" val="20008"/>
                    </a:ext>
                  </a:extLst>
                </a:gridCol>
                <a:gridCol w="325806">
                  <a:extLst>
                    <a:ext uri="{9D8B030D-6E8A-4147-A177-3AD203B41FA5}">
                      <a16:colId xmlns:a16="http://schemas.microsoft.com/office/drawing/2014/main" val="20009"/>
                    </a:ext>
                  </a:extLst>
                </a:gridCol>
                <a:gridCol w="325806">
                  <a:extLst>
                    <a:ext uri="{9D8B030D-6E8A-4147-A177-3AD203B41FA5}">
                      <a16:colId xmlns:a16="http://schemas.microsoft.com/office/drawing/2014/main" val="20010"/>
                    </a:ext>
                  </a:extLst>
                </a:gridCol>
                <a:gridCol w="325806">
                  <a:extLst>
                    <a:ext uri="{9D8B030D-6E8A-4147-A177-3AD203B41FA5}">
                      <a16:colId xmlns:a16="http://schemas.microsoft.com/office/drawing/2014/main" val="20011"/>
                    </a:ext>
                  </a:extLst>
                </a:gridCol>
                <a:gridCol w="302032">
                  <a:extLst>
                    <a:ext uri="{9D8B030D-6E8A-4147-A177-3AD203B41FA5}">
                      <a16:colId xmlns:a16="http://schemas.microsoft.com/office/drawing/2014/main" val="3041099254"/>
                    </a:ext>
                  </a:extLst>
                </a:gridCol>
                <a:gridCol w="324005">
                  <a:extLst>
                    <a:ext uri="{9D8B030D-6E8A-4147-A177-3AD203B41FA5}">
                      <a16:colId xmlns:a16="http://schemas.microsoft.com/office/drawing/2014/main" val="1584240291"/>
                    </a:ext>
                  </a:extLst>
                </a:gridCol>
                <a:gridCol w="324005">
                  <a:extLst>
                    <a:ext uri="{9D8B030D-6E8A-4147-A177-3AD203B41FA5}">
                      <a16:colId xmlns:a16="http://schemas.microsoft.com/office/drawing/2014/main" val="1763406337"/>
                    </a:ext>
                  </a:extLst>
                </a:gridCol>
                <a:gridCol w="319604">
                  <a:extLst>
                    <a:ext uri="{9D8B030D-6E8A-4147-A177-3AD203B41FA5}">
                      <a16:colId xmlns:a16="http://schemas.microsoft.com/office/drawing/2014/main" val="605314675"/>
                    </a:ext>
                  </a:extLst>
                </a:gridCol>
                <a:gridCol w="319604">
                  <a:extLst>
                    <a:ext uri="{9D8B030D-6E8A-4147-A177-3AD203B41FA5}">
                      <a16:colId xmlns:a16="http://schemas.microsoft.com/office/drawing/2014/main" val="466127052"/>
                    </a:ext>
                  </a:extLst>
                </a:gridCol>
                <a:gridCol w="319604">
                  <a:extLst>
                    <a:ext uri="{9D8B030D-6E8A-4147-A177-3AD203B41FA5}">
                      <a16:colId xmlns:a16="http://schemas.microsoft.com/office/drawing/2014/main" val="770774413"/>
                    </a:ext>
                  </a:extLst>
                </a:gridCol>
              </a:tblGrid>
              <a:tr h="308602">
                <a:tc>
                  <a:txBody>
                    <a:bodyPr/>
                    <a:lstStyle/>
                    <a:p>
                      <a:pPr algn="ctr"/>
                      <a:r>
                        <a:rPr lang="fi-FI" sz="800" b="0" baseline="0" dirty="0">
                          <a:solidFill>
                            <a:schemeClr val="tx2"/>
                          </a:solidFill>
                          <a:latin typeface="+mj-lt"/>
                        </a:rPr>
                        <a:t>00 </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 01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08</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09</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0284777"/>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a:t>
            </a:r>
            <a:r>
              <a:rPr lang="fi-FI" dirty="0" err="1"/>
              <a:t>huhti</a:t>
            </a:r>
            <a:r>
              <a:rPr lang="fi-FI" dirty="0"/>
              <a:t>-kesäkuu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Myös Suomen teollisuudessa kustannuskilpailukykyä on edelleen parannettava  </a:t>
            </a:r>
            <a:endParaRPr lang="fi-FI" spc="-90" dirty="0"/>
          </a:p>
          <a:p>
            <a:pPr>
              <a:lnSpc>
                <a:spcPct val="100000"/>
              </a:lnSpc>
              <a:spcBef>
                <a:spcPts val="0"/>
              </a:spcBef>
            </a:pPr>
            <a:r>
              <a:rPr lang="fi-FI" sz="1200" b="0" dirty="0"/>
              <a:t>Työn hinta on ristiriidassa tuottavuuden ja hyvän työllisyyskehityksen kanssa  </a:t>
            </a:r>
            <a:endParaRPr lang="fi-FI" dirty="0"/>
          </a:p>
        </p:txBody>
      </p:sp>
      <p:graphicFrame>
        <p:nvGraphicFramePr>
          <p:cNvPr id="9" name="Sisällön paikkamerkki 4"/>
          <p:cNvGraphicFramePr>
            <a:graphicFrameLocks noGrp="1"/>
          </p:cNvGraphicFramePr>
          <p:nvPr>
            <p:ph sz="quarter" idx="17"/>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340531"/>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446656903"/>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263029"/>
          </a:xfrm>
        </p:spPr>
        <p:txBody>
          <a:bodyPr/>
          <a:lstStyle/>
          <a:p>
            <a:r>
              <a:rPr lang="fi-FI" dirty="0"/>
              <a:t>Viimeisin tieto </a:t>
            </a:r>
            <a:r>
              <a:rPr lang="fi-FI" dirty="0" err="1"/>
              <a:t>huhti</a:t>
            </a:r>
            <a:r>
              <a:rPr lang="fi-FI" dirty="0"/>
              <a:t>-kesäkuu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Yksikkötyökustannusten ongelma koskee edelleen </a:t>
            </a:r>
            <a:br>
              <a:rPr lang="fi-FI" spc="-50" dirty="0"/>
            </a:br>
            <a:r>
              <a:rPr lang="fi-FI" spc="-50" dirty="0"/>
              <a:t>myös Suomen teollisuutta  </a:t>
            </a:r>
            <a:endParaRPr lang="fi-FI" spc="-90" dirty="0"/>
          </a:p>
          <a:p>
            <a:pPr>
              <a:lnSpc>
                <a:spcPct val="100000"/>
              </a:lnSpc>
              <a:spcBef>
                <a:spcPts val="0"/>
              </a:spcBef>
            </a:pPr>
            <a:r>
              <a:rPr lang="fi-FI" sz="1200" b="0" dirty="0"/>
              <a:t>Yksikkötyökustannukset = työvoimakustannukset / tuottavuus</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770646665"/>
              </p:ext>
            </p:extLst>
          </p:nvPr>
        </p:nvGraphicFramePr>
        <p:xfrm>
          <a:off x="381000" y="1276350"/>
          <a:ext cx="8143861"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Line 8"/>
          <p:cNvSpPr>
            <a:spLocks noChangeShapeType="1"/>
          </p:cNvSpPr>
          <p:nvPr/>
        </p:nvSpPr>
        <p:spPr bwMode="auto">
          <a:xfrm>
            <a:off x="7812050" y="3090158"/>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2" name="Text Box 10"/>
          <p:cNvSpPr txBox="1">
            <a:spLocks noChangeArrowheads="1"/>
          </p:cNvSpPr>
          <p:nvPr/>
        </p:nvSpPr>
        <p:spPr bwMode="auto">
          <a:xfrm>
            <a:off x="7814660" y="1864095"/>
            <a:ext cx="1161196"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a:solidFill>
                  <a:schemeClr val="tx2"/>
                </a:solidFill>
                <a:latin typeface="+mj-lt"/>
              </a:rPr>
              <a:t>heikkenee</a:t>
            </a:r>
            <a:endParaRPr lang="fi-FI" sz="1050" dirty="0">
              <a:solidFill>
                <a:schemeClr val="tx2"/>
              </a:solidFill>
              <a:latin typeface="+mj-lt"/>
            </a:endParaRPr>
          </a:p>
        </p:txBody>
      </p:sp>
      <p:sp>
        <p:nvSpPr>
          <p:cNvPr id="13" name="Line 9"/>
          <p:cNvSpPr>
            <a:spLocks noChangeShapeType="1"/>
          </p:cNvSpPr>
          <p:nvPr/>
        </p:nvSpPr>
        <p:spPr bwMode="auto">
          <a:xfrm flipV="1">
            <a:off x="7812050" y="1729337"/>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2"/>
          <p:cNvSpPr txBox="1">
            <a:spLocks noChangeArrowheads="1"/>
          </p:cNvSpPr>
          <p:nvPr/>
        </p:nvSpPr>
        <p:spPr bwMode="auto">
          <a:xfrm>
            <a:off x="7812050" y="3074162"/>
            <a:ext cx="1170087"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sp>
        <p:nvSpPr>
          <p:cNvPr id="2" name="Suorakulmio 1"/>
          <p:cNvSpPr/>
          <p:nvPr/>
        </p:nvSpPr>
        <p:spPr>
          <a:xfrm>
            <a:off x="763670" y="1405332"/>
            <a:ext cx="995785" cy="253916"/>
          </a:xfrm>
          <a:prstGeom prst="rect">
            <a:avLst/>
          </a:prstGeom>
        </p:spPr>
        <p:txBody>
          <a:bodyPr wrap="none">
            <a:spAutoFit/>
          </a:bodyPr>
          <a:lstStyle/>
          <a:p>
            <a:r>
              <a:rPr lang="fi-FI" sz="1050" dirty="0">
                <a:solidFill>
                  <a:schemeClr val="tx2"/>
                </a:solidFill>
              </a:rPr>
              <a:t>2005,I=100</a:t>
            </a:r>
          </a:p>
        </p:txBody>
      </p:sp>
    </p:spTree>
    <p:extLst>
      <p:ext uri="{BB962C8B-B14F-4D97-AF65-F5344CB8AC3E}">
        <p14:creationId xmlns:p14="http://schemas.microsoft.com/office/powerpoint/2010/main" val="985642827"/>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 TUKUSETO</a:t>
            </a:r>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a:t>
            </a:r>
            <a:r>
              <a:rPr lang="fi-FI" sz="1050" dirty="0">
                <a:solidFill>
                  <a:srgbClr val="000000"/>
                </a:solidFill>
                <a:latin typeface="Verdana" panose="020B0604030504040204" pitchFamily="34" charset="0"/>
              </a:rPr>
              <a:t>yksikköä</a:t>
            </a:r>
          </a:p>
        </p:txBody>
      </p:sp>
    </p:spTree>
    <p:extLst>
      <p:ext uri="{BB962C8B-B14F-4D97-AF65-F5344CB8AC3E}">
        <p14:creationId xmlns:p14="http://schemas.microsoft.com/office/powerpoint/2010/main" val="381785601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err="1"/>
              <a:t>Suomen</a:t>
            </a:r>
            <a:r>
              <a:rPr lang="en-GB" dirty="0"/>
              <a:t> </a:t>
            </a:r>
            <a:r>
              <a:rPr lang="en-GB" dirty="0" err="1"/>
              <a:t>talouskasvua</a:t>
            </a:r>
            <a:r>
              <a:rPr lang="en-GB" dirty="0"/>
              <a:t> on </a:t>
            </a:r>
            <a:r>
              <a:rPr lang="en-GB" dirty="0" err="1"/>
              <a:t>tukenut</a:t>
            </a:r>
            <a:r>
              <a:rPr lang="en-GB" dirty="0"/>
              <a:t> </a:t>
            </a:r>
            <a:r>
              <a:rPr lang="en-GB" dirty="0" err="1"/>
              <a:t>viimeaikoina</a:t>
            </a:r>
            <a:r>
              <a:rPr lang="en-GB" dirty="0"/>
              <a:t> </a:t>
            </a:r>
            <a:r>
              <a:rPr lang="en-GB" dirty="0" err="1"/>
              <a:t>myös</a:t>
            </a:r>
            <a:r>
              <a:rPr lang="en-GB" dirty="0"/>
              <a:t> </a:t>
            </a:r>
            <a:r>
              <a:rPr lang="en-GB" dirty="0" err="1"/>
              <a:t>viennin</a:t>
            </a:r>
            <a:r>
              <a:rPr lang="en-GB" dirty="0"/>
              <a:t> </a:t>
            </a:r>
            <a:r>
              <a:rPr lang="en-GB" dirty="0" err="1"/>
              <a:t>lisääntyminen</a:t>
            </a:r>
            <a:r>
              <a:rPr lang="en-GB"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en-GB" dirty="0" err="1"/>
              <a:t>Lähde</a:t>
            </a:r>
            <a:r>
              <a:rPr lang="en-GB" dirty="0"/>
              <a:t>: </a:t>
            </a:r>
            <a:r>
              <a:rPr lang="en-GB" dirty="0" err="1"/>
              <a:t>Macrobond</a:t>
            </a:r>
            <a:r>
              <a:rPr lang="en-GB" dirty="0"/>
              <a:t>, </a:t>
            </a:r>
            <a:r>
              <a:rPr lang="en-GB" dirty="0" err="1"/>
              <a:t>Tilastokeskus</a:t>
            </a:r>
            <a:endParaRPr lang="en-GB"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216109145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2093" name="Macrobond document" r:id="rId3" imgW="13193184" imgH="5572640" progId="Mbnd.mbnd">
                  <p:embed/>
                </p:oleObj>
              </mc:Choice>
              <mc:Fallback>
                <p:oleObj name="Macrobond document" r:id="rId3" imgW="13193184" imgH="5572640" progId="Mbnd.mbnd">
                  <p:embed/>
                  <p:pic>
                    <p:nvPicPr>
                      <p:cNvPr id="13" name="Sisällön paikkamerkki 12"/>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50605684"/>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Saksassa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a:t>
            </a:r>
            <a:r>
              <a:rPr lang="fi-FI" dirty="0" err="1"/>
              <a:t>Statistisches</a:t>
            </a:r>
            <a:r>
              <a:rPr lang="fi-FI" dirty="0"/>
              <a:t> </a:t>
            </a:r>
            <a:r>
              <a:rPr lang="fi-FI" dirty="0" err="1"/>
              <a:t>Bundesamt</a:t>
            </a:r>
            <a:r>
              <a:rPr lang="fi-FI" dirty="0"/>
              <a:t>, WSI </a:t>
            </a:r>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a:t>
            </a:r>
            <a:r>
              <a:rPr lang="fi-FI" sz="1050" dirty="0">
                <a:solidFill>
                  <a:srgbClr val="000000"/>
                </a:solidFill>
                <a:latin typeface="Verdana" panose="020B0604030504040204" pitchFamily="34" charset="0"/>
              </a:rPr>
              <a:t>yksikköä</a:t>
            </a:r>
          </a:p>
        </p:txBody>
      </p:sp>
    </p:spTree>
    <p:extLst>
      <p:ext uri="{BB962C8B-B14F-4D97-AF65-F5344CB8AC3E}">
        <p14:creationId xmlns:p14="http://schemas.microsoft.com/office/powerpoint/2010/main" val="19150410"/>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533338" cy="165163"/>
          </a:xfrm>
        </p:spPr>
        <p:txBody>
          <a:bodyPr/>
          <a:lstStyle/>
          <a:p>
            <a:r>
              <a:rPr lang="fi-FI" dirty="0"/>
              <a:t>Lähde: Tilastokeskus, TUKUSETO </a:t>
            </a:r>
            <a:r>
              <a:rPr lang="fi-FI" dirty="0" err="1"/>
              <a:t>Statistisches</a:t>
            </a:r>
            <a:r>
              <a:rPr lang="fi-FI" dirty="0"/>
              <a:t> </a:t>
            </a:r>
            <a:r>
              <a:rPr lang="fi-FI" dirty="0" err="1"/>
              <a:t>Bundesamt</a:t>
            </a:r>
            <a:r>
              <a:rPr lang="fi-FI" dirty="0"/>
              <a:t>, WSI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TES-korotusten ja toteutuneiden palkankorotusten muutos Suomessa ja Saksassa </a:t>
            </a:r>
            <a:endParaRPr lang="fi-FI" spc="-90" dirty="0"/>
          </a:p>
          <a:p>
            <a:pPr>
              <a:lnSpc>
                <a:spcPct val="100000"/>
              </a:lnSpc>
              <a:spcBef>
                <a:spcPts val="0"/>
              </a:spcBef>
            </a:pPr>
            <a:r>
              <a:rPr lang="fi-FI" sz="1200" b="0" dirty="0"/>
              <a:t>Suomen jäykkä palkkamalli on heikentänyt Suomen kustannuskilpailukykyä</a:t>
            </a:r>
            <a:endParaRPr lang="fi-FI" dirty="0"/>
          </a:p>
        </p:txBody>
      </p:sp>
      <p:graphicFrame>
        <p:nvGraphicFramePr>
          <p:cNvPr id="9" name="Sisällön paikkamerkki 7"/>
          <p:cNvGraphicFramePr>
            <a:graphicFrameLocks noGrp="1"/>
          </p:cNvGraphicFramePr>
          <p:nvPr>
            <p:ph sz="quarter" idx="17"/>
            <p:extLst/>
          </p:nvPr>
        </p:nvGraphicFramePr>
        <p:xfrm>
          <a:off x="381001" y="1276350"/>
          <a:ext cx="8014257"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72129" y="1276350"/>
            <a:ext cx="7432000" cy="253916"/>
          </a:xfrm>
          <a:prstGeom prst="rect">
            <a:avLst/>
          </a:prstGeom>
        </p:spPr>
        <p:txBody>
          <a:bodyPr wrap="square">
            <a:spAutoFit/>
          </a:bodyPr>
          <a:lstStyle/>
          <a:p>
            <a:r>
              <a:rPr lang="fi-FI" sz="1050" dirty="0">
                <a:solidFill>
                  <a:srgbClr val="000000"/>
                </a:solidFill>
              </a:rPr>
              <a:t>TES-korotukset ylittävät/alittavat palkankorotukset kumulatiivisesti 2005-2016, %-yksikköä</a:t>
            </a:r>
            <a:endParaRPr lang="fi-FI" sz="1050" spc="-40" dirty="0">
              <a:solidFill>
                <a:srgbClr val="000000"/>
              </a:solidFill>
            </a:endParaRPr>
          </a:p>
        </p:txBody>
      </p:sp>
      <p:cxnSp>
        <p:nvCxnSpPr>
          <p:cNvPr id="12" name="Suora nuoliyhdysviiva 11"/>
          <p:cNvCxnSpPr/>
          <p:nvPr/>
        </p:nvCxnSpPr>
        <p:spPr>
          <a:xfrm>
            <a:off x="8265657" y="1794138"/>
            <a:ext cx="0" cy="2073632"/>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Suorakulmio 15"/>
          <p:cNvSpPr/>
          <p:nvPr/>
        </p:nvSpPr>
        <p:spPr>
          <a:xfrm>
            <a:off x="8353104" y="2752938"/>
            <a:ext cx="776495" cy="415498"/>
          </a:xfrm>
          <a:prstGeom prst="rect">
            <a:avLst/>
          </a:prstGeom>
        </p:spPr>
        <p:txBody>
          <a:bodyPr wrap="none">
            <a:spAutoFit/>
          </a:bodyPr>
          <a:lstStyle/>
          <a:p>
            <a:r>
              <a:rPr lang="fi-FI" sz="1050" spc="-40" dirty="0">
                <a:solidFill>
                  <a:schemeClr val="tx2"/>
                </a:solidFill>
              </a:rPr>
              <a:t>13 %-</a:t>
            </a:r>
          </a:p>
          <a:p>
            <a:r>
              <a:rPr lang="fi-FI" sz="1050" spc="-40" dirty="0">
                <a:solidFill>
                  <a:schemeClr val="tx2"/>
                </a:solidFill>
              </a:rPr>
              <a:t>yksikköä </a:t>
            </a:r>
          </a:p>
        </p:txBody>
      </p:sp>
    </p:spTree>
    <p:extLst>
      <p:ext uri="{BB962C8B-B14F-4D97-AF65-F5344CB8AC3E}">
        <p14:creationId xmlns:p14="http://schemas.microsoft.com/office/powerpoint/2010/main" val="708132453"/>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Teknologiateollisuudessa* työvoimakustannukset ovat nousseet eniten Suomessa 2008-2012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22144" cy="241813"/>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340897823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16038" y="1103313"/>
            <a:ext cx="1944216" cy="234286"/>
          </a:xfrm>
          <a:prstGeom prst="rect">
            <a:avLst/>
          </a:prstGeom>
          <a:noFill/>
        </p:spPr>
        <p:txBody>
          <a:bodyPr wrap="square" lIns="36000" tIns="36000" rIns="36000" bIns="36000" rtlCol="0">
            <a:spAutoFit/>
          </a:bodyPr>
          <a:lstStyle/>
          <a:p>
            <a:r>
              <a:rPr lang="en-GB" sz="1050" spc="-40" dirty="0" err="1">
                <a:solidFill>
                  <a:schemeClr val="tx2"/>
                </a:solidFill>
              </a:rPr>
              <a:t>Muutos</a:t>
            </a:r>
            <a:r>
              <a:rPr lang="en-GB" sz="1050" spc="-40" dirty="0">
                <a:solidFill>
                  <a:schemeClr val="tx2"/>
                </a:solidFill>
              </a:rPr>
              <a:t> 2008-2012, %</a:t>
            </a:r>
          </a:p>
        </p:txBody>
      </p:sp>
    </p:spTree>
    <p:extLst>
      <p:ext uri="{BB962C8B-B14F-4D97-AF65-F5344CB8AC3E}">
        <p14:creationId xmlns:p14="http://schemas.microsoft.com/office/powerpoint/2010/main" val="2736880183"/>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Työvoimakustannukset ovat korkealla tasolla teknologiateollisuudessa* Suomessa 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27741" cy="306614"/>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02921674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040790"/>
            <a:ext cx="1656184" cy="234286"/>
          </a:xfrm>
          <a:prstGeom prst="rect">
            <a:avLst/>
          </a:prstGeom>
          <a:noFill/>
        </p:spPr>
        <p:txBody>
          <a:bodyPr wrap="square" lIns="36000" tIns="36000" rIns="36000" bIns="36000" rtlCol="0">
            <a:spAutoFit/>
          </a:bodyPr>
          <a:lstStyle/>
          <a:p>
            <a:r>
              <a:rPr lang="en-GB" sz="1050" spc="-40" dirty="0" err="1">
                <a:solidFill>
                  <a:schemeClr val="tx2"/>
                </a:solidFill>
              </a:rPr>
              <a:t>Euroa</a:t>
            </a:r>
            <a:r>
              <a:rPr lang="en-GB" sz="1050" spc="-40" dirty="0">
                <a:solidFill>
                  <a:schemeClr val="tx2"/>
                </a:solidFill>
              </a:rPr>
              <a:t>/</a:t>
            </a:r>
            <a:r>
              <a:rPr lang="en-GB" sz="1050" spc="-40" dirty="0" err="1">
                <a:solidFill>
                  <a:schemeClr val="tx2"/>
                </a:solidFill>
              </a:rPr>
              <a:t>tunti</a:t>
            </a:r>
            <a:endParaRPr lang="en-GB" sz="1050" spc="-40" dirty="0">
              <a:solidFill>
                <a:schemeClr val="tx2"/>
              </a:solidFill>
            </a:endParaRPr>
          </a:p>
        </p:txBody>
      </p:sp>
    </p:spTree>
    <p:extLst>
      <p:ext uri="{BB962C8B-B14F-4D97-AF65-F5344CB8AC3E}">
        <p14:creationId xmlns:p14="http://schemas.microsoft.com/office/powerpoint/2010/main" val="2924188298"/>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Eurostat, The Conference Board</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Työn hinnalla mitaten Suomen pahimmat kilpailijat ovat itäisessä Euroopassa </a:t>
            </a:r>
            <a:endParaRPr lang="fi-FI" spc="-90" dirty="0"/>
          </a:p>
          <a:p>
            <a:pPr>
              <a:lnSpc>
                <a:spcPct val="100000"/>
              </a:lnSpc>
              <a:spcBef>
                <a:spcPts val="0"/>
              </a:spcBef>
            </a:pPr>
            <a:r>
              <a:rPr lang="fi-FI" sz="1200" b="0" dirty="0"/>
              <a:t>Teollisuuden työn hinta eri maissa 2015</a:t>
            </a:r>
            <a:endParaRPr lang="fi-FI" dirty="0"/>
          </a:p>
        </p:txBody>
      </p:sp>
      <p:graphicFrame>
        <p:nvGraphicFramePr>
          <p:cNvPr id="9" name="Sisällön paikkamerkki 5"/>
          <p:cNvGraphicFramePr>
            <a:graphicFrameLocks noGrp="1"/>
          </p:cNvGraphicFramePr>
          <p:nvPr>
            <p:ph sz="quarter" idx="17"/>
            <p:extLst>
              <p:ext uri="{D42A27DB-BD31-4B8C-83A1-F6EECF244321}">
                <p14:modId xmlns:p14="http://schemas.microsoft.com/office/powerpoint/2010/main" val="2329301923"/>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3988791" y="1944427"/>
            <a:ext cx="4607983" cy="577081"/>
          </a:xfrm>
          <a:prstGeom prst="rect">
            <a:avLst/>
          </a:prstGeom>
        </p:spPr>
        <p:txBody>
          <a:bodyPr>
            <a:spAutoFit/>
          </a:bodyPr>
          <a:lstStyle/>
          <a:p>
            <a:pPr>
              <a:buClr>
                <a:srgbClr val="822433"/>
              </a:buClr>
            </a:pPr>
            <a:r>
              <a:rPr lang="fi-FI" sz="1050" dirty="0" err="1">
                <a:solidFill>
                  <a:schemeClr val="tx2"/>
                </a:solidFill>
              </a:rPr>
              <a:t>Huom</a:t>
            </a:r>
            <a:r>
              <a:rPr lang="fi-FI" sz="1050" dirty="0">
                <a:solidFill>
                  <a:schemeClr val="tx2"/>
                </a:solidFill>
              </a:rPr>
              <a:t>! Valuuttakursseilla voi olla merkittävä vaikutus euroiksi muutettuihin työvoimakustannuksiin (esim. Ruotsi, Norja, Sveitsi) </a:t>
            </a:r>
          </a:p>
        </p:txBody>
      </p:sp>
    </p:spTree>
    <p:extLst>
      <p:ext uri="{BB962C8B-B14F-4D97-AF65-F5344CB8AC3E}">
        <p14:creationId xmlns:p14="http://schemas.microsoft.com/office/powerpoint/2010/main" val="42204910"/>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165163"/>
          </a:xfrm>
        </p:spPr>
        <p:txBody>
          <a:bodyPr/>
          <a:lstStyle/>
          <a:p>
            <a:r>
              <a:rPr lang="fi-FI" dirty="0"/>
              <a:t>*) Kokoaikatyötä tekevien osuus palkansaajista oli Suomessa 84 %. </a:t>
            </a:r>
          </a:p>
          <a:p>
            <a:r>
              <a:rPr lang="fi-FI" dirty="0"/>
              <a:t>Lähde: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Suomalaisten työaika on Euroopan lyhyin </a:t>
            </a:r>
            <a:endParaRPr lang="fi-FI" spc="-90" dirty="0"/>
          </a:p>
          <a:p>
            <a:pPr>
              <a:lnSpc>
                <a:spcPct val="100000"/>
              </a:lnSpc>
              <a:spcBef>
                <a:spcPts val="0"/>
              </a:spcBef>
            </a:pPr>
            <a:r>
              <a:rPr lang="fi-FI" sz="1200" b="0" dirty="0"/>
              <a:t>Kokoaikatyössä olevien palkansaajien keskimääräinen toteutunut viikkotyöaika Q1/2016*</a:t>
            </a:r>
            <a:endParaRPr lang="fi-FI" dirty="0"/>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517126246"/>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ruutu 10"/>
          <p:cNvSpPr txBox="1"/>
          <p:nvPr/>
        </p:nvSpPr>
        <p:spPr>
          <a:xfrm>
            <a:off x="708151" y="1405332"/>
            <a:ext cx="3600401" cy="234286"/>
          </a:xfrm>
          <a:prstGeom prst="rect">
            <a:avLst/>
          </a:prstGeom>
          <a:noFill/>
        </p:spPr>
        <p:txBody>
          <a:bodyPr wrap="square" lIns="36000" tIns="36000" rIns="36000" bIns="36000" rtlCol="0">
            <a:spAutoFit/>
          </a:bodyPr>
          <a:lstStyle/>
          <a:p>
            <a:r>
              <a:rPr lang="fi-FI" sz="1050" spc="-40" dirty="0">
                <a:solidFill>
                  <a:schemeClr val="tx2"/>
                </a:solidFill>
              </a:rPr>
              <a:t>Tuntia</a:t>
            </a:r>
          </a:p>
        </p:txBody>
      </p:sp>
    </p:spTree>
    <p:extLst>
      <p:ext uri="{BB962C8B-B14F-4D97-AF65-F5344CB8AC3E}">
        <p14:creationId xmlns:p14="http://schemas.microsoft.com/office/powerpoint/2010/main" val="2220831982"/>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21 %:ssa yrityksistä vuonna 2016. </a:t>
            </a:r>
          </a:p>
          <a:p>
            <a:r>
              <a:rPr lang="fi-FI" dirty="0"/>
              <a:t>Lähde: Teknologiateollisuus ry:n jäsentietojärjestelmä</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Teknologiateollisuudessa työvoimakustannusten osuus jalostusarvosta on keskimäärin 76 %   </a:t>
            </a:r>
            <a:endParaRPr lang="fi-FI" spc="-90" dirty="0"/>
          </a:p>
          <a:p>
            <a:pPr>
              <a:lnSpc>
                <a:spcPct val="100000"/>
              </a:lnSpc>
              <a:spcBef>
                <a:spcPts val="0"/>
              </a:spcBef>
            </a:pPr>
            <a:r>
              <a:rPr lang="fi-FI" sz="1200" b="0" dirty="0"/>
              <a:t>Teknologiateollisuus ry:n jäsenyritysten työvoimakustannukset / jalostusarvo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171041786"/>
              </p:ext>
            </p:extLst>
          </p:nvPr>
        </p:nvGraphicFramePr>
        <p:xfrm>
          <a:off x="381000" y="1607466"/>
          <a:ext cx="7624977" cy="3037559"/>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2" name="Suorakulmio 11"/>
          <p:cNvSpPr/>
          <p:nvPr/>
        </p:nvSpPr>
        <p:spPr>
          <a:xfrm>
            <a:off x="7602818" y="2571143"/>
            <a:ext cx="1375650" cy="900246"/>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Työvoima-</a:t>
            </a:r>
          </a:p>
          <a:p>
            <a:pPr eaLnBrk="0" fontAlgn="base" hangingPunct="0">
              <a:spcBef>
                <a:spcPct val="0"/>
              </a:spcBef>
              <a:spcAft>
                <a:spcPct val="0"/>
              </a:spcAft>
            </a:pPr>
            <a:r>
              <a:rPr lang="fi-FI" sz="1050" dirty="0">
                <a:solidFill>
                  <a:schemeClr val="tx2"/>
                </a:solidFill>
                <a:ea typeface="ＭＳ Ｐゴシック" pitchFamily="34" charset="-128"/>
              </a:rPr>
              <a:t>kustannusten </a:t>
            </a:r>
          </a:p>
          <a:p>
            <a:pPr eaLnBrk="0" fontAlgn="base" hangingPunct="0">
              <a:spcBef>
                <a:spcPct val="0"/>
              </a:spcBef>
              <a:spcAft>
                <a:spcPct val="0"/>
              </a:spcAft>
            </a:pPr>
            <a:r>
              <a:rPr lang="fi-FI" sz="1050" dirty="0">
                <a:solidFill>
                  <a:schemeClr val="tx2"/>
                </a:solidFill>
                <a:ea typeface="ＭＳ Ｐゴシック" pitchFamily="34" charset="-128"/>
              </a:rPr>
              <a:t>osuus </a:t>
            </a:r>
          </a:p>
          <a:p>
            <a:pPr eaLnBrk="0" fontAlgn="base" hangingPunct="0">
              <a:spcBef>
                <a:spcPct val="0"/>
              </a:spcBef>
              <a:spcAft>
                <a:spcPct val="0"/>
              </a:spcAft>
            </a:pPr>
            <a:r>
              <a:rPr lang="fi-FI" sz="1050" dirty="0">
                <a:solidFill>
                  <a:schemeClr val="tx2"/>
                </a:solidFill>
                <a:ea typeface="ＭＳ Ｐゴシック" pitchFamily="34" charset="-128"/>
              </a:rPr>
              <a:t>jalostusarvosta:</a:t>
            </a:r>
          </a:p>
          <a:p>
            <a:pPr eaLnBrk="0" fontAlgn="base" hangingPunct="0">
              <a:spcBef>
                <a:spcPct val="0"/>
              </a:spcBef>
              <a:spcAft>
                <a:spcPct val="0"/>
              </a:spcAft>
            </a:pPr>
            <a:r>
              <a:rPr lang="fi-FI" sz="1050" dirty="0">
                <a:solidFill>
                  <a:schemeClr val="tx2"/>
                </a:solidFill>
                <a:ea typeface="ＭＳ Ｐゴシック" pitchFamily="34" charset="-128"/>
              </a:rPr>
              <a:t>- mediaani 76 %</a:t>
            </a:r>
            <a:endParaRPr lang="fi-FI" sz="1050" dirty="0">
              <a:solidFill>
                <a:schemeClr val="tx2"/>
              </a:solidFill>
              <a:latin typeface="Frutiger LT 45 Light" pitchFamily="34" charset="0"/>
              <a:ea typeface="ＭＳ Ｐゴシック" pitchFamily="34" charset="-128"/>
            </a:endParaRPr>
          </a:p>
        </p:txBody>
      </p:sp>
      <p:sp>
        <p:nvSpPr>
          <p:cNvPr id="13" name="Text Box 8"/>
          <p:cNvSpPr txBox="1">
            <a:spLocks noChangeArrowheads="1"/>
          </p:cNvSpPr>
          <p:nvPr/>
        </p:nvSpPr>
        <p:spPr bwMode="auto">
          <a:xfrm>
            <a:off x="1198736" y="4489925"/>
            <a:ext cx="6945299" cy="3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b="1">
                <a:solidFill>
                  <a:schemeClr val="tx1"/>
                </a:solidFill>
                <a:latin typeface="Arial" charset="0"/>
                <a:ea typeface="ＭＳ Ｐゴシック" pitchFamily="34" charset="-128"/>
              </a:defRPr>
            </a:lvl1pPr>
            <a:lvl2pPr marL="742950" indent="-285750">
              <a:defRPr sz="2600" b="1">
                <a:solidFill>
                  <a:schemeClr val="tx1"/>
                </a:solidFill>
                <a:latin typeface="Arial" charset="0"/>
                <a:ea typeface="ＭＳ Ｐゴシック" pitchFamily="34" charset="-128"/>
              </a:defRPr>
            </a:lvl2pPr>
            <a:lvl3pPr marL="1143000" indent="-228600">
              <a:defRPr sz="2600" b="1">
                <a:solidFill>
                  <a:schemeClr val="tx1"/>
                </a:solidFill>
                <a:latin typeface="Arial" charset="0"/>
                <a:ea typeface="ＭＳ Ｐゴシック" pitchFamily="34" charset="-128"/>
              </a:defRPr>
            </a:lvl3pPr>
            <a:lvl4pPr marL="1600200" indent="-228600">
              <a:defRPr sz="2600" b="1">
                <a:solidFill>
                  <a:schemeClr val="tx1"/>
                </a:solidFill>
                <a:latin typeface="Arial" charset="0"/>
                <a:ea typeface="ＭＳ Ｐゴシック" pitchFamily="34" charset="-128"/>
              </a:defRPr>
            </a:lvl4pPr>
            <a:lvl5pPr marL="2057400" indent="-228600">
              <a:defRPr sz="2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600" b="1">
                <a:solidFill>
                  <a:schemeClr val="tx1"/>
                </a:solidFill>
                <a:latin typeface="Arial" charset="0"/>
                <a:ea typeface="ＭＳ Ｐゴシック" pitchFamily="34" charset="-128"/>
              </a:defRPr>
            </a:lvl9pPr>
          </a:lstStyle>
          <a:p>
            <a:pPr eaLnBrk="0" fontAlgn="base" hangingPunct="0">
              <a:spcBef>
                <a:spcPct val="0"/>
              </a:spcBef>
              <a:spcAft>
                <a:spcPct val="0"/>
              </a:spcAft>
            </a:pPr>
            <a:r>
              <a:rPr lang="fi-FI" sz="1411" b="0" dirty="0">
                <a:solidFill>
                  <a:srgbClr val="002664"/>
                </a:solidFill>
                <a:ea typeface="Arial Unicode MS" pitchFamily="34" charset="-128"/>
              </a:rPr>
              <a:t>                                   </a:t>
            </a:r>
            <a:r>
              <a:rPr lang="fi-FI" sz="1050" b="0" dirty="0">
                <a:solidFill>
                  <a:schemeClr val="tx2"/>
                </a:solidFill>
                <a:ea typeface="Arial Unicode MS" pitchFamily="34" charset="-128"/>
              </a:rPr>
              <a:t>Yritykset satunnaisjärjestyksessä</a:t>
            </a:r>
          </a:p>
        </p:txBody>
      </p:sp>
      <p:sp>
        <p:nvSpPr>
          <p:cNvPr id="14" name="Suorakulmio 13"/>
          <p:cNvSpPr/>
          <p:nvPr/>
        </p:nvSpPr>
        <p:spPr>
          <a:xfrm>
            <a:off x="806934" y="1431132"/>
            <a:ext cx="328936" cy="253916"/>
          </a:xfrm>
          <a:prstGeom prst="rect">
            <a:avLst/>
          </a:prstGeom>
        </p:spPr>
        <p:txBody>
          <a:bodyPr wrap="none">
            <a:spAutoFit/>
          </a:bodyPr>
          <a:lstStyle/>
          <a:p>
            <a:r>
              <a:rPr lang="fi-FI" sz="1050" dirty="0">
                <a:solidFill>
                  <a:schemeClr val="tx2"/>
                </a:solidFill>
                <a:ea typeface="ＭＳ Ｐゴシック" pitchFamily="34" charset="-128"/>
              </a:rPr>
              <a:t>%</a:t>
            </a:r>
            <a:endParaRPr lang="fi-FI" sz="1050" dirty="0">
              <a:solidFill>
                <a:schemeClr val="tx2"/>
              </a:solidFill>
            </a:endParaRPr>
          </a:p>
        </p:txBody>
      </p:sp>
    </p:spTree>
    <p:extLst>
      <p:ext uri="{BB962C8B-B14F-4D97-AF65-F5344CB8AC3E}">
        <p14:creationId xmlns:p14="http://schemas.microsoft.com/office/powerpoint/2010/main" val="3010961527"/>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Teknologiateollisuuden heikosti kannattavat ja tappiolliset yritykset työllistävät 51 % eli 148 000 koko henkilöstöstä Suomessa </a:t>
            </a:r>
          </a:p>
          <a:p>
            <a:pPr>
              <a:lnSpc>
                <a:spcPct val="100000"/>
              </a:lnSpc>
            </a:pP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039681753"/>
              </p:ext>
            </p:extLst>
          </p:nvPr>
        </p:nvGraphicFramePr>
        <p:xfrm>
          <a:off x="381000" y="1664536"/>
          <a:ext cx="8391525" cy="2980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6738958"/>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pPr>
              <a:lnSpc>
                <a:spcPct val="100000"/>
              </a:lnSpc>
            </a:pPr>
            <a:r>
              <a:rPr lang="fi-FI" sz="3200" dirty="0"/>
              <a:t>Teknologiateollisuuden henkilöstökehitys Suomessa ja maailmalla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555353467"/>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41574"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06829204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9399"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Pyöristetty kuvaselitesuorakulmio 10"/>
          <p:cNvSpPr/>
          <p:nvPr/>
        </p:nvSpPr>
        <p:spPr bwMode="auto">
          <a:xfrm>
            <a:off x="6974287" y="843558"/>
            <a:ext cx="2063379" cy="608694"/>
          </a:xfrm>
          <a:prstGeom prst="wedgeRoundRectCallout">
            <a:avLst>
              <a:gd name="adj1" fmla="val 11039"/>
              <a:gd name="adj2" fmla="val 77331"/>
              <a:gd name="adj3" fmla="val 16667"/>
            </a:avLst>
          </a:prstGeom>
          <a:solidFill>
            <a:schemeClr val="bg2">
              <a:lumMod val="85000"/>
            </a:schemeClr>
          </a:solidFill>
          <a:ln>
            <a:noFill/>
          </a:ln>
        </p:spPr>
        <p:txBody>
          <a:bodyPr vert="horz" wrap="square" lIns="91440" tIns="45720" rIns="91440" bIns="45720" numCol="1" rtlCol="0" anchor="t" anchorCtr="0" compatLnSpc="1">
            <a:prstTxWarp prst="textNoShape">
              <a:avLst/>
            </a:prstTxWarp>
          </a:bodyPr>
          <a:lstStyle/>
          <a:p>
            <a:pPr algn="ctr"/>
            <a:r>
              <a:rPr lang="fi-FI" sz="1050" dirty="0">
                <a:solidFill>
                  <a:srgbClr val="000000"/>
                </a:solidFill>
              </a:rPr>
              <a:t>Henkilöstöstä noin 4 000</a:t>
            </a:r>
          </a:p>
          <a:p>
            <a:pPr algn="ctr"/>
            <a:r>
              <a:rPr lang="fi-FI" sz="1050" dirty="0">
                <a:solidFill>
                  <a:srgbClr val="000000"/>
                </a:solidFill>
              </a:rPr>
              <a:t>lomautusjärjestelyjen </a:t>
            </a:r>
          </a:p>
          <a:p>
            <a:pPr algn="ctr"/>
            <a:r>
              <a:rPr lang="fi-FI" sz="1050" dirty="0">
                <a:solidFill>
                  <a:srgbClr val="000000"/>
                </a:solidFill>
              </a:rPr>
              <a:t>piirissä  30.6.2017 </a:t>
            </a:r>
          </a:p>
        </p:txBody>
      </p:sp>
      <p:sp>
        <p:nvSpPr>
          <p:cNvPr id="6" name="Tekstiruutu 5"/>
          <p:cNvSpPr txBox="1"/>
          <p:nvPr/>
        </p:nvSpPr>
        <p:spPr>
          <a:xfrm>
            <a:off x="8122808" y="4191865"/>
            <a:ext cx="503092" cy="241980"/>
          </a:xfrm>
          <a:prstGeom prst="rect">
            <a:avLst/>
          </a:prstGeom>
          <a:noFill/>
        </p:spPr>
        <p:txBody>
          <a:bodyPr wrap="square" lIns="36000" tIns="36000" rIns="36000" bIns="36000" rtlCol="0">
            <a:spAutoFit/>
          </a:bodyPr>
          <a:lstStyle/>
          <a:p>
            <a:r>
              <a:rPr lang="fi-FI" sz="1050" spc="-40" dirty="0"/>
              <a:t>(30.6)</a:t>
            </a:r>
          </a:p>
        </p:txBody>
      </p:sp>
    </p:spTree>
    <p:extLst>
      <p:ext uri="{BB962C8B-B14F-4D97-AF65-F5344CB8AC3E}">
        <p14:creationId xmlns:p14="http://schemas.microsoft.com/office/powerpoint/2010/main" val="197217625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pitkään Euroopassa ja USA:ssa, Suomi on jälkijunassa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58814686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2440"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637761047"/>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Suomessa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32555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45623308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0423"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p:cNvSpPr txBox="1"/>
          <p:nvPr/>
        </p:nvSpPr>
        <p:spPr>
          <a:xfrm>
            <a:off x="8113571" y="4016375"/>
            <a:ext cx="503092" cy="241980"/>
          </a:xfrm>
          <a:prstGeom prst="rect">
            <a:avLst/>
          </a:prstGeom>
          <a:noFill/>
        </p:spPr>
        <p:txBody>
          <a:bodyPr wrap="square" lIns="36000" tIns="36000" rIns="36000" bIns="36000" rtlCol="0">
            <a:spAutoFit/>
          </a:bodyPr>
          <a:lstStyle/>
          <a:p>
            <a:r>
              <a:rPr lang="fi-FI" sz="1050" spc="-40" dirty="0"/>
              <a:t>(30.6)</a:t>
            </a:r>
          </a:p>
        </p:txBody>
      </p:sp>
    </p:spTree>
    <p:extLst>
      <p:ext uri="{BB962C8B-B14F-4D97-AF65-F5344CB8AC3E}">
        <p14:creationId xmlns:p14="http://schemas.microsoft.com/office/powerpoint/2010/main" val="833343493"/>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7293430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6178"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618364740"/>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677478" cy="220440"/>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53691565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7202"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11719496"/>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0485287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8226"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04924494"/>
      </p:ext>
    </p:extLst>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maittain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6"/>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381000" y="997594"/>
            <a:ext cx="1944216" cy="278913"/>
          </a:xfrm>
          <a:prstGeom prst="rect">
            <a:avLst/>
          </a:prstGeom>
          <a:noFill/>
        </p:spPr>
        <p:txBody>
          <a:bodyPr wrap="square" lIns="36000" tIns="36000" rIns="36000" bIns="36000" rtlCol="0">
            <a:spAutoFit/>
          </a:bodyPr>
          <a:lstStyle/>
          <a:p>
            <a:r>
              <a:rPr lang="fi-FI" spc="-40" dirty="0"/>
              <a:t>Tiedot vuodelta 2016</a:t>
            </a:r>
          </a:p>
        </p:txBody>
      </p:sp>
    </p:spTree>
    <p:extLst>
      <p:ext uri="{BB962C8B-B14F-4D97-AF65-F5344CB8AC3E}">
        <p14:creationId xmlns:p14="http://schemas.microsoft.com/office/powerpoint/2010/main" val="1295656952"/>
      </p:ext>
    </p:extLst>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09526" cy="292448"/>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89450218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1447"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p:cNvSpPr txBox="1"/>
          <p:nvPr/>
        </p:nvSpPr>
        <p:spPr>
          <a:xfrm>
            <a:off x="8122808" y="4191865"/>
            <a:ext cx="503092" cy="241980"/>
          </a:xfrm>
          <a:prstGeom prst="rect">
            <a:avLst/>
          </a:prstGeom>
          <a:noFill/>
        </p:spPr>
        <p:txBody>
          <a:bodyPr wrap="square" lIns="36000" tIns="36000" rIns="36000" bIns="36000" rtlCol="0">
            <a:spAutoFit/>
          </a:bodyPr>
          <a:lstStyle/>
          <a:p>
            <a:r>
              <a:rPr lang="fi-FI" sz="1050" spc="-40" dirty="0"/>
              <a:t>(30.6)</a:t>
            </a:r>
          </a:p>
        </p:txBody>
      </p:sp>
    </p:spTree>
    <p:extLst>
      <p:ext uri="{BB962C8B-B14F-4D97-AF65-F5344CB8AC3E}">
        <p14:creationId xmlns:p14="http://schemas.microsoft.com/office/powerpoint/2010/main" val="2775009847"/>
      </p:ext>
    </p:extLst>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05470" cy="220440"/>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28067238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2471"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731231913"/>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35485017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3495"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9" name="Tekstiruutu 8"/>
          <p:cNvSpPr txBox="1"/>
          <p:nvPr/>
        </p:nvSpPr>
        <p:spPr>
          <a:xfrm>
            <a:off x="8122808" y="4191865"/>
            <a:ext cx="503092" cy="241980"/>
          </a:xfrm>
          <a:prstGeom prst="rect">
            <a:avLst/>
          </a:prstGeom>
          <a:noFill/>
        </p:spPr>
        <p:txBody>
          <a:bodyPr wrap="square" lIns="36000" tIns="36000" rIns="36000" bIns="36000" rtlCol="0">
            <a:spAutoFit/>
          </a:bodyPr>
          <a:lstStyle/>
          <a:p>
            <a:r>
              <a:rPr lang="fi-FI" sz="1050" spc="-40" dirty="0"/>
              <a:t>(30.6)</a:t>
            </a:r>
          </a:p>
        </p:txBody>
      </p:sp>
    </p:spTree>
    <p:extLst>
      <p:ext uri="{BB962C8B-B14F-4D97-AF65-F5344CB8AC3E}">
        <p14:creationId xmlns:p14="http://schemas.microsoft.com/office/powerpoint/2010/main" val="3365195448"/>
      </p:ext>
    </p:extLst>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749486" cy="292448"/>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89412435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4519"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920043437"/>
      </p:ext>
    </p:extLst>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24936603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5543"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p:cNvSpPr txBox="1"/>
          <p:nvPr/>
        </p:nvSpPr>
        <p:spPr>
          <a:xfrm>
            <a:off x="8122808" y="4191865"/>
            <a:ext cx="503092" cy="241980"/>
          </a:xfrm>
          <a:prstGeom prst="rect">
            <a:avLst/>
          </a:prstGeom>
          <a:noFill/>
        </p:spPr>
        <p:txBody>
          <a:bodyPr wrap="square" lIns="36000" tIns="36000" rIns="36000" bIns="36000" rtlCol="0">
            <a:spAutoFit/>
          </a:bodyPr>
          <a:lstStyle/>
          <a:p>
            <a:r>
              <a:rPr lang="fi-FI" sz="1050" spc="-40" dirty="0"/>
              <a:t>(30.6)</a:t>
            </a:r>
          </a:p>
        </p:txBody>
      </p:sp>
    </p:spTree>
    <p:extLst>
      <p:ext uri="{BB962C8B-B14F-4D97-AF65-F5344CB8AC3E}">
        <p14:creationId xmlns:p14="http://schemas.microsoft.com/office/powerpoint/2010/main" val="112802237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Lähde: </a:t>
            </a:r>
            <a:r>
              <a:rPr lang="fi-FI" dirty="0" err="1"/>
              <a:t>Eurostat</a:t>
            </a:r>
            <a:r>
              <a:rPr lang="fi-FI" dirty="0"/>
              <a:t> (kansantalouden tilinpito)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Ruotsin kasvuvauhdilla Suomen bkt olisi 38 miljardia euroa ja kokonaisverotulot 17 miljardia euroa nykyistä suuremmat </a:t>
            </a:r>
            <a:endParaRPr lang="fi-FI" dirty="0"/>
          </a:p>
        </p:txBody>
      </p:sp>
      <p:graphicFrame>
        <p:nvGraphicFramePr>
          <p:cNvPr id="9" name="Sisällön paikkamerkki 4"/>
          <p:cNvGraphicFramePr>
            <a:graphicFrameLocks noGrp="1"/>
          </p:cNvGraphicFramePr>
          <p:nvPr>
            <p:ph sz="quarter" idx="17"/>
            <p:extLst/>
          </p:nvPr>
        </p:nvGraphicFramePr>
        <p:xfrm>
          <a:off x="252000" y="1340531"/>
          <a:ext cx="8520526" cy="3321878"/>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83773" y="1470133"/>
            <a:ext cx="4014240" cy="253916"/>
          </a:xfrm>
          <a:prstGeom prst="rect">
            <a:avLst/>
          </a:prstGeom>
        </p:spPr>
        <p:txBody>
          <a:bodyPr wrap="none">
            <a:spAutoFit/>
          </a:bodyPr>
          <a:lstStyle/>
          <a:p>
            <a:r>
              <a:rPr lang="fi-FI" sz="1050" dirty="0"/>
              <a:t>Suomen bruttokansantuote käyvin hinnoin, mrd. euroa</a:t>
            </a:r>
          </a:p>
        </p:txBody>
      </p:sp>
      <p:graphicFrame>
        <p:nvGraphicFramePr>
          <p:cNvPr id="6" name="Taulukko 5"/>
          <p:cNvGraphicFramePr>
            <a:graphicFrameLocks noGrp="1"/>
          </p:cNvGraphicFramePr>
          <p:nvPr>
            <p:extLst/>
          </p:nvPr>
        </p:nvGraphicFramePr>
        <p:xfrm>
          <a:off x="878344" y="4360208"/>
          <a:ext cx="6026491" cy="280504"/>
        </p:xfrm>
        <a:graphic>
          <a:graphicData uri="http://schemas.openxmlformats.org/drawingml/2006/table">
            <a:tbl>
              <a:tblPr firstRow="1" bandRow="1">
                <a:tableStyleId>{073A0DAA-6AF3-43AB-8588-CEC1D06C72B9}</a:tableStyleId>
              </a:tblPr>
              <a:tblGrid>
                <a:gridCol w="669609">
                  <a:extLst>
                    <a:ext uri="{9D8B030D-6E8A-4147-A177-3AD203B41FA5}">
                      <a16:colId xmlns:a16="http://schemas.microsoft.com/office/drawing/2014/main" val="1803676972"/>
                    </a:ext>
                  </a:extLst>
                </a:gridCol>
                <a:gridCol w="677312">
                  <a:extLst>
                    <a:ext uri="{9D8B030D-6E8A-4147-A177-3AD203B41FA5}">
                      <a16:colId xmlns:a16="http://schemas.microsoft.com/office/drawing/2014/main" val="2105154684"/>
                    </a:ext>
                  </a:extLst>
                </a:gridCol>
                <a:gridCol w="668755">
                  <a:extLst>
                    <a:ext uri="{9D8B030D-6E8A-4147-A177-3AD203B41FA5}">
                      <a16:colId xmlns:a16="http://schemas.microsoft.com/office/drawing/2014/main" val="3646309867"/>
                    </a:ext>
                  </a:extLst>
                </a:gridCol>
                <a:gridCol w="668755">
                  <a:extLst>
                    <a:ext uri="{9D8B030D-6E8A-4147-A177-3AD203B41FA5}">
                      <a16:colId xmlns:a16="http://schemas.microsoft.com/office/drawing/2014/main" val="2487516520"/>
                    </a:ext>
                  </a:extLst>
                </a:gridCol>
                <a:gridCol w="668755">
                  <a:extLst>
                    <a:ext uri="{9D8B030D-6E8A-4147-A177-3AD203B41FA5}">
                      <a16:colId xmlns:a16="http://schemas.microsoft.com/office/drawing/2014/main" val="3067801971"/>
                    </a:ext>
                  </a:extLst>
                </a:gridCol>
                <a:gridCol w="668755">
                  <a:extLst>
                    <a:ext uri="{9D8B030D-6E8A-4147-A177-3AD203B41FA5}">
                      <a16:colId xmlns:a16="http://schemas.microsoft.com/office/drawing/2014/main" val="1478731465"/>
                    </a:ext>
                  </a:extLst>
                </a:gridCol>
                <a:gridCol w="668755">
                  <a:extLst>
                    <a:ext uri="{9D8B030D-6E8A-4147-A177-3AD203B41FA5}">
                      <a16:colId xmlns:a16="http://schemas.microsoft.com/office/drawing/2014/main" val="2677636684"/>
                    </a:ext>
                  </a:extLst>
                </a:gridCol>
                <a:gridCol w="668755">
                  <a:extLst>
                    <a:ext uri="{9D8B030D-6E8A-4147-A177-3AD203B41FA5}">
                      <a16:colId xmlns:a16="http://schemas.microsoft.com/office/drawing/2014/main" val="1419263424"/>
                    </a:ext>
                  </a:extLst>
                </a:gridCol>
                <a:gridCol w="667040">
                  <a:extLst>
                    <a:ext uri="{9D8B030D-6E8A-4147-A177-3AD203B41FA5}">
                      <a16:colId xmlns:a16="http://schemas.microsoft.com/office/drawing/2014/main" val="1103362267"/>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839970397"/>
      </p:ext>
    </p:extLst>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6"/>
          <p:cNvSpPr>
            <a:spLocks noGrp="1"/>
          </p:cNvSpPr>
          <p:nvPr>
            <p:ph type="body" sz="quarter" idx="18"/>
          </p:nvPr>
        </p:nvSpPr>
        <p:spPr>
          <a:xfrm>
            <a:off x="2334682" y="4727574"/>
            <a:ext cx="4037518" cy="165163"/>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80564213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6567"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421430"/>
      </p:ext>
    </p:extLst>
  </p:cSld>
  <p:clrMapOvr>
    <a:masterClrMapping/>
  </p:clrMapOvr>
  <p:transition spd="med">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24018598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759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p:cNvSpPr txBox="1"/>
          <p:nvPr/>
        </p:nvSpPr>
        <p:spPr>
          <a:xfrm>
            <a:off x="8122808" y="4191865"/>
            <a:ext cx="503092" cy="241980"/>
          </a:xfrm>
          <a:prstGeom prst="rect">
            <a:avLst/>
          </a:prstGeom>
          <a:noFill/>
        </p:spPr>
        <p:txBody>
          <a:bodyPr wrap="square" lIns="36000" tIns="36000" rIns="36000" bIns="36000" rtlCol="0">
            <a:spAutoFit/>
          </a:bodyPr>
          <a:lstStyle/>
          <a:p>
            <a:r>
              <a:rPr lang="fi-FI" sz="1050" spc="-40" dirty="0"/>
              <a:t>(30.6)</a:t>
            </a:r>
          </a:p>
        </p:txBody>
      </p:sp>
    </p:spTree>
    <p:extLst>
      <p:ext uri="{BB962C8B-B14F-4D97-AF65-F5344CB8AC3E}">
        <p14:creationId xmlns:p14="http://schemas.microsoft.com/office/powerpoint/2010/main" val="2926433850"/>
      </p:ext>
    </p:extLst>
  </p:cSld>
  <p:clrMapOvr>
    <a:masterClrMapping/>
  </p:clrMapOvr>
  <p:transition spd="med">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165163"/>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51188713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861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1884598"/>
      </p:ext>
    </p:extLst>
  </p:cSld>
  <p:clrMapOvr>
    <a:masterClrMapping/>
  </p:clrMapOvr>
  <p:transition spd="med">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84746737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9639"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p:cNvSpPr txBox="1"/>
          <p:nvPr/>
        </p:nvSpPr>
        <p:spPr>
          <a:xfrm>
            <a:off x="8122808" y="4191865"/>
            <a:ext cx="503092" cy="234286"/>
          </a:xfrm>
          <a:prstGeom prst="rect">
            <a:avLst/>
          </a:prstGeom>
          <a:noFill/>
        </p:spPr>
        <p:txBody>
          <a:bodyPr wrap="square" lIns="36000" tIns="36000" rIns="36000" bIns="36000" rtlCol="0">
            <a:spAutoFit/>
          </a:bodyPr>
          <a:lstStyle/>
          <a:p>
            <a:r>
              <a:rPr lang="fi-FI" sz="1050" spc="-40" dirty="0"/>
              <a:t>(30.6)</a:t>
            </a:r>
          </a:p>
        </p:txBody>
      </p:sp>
    </p:spTree>
    <p:extLst>
      <p:ext uri="{BB962C8B-B14F-4D97-AF65-F5344CB8AC3E}">
        <p14:creationId xmlns:p14="http://schemas.microsoft.com/office/powerpoint/2010/main" val="1901969791"/>
      </p:ext>
    </p:extLst>
  </p:cSld>
  <p:clrMapOvr>
    <a:masterClrMapping/>
  </p:clrMapOvr>
  <p:transition spd="med">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49486" cy="292447"/>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4648840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0663"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205275994"/>
      </p:ext>
    </p:extLst>
  </p:cSld>
  <p:clrMapOvr>
    <a:masterClrMapping/>
  </p:clrMapOvr>
  <p:transition spd="med">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henkilöstön </a:t>
            </a:r>
            <a:br>
              <a:rPr lang="fi-FI" dirty="0"/>
            </a:br>
            <a:r>
              <a:rPr lang="fi-FI" dirty="0"/>
              <a:t>eläkkeelle siirtyminen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51746" cy="241813"/>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281246416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141659"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Toimihenkilöt </a:t>
            </a:r>
          </a:p>
        </p:txBody>
      </p:sp>
      <p:sp>
        <p:nvSpPr>
          <p:cNvPr id="10" name="Tekstiruutu 10"/>
          <p:cNvSpPr txBox="1">
            <a:spLocks noChangeArrowheads="1"/>
          </p:cNvSpPr>
          <p:nvPr/>
        </p:nvSpPr>
        <p:spPr bwMode="auto">
          <a:xfrm>
            <a:off x="5932821" y="3373306"/>
            <a:ext cx="972015"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Työntekijät </a:t>
            </a:r>
          </a:p>
        </p:txBody>
      </p:sp>
      <p:sp>
        <p:nvSpPr>
          <p:cNvPr id="11" name="Text Box 5"/>
          <p:cNvSpPr txBox="1">
            <a:spLocks noChangeArrowheads="1"/>
          </p:cNvSpPr>
          <p:nvPr/>
        </p:nvSpPr>
        <p:spPr bwMode="auto">
          <a:xfrm>
            <a:off x="1003991" y="1275730"/>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3963029662"/>
      </p:ext>
    </p:extLst>
  </p:cSld>
  <p:clrMapOvr>
    <a:masterClrMapping/>
  </p:clrMapOvr>
  <p:transition spd="med">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työntekijöiden          (toimihenkilöt pl.) eläkkeelle siirtyminen </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166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81348" cy="306614"/>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328514366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1410669638"/>
      </p:ext>
    </p:extLst>
  </p:cSld>
  <p:clrMapOvr>
    <a:masterClrMapping/>
  </p:clrMapOvr>
  <p:transition spd="med">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jäsenyritykset 2016</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8" name="Ryhmä 7"/>
          <p:cNvGrpSpPr/>
          <p:nvPr/>
        </p:nvGrpSpPr>
        <p:grpSpPr>
          <a:xfrm>
            <a:off x="627101" y="984452"/>
            <a:ext cx="7738478" cy="3648081"/>
            <a:chOff x="1583241" y="1971976"/>
            <a:chExt cx="9026379" cy="4255227"/>
          </a:xfrm>
        </p:grpSpPr>
        <p:grpSp>
          <p:nvGrpSpPr>
            <p:cNvPr id="9" name="Ryhmä 8"/>
            <p:cNvGrpSpPr/>
            <p:nvPr/>
          </p:nvGrpSpPr>
          <p:grpSpPr>
            <a:xfrm>
              <a:off x="1679129" y="5886152"/>
              <a:ext cx="3065952" cy="341051"/>
              <a:chOff x="755576" y="5482007"/>
              <a:chExt cx="4001051" cy="398731"/>
            </a:xfrm>
          </p:grpSpPr>
          <p:sp>
            <p:nvSpPr>
              <p:cNvPr id="24" name="Suorakulmio 23"/>
              <p:cNvSpPr/>
              <p:nvPr/>
            </p:nvSpPr>
            <p:spPr>
              <a:xfrm>
                <a:off x="971601" y="5482007"/>
                <a:ext cx="378502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henkilön yritykset</a:t>
                </a: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ext uri="{D42A27DB-BD31-4B8C-83A1-F6EECF244321}">
                    <p14:modId xmlns:p14="http://schemas.microsoft.com/office/powerpoint/2010/main" val="4153158257"/>
                  </p:ext>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ext uri="{D42A27DB-BD31-4B8C-83A1-F6EECF244321}">
                    <p14:modId xmlns:p14="http://schemas.microsoft.com/office/powerpoint/2010/main" val="1606956221"/>
                  </p:ext>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1 567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177 521</a:t>
                </a:r>
              </a:p>
            </p:txBody>
          </p:sp>
          <p:grpSp>
            <p:nvGrpSpPr>
              <p:cNvPr id="18" name="Ryhmä 17"/>
              <p:cNvGrpSpPr/>
              <p:nvPr/>
            </p:nvGrpSpPr>
            <p:grpSpPr>
              <a:xfrm>
                <a:off x="1679129" y="5587087"/>
                <a:ext cx="2819140" cy="341050"/>
                <a:chOff x="755576" y="5182943"/>
                <a:chExt cx="3678959" cy="398730"/>
              </a:xfrm>
            </p:grpSpPr>
            <p:sp>
              <p:nvSpPr>
                <p:cNvPr id="22" name="Suorakulmio 21"/>
                <p:cNvSpPr/>
                <p:nvPr/>
              </p:nvSpPr>
              <p:spPr>
                <a:xfrm>
                  <a:off x="971599" y="5182943"/>
                  <a:ext cx="346293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henkilön yritykset</a:t>
                  </a: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3065952" cy="341050"/>
                <a:chOff x="3535304" y="5182941"/>
                <a:chExt cx="4001051" cy="398730"/>
              </a:xfrm>
            </p:grpSpPr>
            <p:sp>
              <p:nvSpPr>
                <p:cNvPr id="20" name="Suorakulmio 19"/>
                <p:cNvSpPr/>
                <p:nvPr/>
              </p:nvSpPr>
              <p:spPr>
                <a:xfrm>
                  <a:off x="3751329" y="5182941"/>
                  <a:ext cx="378502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henkilön yritykset</a:t>
                  </a: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0" y="5886150"/>
              <a:ext cx="2808226" cy="341050"/>
              <a:chOff x="3535303" y="5482006"/>
              <a:chExt cx="3664718" cy="398730"/>
            </a:xfrm>
          </p:grpSpPr>
          <p:sp>
            <p:nvSpPr>
              <p:cNvPr id="12" name="Suorakulmio 11"/>
              <p:cNvSpPr/>
              <p:nvPr/>
            </p:nvSpPr>
            <p:spPr>
              <a:xfrm>
                <a:off x="3737083" y="5482006"/>
                <a:ext cx="3462938"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henkilön yritykset</a:t>
                </a: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833375814"/>
      </p:ext>
    </p:extLst>
  </p:cSld>
  <p:clrMapOvr>
    <a:masterClrMapping/>
  </p:clrMapOvr>
  <p:transition spd="med">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pk-jäsenyritykset 2016</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ext uri="{D42A27DB-BD31-4B8C-83A1-F6EECF244321}">
                  <p14:modId xmlns:p14="http://schemas.microsoft.com/office/powerpoint/2010/main" val="343391011"/>
                </p:ext>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3511292" cy="341050"/>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1 421</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41050"/>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69 035</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ext uri="{D42A27DB-BD31-4B8C-83A1-F6EECF244321}">
                  <p14:modId xmlns:p14="http://schemas.microsoft.com/office/powerpoint/2010/main" val="1822828997"/>
                </p:ext>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2695735" cy="341050"/>
              <a:chOff x="755576" y="5189154"/>
              <a:chExt cx="3517918" cy="398731"/>
            </a:xfrm>
          </p:grpSpPr>
          <p:sp>
            <p:nvSpPr>
              <p:cNvPr id="58" name="Suorakulmio 57"/>
              <p:cNvSpPr/>
              <p:nvPr/>
            </p:nvSpPr>
            <p:spPr>
              <a:xfrm>
                <a:off x="971600" y="5189154"/>
                <a:ext cx="3301894"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henkilön yritykset</a:t>
                </a: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819141" cy="341050"/>
              <a:chOff x="755576" y="5488219"/>
              <a:chExt cx="3678963" cy="398731"/>
            </a:xfrm>
          </p:grpSpPr>
          <p:sp>
            <p:nvSpPr>
              <p:cNvPr id="56" name="Suorakulmio 55"/>
              <p:cNvSpPr/>
              <p:nvPr/>
            </p:nvSpPr>
            <p:spPr>
              <a:xfrm>
                <a:off x="971601" y="5488219"/>
                <a:ext cx="346293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henkilön yritykset</a:t>
                </a: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819141" cy="341050"/>
              <a:chOff x="3551876" y="5189154"/>
              <a:chExt cx="3678961" cy="398731"/>
            </a:xfrm>
          </p:grpSpPr>
          <p:sp>
            <p:nvSpPr>
              <p:cNvPr id="54" name="Suorakulmio 53"/>
              <p:cNvSpPr/>
              <p:nvPr/>
            </p:nvSpPr>
            <p:spPr>
              <a:xfrm>
                <a:off x="3767901" y="5189154"/>
                <a:ext cx="346293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henkilön yritykset</a:t>
                </a: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3055035" cy="341050"/>
              <a:chOff x="3551876" y="5488219"/>
              <a:chExt cx="3986798" cy="398731"/>
            </a:xfrm>
          </p:grpSpPr>
          <p:sp>
            <p:nvSpPr>
              <p:cNvPr id="52" name="Suorakulmio 51"/>
              <p:cNvSpPr/>
              <p:nvPr/>
            </p:nvSpPr>
            <p:spPr>
              <a:xfrm>
                <a:off x="3753653" y="5488219"/>
                <a:ext cx="3785021"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henkilön yritykset</a:t>
                </a: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822994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Viimeisin tieto syyskuu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Bruttokansantuotteen kasvu Euroalueella on  jatkunut viime kuukausina</a:t>
            </a:r>
          </a:p>
          <a:p>
            <a:pPr>
              <a:lnSpc>
                <a:spcPct val="100000"/>
              </a:lnSpc>
              <a:spcBef>
                <a:spcPts val="0"/>
              </a:spcBef>
            </a:pPr>
            <a:r>
              <a:rPr lang="fi-FI" sz="1200" b="0" dirty="0"/>
              <a:t>Teollisuuden ja palvelujen ostopäällikköindeksi, 50 = ei muutosta edelliskuukaudesta</a:t>
            </a:r>
            <a:endParaRPr lang="fi-FI" dirty="0"/>
          </a:p>
        </p:txBody>
      </p:sp>
      <p:pic>
        <p:nvPicPr>
          <p:cNvPr id="9" name="Sisällön paikkamerkki 8">
            <a:extLst>
              <a:ext uri="{FF2B5EF4-FFF2-40B4-BE49-F238E27FC236}">
                <a16:creationId xmlns:a16="http://schemas.microsoft.com/office/drawing/2014/main" id="{D86D6797-9E08-48F4-A547-6B3900E33340}"/>
              </a:ext>
            </a:extLst>
          </p:cNvPr>
          <p:cNvPicPr>
            <a:picLocks noGrp="1" noChangeAspect="1"/>
          </p:cNvPicPr>
          <p:nvPr>
            <p:ph sz="quarter" idx="17"/>
          </p:nvPr>
        </p:nvPicPr>
        <p:blipFill>
          <a:blip r:embed="rId2"/>
          <a:stretch>
            <a:fillRect/>
          </a:stretch>
        </p:blipFill>
        <p:spPr>
          <a:xfrm>
            <a:off x="252000" y="1340531"/>
            <a:ext cx="8467264" cy="3304494"/>
          </a:xfrm>
          <a:prstGeom prst="rect">
            <a:avLst/>
          </a:prstGeom>
        </p:spPr>
      </p:pic>
    </p:spTree>
    <p:extLst>
      <p:ext uri="{BB962C8B-B14F-4D97-AF65-F5344CB8AC3E}">
        <p14:creationId xmlns:p14="http://schemas.microsoft.com/office/powerpoint/2010/main" val="394764559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t>Teollisuustuotanto on kasvanut myös Suomessa, mutta taso on matala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77292262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465"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5314197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Suomessa on pudonnut </a:t>
            </a:r>
            <a:br>
              <a:rPr lang="fi-FI" dirty="0"/>
            </a:br>
            <a:r>
              <a:rPr lang="fi-FI" dirty="0"/>
              <a:t>EU-maista eniten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53802571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489"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375369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spc="-50" dirty="0"/>
              <a:t>Taustatietoa teknologiateollisuudesta sekä koko vientisektorista</a:t>
            </a:r>
            <a:endParaRPr lang="fi-FI" sz="32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85891686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Euroalueella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658943570"/>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5513"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181749553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Suomessa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fi-FI" dirty="0"/>
              <a:t>Lähde: </a:t>
            </a:r>
            <a:r>
              <a:rPr lang="fi-FI" dirty="0" err="1"/>
              <a:t>Macrobond</a:t>
            </a:r>
            <a:r>
              <a:rPr lang="fi-FI" dirty="0"/>
              <a:t>, Tilastokeskus (kuluttajien luottamusindeksi)</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466820767"/>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6537"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298128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Kiinassa ja Intiassa kasvu jatkuu vahvana,</a:t>
            </a:r>
            <a:br>
              <a:rPr lang="fi-FI" dirty="0"/>
            </a:br>
            <a:r>
              <a:rPr lang="fi-FI" dirty="0"/>
              <a:t>myös Brasilia on palautumassa kasvuun</a:t>
            </a:r>
          </a:p>
          <a:p>
            <a:pPr>
              <a:lnSpc>
                <a:spcPct val="100000"/>
              </a:lnSpc>
              <a:spcBef>
                <a:spcPts val="0"/>
              </a:spcBef>
            </a:pPr>
            <a:r>
              <a:rPr lang="fi-FI" sz="1200" b="0" dirty="0"/>
              <a:t>Kiinan, Intian, Brasilian ja Venäjän osuus maailmantaloudesta on ostovoimakorjattuna 31 %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17958209"/>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7561"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243834187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syyskuu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Euroalueen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9" name="Sisällön paikkamerkki 8">
            <a:extLst>
              <a:ext uri="{FF2B5EF4-FFF2-40B4-BE49-F238E27FC236}">
                <a16:creationId xmlns:a16="http://schemas.microsoft.com/office/drawing/2014/main" id="{5071094F-A0A3-48B3-90C6-C324A23A9541}"/>
              </a:ext>
            </a:extLst>
          </p:cNvPr>
          <p:cNvPicPr>
            <a:picLocks noGrp="1" noChangeAspect="1"/>
          </p:cNvPicPr>
          <p:nvPr>
            <p:ph sz="quarter" idx="17"/>
          </p:nvPr>
        </p:nvPicPr>
        <p:blipFill>
          <a:blip r:embed="rId2"/>
          <a:stretch>
            <a:fillRect/>
          </a:stretch>
        </p:blipFill>
        <p:spPr>
          <a:xfrm>
            <a:off x="282027" y="1103313"/>
            <a:ext cx="8437237" cy="3541712"/>
          </a:xfrm>
          <a:prstGeom prst="rect">
            <a:avLst/>
          </a:prstGeom>
        </p:spPr>
      </p:pic>
    </p:spTree>
    <p:extLst>
      <p:ext uri="{BB962C8B-B14F-4D97-AF65-F5344CB8AC3E}">
        <p14:creationId xmlns:p14="http://schemas.microsoft.com/office/powerpoint/2010/main" val="170301168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syyskuu 2017.   </a:t>
            </a:r>
          </a:p>
          <a:p>
            <a:r>
              <a:rPr lang="fi-FI" dirty="0"/>
              <a:t>Lähde: Markit </a:t>
            </a:r>
          </a:p>
        </p:txBody>
      </p:sp>
      <p:sp>
        <p:nvSpPr>
          <p:cNvPr id="10" name="Tekstin paikkamerkki 7"/>
          <p:cNvSpPr>
            <a:spLocks noGrp="1"/>
          </p:cNvSpPr>
          <p:nvPr>
            <p:ph type="body" sz="quarter" idx="15"/>
          </p:nvPr>
        </p:nvSpPr>
        <p:spPr>
          <a:xfrm>
            <a:off x="252000" y="282150"/>
            <a:ext cx="8013658" cy="648000"/>
          </a:xfrm>
        </p:spPr>
        <p:txBody>
          <a:bodyPr/>
          <a:lstStyle/>
          <a:p>
            <a:r>
              <a:rPr lang="fi-FI" dirty="0"/>
              <a:t>Kiinan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9" name="Sisällön paikkamerkki 8">
            <a:extLst>
              <a:ext uri="{FF2B5EF4-FFF2-40B4-BE49-F238E27FC236}">
                <a16:creationId xmlns:a16="http://schemas.microsoft.com/office/drawing/2014/main" id="{3C142E13-A22B-494E-B21C-FF24072E67AB}"/>
              </a:ext>
            </a:extLst>
          </p:cNvPr>
          <p:cNvPicPr>
            <a:picLocks noGrp="1" noChangeAspect="1"/>
          </p:cNvPicPr>
          <p:nvPr>
            <p:ph sz="quarter" idx="17"/>
          </p:nvPr>
        </p:nvPicPr>
        <p:blipFill>
          <a:blip r:embed="rId2"/>
          <a:stretch>
            <a:fillRect/>
          </a:stretch>
        </p:blipFill>
        <p:spPr>
          <a:xfrm>
            <a:off x="165532" y="1103313"/>
            <a:ext cx="8553732" cy="3541712"/>
          </a:xfrm>
          <a:prstGeom prst="rect">
            <a:avLst/>
          </a:prstGeom>
        </p:spPr>
      </p:pic>
    </p:spTree>
    <p:extLst>
      <p:ext uri="{BB962C8B-B14F-4D97-AF65-F5344CB8AC3E}">
        <p14:creationId xmlns:p14="http://schemas.microsoft.com/office/powerpoint/2010/main" val="139543840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syyskuu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Venäjän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9" name="Sisällön paikkamerkki 8">
            <a:extLst>
              <a:ext uri="{FF2B5EF4-FFF2-40B4-BE49-F238E27FC236}">
                <a16:creationId xmlns:a16="http://schemas.microsoft.com/office/drawing/2014/main" id="{2E0C86A8-BFF6-48EF-AADA-32326873B81F}"/>
              </a:ext>
            </a:extLst>
          </p:cNvPr>
          <p:cNvPicPr>
            <a:picLocks noGrp="1" noChangeAspect="1"/>
          </p:cNvPicPr>
          <p:nvPr>
            <p:ph sz="quarter" idx="17"/>
          </p:nvPr>
        </p:nvPicPr>
        <p:blipFill>
          <a:blip r:embed="rId2"/>
          <a:stretch>
            <a:fillRect/>
          </a:stretch>
        </p:blipFill>
        <p:spPr>
          <a:xfrm>
            <a:off x="282026" y="1103313"/>
            <a:ext cx="8437238" cy="3541712"/>
          </a:xfrm>
          <a:prstGeom prst="rect">
            <a:avLst/>
          </a:prstGeom>
        </p:spPr>
      </p:pic>
    </p:spTree>
    <p:extLst>
      <p:ext uri="{BB962C8B-B14F-4D97-AF65-F5344CB8AC3E}">
        <p14:creationId xmlns:p14="http://schemas.microsoft.com/office/powerpoint/2010/main" val="312416891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syyskuu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Brasilian teollisuudessa tuotanto kasvaa hieman     </a:t>
            </a:r>
          </a:p>
          <a:p>
            <a:pPr>
              <a:lnSpc>
                <a:spcPct val="100000"/>
              </a:lnSpc>
              <a:spcBef>
                <a:spcPts val="0"/>
              </a:spcBef>
            </a:pPr>
            <a:r>
              <a:rPr lang="fi-FI" sz="1200" b="0" dirty="0"/>
              <a:t>Teollisuuden ostopäällikköindeksi, 50 = ei muutosta edelliskuukaudesta </a:t>
            </a:r>
            <a:endParaRPr lang="fi-FI" dirty="0"/>
          </a:p>
        </p:txBody>
      </p:sp>
      <p:pic>
        <p:nvPicPr>
          <p:cNvPr id="9" name="Sisällön paikkamerkki 8">
            <a:extLst>
              <a:ext uri="{FF2B5EF4-FFF2-40B4-BE49-F238E27FC236}">
                <a16:creationId xmlns:a16="http://schemas.microsoft.com/office/drawing/2014/main" id="{51C6E1F7-29B7-4EA7-9A94-53627C175326}"/>
              </a:ext>
            </a:extLst>
          </p:cNvPr>
          <p:cNvPicPr>
            <a:picLocks noGrp="1" noChangeAspect="1"/>
          </p:cNvPicPr>
          <p:nvPr>
            <p:ph sz="quarter" idx="17"/>
          </p:nvPr>
        </p:nvPicPr>
        <p:blipFill>
          <a:blip r:embed="rId2"/>
          <a:stretch>
            <a:fillRect/>
          </a:stretch>
        </p:blipFill>
        <p:spPr>
          <a:xfrm>
            <a:off x="165532" y="1103313"/>
            <a:ext cx="8553731" cy="3541712"/>
          </a:xfrm>
          <a:prstGeom prst="rect">
            <a:avLst/>
          </a:prstGeom>
        </p:spPr>
      </p:pic>
    </p:spTree>
    <p:extLst>
      <p:ext uri="{BB962C8B-B14F-4D97-AF65-F5344CB8AC3E}">
        <p14:creationId xmlns:p14="http://schemas.microsoft.com/office/powerpoint/2010/main" val="1085040470"/>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Yhdysvaltain teollisuudessa tuotanto kasvaa  </a:t>
            </a:r>
          </a:p>
          <a:p>
            <a:pPr>
              <a:lnSpc>
                <a:spcPct val="100000"/>
              </a:lnSpc>
              <a:spcBef>
                <a:spcPts val="0"/>
              </a:spcBef>
            </a:pPr>
            <a:r>
              <a:rPr lang="fi-FI" sz="1200" b="0" dirty="0"/>
              <a:t>Teollisuuden ostopäällikköindeksi, 50 = ei muutosta edelliskuukaudesta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4189416307"/>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8585"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285010504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kasvaa maailmanlaajuisesti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61810293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610"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9949146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634955"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Maailmankauppa on piristynyt uudelleen </a:t>
            </a:r>
          </a:p>
          <a:p>
            <a:pPr>
              <a:lnSpc>
                <a:spcPct val="100000"/>
              </a:lnSpc>
              <a:spcBef>
                <a:spcPts val="0"/>
              </a:spcBef>
            </a:pPr>
            <a:r>
              <a:rPr lang="fi-FI" sz="1200" b="0" dirty="0"/>
              <a:t>Tuonnin määrän kehitys </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752656038"/>
              </p:ext>
            </p:extLst>
          </p:nvPr>
        </p:nvGraphicFramePr>
        <p:xfrm>
          <a:off x="381000" y="1110036"/>
          <a:ext cx="8391525" cy="3506041"/>
        </p:xfrm>
        <a:graphic>
          <a:graphicData uri="http://schemas.openxmlformats.org/presentationml/2006/ole">
            <mc:AlternateContent xmlns:mc="http://schemas.openxmlformats.org/markup-compatibility/2006">
              <mc:Choice xmlns:v="urn:schemas-microsoft-com:vml" Requires="v">
                <p:oleObj spid="_x0000_s10632"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10036"/>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07044651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27" name="Tekstiruutu 26"/>
          <p:cNvSpPr txBox="1"/>
          <p:nvPr/>
        </p:nvSpPr>
        <p:spPr>
          <a:xfrm>
            <a:off x="338848" y="1794150"/>
            <a:ext cx="3142279" cy="786666"/>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56166558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657"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120377417"/>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8" name="Sisällön paikkamerkki 7"/>
          <p:cNvGraphicFramePr>
            <a:graphicFrameLocks noGrp="1" noChangeAspect="1"/>
          </p:cNvGraphicFramePr>
          <p:nvPr>
            <p:ph sz="quarter" idx="17"/>
            <p:extLst>
              <p:ext uri="{D42A27DB-BD31-4B8C-83A1-F6EECF244321}">
                <p14:modId xmlns:p14="http://schemas.microsoft.com/office/powerpoint/2010/main" val="3350559476"/>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2682"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267310130"/>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Rakentamisen kasvu Kiinassa on selvästi aiempaa hitaampaa</a:t>
            </a:r>
          </a:p>
          <a:p>
            <a:pPr>
              <a:lnSpc>
                <a:spcPct val="100000"/>
              </a:lnSpc>
              <a:spcBef>
                <a:spcPts val="0"/>
              </a:spcBef>
            </a:pPr>
            <a:r>
              <a:rPr lang="fi-FI" sz="1200" b="0" dirty="0"/>
              <a:t>Kiinan osuus Aasian </a:t>
            </a:r>
            <a:r>
              <a:rPr lang="fi-FI" sz="1200" b="0" dirty="0" err="1"/>
              <a:t>bkt:sta</a:t>
            </a:r>
            <a:r>
              <a:rPr lang="fi-FI" sz="1200" b="0" dirty="0"/>
              <a:t> on ostovoimakorjattuna 42 %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827765202"/>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13703"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1598308113"/>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Kiinteät investoinnit vähenevät edelleen erityisesti Brasiliassa </a:t>
            </a:r>
          </a:p>
          <a:p>
            <a:pPr>
              <a:lnSpc>
                <a:spcPct val="100000"/>
              </a:lnSpc>
              <a:spcBef>
                <a:spcPts val="0"/>
              </a:spcBef>
            </a:pPr>
            <a:r>
              <a:rPr lang="fi-FI" sz="1200" b="0" dirty="0"/>
              <a:t>Venäjän osuus Euroopan </a:t>
            </a:r>
            <a:r>
              <a:rPr lang="fi-FI" sz="1200" b="0" dirty="0" err="1"/>
              <a:t>bkt:sta</a:t>
            </a:r>
            <a:r>
              <a:rPr lang="fi-FI" sz="1200" b="0" dirty="0"/>
              <a:t> on ostovoimakorjattuna 13 %</a:t>
            </a:r>
            <a:br>
              <a:rPr lang="fi-FI" sz="1200" b="0" dirty="0"/>
            </a:br>
            <a:r>
              <a:rPr lang="fi-FI" sz="1200" b="0" dirty="0"/>
              <a:t>Brasilian osuus </a:t>
            </a:r>
            <a:r>
              <a:rPr lang="fi-FI" sz="1200" b="0" dirty="0" err="1"/>
              <a:t>Keski</a:t>
            </a:r>
            <a:r>
              <a:rPr lang="fi-FI" sz="1200" b="0" dirty="0"/>
              <a:t>- ja Etelä-Amerikan </a:t>
            </a:r>
            <a:r>
              <a:rPr lang="fi-FI" sz="1200" b="0" dirty="0" err="1"/>
              <a:t>bkt:sta</a:t>
            </a:r>
            <a:r>
              <a:rPr lang="fi-FI" sz="1200" b="0" dirty="0"/>
              <a:t> on ostovoimakorjattuna 35 %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402785451"/>
              </p:ext>
            </p:extLst>
          </p:nvPr>
        </p:nvGraphicFramePr>
        <p:xfrm>
          <a:off x="383718" y="1470133"/>
          <a:ext cx="8386088" cy="3174891"/>
        </p:xfrm>
        <a:graphic>
          <a:graphicData uri="http://schemas.openxmlformats.org/presentationml/2006/ole">
            <mc:AlternateContent xmlns:mc="http://schemas.openxmlformats.org/markup-compatibility/2006">
              <mc:Choice xmlns:v="urn:schemas-microsoft-com:vml" Requires="v">
                <p:oleObj spid="_x0000_s14728"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470133"/>
                        <a:ext cx="8386088" cy="3174891"/>
                      </a:xfrm>
                      <a:prstGeom prst="rect">
                        <a:avLst/>
                      </a:prstGeom>
                    </p:spPr>
                  </p:pic>
                </p:oleObj>
              </mc:Fallback>
            </mc:AlternateContent>
          </a:graphicData>
        </a:graphic>
      </p:graphicFrame>
    </p:spTree>
    <p:extLst>
      <p:ext uri="{BB962C8B-B14F-4D97-AF65-F5344CB8AC3E}">
        <p14:creationId xmlns:p14="http://schemas.microsoft.com/office/powerpoint/2010/main" val="899420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EU-maiden vienti Venäjälle on elpynyt hieman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77831669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3112"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9952460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Venäjän* osuus teknologiateollisuuden Suomen viennistä on pudonnut runsaaseen 5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 Neuvostoliitto vuoteen 1991 asti.</a:t>
            </a:r>
          </a:p>
          <a:p>
            <a:r>
              <a:rPr lang="fi-FI" dirty="0"/>
              <a:t>Lähde: Tulli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2018989280"/>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25"/>
          <p:cNvSpPr txBox="1">
            <a:spLocks noChangeArrowheads="1"/>
          </p:cNvSpPr>
          <p:nvPr/>
        </p:nvSpPr>
        <p:spPr bwMode="auto">
          <a:xfrm>
            <a:off x="740381" y="1210929"/>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t>
            </a:r>
          </a:p>
        </p:txBody>
      </p:sp>
    </p:spTree>
    <p:extLst>
      <p:ext uri="{BB962C8B-B14F-4D97-AF65-F5344CB8AC3E}">
        <p14:creationId xmlns:p14="http://schemas.microsoft.com/office/powerpoint/2010/main" val="1469653001"/>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Uusien omakotitalojen myynti ja rakentaminen USA:ssa ovat elpyneet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41253503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6774"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0692218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Euron arvo on vahvistunut suhteessa muihin valuuttoihin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228254421"/>
              </p:ext>
            </p:extLst>
          </p:nvPr>
        </p:nvGraphicFramePr>
        <p:xfrm>
          <a:off x="381000" y="1146129"/>
          <a:ext cx="8391525" cy="3481434"/>
        </p:xfrm>
        <a:graphic>
          <a:graphicData uri="http://schemas.openxmlformats.org/presentationml/2006/ole">
            <mc:AlternateContent xmlns:mc="http://schemas.openxmlformats.org/markup-compatibility/2006">
              <mc:Choice xmlns:v="urn:schemas-microsoft-com:vml" Requires="v">
                <p:oleObj spid="_x0000_s17802"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46129"/>
                        <a:ext cx="8391525" cy="3481434"/>
                      </a:xfrm>
                      <a:prstGeom prst="rect">
                        <a:avLst/>
                      </a:prstGeom>
                    </p:spPr>
                  </p:pic>
                </p:oleObj>
              </mc:Fallback>
            </mc:AlternateContent>
          </a:graphicData>
        </a:graphic>
      </p:graphicFrame>
    </p:spTree>
    <p:extLst>
      <p:ext uri="{BB962C8B-B14F-4D97-AF65-F5344CB8AC3E}">
        <p14:creationId xmlns:p14="http://schemas.microsoft.com/office/powerpoint/2010/main" val="4003576539"/>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April</a:t>
            </a:r>
            <a:r>
              <a:rPr lang="fi-FI" dirty="0"/>
              <a:t> 2017)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Maailmantalouden ennustetaan kasvavan 3,6 % vuonna 2017, viime vuonna kasvua oli 3,2 % </a:t>
            </a:r>
          </a:p>
          <a:p>
            <a:pPr>
              <a:lnSpc>
                <a:spcPct val="100000"/>
              </a:lnSpc>
              <a:spcBef>
                <a:spcPts val="0"/>
              </a:spcBef>
            </a:pPr>
            <a:r>
              <a:rPr lang="fi-FI" sz="1200" b="0" dirty="0"/>
              <a:t>Bkt:n kasvu 2017 / 2016, %</a:t>
            </a:r>
            <a:endParaRPr lang="fi-FI" dirty="0"/>
          </a:p>
        </p:txBody>
      </p:sp>
      <p:graphicFrame>
        <p:nvGraphicFramePr>
          <p:cNvPr id="200" name="Object 5"/>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01" name="Rectangle 18"/>
          <p:cNvSpPr>
            <a:spLocks noChangeArrowheads="1"/>
          </p:cNvSpPr>
          <p:nvPr/>
        </p:nvSpPr>
        <p:spPr bwMode="auto">
          <a:xfrm flipV="1">
            <a:off x="852599" y="2883924"/>
            <a:ext cx="1319735" cy="498952"/>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188100" y="2942241"/>
            <a:ext cx="1098466" cy="437976"/>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298151" y="3067033"/>
            <a:ext cx="332555" cy="312347"/>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618569" y="1868625"/>
            <a:ext cx="1338212" cy="151011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815668" y="2630009"/>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206" name="Text Box 23"/>
          <p:cNvSpPr txBox="1">
            <a:spLocks noChangeArrowheads="1"/>
          </p:cNvSpPr>
          <p:nvPr/>
        </p:nvSpPr>
        <p:spPr bwMode="auto">
          <a:xfrm>
            <a:off x="2121431" y="2731126"/>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Länsi-Eurooppa</a:t>
            </a:r>
          </a:p>
        </p:txBody>
      </p:sp>
      <p:sp>
        <p:nvSpPr>
          <p:cNvPr id="207" name="Text Box 24"/>
          <p:cNvSpPr txBox="1">
            <a:spLocks noChangeArrowheads="1"/>
          </p:cNvSpPr>
          <p:nvPr/>
        </p:nvSpPr>
        <p:spPr bwMode="auto">
          <a:xfrm>
            <a:off x="3102814" y="2672810"/>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208" name="Text Box 25"/>
          <p:cNvSpPr txBox="1">
            <a:spLocks noChangeArrowheads="1"/>
          </p:cNvSpPr>
          <p:nvPr/>
        </p:nvSpPr>
        <p:spPr bwMode="auto">
          <a:xfrm>
            <a:off x="4026369" y="1532160"/>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209" name="Rectangle 26"/>
          <p:cNvSpPr>
            <a:spLocks noChangeArrowheads="1"/>
          </p:cNvSpPr>
          <p:nvPr/>
        </p:nvSpPr>
        <p:spPr bwMode="auto">
          <a:xfrm>
            <a:off x="4964279" y="1697094"/>
            <a:ext cx="510295" cy="1677464"/>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489235" y="2404085"/>
            <a:ext cx="830016" cy="978144"/>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4963877" y="1467937"/>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2" name="Rectangle 30"/>
          <p:cNvSpPr>
            <a:spLocks noChangeArrowheads="1"/>
          </p:cNvSpPr>
          <p:nvPr/>
        </p:nvSpPr>
        <p:spPr bwMode="auto">
          <a:xfrm>
            <a:off x="6332684" y="3133373"/>
            <a:ext cx="242108" cy="25208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721507"/>
            <a:ext cx="386225" cy="656114"/>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5831127" y="1669136"/>
            <a:ext cx="185279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it. Eurooppa </a:t>
            </a:r>
          </a:p>
        </p:txBody>
      </p:sp>
      <p:sp>
        <p:nvSpPr>
          <p:cNvPr id="216" name="Rectangle 34"/>
          <p:cNvSpPr>
            <a:spLocks noChangeArrowheads="1"/>
          </p:cNvSpPr>
          <p:nvPr/>
        </p:nvSpPr>
        <p:spPr bwMode="auto">
          <a:xfrm>
            <a:off x="6987543" y="3332902"/>
            <a:ext cx="190604" cy="4571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185201" y="2998398"/>
            <a:ext cx="104839" cy="382750"/>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03091" y="2605163"/>
            <a:ext cx="370567" cy="773623"/>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685623" y="2692382"/>
            <a:ext cx="768035" cy="688766"/>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6065904" y="2649654"/>
            <a:ext cx="751395"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14224" y="2846818"/>
            <a:ext cx="720069"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483626" y="2125842"/>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Meksiko</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223" name="Text Box 43"/>
          <p:cNvSpPr txBox="1">
            <a:spLocks noChangeArrowheads="1"/>
          </p:cNvSpPr>
          <p:nvPr/>
        </p:nvSpPr>
        <p:spPr bwMode="auto">
          <a:xfrm rot="-5400000">
            <a:off x="6947595" y="1984192"/>
            <a:ext cx="10949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224" name="Text Box 44"/>
          <p:cNvSpPr txBox="1">
            <a:spLocks noChangeArrowheads="1"/>
          </p:cNvSpPr>
          <p:nvPr/>
        </p:nvSpPr>
        <p:spPr bwMode="auto">
          <a:xfrm rot="-5400000">
            <a:off x="7645041" y="2008669"/>
            <a:ext cx="86754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Lähi-itä</a:t>
            </a:r>
            <a:r>
              <a:rPr kumimoji="0" lang="fi-FI" sz="1050" i="0" u="none" strike="noStrike" kern="0" cap="none" spc="0" normalizeH="0" baseline="0" noProof="0" dirty="0">
                <a:ln>
                  <a:noFill/>
                </a:ln>
                <a:effectLst/>
                <a:uLnTx/>
                <a:uFillTx/>
                <a:latin typeface="+mj-lt"/>
                <a:ea typeface="ＭＳ Ｐゴシック" pitchFamily="-128" charset="-128"/>
              </a:rPr>
              <a:t> ja</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 Afrikka </a:t>
            </a:r>
          </a:p>
        </p:txBody>
      </p:sp>
      <p:sp>
        <p:nvSpPr>
          <p:cNvPr id="225" name="Text Box 48"/>
          <p:cNvSpPr txBox="1">
            <a:spLocks noChangeArrowheads="1"/>
          </p:cNvSpPr>
          <p:nvPr/>
        </p:nvSpPr>
        <p:spPr bwMode="auto">
          <a:xfrm>
            <a:off x="1407922" y="1786076"/>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keskimäärin: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+3,6 %</a:t>
            </a:r>
          </a:p>
        </p:txBody>
      </p:sp>
      <p:sp>
        <p:nvSpPr>
          <p:cNvPr id="226" name="Line 49"/>
          <p:cNvSpPr>
            <a:spLocks noChangeShapeType="1"/>
          </p:cNvSpPr>
          <p:nvPr/>
        </p:nvSpPr>
        <p:spPr bwMode="auto">
          <a:xfrm>
            <a:off x="852599" y="2548477"/>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541857" y="2259966"/>
            <a:ext cx="135886" cy="275860"/>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9765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(ostovoimapariteetilla korjatusta) maailman bkt:stä vuonna 2015, %</a:t>
            </a:r>
          </a:p>
        </p:txBody>
      </p:sp>
      <p:sp>
        <p:nvSpPr>
          <p:cNvPr id="230" name="Text Box 31"/>
          <p:cNvSpPr txBox="1">
            <a:spLocks noChangeArrowheads="1"/>
          </p:cNvSpPr>
          <p:nvPr/>
        </p:nvSpPr>
        <p:spPr bwMode="auto">
          <a:xfrm>
            <a:off x="6309558" y="3032062"/>
            <a:ext cx="724798"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endParaRPr lang="fi-FI" sz="1209">
              <a:solidFill>
                <a:srgbClr val="002664"/>
              </a:solidFill>
            </a:endParaRPr>
          </a:p>
        </p:txBody>
      </p:sp>
      <p:sp>
        <p:nvSpPr>
          <p:cNvPr id="231" name="Text Box 29"/>
          <p:cNvSpPr txBox="1">
            <a:spLocks noChangeArrowheads="1"/>
          </p:cNvSpPr>
          <p:nvPr/>
        </p:nvSpPr>
        <p:spPr bwMode="auto">
          <a:xfrm>
            <a:off x="5619893" y="200168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Verdana" panose="020B0604030504040204" pitchFamily="34" charset="0"/>
              </a:rPr>
              <a:t>Muu </a:t>
            </a:r>
          </a:p>
          <a:p>
            <a:r>
              <a:rPr lang="fi-FI" sz="1050" dirty="0">
                <a:latin typeface="Verdana" panose="020B0604030504040204" pitchFamily="34" charset="0"/>
              </a:rPr>
              <a:t>Aasia</a:t>
            </a:r>
          </a:p>
        </p:txBody>
      </p:sp>
    </p:spTree>
    <p:extLst>
      <p:ext uri="{BB962C8B-B14F-4D97-AF65-F5344CB8AC3E}">
        <p14:creationId xmlns:p14="http://schemas.microsoft.com/office/powerpoint/2010/main" val="280309460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April</a:t>
            </a:r>
            <a:r>
              <a:rPr lang="fi-FI" dirty="0"/>
              <a:t> 2017), Tullihallitus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vientimarkkinoilla kysyntä kasvaa 2,2 % vuonna 2017  </a:t>
            </a:r>
          </a:p>
          <a:p>
            <a:pPr>
              <a:lnSpc>
                <a:spcPct val="100000"/>
              </a:lnSpc>
              <a:spcBef>
                <a:spcPts val="0"/>
              </a:spcBef>
            </a:pPr>
            <a:r>
              <a:rPr lang="fi-FI" sz="1200" b="0" dirty="0"/>
              <a:t>Bkt:n kasvu 2017 / 2016, % </a:t>
            </a:r>
            <a:endParaRPr lang="fi-FI" dirty="0"/>
          </a:p>
        </p:txBody>
      </p:sp>
      <p:graphicFrame>
        <p:nvGraphicFramePr>
          <p:cNvPr id="9" name="Object 5"/>
          <p:cNvGraphicFramePr>
            <a:graphicFrameLocks noGrp="1" noChangeAspect="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9717" y="3016969"/>
            <a:ext cx="772780" cy="452713"/>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632497" y="3032135"/>
            <a:ext cx="3976319" cy="432048"/>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17506" y="3173050"/>
            <a:ext cx="189891" cy="287749"/>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2" y="2053342"/>
            <a:ext cx="361464"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78827" y="2763054"/>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16" name="Text Box 23"/>
          <p:cNvSpPr txBox="1">
            <a:spLocks noChangeArrowheads="1"/>
          </p:cNvSpPr>
          <p:nvPr/>
        </p:nvSpPr>
        <p:spPr bwMode="auto">
          <a:xfrm>
            <a:off x="2953219" y="2763054"/>
            <a:ext cx="123142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Länsi-Eurooppa</a:t>
            </a:r>
          </a:p>
        </p:txBody>
      </p:sp>
      <p:sp>
        <p:nvSpPr>
          <p:cNvPr id="17" name="Text Box 24"/>
          <p:cNvSpPr txBox="1">
            <a:spLocks noChangeArrowheads="1"/>
          </p:cNvSpPr>
          <p:nvPr/>
        </p:nvSpPr>
        <p:spPr bwMode="auto">
          <a:xfrm>
            <a:off x="5251516" y="2752316"/>
            <a:ext cx="65915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18" name="Text Box 25"/>
          <p:cNvSpPr txBox="1">
            <a:spLocks noChangeArrowheads="1"/>
          </p:cNvSpPr>
          <p:nvPr/>
        </p:nvSpPr>
        <p:spPr bwMode="auto">
          <a:xfrm>
            <a:off x="5698319" y="1832734"/>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19" name="Rectangle 27"/>
          <p:cNvSpPr>
            <a:spLocks noChangeArrowheads="1"/>
          </p:cNvSpPr>
          <p:nvPr/>
        </p:nvSpPr>
        <p:spPr bwMode="auto">
          <a:xfrm flipV="1">
            <a:off x="6263777" y="2765629"/>
            <a:ext cx="533478" cy="693931"/>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56568" y="1682721"/>
            <a:ext cx="49564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 name="Text Box 29"/>
          <p:cNvSpPr txBox="1">
            <a:spLocks noChangeArrowheads="1"/>
          </p:cNvSpPr>
          <p:nvPr/>
        </p:nvSpPr>
        <p:spPr bwMode="auto">
          <a:xfrm>
            <a:off x="6263777" y="237387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Aasia</a:t>
            </a:r>
          </a:p>
        </p:txBody>
      </p:sp>
      <p:sp>
        <p:nvSpPr>
          <p:cNvPr id="22" name="Rectangle 30"/>
          <p:cNvSpPr>
            <a:spLocks noChangeArrowheads="1"/>
          </p:cNvSpPr>
          <p:nvPr/>
        </p:nvSpPr>
        <p:spPr bwMode="auto">
          <a:xfrm>
            <a:off x="6795026" y="3223294"/>
            <a:ext cx="301007" cy="252342"/>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04578" y="2858046"/>
            <a:ext cx="793029" cy="610837"/>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6516589" y="1839770"/>
            <a:ext cx="185279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Muu it. Eurooppa </a:t>
            </a:r>
          </a:p>
        </p:txBody>
      </p:sp>
      <p:sp>
        <p:nvSpPr>
          <p:cNvPr id="25" name="Rectangle 34"/>
          <p:cNvSpPr>
            <a:spLocks noChangeArrowheads="1"/>
          </p:cNvSpPr>
          <p:nvPr/>
        </p:nvSpPr>
        <p:spPr bwMode="auto">
          <a:xfrm>
            <a:off x="7908354" y="3408601"/>
            <a:ext cx="97623" cy="60282"/>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09700" y="3130875"/>
            <a:ext cx="73962" cy="338425"/>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83661" y="2735589"/>
            <a:ext cx="113591" cy="733294"/>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95230" y="2815873"/>
            <a:ext cx="252373" cy="653010"/>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585820" y="2768944"/>
            <a:ext cx="683192"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572444" y="2342948"/>
            <a:ext cx="72487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32" name="Text Box 44"/>
          <p:cNvSpPr txBox="1">
            <a:spLocks noChangeArrowheads="1"/>
          </p:cNvSpPr>
          <p:nvPr/>
        </p:nvSpPr>
        <p:spPr bwMode="auto">
          <a:xfrm rot="-5400000">
            <a:off x="7601567" y="1994427"/>
            <a:ext cx="143821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Lähi-itä ja Afrikka </a:t>
            </a:r>
          </a:p>
        </p:txBody>
      </p:sp>
      <p:sp>
        <p:nvSpPr>
          <p:cNvPr id="33" name="Text Box 48"/>
          <p:cNvSpPr txBox="1">
            <a:spLocks noChangeArrowheads="1"/>
          </p:cNvSpPr>
          <p:nvPr/>
        </p:nvSpPr>
        <p:spPr bwMode="auto">
          <a:xfrm>
            <a:off x="1876038" y="2152151"/>
            <a:ext cx="156966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a:t>
            </a:r>
            <a:r>
              <a:rPr kumimoji="0" lang="fi-FI" sz="1050" u="none" strike="noStrike" kern="0" cap="none" spc="0" normalizeH="0" noProof="0" dirty="0">
                <a:ln>
                  <a:noFill/>
                </a:ln>
                <a:effectLst/>
                <a:uLnTx/>
                <a:uFillTx/>
                <a:latin typeface="+mj-lt"/>
                <a:ea typeface="ＭＳ Ｐゴシック" pitchFamily="-128" charset="-128"/>
              </a:rPr>
              <a:t>keskimäärin</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+2,2 %</a:t>
            </a:r>
          </a:p>
        </p:txBody>
      </p:sp>
      <p:sp>
        <p:nvSpPr>
          <p:cNvPr id="34" name="Line 49"/>
          <p:cNvSpPr>
            <a:spLocks noChangeShapeType="1"/>
          </p:cNvSpPr>
          <p:nvPr/>
        </p:nvSpPr>
        <p:spPr bwMode="auto">
          <a:xfrm>
            <a:off x="842364" y="2990022"/>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62645" y="1914321"/>
            <a:ext cx="93984" cy="1539031"/>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p:nvPr/>
        </p:nvCxnSpPr>
        <p:spPr bwMode="auto">
          <a:xfrm>
            <a:off x="2615313" y="2603399"/>
            <a:ext cx="158670" cy="353389"/>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Meksiko </a:t>
            </a:r>
          </a:p>
        </p:txBody>
      </p:sp>
      <p:sp>
        <p:nvSpPr>
          <p:cNvPr id="38" name="Text Box 46"/>
          <p:cNvSpPr txBox="1">
            <a:spLocks noChangeArrowheads="1"/>
          </p:cNvSpPr>
          <p:nvPr/>
        </p:nvSpPr>
        <p:spPr bwMode="auto">
          <a:xfrm>
            <a:off x="1632497" y="4499800"/>
            <a:ext cx="628729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teknologiateollisuuden Suomen viennistä vuonna 2015, % </a:t>
            </a:r>
          </a:p>
        </p:txBody>
      </p:sp>
    </p:spTree>
    <p:extLst>
      <p:ext uri="{BB962C8B-B14F-4D97-AF65-F5344CB8AC3E}">
        <p14:creationId xmlns:p14="http://schemas.microsoft.com/office/powerpoint/2010/main" val="218652770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ruutu 7"/>
          <p:cNvSpPr txBox="1"/>
          <p:nvPr/>
        </p:nvSpPr>
        <p:spPr>
          <a:xfrm>
            <a:off x="338848" y="1794150"/>
            <a:ext cx="3142279" cy="970385"/>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marL="108000" indent="-108000">
              <a:lnSpc>
                <a:spcPts val="1400"/>
              </a:lnSpc>
              <a:buFont typeface="Arial" panose="020B0604020202020204" pitchFamily="34" charset="0"/>
              <a:buChar char="•"/>
            </a:pPr>
            <a:r>
              <a:rPr lang="fi-FI" sz="1050" spc="-40" dirty="0"/>
              <a:t>tietoliikennelaitteet, sähkökoneet, terveysteknologia</a:t>
            </a:r>
          </a:p>
          <a:p>
            <a:pPr marL="108000" indent="-108000">
              <a:lnSpc>
                <a:spcPts val="1400"/>
              </a:lnSpc>
              <a:buFont typeface="Arial" panose="020B0604020202020204" pitchFamily="34" charset="0"/>
              <a:buChar char="•"/>
            </a:pPr>
            <a:r>
              <a:rPr lang="fi-FI" sz="1050" spc="-40" dirty="0"/>
              <a:t>liikevaihto (2016): 13,3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38 000</a:t>
            </a:r>
          </a:p>
        </p:txBody>
      </p:sp>
      <p:sp>
        <p:nvSpPr>
          <p:cNvPr id="9" name="Tekstiruutu 8"/>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marL="108000" indent="-108000">
              <a:lnSpc>
                <a:spcPts val="1400"/>
              </a:lnSpc>
              <a:buFont typeface="Arial" panose="020B0604020202020204" pitchFamily="34" charset="0"/>
              <a:buChar char="•"/>
            </a:pPr>
            <a:r>
              <a:rPr lang="fi-FI" sz="1050" spc="-40" dirty="0"/>
              <a:t>terästuotteet, värimetallit, valut, </a:t>
            </a:r>
            <a:br>
              <a:rPr lang="fi-FI" sz="1050" spc="-40" dirty="0"/>
            </a:br>
            <a:r>
              <a:rPr lang="fi-FI" sz="1050" spc="-40" dirty="0"/>
              <a:t>metallimalmikaivokset                      </a:t>
            </a:r>
          </a:p>
          <a:p>
            <a:pPr marL="108000" indent="-108000">
              <a:lnSpc>
                <a:spcPts val="1400"/>
              </a:lnSpc>
              <a:buFont typeface="Arial" panose="020B0604020202020204" pitchFamily="34" charset="0"/>
              <a:buChar char="•"/>
            </a:pPr>
            <a:r>
              <a:rPr lang="fi-FI" sz="1050" spc="-40" dirty="0"/>
              <a:t>liikevaihto (2016): 9,0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15 400</a:t>
            </a:r>
          </a:p>
        </p:txBody>
      </p:sp>
      <p:sp>
        <p:nvSpPr>
          <p:cNvPr id="10" name="Tekstiruutu 9"/>
          <p:cNvSpPr txBox="1"/>
          <p:nvPr/>
        </p:nvSpPr>
        <p:spPr>
          <a:xfrm>
            <a:off x="5954716" y="1778493"/>
            <a:ext cx="2882290" cy="790848"/>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marL="108000" indent="-108000">
              <a:lnSpc>
                <a:spcPts val="1400"/>
              </a:lnSpc>
              <a:buFont typeface="Arial" panose="020B0604020202020204" pitchFamily="34" charset="0"/>
              <a:buChar char="•"/>
            </a:pPr>
            <a:r>
              <a:rPr lang="fi-FI" sz="1050" spc="-40" dirty="0"/>
              <a:t>koneet, metallituotteet, kulkuneuvot</a:t>
            </a:r>
          </a:p>
          <a:p>
            <a:pPr marL="108000" indent="-108000">
              <a:lnSpc>
                <a:spcPts val="1400"/>
              </a:lnSpc>
              <a:buFont typeface="Arial" panose="020B0604020202020204" pitchFamily="34" charset="0"/>
              <a:buChar char="•"/>
            </a:pPr>
            <a:r>
              <a:rPr lang="fi-FI" sz="1050" spc="-40" dirty="0"/>
              <a:t>liikevaihto (2016): 27,7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122 400 </a:t>
            </a:r>
          </a:p>
        </p:txBody>
      </p:sp>
      <p:sp>
        <p:nvSpPr>
          <p:cNvPr id="11" name="Tekstiruutu 10"/>
          <p:cNvSpPr txBox="1"/>
          <p:nvPr/>
        </p:nvSpPr>
        <p:spPr>
          <a:xfrm>
            <a:off x="350260" y="3342320"/>
            <a:ext cx="2834890" cy="790848"/>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marL="108000" indent="-108000">
              <a:lnSpc>
                <a:spcPts val="1400"/>
              </a:lnSpc>
              <a:buFont typeface="Arial" panose="020B0604020202020204" pitchFamily="34" charset="0"/>
              <a:buChar char="•"/>
            </a:pPr>
            <a:r>
              <a:rPr lang="fi-FI" sz="1050" spc="-40" dirty="0"/>
              <a:t>tietotekniikkapalvelut, ohjelmistot</a:t>
            </a:r>
          </a:p>
          <a:p>
            <a:pPr marL="108000" indent="-108000">
              <a:lnSpc>
                <a:spcPts val="1400"/>
              </a:lnSpc>
              <a:buFont typeface="Arial" panose="020B0604020202020204" pitchFamily="34" charset="0"/>
              <a:buChar char="•"/>
            </a:pPr>
            <a:r>
              <a:rPr lang="fi-FI" sz="1050" spc="-40" dirty="0"/>
              <a:t>liikevaihto (2016): 11,5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60 400</a:t>
            </a:r>
          </a:p>
        </p:txBody>
      </p:sp>
      <p:sp>
        <p:nvSpPr>
          <p:cNvPr id="12" name="Tekstiruutu 11"/>
          <p:cNvSpPr txBox="1"/>
          <p:nvPr/>
        </p:nvSpPr>
        <p:spPr>
          <a:xfrm>
            <a:off x="3492225" y="3350938"/>
            <a:ext cx="2834890" cy="970385"/>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marL="108000" indent="-108000">
              <a:lnSpc>
                <a:spcPts val="1400"/>
              </a:lnSpc>
              <a:buFont typeface="Arial" panose="020B0604020202020204" pitchFamily="34" charset="0"/>
              <a:buChar char="•"/>
            </a:pPr>
            <a:r>
              <a:rPr lang="fi-FI" sz="1050" spc="-40" dirty="0"/>
              <a:t>teollisuuden, yhteiskunnan </a:t>
            </a:r>
            <a:br>
              <a:rPr lang="fi-FI" sz="1050" spc="-40" dirty="0"/>
            </a:br>
            <a:r>
              <a:rPr lang="fi-FI" sz="1050" spc="-40" dirty="0"/>
              <a:t>ja rakentamisen asiantuntijapalvelut </a:t>
            </a:r>
          </a:p>
          <a:p>
            <a:pPr marL="108000" indent="-108000">
              <a:lnSpc>
                <a:spcPts val="1400"/>
              </a:lnSpc>
              <a:buFont typeface="Arial" panose="020B0604020202020204" pitchFamily="34" charset="0"/>
              <a:buChar char="•"/>
            </a:pPr>
            <a:r>
              <a:rPr lang="fi-FI" sz="1050" spc="-40" dirty="0"/>
              <a:t>liikevaihto (2016): 5,8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49 800 </a:t>
            </a:r>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95242000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Talouskasvu on maailmalla laaja-alaista 2017 </a:t>
            </a:r>
          </a:p>
          <a:p>
            <a:pPr>
              <a:lnSpc>
                <a:spcPct val="100000"/>
              </a:lnSpc>
              <a:spcBef>
                <a:spcPts val="0"/>
              </a:spcBef>
            </a:pPr>
            <a:r>
              <a:rPr lang="fi-FI" sz="1200" b="0" dirty="0"/>
              <a:t>Bkt:n kehitys 2017 / 2016,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533338" cy="197255"/>
          </a:xfrm>
        </p:spPr>
        <p:txBody>
          <a:bodyPr/>
          <a:lstStyle/>
          <a:p>
            <a:r>
              <a:rPr lang="fi-FI" dirty="0"/>
              <a:t>Lähde: </a:t>
            </a:r>
            <a:r>
              <a:rPr lang="fi-FI" dirty="0" err="1"/>
              <a:t>Consensus</a:t>
            </a:r>
            <a:r>
              <a:rPr lang="fi-FI" dirty="0"/>
              <a:t> </a:t>
            </a:r>
            <a:r>
              <a:rPr lang="fi-FI" dirty="0" err="1"/>
              <a:t>Forecasts</a:t>
            </a:r>
            <a:r>
              <a:rPr lang="fi-FI" dirty="0"/>
              <a:t>, </a:t>
            </a:r>
            <a:r>
              <a:rPr lang="fi-FI" dirty="0" err="1"/>
              <a:t>September</a:t>
            </a:r>
            <a:r>
              <a:rPr lang="fi-FI" dirty="0"/>
              <a:t> 2017</a:t>
            </a:r>
          </a:p>
          <a:p>
            <a:r>
              <a:rPr lang="fi-FI" dirty="0"/>
              <a:t>Bkt-ennusteiden keskiarvot koottu syyskuussa 2017.</a:t>
            </a:r>
          </a:p>
          <a:p>
            <a:endParaRPr lang="fi-FI" dirty="0"/>
          </a:p>
        </p:txBody>
      </p:sp>
      <p:grpSp>
        <p:nvGrpSpPr>
          <p:cNvPr id="8" name="Group 3"/>
          <p:cNvGrpSpPr>
            <a:grpSpLocks/>
          </p:cNvGrpSpPr>
          <p:nvPr/>
        </p:nvGrpSpPr>
        <p:grpSpPr bwMode="auto">
          <a:xfrm>
            <a:off x="424737" y="1081327"/>
            <a:ext cx="8294528" cy="3564056"/>
            <a:chOff x="0" y="1070"/>
            <a:chExt cx="5763" cy="2723"/>
          </a:xfrm>
          <a:effectLst>
            <a:outerShdw blurRad="50800" dist="50800" dir="5400000" algn="ctr" rotWithShape="0">
              <a:schemeClr val="tx1">
                <a:lumMod val="50000"/>
                <a:lumOff val="50000"/>
              </a:schemeClr>
            </a:outerShdw>
          </a:effectLst>
        </p:grpSpPr>
        <p:sp>
          <p:nvSpPr>
            <p:cNvPr id="9" name="Freeform 4"/>
            <p:cNvSpPr>
              <a:spLocks/>
            </p:cNvSpPr>
            <p:nvPr/>
          </p:nvSpPr>
          <p:spPr bwMode="auto">
            <a:xfrm>
              <a:off x="2280" y="1070"/>
              <a:ext cx="3483" cy="2723"/>
            </a:xfrm>
            <a:custGeom>
              <a:avLst/>
              <a:gdLst>
                <a:gd name="T0" fmla="*/ 504 w 3483"/>
                <a:gd name="T1" fmla="*/ 349 h 2723"/>
                <a:gd name="T2" fmla="*/ 643 w 3483"/>
                <a:gd name="T3" fmla="*/ 159 h 2723"/>
                <a:gd name="T4" fmla="*/ 774 w 3483"/>
                <a:gd name="T5" fmla="*/ 147 h 2723"/>
                <a:gd name="T6" fmla="*/ 894 w 3483"/>
                <a:gd name="T7" fmla="*/ 150 h 2723"/>
                <a:gd name="T8" fmla="*/ 993 w 3483"/>
                <a:gd name="T9" fmla="*/ 354 h 2723"/>
                <a:gd name="T10" fmla="*/ 1149 w 3483"/>
                <a:gd name="T11" fmla="*/ 233 h 2723"/>
                <a:gd name="T12" fmla="*/ 1355 w 3483"/>
                <a:gd name="T13" fmla="*/ 205 h 2723"/>
                <a:gd name="T14" fmla="*/ 1519 w 3483"/>
                <a:gd name="T15" fmla="*/ 149 h 2723"/>
                <a:gd name="T16" fmla="*/ 1581 w 3483"/>
                <a:gd name="T17" fmla="*/ 277 h 2723"/>
                <a:gd name="T18" fmla="*/ 1680 w 3483"/>
                <a:gd name="T19" fmla="*/ 173 h 2723"/>
                <a:gd name="T20" fmla="*/ 1765 w 3483"/>
                <a:gd name="T21" fmla="*/ 81 h 2723"/>
                <a:gd name="T22" fmla="*/ 1846 w 3483"/>
                <a:gd name="T23" fmla="*/ 17 h 2723"/>
                <a:gd name="T24" fmla="*/ 2348 w 3483"/>
                <a:gd name="T25" fmla="*/ 32 h 2723"/>
                <a:gd name="T26" fmla="*/ 2570 w 3483"/>
                <a:gd name="T27" fmla="*/ 43 h 2723"/>
                <a:gd name="T28" fmla="*/ 2685 w 3483"/>
                <a:gd name="T29" fmla="*/ 114 h 2723"/>
                <a:gd name="T30" fmla="*/ 2864 w 3483"/>
                <a:gd name="T31" fmla="*/ 64 h 2723"/>
                <a:gd name="T32" fmla="*/ 3065 w 3483"/>
                <a:gd name="T33" fmla="*/ 124 h 2723"/>
                <a:gd name="T34" fmla="*/ 3379 w 3483"/>
                <a:gd name="T35" fmla="*/ 161 h 2723"/>
                <a:gd name="T36" fmla="*/ 3300 w 3483"/>
                <a:gd name="T37" fmla="*/ 471 h 2723"/>
                <a:gd name="T38" fmla="*/ 3160 w 3483"/>
                <a:gd name="T39" fmla="*/ 694 h 2723"/>
                <a:gd name="T40" fmla="*/ 3263 w 3483"/>
                <a:gd name="T41" fmla="*/ 385 h 2723"/>
                <a:gd name="T42" fmla="*/ 3070 w 3483"/>
                <a:gd name="T43" fmla="*/ 491 h 2723"/>
                <a:gd name="T44" fmla="*/ 2838 w 3483"/>
                <a:gd name="T45" fmla="*/ 533 h 2723"/>
                <a:gd name="T46" fmla="*/ 2844 w 3483"/>
                <a:gd name="T47" fmla="*/ 710 h 2723"/>
                <a:gd name="T48" fmla="*/ 2635 w 3483"/>
                <a:gd name="T49" fmla="*/ 976 h 2723"/>
                <a:gd name="T50" fmla="*/ 2558 w 3483"/>
                <a:gd name="T51" fmla="*/ 1061 h 2723"/>
                <a:gd name="T52" fmla="*/ 2463 w 3483"/>
                <a:gd name="T53" fmla="*/ 1079 h 2723"/>
                <a:gd name="T54" fmla="*/ 2482 w 3483"/>
                <a:gd name="T55" fmla="*/ 1303 h 2723"/>
                <a:gd name="T56" fmla="*/ 2237 w 3483"/>
                <a:gd name="T57" fmla="*/ 1470 h 2723"/>
                <a:gd name="T58" fmla="*/ 2207 w 3483"/>
                <a:gd name="T59" fmla="*/ 1738 h 2723"/>
                <a:gd name="T60" fmla="*/ 2175 w 3483"/>
                <a:gd name="T61" fmla="*/ 1902 h 2723"/>
                <a:gd name="T62" fmla="*/ 2003 w 3483"/>
                <a:gd name="T63" fmla="*/ 1567 h 2723"/>
                <a:gd name="T64" fmla="*/ 1807 w 3483"/>
                <a:gd name="T65" fmla="*/ 1555 h 2723"/>
                <a:gd name="T66" fmla="*/ 1651 w 3483"/>
                <a:gd name="T67" fmla="*/ 1660 h 2723"/>
                <a:gd name="T68" fmla="*/ 1500 w 3483"/>
                <a:gd name="T69" fmla="*/ 1365 h 2723"/>
                <a:gd name="T70" fmla="*/ 1183 w 3483"/>
                <a:gd name="T71" fmla="*/ 1287 h 2723"/>
                <a:gd name="T72" fmla="*/ 1349 w 3483"/>
                <a:gd name="T73" fmla="*/ 1508 h 2723"/>
                <a:gd name="T74" fmla="*/ 1064 w 3483"/>
                <a:gd name="T75" fmla="*/ 1528 h 2723"/>
                <a:gd name="T76" fmla="*/ 954 w 3483"/>
                <a:gd name="T77" fmla="*/ 1382 h 2723"/>
                <a:gd name="T78" fmla="*/ 1124 w 3483"/>
                <a:gd name="T79" fmla="*/ 1688 h 2723"/>
                <a:gd name="T80" fmla="*/ 1077 w 3483"/>
                <a:gd name="T81" fmla="*/ 1945 h 2723"/>
                <a:gd name="T82" fmla="*/ 970 w 3483"/>
                <a:gd name="T83" fmla="*/ 2344 h 2723"/>
                <a:gd name="T84" fmla="*/ 692 w 3483"/>
                <a:gd name="T85" fmla="*/ 2720 h 2723"/>
                <a:gd name="T86" fmla="*/ 519 w 3483"/>
                <a:gd name="T87" fmla="*/ 2341 h 2723"/>
                <a:gd name="T88" fmla="*/ 478 w 3483"/>
                <a:gd name="T89" fmla="*/ 1912 h 2723"/>
                <a:gd name="T90" fmla="*/ 250 w 3483"/>
                <a:gd name="T91" fmla="*/ 1835 h 2723"/>
                <a:gd name="T92" fmla="*/ 1 w 3483"/>
                <a:gd name="T93" fmla="*/ 1609 h 2723"/>
                <a:gd name="T94" fmla="*/ 145 w 3483"/>
                <a:gd name="T95" fmla="*/ 1194 h 2723"/>
                <a:gd name="T96" fmla="*/ 505 w 3483"/>
                <a:gd name="T97" fmla="*/ 1115 h 2723"/>
                <a:gd name="T98" fmla="*/ 822 w 3483"/>
                <a:gd name="T99" fmla="*/ 1217 h 2723"/>
                <a:gd name="T100" fmla="*/ 869 w 3483"/>
                <a:gd name="T101" fmla="*/ 1097 h 2723"/>
                <a:gd name="T102" fmla="*/ 728 w 3483"/>
                <a:gd name="T103" fmla="*/ 1044 h 2723"/>
                <a:gd name="T104" fmla="*/ 623 w 3483"/>
                <a:gd name="T105" fmla="*/ 945 h 2723"/>
                <a:gd name="T106" fmla="*/ 623 w 3483"/>
                <a:gd name="T107" fmla="*/ 1008 h 2723"/>
                <a:gd name="T108" fmla="*/ 465 w 3483"/>
                <a:gd name="T109" fmla="*/ 907 h 2723"/>
                <a:gd name="T110" fmla="*/ 154 w 3483"/>
                <a:gd name="T111" fmla="*/ 1069 h 2723"/>
                <a:gd name="T112" fmla="*/ 259 w 3483"/>
                <a:gd name="T113" fmla="*/ 789 h 2723"/>
                <a:gd name="T114" fmla="*/ 457 w 3483"/>
                <a:gd name="T115" fmla="*/ 573 h 2723"/>
                <a:gd name="T116" fmla="*/ 496 w 3483"/>
                <a:gd name="T117" fmla="*/ 618 h 2723"/>
                <a:gd name="T118" fmla="*/ 753 w 3483"/>
                <a:gd name="T119" fmla="*/ 527 h 2723"/>
                <a:gd name="T120" fmla="*/ 727 w 3483"/>
                <a:gd name="T121" fmla="*/ 438 h 2723"/>
                <a:gd name="T122" fmla="*/ 640 w 3483"/>
                <a:gd name="T123" fmla="*/ 375 h 2723"/>
                <a:gd name="T124" fmla="*/ 550 w 3483"/>
                <a:gd name="T125" fmla="*/ 573 h 27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83" h="2723">
                  <a:moveTo>
                    <a:pt x="414" y="464"/>
                  </a:moveTo>
                  <a:lnTo>
                    <a:pt x="416" y="460"/>
                  </a:lnTo>
                  <a:lnTo>
                    <a:pt x="417" y="457"/>
                  </a:lnTo>
                  <a:lnTo>
                    <a:pt x="417" y="455"/>
                  </a:lnTo>
                  <a:lnTo>
                    <a:pt x="414" y="455"/>
                  </a:lnTo>
                  <a:lnTo>
                    <a:pt x="406" y="452"/>
                  </a:lnTo>
                  <a:lnTo>
                    <a:pt x="414" y="449"/>
                  </a:lnTo>
                  <a:lnTo>
                    <a:pt x="414" y="444"/>
                  </a:lnTo>
                  <a:lnTo>
                    <a:pt x="408" y="444"/>
                  </a:lnTo>
                  <a:lnTo>
                    <a:pt x="407" y="441"/>
                  </a:lnTo>
                  <a:lnTo>
                    <a:pt x="406" y="438"/>
                  </a:lnTo>
                  <a:lnTo>
                    <a:pt x="419" y="432"/>
                  </a:lnTo>
                  <a:lnTo>
                    <a:pt x="411" y="434"/>
                  </a:lnTo>
                  <a:lnTo>
                    <a:pt x="408" y="434"/>
                  </a:lnTo>
                  <a:lnTo>
                    <a:pt x="407" y="434"/>
                  </a:lnTo>
                  <a:lnTo>
                    <a:pt x="406" y="432"/>
                  </a:lnTo>
                  <a:lnTo>
                    <a:pt x="406" y="429"/>
                  </a:lnTo>
                  <a:lnTo>
                    <a:pt x="403" y="422"/>
                  </a:lnTo>
                  <a:lnTo>
                    <a:pt x="408" y="416"/>
                  </a:lnTo>
                  <a:lnTo>
                    <a:pt x="411" y="416"/>
                  </a:lnTo>
                  <a:lnTo>
                    <a:pt x="416" y="416"/>
                  </a:lnTo>
                  <a:lnTo>
                    <a:pt x="424" y="418"/>
                  </a:lnTo>
                  <a:lnTo>
                    <a:pt x="429" y="418"/>
                  </a:lnTo>
                  <a:lnTo>
                    <a:pt x="421" y="416"/>
                  </a:lnTo>
                  <a:lnTo>
                    <a:pt x="411" y="413"/>
                  </a:lnTo>
                  <a:lnTo>
                    <a:pt x="411" y="408"/>
                  </a:lnTo>
                  <a:lnTo>
                    <a:pt x="420" y="408"/>
                  </a:lnTo>
                  <a:lnTo>
                    <a:pt x="426" y="406"/>
                  </a:lnTo>
                  <a:lnTo>
                    <a:pt x="436" y="402"/>
                  </a:lnTo>
                  <a:lnTo>
                    <a:pt x="442" y="400"/>
                  </a:lnTo>
                  <a:lnTo>
                    <a:pt x="442" y="399"/>
                  </a:lnTo>
                  <a:lnTo>
                    <a:pt x="440" y="399"/>
                  </a:lnTo>
                  <a:lnTo>
                    <a:pt x="433" y="399"/>
                  </a:lnTo>
                  <a:lnTo>
                    <a:pt x="433" y="392"/>
                  </a:lnTo>
                  <a:lnTo>
                    <a:pt x="444" y="392"/>
                  </a:lnTo>
                  <a:lnTo>
                    <a:pt x="443" y="392"/>
                  </a:lnTo>
                  <a:lnTo>
                    <a:pt x="446" y="392"/>
                  </a:lnTo>
                  <a:lnTo>
                    <a:pt x="452" y="389"/>
                  </a:lnTo>
                  <a:lnTo>
                    <a:pt x="452" y="383"/>
                  </a:lnTo>
                  <a:lnTo>
                    <a:pt x="450" y="382"/>
                  </a:lnTo>
                  <a:lnTo>
                    <a:pt x="449" y="382"/>
                  </a:lnTo>
                  <a:lnTo>
                    <a:pt x="447" y="383"/>
                  </a:lnTo>
                  <a:lnTo>
                    <a:pt x="447" y="377"/>
                  </a:lnTo>
                  <a:lnTo>
                    <a:pt x="452" y="377"/>
                  </a:lnTo>
                  <a:lnTo>
                    <a:pt x="456" y="377"/>
                  </a:lnTo>
                  <a:lnTo>
                    <a:pt x="462" y="379"/>
                  </a:lnTo>
                  <a:lnTo>
                    <a:pt x="466" y="377"/>
                  </a:lnTo>
                  <a:lnTo>
                    <a:pt x="469" y="372"/>
                  </a:lnTo>
                  <a:lnTo>
                    <a:pt x="470" y="369"/>
                  </a:lnTo>
                  <a:lnTo>
                    <a:pt x="472" y="366"/>
                  </a:lnTo>
                  <a:lnTo>
                    <a:pt x="476" y="366"/>
                  </a:lnTo>
                  <a:lnTo>
                    <a:pt x="480" y="366"/>
                  </a:lnTo>
                  <a:lnTo>
                    <a:pt x="480" y="363"/>
                  </a:lnTo>
                  <a:lnTo>
                    <a:pt x="483" y="362"/>
                  </a:lnTo>
                  <a:lnTo>
                    <a:pt x="480" y="356"/>
                  </a:lnTo>
                  <a:lnTo>
                    <a:pt x="480" y="354"/>
                  </a:lnTo>
                  <a:lnTo>
                    <a:pt x="480" y="350"/>
                  </a:lnTo>
                  <a:lnTo>
                    <a:pt x="476" y="353"/>
                  </a:lnTo>
                  <a:lnTo>
                    <a:pt x="475" y="353"/>
                  </a:lnTo>
                  <a:lnTo>
                    <a:pt x="472" y="353"/>
                  </a:lnTo>
                  <a:lnTo>
                    <a:pt x="473" y="352"/>
                  </a:lnTo>
                  <a:lnTo>
                    <a:pt x="475" y="349"/>
                  </a:lnTo>
                  <a:lnTo>
                    <a:pt x="478" y="344"/>
                  </a:lnTo>
                  <a:lnTo>
                    <a:pt x="483" y="347"/>
                  </a:lnTo>
                  <a:lnTo>
                    <a:pt x="491" y="353"/>
                  </a:lnTo>
                  <a:lnTo>
                    <a:pt x="493" y="349"/>
                  </a:lnTo>
                  <a:lnTo>
                    <a:pt x="493" y="347"/>
                  </a:lnTo>
                  <a:lnTo>
                    <a:pt x="495" y="347"/>
                  </a:lnTo>
                  <a:lnTo>
                    <a:pt x="496" y="347"/>
                  </a:lnTo>
                  <a:lnTo>
                    <a:pt x="498" y="349"/>
                  </a:lnTo>
                  <a:lnTo>
                    <a:pt x="499" y="352"/>
                  </a:lnTo>
                  <a:lnTo>
                    <a:pt x="499" y="359"/>
                  </a:lnTo>
                  <a:lnTo>
                    <a:pt x="502" y="357"/>
                  </a:lnTo>
                  <a:lnTo>
                    <a:pt x="505" y="357"/>
                  </a:lnTo>
                  <a:lnTo>
                    <a:pt x="508" y="357"/>
                  </a:lnTo>
                  <a:lnTo>
                    <a:pt x="514" y="359"/>
                  </a:lnTo>
                  <a:lnTo>
                    <a:pt x="514" y="353"/>
                  </a:lnTo>
                  <a:lnTo>
                    <a:pt x="519" y="350"/>
                  </a:lnTo>
                  <a:lnTo>
                    <a:pt x="524" y="347"/>
                  </a:lnTo>
                  <a:lnTo>
                    <a:pt x="525" y="346"/>
                  </a:lnTo>
                  <a:lnTo>
                    <a:pt x="525" y="344"/>
                  </a:lnTo>
                  <a:lnTo>
                    <a:pt x="524" y="343"/>
                  </a:lnTo>
                  <a:lnTo>
                    <a:pt x="521" y="341"/>
                  </a:lnTo>
                  <a:lnTo>
                    <a:pt x="519" y="341"/>
                  </a:lnTo>
                  <a:lnTo>
                    <a:pt x="515" y="346"/>
                  </a:lnTo>
                  <a:lnTo>
                    <a:pt x="511" y="350"/>
                  </a:lnTo>
                  <a:lnTo>
                    <a:pt x="508" y="350"/>
                  </a:lnTo>
                  <a:lnTo>
                    <a:pt x="505" y="350"/>
                  </a:lnTo>
                  <a:lnTo>
                    <a:pt x="504" y="349"/>
                  </a:lnTo>
                  <a:lnTo>
                    <a:pt x="502" y="347"/>
                  </a:lnTo>
                  <a:lnTo>
                    <a:pt x="502" y="346"/>
                  </a:lnTo>
                  <a:lnTo>
                    <a:pt x="505" y="344"/>
                  </a:lnTo>
                  <a:lnTo>
                    <a:pt x="508" y="344"/>
                  </a:lnTo>
                  <a:lnTo>
                    <a:pt x="511" y="337"/>
                  </a:lnTo>
                  <a:lnTo>
                    <a:pt x="511" y="334"/>
                  </a:lnTo>
                  <a:lnTo>
                    <a:pt x="514" y="330"/>
                  </a:lnTo>
                  <a:lnTo>
                    <a:pt x="515" y="328"/>
                  </a:lnTo>
                  <a:lnTo>
                    <a:pt x="516" y="328"/>
                  </a:lnTo>
                  <a:lnTo>
                    <a:pt x="519" y="328"/>
                  </a:lnTo>
                  <a:lnTo>
                    <a:pt x="521" y="327"/>
                  </a:lnTo>
                  <a:lnTo>
                    <a:pt x="524" y="324"/>
                  </a:lnTo>
                  <a:lnTo>
                    <a:pt x="528" y="318"/>
                  </a:lnTo>
                  <a:lnTo>
                    <a:pt x="532" y="313"/>
                  </a:lnTo>
                  <a:lnTo>
                    <a:pt x="535" y="308"/>
                  </a:lnTo>
                  <a:lnTo>
                    <a:pt x="541" y="311"/>
                  </a:lnTo>
                  <a:lnTo>
                    <a:pt x="544" y="313"/>
                  </a:lnTo>
                  <a:lnTo>
                    <a:pt x="547" y="314"/>
                  </a:lnTo>
                  <a:lnTo>
                    <a:pt x="548" y="303"/>
                  </a:lnTo>
                  <a:lnTo>
                    <a:pt x="550" y="300"/>
                  </a:lnTo>
                  <a:lnTo>
                    <a:pt x="552" y="297"/>
                  </a:lnTo>
                  <a:lnTo>
                    <a:pt x="558" y="294"/>
                  </a:lnTo>
                  <a:lnTo>
                    <a:pt x="565" y="290"/>
                  </a:lnTo>
                  <a:lnTo>
                    <a:pt x="568" y="288"/>
                  </a:lnTo>
                  <a:lnTo>
                    <a:pt x="570" y="288"/>
                  </a:lnTo>
                  <a:lnTo>
                    <a:pt x="573" y="288"/>
                  </a:lnTo>
                  <a:lnTo>
                    <a:pt x="574" y="287"/>
                  </a:lnTo>
                  <a:lnTo>
                    <a:pt x="576" y="284"/>
                  </a:lnTo>
                  <a:lnTo>
                    <a:pt x="574" y="282"/>
                  </a:lnTo>
                  <a:lnTo>
                    <a:pt x="573" y="280"/>
                  </a:lnTo>
                  <a:lnTo>
                    <a:pt x="573" y="278"/>
                  </a:lnTo>
                  <a:lnTo>
                    <a:pt x="573" y="277"/>
                  </a:lnTo>
                  <a:lnTo>
                    <a:pt x="574" y="274"/>
                  </a:lnTo>
                  <a:lnTo>
                    <a:pt x="577" y="272"/>
                  </a:lnTo>
                  <a:lnTo>
                    <a:pt x="571" y="272"/>
                  </a:lnTo>
                  <a:lnTo>
                    <a:pt x="571" y="267"/>
                  </a:lnTo>
                  <a:lnTo>
                    <a:pt x="573" y="267"/>
                  </a:lnTo>
                  <a:lnTo>
                    <a:pt x="576" y="267"/>
                  </a:lnTo>
                  <a:lnTo>
                    <a:pt x="577" y="267"/>
                  </a:lnTo>
                  <a:lnTo>
                    <a:pt x="580" y="267"/>
                  </a:lnTo>
                  <a:lnTo>
                    <a:pt x="581" y="265"/>
                  </a:lnTo>
                  <a:lnTo>
                    <a:pt x="583" y="261"/>
                  </a:lnTo>
                  <a:lnTo>
                    <a:pt x="584" y="258"/>
                  </a:lnTo>
                  <a:lnTo>
                    <a:pt x="586" y="256"/>
                  </a:lnTo>
                  <a:lnTo>
                    <a:pt x="587" y="255"/>
                  </a:lnTo>
                  <a:lnTo>
                    <a:pt x="588" y="256"/>
                  </a:lnTo>
                  <a:lnTo>
                    <a:pt x="587" y="258"/>
                  </a:lnTo>
                  <a:lnTo>
                    <a:pt x="588" y="258"/>
                  </a:lnTo>
                  <a:lnTo>
                    <a:pt x="591" y="258"/>
                  </a:lnTo>
                  <a:lnTo>
                    <a:pt x="596" y="255"/>
                  </a:lnTo>
                  <a:lnTo>
                    <a:pt x="604" y="251"/>
                  </a:lnTo>
                  <a:lnTo>
                    <a:pt x="604" y="245"/>
                  </a:lnTo>
                  <a:lnTo>
                    <a:pt x="604" y="239"/>
                  </a:lnTo>
                  <a:lnTo>
                    <a:pt x="607" y="239"/>
                  </a:lnTo>
                  <a:lnTo>
                    <a:pt x="612" y="239"/>
                  </a:lnTo>
                  <a:lnTo>
                    <a:pt x="614" y="239"/>
                  </a:lnTo>
                  <a:lnTo>
                    <a:pt x="617" y="239"/>
                  </a:lnTo>
                  <a:lnTo>
                    <a:pt x="619" y="239"/>
                  </a:lnTo>
                  <a:lnTo>
                    <a:pt x="616" y="235"/>
                  </a:lnTo>
                  <a:lnTo>
                    <a:pt x="614" y="231"/>
                  </a:lnTo>
                  <a:lnTo>
                    <a:pt x="613" y="226"/>
                  </a:lnTo>
                  <a:lnTo>
                    <a:pt x="610" y="222"/>
                  </a:lnTo>
                  <a:lnTo>
                    <a:pt x="607" y="215"/>
                  </a:lnTo>
                  <a:lnTo>
                    <a:pt x="616" y="219"/>
                  </a:lnTo>
                  <a:lnTo>
                    <a:pt x="623" y="223"/>
                  </a:lnTo>
                  <a:lnTo>
                    <a:pt x="623" y="212"/>
                  </a:lnTo>
                  <a:lnTo>
                    <a:pt x="620" y="210"/>
                  </a:lnTo>
                  <a:lnTo>
                    <a:pt x="619" y="206"/>
                  </a:lnTo>
                  <a:lnTo>
                    <a:pt x="624" y="203"/>
                  </a:lnTo>
                  <a:lnTo>
                    <a:pt x="630" y="200"/>
                  </a:lnTo>
                  <a:lnTo>
                    <a:pt x="633" y="197"/>
                  </a:lnTo>
                  <a:lnTo>
                    <a:pt x="635" y="196"/>
                  </a:lnTo>
                  <a:lnTo>
                    <a:pt x="636" y="192"/>
                  </a:lnTo>
                  <a:lnTo>
                    <a:pt x="637" y="189"/>
                  </a:lnTo>
                  <a:lnTo>
                    <a:pt x="640" y="176"/>
                  </a:lnTo>
                  <a:lnTo>
                    <a:pt x="632" y="177"/>
                  </a:lnTo>
                  <a:lnTo>
                    <a:pt x="629" y="179"/>
                  </a:lnTo>
                  <a:lnTo>
                    <a:pt x="627" y="179"/>
                  </a:lnTo>
                  <a:lnTo>
                    <a:pt x="627" y="174"/>
                  </a:lnTo>
                  <a:lnTo>
                    <a:pt x="627" y="170"/>
                  </a:lnTo>
                  <a:lnTo>
                    <a:pt x="626" y="164"/>
                  </a:lnTo>
                  <a:lnTo>
                    <a:pt x="629" y="163"/>
                  </a:lnTo>
                  <a:lnTo>
                    <a:pt x="632" y="161"/>
                  </a:lnTo>
                  <a:lnTo>
                    <a:pt x="635" y="159"/>
                  </a:lnTo>
                  <a:lnTo>
                    <a:pt x="637" y="157"/>
                  </a:lnTo>
                  <a:lnTo>
                    <a:pt x="640" y="157"/>
                  </a:lnTo>
                  <a:lnTo>
                    <a:pt x="642" y="157"/>
                  </a:lnTo>
                  <a:lnTo>
                    <a:pt x="643" y="157"/>
                  </a:lnTo>
                  <a:lnTo>
                    <a:pt x="643" y="159"/>
                  </a:lnTo>
                  <a:lnTo>
                    <a:pt x="643" y="160"/>
                  </a:lnTo>
                  <a:lnTo>
                    <a:pt x="642" y="164"/>
                  </a:lnTo>
                  <a:lnTo>
                    <a:pt x="642" y="169"/>
                  </a:lnTo>
                  <a:lnTo>
                    <a:pt x="642" y="172"/>
                  </a:lnTo>
                  <a:lnTo>
                    <a:pt x="642" y="173"/>
                  </a:lnTo>
                  <a:lnTo>
                    <a:pt x="642" y="174"/>
                  </a:lnTo>
                  <a:lnTo>
                    <a:pt x="643" y="176"/>
                  </a:lnTo>
                  <a:lnTo>
                    <a:pt x="646" y="176"/>
                  </a:lnTo>
                  <a:lnTo>
                    <a:pt x="646" y="167"/>
                  </a:lnTo>
                  <a:lnTo>
                    <a:pt x="649" y="167"/>
                  </a:lnTo>
                  <a:lnTo>
                    <a:pt x="652" y="169"/>
                  </a:lnTo>
                  <a:lnTo>
                    <a:pt x="653" y="170"/>
                  </a:lnTo>
                  <a:lnTo>
                    <a:pt x="658" y="170"/>
                  </a:lnTo>
                  <a:lnTo>
                    <a:pt x="658" y="164"/>
                  </a:lnTo>
                  <a:lnTo>
                    <a:pt x="655" y="164"/>
                  </a:lnTo>
                  <a:lnTo>
                    <a:pt x="656" y="163"/>
                  </a:lnTo>
                  <a:lnTo>
                    <a:pt x="662" y="161"/>
                  </a:lnTo>
                  <a:lnTo>
                    <a:pt x="665" y="160"/>
                  </a:lnTo>
                  <a:lnTo>
                    <a:pt x="662" y="159"/>
                  </a:lnTo>
                  <a:lnTo>
                    <a:pt x="659" y="159"/>
                  </a:lnTo>
                  <a:lnTo>
                    <a:pt x="662" y="149"/>
                  </a:lnTo>
                  <a:lnTo>
                    <a:pt x="666" y="150"/>
                  </a:lnTo>
                  <a:lnTo>
                    <a:pt x="666" y="151"/>
                  </a:lnTo>
                  <a:lnTo>
                    <a:pt x="666" y="154"/>
                  </a:lnTo>
                  <a:lnTo>
                    <a:pt x="668" y="156"/>
                  </a:lnTo>
                  <a:lnTo>
                    <a:pt x="671" y="154"/>
                  </a:lnTo>
                  <a:lnTo>
                    <a:pt x="673" y="154"/>
                  </a:lnTo>
                  <a:lnTo>
                    <a:pt x="676" y="153"/>
                  </a:lnTo>
                  <a:lnTo>
                    <a:pt x="679" y="151"/>
                  </a:lnTo>
                  <a:lnTo>
                    <a:pt x="681" y="149"/>
                  </a:lnTo>
                  <a:lnTo>
                    <a:pt x="681" y="146"/>
                  </a:lnTo>
                  <a:lnTo>
                    <a:pt x="681" y="143"/>
                  </a:lnTo>
                  <a:lnTo>
                    <a:pt x="681" y="141"/>
                  </a:lnTo>
                  <a:lnTo>
                    <a:pt x="682" y="140"/>
                  </a:lnTo>
                  <a:lnTo>
                    <a:pt x="685" y="150"/>
                  </a:lnTo>
                  <a:lnTo>
                    <a:pt x="685" y="151"/>
                  </a:lnTo>
                  <a:lnTo>
                    <a:pt x="686" y="151"/>
                  </a:lnTo>
                  <a:lnTo>
                    <a:pt x="689" y="147"/>
                  </a:lnTo>
                  <a:lnTo>
                    <a:pt x="692" y="140"/>
                  </a:lnTo>
                  <a:lnTo>
                    <a:pt x="694" y="141"/>
                  </a:lnTo>
                  <a:lnTo>
                    <a:pt x="695" y="143"/>
                  </a:lnTo>
                  <a:lnTo>
                    <a:pt x="692" y="151"/>
                  </a:lnTo>
                  <a:lnTo>
                    <a:pt x="696" y="150"/>
                  </a:lnTo>
                  <a:lnTo>
                    <a:pt x="701" y="151"/>
                  </a:lnTo>
                  <a:lnTo>
                    <a:pt x="698" y="140"/>
                  </a:lnTo>
                  <a:lnTo>
                    <a:pt x="705" y="143"/>
                  </a:lnTo>
                  <a:lnTo>
                    <a:pt x="712" y="146"/>
                  </a:lnTo>
                  <a:lnTo>
                    <a:pt x="711" y="143"/>
                  </a:lnTo>
                  <a:lnTo>
                    <a:pt x="711" y="140"/>
                  </a:lnTo>
                  <a:lnTo>
                    <a:pt x="709" y="134"/>
                  </a:lnTo>
                  <a:lnTo>
                    <a:pt x="701" y="134"/>
                  </a:lnTo>
                  <a:lnTo>
                    <a:pt x="704" y="130"/>
                  </a:lnTo>
                  <a:lnTo>
                    <a:pt x="707" y="125"/>
                  </a:lnTo>
                  <a:lnTo>
                    <a:pt x="709" y="125"/>
                  </a:lnTo>
                  <a:lnTo>
                    <a:pt x="712" y="127"/>
                  </a:lnTo>
                  <a:lnTo>
                    <a:pt x="721" y="131"/>
                  </a:lnTo>
                  <a:lnTo>
                    <a:pt x="728" y="136"/>
                  </a:lnTo>
                  <a:lnTo>
                    <a:pt x="734" y="140"/>
                  </a:lnTo>
                  <a:lnTo>
                    <a:pt x="751" y="125"/>
                  </a:lnTo>
                  <a:lnTo>
                    <a:pt x="751" y="124"/>
                  </a:lnTo>
                  <a:lnTo>
                    <a:pt x="751" y="121"/>
                  </a:lnTo>
                  <a:lnTo>
                    <a:pt x="750" y="120"/>
                  </a:lnTo>
                  <a:lnTo>
                    <a:pt x="751" y="118"/>
                  </a:lnTo>
                  <a:lnTo>
                    <a:pt x="756" y="118"/>
                  </a:lnTo>
                  <a:lnTo>
                    <a:pt x="758" y="121"/>
                  </a:lnTo>
                  <a:lnTo>
                    <a:pt x="757" y="123"/>
                  </a:lnTo>
                  <a:lnTo>
                    <a:pt x="761" y="125"/>
                  </a:lnTo>
                  <a:lnTo>
                    <a:pt x="763" y="123"/>
                  </a:lnTo>
                  <a:lnTo>
                    <a:pt x="763" y="118"/>
                  </a:lnTo>
                  <a:lnTo>
                    <a:pt x="761" y="110"/>
                  </a:lnTo>
                  <a:lnTo>
                    <a:pt x="766" y="113"/>
                  </a:lnTo>
                  <a:lnTo>
                    <a:pt x="768" y="113"/>
                  </a:lnTo>
                  <a:lnTo>
                    <a:pt x="770" y="113"/>
                  </a:lnTo>
                  <a:lnTo>
                    <a:pt x="771" y="114"/>
                  </a:lnTo>
                  <a:lnTo>
                    <a:pt x="773" y="115"/>
                  </a:lnTo>
                  <a:lnTo>
                    <a:pt x="773" y="117"/>
                  </a:lnTo>
                  <a:lnTo>
                    <a:pt x="776" y="118"/>
                  </a:lnTo>
                  <a:lnTo>
                    <a:pt x="774" y="115"/>
                  </a:lnTo>
                  <a:lnTo>
                    <a:pt x="776" y="114"/>
                  </a:lnTo>
                  <a:lnTo>
                    <a:pt x="777" y="113"/>
                  </a:lnTo>
                  <a:lnTo>
                    <a:pt x="779" y="113"/>
                  </a:lnTo>
                  <a:lnTo>
                    <a:pt x="784" y="125"/>
                  </a:lnTo>
                  <a:lnTo>
                    <a:pt x="783" y="127"/>
                  </a:lnTo>
                  <a:lnTo>
                    <a:pt x="780" y="128"/>
                  </a:lnTo>
                  <a:lnTo>
                    <a:pt x="776" y="128"/>
                  </a:lnTo>
                  <a:lnTo>
                    <a:pt x="774" y="138"/>
                  </a:lnTo>
                  <a:lnTo>
                    <a:pt x="774" y="143"/>
                  </a:lnTo>
                  <a:lnTo>
                    <a:pt x="773" y="149"/>
                  </a:lnTo>
                  <a:lnTo>
                    <a:pt x="774" y="147"/>
                  </a:lnTo>
                  <a:lnTo>
                    <a:pt x="777" y="146"/>
                  </a:lnTo>
                  <a:lnTo>
                    <a:pt x="780" y="144"/>
                  </a:lnTo>
                  <a:lnTo>
                    <a:pt x="781" y="143"/>
                  </a:lnTo>
                  <a:lnTo>
                    <a:pt x="781" y="140"/>
                  </a:lnTo>
                  <a:lnTo>
                    <a:pt x="781" y="138"/>
                  </a:lnTo>
                  <a:lnTo>
                    <a:pt x="781" y="137"/>
                  </a:lnTo>
                  <a:lnTo>
                    <a:pt x="781" y="134"/>
                  </a:lnTo>
                  <a:lnTo>
                    <a:pt x="784" y="131"/>
                  </a:lnTo>
                  <a:lnTo>
                    <a:pt x="787" y="127"/>
                  </a:lnTo>
                  <a:lnTo>
                    <a:pt x="796" y="120"/>
                  </a:lnTo>
                  <a:lnTo>
                    <a:pt x="794" y="120"/>
                  </a:lnTo>
                  <a:lnTo>
                    <a:pt x="794" y="118"/>
                  </a:lnTo>
                  <a:lnTo>
                    <a:pt x="796" y="117"/>
                  </a:lnTo>
                  <a:lnTo>
                    <a:pt x="800" y="113"/>
                  </a:lnTo>
                  <a:lnTo>
                    <a:pt x="802" y="114"/>
                  </a:lnTo>
                  <a:lnTo>
                    <a:pt x="803" y="117"/>
                  </a:lnTo>
                  <a:lnTo>
                    <a:pt x="803" y="120"/>
                  </a:lnTo>
                  <a:lnTo>
                    <a:pt x="800" y="120"/>
                  </a:lnTo>
                  <a:lnTo>
                    <a:pt x="800" y="127"/>
                  </a:lnTo>
                  <a:lnTo>
                    <a:pt x="802" y="131"/>
                  </a:lnTo>
                  <a:lnTo>
                    <a:pt x="803" y="131"/>
                  </a:lnTo>
                  <a:lnTo>
                    <a:pt x="803" y="128"/>
                  </a:lnTo>
                  <a:lnTo>
                    <a:pt x="815" y="120"/>
                  </a:lnTo>
                  <a:lnTo>
                    <a:pt x="812" y="113"/>
                  </a:lnTo>
                  <a:lnTo>
                    <a:pt x="817" y="110"/>
                  </a:lnTo>
                  <a:lnTo>
                    <a:pt x="820" y="101"/>
                  </a:lnTo>
                  <a:lnTo>
                    <a:pt x="823" y="102"/>
                  </a:lnTo>
                  <a:lnTo>
                    <a:pt x="828" y="104"/>
                  </a:lnTo>
                  <a:lnTo>
                    <a:pt x="832" y="107"/>
                  </a:lnTo>
                  <a:lnTo>
                    <a:pt x="835" y="108"/>
                  </a:lnTo>
                  <a:lnTo>
                    <a:pt x="836" y="110"/>
                  </a:lnTo>
                  <a:lnTo>
                    <a:pt x="835" y="111"/>
                  </a:lnTo>
                  <a:lnTo>
                    <a:pt x="833" y="111"/>
                  </a:lnTo>
                  <a:lnTo>
                    <a:pt x="829" y="113"/>
                  </a:lnTo>
                  <a:lnTo>
                    <a:pt x="829" y="117"/>
                  </a:lnTo>
                  <a:lnTo>
                    <a:pt x="829" y="123"/>
                  </a:lnTo>
                  <a:lnTo>
                    <a:pt x="835" y="121"/>
                  </a:lnTo>
                  <a:lnTo>
                    <a:pt x="839" y="120"/>
                  </a:lnTo>
                  <a:lnTo>
                    <a:pt x="840" y="118"/>
                  </a:lnTo>
                  <a:lnTo>
                    <a:pt x="840" y="117"/>
                  </a:lnTo>
                  <a:lnTo>
                    <a:pt x="840" y="114"/>
                  </a:lnTo>
                  <a:lnTo>
                    <a:pt x="842" y="113"/>
                  </a:lnTo>
                  <a:lnTo>
                    <a:pt x="845" y="111"/>
                  </a:lnTo>
                  <a:lnTo>
                    <a:pt x="846" y="113"/>
                  </a:lnTo>
                  <a:lnTo>
                    <a:pt x="848" y="114"/>
                  </a:lnTo>
                  <a:lnTo>
                    <a:pt x="848" y="115"/>
                  </a:lnTo>
                  <a:lnTo>
                    <a:pt x="851" y="115"/>
                  </a:lnTo>
                  <a:lnTo>
                    <a:pt x="849" y="118"/>
                  </a:lnTo>
                  <a:lnTo>
                    <a:pt x="848" y="120"/>
                  </a:lnTo>
                  <a:lnTo>
                    <a:pt x="853" y="120"/>
                  </a:lnTo>
                  <a:lnTo>
                    <a:pt x="853" y="125"/>
                  </a:lnTo>
                  <a:lnTo>
                    <a:pt x="856" y="124"/>
                  </a:lnTo>
                  <a:lnTo>
                    <a:pt x="861" y="121"/>
                  </a:lnTo>
                  <a:lnTo>
                    <a:pt x="862" y="120"/>
                  </a:lnTo>
                  <a:lnTo>
                    <a:pt x="862" y="123"/>
                  </a:lnTo>
                  <a:lnTo>
                    <a:pt x="861" y="125"/>
                  </a:lnTo>
                  <a:lnTo>
                    <a:pt x="859" y="128"/>
                  </a:lnTo>
                  <a:lnTo>
                    <a:pt x="864" y="128"/>
                  </a:lnTo>
                  <a:lnTo>
                    <a:pt x="866" y="128"/>
                  </a:lnTo>
                  <a:lnTo>
                    <a:pt x="866" y="127"/>
                  </a:lnTo>
                  <a:lnTo>
                    <a:pt x="866" y="125"/>
                  </a:lnTo>
                  <a:lnTo>
                    <a:pt x="869" y="125"/>
                  </a:lnTo>
                  <a:lnTo>
                    <a:pt x="872" y="133"/>
                  </a:lnTo>
                  <a:lnTo>
                    <a:pt x="874" y="137"/>
                  </a:lnTo>
                  <a:lnTo>
                    <a:pt x="875" y="140"/>
                  </a:lnTo>
                  <a:lnTo>
                    <a:pt x="872" y="140"/>
                  </a:lnTo>
                  <a:lnTo>
                    <a:pt x="869" y="138"/>
                  </a:lnTo>
                  <a:lnTo>
                    <a:pt x="868" y="137"/>
                  </a:lnTo>
                  <a:lnTo>
                    <a:pt x="864" y="137"/>
                  </a:lnTo>
                  <a:lnTo>
                    <a:pt x="864" y="138"/>
                  </a:lnTo>
                  <a:lnTo>
                    <a:pt x="862" y="141"/>
                  </a:lnTo>
                  <a:lnTo>
                    <a:pt x="859" y="146"/>
                  </a:lnTo>
                  <a:lnTo>
                    <a:pt x="855" y="146"/>
                  </a:lnTo>
                  <a:lnTo>
                    <a:pt x="852" y="146"/>
                  </a:lnTo>
                  <a:lnTo>
                    <a:pt x="848" y="144"/>
                  </a:lnTo>
                  <a:lnTo>
                    <a:pt x="845" y="146"/>
                  </a:lnTo>
                  <a:lnTo>
                    <a:pt x="846" y="147"/>
                  </a:lnTo>
                  <a:lnTo>
                    <a:pt x="848" y="150"/>
                  </a:lnTo>
                  <a:lnTo>
                    <a:pt x="849" y="153"/>
                  </a:lnTo>
                  <a:lnTo>
                    <a:pt x="851" y="156"/>
                  </a:lnTo>
                  <a:lnTo>
                    <a:pt x="858" y="154"/>
                  </a:lnTo>
                  <a:lnTo>
                    <a:pt x="864" y="154"/>
                  </a:lnTo>
                  <a:lnTo>
                    <a:pt x="866" y="149"/>
                  </a:lnTo>
                  <a:lnTo>
                    <a:pt x="872" y="149"/>
                  </a:lnTo>
                  <a:lnTo>
                    <a:pt x="876" y="150"/>
                  </a:lnTo>
                  <a:lnTo>
                    <a:pt x="884" y="151"/>
                  </a:lnTo>
                  <a:lnTo>
                    <a:pt x="888" y="151"/>
                  </a:lnTo>
                  <a:lnTo>
                    <a:pt x="892" y="151"/>
                  </a:lnTo>
                  <a:lnTo>
                    <a:pt x="894" y="150"/>
                  </a:lnTo>
                  <a:lnTo>
                    <a:pt x="895" y="151"/>
                  </a:lnTo>
                  <a:lnTo>
                    <a:pt x="901" y="153"/>
                  </a:lnTo>
                  <a:lnTo>
                    <a:pt x="907" y="156"/>
                  </a:lnTo>
                  <a:lnTo>
                    <a:pt x="907" y="157"/>
                  </a:lnTo>
                  <a:lnTo>
                    <a:pt x="902" y="159"/>
                  </a:lnTo>
                  <a:lnTo>
                    <a:pt x="898" y="159"/>
                  </a:lnTo>
                  <a:lnTo>
                    <a:pt x="898" y="164"/>
                  </a:lnTo>
                  <a:lnTo>
                    <a:pt x="917" y="166"/>
                  </a:lnTo>
                  <a:lnTo>
                    <a:pt x="928" y="167"/>
                  </a:lnTo>
                  <a:lnTo>
                    <a:pt x="938" y="170"/>
                  </a:lnTo>
                  <a:lnTo>
                    <a:pt x="941" y="176"/>
                  </a:lnTo>
                  <a:lnTo>
                    <a:pt x="947" y="176"/>
                  </a:lnTo>
                  <a:lnTo>
                    <a:pt x="950" y="176"/>
                  </a:lnTo>
                  <a:lnTo>
                    <a:pt x="953" y="176"/>
                  </a:lnTo>
                  <a:lnTo>
                    <a:pt x="954" y="177"/>
                  </a:lnTo>
                  <a:lnTo>
                    <a:pt x="956" y="180"/>
                  </a:lnTo>
                  <a:lnTo>
                    <a:pt x="957" y="183"/>
                  </a:lnTo>
                  <a:lnTo>
                    <a:pt x="959" y="185"/>
                  </a:lnTo>
                  <a:lnTo>
                    <a:pt x="960" y="185"/>
                  </a:lnTo>
                  <a:lnTo>
                    <a:pt x="963" y="183"/>
                  </a:lnTo>
                  <a:lnTo>
                    <a:pt x="967" y="183"/>
                  </a:lnTo>
                  <a:lnTo>
                    <a:pt x="972" y="185"/>
                  </a:lnTo>
                  <a:lnTo>
                    <a:pt x="982" y="187"/>
                  </a:lnTo>
                  <a:lnTo>
                    <a:pt x="993" y="195"/>
                  </a:lnTo>
                  <a:lnTo>
                    <a:pt x="1016" y="206"/>
                  </a:lnTo>
                  <a:lnTo>
                    <a:pt x="1016" y="212"/>
                  </a:lnTo>
                  <a:lnTo>
                    <a:pt x="1019" y="212"/>
                  </a:lnTo>
                  <a:lnTo>
                    <a:pt x="1020" y="212"/>
                  </a:lnTo>
                  <a:lnTo>
                    <a:pt x="1022" y="210"/>
                  </a:lnTo>
                  <a:lnTo>
                    <a:pt x="1025" y="212"/>
                  </a:lnTo>
                  <a:lnTo>
                    <a:pt x="1025" y="218"/>
                  </a:lnTo>
                  <a:lnTo>
                    <a:pt x="1029" y="221"/>
                  </a:lnTo>
                  <a:lnTo>
                    <a:pt x="1033" y="222"/>
                  </a:lnTo>
                  <a:lnTo>
                    <a:pt x="1044" y="225"/>
                  </a:lnTo>
                  <a:lnTo>
                    <a:pt x="1044" y="231"/>
                  </a:lnTo>
                  <a:lnTo>
                    <a:pt x="1049" y="231"/>
                  </a:lnTo>
                  <a:lnTo>
                    <a:pt x="1051" y="235"/>
                  </a:lnTo>
                  <a:lnTo>
                    <a:pt x="1052" y="238"/>
                  </a:lnTo>
                  <a:lnTo>
                    <a:pt x="1052" y="241"/>
                  </a:lnTo>
                  <a:lnTo>
                    <a:pt x="1052" y="244"/>
                  </a:lnTo>
                  <a:lnTo>
                    <a:pt x="1051" y="249"/>
                  </a:lnTo>
                  <a:lnTo>
                    <a:pt x="1049" y="255"/>
                  </a:lnTo>
                  <a:lnTo>
                    <a:pt x="1045" y="259"/>
                  </a:lnTo>
                  <a:lnTo>
                    <a:pt x="1041" y="264"/>
                  </a:lnTo>
                  <a:lnTo>
                    <a:pt x="1033" y="269"/>
                  </a:lnTo>
                  <a:lnTo>
                    <a:pt x="1025" y="275"/>
                  </a:lnTo>
                  <a:lnTo>
                    <a:pt x="1019" y="280"/>
                  </a:lnTo>
                  <a:lnTo>
                    <a:pt x="1016" y="281"/>
                  </a:lnTo>
                  <a:lnTo>
                    <a:pt x="1009" y="281"/>
                  </a:lnTo>
                  <a:lnTo>
                    <a:pt x="999" y="280"/>
                  </a:lnTo>
                  <a:lnTo>
                    <a:pt x="979" y="275"/>
                  </a:lnTo>
                  <a:lnTo>
                    <a:pt x="941" y="264"/>
                  </a:lnTo>
                  <a:lnTo>
                    <a:pt x="941" y="256"/>
                  </a:lnTo>
                  <a:lnTo>
                    <a:pt x="940" y="255"/>
                  </a:lnTo>
                  <a:lnTo>
                    <a:pt x="938" y="256"/>
                  </a:lnTo>
                  <a:lnTo>
                    <a:pt x="936" y="258"/>
                  </a:lnTo>
                  <a:lnTo>
                    <a:pt x="933" y="264"/>
                  </a:lnTo>
                  <a:lnTo>
                    <a:pt x="928" y="258"/>
                  </a:lnTo>
                  <a:lnTo>
                    <a:pt x="925" y="254"/>
                  </a:lnTo>
                  <a:lnTo>
                    <a:pt x="923" y="251"/>
                  </a:lnTo>
                  <a:lnTo>
                    <a:pt x="920" y="249"/>
                  </a:lnTo>
                  <a:lnTo>
                    <a:pt x="920" y="251"/>
                  </a:lnTo>
                  <a:lnTo>
                    <a:pt x="920" y="252"/>
                  </a:lnTo>
                  <a:lnTo>
                    <a:pt x="917" y="254"/>
                  </a:lnTo>
                  <a:lnTo>
                    <a:pt x="895" y="239"/>
                  </a:lnTo>
                  <a:lnTo>
                    <a:pt x="905" y="256"/>
                  </a:lnTo>
                  <a:lnTo>
                    <a:pt x="908" y="261"/>
                  </a:lnTo>
                  <a:lnTo>
                    <a:pt x="908" y="269"/>
                  </a:lnTo>
                  <a:lnTo>
                    <a:pt x="914" y="269"/>
                  </a:lnTo>
                  <a:lnTo>
                    <a:pt x="920" y="269"/>
                  </a:lnTo>
                  <a:lnTo>
                    <a:pt x="917" y="278"/>
                  </a:lnTo>
                  <a:lnTo>
                    <a:pt x="927" y="280"/>
                  </a:lnTo>
                  <a:lnTo>
                    <a:pt x="934" y="282"/>
                  </a:lnTo>
                  <a:lnTo>
                    <a:pt x="943" y="285"/>
                  </a:lnTo>
                  <a:lnTo>
                    <a:pt x="950" y="290"/>
                  </a:lnTo>
                  <a:lnTo>
                    <a:pt x="950" y="303"/>
                  </a:lnTo>
                  <a:lnTo>
                    <a:pt x="951" y="316"/>
                  </a:lnTo>
                  <a:lnTo>
                    <a:pt x="953" y="321"/>
                  </a:lnTo>
                  <a:lnTo>
                    <a:pt x="954" y="327"/>
                  </a:lnTo>
                  <a:lnTo>
                    <a:pt x="959" y="339"/>
                  </a:lnTo>
                  <a:lnTo>
                    <a:pt x="963" y="339"/>
                  </a:lnTo>
                  <a:lnTo>
                    <a:pt x="966" y="339"/>
                  </a:lnTo>
                  <a:lnTo>
                    <a:pt x="969" y="339"/>
                  </a:lnTo>
                  <a:lnTo>
                    <a:pt x="969" y="344"/>
                  </a:lnTo>
                  <a:lnTo>
                    <a:pt x="969" y="350"/>
                  </a:lnTo>
                  <a:lnTo>
                    <a:pt x="972" y="350"/>
                  </a:lnTo>
                  <a:lnTo>
                    <a:pt x="980" y="350"/>
                  </a:lnTo>
                  <a:lnTo>
                    <a:pt x="995" y="353"/>
                  </a:lnTo>
                  <a:lnTo>
                    <a:pt x="993" y="354"/>
                  </a:lnTo>
                  <a:lnTo>
                    <a:pt x="995" y="356"/>
                  </a:lnTo>
                  <a:lnTo>
                    <a:pt x="1000" y="356"/>
                  </a:lnTo>
                  <a:lnTo>
                    <a:pt x="1000" y="353"/>
                  </a:lnTo>
                  <a:lnTo>
                    <a:pt x="1003" y="352"/>
                  </a:lnTo>
                  <a:lnTo>
                    <a:pt x="1005" y="350"/>
                  </a:lnTo>
                  <a:lnTo>
                    <a:pt x="1006" y="346"/>
                  </a:lnTo>
                  <a:lnTo>
                    <a:pt x="1006" y="340"/>
                  </a:lnTo>
                  <a:lnTo>
                    <a:pt x="1005" y="336"/>
                  </a:lnTo>
                  <a:lnTo>
                    <a:pt x="1005" y="330"/>
                  </a:lnTo>
                  <a:lnTo>
                    <a:pt x="1003" y="330"/>
                  </a:lnTo>
                  <a:lnTo>
                    <a:pt x="1002" y="330"/>
                  </a:lnTo>
                  <a:lnTo>
                    <a:pt x="999" y="331"/>
                  </a:lnTo>
                  <a:lnTo>
                    <a:pt x="997" y="330"/>
                  </a:lnTo>
                  <a:lnTo>
                    <a:pt x="993" y="328"/>
                  </a:lnTo>
                  <a:lnTo>
                    <a:pt x="990" y="326"/>
                  </a:lnTo>
                  <a:lnTo>
                    <a:pt x="989" y="323"/>
                  </a:lnTo>
                  <a:lnTo>
                    <a:pt x="989" y="318"/>
                  </a:lnTo>
                  <a:lnTo>
                    <a:pt x="989" y="314"/>
                  </a:lnTo>
                  <a:lnTo>
                    <a:pt x="989" y="310"/>
                  </a:lnTo>
                  <a:lnTo>
                    <a:pt x="992" y="300"/>
                  </a:lnTo>
                  <a:lnTo>
                    <a:pt x="1002" y="307"/>
                  </a:lnTo>
                  <a:lnTo>
                    <a:pt x="1016" y="314"/>
                  </a:lnTo>
                  <a:lnTo>
                    <a:pt x="1029" y="321"/>
                  </a:lnTo>
                  <a:lnTo>
                    <a:pt x="1036" y="324"/>
                  </a:lnTo>
                  <a:lnTo>
                    <a:pt x="1041" y="326"/>
                  </a:lnTo>
                  <a:lnTo>
                    <a:pt x="1046" y="324"/>
                  </a:lnTo>
                  <a:lnTo>
                    <a:pt x="1048" y="323"/>
                  </a:lnTo>
                  <a:lnTo>
                    <a:pt x="1049" y="323"/>
                  </a:lnTo>
                  <a:lnTo>
                    <a:pt x="1048" y="321"/>
                  </a:lnTo>
                  <a:lnTo>
                    <a:pt x="1046" y="318"/>
                  </a:lnTo>
                  <a:lnTo>
                    <a:pt x="1039" y="313"/>
                  </a:lnTo>
                  <a:lnTo>
                    <a:pt x="1036" y="308"/>
                  </a:lnTo>
                  <a:lnTo>
                    <a:pt x="1035" y="304"/>
                  </a:lnTo>
                  <a:lnTo>
                    <a:pt x="1033" y="301"/>
                  </a:lnTo>
                  <a:lnTo>
                    <a:pt x="1033" y="297"/>
                  </a:lnTo>
                  <a:lnTo>
                    <a:pt x="1033" y="292"/>
                  </a:lnTo>
                  <a:lnTo>
                    <a:pt x="1051" y="278"/>
                  </a:lnTo>
                  <a:lnTo>
                    <a:pt x="1061" y="271"/>
                  </a:lnTo>
                  <a:lnTo>
                    <a:pt x="1067" y="267"/>
                  </a:lnTo>
                  <a:lnTo>
                    <a:pt x="1069" y="268"/>
                  </a:lnTo>
                  <a:lnTo>
                    <a:pt x="1071" y="269"/>
                  </a:lnTo>
                  <a:lnTo>
                    <a:pt x="1072" y="271"/>
                  </a:lnTo>
                  <a:lnTo>
                    <a:pt x="1074" y="272"/>
                  </a:lnTo>
                  <a:lnTo>
                    <a:pt x="1077" y="272"/>
                  </a:lnTo>
                  <a:lnTo>
                    <a:pt x="1078" y="272"/>
                  </a:lnTo>
                  <a:lnTo>
                    <a:pt x="1081" y="272"/>
                  </a:lnTo>
                  <a:lnTo>
                    <a:pt x="1082" y="272"/>
                  </a:lnTo>
                  <a:lnTo>
                    <a:pt x="1084" y="274"/>
                  </a:lnTo>
                  <a:lnTo>
                    <a:pt x="1085" y="275"/>
                  </a:lnTo>
                  <a:lnTo>
                    <a:pt x="1087" y="278"/>
                  </a:lnTo>
                  <a:lnTo>
                    <a:pt x="1091" y="287"/>
                  </a:lnTo>
                  <a:lnTo>
                    <a:pt x="1094" y="282"/>
                  </a:lnTo>
                  <a:lnTo>
                    <a:pt x="1095" y="280"/>
                  </a:lnTo>
                  <a:lnTo>
                    <a:pt x="1094" y="280"/>
                  </a:lnTo>
                  <a:lnTo>
                    <a:pt x="1094" y="278"/>
                  </a:lnTo>
                  <a:lnTo>
                    <a:pt x="1100" y="269"/>
                  </a:lnTo>
                  <a:lnTo>
                    <a:pt x="1103" y="262"/>
                  </a:lnTo>
                  <a:lnTo>
                    <a:pt x="1107" y="254"/>
                  </a:lnTo>
                  <a:lnTo>
                    <a:pt x="1107" y="251"/>
                  </a:lnTo>
                  <a:lnTo>
                    <a:pt x="1105" y="246"/>
                  </a:lnTo>
                  <a:lnTo>
                    <a:pt x="1105" y="245"/>
                  </a:lnTo>
                  <a:lnTo>
                    <a:pt x="1104" y="244"/>
                  </a:lnTo>
                  <a:lnTo>
                    <a:pt x="1101" y="242"/>
                  </a:lnTo>
                  <a:lnTo>
                    <a:pt x="1100" y="242"/>
                  </a:lnTo>
                  <a:lnTo>
                    <a:pt x="1098" y="241"/>
                  </a:lnTo>
                  <a:lnTo>
                    <a:pt x="1100" y="239"/>
                  </a:lnTo>
                  <a:lnTo>
                    <a:pt x="1103" y="236"/>
                  </a:lnTo>
                  <a:lnTo>
                    <a:pt x="1107" y="228"/>
                  </a:lnTo>
                  <a:lnTo>
                    <a:pt x="1110" y="223"/>
                  </a:lnTo>
                  <a:lnTo>
                    <a:pt x="1110" y="221"/>
                  </a:lnTo>
                  <a:lnTo>
                    <a:pt x="1111" y="216"/>
                  </a:lnTo>
                  <a:lnTo>
                    <a:pt x="1111" y="213"/>
                  </a:lnTo>
                  <a:lnTo>
                    <a:pt x="1110" y="209"/>
                  </a:lnTo>
                  <a:lnTo>
                    <a:pt x="1107" y="203"/>
                  </a:lnTo>
                  <a:lnTo>
                    <a:pt x="1100" y="192"/>
                  </a:lnTo>
                  <a:lnTo>
                    <a:pt x="1110" y="197"/>
                  </a:lnTo>
                  <a:lnTo>
                    <a:pt x="1114" y="199"/>
                  </a:lnTo>
                  <a:lnTo>
                    <a:pt x="1118" y="200"/>
                  </a:lnTo>
                  <a:lnTo>
                    <a:pt x="1123" y="200"/>
                  </a:lnTo>
                  <a:lnTo>
                    <a:pt x="1127" y="200"/>
                  </a:lnTo>
                  <a:lnTo>
                    <a:pt x="1131" y="200"/>
                  </a:lnTo>
                  <a:lnTo>
                    <a:pt x="1136" y="200"/>
                  </a:lnTo>
                  <a:lnTo>
                    <a:pt x="1137" y="203"/>
                  </a:lnTo>
                  <a:lnTo>
                    <a:pt x="1141" y="206"/>
                  </a:lnTo>
                  <a:lnTo>
                    <a:pt x="1144" y="210"/>
                  </a:lnTo>
                  <a:lnTo>
                    <a:pt x="1147" y="215"/>
                  </a:lnTo>
                  <a:lnTo>
                    <a:pt x="1153" y="226"/>
                  </a:lnTo>
                  <a:lnTo>
                    <a:pt x="1157" y="233"/>
                  </a:lnTo>
                  <a:lnTo>
                    <a:pt x="1149" y="233"/>
                  </a:lnTo>
                  <a:lnTo>
                    <a:pt x="1143" y="235"/>
                  </a:lnTo>
                  <a:lnTo>
                    <a:pt x="1136" y="236"/>
                  </a:lnTo>
                  <a:lnTo>
                    <a:pt x="1134" y="239"/>
                  </a:lnTo>
                  <a:lnTo>
                    <a:pt x="1131" y="242"/>
                  </a:lnTo>
                  <a:lnTo>
                    <a:pt x="1130" y="244"/>
                  </a:lnTo>
                  <a:lnTo>
                    <a:pt x="1130" y="245"/>
                  </a:lnTo>
                  <a:lnTo>
                    <a:pt x="1130" y="248"/>
                  </a:lnTo>
                  <a:lnTo>
                    <a:pt x="1130" y="252"/>
                  </a:lnTo>
                  <a:lnTo>
                    <a:pt x="1131" y="255"/>
                  </a:lnTo>
                  <a:lnTo>
                    <a:pt x="1133" y="259"/>
                  </a:lnTo>
                  <a:lnTo>
                    <a:pt x="1139" y="272"/>
                  </a:lnTo>
                  <a:lnTo>
                    <a:pt x="1149" y="271"/>
                  </a:lnTo>
                  <a:lnTo>
                    <a:pt x="1154" y="269"/>
                  </a:lnTo>
                  <a:lnTo>
                    <a:pt x="1160" y="267"/>
                  </a:lnTo>
                  <a:lnTo>
                    <a:pt x="1163" y="262"/>
                  </a:lnTo>
                  <a:lnTo>
                    <a:pt x="1164" y="259"/>
                  </a:lnTo>
                  <a:lnTo>
                    <a:pt x="1166" y="258"/>
                  </a:lnTo>
                  <a:lnTo>
                    <a:pt x="1167" y="259"/>
                  </a:lnTo>
                  <a:lnTo>
                    <a:pt x="1169" y="261"/>
                  </a:lnTo>
                  <a:lnTo>
                    <a:pt x="1170" y="262"/>
                  </a:lnTo>
                  <a:lnTo>
                    <a:pt x="1172" y="261"/>
                  </a:lnTo>
                  <a:lnTo>
                    <a:pt x="1173" y="256"/>
                  </a:lnTo>
                  <a:lnTo>
                    <a:pt x="1175" y="248"/>
                  </a:lnTo>
                  <a:lnTo>
                    <a:pt x="1176" y="233"/>
                  </a:lnTo>
                  <a:lnTo>
                    <a:pt x="1180" y="233"/>
                  </a:lnTo>
                  <a:lnTo>
                    <a:pt x="1183" y="233"/>
                  </a:lnTo>
                  <a:lnTo>
                    <a:pt x="1188" y="232"/>
                  </a:lnTo>
                  <a:lnTo>
                    <a:pt x="1190" y="231"/>
                  </a:lnTo>
                  <a:lnTo>
                    <a:pt x="1190" y="225"/>
                  </a:lnTo>
                  <a:lnTo>
                    <a:pt x="1193" y="225"/>
                  </a:lnTo>
                  <a:lnTo>
                    <a:pt x="1196" y="225"/>
                  </a:lnTo>
                  <a:lnTo>
                    <a:pt x="1199" y="226"/>
                  </a:lnTo>
                  <a:lnTo>
                    <a:pt x="1202" y="225"/>
                  </a:lnTo>
                  <a:lnTo>
                    <a:pt x="1208" y="222"/>
                  </a:lnTo>
                  <a:lnTo>
                    <a:pt x="1215" y="218"/>
                  </a:lnTo>
                  <a:lnTo>
                    <a:pt x="1222" y="212"/>
                  </a:lnTo>
                  <a:lnTo>
                    <a:pt x="1229" y="209"/>
                  </a:lnTo>
                  <a:lnTo>
                    <a:pt x="1235" y="209"/>
                  </a:lnTo>
                  <a:lnTo>
                    <a:pt x="1241" y="209"/>
                  </a:lnTo>
                  <a:lnTo>
                    <a:pt x="1242" y="203"/>
                  </a:lnTo>
                  <a:lnTo>
                    <a:pt x="1245" y="203"/>
                  </a:lnTo>
                  <a:lnTo>
                    <a:pt x="1248" y="203"/>
                  </a:lnTo>
                  <a:lnTo>
                    <a:pt x="1252" y="206"/>
                  </a:lnTo>
                  <a:lnTo>
                    <a:pt x="1257" y="209"/>
                  </a:lnTo>
                  <a:lnTo>
                    <a:pt x="1257" y="200"/>
                  </a:lnTo>
                  <a:lnTo>
                    <a:pt x="1258" y="199"/>
                  </a:lnTo>
                  <a:lnTo>
                    <a:pt x="1260" y="197"/>
                  </a:lnTo>
                  <a:lnTo>
                    <a:pt x="1265" y="195"/>
                  </a:lnTo>
                  <a:lnTo>
                    <a:pt x="1277" y="189"/>
                  </a:lnTo>
                  <a:lnTo>
                    <a:pt x="1277" y="190"/>
                  </a:lnTo>
                  <a:lnTo>
                    <a:pt x="1275" y="192"/>
                  </a:lnTo>
                  <a:lnTo>
                    <a:pt x="1274" y="195"/>
                  </a:lnTo>
                  <a:lnTo>
                    <a:pt x="1277" y="196"/>
                  </a:lnTo>
                  <a:lnTo>
                    <a:pt x="1281" y="197"/>
                  </a:lnTo>
                  <a:lnTo>
                    <a:pt x="1281" y="202"/>
                  </a:lnTo>
                  <a:lnTo>
                    <a:pt x="1281" y="203"/>
                  </a:lnTo>
                  <a:lnTo>
                    <a:pt x="1283" y="205"/>
                  </a:lnTo>
                  <a:lnTo>
                    <a:pt x="1284" y="206"/>
                  </a:lnTo>
                  <a:lnTo>
                    <a:pt x="1287" y="208"/>
                  </a:lnTo>
                  <a:lnTo>
                    <a:pt x="1284" y="209"/>
                  </a:lnTo>
                  <a:lnTo>
                    <a:pt x="1274" y="209"/>
                  </a:lnTo>
                  <a:lnTo>
                    <a:pt x="1274" y="215"/>
                  </a:lnTo>
                  <a:lnTo>
                    <a:pt x="1278" y="215"/>
                  </a:lnTo>
                  <a:lnTo>
                    <a:pt x="1283" y="215"/>
                  </a:lnTo>
                  <a:lnTo>
                    <a:pt x="1288" y="215"/>
                  </a:lnTo>
                  <a:lnTo>
                    <a:pt x="1293" y="215"/>
                  </a:lnTo>
                  <a:lnTo>
                    <a:pt x="1294" y="213"/>
                  </a:lnTo>
                  <a:lnTo>
                    <a:pt x="1294" y="212"/>
                  </a:lnTo>
                  <a:lnTo>
                    <a:pt x="1296" y="209"/>
                  </a:lnTo>
                  <a:lnTo>
                    <a:pt x="1297" y="209"/>
                  </a:lnTo>
                  <a:lnTo>
                    <a:pt x="1298" y="209"/>
                  </a:lnTo>
                  <a:lnTo>
                    <a:pt x="1300" y="210"/>
                  </a:lnTo>
                  <a:lnTo>
                    <a:pt x="1301" y="213"/>
                  </a:lnTo>
                  <a:lnTo>
                    <a:pt x="1304" y="216"/>
                  </a:lnTo>
                  <a:lnTo>
                    <a:pt x="1306" y="218"/>
                  </a:lnTo>
                  <a:lnTo>
                    <a:pt x="1307" y="218"/>
                  </a:lnTo>
                  <a:lnTo>
                    <a:pt x="1307" y="209"/>
                  </a:lnTo>
                  <a:lnTo>
                    <a:pt x="1306" y="209"/>
                  </a:lnTo>
                  <a:lnTo>
                    <a:pt x="1307" y="208"/>
                  </a:lnTo>
                  <a:lnTo>
                    <a:pt x="1313" y="205"/>
                  </a:lnTo>
                  <a:lnTo>
                    <a:pt x="1323" y="197"/>
                  </a:lnTo>
                  <a:lnTo>
                    <a:pt x="1327" y="197"/>
                  </a:lnTo>
                  <a:lnTo>
                    <a:pt x="1332" y="199"/>
                  </a:lnTo>
                  <a:lnTo>
                    <a:pt x="1337" y="202"/>
                  </a:lnTo>
                  <a:lnTo>
                    <a:pt x="1346" y="206"/>
                  </a:lnTo>
                  <a:lnTo>
                    <a:pt x="1349" y="206"/>
                  </a:lnTo>
                  <a:lnTo>
                    <a:pt x="1353" y="206"/>
                  </a:lnTo>
                  <a:lnTo>
                    <a:pt x="1355" y="206"/>
                  </a:lnTo>
                  <a:lnTo>
                    <a:pt x="1355" y="205"/>
                  </a:lnTo>
                  <a:lnTo>
                    <a:pt x="1353" y="202"/>
                  </a:lnTo>
                  <a:lnTo>
                    <a:pt x="1350" y="197"/>
                  </a:lnTo>
                  <a:lnTo>
                    <a:pt x="1353" y="197"/>
                  </a:lnTo>
                  <a:lnTo>
                    <a:pt x="1353" y="199"/>
                  </a:lnTo>
                  <a:lnTo>
                    <a:pt x="1353" y="200"/>
                  </a:lnTo>
                  <a:lnTo>
                    <a:pt x="1355" y="200"/>
                  </a:lnTo>
                  <a:lnTo>
                    <a:pt x="1356" y="200"/>
                  </a:lnTo>
                  <a:lnTo>
                    <a:pt x="1380" y="192"/>
                  </a:lnTo>
                  <a:lnTo>
                    <a:pt x="1379" y="193"/>
                  </a:lnTo>
                  <a:lnTo>
                    <a:pt x="1378" y="195"/>
                  </a:lnTo>
                  <a:lnTo>
                    <a:pt x="1376" y="197"/>
                  </a:lnTo>
                  <a:lnTo>
                    <a:pt x="1378" y="202"/>
                  </a:lnTo>
                  <a:lnTo>
                    <a:pt x="1379" y="206"/>
                  </a:lnTo>
                  <a:lnTo>
                    <a:pt x="1382" y="209"/>
                  </a:lnTo>
                  <a:lnTo>
                    <a:pt x="1386" y="213"/>
                  </a:lnTo>
                  <a:lnTo>
                    <a:pt x="1389" y="218"/>
                  </a:lnTo>
                  <a:lnTo>
                    <a:pt x="1391" y="213"/>
                  </a:lnTo>
                  <a:lnTo>
                    <a:pt x="1391" y="210"/>
                  </a:lnTo>
                  <a:lnTo>
                    <a:pt x="1389" y="203"/>
                  </a:lnTo>
                  <a:lnTo>
                    <a:pt x="1395" y="200"/>
                  </a:lnTo>
                  <a:lnTo>
                    <a:pt x="1398" y="203"/>
                  </a:lnTo>
                  <a:lnTo>
                    <a:pt x="1401" y="205"/>
                  </a:lnTo>
                  <a:lnTo>
                    <a:pt x="1401" y="206"/>
                  </a:lnTo>
                  <a:lnTo>
                    <a:pt x="1405" y="205"/>
                  </a:lnTo>
                  <a:lnTo>
                    <a:pt x="1408" y="203"/>
                  </a:lnTo>
                  <a:lnTo>
                    <a:pt x="1409" y="203"/>
                  </a:lnTo>
                  <a:lnTo>
                    <a:pt x="1409" y="192"/>
                  </a:lnTo>
                  <a:lnTo>
                    <a:pt x="1408" y="186"/>
                  </a:lnTo>
                  <a:lnTo>
                    <a:pt x="1406" y="180"/>
                  </a:lnTo>
                  <a:lnTo>
                    <a:pt x="1404" y="173"/>
                  </a:lnTo>
                  <a:lnTo>
                    <a:pt x="1406" y="173"/>
                  </a:lnTo>
                  <a:lnTo>
                    <a:pt x="1406" y="172"/>
                  </a:lnTo>
                  <a:lnTo>
                    <a:pt x="1406" y="170"/>
                  </a:lnTo>
                  <a:lnTo>
                    <a:pt x="1406" y="167"/>
                  </a:lnTo>
                  <a:lnTo>
                    <a:pt x="1419" y="169"/>
                  </a:lnTo>
                  <a:lnTo>
                    <a:pt x="1434" y="170"/>
                  </a:lnTo>
                  <a:lnTo>
                    <a:pt x="1435" y="166"/>
                  </a:lnTo>
                  <a:lnTo>
                    <a:pt x="1435" y="163"/>
                  </a:lnTo>
                  <a:lnTo>
                    <a:pt x="1437" y="161"/>
                  </a:lnTo>
                  <a:lnTo>
                    <a:pt x="1438" y="163"/>
                  </a:lnTo>
                  <a:lnTo>
                    <a:pt x="1441" y="164"/>
                  </a:lnTo>
                  <a:lnTo>
                    <a:pt x="1445" y="167"/>
                  </a:lnTo>
                  <a:lnTo>
                    <a:pt x="1452" y="169"/>
                  </a:lnTo>
                  <a:lnTo>
                    <a:pt x="1461" y="169"/>
                  </a:lnTo>
                  <a:lnTo>
                    <a:pt x="1471" y="169"/>
                  </a:lnTo>
                  <a:lnTo>
                    <a:pt x="1481" y="170"/>
                  </a:lnTo>
                  <a:lnTo>
                    <a:pt x="1478" y="179"/>
                  </a:lnTo>
                  <a:lnTo>
                    <a:pt x="1477" y="185"/>
                  </a:lnTo>
                  <a:lnTo>
                    <a:pt x="1477" y="186"/>
                  </a:lnTo>
                  <a:lnTo>
                    <a:pt x="1478" y="187"/>
                  </a:lnTo>
                  <a:lnTo>
                    <a:pt x="1480" y="187"/>
                  </a:lnTo>
                  <a:lnTo>
                    <a:pt x="1481" y="186"/>
                  </a:lnTo>
                  <a:lnTo>
                    <a:pt x="1483" y="183"/>
                  </a:lnTo>
                  <a:lnTo>
                    <a:pt x="1483" y="179"/>
                  </a:lnTo>
                  <a:lnTo>
                    <a:pt x="1483" y="176"/>
                  </a:lnTo>
                  <a:lnTo>
                    <a:pt x="1486" y="177"/>
                  </a:lnTo>
                  <a:lnTo>
                    <a:pt x="1487" y="179"/>
                  </a:lnTo>
                  <a:lnTo>
                    <a:pt x="1488" y="182"/>
                  </a:lnTo>
                  <a:lnTo>
                    <a:pt x="1491" y="182"/>
                  </a:lnTo>
                  <a:lnTo>
                    <a:pt x="1494" y="182"/>
                  </a:lnTo>
                  <a:lnTo>
                    <a:pt x="1497" y="180"/>
                  </a:lnTo>
                  <a:lnTo>
                    <a:pt x="1500" y="182"/>
                  </a:lnTo>
                  <a:lnTo>
                    <a:pt x="1499" y="185"/>
                  </a:lnTo>
                  <a:lnTo>
                    <a:pt x="1499" y="187"/>
                  </a:lnTo>
                  <a:lnTo>
                    <a:pt x="1499" y="189"/>
                  </a:lnTo>
                  <a:lnTo>
                    <a:pt x="1500" y="189"/>
                  </a:lnTo>
                  <a:lnTo>
                    <a:pt x="1501" y="190"/>
                  </a:lnTo>
                  <a:lnTo>
                    <a:pt x="1503" y="190"/>
                  </a:lnTo>
                  <a:lnTo>
                    <a:pt x="1506" y="190"/>
                  </a:lnTo>
                  <a:lnTo>
                    <a:pt x="1509" y="189"/>
                  </a:lnTo>
                  <a:lnTo>
                    <a:pt x="1512" y="189"/>
                  </a:lnTo>
                  <a:lnTo>
                    <a:pt x="1522" y="203"/>
                  </a:lnTo>
                  <a:lnTo>
                    <a:pt x="1529" y="213"/>
                  </a:lnTo>
                  <a:lnTo>
                    <a:pt x="1533" y="221"/>
                  </a:lnTo>
                  <a:lnTo>
                    <a:pt x="1540" y="208"/>
                  </a:lnTo>
                  <a:lnTo>
                    <a:pt x="1543" y="200"/>
                  </a:lnTo>
                  <a:lnTo>
                    <a:pt x="1548" y="192"/>
                  </a:lnTo>
                  <a:lnTo>
                    <a:pt x="1539" y="195"/>
                  </a:lnTo>
                  <a:lnTo>
                    <a:pt x="1537" y="182"/>
                  </a:lnTo>
                  <a:lnTo>
                    <a:pt x="1539" y="167"/>
                  </a:lnTo>
                  <a:lnTo>
                    <a:pt x="1535" y="167"/>
                  </a:lnTo>
                  <a:lnTo>
                    <a:pt x="1530" y="166"/>
                  </a:lnTo>
                  <a:lnTo>
                    <a:pt x="1526" y="166"/>
                  </a:lnTo>
                  <a:lnTo>
                    <a:pt x="1519" y="164"/>
                  </a:lnTo>
                  <a:lnTo>
                    <a:pt x="1520" y="160"/>
                  </a:lnTo>
                  <a:lnTo>
                    <a:pt x="1519" y="156"/>
                  </a:lnTo>
                  <a:lnTo>
                    <a:pt x="1519" y="151"/>
                  </a:lnTo>
                  <a:lnTo>
                    <a:pt x="1519" y="150"/>
                  </a:lnTo>
                  <a:lnTo>
                    <a:pt x="1519" y="149"/>
                  </a:lnTo>
                  <a:lnTo>
                    <a:pt x="1527" y="146"/>
                  </a:lnTo>
                  <a:lnTo>
                    <a:pt x="1527" y="140"/>
                  </a:lnTo>
                  <a:lnTo>
                    <a:pt x="1527" y="134"/>
                  </a:lnTo>
                  <a:lnTo>
                    <a:pt x="1526" y="125"/>
                  </a:lnTo>
                  <a:lnTo>
                    <a:pt x="1524" y="115"/>
                  </a:lnTo>
                  <a:lnTo>
                    <a:pt x="1522" y="104"/>
                  </a:lnTo>
                  <a:lnTo>
                    <a:pt x="1524" y="102"/>
                  </a:lnTo>
                  <a:lnTo>
                    <a:pt x="1527" y="102"/>
                  </a:lnTo>
                  <a:lnTo>
                    <a:pt x="1530" y="102"/>
                  </a:lnTo>
                  <a:lnTo>
                    <a:pt x="1533" y="101"/>
                  </a:lnTo>
                  <a:lnTo>
                    <a:pt x="1536" y="98"/>
                  </a:lnTo>
                  <a:lnTo>
                    <a:pt x="1539" y="95"/>
                  </a:lnTo>
                  <a:lnTo>
                    <a:pt x="1542" y="87"/>
                  </a:lnTo>
                  <a:lnTo>
                    <a:pt x="1546" y="79"/>
                  </a:lnTo>
                  <a:lnTo>
                    <a:pt x="1549" y="75"/>
                  </a:lnTo>
                  <a:lnTo>
                    <a:pt x="1552" y="74"/>
                  </a:lnTo>
                  <a:lnTo>
                    <a:pt x="1555" y="74"/>
                  </a:lnTo>
                  <a:lnTo>
                    <a:pt x="1558" y="66"/>
                  </a:lnTo>
                  <a:lnTo>
                    <a:pt x="1560" y="59"/>
                  </a:lnTo>
                  <a:lnTo>
                    <a:pt x="1562" y="53"/>
                  </a:lnTo>
                  <a:lnTo>
                    <a:pt x="1563" y="51"/>
                  </a:lnTo>
                  <a:lnTo>
                    <a:pt x="1566" y="49"/>
                  </a:lnTo>
                  <a:lnTo>
                    <a:pt x="1568" y="48"/>
                  </a:lnTo>
                  <a:lnTo>
                    <a:pt x="1571" y="46"/>
                  </a:lnTo>
                  <a:lnTo>
                    <a:pt x="1578" y="45"/>
                  </a:lnTo>
                  <a:lnTo>
                    <a:pt x="1586" y="45"/>
                  </a:lnTo>
                  <a:lnTo>
                    <a:pt x="1595" y="43"/>
                  </a:lnTo>
                  <a:lnTo>
                    <a:pt x="1604" y="45"/>
                  </a:lnTo>
                  <a:lnTo>
                    <a:pt x="1612" y="46"/>
                  </a:lnTo>
                  <a:lnTo>
                    <a:pt x="1618" y="48"/>
                  </a:lnTo>
                  <a:lnTo>
                    <a:pt x="1620" y="49"/>
                  </a:lnTo>
                  <a:lnTo>
                    <a:pt x="1621" y="51"/>
                  </a:lnTo>
                  <a:lnTo>
                    <a:pt x="1624" y="56"/>
                  </a:lnTo>
                  <a:lnTo>
                    <a:pt x="1624" y="61"/>
                  </a:lnTo>
                  <a:lnTo>
                    <a:pt x="1625" y="68"/>
                  </a:lnTo>
                  <a:lnTo>
                    <a:pt x="1625" y="74"/>
                  </a:lnTo>
                  <a:lnTo>
                    <a:pt x="1624" y="87"/>
                  </a:lnTo>
                  <a:lnTo>
                    <a:pt x="1621" y="98"/>
                  </a:lnTo>
                  <a:lnTo>
                    <a:pt x="1620" y="101"/>
                  </a:lnTo>
                  <a:lnTo>
                    <a:pt x="1618" y="102"/>
                  </a:lnTo>
                  <a:lnTo>
                    <a:pt x="1614" y="107"/>
                  </a:lnTo>
                  <a:lnTo>
                    <a:pt x="1611" y="113"/>
                  </a:lnTo>
                  <a:lnTo>
                    <a:pt x="1611" y="115"/>
                  </a:lnTo>
                  <a:lnTo>
                    <a:pt x="1611" y="118"/>
                  </a:lnTo>
                  <a:lnTo>
                    <a:pt x="1612" y="120"/>
                  </a:lnTo>
                  <a:lnTo>
                    <a:pt x="1612" y="121"/>
                  </a:lnTo>
                  <a:lnTo>
                    <a:pt x="1612" y="123"/>
                  </a:lnTo>
                  <a:lnTo>
                    <a:pt x="1614" y="125"/>
                  </a:lnTo>
                  <a:lnTo>
                    <a:pt x="1617" y="130"/>
                  </a:lnTo>
                  <a:lnTo>
                    <a:pt x="1621" y="134"/>
                  </a:lnTo>
                  <a:lnTo>
                    <a:pt x="1625" y="138"/>
                  </a:lnTo>
                  <a:lnTo>
                    <a:pt x="1627" y="141"/>
                  </a:lnTo>
                  <a:lnTo>
                    <a:pt x="1627" y="143"/>
                  </a:lnTo>
                  <a:lnTo>
                    <a:pt x="1627" y="147"/>
                  </a:lnTo>
                  <a:lnTo>
                    <a:pt x="1625" y="153"/>
                  </a:lnTo>
                  <a:lnTo>
                    <a:pt x="1622" y="163"/>
                  </a:lnTo>
                  <a:lnTo>
                    <a:pt x="1620" y="169"/>
                  </a:lnTo>
                  <a:lnTo>
                    <a:pt x="1618" y="174"/>
                  </a:lnTo>
                  <a:lnTo>
                    <a:pt x="1618" y="180"/>
                  </a:lnTo>
                  <a:lnTo>
                    <a:pt x="1620" y="187"/>
                  </a:lnTo>
                  <a:lnTo>
                    <a:pt x="1622" y="192"/>
                  </a:lnTo>
                  <a:lnTo>
                    <a:pt x="1624" y="195"/>
                  </a:lnTo>
                  <a:lnTo>
                    <a:pt x="1627" y="197"/>
                  </a:lnTo>
                  <a:lnTo>
                    <a:pt x="1632" y="202"/>
                  </a:lnTo>
                  <a:lnTo>
                    <a:pt x="1634" y="205"/>
                  </a:lnTo>
                  <a:lnTo>
                    <a:pt x="1635" y="206"/>
                  </a:lnTo>
                  <a:lnTo>
                    <a:pt x="1637" y="222"/>
                  </a:lnTo>
                  <a:lnTo>
                    <a:pt x="1635" y="236"/>
                  </a:lnTo>
                  <a:lnTo>
                    <a:pt x="1621" y="248"/>
                  </a:lnTo>
                  <a:lnTo>
                    <a:pt x="1622" y="249"/>
                  </a:lnTo>
                  <a:lnTo>
                    <a:pt x="1624" y="251"/>
                  </a:lnTo>
                  <a:lnTo>
                    <a:pt x="1625" y="252"/>
                  </a:lnTo>
                  <a:lnTo>
                    <a:pt x="1624" y="256"/>
                  </a:lnTo>
                  <a:lnTo>
                    <a:pt x="1621" y="255"/>
                  </a:lnTo>
                  <a:lnTo>
                    <a:pt x="1620" y="256"/>
                  </a:lnTo>
                  <a:lnTo>
                    <a:pt x="1617" y="258"/>
                  </a:lnTo>
                  <a:lnTo>
                    <a:pt x="1614" y="255"/>
                  </a:lnTo>
                  <a:lnTo>
                    <a:pt x="1611" y="254"/>
                  </a:lnTo>
                  <a:lnTo>
                    <a:pt x="1609" y="254"/>
                  </a:lnTo>
                  <a:lnTo>
                    <a:pt x="1608" y="254"/>
                  </a:lnTo>
                  <a:lnTo>
                    <a:pt x="1605" y="255"/>
                  </a:lnTo>
                  <a:lnTo>
                    <a:pt x="1602" y="258"/>
                  </a:lnTo>
                  <a:lnTo>
                    <a:pt x="1598" y="262"/>
                  </a:lnTo>
                  <a:lnTo>
                    <a:pt x="1594" y="264"/>
                  </a:lnTo>
                  <a:lnTo>
                    <a:pt x="1578" y="265"/>
                  </a:lnTo>
                  <a:lnTo>
                    <a:pt x="1563" y="264"/>
                  </a:lnTo>
                  <a:lnTo>
                    <a:pt x="1572" y="272"/>
                  </a:lnTo>
                  <a:lnTo>
                    <a:pt x="1578" y="275"/>
                  </a:lnTo>
                  <a:lnTo>
                    <a:pt x="1581" y="277"/>
                  </a:lnTo>
                  <a:lnTo>
                    <a:pt x="1584" y="278"/>
                  </a:lnTo>
                  <a:lnTo>
                    <a:pt x="1591" y="278"/>
                  </a:lnTo>
                  <a:lnTo>
                    <a:pt x="1596" y="277"/>
                  </a:lnTo>
                  <a:lnTo>
                    <a:pt x="1604" y="275"/>
                  </a:lnTo>
                  <a:lnTo>
                    <a:pt x="1607" y="277"/>
                  </a:lnTo>
                  <a:lnTo>
                    <a:pt x="1611" y="278"/>
                  </a:lnTo>
                  <a:lnTo>
                    <a:pt x="1612" y="281"/>
                  </a:lnTo>
                  <a:lnTo>
                    <a:pt x="1615" y="287"/>
                  </a:lnTo>
                  <a:lnTo>
                    <a:pt x="1620" y="294"/>
                  </a:lnTo>
                  <a:lnTo>
                    <a:pt x="1621" y="295"/>
                  </a:lnTo>
                  <a:lnTo>
                    <a:pt x="1624" y="294"/>
                  </a:lnTo>
                  <a:lnTo>
                    <a:pt x="1625" y="294"/>
                  </a:lnTo>
                  <a:lnTo>
                    <a:pt x="1627" y="294"/>
                  </a:lnTo>
                  <a:lnTo>
                    <a:pt x="1627" y="285"/>
                  </a:lnTo>
                  <a:lnTo>
                    <a:pt x="1624" y="275"/>
                  </a:lnTo>
                  <a:lnTo>
                    <a:pt x="1622" y="274"/>
                  </a:lnTo>
                  <a:lnTo>
                    <a:pt x="1621" y="272"/>
                  </a:lnTo>
                  <a:lnTo>
                    <a:pt x="1618" y="272"/>
                  </a:lnTo>
                  <a:lnTo>
                    <a:pt x="1617" y="271"/>
                  </a:lnTo>
                  <a:lnTo>
                    <a:pt x="1617" y="269"/>
                  </a:lnTo>
                  <a:lnTo>
                    <a:pt x="1635" y="262"/>
                  </a:lnTo>
                  <a:lnTo>
                    <a:pt x="1641" y="259"/>
                  </a:lnTo>
                  <a:lnTo>
                    <a:pt x="1644" y="258"/>
                  </a:lnTo>
                  <a:lnTo>
                    <a:pt x="1645" y="256"/>
                  </a:lnTo>
                  <a:lnTo>
                    <a:pt x="1648" y="255"/>
                  </a:lnTo>
                  <a:lnTo>
                    <a:pt x="1650" y="252"/>
                  </a:lnTo>
                  <a:lnTo>
                    <a:pt x="1653" y="245"/>
                  </a:lnTo>
                  <a:lnTo>
                    <a:pt x="1656" y="236"/>
                  </a:lnTo>
                  <a:lnTo>
                    <a:pt x="1657" y="223"/>
                  </a:lnTo>
                  <a:lnTo>
                    <a:pt x="1658" y="222"/>
                  </a:lnTo>
                  <a:lnTo>
                    <a:pt x="1658" y="219"/>
                  </a:lnTo>
                  <a:lnTo>
                    <a:pt x="1660" y="215"/>
                  </a:lnTo>
                  <a:lnTo>
                    <a:pt x="1658" y="213"/>
                  </a:lnTo>
                  <a:lnTo>
                    <a:pt x="1657" y="212"/>
                  </a:lnTo>
                  <a:lnTo>
                    <a:pt x="1657" y="213"/>
                  </a:lnTo>
                  <a:lnTo>
                    <a:pt x="1656" y="210"/>
                  </a:lnTo>
                  <a:lnTo>
                    <a:pt x="1654" y="206"/>
                  </a:lnTo>
                  <a:lnTo>
                    <a:pt x="1657" y="202"/>
                  </a:lnTo>
                  <a:lnTo>
                    <a:pt x="1660" y="197"/>
                  </a:lnTo>
                  <a:lnTo>
                    <a:pt x="1666" y="195"/>
                  </a:lnTo>
                  <a:lnTo>
                    <a:pt x="1671" y="192"/>
                  </a:lnTo>
                  <a:lnTo>
                    <a:pt x="1684" y="187"/>
                  </a:lnTo>
                  <a:lnTo>
                    <a:pt x="1696" y="185"/>
                  </a:lnTo>
                  <a:lnTo>
                    <a:pt x="1702" y="199"/>
                  </a:lnTo>
                  <a:lnTo>
                    <a:pt x="1706" y="210"/>
                  </a:lnTo>
                  <a:lnTo>
                    <a:pt x="1706" y="216"/>
                  </a:lnTo>
                  <a:lnTo>
                    <a:pt x="1706" y="223"/>
                  </a:lnTo>
                  <a:lnTo>
                    <a:pt x="1706" y="232"/>
                  </a:lnTo>
                  <a:lnTo>
                    <a:pt x="1704" y="242"/>
                  </a:lnTo>
                  <a:lnTo>
                    <a:pt x="1713" y="245"/>
                  </a:lnTo>
                  <a:lnTo>
                    <a:pt x="1713" y="246"/>
                  </a:lnTo>
                  <a:lnTo>
                    <a:pt x="1715" y="248"/>
                  </a:lnTo>
                  <a:lnTo>
                    <a:pt x="1716" y="249"/>
                  </a:lnTo>
                  <a:lnTo>
                    <a:pt x="1717" y="251"/>
                  </a:lnTo>
                  <a:lnTo>
                    <a:pt x="1719" y="251"/>
                  </a:lnTo>
                  <a:lnTo>
                    <a:pt x="1719" y="242"/>
                  </a:lnTo>
                  <a:lnTo>
                    <a:pt x="1728" y="244"/>
                  </a:lnTo>
                  <a:lnTo>
                    <a:pt x="1735" y="245"/>
                  </a:lnTo>
                  <a:lnTo>
                    <a:pt x="1742" y="246"/>
                  </a:lnTo>
                  <a:lnTo>
                    <a:pt x="1752" y="248"/>
                  </a:lnTo>
                  <a:lnTo>
                    <a:pt x="1749" y="245"/>
                  </a:lnTo>
                  <a:lnTo>
                    <a:pt x="1749" y="242"/>
                  </a:lnTo>
                  <a:lnTo>
                    <a:pt x="1735" y="239"/>
                  </a:lnTo>
                  <a:lnTo>
                    <a:pt x="1729" y="238"/>
                  </a:lnTo>
                  <a:lnTo>
                    <a:pt x="1722" y="236"/>
                  </a:lnTo>
                  <a:lnTo>
                    <a:pt x="1720" y="235"/>
                  </a:lnTo>
                  <a:lnTo>
                    <a:pt x="1719" y="233"/>
                  </a:lnTo>
                  <a:lnTo>
                    <a:pt x="1716" y="231"/>
                  </a:lnTo>
                  <a:lnTo>
                    <a:pt x="1716" y="229"/>
                  </a:lnTo>
                  <a:lnTo>
                    <a:pt x="1716" y="225"/>
                  </a:lnTo>
                  <a:lnTo>
                    <a:pt x="1716" y="222"/>
                  </a:lnTo>
                  <a:lnTo>
                    <a:pt x="1716" y="221"/>
                  </a:lnTo>
                  <a:lnTo>
                    <a:pt x="1720" y="216"/>
                  </a:lnTo>
                  <a:lnTo>
                    <a:pt x="1726" y="212"/>
                  </a:lnTo>
                  <a:lnTo>
                    <a:pt x="1722" y="202"/>
                  </a:lnTo>
                  <a:lnTo>
                    <a:pt x="1719" y="196"/>
                  </a:lnTo>
                  <a:lnTo>
                    <a:pt x="1715" y="190"/>
                  </a:lnTo>
                  <a:lnTo>
                    <a:pt x="1712" y="185"/>
                  </a:lnTo>
                  <a:lnTo>
                    <a:pt x="1706" y="180"/>
                  </a:lnTo>
                  <a:lnTo>
                    <a:pt x="1704" y="179"/>
                  </a:lnTo>
                  <a:lnTo>
                    <a:pt x="1702" y="177"/>
                  </a:lnTo>
                  <a:lnTo>
                    <a:pt x="1696" y="176"/>
                  </a:lnTo>
                  <a:lnTo>
                    <a:pt x="1693" y="176"/>
                  </a:lnTo>
                  <a:lnTo>
                    <a:pt x="1693" y="177"/>
                  </a:lnTo>
                  <a:lnTo>
                    <a:pt x="1693" y="179"/>
                  </a:lnTo>
                  <a:lnTo>
                    <a:pt x="1690" y="179"/>
                  </a:lnTo>
                  <a:lnTo>
                    <a:pt x="1686" y="176"/>
                  </a:lnTo>
                  <a:lnTo>
                    <a:pt x="1681" y="173"/>
                  </a:lnTo>
                  <a:lnTo>
                    <a:pt x="1680" y="173"/>
                  </a:lnTo>
                  <a:lnTo>
                    <a:pt x="1677" y="174"/>
                  </a:lnTo>
                  <a:lnTo>
                    <a:pt x="1674" y="177"/>
                  </a:lnTo>
                  <a:lnTo>
                    <a:pt x="1668" y="182"/>
                  </a:lnTo>
                  <a:lnTo>
                    <a:pt x="1663" y="183"/>
                  </a:lnTo>
                  <a:lnTo>
                    <a:pt x="1658" y="183"/>
                  </a:lnTo>
                  <a:lnTo>
                    <a:pt x="1650" y="185"/>
                  </a:lnTo>
                  <a:lnTo>
                    <a:pt x="1645" y="170"/>
                  </a:lnTo>
                  <a:lnTo>
                    <a:pt x="1644" y="163"/>
                  </a:lnTo>
                  <a:lnTo>
                    <a:pt x="1644" y="156"/>
                  </a:lnTo>
                  <a:lnTo>
                    <a:pt x="1644" y="154"/>
                  </a:lnTo>
                  <a:lnTo>
                    <a:pt x="1645" y="153"/>
                  </a:lnTo>
                  <a:lnTo>
                    <a:pt x="1647" y="150"/>
                  </a:lnTo>
                  <a:lnTo>
                    <a:pt x="1650" y="146"/>
                  </a:lnTo>
                  <a:lnTo>
                    <a:pt x="1650" y="140"/>
                  </a:lnTo>
                  <a:lnTo>
                    <a:pt x="1643" y="131"/>
                  </a:lnTo>
                  <a:lnTo>
                    <a:pt x="1635" y="123"/>
                  </a:lnTo>
                  <a:lnTo>
                    <a:pt x="1637" y="123"/>
                  </a:lnTo>
                  <a:lnTo>
                    <a:pt x="1638" y="121"/>
                  </a:lnTo>
                  <a:lnTo>
                    <a:pt x="1641" y="118"/>
                  </a:lnTo>
                  <a:lnTo>
                    <a:pt x="1643" y="114"/>
                  </a:lnTo>
                  <a:lnTo>
                    <a:pt x="1643" y="110"/>
                  </a:lnTo>
                  <a:lnTo>
                    <a:pt x="1643" y="107"/>
                  </a:lnTo>
                  <a:lnTo>
                    <a:pt x="1644" y="104"/>
                  </a:lnTo>
                  <a:lnTo>
                    <a:pt x="1647" y="101"/>
                  </a:lnTo>
                  <a:lnTo>
                    <a:pt x="1651" y="98"/>
                  </a:lnTo>
                  <a:lnTo>
                    <a:pt x="1656" y="94"/>
                  </a:lnTo>
                  <a:lnTo>
                    <a:pt x="1657" y="92"/>
                  </a:lnTo>
                  <a:lnTo>
                    <a:pt x="1657" y="89"/>
                  </a:lnTo>
                  <a:lnTo>
                    <a:pt x="1658" y="81"/>
                  </a:lnTo>
                  <a:lnTo>
                    <a:pt x="1658" y="71"/>
                  </a:lnTo>
                  <a:lnTo>
                    <a:pt x="1654" y="53"/>
                  </a:lnTo>
                  <a:lnTo>
                    <a:pt x="1666" y="62"/>
                  </a:lnTo>
                  <a:lnTo>
                    <a:pt x="1667" y="66"/>
                  </a:lnTo>
                  <a:lnTo>
                    <a:pt x="1667" y="71"/>
                  </a:lnTo>
                  <a:lnTo>
                    <a:pt x="1664" y="81"/>
                  </a:lnTo>
                  <a:lnTo>
                    <a:pt x="1663" y="91"/>
                  </a:lnTo>
                  <a:lnTo>
                    <a:pt x="1663" y="98"/>
                  </a:lnTo>
                  <a:lnTo>
                    <a:pt x="1668" y="104"/>
                  </a:lnTo>
                  <a:lnTo>
                    <a:pt x="1668" y="108"/>
                  </a:lnTo>
                  <a:lnTo>
                    <a:pt x="1668" y="113"/>
                  </a:lnTo>
                  <a:lnTo>
                    <a:pt x="1668" y="118"/>
                  </a:lnTo>
                  <a:lnTo>
                    <a:pt x="1670" y="120"/>
                  </a:lnTo>
                  <a:lnTo>
                    <a:pt x="1673" y="121"/>
                  </a:lnTo>
                  <a:lnTo>
                    <a:pt x="1677" y="125"/>
                  </a:lnTo>
                  <a:lnTo>
                    <a:pt x="1679" y="125"/>
                  </a:lnTo>
                  <a:lnTo>
                    <a:pt x="1680" y="125"/>
                  </a:lnTo>
                  <a:lnTo>
                    <a:pt x="1684" y="124"/>
                  </a:lnTo>
                  <a:lnTo>
                    <a:pt x="1689" y="121"/>
                  </a:lnTo>
                  <a:lnTo>
                    <a:pt x="1690" y="120"/>
                  </a:lnTo>
                  <a:lnTo>
                    <a:pt x="1693" y="121"/>
                  </a:lnTo>
                  <a:lnTo>
                    <a:pt x="1694" y="123"/>
                  </a:lnTo>
                  <a:lnTo>
                    <a:pt x="1696" y="125"/>
                  </a:lnTo>
                  <a:lnTo>
                    <a:pt x="1706" y="125"/>
                  </a:lnTo>
                  <a:lnTo>
                    <a:pt x="1710" y="125"/>
                  </a:lnTo>
                  <a:lnTo>
                    <a:pt x="1715" y="124"/>
                  </a:lnTo>
                  <a:lnTo>
                    <a:pt x="1716" y="124"/>
                  </a:lnTo>
                  <a:lnTo>
                    <a:pt x="1716" y="123"/>
                  </a:lnTo>
                  <a:lnTo>
                    <a:pt x="1717" y="123"/>
                  </a:lnTo>
                  <a:lnTo>
                    <a:pt x="1717" y="121"/>
                  </a:lnTo>
                  <a:lnTo>
                    <a:pt x="1716" y="118"/>
                  </a:lnTo>
                  <a:lnTo>
                    <a:pt x="1713" y="115"/>
                  </a:lnTo>
                  <a:lnTo>
                    <a:pt x="1704" y="110"/>
                  </a:lnTo>
                  <a:lnTo>
                    <a:pt x="1696" y="104"/>
                  </a:lnTo>
                  <a:lnTo>
                    <a:pt x="1692" y="104"/>
                  </a:lnTo>
                  <a:lnTo>
                    <a:pt x="1689" y="104"/>
                  </a:lnTo>
                  <a:lnTo>
                    <a:pt x="1693" y="97"/>
                  </a:lnTo>
                  <a:lnTo>
                    <a:pt x="1696" y="89"/>
                  </a:lnTo>
                  <a:lnTo>
                    <a:pt x="1700" y="89"/>
                  </a:lnTo>
                  <a:lnTo>
                    <a:pt x="1707" y="89"/>
                  </a:lnTo>
                  <a:lnTo>
                    <a:pt x="1716" y="95"/>
                  </a:lnTo>
                  <a:lnTo>
                    <a:pt x="1715" y="97"/>
                  </a:lnTo>
                  <a:lnTo>
                    <a:pt x="1717" y="98"/>
                  </a:lnTo>
                  <a:lnTo>
                    <a:pt x="1723" y="98"/>
                  </a:lnTo>
                  <a:lnTo>
                    <a:pt x="1726" y="92"/>
                  </a:lnTo>
                  <a:lnTo>
                    <a:pt x="1729" y="89"/>
                  </a:lnTo>
                  <a:lnTo>
                    <a:pt x="1728" y="88"/>
                  </a:lnTo>
                  <a:lnTo>
                    <a:pt x="1726" y="85"/>
                  </a:lnTo>
                  <a:lnTo>
                    <a:pt x="1719" y="84"/>
                  </a:lnTo>
                  <a:lnTo>
                    <a:pt x="1717" y="84"/>
                  </a:lnTo>
                  <a:lnTo>
                    <a:pt x="1717" y="82"/>
                  </a:lnTo>
                  <a:lnTo>
                    <a:pt x="1717" y="81"/>
                  </a:lnTo>
                  <a:lnTo>
                    <a:pt x="1719" y="79"/>
                  </a:lnTo>
                  <a:lnTo>
                    <a:pt x="1723" y="77"/>
                  </a:lnTo>
                  <a:lnTo>
                    <a:pt x="1732" y="74"/>
                  </a:lnTo>
                  <a:lnTo>
                    <a:pt x="1740" y="72"/>
                  </a:lnTo>
                  <a:lnTo>
                    <a:pt x="1748" y="74"/>
                  </a:lnTo>
                  <a:lnTo>
                    <a:pt x="1758" y="77"/>
                  </a:lnTo>
                  <a:lnTo>
                    <a:pt x="1762" y="82"/>
                  </a:lnTo>
                  <a:lnTo>
                    <a:pt x="1765" y="81"/>
                  </a:lnTo>
                  <a:lnTo>
                    <a:pt x="1765" y="79"/>
                  </a:lnTo>
                  <a:lnTo>
                    <a:pt x="1766" y="78"/>
                  </a:lnTo>
                  <a:lnTo>
                    <a:pt x="1768" y="79"/>
                  </a:lnTo>
                  <a:lnTo>
                    <a:pt x="1776" y="95"/>
                  </a:lnTo>
                  <a:lnTo>
                    <a:pt x="1782" y="95"/>
                  </a:lnTo>
                  <a:lnTo>
                    <a:pt x="1779" y="89"/>
                  </a:lnTo>
                  <a:lnTo>
                    <a:pt x="1794" y="92"/>
                  </a:lnTo>
                  <a:lnTo>
                    <a:pt x="1810" y="95"/>
                  </a:lnTo>
                  <a:lnTo>
                    <a:pt x="1805" y="102"/>
                  </a:lnTo>
                  <a:lnTo>
                    <a:pt x="1801" y="108"/>
                  </a:lnTo>
                  <a:lnTo>
                    <a:pt x="1798" y="115"/>
                  </a:lnTo>
                  <a:lnTo>
                    <a:pt x="1795" y="123"/>
                  </a:lnTo>
                  <a:lnTo>
                    <a:pt x="1792" y="137"/>
                  </a:lnTo>
                  <a:lnTo>
                    <a:pt x="1788" y="154"/>
                  </a:lnTo>
                  <a:lnTo>
                    <a:pt x="1792" y="154"/>
                  </a:lnTo>
                  <a:lnTo>
                    <a:pt x="1795" y="151"/>
                  </a:lnTo>
                  <a:lnTo>
                    <a:pt x="1794" y="150"/>
                  </a:lnTo>
                  <a:lnTo>
                    <a:pt x="1794" y="149"/>
                  </a:lnTo>
                  <a:lnTo>
                    <a:pt x="1795" y="149"/>
                  </a:lnTo>
                  <a:lnTo>
                    <a:pt x="1798" y="149"/>
                  </a:lnTo>
                  <a:lnTo>
                    <a:pt x="1797" y="147"/>
                  </a:lnTo>
                  <a:lnTo>
                    <a:pt x="1798" y="146"/>
                  </a:lnTo>
                  <a:lnTo>
                    <a:pt x="1801" y="149"/>
                  </a:lnTo>
                  <a:lnTo>
                    <a:pt x="1810" y="154"/>
                  </a:lnTo>
                  <a:lnTo>
                    <a:pt x="1811" y="156"/>
                  </a:lnTo>
                  <a:lnTo>
                    <a:pt x="1811" y="160"/>
                  </a:lnTo>
                  <a:lnTo>
                    <a:pt x="1811" y="163"/>
                  </a:lnTo>
                  <a:lnTo>
                    <a:pt x="1812" y="164"/>
                  </a:lnTo>
                  <a:lnTo>
                    <a:pt x="1834" y="164"/>
                  </a:lnTo>
                  <a:lnTo>
                    <a:pt x="1851" y="164"/>
                  </a:lnTo>
                  <a:lnTo>
                    <a:pt x="1854" y="176"/>
                  </a:lnTo>
                  <a:lnTo>
                    <a:pt x="1860" y="176"/>
                  </a:lnTo>
                  <a:lnTo>
                    <a:pt x="1857" y="161"/>
                  </a:lnTo>
                  <a:lnTo>
                    <a:pt x="1851" y="160"/>
                  </a:lnTo>
                  <a:lnTo>
                    <a:pt x="1847" y="157"/>
                  </a:lnTo>
                  <a:lnTo>
                    <a:pt x="1843" y="156"/>
                  </a:lnTo>
                  <a:lnTo>
                    <a:pt x="1841" y="156"/>
                  </a:lnTo>
                  <a:lnTo>
                    <a:pt x="1837" y="156"/>
                  </a:lnTo>
                  <a:lnTo>
                    <a:pt x="1836" y="157"/>
                  </a:lnTo>
                  <a:lnTo>
                    <a:pt x="1834" y="160"/>
                  </a:lnTo>
                  <a:lnTo>
                    <a:pt x="1831" y="161"/>
                  </a:lnTo>
                  <a:lnTo>
                    <a:pt x="1830" y="161"/>
                  </a:lnTo>
                  <a:lnTo>
                    <a:pt x="1827" y="161"/>
                  </a:lnTo>
                  <a:lnTo>
                    <a:pt x="1818" y="157"/>
                  </a:lnTo>
                  <a:lnTo>
                    <a:pt x="1810" y="151"/>
                  </a:lnTo>
                  <a:lnTo>
                    <a:pt x="1810" y="143"/>
                  </a:lnTo>
                  <a:lnTo>
                    <a:pt x="1812" y="141"/>
                  </a:lnTo>
                  <a:lnTo>
                    <a:pt x="1815" y="143"/>
                  </a:lnTo>
                  <a:lnTo>
                    <a:pt x="1818" y="143"/>
                  </a:lnTo>
                  <a:lnTo>
                    <a:pt x="1821" y="143"/>
                  </a:lnTo>
                  <a:lnTo>
                    <a:pt x="1821" y="141"/>
                  </a:lnTo>
                  <a:lnTo>
                    <a:pt x="1823" y="137"/>
                  </a:lnTo>
                  <a:lnTo>
                    <a:pt x="1823" y="134"/>
                  </a:lnTo>
                  <a:lnTo>
                    <a:pt x="1821" y="134"/>
                  </a:lnTo>
                  <a:lnTo>
                    <a:pt x="1821" y="128"/>
                  </a:lnTo>
                  <a:lnTo>
                    <a:pt x="1820" y="127"/>
                  </a:lnTo>
                  <a:lnTo>
                    <a:pt x="1818" y="125"/>
                  </a:lnTo>
                  <a:lnTo>
                    <a:pt x="1820" y="108"/>
                  </a:lnTo>
                  <a:lnTo>
                    <a:pt x="1821" y="101"/>
                  </a:lnTo>
                  <a:lnTo>
                    <a:pt x="1824" y="92"/>
                  </a:lnTo>
                  <a:lnTo>
                    <a:pt x="1817" y="89"/>
                  </a:lnTo>
                  <a:lnTo>
                    <a:pt x="1812" y="89"/>
                  </a:lnTo>
                  <a:lnTo>
                    <a:pt x="1810" y="87"/>
                  </a:lnTo>
                  <a:lnTo>
                    <a:pt x="1808" y="85"/>
                  </a:lnTo>
                  <a:lnTo>
                    <a:pt x="1805" y="81"/>
                  </a:lnTo>
                  <a:lnTo>
                    <a:pt x="1804" y="78"/>
                  </a:lnTo>
                  <a:lnTo>
                    <a:pt x="1802" y="77"/>
                  </a:lnTo>
                  <a:lnTo>
                    <a:pt x="1801" y="77"/>
                  </a:lnTo>
                  <a:lnTo>
                    <a:pt x="1800" y="77"/>
                  </a:lnTo>
                  <a:lnTo>
                    <a:pt x="1797" y="78"/>
                  </a:lnTo>
                  <a:lnTo>
                    <a:pt x="1794" y="79"/>
                  </a:lnTo>
                  <a:lnTo>
                    <a:pt x="1791" y="79"/>
                  </a:lnTo>
                  <a:lnTo>
                    <a:pt x="1787" y="78"/>
                  </a:lnTo>
                  <a:lnTo>
                    <a:pt x="1784" y="77"/>
                  </a:lnTo>
                  <a:lnTo>
                    <a:pt x="1782" y="74"/>
                  </a:lnTo>
                  <a:lnTo>
                    <a:pt x="1779" y="72"/>
                  </a:lnTo>
                  <a:lnTo>
                    <a:pt x="1778" y="68"/>
                  </a:lnTo>
                  <a:lnTo>
                    <a:pt x="1776" y="65"/>
                  </a:lnTo>
                  <a:lnTo>
                    <a:pt x="1774" y="58"/>
                  </a:lnTo>
                  <a:lnTo>
                    <a:pt x="1774" y="49"/>
                  </a:lnTo>
                  <a:lnTo>
                    <a:pt x="1774" y="41"/>
                  </a:lnTo>
                  <a:lnTo>
                    <a:pt x="1776" y="33"/>
                  </a:lnTo>
                  <a:lnTo>
                    <a:pt x="1778" y="29"/>
                  </a:lnTo>
                  <a:lnTo>
                    <a:pt x="1779" y="26"/>
                  </a:lnTo>
                  <a:lnTo>
                    <a:pt x="1788" y="20"/>
                  </a:lnTo>
                  <a:lnTo>
                    <a:pt x="1837" y="13"/>
                  </a:lnTo>
                  <a:lnTo>
                    <a:pt x="1840" y="13"/>
                  </a:lnTo>
                  <a:lnTo>
                    <a:pt x="1843" y="16"/>
                  </a:lnTo>
                  <a:lnTo>
                    <a:pt x="1846" y="17"/>
                  </a:lnTo>
                  <a:lnTo>
                    <a:pt x="1851" y="17"/>
                  </a:lnTo>
                  <a:lnTo>
                    <a:pt x="1856" y="17"/>
                  </a:lnTo>
                  <a:lnTo>
                    <a:pt x="1863" y="15"/>
                  </a:lnTo>
                  <a:lnTo>
                    <a:pt x="1870" y="13"/>
                  </a:lnTo>
                  <a:lnTo>
                    <a:pt x="1873" y="12"/>
                  </a:lnTo>
                  <a:lnTo>
                    <a:pt x="1876" y="13"/>
                  </a:lnTo>
                  <a:lnTo>
                    <a:pt x="1876" y="16"/>
                  </a:lnTo>
                  <a:lnTo>
                    <a:pt x="1880" y="16"/>
                  </a:lnTo>
                  <a:lnTo>
                    <a:pt x="1882" y="17"/>
                  </a:lnTo>
                  <a:lnTo>
                    <a:pt x="1882" y="19"/>
                  </a:lnTo>
                  <a:lnTo>
                    <a:pt x="1882" y="22"/>
                  </a:lnTo>
                  <a:lnTo>
                    <a:pt x="1880" y="25"/>
                  </a:lnTo>
                  <a:lnTo>
                    <a:pt x="1879" y="26"/>
                  </a:lnTo>
                  <a:lnTo>
                    <a:pt x="1886" y="26"/>
                  </a:lnTo>
                  <a:lnTo>
                    <a:pt x="1893" y="26"/>
                  </a:lnTo>
                  <a:lnTo>
                    <a:pt x="1886" y="12"/>
                  </a:lnTo>
                  <a:lnTo>
                    <a:pt x="1882" y="6"/>
                  </a:lnTo>
                  <a:lnTo>
                    <a:pt x="1877" y="0"/>
                  </a:lnTo>
                  <a:lnTo>
                    <a:pt x="2298" y="0"/>
                  </a:lnTo>
                  <a:lnTo>
                    <a:pt x="2276" y="5"/>
                  </a:lnTo>
                  <a:lnTo>
                    <a:pt x="2272" y="17"/>
                  </a:lnTo>
                  <a:lnTo>
                    <a:pt x="2269" y="25"/>
                  </a:lnTo>
                  <a:lnTo>
                    <a:pt x="2265" y="30"/>
                  </a:lnTo>
                  <a:lnTo>
                    <a:pt x="2260" y="35"/>
                  </a:lnTo>
                  <a:lnTo>
                    <a:pt x="2256" y="39"/>
                  </a:lnTo>
                  <a:lnTo>
                    <a:pt x="2250" y="43"/>
                  </a:lnTo>
                  <a:lnTo>
                    <a:pt x="2243" y="46"/>
                  </a:lnTo>
                  <a:lnTo>
                    <a:pt x="2239" y="46"/>
                  </a:lnTo>
                  <a:lnTo>
                    <a:pt x="2234" y="46"/>
                  </a:lnTo>
                  <a:lnTo>
                    <a:pt x="2232" y="46"/>
                  </a:lnTo>
                  <a:lnTo>
                    <a:pt x="2227" y="49"/>
                  </a:lnTo>
                  <a:lnTo>
                    <a:pt x="2226" y="51"/>
                  </a:lnTo>
                  <a:lnTo>
                    <a:pt x="2226" y="53"/>
                  </a:lnTo>
                  <a:lnTo>
                    <a:pt x="2224" y="58"/>
                  </a:lnTo>
                  <a:lnTo>
                    <a:pt x="2224" y="59"/>
                  </a:lnTo>
                  <a:lnTo>
                    <a:pt x="2221" y="61"/>
                  </a:lnTo>
                  <a:lnTo>
                    <a:pt x="2219" y="62"/>
                  </a:lnTo>
                  <a:lnTo>
                    <a:pt x="2210" y="65"/>
                  </a:lnTo>
                  <a:lnTo>
                    <a:pt x="2194" y="68"/>
                  </a:lnTo>
                  <a:lnTo>
                    <a:pt x="2211" y="66"/>
                  </a:lnTo>
                  <a:lnTo>
                    <a:pt x="2227" y="65"/>
                  </a:lnTo>
                  <a:lnTo>
                    <a:pt x="2230" y="56"/>
                  </a:lnTo>
                  <a:lnTo>
                    <a:pt x="2236" y="55"/>
                  </a:lnTo>
                  <a:lnTo>
                    <a:pt x="2242" y="55"/>
                  </a:lnTo>
                  <a:lnTo>
                    <a:pt x="2252" y="55"/>
                  </a:lnTo>
                  <a:lnTo>
                    <a:pt x="2262" y="55"/>
                  </a:lnTo>
                  <a:lnTo>
                    <a:pt x="2268" y="53"/>
                  </a:lnTo>
                  <a:lnTo>
                    <a:pt x="2272" y="51"/>
                  </a:lnTo>
                  <a:lnTo>
                    <a:pt x="2273" y="49"/>
                  </a:lnTo>
                  <a:lnTo>
                    <a:pt x="2273" y="48"/>
                  </a:lnTo>
                  <a:lnTo>
                    <a:pt x="2273" y="45"/>
                  </a:lnTo>
                  <a:lnTo>
                    <a:pt x="2272" y="42"/>
                  </a:lnTo>
                  <a:lnTo>
                    <a:pt x="2272" y="41"/>
                  </a:lnTo>
                  <a:lnTo>
                    <a:pt x="2278" y="43"/>
                  </a:lnTo>
                  <a:lnTo>
                    <a:pt x="2285" y="46"/>
                  </a:lnTo>
                  <a:lnTo>
                    <a:pt x="2285" y="45"/>
                  </a:lnTo>
                  <a:lnTo>
                    <a:pt x="2286" y="43"/>
                  </a:lnTo>
                  <a:lnTo>
                    <a:pt x="2288" y="41"/>
                  </a:lnTo>
                  <a:lnTo>
                    <a:pt x="2283" y="39"/>
                  </a:lnTo>
                  <a:lnTo>
                    <a:pt x="2280" y="36"/>
                  </a:lnTo>
                  <a:lnTo>
                    <a:pt x="2279" y="35"/>
                  </a:lnTo>
                  <a:lnTo>
                    <a:pt x="2279" y="33"/>
                  </a:lnTo>
                  <a:lnTo>
                    <a:pt x="2280" y="30"/>
                  </a:lnTo>
                  <a:lnTo>
                    <a:pt x="2283" y="25"/>
                  </a:lnTo>
                  <a:lnTo>
                    <a:pt x="2288" y="17"/>
                  </a:lnTo>
                  <a:lnTo>
                    <a:pt x="2293" y="22"/>
                  </a:lnTo>
                  <a:lnTo>
                    <a:pt x="2299" y="23"/>
                  </a:lnTo>
                  <a:lnTo>
                    <a:pt x="2301" y="20"/>
                  </a:lnTo>
                  <a:lnTo>
                    <a:pt x="2302" y="16"/>
                  </a:lnTo>
                  <a:lnTo>
                    <a:pt x="2306" y="25"/>
                  </a:lnTo>
                  <a:lnTo>
                    <a:pt x="2309" y="28"/>
                  </a:lnTo>
                  <a:lnTo>
                    <a:pt x="2311" y="29"/>
                  </a:lnTo>
                  <a:lnTo>
                    <a:pt x="2319" y="30"/>
                  </a:lnTo>
                  <a:lnTo>
                    <a:pt x="2332" y="32"/>
                  </a:lnTo>
                  <a:lnTo>
                    <a:pt x="2332" y="20"/>
                  </a:lnTo>
                  <a:lnTo>
                    <a:pt x="2334" y="20"/>
                  </a:lnTo>
                  <a:lnTo>
                    <a:pt x="2335" y="23"/>
                  </a:lnTo>
                  <a:lnTo>
                    <a:pt x="2337" y="25"/>
                  </a:lnTo>
                  <a:lnTo>
                    <a:pt x="2338" y="25"/>
                  </a:lnTo>
                  <a:lnTo>
                    <a:pt x="2341" y="23"/>
                  </a:lnTo>
                  <a:lnTo>
                    <a:pt x="2340" y="38"/>
                  </a:lnTo>
                  <a:lnTo>
                    <a:pt x="2341" y="45"/>
                  </a:lnTo>
                  <a:lnTo>
                    <a:pt x="2341" y="46"/>
                  </a:lnTo>
                  <a:lnTo>
                    <a:pt x="2342" y="46"/>
                  </a:lnTo>
                  <a:lnTo>
                    <a:pt x="2344" y="45"/>
                  </a:lnTo>
                  <a:lnTo>
                    <a:pt x="2344" y="42"/>
                  </a:lnTo>
                  <a:lnTo>
                    <a:pt x="2342" y="38"/>
                  </a:lnTo>
                  <a:lnTo>
                    <a:pt x="2345" y="35"/>
                  </a:lnTo>
                  <a:lnTo>
                    <a:pt x="2348" y="32"/>
                  </a:lnTo>
                  <a:lnTo>
                    <a:pt x="2354" y="28"/>
                  </a:lnTo>
                  <a:lnTo>
                    <a:pt x="2360" y="25"/>
                  </a:lnTo>
                  <a:lnTo>
                    <a:pt x="2365" y="20"/>
                  </a:lnTo>
                  <a:lnTo>
                    <a:pt x="2371" y="17"/>
                  </a:lnTo>
                  <a:lnTo>
                    <a:pt x="2377" y="16"/>
                  </a:lnTo>
                  <a:lnTo>
                    <a:pt x="2381" y="16"/>
                  </a:lnTo>
                  <a:lnTo>
                    <a:pt x="2390" y="20"/>
                  </a:lnTo>
                  <a:lnTo>
                    <a:pt x="2393" y="20"/>
                  </a:lnTo>
                  <a:lnTo>
                    <a:pt x="2394" y="20"/>
                  </a:lnTo>
                  <a:lnTo>
                    <a:pt x="2397" y="19"/>
                  </a:lnTo>
                  <a:lnTo>
                    <a:pt x="2399" y="19"/>
                  </a:lnTo>
                  <a:lnTo>
                    <a:pt x="2401" y="17"/>
                  </a:lnTo>
                  <a:lnTo>
                    <a:pt x="2404" y="23"/>
                  </a:lnTo>
                  <a:lnTo>
                    <a:pt x="2412" y="23"/>
                  </a:lnTo>
                  <a:lnTo>
                    <a:pt x="2419" y="22"/>
                  </a:lnTo>
                  <a:lnTo>
                    <a:pt x="2426" y="22"/>
                  </a:lnTo>
                  <a:lnTo>
                    <a:pt x="2432" y="20"/>
                  </a:lnTo>
                  <a:lnTo>
                    <a:pt x="2435" y="28"/>
                  </a:lnTo>
                  <a:lnTo>
                    <a:pt x="2436" y="32"/>
                  </a:lnTo>
                  <a:lnTo>
                    <a:pt x="2436" y="33"/>
                  </a:lnTo>
                  <a:lnTo>
                    <a:pt x="2435" y="32"/>
                  </a:lnTo>
                  <a:lnTo>
                    <a:pt x="2435" y="35"/>
                  </a:lnTo>
                  <a:lnTo>
                    <a:pt x="2433" y="36"/>
                  </a:lnTo>
                  <a:lnTo>
                    <a:pt x="2433" y="38"/>
                  </a:lnTo>
                  <a:lnTo>
                    <a:pt x="2432" y="41"/>
                  </a:lnTo>
                  <a:lnTo>
                    <a:pt x="2435" y="43"/>
                  </a:lnTo>
                  <a:lnTo>
                    <a:pt x="2437" y="45"/>
                  </a:lnTo>
                  <a:lnTo>
                    <a:pt x="2437" y="46"/>
                  </a:lnTo>
                  <a:lnTo>
                    <a:pt x="2443" y="46"/>
                  </a:lnTo>
                  <a:lnTo>
                    <a:pt x="2449" y="48"/>
                  </a:lnTo>
                  <a:lnTo>
                    <a:pt x="2456" y="49"/>
                  </a:lnTo>
                  <a:lnTo>
                    <a:pt x="2459" y="53"/>
                  </a:lnTo>
                  <a:lnTo>
                    <a:pt x="2463" y="55"/>
                  </a:lnTo>
                  <a:lnTo>
                    <a:pt x="2468" y="55"/>
                  </a:lnTo>
                  <a:lnTo>
                    <a:pt x="2475" y="52"/>
                  </a:lnTo>
                  <a:lnTo>
                    <a:pt x="2479" y="52"/>
                  </a:lnTo>
                  <a:lnTo>
                    <a:pt x="2482" y="51"/>
                  </a:lnTo>
                  <a:lnTo>
                    <a:pt x="2488" y="51"/>
                  </a:lnTo>
                  <a:lnTo>
                    <a:pt x="2492" y="51"/>
                  </a:lnTo>
                  <a:lnTo>
                    <a:pt x="2496" y="52"/>
                  </a:lnTo>
                  <a:lnTo>
                    <a:pt x="2501" y="53"/>
                  </a:lnTo>
                  <a:lnTo>
                    <a:pt x="2509" y="58"/>
                  </a:lnTo>
                  <a:lnTo>
                    <a:pt x="2520" y="62"/>
                  </a:lnTo>
                  <a:lnTo>
                    <a:pt x="2525" y="62"/>
                  </a:lnTo>
                  <a:lnTo>
                    <a:pt x="2531" y="62"/>
                  </a:lnTo>
                  <a:lnTo>
                    <a:pt x="2528" y="53"/>
                  </a:lnTo>
                  <a:lnTo>
                    <a:pt x="2531" y="55"/>
                  </a:lnTo>
                  <a:lnTo>
                    <a:pt x="2534" y="55"/>
                  </a:lnTo>
                  <a:lnTo>
                    <a:pt x="2538" y="56"/>
                  </a:lnTo>
                  <a:lnTo>
                    <a:pt x="2540" y="56"/>
                  </a:lnTo>
                  <a:lnTo>
                    <a:pt x="2540" y="55"/>
                  </a:lnTo>
                  <a:lnTo>
                    <a:pt x="2540" y="53"/>
                  </a:lnTo>
                  <a:lnTo>
                    <a:pt x="2537" y="49"/>
                  </a:lnTo>
                  <a:lnTo>
                    <a:pt x="2538" y="49"/>
                  </a:lnTo>
                  <a:lnTo>
                    <a:pt x="2540" y="49"/>
                  </a:lnTo>
                  <a:lnTo>
                    <a:pt x="2541" y="49"/>
                  </a:lnTo>
                  <a:lnTo>
                    <a:pt x="2541" y="48"/>
                  </a:lnTo>
                  <a:lnTo>
                    <a:pt x="2541" y="45"/>
                  </a:lnTo>
                  <a:lnTo>
                    <a:pt x="2543" y="43"/>
                  </a:lnTo>
                  <a:lnTo>
                    <a:pt x="2538" y="42"/>
                  </a:lnTo>
                  <a:lnTo>
                    <a:pt x="2532" y="42"/>
                  </a:lnTo>
                  <a:lnTo>
                    <a:pt x="2528" y="42"/>
                  </a:lnTo>
                  <a:lnTo>
                    <a:pt x="2522" y="41"/>
                  </a:lnTo>
                  <a:lnTo>
                    <a:pt x="2522" y="35"/>
                  </a:lnTo>
                  <a:lnTo>
                    <a:pt x="2520" y="32"/>
                  </a:lnTo>
                  <a:lnTo>
                    <a:pt x="2517" y="29"/>
                  </a:lnTo>
                  <a:lnTo>
                    <a:pt x="2514" y="26"/>
                  </a:lnTo>
                  <a:lnTo>
                    <a:pt x="2515" y="20"/>
                  </a:lnTo>
                  <a:lnTo>
                    <a:pt x="2517" y="16"/>
                  </a:lnTo>
                  <a:lnTo>
                    <a:pt x="2520" y="15"/>
                  </a:lnTo>
                  <a:lnTo>
                    <a:pt x="2521" y="16"/>
                  </a:lnTo>
                  <a:lnTo>
                    <a:pt x="2524" y="16"/>
                  </a:lnTo>
                  <a:lnTo>
                    <a:pt x="2525" y="16"/>
                  </a:lnTo>
                  <a:lnTo>
                    <a:pt x="2530" y="13"/>
                  </a:lnTo>
                  <a:lnTo>
                    <a:pt x="2535" y="10"/>
                  </a:lnTo>
                  <a:lnTo>
                    <a:pt x="2541" y="9"/>
                  </a:lnTo>
                  <a:lnTo>
                    <a:pt x="2544" y="9"/>
                  </a:lnTo>
                  <a:lnTo>
                    <a:pt x="2548" y="10"/>
                  </a:lnTo>
                  <a:lnTo>
                    <a:pt x="2551" y="12"/>
                  </a:lnTo>
                  <a:lnTo>
                    <a:pt x="2556" y="15"/>
                  </a:lnTo>
                  <a:lnTo>
                    <a:pt x="2558" y="19"/>
                  </a:lnTo>
                  <a:lnTo>
                    <a:pt x="2561" y="20"/>
                  </a:lnTo>
                  <a:lnTo>
                    <a:pt x="2566" y="23"/>
                  </a:lnTo>
                  <a:lnTo>
                    <a:pt x="2570" y="23"/>
                  </a:lnTo>
                  <a:lnTo>
                    <a:pt x="2581" y="26"/>
                  </a:lnTo>
                  <a:lnTo>
                    <a:pt x="2579" y="30"/>
                  </a:lnTo>
                  <a:lnTo>
                    <a:pt x="2576" y="35"/>
                  </a:lnTo>
                  <a:lnTo>
                    <a:pt x="2573" y="39"/>
                  </a:lnTo>
                  <a:lnTo>
                    <a:pt x="2570" y="43"/>
                  </a:lnTo>
                  <a:lnTo>
                    <a:pt x="2566" y="45"/>
                  </a:lnTo>
                  <a:lnTo>
                    <a:pt x="2560" y="46"/>
                  </a:lnTo>
                  <a:lnTo>
                    <a:pt x="2556" y="48"/>
                  </a:lnTo>
                  <a:lnTo>
                    <a:pt x="2550" y="49"/>
                  </a:lnTo>
                  <a:lnTo>
                    <a:pt x="2550" y="53"/>
                  </a:lnTo>
                  <a:lnTo>
                    <a:pt x="2547" y="56"/>
                  </a:lnTo>
                  <a:lnTo>
                    <a:pt x="2547" y="58"/>
                  </a:lnTo>
                  <a:lnTo>
                    <a:pt x="2548" y="58"/>
                  </a:lnTo>
                  <a:lnTo>
                    <a:pt x="2551" y="59"/>
                  </a:lnTo>
                  <a:lnTo>
                    <a:pt x="2556" y="59"/>
                  </a:lnTo>
                  <a:lnTo>
                    <a:pt x="2553" y="59"/>
                  </a:lnTo>
                  <a:lnTo>
                    <a:pt x="2551" y="61"/>
                  </a:lnTo>
                  <a:lnTo>
                    <a:pt x="2553" y="62"/>
                  </a:lnTo>
                  <a:lnTo>
                    <a:pt x="2551" y="62"/>
                  </a:lnTo>
                  <a:lnTo>
                    <a:pt x="2553" y="65"/>
                  </a:lnTo>
                  <a:lnTo>
                    <a:pt x="2556" y="71"/>
                  </a:lnTo>
                  <a:lnTo>
                    <a:pt x="2561" y="66"/>
                  </a:lnTo>
                  <a:lnTo>
                    <a:pt x="2564" y="66"/>
                  </a:lnTo>
                  <a:lnTo>
                    <a:pt x="2570" y="65"/>
                  </a:lnTo>
                  <a:lnTo>
                    <a:pt x="2573" y="65"/>
                  </a:lnTo>
                  <a:lnTo>
                    <a:pt x="2574" y="66"/>
                  </a:lnTo>
                  <a:lnTo>
                    <a:pt x="2576" y="68"/>
                  </a:lnTo>
                  <a:lnTo>
                    <a:pt x="2576" y="69"/>
                  </a:lnTo>
                  <a:lnTo>
                    <a:pt x="2574" y="74"/>
                  </a:lnTo>
                  <a:lnTo>
                    <a:pt x="2573" y="75"/>
                  </a:lnTo>
                  <a:lnTo>
                    <a:pt x="2571" y="75"/>
                  </a:lnTo>
                  <a:lnTo>
                    <a:pt x="2577" y="77"/>
                  </a:lnTo>
                  <a:lnTo>
                    <a:pt x="2581" y="77"/>
                  </a:lnTo>
                  <a:lnTo>
                    <a:pt x="2583" y="71"/>
                  </a:lnTo>
                  <a:lnTo>
                    <a:pt x="2583" y="68"/>
                  </a:lnTo>
                  <a:lnTo>
                    <a:pt x="2584" y="68"/>
                  </a:lnTo>
                  <a:lnTo>
                    <a:pt x="2586" y="68"/>
                  </a:lnTo>
                  <a:lnTo>
                    <a:pt x="2586" y="74"/>
                  </a:lnTo>
                  <a:lnTo>
                    <a:pt x="2586" y="78"/>
                  </a:lnTo>
                  <a:lnTo>
                    <a:pt x="2584" y="81"/>
                  </a:lnTo>
                  <a:lnTo>
                    <a:pt x="2584" y="82"/>
                  </a:lnTo>
                  <a:lnTo>
                    <a:pt x="2586" y="84"/>
                  </a:lnTo>
                  <a:lnTo>
                    <a:pt x="2589" y="87"/>
                  </a:lnTo>
                  <a:lnTo>
                    <a:pt x="2592" y="74"/>
                  </a:lnTo>
                  <a:lnTo>
                    <a:pt x="2597" y="77"/>
                  </a:lnTo>
                  <a:lnTo>
                    <a:pt x="2603" y="78"/>
                  </a:lnTo>
                  <a:lnTo>
                    <a:pt x="2609" y="81"/>
                  </a:lnTo>
                  <a:lnTo>
                    <a:pt x="2615" y="85"/>
                  </a:lnTo>
                  <a:lnTo>
                    <a:pt x="2615" y="87"/>
                  </a:lnTo>
                  <a:lnTo>
                    <a:pt x="2615" y="89"/>
                  </a:lnTo>
                  <a:lnTo>
                    <a:pt x="2616" y="94"/>
                  </a:lnTo>
                  <a:lnTo>
                    <a:pt x="2617" y="95"/>
                  </a:lnTo>
                  <a:lnTo>
                    <a:pt x="2620" y="95"/>
                  </a:lnTo>
                  <a:lnTo>
                    <a:pt x="2625" y="94"/>
                  </a:lnTo>
                  <a:lnTo>
                    <a:pt x="2629" y="92"/>
                  </a:lnTo>
                  <a:lnTo>
                    <a:pt x="2628" y="92"/>
                  </a:lnTo>
                  <a:lnTo>
                    <a:pt x="2630" y="95"/>
                  </a:lnTo>
                  <a:lnTo>
                    <a:pt x="2632" y="97"/>
                  </a:lnTo>
                  <a:lnTo>
                    <a:pt x="2632" y="98"/>
                  </a:lnTo>
                  <a:lnTo>
                    <a:pt x="2630" y="98"/>
                  </a:lnTo>
                  <a:lnTo>
                    <a:pt x="2626" y="98"/>
                  </a:lnTo>
                  <a:lnTo>
                    <a:pt x="2622" y="98"/>
                  </a:lnTo>
                  <a:lnTo>
                    <a:pt x="2622" y="107"/>
                  </a:lnTo>
                  <a:lnTo>
                    <a:pt x="2625" y="107"/>
                  </a:lnTo>
                  <a:lnTo>
                    <a:pt x="2628" y="107"/>
                  </a:lnTo>
                  <a:lnTo>
                    <a:pt x="2630" y="104"/>
                  </a:lnTo>
                  <a:lnTo>
                    <a:pt x="2638" y="113"/>
                  </a:lnTo>
                  <a:lnTo>
                    <a:pt x="2642" y="115"/>
                  </a:lnTo>
                  <a:lnTo>
                    <a:pt x="2645" y="115"/>
                  </a:lnTo>
                  <a:lnTo>
                    <a:pt x="2648" y="115"/>
                  </a:lnTo>
                  <a:lnTo>
                    <a:pt x="2651" y="114"/>
                  </a:lnTo>
                  <a:lnTo>
                    <a:pt x="2652" y="115"/>
                  </a:lnTo>
                  <a:lnTo>
                    <a:pt x="2656" y="118"/>
                  </a:lnTo>
                  <a:lnTo>
                    <a:pt x="2661" y="123"/>
                  </a:lnTo>
                  <a:lnTo>
                    <a:pt x="2665" y="123"/>
                  </a:lnTo>
                  <a:lnTo>
                    <a:pt x="2666" y="121"/>
                  </a:lnTo>
                  <a:lnTo>
                    <a:pt x="2666" y="120"/>
                  </a:lnTo>
                  <a:lnTo>
                    <a:pt x="2669" y="120"/>
                  </a:lnTo>
                  <a:lnTo>
                    <a:pt x="2669" y="123"/>
                  </a:lnTo>
                  <a:lnTo>
                    <a:pt x="2669" y="124"/>
                  </a:lnTo>
                  <a:lnTo>
                    <a:pt x="2669" y="125"/>
                  </a:lnTo>
                  <a:lnTo>
                    <a:pt x="2666" y="125"/>
                  </a:lnTo>
                  <a:lnTo>
                    <a:pt x="2666" y="128"/>
                  </a:lnTo>
                  <a:lnTo>
                    <a:pt x="2665" y="134"/>
                  </a:lnTo>
                  <a:lnTo>
                    <a:pt x="2665" y="136"/>
                  </a:lnTo>
                  <a:lnTo>
                    <a:pt x="2666" y="137"/>
                  </a:lnTo>
                  <a:lnTo>
                    <a:pt x="2668" y="138"/>
                  </a:lnTo>
                  <a:lnTo>
                    <a:pt x="2672" y="137"/>
                  </a:lnTo>
                  <a:lnTo>
                    <a:pt x="2674" y="136"/>
                  </a:lnTo>
                  <a:lnTo>
                    <a:pt x="2676" y="134"/>
                  </a:lnTo>
                  <a:lnTo>
                    <a:pt x="2678" y="131"/>
                  </a:lnTo>
                  <a:lnTo>
                    <a:pt x="2679" y="128"/>
                  </a:lnTo>
                  <a:lnTo>
                    <a:pt x="2682" y="121"/>
                  </a:lnTo>
                  <a:lnTo>
                    <a:pt x="2685" y="114"/>
                  </a:lnTo>
                  <a:lnTo>
                    <a:pt x="2688" y="97"/>
                  </a:lnTo>
                  <a:lnTo>
                    <a:pt x="2691" y="85"/>
                  </a:lnTo>
                  <a:lnTo>
                    <a:pt x="2694" y="89"/>
                  </a:lnTo>
                  <a:lnTo>
                    <a:pt x="2697" y="95"/>
                  </a:lnTo>
                  <a:lnTo>
                    <a:pt x="2702" y="95"/>
                  </a:lnTo>
                  <a:lnTo>
                    <a:pt x="2702" y="98"/>
                  </a:lnTo>
                  <a:lnTo>
                    <a:pt x="2702" y="100"/>
                  </a:lnTo>
                  <a:lnTo>
                    <a:pt x="2701" y="102"/>
                  </a:lnTo>
                  <a:lnTo>
                    <a:pt x="2700" y="105"/>
                  </a:lnTo>
                  <a:lnTo>
                    <a:pt x="2700" y="107"/>
                  </a:lnTo>
                  <a:lnTo>
                    <a:pt x="2700" y="110"/>
                  </a:lnTo>
                  <a:lnTo>
                    <a:pt x="2710" y="107"/>
                  </a:lnTo>
                  <a:lnTo>
                    <a:pt x="2714" y="105"/>
                  </a:lnTo>
                  <a:lnTo>
                    <a:pt x="2720" y="104"/>
                  </a:lnTo>
                  <a:lnTo>
                    <a:pt x="2724" y="98"/>
                  </a:lnTo>
                  <a:lnTo>
                    <a:pt x="2728" y="94"/>
                  </a:lnTo>
                  <a:lnTo>
                    <a:pt x="2730" y="92"/>
                  </a:lnTo>
                  <a:lnTo>
                    <a:pt x="2734" y="92"/>
                  </a:lnTo>
                  <a:lnTo>
                    <a:pt x="2738" y="92"/>
                  </a:lnTo>
                  <a:lnTo>
                    <a:pt x="2740" y="94"/>
                  </a:lnTo>
                  <a:lnTo>
                    <a:pt x="2740" y="95"/>
                  </a:lnTo>
                  <a:lnTo>
                    <a:pt x="2740" y="97"/>
                  </a:lnTo>
                  <a:lnTo>
                    <a:pt x="2741" y="98"/>
                  </a:lnTo>
                  <a:lnTo>
                    <a:pt x="2746" y="100"/>
                  </a:lnTo>
                  <a:lnTo>
                    <a:pt x="2751" y="101"/>
                  </a:lnTo>
                  <a:lnTo>
                    <a:pt x="2756" y="102"/>
                  </a:lnTo>
                  <a:lnTo>
                    <a:pt x="2760" y="104"/>
                  </a:lnTo>
                  <a:lnTo>
                    <a:pt x="2764" y="107"/>
                  </a:lnTo>
                  <a:lnTo>
                    <a:pt x="2770" y="111"/>
                  </a:lnTo>
                  <a:lnTo>
                    <a:pt x="2774" y="115"/>
                  </a:lnTo>
                  <a:lnTo>
                    <a:pt x="2780" y="118"/>
                  </a:lnTo>
                  <a:lnTo>
                    <a:pt x="2784" y="118"/>
                  </a:lnTo>
                  <a:lnTo>
                    <a:pt x="2787" y="117"/>
                  </a:lnTo>
                  <a:lnTo>
                    <a:pt x="2790" y="117"/>
                  </a:lnTo>
                  <a:lnTo>
                    <a:pt x="2792" y="115"/>
                  </a:lnTo>
                  <a:lnTo>
                    <a:pt x="2793" y="113"/>
                  </a:lnTo>
                  <a:lnTo>
                    <a:pt x="2793" y="111"/>
                  </a:lnTo>
                  <a:lnTo>
                    <a:pt x="2793" y="107"/>
                  </a:lnTo>
                  <a:lnTo>
                    <a:pt x="2795" y="102"/>
                  </a:lnTo>
                  <a:lnTo>
                    <a:pt x="2795" y="101"/>
                  </a:lnTo>
                  <a:lnTo>
                    <a:pt x="2795" y="100"/>
                  </a:lnTo>
                  <a:lnTo>
                    <a:pt x="2797" y="98"/>
                  </a:lnTo>
                  <a:lnTo>
                    <a:pt x="2800" y="98"/>
                  </a:lnTo>
                  <a:lnTo>
                    <a:pt x="2805" y="98"/>
                  </a:lnTo>
                  <a:lnTo>
                    <a:pt x="2805" y="110"/>
                  </a:lnTo>
                  <a:lnTo>
                    <a:pt x="2809" y="110"/>
                  </a:lnTo>
                  <a:lnTo>
                    <a:pt x="2810" y="108"/>
                  </a:lnTo>
                  <a:lnTo>
                    <a:pt x="2812" y="108"/>
                  </a:lnTo>
                  <a:lnTo>
                    <a:pt x="2810" y="107"/>
                  </a:lnTo>
                  <a:lnTo>
                    <a:pt x="2813" y="110"/>
                  </a:lnTo>
                  <a:lnTo>
                    <a:pt x="2818" y="108"/>
                  </a:lnTo>
                  <a:lnTo>
                    <a:pt x="2820" y="107"/>
                  </a:lnTo>
                  <a:lnTo>
                    <a:pt x="2822" y="105"/>
                  </a:lnTo>
                  <a:lnTo>
                    <a:pt x="2823" y="105"/>
                  </a:lnTo>
                  <a:lnTo>
                    <a:pt x="2825" y="102"/>
                  </a:lnTo>
                  <a:lnTo>
                    <a:pt x="2823" y="101"/>
                  </a:lnTo>
                  <a:lnTo>
                    <a:pt x="2822" y="97"/>
                  </a:lnTo>
                  <a:lnTo>
                    <a:pt x="2820" y="94"/>
                  </a:lnTo>
                  <a:lnTo>
                    <a:pt x="2819" y="89"/>
                  </a:lnTo>
                  <a:lnTo>
                    <a:pt x="2818" y="91"/>
                  </a:lnTo>
                  <a:lnTo>
                    <a:pt x="2816" y="89"/>
                  </a:lnTo>
                  <a:lnTo>
                    <a:pt x="2818" y="87"/>
                  </a:lnTo>
                  <a:lnTo>
                    <a:pt x="2819" y="79"/>
                  </a:lnTo>
                  <a:lnTo>
                    <a:pt x="2822" y="79"/>
                  </a:lnTo>
                  <a:lnTo>
                    <a:pt x="2825" y="78"/>
                  </a:lnTo>
                  <a:lnTo>
                    <a:pt x="2826" y="78"/>
                  </a:lnTo>
                  <a:lnTo>
                    <a:pt x="2826" y="77"/>
                  </a:lnTo>
                  <a:lnTo>
                    <a:pt x="2825" y="75"/>
                  </a:lnTo>
                  <a:lnTo>
                    <a:pt x="2823" y="74"/>
                  </a:lnTo>
                  <a:lnTo>
                    <a:pt x="2820" y="74"/>
                  </a:lnTo>
                  <a:lnTo>
                    <a:pt x="2819" y="74"/>
                  </a:lnTo>
                  <a:lnTo>
                    <a:pt x="2822" y="65"/>
                  </a:lnTo>
                  <a:lnTo>
                    <a:pt x="2829" y="65"/>
                  </a:lnTo>
                  <a:lnTo>
                    <a:pt x="2841" y="65"/>
                  </a:lnTo>
                  <a:lnTo>
                    <a:pt x="2839" y="64"/>
                  </a:lnTo>
                  <a:lnTo>
                    <a:pt x="2839" y="62"/>
                  </a:lnTo>
                  <a:lnTo>
                    <a:pt x="2839" y="59"/>
                  </a:lnTo>
                  <a:lnTo>
                    <a:pt x="2838" y="58"/>
                  </a:lnTo>
                  <a:lnTo>
                    <a:pt x="2835" y="56"/>
                  </a:lnTo>
                  <a:lnTo>
                    <a:pt x="2832" y="56"/>
                  </a:lnTo>
                  <a:lnTo>
                    <a:pt x="2832" y="51"/>
                  </a:lnTo>
                  <a:lnTo>
                    <a:pt x="2835" y="52"/>
                  </a:lnTo>
                  <a:lnTo>
                    <a:pt x="2838" y="52"/>
                  </a:lnTo>
                  <a:lnTo>
                    <a:pt x="2841" y="51"/>
                  </a:lnTo>
                  <a:lnTo>
                    <a:pt x="2844" y="51"/>
                  </a:lnTo>
                  <a:lnTo>
                    <a:pt x="2846" y="55"/>
                  </a:lnTo>
                  <a:lnTo>
                    <a:pt x="2849" y="59"/>
                  </a:lnTo>
                  <a:lnTo>
                    <a:pt x="2856" y="62"/>
                  </a:lnTo>
                  <a:lnTo>
                    <a:pt x="2864" y="64"/>
                  </a:lnTo>
                  <a:lnTo>
                    <a:pt x="2880" y="65"/>
                  </a:lnTo>
                  <a:lnTo>
                    <a:pt x="2897" y="65"/>
                  </a:lnTo>
                  <a:lnTo>
                    <a:pt x="2905" y="66"/>
                  </a:lnTo>
                  <a:lnTo>
                    <a:pt x="2913" y="68"/>
                  </a:lnTo>
                  <a:lnTo>
                    <a:pt x="2920" y="71"/>
                  </a:lnTo>
                  <a:lnTo>
                    <a:pt x="2923" y="72"/>
                  </a:lnTo>
                  <a:lnTo>
                    <a:pt x="2920" y="74"/>
                  </a:lnTo>
                  <a:lnTo>
                    <a:pt x="2901" y="74"/>
                  </a:lnTo>
                  <a:lnTo>
                    <a:pt x="2904" y="85"/>
                  </a:lnTo>
                  <a:lnTo>
                    <a:pt x="2923" y="82"/>
                  </a:lnTo>
                  <a:lnTo>
                    <a:pt x="2943" y="82"/>
                  </a:lnTo>
                  <a:lnTo>
                    <a:pt x="2940" y="87"/>
                  </a:lnTo>
                  <a:lnTo>
                    <a:pt x="2939" y="91"/>
                  </a:lnTo>
                  <a:lnTo>
                    <a:pt x="2940" y="92"/>
                  </a:lnTo>
                  <a:lnTo>
                    <a:pt x="2937" y="91"/>
                  </a:lnTo>
                  <a:lnTo>
                    <a:pt x="2934" y="89"/>
                  </a:lnTo>
                  <a:lnTo>
                    <a:pt x="2931" y="85"/>
                  </a:lnTo>
                  <a:lnTo>
                    <a:pt x="2931" y="87"/>
                  </a:lnTo>
                  <a:lnTo>
                    <a:pt x="2928" y="89"/>
                  </a:lnTo>
                  <a:lnTo>
                    <a:pt x="2926" y="92"/>
                  </a:lnTo>
                  <a:lnTo>
                    <a:pt x="2918" y="98"/>
                  </a:lnTo>
                  <a:lnTo>
                    <a:pt x="2921" y="101"/>
                  </a:lnTo>
                  <a:lnTo>
                    <a:pt x="2923" y="102"/>
                  </a:lnTo>
                  <a:lnTo>
                    <a:pt x="2924" y="104"/>
                  </a:lnTo>
                  <a:lnTo>
                    <a:pt x="2920" y="107"/>
                  </a:lnTo>
                  <a:lnTo>
                    <a:pt x="2917" y="110"/>
                  </a:lnTo>
                  <a:lnTo>
                    <a:pt x="2916" y="111"/>
                  </a:lnTo>
                  <a:lnTo>
                    <a:pt x="2916" y="113"/>
                  </a:lnTo>
                  <a:lnTo>
                    <a:pt x="2917" y="113"/>
                  </a:lnTo>
                  <a:lnTo>
                    <a:pt x="2920" y="113"/>
                  </a:lnTo>
                  <a:lnTo>
                    <a:pt x="2927" y="113"/>
                  </a:lnTo>
                  <a:lnTo>
                    <a:pt x="2930" y="111"/>
                  </a:lnTo>
                  <a:lnTo>
                    <a:pt x="2933" y="110"/>
                  </a:lnTo>
                  <a:lnTo>
                    <a:pt x="2936" y="107"/>
                  </a:lnTo>
                  <a:lnTo>
                    <a:pt x="2939" y="104"/>
                  </a:lnTo>
                  <a:lnTo>
                    <a:pt x="2941" y="100"/>
                  </a:lnTo>
                  <a:lnTo>
                    <a:pt x="2943" y="97"/>
                  </a:lnTo>
                  <a:lnTo>
                    <a:pt x="2944" y="94"/>
                  </a:lnTo>
                  <a:lnTo>
                    <a:pt x="2946" y="89"/>
                  </a:lnTo>
                  <a:lnTo>
                    <a:pt x="2946" y="85"/>
                  </a:lnTo>
                  <a:lnTo>
                    <a:pt x="2946" y="82"/>
                  </a:lnTo>
                  <a:lnTo>
                    <a:pt x="2949" y="79"/>
                  </a:lnTo>
                  <a:lnTo>
                    <a:pt x="2952" y="78"/>
                  </a:lnTo>
                  <a:lnTo>
                    <a:pt x="2957" y="78"/>
                  </a:lnTo>
                  <a:lnTo>
                    <a:pt x="2962" y="79"/>
                  </a:lnTo>
                  <a:lnTo>
                    <a:pt x="2967" y="79"/>
                  </a:lnTo>
                  <a:lnTo>
                    <a:pt x="2967" y="78"/>
                  </a:lnTo>
                  <a:lnTo>
                    <a:pt x="2969" y="77"/>
                  </a:lnTo>
                  <a:lnTo>
                    <a:pt x="2973" y="77"/>
                  </a:lnTo>
                  <a:lnTo>
                    <a:pt x="2982" y="78"/>
                  </a:lnTo>
                  <a:lnTo>
                    <a:pt x="2990" y="82"/>
                  </a:lnTo>
                  <a:lnTo>
                    <a:pt x="3006" y="89"/>
                  </a:lnTo>
                  <a:lnTo>
                    <a:pt x="3003" y="97"/>
                  </a:lnTo>
                  <a:lnTo>
                    <a:pt x="3000" y="104"/>
                  </a:lnTo>
                  <a:lnTo>
                    <a:pt x="2992" y="101"/>
                  </a:lnTo>
                  <a:lnTo>
                    <a:pt x="2990" y="101"/>
                  </a:lnTo>
                  <a:lnTo>
                    <a:pt x="2988" y="101"/>
                  </a:lnTo>
                  <a:lnTo>
                    <a:pt x="2988" y="102"/>
                  </a:lnTo>
                  <a:lnTo>
                    <a:pt x="2988" y="107"/>
                  </a:lnTo>
                  <a:lnTo>
                    <a:pt x="2993" y="110"/>
                  </a:lnTo>
                  <a:lnTo>
                    <a:pt x="2998" y="113"/>
                  </a:lnTo>
                  <a:lnTo>
                    <a:pt x="3000" y="111"/>
                  </a:lnTo>
                  <a:lnTo>
                    <a:pt x="3002" y="113"/>
                  </a:lnTo>
                  <a:lnTo>
                    <a:pt x="3005" y="113"/>
                  </a:lnTo>
                  <a:lnTo>
                    <a:pt x="3006" y="113"/>
                  </a:lnTo>
                  <a:lnTo>
                    <a:pt x="3006" y="110"/>
                  </a:lnTo>
                  <a:lnTo>
                    <a:pt x="3016" y="100"/>
                  </a:lnTo>
                  <a:lnTo>
                    <a:pt x="3019" y="98"/>
                  </a:lnTo>
                  <a:lnTo>
                    <a:pt x="3021" y="98"/>
                  </a:lnTo>
                  <a:lnTo>
                    <a:pt x="3021" y="101"/>
                  </a:lnTo>
                  <a:lnTo>
                    <a:pt x="3018" y="107"/>
                  </a:lnTo>
                  <a:lnTo>
                    <a:pt x="3008" y="117"/>
                  </a:lnTo>
                  <a:lnTo>
                    <a:pt x="3002" y="123"/>
                  </a:lnTo>
                  <a:lnTo>
                    <a:pt x="2998" y="125"/>
                  </a:lnTo>
                  <a:lnTo>
                    <a:pt x="2995" y="125"/>
                  </a:lnTo>
                  <a:lnTo>
                    <a:pt x="2992" y="125"/>
                  </a:lnTo>
                  <a:lnTo>
                    <a:pt x="2989" y="124"/>
                  </a:lnTo>
                  <a:lnTo>
                    <a:pt x="2988" y="123"/>
                  </a:lnTo>
                  <a:lnTo>
                    <a:pt x="2985" y="125"/>
                  </a:lnTo>
                  <a:lnTo>
                    <a:pt x="2983" y="128"/>
                  </a:lnTo>
                  <a:lnTo>
                    <a:pt x="2982" y="128"/>
                  </a:lnTo>
                  <a:lnTo>
                    <a:pt x="2995" y="130"/>
                  </a:lnTo>
                  <a:lnTo>
                    <a:pt x="3013" y="131"/>
                  </a:lnTo>
                  <a:lnTo>
                    <a:pt x="3034" y="131"/>
                  </a:lnTo>
                  <a:lnTo>
                    <a:pt x="3044" y="131"/>
                  </a:lnTo>
                  <a:lnTo>
                    <a:pt x="3054" y="128"/>
                  </a:lnTo>
                  <a:lnTo>
                    <a:pt x="3060" y="123"/>
                  </a:lnTo>
                  <a:lnTo>
                    <a:pt x="3062" y="123"/>
                  </a:lnTo>
                  <a:lnTo>
                    <a:pt x="3065" y="124"/>
                  </a:lnTo>
                  <a:lnTo>
                    <a:pt x="3071" y="125"/>
                  </a:lnTo>
                  <a:lnTo>
                    <a:pt x="3077" y="127"/>
                  </a:lnTo>
                  <a:lnTo>
                    <a:pt x="3080" y="127"/>
                  </a:lnTo>
                  <a:lnTo>
                    <a:pt x="3084" y="125"/>
                  </a:lnTo>
                  <a:lnTo>
                    <a:pt x="3093" y="120"/>
                  </a:lnTo>
                  <a:lnTo>
                    <a:pt x="3106" y="120"/>
                  </a:lnTo>
                  <a:lnTo>
                    <a:pt x="3117" y="120"/>
                  </a:lnTo>
                  <a:lnTo>
                    <a:pt x="3119" y="121"/>
                  </a:lnTo>
                  <a:lnTo>
                    <a:pt x="3119" y="123"/>
                  </a:lnTo>
                  <a:lnTo>
                    <a:pt x="3120" y="125"/>
                  </a:lnTo>
                  <a:lnTo>
                    <a:pt x="3123" y="125"/>
                  </a:lnTo>
                  <a:lnTo>
                    <a:pt x="3129" y="124"/>
                  </a:lnTo>
                  <a:lnTo>
                    <a:pt x="3137" y="121"/>
                  </a:lnTo>
                  <a:lnTo>
                    <a:pt x="3150" y="118"/>
                  </a:lnTo>
                  <a:lnTo>
                    <a:pt x="3156" y="123"/>
                  </a:lnTo>
                  <a:lnTo>
                    <a:pt x="3160" y="124"/>
                  </a:lnTo>
                  <a:lnTo>
                    <a:pt x="3165" y="124"/>
                  </a:lnTo>
                  <a:lnTo>
                    <a:pt x="3168" y="124"/>
                  </a:lnTo>
                  <a:lnTo>
                    <a:pt x="3172" y="125"/>
                  </a:lnTo>
                  <a:lnTo>
                    <a:pt x="3173" y="127"/>
                  </a:lnTo>
                  <a:lnTo>
                    <a:pt x="3173" y="130"/>
                  </a:lnTo>
                  <a:lnTo>
                    <a:pt x="3175" y="133"/>
                  </a:lnTo>
                  <a:lnTo>
                    <a:pt x="3175" y="134"/>
                  </a:lnTo>
                  <a:lnTo>
                    <a:pt x="3183" y="140"/>
                  </a:lnTo>
                  <a:lnTo>
                    <a:pt x="3192" y="146"/>
                  </a:lnTo>
                  <a:lnTo>
                    <a:pt x="3191" y="147"/>
                  </a:lnTo>
                  <a:lnTo>
                    <a:pt x="3191" y="149"/>
                  </a:lnTo>
                  <a:lnTo>
                    <a:pt x="3189" y="149"/>
                  </a:lnTo>
                  <a:lnTo>
                    <a:pt x="3186" y="149"/>
                  </a:lnTo>
                  <a:lnTo>
                    <a:pt x="3188" y="150"/>
                  </a:lnTo>
                  <a:lnTo>
                    <a:pt x="3188" y="151"/>
                  </a:lnTo>
                  <a:lnTo>
                    <a:pt x="3188" y="156"/>
                  </a:lnTo>
                  <a:lnTo>
                    <a:pt x="3186" y="161"/>
                  </a:lnTo>
                  <a:lnTo>
                    <a:pt x="3189" y="163"/>
                  </a:lnTo>
                  <a:lnTo>
                    <a:pt x="3191" y="164"/>
                  </a:lnTo>
                  <a:lnTo>
                    <a:pt x="3198" y="164"/>
                  </a:lnTo>
                  <a:lnTo>
                    <a:pt x="3201" y="177"/>
                  </a:lnTo>
                  <a:lnTo>
                    <a:pt x="3205" y="189"/>
                  </a:lnTo>
                  <a:lnTo>
                    <a:pt x="3206" y="183"/>
                  </a:lnTo>
                  <a:lnTo>
                    <a:pt x="3208" y="179"/>
                  </a:lnTo>
                  <a:lnTo>
                    <a:pt x="3211" y="174"/>
                  </a:lnTo>
                  <a:lnTo>
                    <a:pt x="3212" y="170"/>
                  </a:lnTo>
                  <a:lnTo>
                    <a:pt x="3215" y="167"/>
                  </a:lnTo>
                  <a:lnTo>
                    <a:pt x="3218" y="166"/>
                  </a:lnTo>
                  <a:lnTo>
                    <a:pt x="3225" y="161"/>
                  </a:lnTo>
                  <a:lnTo>
                    <a:pt x="3234" y="160"/>
                  </a:lnTo>
                  <a:lnTo>
                    <a:pt x="3244" y="159"/>
                  </a:lnTo>
                  <a:lnTo>
                    <a:pt x="3270" y="159"/>
                  </a:lnTo>
                  <a:lnTo>
                    <a:pt x="3270" y="164"/>
                  </a:lnTo>
                  <a:lnTo>
                    <a:pt x="3271" y="166"/>
                  </a:lnTo>
                  <a:lnTo>
                    <a:pt x="3271" y="167"/>
                  </a:lnTo>
                  <a:lnTo>
                    <a:pt x="3274" y="167"/>
                  </a:lnTo>
                  <a:lnTo>
                    <a:pt x="3277" y="164"/>
                  </a:lnTo>
                  <a:lnTo>
                    <a:pt x="3280" y="161"/>
                  </a:lnTo>
                  <a:lnTo>
                    <a:pt x="3284" y="161"/>
                  </a:lnTo>
                  <a:lnTo>
                    <a:pt x="3287" y="161"/>
                  </a:lnTo>
                  <a:lnTo>
                    <a:pt x="3294" y="161"/>
                  </a:lnTo>
                  <a:lnTo>
                    <a:pt x="3307" y="164"/>
                  </a:lnTo>
                  <a:lnTo>
                    <a:pt x="3306" y="166"/>
                  </a:lnTo>
                  <a:lnTo>
                    <a:pt x="3306" y="167"/>
                  </a:lnTo>
                  <a:lnTo>
                    <a:pt x="3309" y="170"/>
                  </a:lnTo>
                  <a:lnTo>
                    <a:pt x="3310" y="170"/>
                  </a:lnTo>
                  <a:lnTo>
                    <a:pt x="3313" y="170"/>
                  </a:lnTo>
                  <a:lnTo>
                    <a:pt x="3319" y="169"/>
                  </a:lnTo>
                  <a:lnTo>
                    <a:pt x="3324" y="166"/>
                  </a:lnTo>
                  <a:lnTo>
                    <a:pt x="3336" y="159"/>
                  </a:lnTo>
                  <a:lnTo>
                    <a:pt x="3336" y="167"/>
                  </a:lnTo>
                  <a:lnTo>
                    <a:pt x="3337" y="172"/>
                  </a:lnTo>
                  <a:lnTo>
                    <a:pt x="3336" y="173"/>
                  </a:lnTo>
                  <a:lnTo>
                    <a:pt x="3343" y="176"/>
                  </a:lnTo>
                  <a:lnTo>
                    <a:pt x="3345" y="180"/>
                  </a:lnTo>
                  <a:lnTo>
                    <a:pt x="3345" y="185"/>
                  </a:lnTo>
                  <a:lnTo>
                    <a:pt x="3346" y="190"/>
                  </a:lnTo>
                  <a:lnTo>
                    <a:pt x="3346" y="195"/>
                  </a:lnTo>
                  <a:lnTo>
                    <a:pt x="3353" y="195"/>
                  </a:lnTo>
                  <a:lnTo>
                    <a:pt x="3360" y="195"/>
                  </a:lnTo>
                  <a:lnTo>
                    <a:pt x="3363" y="189"/>
                  </a:lnTo>
                  <a:lnTo>
                    <a:pt x="3365" y="190"/>
                  </a:lnTo>
                  <a:lnTo>
                    <a:pt x="3366" y="190"/>
                  </a:lnTo>
                  <a:lnTo>
                    <a:pt x="3372" y="192"/>
                  </a:lnTo>
                  <a:lnTo>
                    <a:pt x="3379" y="182"/>
                  </a:lnTo>
                  <a:lnTo>
                    <a:pt x="3381" y="179"/>
                  </a:lnTo>
                  <a:lnTo>
                    <a:pt x="3382" y="179"/>
                  </a:lnTo>
                  <a:lnTo>
                    <a:pt x="3385" y="179"/>
                  </a:lnTo>
                  <a:lnTo>
                    <a:pt x="3382" y="170"/>
                  </a:lnTo>
                  <a:lnTo>
                    <a:pt x="3382" y="169"/>
                  </a:lnTo>
                  <a:lnTo>
                    <a:pt x="3384" y="167"/>
                  </a:lnTo>
                  <a:lnTo>
                    <a:pt x="3385" y="164"/>
                  </a:lnTo>
                  <a:lnTo>
                    <a:pt x="3379" y="161"/>
                  </a:lnTo>
                  <a:lnTo>
                    <a:pt x="3376" y="159"/>
                  </a:lnTo>
                  <a:lnTo>
                    <a:pt x="3373" y="156"/>
                  </a:lnTo>
                  <a:lnTo>
                    <a:pt x="3376" y="140"/>
                  </a:lnTo>
                  <a:lnTo>
                    <a:pt x="3378" y="140"/>
                  </a:lnTo>
                  <a:lnTo>
                    <a:pt x="3379" y="140"/>
                  </a:lnTo>
                  <a:lnTo>
                    <a:pt x="3382" y="143"/>
                  </a:lnTo>
                  <a:lnTo>
                    <a:pt x="3384" y="144"/>
                  </a:lnTo>
                  <a:lnTo>
                    <a:pt x="3385" y="146"/>
                  </a:lnTo>
                  <a:lnTo>
                    <a:pt x="3389" y="146"/>
                  </a:lnTo>
                  <a:lnTo>
                    <a:pt x="3392" y="146"/>
                  </a:lnTo>
                  <a:lnTo>
                    <a:pt x="3399" y="144"/>
                  </a:lnTo>
                  <a:lnTo>
                    <a:pt x="3409" y="143"/>
                  </a:lnTo>
                  <a:lnTo>
                    <a:pt x="3412" y="149"/>
                  </a:lnTo>
                  <a:lnTo>
                    <a:pt x="3418" y="149"/>
                  </a:lnTo>
                  <a:lnTo>
                    <a:pt x="3424" y="147"/>
                  </a:lnTo>
                  <a:lnTo>
                    <a:pt x="3435" y="146"/>
                  </a:lnTo>
                  <a:lnTo>
                    <a:pt x="3448" y="144"/>
                  </a:lnTo>
                  <a:lnTo>
                    <a:pt x="3454" y="144"/>
                  </a:lnTo>
                  <a:lnTo>
                    <a:pt x="3460" y="146"/>
                  </a:lnTo>
                  <a:lnTo>
                    <a:pt x="3461" y="147"/>
                  </a:lnTo>
                  <a:lnTo>
                    <a:pt x="3463" y="150"/>
                  </a:lnTo>
                  <a:lnTo>
                    <a:pt x="3466" y="154"/>
                  </a:lnTo>
                  <a:lnTo>
                    <a:pt x="3470" y="154"/>
                  </a:lnTo>
                  <a:lnTo>
                    <a:pt x="3474" y="154"/>
                  </a:lnTo>
                  <a:lnTo>
                    <a:pt x="3479" y="154"/>
                  </a:lnTo>
                  <a:lnTo>
                    <a:pt x="3481" y="156"/>
                  </a:lnTo>
                  <a:lnTo>
                    <a:pt x="3483" y="324"/>
                  </a:lnTo>
                  <a:lnTo>
                    <a:pt x="3474" y="326"/>
                  </a:lnTo>
                  <a:lnTo>
                    <a:pt x="3474" y="330"/>
                  </a:lnTo>
                  <a:lnTo>
                    <a:pt x="3483" y="330"/>
                  </a:lnTo>
                  <a:lnTo>
                    <a:pt x="3483" y="390"/>
                  </a:lnTo>
                  <a:lnTo>
                    <a:pt x="3479" y="392"/>
                  </a:lnTo>
                  <a:lnTo>
                    <a:pt x="3476" y="392"/>
                  </a:lnTo>
                  <a:lnTo>
                    <a:pt x="3473" y="393"/>
                  </a:lnTo>
                  <a:lnTo>
                    <a:pt x="3466" y="398"/>
                  </a:lnTo>
                  <a:lnTo>
                    <a:pt x="3460" y="402"/>
                  </a:lnTo>
                  <a:lnTo>
                    <a:pt x="3454" y="405"/>
                  </a:lnTo>
                  <a:lnTo>
                    <a:pt x="3450" y="406"/>
                  </a:lnTo>
                  <a:lnTo>
                    <a:pt x="3445" y="406"/>
                  </a:lnTo>
                  <a:lnTo>
                    <a:pt x="3441" y="406"/>
                  </a:lnTo>
                  <a:lnTo>
                    <a:pt x="3438" y="408"/>
                  </a:lnTo>
                  <a:lnTo>
                    <a:pt x="3435" y="412"/>
                  </a:lnTo>
                  <a:lnTo>
                    <a:pt x="3432" y="416"/>
                  </a:lnTo>
                  <a:lnTo>
                    <a:pt x="3428" y="416"/>
                  </a:lnTo>
                  <a:lnTo>
                    <a:pt x="3427" y="415"/>
                  </a:lnTo>
                  <a:lnTo>
                    <a:pt x="3425" y="413"/>
                  </a:lnTo>
                  <a:lnTo>
                    <a:pt x="3421" y="413"/>
                  </a:lnTo>
                  <a:lnTo>
                    <a:pt x="3422" y="413"/>
                  </a:lnTo>
                  <a:lnTo>
                    <a:pt x="3422" y="415"/>
                  </a:lnTo>
                  <a:lnTo>
                    <a:pt x="3424" y="416"/>
                  </a:lnTo>
                  <a:lnTo>
                    <a:pt x="3424" y="418"/>
                  </a:lnTo>
                  <a:lnTo>
                    <a:pt x="3422" y="422"/>
                  </a:lnTo>
                  <a:lnTo>
                    <a:pt x="3421" y="425"/>
                  </a:lnTo>
                  <a:lnTo>
                    <a:pt x="3420" y="425"/>
                  </a:lnTo>
                  <a:lnTo>
                    <a:pt x="3418" y="425"/>
                  </a:lnTo>
                  <a:lnTo>
                    <a:pt x="3415" y="424"/>
                  </a:lnTo>
                  <a:lnTo>
                    <a:pt x="3412" y="422"/>
                  </a:lnTo>
                  <a:lnTo>
                    <a:pt x="3408" y="422"/>
                  </a:lnTo>
                  <a:lnTo>
                    <a:pt x="3408" y="425"/>
                  </a:lnTo>
                  <a:lnTo>
                    <a:pt x="3408" y="424"/>
                  </a:lnTo>
                  <a:lnTo>
                    <a:pt x="3409" y="424"/>
                  </a:lnTo>
                  <a:lnTo>
                    <a:pt x="3409" y="426"/>
                  </a:lnTo>
                  <a:lnTo>
                    <a:pt x="3409" y="431"/>
                  </a:lnTo>
                  <a:lnTo>
                    <a:pt x="3396" y="436"/>
                  </a:lnTo>
                  <a:lnTo>
                    <a:pt x="3391" y="441"/>
                  </a:lnTo>
                  <a:lnTo>
                    <a:pt x="3385" y="444"/>
                  </a:lnTo>
                  <a:lnTo>
                    <a:pt x="3382" y="449"/>
                  </a:lnTo>
                  <a:lnTo>
                    <a:pt x="3378" y="454"/>
                  </a:lnTo>
                  <a:lnTo>
                    <a:pt x="3372" y="468"/>
                  </a:lnTo>
                  <a:lnTo>
                    <a:pt x="3368" y="467"/>
                  </a:lnTo>
                  <a:lnTo>
                    <a:pt x="3363" y="465"/>
                  </a:lnTo>
                  <a:lnTo>
                    <a:pt x="3359" y="462"/>
                  </a:lnTo>
                  <a:lnTo>
                    <a:pt x="3355" y="461"/>
                  </a:lnTo>
                  <a:lnTo>
                    <a:pt x="3355" y="457"/>
                  </a:lnTo>
                  <a:lnTo>
                    <a:pt x="3355" y="452"/>
                  </a:lnTo>
                  <a:lnTo>
                    <a:pt x="3345" y="447"/>
                  </a:lnTo>
                  <a:lnTo>
                    <a:pt x="3335" y="444"/>
                  </a:lnTo>
                  <a:lnTo>
                    <a:pt x="3330" y="442"/>
                  </a:lnTo>
                  <a:lnTo>
                    <a:pt x="3326" y="444"/>
                  </a:lnTo>
                  <a:lnTo>
                    <a:pt x="3322" y="445"/>
                  </a:lnTo>
                  <a:lnTo>
                    <a:pt x="3316" y="449"/>
                  </a:lnTo>
                  <a:lnTo>
                    <a:pt x="3314" y="451"/>
                  </a:lnTo>
                  <a:lnTo>
                    <a:pt x="3313" y="454"/>
                  </a:lnTo>
                  <a:lnTo>
                    <a:pt x="3310" y="458"/>
                  </a:lnTo>
                  <a:lnTo>
                    <a:pt x="3307" y="464"/>
                  </a:lnTo>
                  <a:lnTo>
                    <a:pt x="3304" y="468"/>
                  </a:lnTo>
                  <a:lnTo>
                    <a:pt x="3303" y="468"/>
                  </a:lnTo>
                  <a:lnTo>
                    <a:pt x="3301" y="470"/>
                  </a:lnTo>
                  <a:lnTo>
                    <a:pt x="3300" y="471"/>
                  </a:lnTo>
                  <a:lnTo>
                    <a:pt x="3297" y="471"/>
                  </a:lnTo>
                  <a:lnTo>
                    <a:pt x="3296" y="471"/>
                  </a:lnTo>
                  <a:lnTo>
                    <a:pt x="3294" y="470"/>
                  </a:lnTo>
                  <a:lnTo>
                    <a:pt x="3294" y="467"/>
                  </a:lnTo>
                  <a:lnTo>
                    <a:pt x="3294" y="462"/>
                  </a:lnTo>
                  <a:lnTo>
                    <a:pt x="3297" y="449"/>
                  </a:lnTo>
                  <a:lnTo>
                    <a:pt x="3286" y="455"/>
                  </a:lnTo>
                  <a:lnTo>
                    <a:pt x="3277" y="461"/>
                  </a:lnTo>
                  <a:lnTo>
                    <a:pt x="3277" y="465"/>
                  </a:lnTo>
                  <a:lnTo>
                    <a:pt x="3277" y="468"/>
                  </a:lnTo>
                  <a:lnTo>
                    <a:pt x="3250" y="465"/>
                  </a:lnTo>
                  <a:lnTo>
                    <a:pt x="3248" y="470"/>
                  </a:lnTo>
                  <a:lnTo>
                    <a:pt x="3247" y="471"/>
                  </a:lnTo>
                  <a:lnTo>
                    <a:pt x="3244" y="474"/>
                  </a:lnTo>
                  <a:lnTo>
                    <a:pt x="3244" y="475"/>
                  </a:lnTo>
                  <a:lnTo>
                    <a:pt x="3244" y="477"/>
                  </a:lnTo>
                  <a:lnTo>
                    <a:pt x="3245" y="478"/>
                  </a:lnTo>
                  <a:lnTo>
                    <a:pt x="3247" y="478"/>
                  </a:lnTo>
                  <a:lnTo>
                    <a:pt x="3247" y="480"/>
                  </a:lnTo>
                  <a:lnTo>
                    <a:pt x="3247" y="483"/>
                  </a:lnTo>
                  <a:lnTo>
                    <a:pt x="3241" y="483"/>
                  </a:lnTo>
                  <a:lnTo>
                    <a:pt x="3241" y="485"/>
                  </a:lnTo>
                  <a:lnTo>
                    <a:pt x="3241" y="487"/>
                  </a:lnTo>
                  <a:lnTo>
                    <a:pt x="3242" y="488"/>
                  </a:lnTo>
                  <a:lnTo>
                    <a:pt x="3242" y="490"/>
                  </a:lnTo>
                  <a:lnTo>
                    <a:pt x="3241" y="491"/>
                  </a:lnTo>
                  <a:lnTo>
                    <a:pt x="3222" y="507"/>
                  </a:lnTo>
                  <a:lnTo>
                    <a:pt x="3221" y="511"/>
                  </a:lnTo>
                  <a:lnTo>
                    <a:pt x="3222" y="517"/>
                  </a:lnTo>
                  <a:lnTo>
                    <a:pt x="3222" y="527"/>
                  </a:lnTo>
                  <a:lnTo>
                    <a:pt x="3228" y="527"/>
                  </a:lnTo>
                  <a:lnTo>
                    <a:pt x="3234" y="530"/>
                  </a:lnTo>
                  <a:lnTo>
                    <a:pt x="3237" y="530"/>
                  </a:lnTo>
                  <a:lnTo>
                    <a:pt x="3241" y="530"/>
                  </a:lnTo>
                  <a:lnTo>
                    <a:pt x="3241" y="534"/>
                  </a:lnTo>
                  <a:lnTo>
                    <a:pt x="3241" y="536"/>
                  </a:lnTo>
                  <a:lnTo>
                    <a:pt x="3240" y="536"/>
                  </a:lnTo>
                  <a:lnTo>
                    <a:pt x="3238" y="534"/>
                  </a:lnTo>
                  <a:lnTo>
                    <a:pt x="3238" y="537"/>
                  </a:lnTo>
                  <a:lnTo>
                    <a:pt x="3238" y="539"/>
                  </a:lnTo>
                  <a:lnTo>
                    <a:pt x="3240" y="542"/>
                  </a:lnTo>
                  <a:lnTo>
                    <a:pt x="3238" y="543"/>
                  </a:lnTo>
                  <a:lnTo>
                    <a:pt x="3234" y="543"/>
                  </a:lnTo>
                  <a:lnTo>
                    <a:pt x="3231" y="552"/>
                  </a:lnTo>
                  <a:lnTo>
                    <a:pt x="3228" y="552"/>
                  </a:lnTo>
                  <a:lnTo>
                    <a:pt x="3228" y="557"/>
                  </a:lnTo>
                  <a:lnTo>
                    <a:pt x="3229" y="562"/>
                  </a:lnTo>
                  <a:lnTo>
                    <a:pt x="3234" y="570"/>
                  </a:lnTo>
                  <a:lnTo>
                    <a:pt x="3238" y="569"/>
                  </a:lnTo>
                  <a:lnTo>
                    <a:pt x="3241" y="568"/>
                  </a:lnTo>
                  <a:lnTo>
                    <a:pt x="3244" y="569"/>
                  </a:lnTo>
                  <a:lnTo>
                    <a:pt x="3244" y="579"/>
                  </a:lnTo>
                  <a:lnTo>
                    <a:pt x="3238" y="579"/>
                  </a:lnTo>
                  <a:lnTo>
                    <a:pt x="3234" y="580"/>
                  </a:lnTo>
                  <a:lnTo>
                    <a:pt x="3225" y="583"/>
                  </a:lnTo>
                  <a:lnTo>
                    <a:pt x="3222" y="585"/>
                  </a:lnTo>
                  <a:lnTo>
                    <a:pt x="3219" y="588"/>
                  </a:lnTo>
                  <a:lnTo>
                    <a:pt x="3216" y="589"/>
                  </a:lnTo>
                  <a:lnTo>
                    <a:pt x="3215" y="592"/>
                  </a:lnTo>
                  <a:lnTo>
                    <a:pt x="3215" y="595"/>
                  </a:lnTo>
                  <a:lnTo>
                    <a:pt x="3214" y="599"/>
                  </a:lnTo>
                  <a:lnTo>
                    <a:pt x="3215" y="606"/>
                  </a:lnTo>
                  <a:lnTo>
                    <a:pt x="3216" y="611"/>
                  </a:lnTo>
                  <a:lnTo>
                    <a:pt x="3219" y="615"/>
                  </a:lnTo>
                  <a:lnTo>
                    <a:pt x="3221" y="619"/>
                  </a:lnTo>
                  <a:lnTo>
                    <a:pt x="3225" y="624"/>
                  </a:lnTo>
                  <a:lnTo>
                    <a:pt x="3219" y="629"/>
                  </a:lnTo>
                  <a:lnTo>
                    <a:pt x="3214" y="635"/>
                  </a:lnTo>
                  <a:lnTo>
                    <a:pt x="3212" y="635"/>
                  </a:lnTo>
                  <a:lnTo>
                    <a:pt x="3209" y="634"/>
                  </a:lnTo>
                  <a:lnTo>
                    <a:pt x="3208" y="632"/>
                  </a:lnTo>
                  <a:lnTo>
                    <a:pt x="3205" y="631"/>
                  </a:lnTo>
                  <a:lnTo>
                    <a:pt x="3204" y="631"/>
                  </a:lnTo>
                  <a:lnTo>
                    <a:pt x="3201" y="631"/>
                  </a:lnTo>
                  <a:lnTo>
                    <a:pt x="3196" y="632"/>
                  </a:lnTo>
                  <a:lnTo>
                    <a:pt x="3192" y="635"/>
                  </a:lnTo>
                  <a:lnTo>
                    <a:pt x="3192" y="640"/>
                  </a:lnTo>
                  <a:lnTo>
                    <a:pt x="3186" y="642"/>
                  </a:lnTo>
                  <a:lnTo>
                    <a:pt x="3183" y="647"/>
                  </a:lnTo>
                  <a:lnTo>
                    <a:pt x="3180" y="650"/>
                  </a:lnTo>
                  <a:lnTo>
                    <a:pt x="3180" y="652"/>
                  </a:lnTo>
                  <a:lnTo>
                    <a:pt x="3179" y="655"/>
                  </a:lnTo>
                  <a:lnTo>
                    <a:pt x="3179" y="664"/>
                  </a:lnTo>
                  <a:lnTo>
                    <a:pt x="3180" y="673"/>
                  </a:lnTo>
                  <a:lnTo>
                    <a:pt x="3165" y="678"/>
                  </a:lnTo>
                  <a:lnTo>
                    <a:pt x="3162" y="680"/>
                  </a:lnTo>
                  <a:lnTo>
                    <a:pt x="3160" y="681"/>
                  </a:lnTo>
                  <a:lnTo>
                    <a:pt x="3162" y="688"/>
                  </a:lnTo>
                  <a:lnTo>
                    <a:pt x="3160" y="694"/>
                  </a:lnTo>
                  <a:lnTo>
                    <a:pt x="3160" y="699"/>
                  </a:lnTo>
                  <a:lnTo>
                    <a:pt x="3159" y="704"/>
                  </a:lnTo>
                  <a:lnTo>
                    <a:pt x="3157" y="706"/>
                  </a:lnTo>
                  <a:lnTo>
                    <a:pt x="3153" y="709"/>
                  </a:lnTo>
                  <a:lnTo>
                    <a:pt x="3144" y="716"/>
                  </a:lnTo>
                  <a:lnTo>
                    <a:pt x="3129" y="729"/>
                  </a:lnTo>
                  <a:lnTo>
                    <a:pt x="3121" y="690"/>
                  </a:lnTo>
                  <a:lnTo>
                    <a:pt x="3117" y="667"/>
                  </a:lnTo>
                  <a:lnTo>
                    <a:pt x="3113" y="642"/>
                  </a:lnTo>
                  <a:lnTo>
                    <a:pt x="3108" y="618"/>
                  </a:lnTo>
                  <a:lnTo>
                    <a:pt x="3107" y="596"/>
                  </a:lnTo>
                  <a:lnTo>
                    <a:pt x="3108" y="586"/>
                  </a:lnTo>
                  <a:lnTo>
                    <a:pt x="3110" y="578"/>
                  </a:lnTo>
                  <a:lnTo>
                    <a:pt x="3110" y="573"/>
                  </a:lnTo>
                  <a:lnTo>
                    <a:pt x="3111" y="569"/>
                  </a:lnTo>
                  <a:lnTo>
                    <a:pt x="3114" y="563"/>
                  </a:lnTo>
                  <a:lnTo>
                    <a:pt x="3116" y="562"/>
                  </a:lnTo>
                  <a:lnTo>
                    <a:pt x="3117" y="560"/>
                  </a:lnTo>
                  <a:lnTo>
                    <a:pt x="3120" y="560"/>
                  </a:lnTo>
                  <a:lnTo>
                    <a:pt x="3123" y="560"/>
                  </a:lnTo>
                  <a:lnTo>
                    <a:pt x="3126" y="559"/>
                  </a:lnTo>
                  <a:lnTo>
                    <a:pt x="3129" y="556"/>
                  </a:lnTo>
                  <a:lnTo>
                    <a:pt x="3130" y="555"/>
                  </a:lnTo>
                  <a:lnTo>
                    <a:pt x="3130" y="552"/>
                  </a:lnTo>
                  <a:lnTo>
                    <a:pt x="3133" y="537"/>
                  </a:lnTo>
                  <a:lnTo>
                    <a:pt x="3130" y="537"/>
                  </a:lnTo>
                  <a:lnTo>
                    <a:pt x="3129" y="537"/>
                  </a:lnTo>
                  <a:lnTo>
                    <a:pt x="3129" y="536"/>
                  </a:lnTo>
                  <a:lnTo>
                    <a:pt x="3129" y="533"/>
                  </a:lnTo>
                  <a:lnTo>
                    <a:pt x="3132" y="532"/>
                  </a:lnTo>
                  <a:lnTo>
                    <a:pt x="3136" y="533"/>
                  </a:lnTo>
                  <a:lnTo>
                    <a:pt x="3140" y="533"/>
                  </a:lnTo>
                  <a:lnTo>
                    <a:pt x="3143" y="533"/>
                  </a:lnTo>
                  <a:lnTo>
                    <a:pt x="3144" y="533"/>
                  </a:lnTo>
                  <a:lnTo>
                    <a:pt x="3146" y="530"/>
                  </a:lnTo>
                  <a:lnTo>
                    <a:pt x="3147" y="529"/>
                  </a:lnTo>
                  <a:lnTo>
                    <a:pt x="3149" y="526"/>
                  </a:lnTo>
                  <a:lnTo>
                    <a:pt x="3150" y="524"/>
                  </a:lnTo>
                  <a:lnTo>
                    <a:pt x="3152" y="524"/>
                  </a:lnTo>
                  <a:lnTo>
                    <a:pt x="3153" y="526"/>
                  </a:lnTo>
                  <a:lnTo>
                    <a:pt x="3156" y="527"/>
                  </a:lnTo>
                  <a:lnTo>
                    <a:pt x="3157" y="527"/>
                  </a:lnTo>
                  <a:lnTo>
                    <a:pt x="3159" y="527"/>
                  </a:lnTo>
                  <a:lnTo>
                    <a:pt x="3159" y="524"/>
                  </a:lnTo>
                  <a:lnTo>
                    <a:pt x="3162" y="523"/>
                  </a:lnTo>
                  <a:lnTo>
                    <a:pt x="3163" y="521"/>
                  </a:lnTo>
                  <a:lnTo>
                    <a:pt x="3168" y="517"/>
                  </a:lnTo>
                  <a:lnTo>
                    <a:pt x="3170" y="513"/>
                  </a:lnTo>
                  <a:lnTo>
                    <a:pt x="3175" y="508"/>
                  </a:lnTo>
                  <a:lnTo>
                    <a:pt x="3179" y="500"/>
                  </a:lnTo>
                  <a:lnTo>
                    <a:pt x="3186" y="491"/>
                  </a:lnTo>
                  <a:lnTo>
                    <a:pt x="3191" y="487"/>
                  </a:lnTo>
                  <a:lnTo>
                    <a:pt x="3199" y="481"/>
                  </a:lnTo>
                  <a:lnTo>
                    <a:pt x="3206" y="475"/>
                  </a:lnTo>
                  <a:lnTo>
                    <a:pt x="3209" y="472"/>
                  </a:lnTo>
                  <a:lnTo>
                    <a:pt x="3211" y="471"/>
                  </a:lnTo>
                  <a:lnTo>
                    <a:pt x="3211" y="470"/>
                  </a:lnTo>
                  <a:lnTo>
                    <a:pt x="3211" y="467"/>
                  </a:lnTo>
                  <a:lnTo>
                    <a:pt x="3211" y="465"/>
                  </a:lnTo>
                  <a:lnTo>
                    <a:pt x="3211" y="464"/>
                  </a:lnTo>
                  <a:lnTo>
                    <a:pt x="3214" y="462"/>
                  </a:lnTo>
                  <a:lnTo>
                    <a:pt x="3215" y="462"/>
                  </a:lnTo>
                  <a:lnTo>
                    <a:pt x="3218" y="461"/>
                  </a:lnTo>
                  <a:lnTo>
                    <a:pt x="3219" y="461"/>
                  </a:lnTo>
                  <a:lnTo>
                    <a:pt x="3221" y="457"/>
                  </a:lnTo>
                  <a:lnTo>
                    <a:pt x="3219" y="452"/>
                  </a:lnTo>
                  <a:lnTo>
                    <a:pt x="3219" y="449"/>
                  </a:lnTo>
                  <a:lnTo>
                    <a:pt x="3219" y="447"/>
                  </a:lnTo>
                  <a:lnTo>
                    <a:pt x="3228" y="445"/>
                  </a:lnTo>
                  <a:lnTo>
                    <a:pt x="3235" y="444"/>
                  </a:lnTo>
                  <a:lnTo>
                    <a:pt x="3241" y="444"/>
                  </a:lnTo>
                  <a:lnTo>
                    <a:pt x="3247" y="442"/>
                  </a:lnTo>
                  <a:lnTo>
                    <a:pt x="3251" y="441"/>
                  </a:lnTo>
                  <a:lnTo>
                    <a:pt x="3254" y="438"/>
                  </a:lnTo>
                  <a:lnTo>
                    <a:pt x="3255" y="432"/>
                  </a:lnTo>
                  <a:lnTo>
                    <a:pt x="3258" y="425"/>
                  </a:lnTo>
                  <a:lnTo>
                    <a:pt x="3260" y="412"/>
                  </a:lnTo>
                  <a:lnTo>
                    <a:pt x="3261" y="396"/>
                  </a:lnTo>
                  <a:lnTo>
                    <a:pt x="3264" y="396"/>
                  </a:lnTo>
                  <a:lnTo>
                    <a:pt x="3265" y="395"/>
                  </a:lnTo>
                  <a:lnTo>
                    <a:pt x="3267" y="392"/>
                  </a:lnTo>
                  <a:lnTo>
                    <a:pt x="3273" y="392"/>
                  </a:lnTo>
                  <a:lnTo>
                    <a:pt x="3276" y="393"/>
                  </a:lnTo>
                  <a:lnTo>
                    <a:pt x="3274" y="395"/>
                  </a:lnTo>
                  <a:lnTo>
                    <a:pt x="3283" y="395"/>
                  </a:lnTo>
                  <a:lnTo>
                    <a:pt x="3283" y="392"/>
                  </a:lnTo>
                  <a:lnTo>
                    <a:pt x="3268" y="386"/>
                  </a:lnTo>
                  <a:lnTo>
                    <a:pt x="3265" y="385"/>
                  </a:lnTo>
                  <a:lnTo>
                    <a:pt x="3263" y="385"/>
                  </a:lnTo>
                  <a:lnTo>
                    <a:pt x="3260" y="385"/>
                  </a:lnTo>
                  <a:lnTo>
                    <a:pt x="3257" y="388"/>
                  </a:lnTo>
                  <a:lnTo>
                    <a:pt x="3244" y="396"/>
                  </a:lnTo>
                  <a:lnTo>
                    <a:pt x="3244" y="400"/>
                  </a:lnTo>
                  <a:lnTo>
                    <a:pt x="3245" y="403"/>
                  </a:lnTo>
                  <a:lnTo>
                    <a:pt x="3247" y="403"/>
                  </a:lnTo>
                  <a:lnTo>
                    <a:pt x="3247" y="406"/>
                  </a:lnTo>
                  <a:lnTo>
                    <a:pt x="3247" y="411"/>
                  </a:lnTo>
                  <a:lnTo>
                    <a:pt x="3250" y="416"/>
                  </a:lnTo>
                  <a:lnTo>
                    <a:pt x="3247" y="416"/>
                  </a:lnTo>
                  <a:lnTo>
                    <a:pt x="3245" y="416"/>
                  </a:lnTo>
                  <a:lnTo>
                    <a:pt x="3242" y="419"/>
                  </a:lnTo>
                  <a:lnTo>
                    <a:pt x="3242" y="418"/>
                  </a:lnTo>
                  <a:lnTo>
                    <a:pt x="3241" y="416"/>
                  </a:lnTo>
                  <a:lnTo>
                    <a:pt x="3238" y="415"/>
                  </a:lnTo>
                  <a:lnTo>
                    <a:pt x="3235" y="415"/>
                  </a:lnTo>
                  <a:lnTo>
                    <a:pt x="3232" y="415"/>
                  </a:lnTo>
                  <a:lnTo>
                    <a:pt x="3229" y="415"/>
                  </a:lnTo>
                  <a:lnTo>
                    <a:pt x="3225" y="416"/>
                  </a:lnTo>
                  <a:lnTo>
                    <a:pt x="3219" y="421"/>
                  </a:lnTo>
                  <a:lnTo>
                    <a:pt x="3214" y="428"/>
                  </a:lnTo>
                  <a:lnTo>
                    <a:pt x="3206" y="435"/>
                  </a:lnTo>
                  <a:lnTo>
                    <a:pt x="3204" y="438"/>
                  </a:lnTo>
                  <a:lnTo>
                    <a:pt x="3201" y="441"/>
                  </a:lnTo>
                  <a:lnTo>
                    <a:pt x="3192" y="449"/>
                  </a:lnTo>
                  <a:lnTo>
                    <a:pt x="3192" y="441"/>
                  </a:lnTo>
                  <a:lnTo>
                    <a:pt x="3193" y="438"/>
                  </a:lnTo>
                  <a:lnTo>
                    <a:pt x="3195" y="435"/>
                  </a:lnTo>
                  <a:lnTo>
                    <a:pt x="3193" y="435"/>
                  </a:lnTo>
                  <a:lnTo>
                    <a:pt x="3191" y="436"/>
                  </a:lnTo>
                  <a:lnTo>
                    <a:pt x="3186" y="438"/>
                  </a:lnTo>
                  <a:lnTo>
                    <a:pt x="3186" y="436"/>
                  </a:lnTo>
                  <a:lnTo>
                    <a:pt x="3185" y="435"/>
                  </a:lnTo>
                  <a:lnTo>
                    <a:pt x="3183" y="434"/>
                  </a:lnTo>
                  <a:lnTo>
                    <a:pt x="3183" y="432"/>
                  </a:lnTo>
                  <a:lnTo>
                    <a:pt x="3186" y="431"/>
                  </a:lnTo>
                  <a:lnTo>
                    <a:pt x="3188" y="429"/>
                  </a:lnTo>
                  <a:lnTo>
                    <a:pt x="3191" y="424"/>
                  </a:lnTo>
                  <a:lnTo>
                    <a:pt x="3192" y="418"/>
                  </a:lnTo>
                  <a:lnTo>
                    <a:pt x="3195" y="411"/>
                  </a:lnTo>
                  <a:lnTo>
                    <a:pt x="3183" y="416"/>
                  </a:lnTo>
                  <a:lnTo>
                    <a:pt x="3183" y="419"/>
                  </a:lnTo>
                  <a:lnTo>
                    <a:pt x="3179" y="418"/>
                  </a:lnTo>
                  <a:lnTo>
                    <a:pt x="3176" y="416"/>
                  </a:lnTo>
                  <a:lnTo>
                    <a:pt x="3175" y="416"/>
                  </a:lnTo>
                  <a:lnTo>
                    <a:pt x="3172" y="408"/>
                  </a:lnTo>
                  <a:lnTo>
                    <a:pt x="3168" y="408"/>
                  </a:lnTo>
                  <a:lnTo>
                    <a:pt x="3163" y="411"/>
                  </a:lnTo>
                  <a:lnTo>
                    <a:pt x="3156" y="413"/>
                  </a:lnTo>
                  <a:lnTo>
                    <a:pt x="3147" y="415"/>
                  </a:lnTo>
                  <a:lnTo>
                    <a:pt x="3140" y="415"/>
                  </a:lnTo>
                  <a:lnTo>
                    <a:pt x="3134" y="416"/>
                  </a:lnTo>
                  <a:lnTo>
                    <a:pt x="3129" y="419"/>
                  </a:lnTo>
                  <a:lnTo>
                    <a:pt x="3126" y="424"/>
                  </a:lnTo>
                  <a:lnTo>
                    <a:pt x="3123" y="428"/>
                  </a:lnTo>
                  <a:lnTo>
                    <a:pt x="3120" y="431"/>
                  </a:lnTo>
                  <a:lnTo>
                    <a:pt x="3117" y="431"/>
                  </a:lnTo>
                  <a:lnTo>
                    <a:pt x="3117" y="432"/>
                  </a:lnTo>
                  <a:lnTo>
                    <a:pt x="3117" y="435"/>
                  </a:lnTo>
                  <a:lnTo>
                    <a:pt x="3117" y="436"/>
                  </a:lnTo>
                  <a:lnTo>
                    <a:pt x="3117" y="438"/>
                  </a:lnTo>
                  <a:lnTo>
                    <a:pt x="3114" y="441"/>
                  </a:lnTo>
                  <a:lnTo>
                    <a:pt x="3111" y="442"/>
                  </a:lnTo>
                  <a:lnTo>
                    <a:pt x="3103" y="445"/>
                  </a:lnTo>
                  <a:lnTo>
                    <a:pt x="3096" y="448"/>
                  </a:lnTo>
                  <a:lnTo>
                    <a:pt x="3090" y="452"/>
                  </a:lnTo>
                  <a:lnTo>
                    <a:pt x="3088" y="455"/>
                  </a:lnTo>
                  <a:lnTo>
                    <a:pt x="3088" y="458"/>
                  </a:lnTo>
                  <a:lnTo>
                    <a:pt x="3087" y="462"/>
                  </a:lnTo>
                  <a:lnTo>
                    <a:pt x="3087" y="465"/>
                  </a:lnTo>
                  <a:lnTo>
                    <a:pt x="3085" y="467"/>
                  </a:lnTo>
                  <a:lnTo>
                    <a:pt x="3084" y="465"/>
                  </a:lnTo>
                  <a:lnTo>
                    <a:pt x="3081" y="464"/>
                  </a:lnTo>
                  <a:lnTo>
                    <a:pt x="3081" y="472"/>
                  </a:lnTo>
                  <a:lnTo>
                    <a:pt x="3081" y="483"/>
                  </a:lnTo>
                  <a:lnTo>
                    <a:pt x="3084" y="483"/>
                  </a:lnTo>
                  <a:lnTo>
                    <a:pt x="3085" y="483"/>
                  </a:lnTo>
                  <a:lnTo>
                    <a:pt x="3087" y="483"/>
                  </a:lnTo>
                  <a:lnTo>
                    <a:pt x="3087" y="480"/>
                  </a:lnTo>
                  <a:lnTo>
                    <a:pt x="3093" y="480"/>
                  </a:lnTo>
                  <a:lnTo>
                    <a:pt x="3098" y="480"/>
                  </a:lnTo>
                  <a:lnTo>
                    <a:pt x="3100" y="488"/>
                  </a:lnTo>
                  <a:lnTo>
                    <a:pt x="3096" y="488"/>
                  </a:lnTo>
                  <a:lnTo>
                    <a:pt x="3094" y="490"/>
                  </a:lnTo>
                  <a:lnTo>
                    <a:pt x="3096" y="491"/>
                  </a:lnTo>
                  <a:lnTo>
                    <a:pt x="3087" y="490"/>
                  </a:lnTo>
                  <a:lnTo>
                    <a:pt x="3081" y="491"/>
                  </a:lnTo>
                  <a:lnTo>
                    <a:pt x="3077" y="491"/>
                  </a:lnTo>
                  <a:lnTo>
                    <a:pt x="3070" y="491"/>
                  </a:lnTo>
                  <a:lnTo>
                    <a:pt x="3067" y="500"/>
                  </a:lnTo>
                  <a:lnTo>
                    <a:pt x="3062" y="500"/>
                  </a:lnTo>
                  <a:lnTo>
                    <a:pt x="3061" y="501"/>
                  </a:lnTo>
                  <a:lnTo>
                    <a:pt x="3062" y="503"/>
                  </a:lnTo>
                  <a:lnTo>
                    <a:pt x="3062" y="506"/>
                  </a:lnTo>
                  <a:lnTo>
                    <a:pt x="3062" y="507"/>
                  </a:lnTo>
                  <a:lnTo>
                    <a:pt x="3060" y="507"/>
                  </a:lnTo>
                  <a:lnTo>
                    <a:pt x="3057" y="506"/>
                  </a:lnTo>
                  <a:lnTo>
                    <a:pt x="3054" y="501"/>
                  </a:lnTo>
                  <a:lnTo>
                    <a:pt x="3051" y="506"/>
                  </a:lnTo>
                  <a:lnTo>
                    <a:pt x="3049" y="508"/>
                  </a:lnTo>
                  <a:lnTo>
                    <a:pt x="3049" y="510"/>
                  </a:lnTo>
                  <a:lnTo>
                    <a:pt x="3051" y="510"/>
                  </a:lnTo>
                  <a:lnTo>
                    <a:pt x="3041" y="510"/>
                  </a:lnTo>
                  <a:lnTo>
                    <a:pt x="3031" y="510"/>
                  </a:lnTo>
                  <a:lnTo>
                    <a:pt x="3029" y="497"/>
                  </a:lnTo>
                  <a:lnTo>
                    <a:pt x="3034" y="496"/>
                  </a:lnTo>
                  <a:lnTo>
                    <a:pt x="3038" y="496"/>
                  </a:lnTo>
                  <a:lnTo>
                    <a:pt x="3048" y="497"/>
                  </a:lnTo>
                  <a:lnTo>
                    <a:pt x="3047" y="496"/>
                  </a:lnTo>
                  <a:lnTo>
                    <a:pt x="3047" y="494"/>
                  </a:lnTo>
                  <a:lnTo>
                    <a:pt x="3047" y="493"/>
                  </a:lnTo>
                  <a:lnTo>
                    <a:pt x="3047" y="491"/>
                  </a:lnTo>
                  <a:lnTo>
                    <a:pt x="3045" y="490"/>
                  </a:lnTo>
                  <a:lnTo>
                    <a:pt x="3042" y="491"/>
                  </a:lnTo>
                  <a:lnTo>
                    <a:pt x="3039" y="484"/>
                  </a:lnTo>
                  <a:lnTo>
                    <a:pt x="3039" y="480"/>
                  </a:lnTo>
                  <a:lnTo>
                    <a:pt x="3036" y="477"/>
                  </a:lnTo>
                  <a:lnTo>
                    <a:pt x="3032" y="478"/>
                  </a:lnTo>
                  <a:lnTo>
                    <a:pt x="3026" y="480"/>
                  </a:lnTo>
                  <a:lnTo>
                    <a:pt x="3026" y="485"/>
                  </a:lnTo>
                  <a:lnTo>
                    <a:pt x="3022" y="485"/>
                  </a:lnTo>
                  <a:lnTo>
                    <a:pt x="3021" y="484"/>
                  </a:lnTo>
                  <a:lnTo>
                    <a:pt x="3021" y="481"/>
                  </a:lnTo>
                  <a:lnTo>
                    <a:pt x="3021" y="480"/>
                  </a:lnTo>
                  <a:lnTo>
                    <a:pt x="3013" y="480"/>
                  </a:lnTo>
                  <a:lnTo>
                    <a:pt x="3006" y="480"/>
                  </a:lnTo>
                  <a:lnTo>
                    <a:pt x="2999" y="478"/>
                  </a:lnTo>
                  <a:lnTo>
                    <a:pt x="2990" y="477"/>
                  </a:lnTo>
                  <a:lnTo>
                    <a:pt x="2990" y="497"/>
                  </a:lnTo>
                  <a:lnTo>
                    <a:pt x="2988" y="497"/>
                  </a:lnTo>
                  <a:lnTo>
                    <a:pt x="2985" y="497"/>
                  </a:lnTo>
                  <a:lnTo>
                    <a:pt x="2982" y="494"/>
                  </a:lnTo>
                  <a:lnTo>
                    <a:pt x="2980" y="493"/>
                  </a:lnTo>
                  <a:lnTo>
                    <a:pt x="2979" y="491"/>
                  </a:lnTo>
                  <a:lnTo>
                    <a:pt x="2975" y="491"/>
                  </a:lnTo>
                  <a:lnTo>
                    <a:pt x="2969" y="493"/>
                  </a:lnTo>
                  <a:lnTo>
                    <a:pt x="2963" y="494"/>
                  </a:lnTo>
                  <a:lnTo>
                    <a:pt x="2960" y="494"/>
                  </a:lnTo>
                  <a:lnTo>
                    <a:pt x="2957" y="494"/>
                  </a:lnTo>
                  <a:lnTo>
                    <a:pt x="2954" y="493"/>
                  </a:lnTo>
                  <a:lnTo>
                    <a:pt x="2952" y="490"/>
                  </a:lnTo>
                  <a:lnTo>
                    <a:pt x="2949" y="487"/>
                  </a:lnTo>
                  <a:lnTo>
                    <a:pt x="2946" y="485"/>
                  </a:lnTo>
                  <a:lnTo>
                    <a:pt x="2944" y="487"/>
                  </a:lnTo>
                  <a:lnTo>
                    <a:pt x="2944" y="490"/>
                  </a:lnTo>
                  <a:lnTo>
                    <a:pt x="2943" y="494"/>
                  </a:lnTo>
                  <a:lnTo>
                    <a:pt x="2941" y="494"/>
                  </a:lnTo>
                  <a:lnTo>
                    <a:pt x="2939" y="496"/>
                  </a:lnTo>
                  <a:lnTo>
                    <a:pt x="2937" y="496"/>
                  </a:lnTo>
                  <a:lnTo>
                    <a:pt x="2934" y="497"/>
                  </a:lnTo>
                  <a:lnTo>
                    <a:pt x="2933" y="491"/>
                  </a:lnTo>
                  <a:lnTo>
                    <a:pt x="2933" y="488"/>
                  </a:lnTo>
                  <a:lnTo>
                    <a:pt x="2933" y="487"/>
                  </a:lnTo>
                  <a:lnTo>
                    <a:pt x="2934" y="485"/>
                  </a:lnTo>
                  <a:lnTo>
                    <a:pt x="2924" y="485"/>
                  </a:lnTo>
                  <a:lnTo>
                    <a:pt x="2910" y="485"/>
                  </a:lnTo>
                  <a:lnTo>
                    <a:pt x="2897" y="485"/>
                  </a:lnTo>
                  <a:lnTo>
                    <a:pt x="2888" y="485"/>
                  </a:lnTo>
                  <a:lnTo>
                    <a:pt x="2887" y="484"/>
                  </a:lnTo>
                  <a:lnTo>
                    <a:pt x="2884" y="481"/>
                  </a:lnTo>
                  <a:lnTo>
                    <a:pt x="2881" y="478"/>
                  </a:lnTo>
                  <a:lnTo>
                    <a:pt x="2880" y="477"/>
                  </a:lnTo>
                  <a:lnTo>
                    <a:pt x="2877" y="477"/>
                  </a:lnTo>
                  <a:lnTo>
                    <a:pt x="2877" y="478"/>
                  </a:lnTo>
                  <a:lnTo>
                    <a:pt x="2877" y="481"/>
                  </a:lnTo>
                  <a:lnTo>
                    <a:pt x="2877" y="484"/>
                  </a:lnTo>
                  <a:lnTo>
                    <a:pt x="2877" y="485"/>
                  </a:lnTo>
                  <a:lnTo>
                    <a:pt x="2872" y="485"/>
                  </a:lnTo>
                  <a:lnTo>
                    <a:pt x="2868" y="485"/>
                  </a:lnTo>
                  <a:lnTo>
                    <a:pt x="2868" y="488"/>
                  </a:lnTo>
                  <a:lnTo>
                    <a:pt x="2862" y="493"/>
                  </a:lnTo>
                  <a:lnTo>
                    <a:pt x="2854" y="501"/>
                  </a:lnTo>
                  <a:lnTo>
                    <a:pt x="2845" y="510"/>
                  </a:lnTo>
                  <a:lnTo>
                    <a:pt x="2841" y="516"/>
                  </a:lnTo>
                  <a:lnTo>
                    <a:pt x="2839" y="520"/>
                  </a:lnTo>
                  <a:lnTo>
                    <a:pt x="2839" y="524"/>
                  </a:lnTo>
                  <a:lnTo>
                    <a:pt x="2839" y="529"/>
                  </a:lnTo>
                  <a:lnTo>
                    <a:pt x="2838" y="533"/>
                  </a:lnTo>
                  <a:lnTo>
                    <a:pt x="2836" y="533"/>
                  </a:lnTo>
                  <a:lnTo>
                    <a:pt x="2832" y="533"/>
                  </a:lnTo>
                  <a:lnTo>
                    <a:pt x="2829" y="532"/>
                  </a:lnTo>
                  <a:lnTo>
                    <a:pt x="2826" y="533"/>
                  </a:lnTo>
                  <a:lnTo>
                    <a:pt x="2826" y="536"/>
                  </a:lnTo>
                  <a:lnTo>
                    <a:pt x="2826" y="540"/>
                  </a:lnTo>
                  <a:lnTo>
                    <a:pt x="2810" y="549"/>
                  </a:lnTo>
                  <a:lnTo>
                    <a:pt x="2808" y="552"/>
                  </a:lnTo>
                  <a:lnTo>
                    <a:pt x="2806" y="555"/>
                  </a:lnTo>
                  <a:lnTo>
                    <a:pt x="2805" y="557"/>
                  </a:lnTo>
                  <a:lnTo>
                    <a:pt x="2802" y="560"/>
                  </a:lnTo>
                  <a:lnTo>
                    <a:pt x="2800" y="560"/>
                  </a:lnTo>
                  <a:lnTo>
                    <a:pt x="2799" y="559"/>
                  </a:lnTo>
                  <a:lnTo>
                    <a:pt x="2796" y="557"/>
                  </a:lnTo>
                  <a:lnTo>
                    <a:pt x="2795" y="568"/>
                  </a:lnTo>
                  <a:lnTo>
                    <a:pt x="2793" y="573"/>
                  </a:lnTo>
                  <a:lnTo>
                    <a:pt x="2793" y="576"/>
                  </a:lnTo>
                  <a:lnTo>
                    <a:pt x="2790" y="579"/>
                  </a:lnTo>
                  <a:lnTo>
                    <a:pt x="2789" y="580"/>
                  </a:lnTo>
                  <a:lnTo>
                    <a:pt x="2786" y="580"/>
                  </a:lnTo>
                  <a:lnTo>
                    <a:pt x="2783" y="582"/>
                  </a:lnTo>
                  <a:lnTo>
                    <a:pt x="2782" y="583"/>
                  </a:lnTo>
                  <a:lnTo>
                    <a:pt x="2783" y="586"/>
                  </a:lnTo>
                  <a:lnTo>
                    <a:pt x="2783" y="589"/>
                  </a:lnTo>
                  <a:lnTo>
                    <a:pt x="2783" y="591"/>
                  </a:lnTo>
                  <a:lnTo>
                    <a:pt x="2777" y="591"/>
                  </a:lnTo>
                  <a:lnTo>
                    <a:pt x="2744" y="621"/>
                  </a:lnTo>
                  <a:lnTo>
                    <a:pt x="2741" y="624"/>
                  </a:lnTo>
                  <a:lnTo>
                    <a:pt x="2741" y="628"/>
                  </a:lnTo>
                  <a:lnTo>
                    <a:pt x="2740" y="631"/>
                  </a:lnTo>
                  <a:lnTo>
                    <a:pt x="2738" y="635"/>
                  </a:lnTo>
                  <a:lnTo>
                    <a:pt x="2746" y="635"/>
                  </a:lnTo>
                  <a:lnTo>
                    <a:pt x="2753" y="635"/>
                  </a:lnTo>
                  <a:lnTo>
                    <a:pt x="2766" y="635"/>
                  </a:lnTo>
                  <a:lnTo>
                    <a:pt x="2766" y="663"/>
                  </a:lnTo>
                  <a:lnTo>
                    <a:pt x="2772" y="663"/>
                  </a:lnTo>
                  <a:lnTo>
                    <a:pt x="2772" y="658"/>
                  </a:lnTo>
                  <a:lnTo>
                    <a:pt x="2772" y="657"/>
                  </a:lnTo>
                  <a:lnTo>
                    <a:pt x="2773" y="657"/>
                  </a:lnTo>
                  <a:lnTo>
                    <a:pt x="2774" y="657"/>
                  </a:lnTo>
                  <a:lnTo>
                    <a:pt x="2774" y="651"/>
                  </a:lnTo>
                  <a:lnTo>
                    <a:pt x="2776" y="651"/>
                  </a:lnTo>
                  <a:lnTo>
                    <a:pt x="2777" y="651"/>
                  </a:lnTo>
                  <a:lnTo>
                    <a:pt x="2779" y="654"/>
                  </a:lnTo>
                  <a:lnTo>
                    <a:pt x="2780" y="657"/>
                  </a:lnTo>
                  <a:lnTo>
                    <a:pt x="2783" y="657"/>
                  </a:lnTo>
                  <a:lnTo>
                    <a:pt x="2780" y="665"/>
                  </a:lnTo>
                  <a:lnTo>
                    <a:pt x="2777" y="665"/>
                  </a:lnTo>
                  <a:lnTo>
                    <a:pt x="2777" y="667"/>
                  </a:lnTo>
                  <a:lnTo>
                    <a:pt x="2777" y="668"/>
                  </a:lnTo>
                  <a:lnTo>
                    <a:pt x="2779" y="670"/>
                  </a:lnTo>
                  <a:lnTo>
                    <a:pt x="2780" y="671"/>
                  </a:lnTo>
                  <a:lnTo>
                    <a:pt x="2783" y="671"/>
                  </a:lnTo>
                  <a:lnTo>
                    <a:pt x="2784" y="670"/>
                  </a:lnTo>
                  <a:lnTo>
                    <a:pt x="2786" y="668"/>
                  </a:lnTo>
                  <a:lnTo>
                    <a:pt x="2787" y="665"/>
                  </a:lnTo>
                  <a:lnTo>
                    <a:pt x="2789" y="663"/>
                  </a:lnTo>
                  <a:lnTo>
                    <a:pt x="2790" y="660"/>
                  </a:lnTo>
                  <a:lnTo>
                    <a:pt x="2795" y="660"/>
                  </a:lnTo>
                  <a:lnTo>
                    <a:pt x="2793" y="663"/>
                  </a:lnTo>
                  <a:lnTo>
                    <a:pt x="2799" y="663"/>
                  </a:lnTo>
                  <a:lnTo>
                    <a:pt x="2799" y="661"/>
                  </a:lnTo>
                  <a:lnTo>
                    <a:pt x="2799" y="658"/>
                  </a:lnTo>
                  <a:lnTo>
                    <a:pt x="2797" y="655"/>
                  </a:lnTo>
                  <a:lnTo>
                    <a:pt x="2797" y="652"/>
                  </a:lnTo>
                  <a:lnTo>
                    <a:pt x="2797" y="651"/>
                  </a:lnTo>
                  <a:lnTo>
                    <a:pt x="2799" y="650"/>
                  </a:lnTo>
                  <a:lnTo>
                    <a:pt x="2802" y="648"/>
                  </a:lnTo>
                  <a:lnTo>
                    <a:pt x="2803" y="648"/>
                  </a:lnTo>
                  <a:lnTo>
                    <a:pt x="2808" y="648"/>
                  </a:lnTo>
                  <a:lnTo>
                    <a:pt x="2816" y="651"/>
                  </a:lnTo>
                  <a:lnTo>
                    <a:pt x="2819" y="652"/>
                  </a:lnTo>
                  <a:lnTo>
                    <a:pt x="2822" y="655"/>
                  </a:lnTo>
                  <a:lnTo>
                    <a:pt x="2828" y="663"/>
                  </a:lnTo>
                  <a:lnTo>
                    <a:pt x="2832" y="670"/>
                  </a:lnTo>
                  <a:lnTo>
                    <a:pt x="2838" y="676"/>
                  </a:lnTo>
                  <a:lnTo>
                    <a:pt x="2839" y="677"/>
                  </a:lnTo>
                  <a:lnTo>
                    <a:pt x="2841" y="676"/>
                  </a:lnTo>
                  <a:lnTo>
                    <a:pt x="2841" y="674"/>
                  </a:lnTo>
                  <a:lnTo>
                    <a:pt x="2844" y="673"/>
                  </a:lnTo>
                  <a:lnTo>
                    <a:pt x="2844" y="678"/>
                  </a:lnTo>
                  <a:lnTo>
                    <a:pt x="2849" y="680"/>
                  </a:lnTo>
                  <a:lnTo>
                    <a:pt x="2855" y="681"/>
                  </a:lnTo>
                  <a:lnTo>
                    <a:pt x="2855" y="684"/>
                  </a:lnTo>
                  <a:lnTo>
                    <a:pt x="2848" y="684"/>
                  </a:lnTo>
                  <a:lnTo>
                    <a:pt x="2841" y="684"/>
                  </a:lnTo>
                  <a:lnTo>
                    <a:pt x="2842" y="694"/>
                  </a:lnTo>
                  <a:lnTo>
                    <a:pt x="2844" y="701"/>
                  </a:lnTo>
                  <a:lnTo>
                    <a:pt x="2844" y="710"/>
                  </a:lnTo>
                  <a:lnTo>
                    <a:pt x="2842" y="713"/>
                  </a:lnTo>
                  <a:lnTo>
                    <a:pt x="2841" y="717"/>
                  </a:lnTo>
                  <a:lnTo>
                    <a:pt x="2836" y="720"/>
                  </a:lnTo>
                  <a:lnTo>
                    <a:pt x="2833" y="722"/>
                  </a:lnTo>
                  <a:lnTo>
                    <a:pt x="2832" y="723"/>
                  </a:lnTo>
                  <a:lnTo>
                    <a:pt x="2832" y="724"/>
                  </a:lnTo>
                  <a:lnTo>
                    <a:pt x="2833" y="727"/>
                  </a:lnTo>
                  <a:lnTo>
                    <a:pt x="2835" y="732"/>
                  </a:lnTo>
                  <a:lnTo>
                    <a:pt x="2833" y="733"/>
                  </a:lnTo>
                  <a:lnTo>
                    <a:pt x="2832" y="736"/>
                  </a:lnTo>
                  <a:lnTo>
                    <a:pt x="2831" y="737"/>
                  </a:lnTo>
                  <a:lnTo>
                    <a:pt x="2829" y="740"/>
                  </a:lnTo>
                  <a:lnTo>
                    <a:pt x="2829" y="742"/>
                  </a:lnTo>
                  <a:lnTo>
                    <a:pt x="2831" y="745"/>
                  </a:lnTo>
                  <a:lnTo>
                    <a:pt x="2832" y="750"/>
                  </a:lnTo>
                  <a:lnTo>
                    <a:pt x="2835" y="758"/>
                  </a:lnTo>
                  <a:lnTo>
                    <a:pt x="2835" y="760"/>
                  </a:lnTo>
                  <a:lnTo>
                    <a:pt x="2835" y="762"/>
                  </a:lnTo>
                  <a:lnTo>
                    <a:pt x="2833" y="765"/>
                  </a:lnTo>
                  <a:lnTo>
                    <a:pt x="2831" y="769"/>
                  </a:lnTo>
                  <a:lnTo>
                    <a:pt x="2829" y="773"/>
                  </a:lnTo>
                  <a:lnTo>
                    <a:pt x="2826" y="776"/>
                  </a:lnTo>
                  <a:lnTo>
                    <a:pt x="2832" y="783"/>
                  </a:lnTo>
                  <a:lnTo>
                    <a:pt x="2826" y="783"/>
                  </a:lnTo>
                  <a:lnTo>
                    <a:pt x="2826" y="786"/>
                  </a:lnTo>
                  <a:lnTo>
                    <a:pt x="2826" y="789"/>
                  </a:lnTo>
                  <a:lnTo>
                    <a:pt x="2828" y="792"/>
                  </a:lnTo>
                  <a:lnTo>
                    <a:pt x="2826" y="795"/>
                  </a:lnTo>
                  <a:lnTo>
                    <a:pt x="2826" y="796"/>
                  </a:lnTo>
                  <a:lnTo>
                    <a:pt x="2823" y="799"/>
                  </a:lnTo>
                  <a:lnTo>
                    <a:pt x="2819" y="802"/>
                  </a:lnTo>
                  <a:lnTo>
                    <a:pt x="2813" y="805"/>
                  </a:lnTo>
                  <a:lnTo>
                    <a:pt x="2810" y="809"/>
                  </a:lnTo>
                  <a:lnTo>
                    <a:pt x="2809" y="812"/>
                  </a:lnTo>
                  <a:lnTo>
                    <a:pt x="2809" y="815"/>
                  </a:lnTo>
                  <a:lnTo>
                    <a:pt x="2809" y="819"/>
                  </a:lnTo>
                  <a:lnTo>
                    <a:pt x="2808" y="822"/>
                  </a:lnTo>
                  <a:lnTo>
                    <a:pt x="2803" y="824"/>
                  </a:lnTo>
                  <a:lnTo>
                    <a:pt x="2799" y="825"/>
                  </a:lnTo>
                  <a:lnTo>
                    <a:pt x="2797" y="828"/>
                  </a:lnTo>
                  <a:lnTo>
                    <a:pt x="2795" y="832"/>
                  </a:lnTo>
                  <a:lnTo>
                    <a:pt x="2793" y="841"/>
                  </a:lnTo>
                  <a:lnTo>
                    <a:pt x="2790" y="851"/>
                  </a:lnTo>
                  <a:lnTo>
                    <a:pt x="2790" y="855"/>
                  </a:lnTo>
                  <a:lnTo>
                    <a:pt x="2789" y="858"/>
                  </a:lnTo>
                  <a:lnTo>
                    <a:pt x="2786" y="861"/>
                  </a:lnTo>
                  <a:lnTo>
                    <a:pt x="2783" y="864"/>
                  </a:lnTo>
                  <a:lnTo>
                    <a:pt x="2777" y="868"/>
                  </a:lnTo>
                  <a:lnTo>
                    <a:pt x="2770" y="874"/>
                  </a:lnTo>
                  <a:lnTo>
                    <a:pt x="2766" y="879"/>
                  </a:lnTo>
                  <a:lnTo>
                    <a:pt x="2764" y="881"/>
                  </a:lnTo>
                  <a:lnTo>
                    <a:pt x="2763" y="886"/>
                  </a:lnTo>
                  <a:lnTo>
                    <a:pt x="2763" y="890"/>
                  </a:lnTo>
                  <a:lnTo>
                    <a:pt x="2760" y="894"/>
                  </a:lnTo>
                  <a:lnTo>
                    <a:pt x="2759" y="896"/>
                  </a:lnTo>
                  <a:lnTo>
                    <a:pt x="2757" y="897"/>
                  </a:lnTo>
                  <a:lnTo>
                    <a:pt x="2754" y="899"/>
                  </a:lnTo>
                  <a:lnTo>
                    <a:pt x="2750" y="900"/>
                  </a:lnTo>
                  <a:lnTo>
                    <a:pt x="2747" y="903"/>
                  </a:lnTo>
                  <a:lnTo>
                    <a:pt x="2746" y="904"/>
                  </a:lnTo>
                  <a:lnTo>
                    <a:pt x="2744" y="907"/>
                  </a:lnTo>
                  <a:lnTo>
                    <a:pt x="2744" y="910"/>
                  </a:lnTo>
                  <a:lnTo>
                    <a:pt x="2743" y="915"/>
                  </a:lnTo>
                  <a:lnTo>
                    <a:pt x="2741" y="919"/>
                  </a:lnTo>
                  <a:lnTo>
                    <a:pt x="2736" y="919"/>
                  </a:lnTo>
                  <a:lnTo>
                    <a:pt x="2733" y="922"/>
                  </a:lnTo>
                  <a:lnTo>
                    <a:pt x="2730" y="927"/>
                  </a:lnTo>
                  <a:lnTo>
                    <a:pt x="2725" y="933"/>
                  </a:lnTo>
                  <a:lnTo>
                    <a:pt x="2723" y="936"/>
                  </a:lnTo>
                  <a:lnTo>
                    <a:pt x="2720" y="939"/>
                  </a:lnTo>
                  <a:lnTo>
                    <a:pt x="2720" y="945"/>
                  </a:lnTo>
                  <a:lnTo>
                    <a:pt x="2715" y="946"/>
                  </a:lnTo>
                  <a:lnTo>
                    <a:pt x="2711" y="948"/>
                  </a:lnTo>
                  <a:lnTo>
                    <a:pt x="2707" y="948"/>
                  </a:lnTo>
                  <a:lnTo>
                    <a:pt x="2704" y="946"/>
                  </a:lnTo>
                  <a:lnTo>
                    <a:pt x="2697" y="943"/>
                  </a:lnTo>
                  <a:lnTo>
                    <a:pt x="2688" y="939"/>
                  </a:lnTo>
                  <a:lnTo>
                    <a:pt x="2691" y="925"/>
                  </a:lnTo>
                  <a:lnTo>
                    <a:pt x="2682" y="925"/>
                  </a:lnTo>
                  <a:lnTo>
                    <a:pt x="2675" y="925"/>
                  </a:lnTo>
                  <a:lnTo>
                    <a:pt x="2674" y="929"/>
                  </a:lnTo>
                  <a:lnTo>
                    <a:pt x="2672" y="933"/>
                  </a:lnTo>
                  <a:lnTo>
                    <a:pt x="2659" y="943"/>
                  </a:lnTo>
                  <a:lnTo>
                    <a:pt x="2633" y="966"/>
                  </a:lnTo>
                  <a:lnTo>
                    <a:pt x="2633" y="968"/>
                  </a:lnTo>
                  <a:lnTo>
                    <a:pt x="2633" y="971"/>
                  </a:lnTo>
                  <a:lnTo>
                    <a:pt x="2633" y="972"/>
                  </a:lnTo>
                  <a:lnTo>
                    <a:pt x="2633" y="975"/>
                  </a:lnTo>
                  <a:lnTo>
                    <a:pt x="2635" y="976"/>
                  </a:lnTo>
                  <a:lnTo>
                    <a:pt x="2636" y="976"/>
                  </a:lnTo>
                  <a:lnTo>
                    <a:pt x="2642" y="978"/>
                  </a:lnTo>
                  <a:lnTo>
                    <a:pt x="2640" y="984"/>
                  </a:lnTo>
                  <a:lnTo>
                    <a:pt x="2639" y="989"/>
                  </a:lnTo>
                  <a:lnTo>
                    <a:pt x="2639" y="995"/>
                  </a:lnTo>
                  <a:lnTo>
                    <a:pt x="2636" y="999"/>
                  </a:lnTo>
                  <a:lnTo>
                    <a:pt x="2633" y="1001"/>
                  </a:lnTo>
                  <a:lnTo>
                    <a:pt x="2629" y="1001"/>
                  </a:lnTo>
                  <a:lnTo>
                    <a:pt x="2625" y="1001"/>
                  </a:lnTo>
                  <a:lnTo>
                    <a:pt x="2622" y="1002"/>
                  </a:lnTo>
                  <a:lnTo>
                    <a:pt x="2620" y="1004"/>
                  </a:lnTo>
                  <a:lnTo>
                    <a:pt x="2620" y="1008"/>
                  </a:lnTo>
                  <a:lnTo>
                    <a:pt x="2619" y="1011"/>
                  </a:lnTo>
                  <a:lnTo>
                    <a:pt x="2617" y="1014"/>
                  </a:lnTo>
                  <a:lnTo>
                    <a:pt x="2613" y="1015"/>
                  </a:lnTo>
                  <a:lnTo>
                    <a:pt x="2609" y="1015"/>
                  </a:lnTo>
                  <a:lnTo>
                    <a:pt x="2606" y="1017"/>
                  </a:lnTo>
                  <a:lnTo>
                    <a:pt x="2603" y="1020"/>
                  </a:lnTo>
                  <a:lnTo>
                    <a:pt x="2597" y="1038"/>
                  </a:lnTo>
                  <a:lnTo>
                    <a:pt x="2603" y="1040"/>
                  </a:lnTo>
                  <a:lnTo>
                    <a:pt x="2609" y="1041"/>
                  </a:lnTo>
                  <a:lnTo>
                    <a:pt x="2613" y="1043"/>
                  </a:lnTo>
                  <a:lnTo>
                    <a:pt x="2615" y="1044"/>
                  </a:lnTo>
                  <a:lnTo>
                    <a:pt x="2617" y="1047"/>
                  </a:lnTo>
                  <a:lnTo>
                    <a:pt x="2617" y="1048"/>
                  </a:lnTo>
                  <a:lnTo>
                    <a:pt x="2616" y="1050"/>
                  </a:lnTo>
                  <a:lnTo>
                    <a:pt x="2615" y="1051"/>
                  </a:lnTo>
                  <a:lnTo>
                    <a:pt x="2615" y="1054"/>
                  </a:lnTo>
                  <a:lnTo>
                    <a:pt x="2615" y="1057"/>
                  </a:lnTo>
                  <a:lnTo>
                    <a:pt x="2616" y="1059"/>
                  </a:lnTo>
                  <a:lnTo>
                    <a:pt x="2617" y="1060"/>
                  </a:lnTo>
                  <a:lnTo>
                    <a:pt x="2619" y="1061"/>
                  </a:lnTo>
                  <a:lnTo>
                    <a:pt x="2622" y="1064"/>
                  </a:lnTo>
                  <a:lnTo>
                    <a:pt x="2622" y="1066"/>
                  </a:lnTo>
                  <a:lnTo>
                    <a:pt x="2622" y="1069"/>
                  </a:lnTo>
                  <a:lnTo>
                    <a:pt x="2622" y="1074"/>
                  </a:lnTo>
                  <a:lnTo>
                    <a:pt x="2628" y="1074"/>
                  </a:lnTo>
                  <a:lnTo>
                    <a:pt x="2628" y="1079"/>
                  </a:lnTo>
                  <a:lnTo>
                    <a:pt x="2628" y="1083"/>
                  </a:lnTo>
                  <a:lnTo>
                    <a:pt x="2629" y="1084"/>
                  </a:lnTo>
                  <a:lnTo>
                    <a:pt x="2632" y="1087"/>
                  </a:lnTo>
                  <a:lnTo>
                    <a:pt x="2635" y="1089"/>
                  </a:lnTo>
                  <a:lnTo>
                    <a:pt x="2636" y="1090"/>
                  </a:lnTo>
                  <a:lnTo>
                    <a:pt x="2636" y="1100"/>
                  </a:lnTo>
                  <a:lnTo>
                    <a:pt x="2636" y="1115"/>
                  </a:lnTo>
                  <a:lnTo>
                    <a:pt x="2635" y="1128"/>
                  </a:lnTo>
                  <a:lnTo>
                    <a:pt x="2635" y="1132"/>
                  </a:lnTo>
                  <a:lnTo>
                    <a:pt x="2633" y="1135"/>
                  </a:lnTo>
                  <a:lnTo>
                    <a:pt x="2632" y="1138"/>
                  </a:lnTo>
                  <a:lnTo>
                    <a:pt x="2629" y="1139"/>
                  </a:lnTo>
                  <a:lnTo>
                    <a:pt x="2622" y="1142"/>
                  </a:lnTo>
                  <a:lnTo>
                    <a:pt x="2615" y="1143"/>
                  </a:lnTo>
                  <a:lnTo>
                    <a:pt x="2609" y="1146"/>
                  </a:lnTo>
                  <a:lnTo>
                    <a:pt x="2603" y="1149"/>
                  </a:lnTo>
                  <a:lnTo>
                    <a:pt x="2597" y="1154"/>
                  </a:lnTo>
                  <a:lnTo>
                    <a:pt x="2589" y="1162"/>
                  </a:lnTo>
                  <a:lnTo>
                    <a:pt x="2587" y="1162"/>
                  </a:lnTo>
                  <a:lnTo>
                    <a:pt x="2586" y="1161"/>
                  </a:lnTo>
                  <a:lnTo>
                    <a:pt x="2584" y="1159"/>
                  </a:lnTo>
                  <a:lnTo>
                    <a:pt x="2581" y="1159"/>
                  </a:lnTo>
                  <a:lnTo>
                    <a:pt x="2581" y="1152"/>
                  </a:lnTo>
                  <a:lnTo>
                    <a:pt x="2583" y="1145"/>
                  </a:lnTo>
                  <a:lnTo>
                    <a:pt x="2583" y="1129"/>
                  </a:lnTo>
                  <a:lnTo>
                    <a:pt x="2587" y="1129"/>
                  </a:lnTo>
                  <a:lnTo>
                    <a:pt x="2592" y="1126"/>
                  </a:lnTo>
                  <a:lnTo>
                    <a:pt x="2592" y="1119"/>
                  </a:lnTo>
                  <a:lnTo>
                    <a:pt x="2590" y="1116"/>
                  </a:lnTo>
                  <a:lnTo>
                    <a:pt x="2590" y="1115"/>
                  </a:lnTo>
                  <a:lnTo>
                    <a:pt x="2589" y="1116"/>
                  </a:lnTo>
                  <a:lnTo>
                    <a:pt x="2589" y="1109"/>
                  </a:lnTo>
                  <a:lnTo>
                    <a:pt x="2589" y="1107"/>
                  </a:lnTo>
                  <a:lnTo>
                    <a:pt x="2592" y="1105"/>
                  </a:lnTo>
                  <a:lnTo>
                    <a:pt x="2592" y="1103"/>
                  </a:lnTo>
                  <a:lnTo>
                    <a:pt x="2592" y="1102"/>
                  </a:lnTo>
                  <a:lnTo>
                    <a:pt x="2583" y="1093"/>
                  </a:lnTo>
                  <a:lnTo>
                    <a:pt x="2590" y="1089"/>
                  </a:lnTo>
                  <a:lnTo>
                    <a:pt x="2590" y="1087"/>
                  </a:lnTo>
                  <a:lnTo>
                    <a:pt x="2590" y="1084"/>
                  </a:lnTo>
                  <a:lnTo>
                    <a:pt x="2590" y="1083"/>
                  </a:lnTo>
                  <a:lnTo>
                    <a:pt x="2589" y="1080"/>
                  </a:lnTo>
                  <a:lnTo>
                    <a:pt x="2586" y="1071"/>
                  </a:lnTo>
                  <a:lnTo>
                    <a:pt x="2579" y="1071"/>
                  </a:lnTo>
                  <a:lnTo>
                    <a:pt x="2570" y="1071"/>
                  </a:lnTo>
                  <a:lnTo>
                    <a:pt x="2571" y="1071"/>
                  </a:lnTo>
                  <a:lnTo>
                    <a:pt x="2570" y="1073"/>
                  </a:lnTo>
                  <a:lnTo>
                    <a:pt x="2566" y="1073"/>
                  </a:lnTo>
                  <a:lnTo>
                    <a:pt x="2558" y="1071"/>
                  </a:lnTo>
                  <a:lnTo>
                    <a:pt x="2561" y="1063"/>
                  </a:lnTo>
                  <a:lnTo>
                    <a:pt x="2558" y="1061"/>
                  </a:lnTo>
                  <a:lnTo>
                    <a:pt x="2556" y="1061"/>
                  </a:lnTo>
                  <a:lnTo>
                    <a:pt x="2553" y="1061"/>
                  </a:lnTo>
                  <a:lnTo>
                    <a:pt x="2550" y="1060"/>
                  </a:lnTo>
                  <a:lnTo>
                    <a:pt x="2551" y="1057"/>
                  </a:lnTo>
                  <a:lnTo>
                    <a:pt x="2550" y="1053"/>
                  </a:lnTo>
                  <a:lnTo>
                    <a:pt x="2553" y="1053"/>
                  </a:lnTo>
                  <a:lnTo>
                    <a:pt x="2554" y="1051"/>
                  </a:lnTo>
                  <a:lnTo>
                    <a:pt x="2554" y="1050"/>
                  </a:lnTo>
                  <a:lnTo>
                    <a:pt x="2556" y="1047"/>
                  </a:lnTo>
                  <a:lnTo>
                    <a:pt x="2564" y="1047"/>
                  </a:lnTo>
                  <a:lnTo>
                    <a:pt x="2564" y="1046"/>
                  </a:lnTo>
                  <a:lnTo>
                    <a:pt x="2564" y="1044"/>
                  </a:lnTo>
                  <a:lnTo>
                    <a:pt x="2561" y="1041"/>
                  </a:lnTo>
                  <a:lnTo>
                    <a:pt x="2558" y="1038"/>
                  </a:lnTo>
                  <a:lnTo>
                    <a:pt x="2560" y="1035"/>
                  </a:lnTo>
                  <a:lnTo>
                    <a:pt x="2561" y="1034"/>
                  </a:lnTo>
                  <a:lnTo>
                    <a:pt x="2561" y="1033"/>
                  </a:lnTo>
                  <a:lnTo>
                    <a:pt x="2563" y="1031"/>
                  </a:lnTo>
                  <a:lnTo>
                    <a:pt x="2563" y="1030"/>
                  </a:lnTo>
                  <a:lnTo>
                    <a:pt x="2561" y="1027"/>
                  </a:lnTo>
                  <a:lnTo>
                    <a:pt x="2560" y="1025"/>
                  </a:lnTo>
                  <a:lnTo>
                    <a:pt x="2557" y="1023"/>
                  </a:lnTo>
                  <a:lnTo>
                    <a:pt x="2553" y="1021"/>
                  </a:lnTo>
                  <a:lnTo>
                    <a:pt x="2550" y="1021"/>
                  </a:lnTo>
                  <a:lnTo>
                    <a:pt x="2547" y="1021"/>
                  </a:lnTo>
                  <a:lnTo>
                    <a:pt x="2544" y="1020"/>
                  </a:lnTo>
                  <a:lnTo>
                    <a:pt x="2541" y="1017"/>
                  </a:lnTo>
                  <a:lnTo>
                    <a:pt x="2540" y="1017"/>
                  </a:lnTo>
                  <a:lnTo>
                    <a:pt x="2535" y="1015"/>
                  </a:lnTo>
                  <a:lnTo>
                    <a:pt x="2532" y="1017"/>
                  </a:lnTo>
                  <a:lnTo>
                    <a:pt x="2530" y="1017"/>
                  </a:lnTo>
                  <a:lnTo>
                    <a:pt x="2527" y="1020"/>
                  </a:lnTo>
                  <a:lnTo>
                    <a:pt x="2522" y="1021"/>
                  </a:lnTo>
                  <a:lnTo>
                    <a:pt x="2520" y="1024"/>
                  </a:lnTo>
                  <a:lnTo>
                    <a:pt x="2514" y="1028"/>
                  </a:lnTo>
                  <a:lnTo>
                    <a:pt x="2504" y="1040"/>
                  </a:lnTo>
                  <a:lnTo>
                    <a:pt x="2499" y="1044"/>
                  </a:lnTo>
                  <a:lnTo>
                    <a:pt x="2495" y="1047"/>
                  </a:lnTo>
                  <a:lnTo>
                    <a:pt x="2494" y="1047"/>
                  </a:lnTo>
                  <a:lnTo>
                    <a:pt x="2492" y="1046"/>
                  </a:lnTo>
                  <a:lnTo>
                    <a:pt x="2494" y="1041"/>
                  </a:lnTo>
                  <a:lnTo>
                    <a:pt x="2498" y="1033"/>
                  </a:lnTo>
                  <a:lnTo>
                    <a:pt x="2495" y="1034"/>
                  </a:lnTo>
                  <a:lnTo>
                    <a:pt x="2494" y="1035"/>
                  </a:lnTo>
                  <a:lnTo>
                    <a:pt x="2491" y="1035"/>
                  </a:lnTo>
                  <a:lnTo>
                    <a:pt x="2491" y="1034"/>
                  </a:lnTo>
                  <a:lnTo>
                    <a:pt x="2492" y="1030"/>
                  </a:lnTo>
                  <a:lnTo>
                    <a:pt x="2495" y="1021"/>
                  </a:lnTo>
                  <a:lnTo>
                    <a:pt x="2498" y="1017"/>
                  </a:lnTo>
                  <a:lnTo>
                    <a:pt x="2505" y="1004"/>
                  </a:lnTo>
                  <a:lnTo>
                    <a:pt x="2507" y="1001"/>
                  </a:lnTo>
                  <a:lnTo>
                    <a:pt x="2508" y="998"/>
                  </a:lnTo>
                  <a:lnTo>
                    <a:pt x="2507" y="995"/>
                  </a:lnTo>
                  <a:lnTo>
                    <a:pt x="2505" y="994"/>
                  </a:lnTo>
                  <a:lnTo>
                    <a:pt x="2502" y="994"/>
                  </a:lnTo>
                  <a:lnTo>
                    <a:pt x="2496" y="991"/>
                  </a:lnTo>
                  <a:lnTo>
                    <a:pt x="2486" y="988"/>
                  </a:lnTo>
                  <a:lnTo>
                    <a:pt x="2479" y="1002"/>
                  </a:lnTo>
                  <a:lnTo>
                    <a:pt x="2475" y="1011"/>
                  </a:lnTo>
                  <a:lnTo>
                    <a:pt x="2471" y="1017"/>
                  </a:lnTo>
                  <a:lnTo>
                    <a:pt x="2466" y="1018"/>
                  </a:lnTo>
                  <a:lnTo>
                    <a:pt x="2460" y="1020"/>
                  </a:lnTo>
                  <a:lnTo>
                    <a:pt x="2455" y="1023"/>
                  </a:lnTo>
                  <a:lnTo>
                    <a:pt x="2450" y="1024"/>
                  </a:lnTo>
                  <a:lnTo>
                    <a:pt x="2449" y="1027"/>
                  </a:lnTo>
                  <a:lnTo>
                    <a:pt x="2448" y="1031"/>
                  </a:lnTo>
                  <a:lnTo>
                    <a:pt x="2448" y="1035"/>
                  </a:lnTo>
                  <a:lnTo>
                    <a:pt x="2445" y="1038"/>
                  </a:lnTo>
                  <a:lnTo>
                    <a:pt x="2443" y="1038"/>
                  </a:lnTo>
                  <a:lnTo>
                    <a:pt x="2440" y="1038"/>
                  </a:lnTo>
                  <a:lnTo>
                    <a:pt x="2436" y="1038"/>
                  </a:lnTo>
                  <a:lnTo>
                    <a:pt x="2430" y="1037"/>
                  </a:lnTo>
                  <a:lnTo>
                    <a:pt x="2429" y="1038"/>
                  </a:lnTo>
                  <a:lnTo>
                    <a:pt x="2426" y="1038"/>
                  </a:lnTo>
                  <a:lnTo>
                    <a:pt x="2424" y="1038"/>
                  </a:lnTo>
                  <a:lnTo>
                    <a:pt x="2424" y="1040"/>
                  </a:lnTo>
                  <a:lnTo>
                    <a:pt x="2423" y="1043"/>
                  </a:lnTo>
                  <a:lnTo>
                    <a:pt x="2423" y="1044"/>
                  </a:lnTo>
                  <a:lnTo>
                    <a:pt x="2420" y="1047"/>
                  </a:lnTo>
                  <a:lnTo>
                    <a:pt x="2423" y="1051"/>
                  </a:lnTo>
                  <a:lnTo>
                    <a:pt x="2426" y="1057"/>
                  </a:lnTo>
                  <a:lnTo>
                    <a:pt x="2432" y="1067"/>
                  </a:lnTo>
                  <a:lnTo>
                    <a:pt x="2437" y="1077"/>
                  </a:lnTo>
                  <a:lnTo>
                    <a:pt x="2443" y="1089"/>
                  </a:lnTo>
                  <a:lnTo>
                    <a:pt x="2449" y="1087"/>
                  </a:lnTo>
                  <a:lnTo>
                    <a:pt x="2452" y="1086"/>
                  </a:lnTo>
                  <a:lnTo>
                    <a:pt x="2456" y="1086"/>
                  </a:lnTo>
                  <a:lnTo>
                    <a:pt x="2459" y="1083"/>
                  </a:lnTo>
                  <a:lnTo>
                    <a:pt x="2463" y="1079"/>
                  </a:lnTo>
                  <a:lnTo>
                    <a:pt x="2466" y="1074"/>
                  </a:lnTo>
                  <a:lnTo>
                    <a:pt x="2471" y="1071"/>
                  </a:lnTo>
                  <a:lnTo>
                    <a:pt x="2475" y="1071"/>
                  </a:lnTo>
                  <a:lnTo>
                    <a:pt x="2478" y="1071"/>
                  </a:lnTo>
                  <a:lnTo>
                    <a:pt x="2484" y="1073"/>
                  </a:lnTo>
                  <a:lnTo>
                    <a:pt x="2489" y="1077"/>
                  </a:lnTo>
                  <a:lnTo>
                    <a:pt x="2496" y="1077"/>
                  </a:lnTo>
                  <a:lnTo>
                    <a:pt x="2502" y="1077"/>
                  </a:lnTo>
                  <a:lnTo>
                    <a:pt x="2514" y="1077"/>
                  </a:lnTo>
                  <a:lnTo>
                    <a:pt x="2514" y="1079"/>
                  </a:lnTo>
                  <a:lnTo>
                    <a:pt x="2514" y="1080"/>
                  </a:lnTo>
                  <a:lnTo>
                    <a:pt x="2514" y="1084"/>
                  </a:lnTo>
                  <a:lnTo>
                    <a:pt x="2512" y="1089"/>
                  </a:lnTo>
                  <a:lnTo>
                    <a:pt x="2512" y="1090"/>
                  </a:lnTo>
                  <a:lnTo>
                    <a:pt x="2508" y="1092"/>
                  </a:lnTo>
                  <a:lnTo>
                    <a:pt x="2501" y="1093"/>
                  </a:lnTo>
                  <a:lnTo>
                    <a:pt x="2494" y="1095"/>
                  </a:lnTo>
                  <a:lnTo>
                    <a:pt x="2489" y="1096"/>
                  </a:lnTo>
                  <a:lnTo>
                    <a:pt x="2484" y="1100"/>
                  </a:lnTo>
                  <a:lnTo>
                    <a:pt x="2476" y="1106"/>
                  </a:lnTo>
                  <a:lnTo>
                    <a:pt x="2465" y="1119"/>
                  </a:lnTo>
                  <a:lnTo>
                    <a:pt x="2466" y="1120"/>
                  </a:lnTo>
                  <a:lnTo>
                    <a:pt x="2468" y="1123"/>
                  </a:lnTo>
                  <a:lnTo>
                    <a:pt x="2465" y="1126"/>
                  </a:lnTo>
                  <a:lnTo>
                    <a:pt x="2460" y="1129"/>
                  </a:lnTo>
                  <a:lnTo>
                    <a:pt x="2456" y="1131"/>
                  </a:lnTo>
                  <a:lnTo>
                    <a:pt x="2455" y="1133"/>
                  </a:lnTo>
                  <a:lnTo>
                    <a:pt x="2453" y="1135"/>
                  </a:lnTo>
                  <a:lnTo>
                    <a:pt x="2453" y="1141"/>
                  </a:lnTo>
                  <a:lnTo>
                    <a:pt x="2453" y="1146"/>
                  </a:lnTo>
                  <a:lnTo>
                    <a:pt x="2453" y="1151"/>
                  </a:lnTo>
                  <a:lnTo>
                    <a:pt x="2455" y="1155"/>
                  </a:lnTo>
                  <a:lnTo>
                    <a:pt x="2458" y="1159"/>
                  </a:lnTo>
                  <a:lnTo>
                    <a:pt x="2459" y="1164"/>
                  </a:lnTo>
                  <a:lnTo>
                    <a:pt x="2462" y="1166"/>
                  </a:lnTo>
                  <a:lnTo>
                    <a:pt x="2465" y="1168"/>
                  </a:lnTo>
                  <a:lnTo>
                    <a:pt x="2466" y="1169"/>
                  </a:lnTo>
                  <a:lnTo>
                    <a:pt x="2465" y="1169"/>
                  </a:lnTo>
                  <a:lnTo>
                    <a:pt x="2463" y="1171"/>
                  </a:lnTo>
                  <a:lnTo>
                    <a:pt x="2460" y="1172"/>
                  </a:lnTo>
                  <a:lnTo>
                    <a:pt x="2462" y="1174"/>
                  </a:lnTo>
                  <a:lnTo>
                    <a:pt x="2463" y="1175"/>
                  </a:lnTo>
                  <a:lnTo>
                    <a:pt x="2466" y="1175"/>
                  </a:lnTo>
                  <a:lnTo>
                    <a:pt x="2469" y="1175"/>
                  </a:lnTo>
                  <a:lnTo>
                    <a:pt x="2471" y="1177"/>
                  </a:lnTo>
                  <a:lnTo>
                    <a:pt x="2471" y="1179"/>
                  </a:lnTo>
                  <a:lnTo>
                    <a:pt x="2471" y="1182"/>
                  </a:lnTo>
                  <a:lnTo>
                    <a:pt x="2471" y="1185"/>
                  </a:lnTo>
                  <a:lnTo>
                    <a:pt x="2471" y="1188"/>
                  </a:lnTo>
                  <a:lnTo>
                    <a:pt x="2473" y="1192"/>
                  </a:lnTo>
                  <a:lnTo>
                    <a:pt x="2479" y="1200"/>
                  </a:lnTo>
                  <a:lnTo>
                    <a:pt x="2485" y="1204"/>
                  </a:lnTo>
                  <a:lnTo>
                    <a:pt x="2489" y="1210"/>
                  </a:lnTo>
                  <a:lnTo>
                    <a:pt x="2489" y="1218"/>
                  </a:lnTo>
                  <a:lnTo>
                    <a:pt x="2484" y="1218"/>
                  </a:lnTo>
                  <a:lnTo>
                    <a:pt x="2491" y="1224"/>
                  </a:lnTo>
                  <a:lnTo>
                    <a:pt x="2495" y="1228"/>
                  </a:lnTo>
                  <a:lnTo>
                    <a:pt x="2496" y="1231"/>
                  </a:lnTo>
                  <a:lnTo>
                    <a:pt x="2496" y="1233"/>
                  </a:lnTo>
                  <a:lnTo>
                    <a:pt x="2496" y="1237"/>
                  </a:lnTo>
                  <a:lnTo>
                    <a:pt x="2495" y="1240"/>
                  </a:lnTo>
                  <a:lnTo>
                    <a:pt x="2491" y="1243"/>
                  </a:lnTo>
                  <a:lnTo>
                    <a:pt x="2479" y="1251"/>
                  </a:lnTo>
                  <a:lnTo>
                    <a:pt x="2481" y="1254"/>
                  </a:lnTo>
                  <a:lnTo>
                    <a:pt x="2482" y="1257"/>
                  </a:lnTo>
                  <a:lnTo>
                    <a:pt x="2484" y="1257"/>
                  </a:lnTo>
                  <a:lnTo>
                    <a:pt x="2484" y="1256"/>
                  </a:lnTo>
                  <a:lnTo>
                    <a:pt x="2485" y="1256"/>
                  </a:lnTo>
                  <a:lnTo>
                    <a:pt x="2488" y="1254"/>
                  </a:lnTo>
                  <a:lnTo>
                    <a:pt x="2492" y="1254"/>
                  </a:lnTo>
                  <a:lnTo>
                    <a:pt x="2495" y="1254"/>
                  </a:lnTo>
                  <a:lnTo>
                    <a:pt x="2496" y="1256"/>
                  </a:lnTo>
                  <a:lnTo>
                    <a:pt x="2499" y="1259"/>
                  </a:lnTo>
                  <a:lnTo>
                    <a:pt x="2504" y="1262"/>
                  </a:lnTo>
                  <a:lnTo>
                    <a:pt x="2495" y="1269"/>
                  </a:lnTo>
                  <a:lnTo>
                    <a:pt x="2496" y="1269"/>
                  </a:lnTo>
                  <a:lnTo>
                    <a:pt x="2499" y="1269"/>
                  </a:lnTo>
                  <a:lnTo>
                    <a:pt x="2501" y="1272"/>
                  </a:lnTo>
                  <a:lnTo>
                    <a:pt x="2498" y="1279"/>
                  </a:lnTo>
                  <a:lnTo>
                    <a:pt x="2489" y="1279"/>
                  </a:lnTo>
                  <a:lnTo>
                    <a:pt x="2489" y="1285"/>
                  </a:lnTo>
                  <a:lnTo>
                    <a:pt x="2489" y="1290"/>
                  </a:lnTo>
                  <a:lnTo>
                    <a:pt x="2491" y="1293"/>
                  </a:lnTo>
                  <a:lnTo>
                    <a:pt x="2492" y="1300"/>
                  </a:lnTo>
                  <a:lnTo>
                    <a:pt x="2489" y="1302"/>
                  </a:lnTo>
                  <a:lnTo>
                    <a:pt x="2488" y="1302"/>
                  </a:lnTo>
                  <a:lnTo>
                    <a:pt x="2486" y="1302"/>
                  </a:lnTo>
                  <a:lnTo>
                    <a:pt x="2484" y="1300"/>
                  </a:lnTo>
                  <a:lnTo>
                    <a:pt x="2482" y="1303"/>
                  </a:lnTo>
                  <a:lnTo>
                    <a:pt x="2479" y="1308"/>
                  </a:lnTo>
                  <a:lnTo>
                    <a:pt x="2478" y="1309"/>
                  </a:lnTo>
                  <a:lnTo>
                    <a:pt x="2476" y="1312"/>
                  </a:lnTo>
                  <a:lnTo>
                    <a:pt x="2475" y="1315"/>
                  </a:lnTo>
                  <a:lnTo>
                    <a:pt x="2476" y="1318"/>
                  </a:lnTo>
                  <a:lnTo>
                    <a:pt x="2476" y="1321"/>
                  </a:lnTo>
                  <a:lnTo>
                    <a:pt x="2476" y="1322"/>
                  </a:lnTo>
                  <a:lnTo>
                    <a:pt x="2476" y="1323"/>
                  </a:lnTo>
                  <a:lnTo>
                    <a:pt x="2473" y="1323"/>
                  </a:lnTo>
                  <a:lnTo>
                    <a:pt x="2471" y="1325"/>
                  </a:lnTo>
                  <a:lnTo>
                    <a:pt x="2469" y="1329"/>
                  </a:lnTo>
                  <a:lnTo>
                    <a:pt x="2466" y="1332"/>
                  </a:lnTo>
                  <a:lnTo>
                    <a:pt x="2465" y="1334"/>
                  </a:lnTo>
                  <a:lnTo>
                    <a:pt x="2463" y="1334"/>
                  </a:lnTo>
                  <a:lnTo>
                    <a:pt x="2460" y="1334"/>
                  </a:lnTo>
                  <a:lnTo>
                    <a:pt x="2458" y="1334"/>
                  </a:lnTo>
                  <a:lnTo>
                    <a:pt x="2456" y="1334"/>
                  </a:lnTo>
                  <a:lnTo>
                    <a:pt x="2456" y="1335"/>
                  </a:lnTo>
                  <a:lnTo>
                    <a:pt x="2455" y="1338"/>
                  </a:lnTo>
                  <a:lnTo>
                    <a:pt x="2455" y="1341"/>
                  </a:lnTo>
                  <a:lnTo>
                    <a:pt x="2455" y="1345"/>
                  </a:lnTo>
                  <a:lnTo>
                    <a:pt x="2453" y="1348"/>
                  </a:lnTo>
                  <a:lnTo>
                    <a:pt x="2450" y="1348"/>
                  </a:lnTo>
                  <a:lnTo>
                    <a:pt x="2452" y="1351"/>
                  </a:lnTo>
                  <a:lnTo>
                    <a:pt x="2453" y="1351"/>
                  </a:lnTo>
                  <a:lnTo>
                    <a:pt x="2455" y="1352"/>
                  </a:lnTo>
                  <a:lnTo>
                    <a:pt x="2456" y="1354"/>
                  </a:lnTo>
                  <a:lnTo>
                    <a:pt x="2456" y="1361"/>
                  </a:lnTo>
                  <a:lnTo>
                    <a:pt x="2456" y="1372"/>
                  </a:lnTo>
                  <a:lnTo>
                    <a:pt x="2450" y="1374"/>
                  </a:lnTo>
                  <a:lnTo>
                    <a:pt x="2445" y="1372"/>
                  </a:lnTo>
                  <a:lnTo>
                    <a:pt x="2445" y="1378"/>
                  </a:lnTo>
                  <a:lnTo>
                    <a:pt x="2449" y="1378"/>
                  </a:lnTo>
                  <a:lnTo>
                    <a:pt x="2448" y="1380"/>
                  </a:lnTo>
                  <a:lnTo>
                    <a:pt x="2443" y="1381"/>
                  </a:lnTo>
                  <a:lnTo>
                    <a:pt x="2445" y="1390"/>
                  </a:lnTo>
                  <a:lnTo>
                    <a:pt x="2443" y="1390"/>
                  </a:lnTo>
                  <a:lnTo>
                    <a:pt x="2440" y="1391"/>
                  </a:lnTo>
                  <a:lnTo>
                    <a:pt x="2436" y="1391"/>
                  </a:lnTo>
                  <a:lnTo>
                    <a:pt x="2430" y="1391"/>
                  </a:lnTo>
                  <a:lnTo>
                    <a:pt x="2429" y="1391"/>
                  </a:lnTo>
                  <a:lnTo>
                    <a:pt x="2426" y="1393"/>
                  </a:lnTo>
                  <a:lnTo>
                    <a:pt x="2426" y="1397"/>
                  </a:lnTo>
                  <a:lnTo>
                    <a:pt x="2426" y="1403"/>
                  </a:lnTo>
                  <a:lnTo>
                    <a:pt x="2399" y="1417"/>
                  </a:lnTo>
                  <a:lnTo>
                    <a:pt x="2399" y="1424"/>
                  </a:lnTo>
                  <a:lnTo>
                    <a:pt x="2399" y="1431"/>
                  </a:lnTo>
                  <a:lnTo>
                    <a:pt x="2393" y="1434"/>
                  </a:lnTo>
                  <a:lnTo>
                    <a:pt x="2387" y="1434"/>
                  </a:lnTo>
                  <a:lnTo>
                    <a:pt x="2381" y="1434"/>
                  </a:lnTo>
                  <a:lnTo>
                    <a:pt x="2371" y="1436"/>
                  </a:lnTo>
                  <a:lnTo>
                    <a:pt x="2367" y="1439"/>
                  </a:lnTo>
                  <a:lnTo>
                    <a:pt x="2364" y="1442"/>
                  </a:lnTo>
                  <a:lnTo>
                    <a:pt x="2363" y="1442"/>
                  </a:lnTo>
                  <a:lnTo>
                    <a:pt x="2354" y="1434"/>
                  </a:lnTo>
                  <a:lnTo>
                    <a:pt x="2350" y="1443"/>
                  </a:lnTo>
                  <a:lnTo>
                    <a:pt x="2347" y="1447"/>
                  </a:lnTo>
                  <a:lnTo>
                    <a:pt x="2345" y="1449"/>
                  </a:lnTo>
                  <a:lnTo>
                    <a:pt x="2342" y="1450"/>
                  </a:lnTo>
                  <a:lnTo>
                    <a:pt x="2335" y="1453"/>
                  </a:lnTo>
                  <a:lnTo>
                    <a:pt x="2327" y="1453"/>
                  </a:lnTo>
                  <a:lnTo>
                    <a:pt x="2319" y="1453"/>
                  </a:lnTo>
                  <a:lnTo>
                    <a:pt x="2312" y="1456"/>
                  </a:lnTo>
                  <a:lnTo>
                    <a:pt x="2311" y="1457"/>
                  </a:lnTo>
                  <a:lnTo>
                    <a:pt x="2309" y="1460"/>
                  </a:lnTo>
                  <a:lnTo>
                    <a:pt x="2308" y="1465"/>
                  </a:lnTo>
                  <a:lnTo>
                    <a:pt x="2302" y="1466"/>
                  </a:lnTo>
                  <a:lnTo>
                    <a:pt x="2299" y="1469"/>
                  </a:lnTo>
                  <a:lnTo>
                    <a:pt x="2291" y="1472"/>
                  </a:lnTo>
                  <a:lnTo>
                    <a:pt x="2292" y="1476"/>
                  </a:lnTo>
                  <a:lnTo>
                    <a:pt x="2293" y="1478"/>
                  </a:lnTo>
                  <a:lnTo>
                    <a:pt x="2296" y="1478"/>
                  </a:lnTo>
                  <a:lnTo>
                    <a:pt x="2296" y="1482"/>
                  </a:lnTo>
                  <a:lnTo>
                    <a:pt x="2296" y="1486"/>
                  </a:lnTo>
                  <a:lnTo>
                    <a:pt x="2295" y="1486"/>
                  </a:lnTo>
                  <a:lnTo>
                    <a:pt x="2293" y="1486"/>
                  </a:lnTo>
                  <a:lnTo>
                    <a:pt x="2291" y="1486"/>
                  </a:lnTo>
                  <a:lnTo>
                    <a:pt x="2288" y="1489"/>
                  </a:lnTo>
                  <a:lnTo>
                    <a:pt x="2283" y="1480"/>
                  </a:lnTo>
                  <a:lnTo>
                    <a:pt x="2280" y="1473"/>
                  </a:lnTo>
                  <a:lnTo>
                    <a:pt x="2280" y="1466"/>
                  </a:lnTo>
                  <a:lnTo>
                    <a:pt x="2282" y="1456"/>
                  </a:lnTo>
                  <a:lnTo>
                    <a:pt x="2273" y="1456"/>
                  </a:lnTo>
                  <a:lnTo>
                    <a:pt x="2265" y="1457"/>
                  </a:lnTo>
                  <a:lnTo>
                    <a:pt x="2257" y="1459"/>
                  </a:lnTo>
                  <a:lnTo>
                    <a:pt x="2252" y="1462"/>
                  </a:lnTo>
                  <a:lnTo>
                    <a:pt x="2247" y="1463"/>
                  </a:lnTo>
                  <a:lnTo>
                    <a:pt x="2242" y="1467"/>
                  </a:lnTo>
                  <a:lnTo>
                    <a:pt x="2237" y="1470"/>
                  </a:lnTo>
                  <a:lnTo>
                    <a:pt x="2233" y="1475"/>
                  </a:lnTo>
                  <a:lnTo>
                    <a:pt x="2230" y="1478"/>
                  </a:lnTo>
                  <a:lnTo>
                    <a:pt x="2230" y="1479"/>
                  </a:lnTo>
                  <a:lnTo>
                    <a:pt x="2227" y="1485"/>
                  </a:lnTo>
                  <a:lnTo>
                    <a:pt x="2224" y="1490"/>
                  </a:lnTo>
                  <a:lnTo>
                    <a:pt x="2223" y="1492"/>
                  </a:lnTo>
                  <a:lnTo>
                    <a:pt x="2221" y="1495"/>
                  </a:lnTo>
                  <a:lnTo>
                    <a:pt x="2220" y="1495"/>
                  </a:lnTo>
                  <a:lnTo>
                    <a:pt x="2217" y="1496"/>
                  </a:lnTo>
                  <a:lnTo>
                    <a:pt x="2214" y="1496"/>
                  </a:lnTo>
                  <a:lnTo>
                    <a:pt x="2213" y="1498"/>
                  </a:lnTo>
                  <a:lnTo>
                    <a:pt x="2210" y="1508"/>
                  </a:lnTo>
                  <a:lnTo>
                    <a:pt x="2208" y="1518"/>
                  </a:lnTo>
                  <a:lnTo>
                    <a:pt x="2208" y="1522"/>
                  </a:lnTo>
                  <a:lnTo>
                    <a:pt x="2210" y="1528"/>
                  </a:lnTo>
                  <a:lnTo>
                    <a:pt x="2211" y="1532"/>
                  </a:lnTo>
                  <a:lnTo>
                    <a:pt x="2213" y="1537"/>
                  </a:lnTo>
                  <a:lnTo>
                    <a:pt x="2214" y="1538"/>
                  </a:lnTo>
                  <a:lnTo>
                    <a:pt x="2217" y="1538"/>
                  </a:lnTo>
                  <a:lnTo>
                    <a:pt x="2220" y="1539"/>
                  </a:lnTo>
                  <a:lnTo>
                    <a:pt x="2221" y="1541"/>
                  </a:lnTo>
                  <a:lnTo>
                    <a:pt x="2223" y="1544"/>
                  </a:lnTo>
                  <a:lnTo>
                    <a:pt x="2223" y="1548"/>
                  </a:lnTo>
                  <a:lnTo>
                    <a:pt x="2223" y="1550"/>
                  </a:lnTo>
                  <a:lnTo>
                    <a:pt x="2224" y="1552"/>
                  </a:lnTo>
                  <a:lnTo>
                    <a:pt x="2227" y="1554"/>
                  </a:lnTo>
                  <a:lnTo>
                    <a:pt x="2232" y="1555"/>
                  </a:lnTo>
                  <a:lnTo>
                    <a:pt x="2236" y="1557"/>
                  </a:lnTo>
                  <a:lnTo>
                    <a:pt x="2239" y="1558"/>
                  </a:lnTo>
                  <a:lnTo>
                    <a:pt x="2239" y="1560"/>
                  </a:lnTo>
                  <a:lnTo>
                    <a:pt x="2239" y="1562"/>
                  </a:lnTo>
                  <a:lnTo>
                    <a:pt x="2237" y="1564"/>
                  </a:lnTo>
                  <a:lnTo>
                    <a:pt x="2239" y="1567"/>
                  </a:lnTo>
                  <a:lnTo>
                    <a:pt x="2242" y="1570"/>
                  </a:lnTo>
                  <a:lnTo>
                    <a:pt x="2246" y="1575"/>
                  </a:lnTo>
                  <a:lnTo>
                    <a:pt x="2255" y="1583"/>
                  </a:lnTo>
                  <a:lnTo>
                    <a:pt x="2255" y="1586"/>
                  </a:lnTo>
                  <a:lnTo>
                    <a:pt x="2255" y="1588"/>
                  </a:lnTo>
                  <a:lnTo>
                    <a:pt x="2255" y="1591"/>
                  </a:lnTo>
                  <a:lnTo>
                    <a:pt x="2255" y="1594"/>
                  </a:lnTo>
                  <a:lnTo>
                    <a:pt x="2256" y="1596"/>
                  </a:lnTo>
                  <a:lnTo>
                    <a:pt x="2256" y="1597"/>
                  </a:lnTo>
                  <a:lnTo>
                    <a:pt x="2260" y="1598"/>
                  </a:lnTo>
                  <a:lnTo>
                    <a:pt x="2263" y="1600"/>
                  </a:lnTo>
                  <a:lnTo>
                    <a:pt x="2266" y="1603"/>
                  </a:lnTo>
                  <a:lnTo>
                    <a:pt x="2272" y="1624"/>
                  </a:lnTo>
                  <a:lnTo>
                    <a:pt x="2275" y="1639"/>
                  </a:lnTo>
                  <a:lnTo>
                    <a:pt x="2276" y="1650"/>
                  </a:lnTo>
                  <a:lnTo>
                    <a:pt x="2276" y="1662"/>
                  </a:lnTo>
                  <a:lnTo>
                    <a:pt x="2276" y="1668"/>
                  </a:lnTo>
                  <a:lnTo>
                    <a:pt x="2275" y="1672"/>
                  </a:lnTo>
                  <a:lnTo>
                    <a:pt x="2272" y="1681"/>
                  </a:lnTo>
                  <a:lnTo>
                    <a:pt x="2269" y="1685"/>
                  </a:lnTo>
                  <a:lnTo>
                    <a:pt x="2266" y="1689"/>
                  </a:lnTo>
                  <a:lnTo>
                    <a:pt x="2262" y="1693"/>
                  </a:lnTo>
                  <a:lnTo>
                    <a:pt x="2257" y="1698"/>
                  </a:lnTo>
                  <a:lnTo>
                    <a:pt x="2252" y="1701"/>
                  </a:lnTo>
                  <a:lnTo>
                    <a:pt x="2246" y="1705"/>
                  </a:lnTo>
                  <a:lnTo>
                    <a:pt x="2240" y="1706"/>
                  </a:lnTo>
                  <a:lnTo>
                    <a:pt x="2239" y="1706"/>
                  </a:lnTo>
                  <a:lnTo>
                    <a:pt x="2237" y="1706"/>
                  </a:lnTo>
                  <a:lnTo>
                    <a:pt x="2236" y="1706"/>
                  </a:lnTo>
                  <a:lnTo>
                    <a:pt x="2233" y="1708"/>
                  </a:lnTo>
                  <a:lnTo>
                    <a:pt x="2233" y="1709"/>
                  </a:lnTo>
                  <a:lnTo>
                    <a:pt x="2236" y="1712"/>
                  </a:lnTo>
                  <a:lnTo>
                    <a:pt x="2227" y="1714"/>
                  </a:lnTo>
                  <a:lnTo>
                    <a:pt x="2216" y="1712"/>
                  </a:lnTo>
                  <a:lnTo>
                    <a:pt x="2216" y="1711"/>
                  </a:lnTo>
                  <a:lnTo>
                    <a:pt x="2210" y="1708"/>
                  </a:lnTo>
                  <a:lnTo>
                    <a:pt x="2208" y="1709"/>
                  </a:lnTo>
                  <a:lnTo>
                    <a:pt x="2210" y="1711"/>
                  </a:lnTo>
                  <a:lnTo>
                    <a:pt x="2213" y="1715"/>
                  </a:lnTo>
                  <a:lnTo>
                    <a:pt x="2214" y="1717"/>
                  </a:lnTo>
                  <a:lnTo>
                    <a:pt x="2214" y="1718"/>
                  </a:lnTo>
                  <a:lnTo>
                    <a:pt x="2217" y="1719"/>
                  </a:lnTo>
                  <a:lnTo>
                    <a:pt x="2221" y="1721"/>
                  </a:lnTo>
                  <a:lnTo>
                    <a:pt x="2220" y="1725"/>
                  </a:lnTo>
                  <a:lnTo>
                    <a:pt x="2219" y="1728"/>
                  </a:lnTo>
                  <a:lnTo>
                    <a:pt x="2219" y="1729"/>
                  </a:lnTo>
                  <a:lnTo>
                    <a:pt x="2217" y="1728"/>
                  </a:lnTo>
                  <a:lnTo>
                    <a:pt x="2214" y="1727"/>
                  </a:lnTo>
                  <a:lnTo>
                    <a:pt x="2210" y="1724"/>
                  </a:lnTo>
                  <a:lnTo>
                    <a:pt x="2210" y="1725"/>
                  </a:lnTo>
                  <a:lnTo>
                    <a:pt x="2210" y="1727"/>
                  </a:lnTo>
                  <a:lnTo>
                    <a:pt x="2210" y="1731"/>
                  </a:lnTo>
                  <a:lnTo>
                    <a:pt x="2213" y="1738"/>
                  </a:lnTo>
                  <a:lnTo>
                    <a:pt x="2211" y="1738"/>
                  </a:lnTo>
                  <a:lnTo>
                    <a:pt x="2208" y="1738"/>
                  </a:lnTo>
                  <a:lnTo>
                    <a:pt x="2207" y="1738"/>
                  </a:lnTo>
                  <a:lnTo>
                    <a:pt x="2204" y="1738"/>
                  </a:lnTo>
                  <a:lnTo>
                    <a:pt x="2204" y="1744"/>
                  </a:lnTo>
                  <a:lnTo>
                    <a:pt x="2200" y="1745"/>
                  </a:lnTo>
                  <a:lnTo>
                    <a:pt x="2194" y="1748"/>
                  </a:lnTo>
                  <a:lnTo>
                    <a:pt x="2194" y="1747"/>
                  </a:lnTo>
                  <a:lnTo>
                    <a:pt x="2196" y="1745"/>
                  </a:lnTo>
                  <a:lnTo>
                    <a:pt x="2197" y="1744"/>
                  </a:lnTo>
                  <a:lnTo>
                    <a:pt x="2193" y="1741"/>
                  </a:lnTo>
                  <a:lnTo>
                    <a:pt x="2191" y="1738"/>
                  </a:lnTo>
                  <a:lnTo>
                    <a:pt x="2190" y="1735"/>
                  </a:lnTo>
                  <a:lnTo>
                    <a:pt x="2190" y="1731"/>
                  </a:lnTo>
                  <a:lnTo>
                    <a:pt x="2190" y="1722"/>
                  </a:lnTo>
                  <a:lnTo>
                    <a:pt x="2191" y="1712"/>
                  </a:lnTo>
                  <a:lnTo>
                    <a:pt x="2185" y="1711"/>
                  </a:lnTo>
                  <a:lnTo>
                    <a:pt x="2174" y="1708"/>
                  </a:lnTo>
                  <a:lnTo>
                    <a:pt x="2177" y="1699"/>
                  </a:lnTo>
                  <a:lnTo>
                    <a:pt x="2175" y="1698"/>
                  </a:lnTo>
                  <a:lnTo>
                    <a:pt x="2172" y="1699"/>
                  </a:lnTo>
                  <a:lnTo>
                    <a:pt x="2170" y="1702"/>
                  </a:lnTo>
                  <a:lnTo>
                    <a:pt x="2164" y="1691"/>
                  </a:lnTo>
                  <a:lnTo>
                    <a:pt x="2158" y="1679"/>
                  </a:lnTo>
                  <a:lnTo>
                    <a:pt x="2155" y="1679"/>
                  </a:lnTo>
                  <a:lnTo>
                    <a:pt x="2155" y="1678"/>
                  </a:lnTo>
                  <a:lnTo>
                    <a:pt x="2155" y="1675"/>
                  </a:lnTo>
                  <a:lnTo>
                    <a:pt x="2155" y="1673"/>
                  </a:lnTo>
                  <a:lnTo>
                    <a:pt x="2155" y="1672"/>
                  </a:lnTo>
                  <a:lnTo>
                    <a:pt x="2152" y="1670"/>
                  </a:lnTo>
                  <a:lnTo>
                    <a:pt x="2149" y="1669"/>
                  </a:lnTo>
                  <a:lnTo>
                    <a:pt x="2147" y="1668"/>
                  </a:lnTo>
                  <a:lnTo>
                    <a:pt x="2144" y="1666"/>
                  </a:lnTo>
                  <a:lnTo>
                    <a:pt x="2144" y="1663"/>
                  </a:lnTo>
                  <a:lnTo>
                    <a:pt x="2144" y="1662"/>
                  </a:lnTo>
                  <a:lnTo>
                    <a:pt x="2145" y="1659"/>
                  </a:lnTo>
                  <a:lnTo>
                    <a:pt x="2144" y="1657"/>
                  </a:lnTo>
                  <a:lnTo>
                    <a:pt x="2138" y="1660"/>
                  </a:lnTo>
                  <a:lnTo>
                    <a:pt x="2134" y="1662"/>
                  </a:lnTo>
                  <a:lnTo>
                    <a:pt x="2132" y="1660"/>
                  </a:lnTo>
                  <a:lnTo>
                    <a:pt x="2131" y="1660"/>
                  </a:lnTo>
                  <a:lnTo>
                    <a:pt x="2129" y="1659"/>
                  </a:lnTo>
                  <a:lnTo>
                    <a:pt x="2128" y="1657"/>
                  </a:lnTo>
                  <a:lnTo>
                    <a:pt x="2128" y="1655"/>
                  </a:lnTo>
                  <a:lnTo>
                    <a:pt x="2128" y="1646"/>
                  </a:lnTo>
                  <a:lnTo>
                    <a:pt x="2125" y="1646"/>
                  </a:lnTo>
                  <a:lnTo>
                    <a:pt x="2124" y="1646"/>
                  </a:lnTo>
                  <a:lnTo>
                    <a:pt x="2122" y="1643"/>
                  </a:lnTo>
                  <a:lnTo>
                    <a:pt x="2108" y="1646"/>
                  </a:lnTo>
                  <a:lnTo>
                    <a:pt x="2108" y="1652"/>
                  </a:lnTo>
                  <a:lnTo>
                    <a:pt x="2111" y="1675"/>
                  </a:lnTo>
                  <a:lnTo>
                    <a:pt x="2102" y="1705"/>
                  </a:lnTo>
                  <a:lnTo>
                    <a:pt x="2099" y="1714"/>
                  </a:lnTo>
                  <a:lnTo>
                    <a:pt x="2098" y="1722"/>
                  </a:lnTo>
                  <a:lnTo>
                    <a:pt x="2096" y="1731"/>
                  </a:lnTo>
                  <a:lnTo>
                    <a:pt x="2096" y="1734"/>
                  </a:lnTo>
                  <a:lnTo>
                    <a:pt x="2098" y="1738"/>
                  </a:lnTo>
                  <a:lnTo>
                    <a:pt x="2100" y="1738"/>
                  </a:lnTo>
                  <a:lnTo>
                    <a:pt x="2102" y="1745"/>
                  </a:lnTo>
                  <a:lnTo>
                    <a:pt x="2105" y="1754"/>
                  </a:lnTo>
                  <a:lnTo>
                    <a:pt x="2113" y="1754"/>
                  </a:lnTo>
                  <a:lnTo>
                    <a:pt x="2115" y="1760"/>
                  </a:lnTo>
                  <a:lnTo>
                    <a:pt x="2116" y="1765"/>
                  </a:lnTo>
                  <a:lnTo>
                    <a:pt x="2116" y="1771"/>
                  </a:lnTo>
                  <a:lnTo>
                    <a:pt x="2118" y="1774"/>
                  </a:lnTo>
                  <a:lnTo>
                    <a:pt x="2119" y="1777"/>
                  </a:lnTo>
                  <a:lnTo>
                    <a:pt x="2121" y="1777"/>
                  </a:lnTo>
                  <a:lnTo>
                    <a:pt x="2122" y="1778"/>
                  </a:lnTo>
                  <a:lnTo>
                    <a:pt x="2125" y="1780"/>
                  </a:lnTo>
                  <a:lnTo>
                    <a:pt x="2129" y="1780"/>
                  </a:lnTo>
                  <a:lnTo>
                    <a:pt x="2134" y="1781"/>
                  </a:lnTo>
                  <a:lnTo>
                    <a:pt x="2136" y="1786"/>
                  </a:lnTo>
                  <a:lnTo>
                    <a:pt x="2139" y="1791"/>
                  </a:lnTo>
                  <a:lnTo>
                    <a:pt x="2141" y="1796"/>
                  </a:lnTo>
                  <a:lnTo>
                    <a:pt x="2144" y="1801"/>
                  </a:lnTo>
                  <a:lnTo>
                    <a:pt x="2147" y="1804"/>
                  </a:lnTo>
                  <a:lnTo>
                    <a:pt x="2151" y="1806"/>
                  </a:lnTo>
                  <a:lnTo>
                    <a:pt x="2155" y="1807"/>
                  </a:lnTo>
                  <a:lnTo>
                    <a:pt x="2158" y="1810"/>
                  </a:lnTo>
                  <a:lnTo>
                    <a:pt x="2161" y="1814"/>
                  </a:lnTo>
                  <a:lnTo>
                    <a:pt x="2164" y="1820"/>
                  </a:lnTo>
                  <a:lnTo>
                    <a:pt x="2167" y="1826"/>
                  </a:lnTo>
                  <a:lnTo>
                    <a:pt x="2168" y="1832"/>
                  </a:lnTo>
                  <a:lnTo>
                    <a:pt x="2171" y="1843"/>
                  </a:lnTo>
                  <a:lnTo>
                    <a:pt x="2171" y="1856"/>
                  </a:lnTo>
                  <a:lnTo>
                    <a:pt x="2170" y="1856"/>
                  </a:lnTo>
                  <a:lnTo>
                    <a:pt x="2171" y="1879"/>
                  </a:lnTo>
                  <a:lnTo>
                    <a:pt x="2177" y="1879"/>
                  </a:lnTo>
                  <a:lnTo>
                    <a:pt x="2180" y="1885"/>
                  </a:lnTo>
                  <a:lnTo>
                    <a:pt x="2180" y="1889"/>
                  </a:lnTo>
                  <a:lnTo>
                    <a:pt x="2183" y="1901"/>
                  </a:lnTo>
                  <a:lnTo>
                    <a:pt x="2175" y="1902"/>
                  </a:lnTo>
                  <a:lnTo>
                    <a:pt x="2170" y="1904"/>
                  </a:lnTo>
                  <a:lnTo>
                    <a:pt x="2164" y="1904"/>
                  </a:lnTo>
                  <a:lnTo>
                    <a:pt x="2160" y="1902"/>
                  </a:lnTo>
                  <a:lnTo>
                    <a:pt x="2157" y="1899"/>
                  </a:lnTo>
                  <a:lnTo>
                    <a:pt x="2152" y="1897"/>
                  </a:lnTo>
                  <a:lnTo>
                    <a:pt x="2144" y="1886"/>
                  </a:lnTo>
                  <a:lnTo>
                    <a:pt x="2142" y="1885"/>
                  </a:lnTo>
                  <a:lnTo>
                    <a:pt x="2138" y="1885"/>
                  </a:lnTo>
                  <a:lnTo>
                    <a:pt x="2135" y="1884"/>
                  </a:lnTo>
                  <a:lnTo>
                    <a:pt x="2134" y="1882"/>
                  </a:lnTo>
                  <a:lnTo>
                    <a:pt x="2132" y="1879"/>
                  </a:lnTo>
                  <a:lnTo>
                    <a:pt x="2132" y="1876"/>
                  </a:lnTo>
                  <a:lnTo>
                    <a:pt x="2134" y="1873"/>
                  </a:lnTo>
                  <a:lnTo>
                    <a:pt x="2134" y="1871"/>
                  </a:lnTo>
                  <a:lnTo>
                    <a:pt x="2132" y="1868"/>
                  </a:lnTo>
                  <a:lnTo>
                    <a:pt x="2129" y="1865"/>
                  </a:lnTo>
                  <a:lnTo>
                    <a:pt x="2125" y="1862"/>
                  </a:lnTo>
                  <a:lnTo>
                    <a:pt x="2122" y="1856"/>
                  </a:lnTo>
                  <a:lnTo>
                    <a:pt x="2121" y="1849"/>
                  </a:lnTo>
                  <a:lnTo>
                    <a:pt x="2119" y="1835"/>
                  </a:lnTo>
                  <a:lnTo>
                    <a:pt x="2116" y="1835"/>
                  </a:lnTo>
                  <a:lnTo>
                    <a:pt x="2115" y="1827"/>
                  </a:lnTo>
                  <a:lnTo>
                    <a:pt x="2115" y="1820"/>
                  </a:lnTo>
                  <a:lnTo>
                    <a:pt x="2116" y="1809"/>
                  </a:lnTo>
                  <a:lnTo>
                    <a:pt x="2115" y="1801"/>
                  </a:lnTo>
                  <a:lnTo>
                    <a:pt x="2113" y="1793"/>
                  </a:lnTo>
                  <a:lnTo>
                    <a:pt x="2111" y="1787"/>
                  </a:lnTo>
                  <a:lnTo>
                    <a:pt x="2106" y="1781"/>
                  </a:lnTo>
                  <a:lnTo>
                    <a:pt x="2096" y="1768"/>
                  </a:lnTo>
                  <a:lnTo>
                    <a:pt x="2086" y="1757"/>
                  </a:lnTo>
                  <a:lnTo>
                    <a:pt x="2082" y="1751"/>
                  </a:lnTo>
                  <a:lnTo>
                    <a:pt x="2080" y="1745"/>
                  </a:lnTo>
                  <a:lnTo>
                    <a:pt x="2080" y="1742"/>
                  </a:lnTo>
                  <a:lnTo>
                    <a:pt x="2082" y="1740"/>
                  </a:lnTo>
                  <a:lnTo>
                    <a:pt x="2083" y="1734"/>
                  </a:lnTo>
                  <a:lnTo>
                    <a:pt x="2088" y="1731"/>
                  </a:lnTo>
                  <a:lnTo>
                    <a:pt x="2088" y="1728"/>
                  </a:lnTo>
                  <a:lnTo>
                    <a:pt x="2089" y="1727"/>
                  </a:lnTo>
                  <a:lnTo>
                    <a:pt x="2089" y="1714"/>
                  </a:lnTo>
                  <a:lnTo>
                    <a:pt x="2089" y="1702"/>
                  </a:lnTo>
                  <a:lnTo>
                    <a:pt x="2092" y="1702"/>
                  </a:lnTo>
                  <a:lnTo>
                    <a:pt x="2090" y="1691"/>
                  </a:lnTo>
                  <a:lnTo>
                    <a:pt x="2089" y="1679"/>
                  </a:lnTo>
                  <a:lnTo>
                    <a:pt x="2080" y="1676"/>
                  </a:lnTo>
                  <a:lnTo>
                    <a:pt x="2082" y="1675"/>
                  </a:lnTo>
                  <a:lnTo>
                    <a:pt x="2083" y="1670"/>
                  </a:lnTo>
                  <a:lnTo>
                    <a:pt x="2085" y="1666"/>
                  </a:lnTo>
                  <a:lnTo>
                    <a:pt x="2086" y="1663"/>
                  </a:lnTo>
                  <a:lnTo>
                    <a:pt x="2086" y="1660"/>
                  </a:lnTo>
                  <a:lnTo>
                    <a:pt x="2083" y="1660"/>
                  </a:lnTo>
                  <a:lnTo>
                    <a:pt x="2083" y="1649"/>
                  </a:lnTo>
                  <a:lnTo>
                    <a:pt x="2082" y="1642"/>
                  </a:lnTo>
                  <a:lnTo>
                    <a:pt x="2080" y="1636"/>
                  </a:lnTo>
                  <a:lnTo>
                    <a:pt x="2075" y="1636"/>
                  </a:lnTo>
                  <a:lnTo>
                    <a:pt x="2073" y="1630"/>
                  </a:lnTo>
                  <a:lnTo>
                    <a:pt x="2072" y="1627"/>
                  </a:lnTo>
                  <a:lnTo>
                    <a:pt x="2070" y="1620"/>
                  </a:lnTo>
                  <a:lnTo>
                    <a:pt x="2070" y="1613"/>
                  </a:lnTo>
                  <a:lnTo>
                    <a:pt x="2070" y="1607"/>
                  </a:lnTo>
                  <a:lnTo>
                    <a:pt x="2070" y="1603"/>
                  </a:lnTo>
                  <a:lnTo>
                    <a:pt x="2069" y="1600"/>
                  </a:lnTo>
                  <a:lnTo>
                    <a:pt x="2066" y="1596"/>
                  </a:lnTo>
                  <a:lnTo>
                    <a:pt x="2063" y="1593"/>
                  </a:lnTo>
                  <a:lnTo>
                    <a:pt x="2062" y="1591"/>
                  </a:lnTo>
                  <a:lnTo>
                    <a:pt x="2062" y="1588"/>
                  </a:lnTo>
                  <a:lnTo>
                    <a:pt x="2062" y="1587"/>
                  </a:lnTo>
                  <a:lnTo>
                    <a:pt x="2063" y="1584"/>
                  </a:lnTo>
                  <a:lnTo>
                    <a:pt x="2064" y="1580"/>
                  </a:lnTo>
                  <a:lnTo>
                    <a:pt x="2064" y="1577"/>
                  </a:lnTo>
                  <a:lnTo>
                    <a:pt x="2064" y="1574"/>
                  </a:lnTo>
                  <a:lnTo>
                    <a:pt x="2059" y="1574"/>
                  </a:lnTo>
                  <a:lnTo>
                    <a:pt x="2053" y="1568"/>
                  </a:lnTo>
                  <a:lnTo>
                    <a:pt x="2047" y="1561"/>
                  </a:lnTo>
                  <a:lnTo>
                    <a:pt x="2041" y="1561"/>
                  </a:lnTo>
                  <a:lnTo>
                    <a:pt x="2041" y="1564"/>
                  </a:lnTo>
                  <a:lnTo>
                    <a:pt x="2041" y="1567"/>
                  </a:lnTo>
                  <a:lnTo>
                    <a:pt x="2041" y="1570"/>
                  </a:lnTo>
                  <a:lnTo>
                    <a:pt x="2041" y="1573"/>
                  </a:lnTo>
                  <a:lnTo>
                    <a:pt x="2039" y="1577"/>
                  </a:lnTo>
                  <a:lnTo>
                    <a:pt x="2037" y="1578"/>
                  </a:lnTo>
                  <a:lnTo>
                    <a:pt x="2034" y="1580"/>
                  </a:lnTo>
                  <a:lnTo>
                    <a:pt x="2033" y="1581"/>
                  </a:lnTo>
                  <a:lnTo>
                    <a:pt x="2030" y="1583"/>
                  </a:lnTo>
                  <a:lnTo>
                    <a:pt x="2024" y="1584"/>
                  </a:lnTo>
                  <a:lnTo>
                    <a:pt x="2013" y="1584"/>
                  </a:lnTo>
                  <a:lnTo>
                    <a:pt x="2003" y="1583"/>
                  </a:lnTo>
                  <a:lnTo>
                    <a:pt x="2003" y="1574"/>
                  </a:lnTo>
                  <a:lnTo>
                    <a:pt x="2003" y="1571"/>
                  </a:lnTo>
                  <a:lnTo>
                    <a:pt x="2003" y="1567"/>
                  </a:lnTo>
                  <a:lnTo>
                    <a:pt x="2005" y="1561"/>
                  </a:lnTo>
                  <a:lnTo>
                    <a:pt x="2008" y="1555"/>
                  </a:lnTo>
                  <a:lnTo>
                    <a:pt x="2010" y="1552"/>
                  </a:lnTo>
                  <a:lnTo>
                    <a:pt x="2011" y="1548"/>
                  </a:lnTo>
                  <a:lnTo>
                    <a:pt x="2011" y="1545"/>
                  </a:lnTo>
                  <a:lnTo>
                    <a:pt x="2011" y="1541"/>
                  </a:lnTo>
                  <a:lnTo>
                    <a:pt x="2010" y="1538"/>
                  </a:lnTo>
                  <a:lnTo>
                    <a:pt x="2005" y="1534"/>
                  </a:lnTo>
                  <a:lnTo>
                    <a:pt x="2003" y="1531"/>
                  </a:lnTo>
                  <a:lnTo>
                    <a:pt x="2000" y="1528"/>
                  </a:lnTo>
                  <a:lnTo>
                    <a:pt x="1998" y="1518"/>
                  </a:lnTo>
                  <a:lnTo>
                    <a:pt x="1997" y="1509"/>
                  </a:lnTo>
                  <a:lnTo>
                    <a:pt x="1997" y="1501"/>
                  </a:lnTo>
                  <a:lnTo>
                    <a:pt x="1995" y="1492"/>
                  </a:lnTo>
                  <a:lnTo>
                    <a:pt x="1990" y="1492"/>
                  </a:lnTo>
                  <a:lnTo>
                    <a:pt x="1988" y="1493"/>
                  </a:lnTo>
                  <a:lnTo>
                    <a:pt x="1985" y="1495"/>
                  </a:lnTo>
                  <a:lnTo>
                    <a:pt x="1984" y="1495"/>
                  </a:lnTo>
                  <a:lnTo>
                    <a:pt x="1985" y="1495"/>
                  </a:lnTo>
                  <a:lnTo>
                    <a:pt x="1985" y="1496"/>
                  </a:lnTo>
                  <a:lnTo>
                    <a:pt x="1982" y="1496"/>
                  </a:lnTo>
                  <a:lnTo>
                    <a:pt x="1978" y="1498"/>
                  </a:lnTo>
                  <a:lnTo>
                    <a:pt x="1978" y="1492"/>
                  </a:lnTo>
                  <a:lnTo>
                    <a:pt x="1977" y="1486"/>
                  </a:lnTo>
                  <a:lnTo>
                    <a:pt x="1975" y="1485"/>
                  </a:lnTo>
                  <a:lnTo>
                    <a:pt x="1974" y="1483"/>
                  </a:lnTo>
                  <a:lnTo>
                    <a:pt x="1971" y="1482"/>
                  </a:lnTo>
                  <a:lnTo>
                    <a:pt x="1969" y="1480"/>
                  </a:lnTo>
                  <a:lnTo>
                    <a:pt x="1967" y="1470"/>
                  </a:lnTo>
                  <a:lnTo>
                    <a:pt x="1965" y="1463"/>
                  </a:lnTo>
                  <a:lnTo>
                    <a:pt x="1964" y="1450"/>
                  </a:lnTo>
                  <a:lnTo>
                    <a:pt x="1962" y="1447"/>
                  </a:lnTo>
                  <a:lnTo>
                    <a:pt x="1962" y="1444"/>
                  </a:lnTo>
                  <a:lnTo>
                    <a:pt x="1961" y="1442"/>
                  </a:lnTo>
                  <a:lnTo>
                    <a:pt x="1958" y="1439"/>
                  </a:lnTo>
                  <a:lnTo>
                    <a:pt x="1952" y="1434"/>
                  </a:lnTo>
                  <a:lnTo>
                    <a:pt x="1948" y="1431"/>
                  </a:lnTo>
                  <a:lnTo>
                    <a:pt x="1942" y="1429"/>
                  </a:lnTo>
                  <a:lnTo>
                    <a:pt x="1939" y="1442"/>
                  </a:lnTo>
                  <a:lnTo>
                    <a:pt x="1936" y="1456"/>
                  </a:lnTo>
                  <a:lnTo>
                    <a:pt x="1932" y="1456"/>
                  </a:lnTo>
                  <a:lnTo>
                    <a:pt x="1931" y="1454"/>
                  </a:lnTo>
                  <a:lnTo>
                    <a:pt x="1931" y="1453"/>
                  </a:lnTo>
                  <a:lnTo>
                    <a:pt x="1906" y="1467"/>
                  </a:lnTo>
                  <a:lnTo>
                    <a:pt x="1900" y="1462"/>
                  </a:lnTo>
                  <a:lnTo>
                    <a:pt x="1895" y="1459"/>
                  </a:lnTo>
                  <a:lnTo>
                    <a:pt x="1892" y="1459"/>
                  </a:lnTo>
                  <a:lnTo>
                    <a:pt x="1890" y="1459"/>
                  </a:lnTo>
                  <a:lnTo>
                    <a:pt x="1890" y="1465"/>
                  </a:lnTo>
                  <a:lnTo>
                    <a:pt x="1882" y="1469"/>
                  </a:lnTo>
                  <a:lnTo>
                    <a:pt x="1880" y="1470"/>
                  </a:lnTo>
                  <a:lnTo>
                    <a:pt x="1879" y="1472"/>
                  </a:lnTo>
                  <a:lnTo>
                    <a:pt x="1876" y="1478"/>
                  </a:lnTo>
                  <a:lnTo>
                    <a:pt x="1874" y="1478"/>
                  </a:lnTo>
                  <a:lnTo>
                    <a:pt x="1873" y="1479"/>
                  </a:lnTo>
                  <a:lnTo>
                    <a:pt x="1872" y="1479"/>
                  </a:lnTo>
                  <a:lnTo>
                    <a:pt x="1873" y="1480"/>
                  </a:lnTo>
                  <a:lnTo>
                    <a:pt x="1874" y="1482"/>
                  </a:lnTo>
                  <a:lnTo>
                    <a:pt x="1876" y="1483"/>
                  </a:lnTo>
                  <a:lnTo>
                    <a:pt x="1877" y="1486"/>
                  </a:lnTo>
                  <a:lnTo>
                    <a:pt x="1876" y="1489"/>
                  </a:lnTo>
                  <a:lnTo>
                    <a:pt x="1872" y="1493"/>
                  </a:lnTo>
                  <a:lnTo>
                    <a:pt x="1864" y="1501"/>
                  </a:lnTo>
                  <a:lnTo>
                    <a:pt x="1857" y="1505"/>
                  </a:lnTo>
                  <a:lnTo>
                    <a:pt x="1851" y="1508"/>
                  </a:lnTo>
                  <a:lnTo>
                    <a:pt x="1848" y="1508"/>
                  </a:lnTo>
                  <a:lnTo>
                    <a:pt x="1846" y="1508"/>
                  </a:lnTo>
                  <a:lnTo>
                    <a:pt x="1843" y="1508"/>
                  </a:lnTo>
                  <a:lnTo>
                    <a:pt x="1841" y="1508"/>
                  </a:lnTo>
                  <a:lnTo>
                    <a:pt x="1840" y="1508"/>
                  </a:lnTo>
                  <a:lnTo>
                    <a:pt x="1840" y="1509"/>
                  </a:lnTo>
                  <a:lnTo>
                    <a:pt x="1841" y="1511"/>
                  </a:lnTo>
                  <a:lnTo>
                    <a:pt x="1843" y="1514"/>
                  </a:lnTo>
                  <a:lnTo>
                    <a:pt x="1841" y="1515"/>
                  </a:lnTo>
                  <a:lnTo>
                    <a:pt x="1838" y="1515"/>
                  </a:lnTo>
                  <a:lnTo>
                    <a:pt x="1837" y="1515"/>
                  </a:lnTo>
                  <a:lnTo>
                    <a:pt x="1834" y="1516"/>
                  </a:lnTo>
                  <a:lnTo>
                    <a:pt x="1833" y="1519"/>
                  </a:lnTo>
                  <a:lnTo>
                    <a:pt x="1831" y="1522"/>
                  </a:lnTo>
                  <a:lnTo>
                    <a:pt x="1827" y="1528"/>
                  </a:lnTo>
                  <a:lnTo>
                    <a:pt x="1824" y="1535"/>
                  </a:lnTo>
                  <a:lnTo>
                    <a:pt x="1823" y="1539"/>
                  </a:lnTo>
                  <a:lnTo>
                    <a:pt x="1821" y="1541"/>
                  </a:lnTo>
                  <a:lnTo>
                    <a:pt x="1817" y="1544"/>
                  </a:lnTo>
                  <a:lnTo>
                    <a:pt x="1812" y="1545"/>
                  </a:lnTo>
                  <a:lnTo>
                    <a:pt x="1810" y="1547"/>
                  </a:lnTo>
                  <a:lnTo>
                    <a:pt x="1808" y="1548"/>
                  </a:lnTo>
                  <a:lnTo>
                    <a:pt x="1807" y="1550"/>
                  </a:lnTo>
                  <a:lnTo>
                    <a:pt x="1807" y="1555"/>
                  </a:lnTo>
                  <a:lnTo>
                    <a:pt x="1802" y="1557"/>
                  </a:lnTo>
                  <a:lnTo>
                    <a:pt x="1798" y="1557"/>
                  </a:lnTo>
                  <a:lnTo>
                    <a:pt x="1794" y="1557"/>
                  </a:lnTo>
                  <a:lnTo>
                    <a:pt x="1791" y="1558"/>
                  </a:lnTo>
                  <a:lnTo>
                    <a:pt x="1788" y="1561"/>
                  </a:lnTo>
                  <a:lnTo>
                    <a:pt x="1787" y="1565"/>
                  </a:lnTo>
                  <a:lnTo>
                    <a:pt x="1787" y="1570"/>
                  </a:lnTo>
                  <a:lnTo>
                    <a:pt x="1787" y="1573"/>
                  </a:lnTo>
                  <a:lnTo>
                    <a:pt x="1785" y="1574"/>
                  </a:lnTo>
                  <a:lnTo>
                    <a:pt x="1782" y="1577"/>
                  </a:lnTo>
                  <a:lnTo>
                    <a:pt x="1778" y="1578"/>
                  </a:lnTo>
                  <a:lnTo>
                    <a:pt x="1775" y="1578"/>
                  </a:lnTo>
                  <a:lnTo>
                    <a:pt x="1771" y="1580"/>
                  </a:lnTo>
                  <a:lnTo>
                    <a:pt x="1769" y="1583"/>
                  </a:lnTo>
                  <a:lnTo>
                    <a:pt x="1768" y="1586"/>
                  </a:lnTo>
                  <a:lnTo>
                    <a:pt x="1765" y="1590"/>
                  </a:lnTo>
                  <a:lnTo>
                    <a:pt x="1764" y="1590"/>
                  </a:lnTo>
                  <a:lnTo>
                    <a:pt x="1762" y="1591"/>
                  </a:lnTo>
                  <a:lnTo>
                    <a:pt x="1761" y="1591"/>
                  </a:lnTo>
                  <a:lnTo>
                    <a:pt x="1756" y="1591"/>
                  </a:lnTo>
                  <a:lnTo>
                    <a:pt x="1753" y="1591"/>
                  </a:lnTo>
                  <a:lnTo>
                    <a:pt x="1752" y="1591"/>
                  </a:lnTo>
                  <a:lnTo>
                    <a:pt x="1751" y="1593"/>
                  </a:lnTo>
                  <a:lnTo>
                    <a:pt x="1749" y="1596"/>
                  </a:lnTo>
                  <a:lnTo>
                    <a:pt x="1748" y="1597"/>
                  </a:lnTo>
                  <a:lnTo>
                    <a:pt x="1746" y="1600"/>
                  </a:lnTo>
                  <a:lnTo>
                    <a:pt x="1749" y="1607"/>
                  </a:lnTo>
                  <a:lnTo>
                    <a:pt x="1752" y="1613"/>
                  </a:lnTo>
                  <a:lnTo>
                    <a:pt x="1751" y="1614"/>
                  </a:lnTo>
                  <a:lnTo>
                    <a:pt x="1749" y="1616"/>
                  </a:lnTo>
                  <a:lnTo>
                    <a:pt x="1748" y="1620"/>
                  </a:lnTo>
                  <a:lnTo>
                    <a:pt x="1746" y="1626"/>
                  </a:lnTo>
                  <a:lnTo>
                    <a:pt x="1746" y="1633"/>
                  </a:lnTo>
                  <a:lnTo>
                    <a:pt x="1746" y="1645"/>
                  </a:lnTo>
                  <a:lnTo>
                    <a:pt x="1746" y="1652"/>
                  </a:lnTo>
                  <a:lnTo>
                    <a:pt x="1749" y="1659"/>
                  </a:lnTo>
                  <a:lnTo>
                    <a:pt x="1752" y="1666"/>
                  </a:lnTo>
                  <a:lnTo>
                    <a:pt x="1751" y="1668"/>
                  </a:lnTo>
                  <a:lnTo>
                    <a:pt x="1749" y="1670"/>
                  </a:lnTo>
                  <a:lnTo>
                    <a:pt x="1746" y="1675"/>
                  </a:lnTo>
                  <a:lnTo>
                    <a:pt x="1743" y="1681"/>
                  </a:lnTo>
                  <a:lnTo>
                    <a:pt x="1740" y="1685"/>
                  </a:lnTo>
                  <a:lnTo>
                    <a:pt x="1740" y="1693"/>
                  </a:lnTo>
                  <a:lnTo>
                    <a:pt x="1742" y="1704"/>
                  </a:lnTo>
                  <a:lnTo>
                    <a:pt x="1743" y="1721"/>
                  </a:lnTo>
                  <a:lnTo>
                    <a:pt x="1742" y="1722"/>
                  </a:lnTo>
                  <a:lnTo>
                    <a:pt x="1739" y="1721"/>
                  </a:lnTo>
                  <a:lnTo>
                    <a:pt x="1738" y="1721"/>
                  </a:lnTo>
                  <a:lnTo>
                    <a:pt x="1735" y="1721"/>
                  </a:lnTo>
                  <a:lnTo>
                    <a:pt x="1732" y="1722"/>
                  </a:lnTo>
                  <a:lnTo>
                    <a:pt x="1730" y="1725"/>
                  </a:lnTo>
                  <a:lnTo>
                    <a:pt x="1729" y="1728"/>
                  </a:lnTo>
                  <a:lnTo>
                    <a:pt x="1728" y="1731"/>
                  </a:lnTo>
                  <a:lnTo>
                    <a:pt x="1726" y="1737"/>
                  </a:lnTo>
                  <a:lnTo>
                    <a:pt x="1723" y="1744"/>
                  </a:lnTo>
                  <a:lnTo>
                    <a:pt x="1722" y="1745"/>
                  </a:lnTo>
                  <a:lnTo>
                    <a:pt x="1720" y="1745"/>
                  </a:lnTo>
                  <a:lnTo>
                    <a:pt x="1717" y="1745"/>
                  </a:lnTo>
                  <a:lnTo>
                    <a:pt x="1716" y="1745"/>
                  </a:lnTo>
                  <a:lnTo>
                    <a:pt x="1713" y="1750"/>
                  </a:lnTo>
                  <a:lnTo>
                    <a:pt x="1712" y="1754"/>
                  </a:lnTo>
                  <a:lnTo>
                    <a:pt x="1707" y="1763"/>
                  </a:lnTo>
                  <a:lnTo>
                    <a:pt x="1703" y="1763"/>
                  </a:lnTo>
                  <a:lnTo>
                    <a:pt x="1699" y="1763"/>
                  </a:lnTo>
                  <a:lnTo>
                    <a:pt x="1697" y="1758"/>
                  </a:lnTo>
                  <a:lnTo>
                    <a:pt x="1696" y="1754"/>
                  </a:lnTo>
                  <a:lnTo>
                    <a:pt x="1690" y="1745"/>
                  </a:lnTo>
                  <a:lnTo>
                    <a:pt x="1684" y="1738"/>
                  </a:lnTo>
                  <a:lnTo>
                    <a:pt x="1681" y="1735"/>
                  </a:lnTo>
                  <a:lnTo>
                    <a:pt x="1680" y="1732"/>
                  </a:lnTo>
                  <a:lnTo>
                    <a:pt x="1680" y="1729"/>
                  </a:lnTo>
                  <a:lnTo>
                    <a:pt x="1680" y="1728"/>
                  </a:lnTo>
                  <a:lnTo>
                    <a:pt x="1681" y="1725"/>
                  </a:lnTo>
                  <a:lnTo>
                    <a:pt x="1683" y="1722"/>
                  </a:lnTo>
                  <a:lnTo>
                    <a:pt x="1683" y="1721"/>
                  </a:lnTo>
                  <a:lnTo>
                    <a:pt x="1683" y="1718"/>
                  </a:lnTo>
                  <a:lnTo>
                    <a:pt x="1677" y="1715"/>
                  </a:lnTo>
                  <a:lnTo>
                    <a:pt x="1674" y="1711"/>
                  </a:lnTo>
                  <a:lnTo>
                    <a:pt x="1674" y="1706"/>
                  </a:lnTo>
                  <a:lnTo>
                    <a:pt x="1673" y="1702"/>
                  </a:lnTo>
                  <a:lnTo>
                    <a:pt x="1673" y="1699"/>
                  </a:lnTo>
                  <a:lnTo>
                    <a:pt x="1671" y="1696"/>
                  </a:lnTo>
                  <a:lnTo>
                    <a:pt x="1670" y="1693"/>
                  </a:lnTo>
                  <a:lnTo>
                    <a:pt x="1668" y="1691"/>
                  </a:lnTo>
                  <a:lnTo>
                    <a:pt x="1663" y="1683"/>
                  </a:lnTo>
                  <a:lnTo>
                    <a:pt x="1658" y="1678"/>
                  </a:lnTo>
                  <a:lnTo>
                    <a:pt x="1654" y="1672"/>
                  </a:lnTo>
                  <a:lnTo>
                    <a:pt x="1653" y="1666"/>
                  </a:lnTo>
                  <a:lnTo>
                    <a:pt x="1651" y="1660"/>
                  </a:lnTo>
                  <a:lnTo>
                    <a:pt x="1650" y="1649"/>
                  </a:lnTo>
                  <a:lnTo>
                    <a:pt x="1648" y="1636"/>
                  </a:lnTo>
                  <a:lnTo>
                    <a:pt x="1647" y="1624"/>
                  </a:lnTo>
                  <a:lnTo>
                    <a:pt x="1645" y="1620"/>
                  </a:lnTo>
                  <a:lnTo>
                    <a:pt x="1643" y="1616"/>
                  </a:lnTo>
                  <a:lnTo>
                    <a:pt x="1638" y="1607"/>
                  </a:lnTo>
                  <a:lnTo>
                    <a:pt x="1632" y="1597"/>
                  </a:lnTo>
                  <a:lnTo>
                    <a:pt x="1630" y="1588"/>
                  </a:lnTo>
                  <a:lnTo>
                    <a:pt x="1630" y="1584"/>
                  </a:lnTo>
                  <a:lnTo>
                    <a:pt x="1630" y="1580"/>
                  </a:lnTo>
                  <a:lnTo>
                    <a:pt x="1630" y="1573"/>
                  </a:lnTo>
                  <a:lnTo>
                    <a:pt x="1621" y="1537"/>
                  </a:lnTo>
                  <a:lnTo>
                    <a:pt x="1620" y="1526"/>
                  </a:lnTo>
                  <a:lnTo>
                    <a:pt x="1620" y="1522"/>
                  </a:lnTo>
                  <a:lnTo>
                    <a:pt x="1620" y="1521"/>
                  </a:lnTo>
                  <a:lnTo>
                    <a:pt x="1621" y="1519"/>
                  </a:lnTo>
                  <a:lnTo>
                    <a:pt x="1617" y="1511"/>
                  </a:lnTo>
                  <a:lnTo>
                    <a:pt x="1614" y="1503"/>
                  </a:lnTo>
                  <a:lnTo>
                    <a:pt x="1614" y="1499"/>
                  </a:lnTo>
                  <a:lnTo>
                    <a:pt x="1614" y="1496"/>
                  </a:lnTo>
                  <a:lnTo>
                    <a:pt x="1617" y="1489"/>
                  </a:lnTo>
                  <a:lnTo>
                    <a:pt x="1620" y="1483"/>
                  </a:lnTo>
                  <a:lnTo>
                    <a:pt x="1621" y="1478"/>
                  </a:lnTo>
                  <a:lnTo>
                    <a:pt x="1621" y="1473"/>
                  </a:lnTo>
                  <a:lnTo>
                    <a:pt x="1620" y="1470"/>
                  </a:lnTo>
                  <a:lnTo>
                    <a:pt x="1617" y="1469"/>
                  </a:lnTo>
                  <a:lnTo>
                    <a:pt x="1617" y="1467"/>
                  </a:lnTo>
                  <a:lnTo>
                    <a:pt x="1617" y="1463"/>
                  </a:lnTo>
                  <a:lnTo>
                    <a:pt x="1617" y="1460"/>
                  </a:lnTo>
                  <a:lnTo>
                    <a:pt x="1620" y="1456"/>
                  </a:lnTo>
                  <a:lnTo>
                    <a:pt x="1614" y="1453"/>
                  </a:lnTo>
                  <a:lnTo>
                    <a:pt x="1615" y="1447"/>
                  </a:lnTo>
                  <a:lnTo>
                    <a:pt x="1615" y="1443"/>
                  </a:lnTo>
                  <a:lnTo>
                    <a:pt x="1617" y="1439"/>
                  </a:lnTo>
                  <a:lnTo>
                    <a:pt x="1608" y="1444"/>
                  </a:lnTo>
                  <a:lnTo>
                    <a:pt x="1607" y="1449"/>
                  </a:lnTo>
                  <a:lnTo>
                    <a:pt x="1608" y="1454"/>
                  </a:lnTo>
                  <a:lnTo>
                    <a:pt x="1608" y="1459"/>
                  </a:lnTo>
                  <a:lnTo>
                    <a:pt x="1608" y="1465"/>
                  </a:lnTo>
                  <a:lnTo>
                    <a:pt x="1607" y="1467"/>
                  </a:lnTo>
                  <a:lnTo>
                    <a:pt x="1604" y="1470"/>
                  </a:lnTo>
                  <a:lnTo>
                    <a:pt x="1601" y="1473"/>
                  </a:lnTo>
                  <a:lnTo>
                    <a:pt x="1596" y="1475"/>
                  </a:lnTo>
                  <a:lnTo>
                    <a:pt x="1581" y="1480"/>
                  </a:lnTo>
                  <a:lnTo>
                    <a:pt x="1566" y="1467"/>
                  </a:lnTo>
                  <a:lnTo>
                    <a:pt x="1560" y="1459"/>
                  </a:lnTo>
                  <a:lnTo>
                    <a:pt x="1555" y="1450"/>
                  </a:lnTo>
                  <a:lnTo>
                    <a:pt x="1553" y="1450"/>
                  </a:lnTo>
                  <a:lnTo>
                    <a:pt x="1553" y="1447"/>
                  </a:lnTo>
                  <a:lnTo>
                    <a:pt x="1555" y="1444"/>
                  </a:lnTo>
                  <a:lnTo>
                    <a:pt x="1555" y="1442"/>
                  </a:lnTo>
                  <a:lnTo>
                    <a:pt x="1560" y="1440"/>
                  </a:lnTo>
                  <a:lnTo>
                    <a:pt x="1563" y="1440"/>
                  </a:lnTo>
                  <a:lnTo>
                    <a:pt x="1568" y="1440"/>
                  </a:lnTo>
                  <a:lnTo>
                    <a:pt x="1569" y="1440"/>
                  </a:lnTo>
                  <a:lnTo>
                    <a:pt x="1572" y="1439"/>
                  </a:lnTo>
                  <a:lnTo>
                    <a:pt x="1576" y="1434"/>
                  </a:lnTo>
                  <a:lnTo>
                    <a:pt x="1579" y="1429"/>
                  </a:lnTo>
                  <a:lnTo>
                    <a:pt x="1582" y="1423"/>
                  </a:lnTo>
                  <a:lnTo>
                    <a:pt x="1586" y="1417"/>
                  </a:lnTo>
                  <a:lnTo>
                    <a:pt x="1579" y="1421"/>
                  </a:lnTo>
                  <a:lnTo>
                    <a:pt x="1575" y="1424"/>
                  </a:lnTo>
                  <a:lnTo>
                    <a:pt x="1571" y="1427"/>
                  </a:lnTo>
                  <a:lnTo>
                    <a:pt x="1566" y="1427"/>
                  </a:lnTo>
                  <a:lnTo>
                    <a:pt x="1562" y="1427"/>
                  </a:lnTo>
                  <a:lnTo>
                    <a:pt x="1558" y="1426"/>
                  </a:lnTo>
                  <a:lnTo>
                    <a:pt x="1545" y="1423"/>
                  </a:lnTo>
                  <a:lnTo>
                    <a:pt x="1543" y="1418"/>
                  </a:lnTo>
                  <a:lnTo>
                    <a:pt x="1543" y="1414"/>
                  </a:lnTo>
                  <a:lnTo>
                    <a:pt x="1543" y="1410"/>
                  </a:lnTo>
                  <a:lnTo>
                    <a:pt x="1542" y="1406"/>
                  </a:lnTo>
                  <a:lnTo>
                    <a:pt x="1524" y="1400"/>
                  </a:lnTo>
                  <a:lnTo>
                    <a:pt x="1524" y="1398"/>
                  </a:lnTo>
                  <a:lnTo>
                    <a:pt x="1523" y="1397"/>
                  </a:lnTo>
                  <a:lnTo>
                    <a:pt x="1523" y="1393"/>
                  </a:lnTo>
                  <a:lnTo>
                    <a:pt x="1523" y="1388"/>
                  </a:lnTo>
                  <a:lnTo>
                    <a:pt x="1523" y="1387"/>
                  </a:lnTo>
                  <a:lnTo>
                    <a:pt x="1522" y="1387"/>
                  </a:lnTo>
                  <a:lnTo>
                    <a:pt x="1517" y="1384"/>
                  </a:lnTo>
                  <a:lnTo>
                    <a:pt x="1514" y="1384"/>
                  </a:lnTo>
                  <a:lnTo>
                    <a:pt x="1510" y="1384"/>
                  </a:lnTo>
                  <a:lnTo>
                    <a:pt x="1507" y="1384"/>
                  </a:lnTo>
                  <a:lnTo>
                    <a:pt x="1506" y="1384"/>
                  </a:lnTo>
                  <a:lnTo>
                    <a:pt x="1504" y="1382"/>
                  </a:lnTo>
                  <a:lnTo>
                    <a:pt x="1504" y="1381"/>
                  </a:lnTo>
                  <a:lnTo>
                    <a:pt x="1506" y="1380"/>
                  </a:lnTo>
                  <a:lnTo>
                    <a:pt x="1509" y="1377"/>
                  </a:lnTo>
                  <a:lnTo>
                    <a:pt x="1509" y="1375"/>
                  </a:lnTo>
                  <a:lnTo>
                    <a:pt x="1500" y="1365"/>
                  </a:lnTo>
                  <a:lnTo>
                    <a:pt x="1496" y="1364"/>
                  </a:lnTo>
                  <a:lnTo>
                    <a:pt x="1491" y="1362"/>
                  </a:lnTo>
                  <a:lnTo>
                    <a:pt x="1481" y="1362"/>
                  </a:lnTo>
                  <a:lnTo>
                    <a:pt x="1468" y="1364"/>
                  </a:lnTo>
                  <a:lnTo>
                    <a:pt x="1455" y="1365"/>
                  </a:lnTo>
                  <a:lnTo>
                    <a:pt x="1429" y="1371"/>
                  </a:lnTo>
                  <a:lnTo>
                    <a:pt x="1419" y="1372"/>
                  </a:lnTo>
                  <a:lnTo>
                    <a:pt x="1414" y="1372"/>
                  </a:lnTo>
                  <a:lnTo>
                    <a:pt x="1411" y="1372"/>
                  </a:lnTo>
                  <a:lnTo>
                    <a:pt x="1409" y="1372"/>
                  </a:lnTo>
                  <a:lnTo>
                    <a:pt x="1405" y="1368"/>
                  </a:lnTo>
                  <a:lnTo>
                    <a:pt x="1401" y="1365"/>
                  </a:lnTo>
                  <a:lnTo>
                    <a:pt x="1395" y="1364"/>
                  </a:lnTo>
                  <a:lnTo>
                    <a:pt x="1388" y="1364"/>
                  </a:lnTo>
                  <a:lnTo>
                    <a:pt x="1373" y="1365"/>
                  </a:lnTo>
                  <a:lnTo>
                    <a:pt x="1366" y="1364"/>
                  </a:lnTo>
                  <a:lnTo>
                    <a:pt x="1359" y="1364"/>
                  </a:lnTo>
                  <a:lnTo>
                    <a:pt x="1352" y="1361"/>
                  </a:lnTo>
                  <a:lnTo>
                    <a:pt x="1349" y="1358"/>
                  </a:lnTo>
                  <a:lnTo>
                    <a:pt x="1346" y="1357"/>
                  </a:lnTo>
                  <a:lnTo>
                    <a:pt x="1343" y="1354"/>
                  </a:lnTo>
                  <a:lnTo>
                    <a:pt x="1343" y="1351"/>
                  </a:lnTo>
                  <a:lnTo>
                    <a:pt x="1342" y="1345"/>
                  </a:lnTo>
                  <a:lnTo>
                    <a:pt x="1342" y="1338"/>
                  </a:lnTo>
                  <a:lnTo>
                    <a:pt x="1340" y="1335"/>
                  </a:lnTo>
                  <a:lnTo>
                    <a:pt x="1340" y="1331"/>
                  </a:lnTo>
                  <a:lnTo>
                    <a:pt x="1339" y="1331"/>
                  </a:lnTo>
                  <a:lnTo>
                    <a:pt x="1337" y="1329"/>
                  </a:lnTo>
                  <a:lnTo>
                    <a:pt x="1334" y="1326"/>
                  </a:lnTo>
                  <a:lnTo>
                    <a:pt x="1332" y="1325"/>
                  </a:lnTo>
                  <a:lnTo>
                    <a:pt x="1329" y="1323"/>
                  </a:lnTo>
                  <a:lnTo>
                    <a:pt x="1326" y="1323"/>
                  </a:lnTo>
                  <a:lnTo>
                    <a:pt x="1324" y="1323"/>
                  </a:lnTo>
                  <a:lnTo>
                    <a:pt x="1324" y="1325"/>
                  </a:lnTo>
                  <a:lnTo>
                    <a:pt x="1326" y="1326"/>
                  </a:lnTo>
                  <a:lnTo>
                    <a:pt x="1298" y="1339"/>
                  </a:lnTo>
                  <a:lnTo>
                    <a:pt x="1287" y="1339"/>
                  </a:lnTo>
                  <a:lnTo>
                    <a:pt x="1277" y="1336"/>
                  </a:lnTo>
                  <a:lnTo>
                    <a:pt x="1268" y="1334"/>
                  </a:lnTo>
                  <a:lnTo>
                    <a:pt x="1254" y="1323"/>
                  </a:lnTo>
                  <a:lnTo>
                    <a:pt x="1254" y="1321"/>
                  </a:lnTo>
                  <a:lnTo>
                    <a:pt x="1254" y="1319"/>
                  </a:lnTo>
                  <a:lnTo>
                    <a:pt x="1254" y="1316"/>
                  </a:lnTo>
                  <a:lnTo>
                    <a:pt x="1254" y="1315"/>
                  </a:lnTo>
                  <a:lnTo>
                    <a:pt x="1248" y="1312"/>
                  </a:lnTo>
                  <a:lnTo>
                    <a:pt x="1245" y="1310"/>
                  </a:lnTo>
                  <a:lnTo>
                    <a:pt x="1242" y="1309"/>
                  </a:lnTo>
                  <a:lnTo>
                    <a:pt x="1242" y="1306"/>
                  </a:lnTo>
                  <a:lnTo>
                    <a:pt x="1242" y="1303"/>
                  </a:lnTo>
                  <a:lnTo>
                    <a:pt x="1244" y="1300"/>
                  </a:lnTo>
                  <a:lnTo>
                    <a:pt x="1242" y="1298"/>
                  </a:lnTo>
                  <a:lnTo>
                    <a:pt x="1241" y="1296"/>
                  </a:lnTo>
                  <a:lnTo>
                    <a:pt x="1239" y="1296"/>
                  </a:lnTo>
                  <a:lnTo>
                    <a:pt x="1236" y="1296"/>
                  </a:lnTo>
                  <a:lnTo>
                    <a:pt x="1235" y="1296"/>
                  </a:lnTo>
                  <a:lnTo>
                    <a:pt x="1234" y="1293"/>
                  </a:lnTo>
                  <a:lnTo>
                    <a:pt x="1235" y="1292"/>
                  </a:lnTo>
                  <a:lnTo>
                    <a:pt x="1235" y="1289"/>
                  </a:lnTo>
                  <a:lnTo>
                    <a:pt x="1235" y="1287"/>
                  </a:lnTo>
                  <a:lnTo>
                    <a:pt x="1229" y="1285"/>
                  </a:lnTo>
                  <a:lnTo>
                    <a:pt x="1222" y="1266"/>
                  </a:lnTo>
                  <a:lnTo>
                    <a:pt x="1215" y="1249"/>
                  </a:lnTo>
                  <a:lnTo>
                    <a:pt x="1213" y="1250"/>
                  </a:lnTo>
                  <a:lnTo>
                    <a:pt x="1211" y="1251"/>
                  </a:lnTo>
                  <a:lnTo>
                    <a:pt x="1208" y="1254"/>
                  </a:lnTo>
                  <a:lnTo>
                    <a:pt x="1203" y="1253"/>
                  </a:lnTo>
                  <a:lnTo>
                    <a:pt x="1199" y="1250"/>
                  </a:lnTo>
                  <a:lnTo>
                    <a:pt x="1196" y="1247"/>
                  </a:lnTo>
                  <a:lnTo>
                    <a:pt x="1193" y="1246"/>
                  </a:lnTo>
                  <a:lnTo>
                    <a:pt x="1190" y="1246"/>
                  </a:lnTo>
                  <a:lnTo>
                    <a:pt x="1190" y="1247"/>
                  </a:lnTo>
                  <a:lnTo>
                    <a:pt x="1190" y="1249"/>
                  </a:lnTo>
                  <a:lnTo>
                    <a:pt x="1190" y="1251"/>
                  </a:lnTo>
                  <a:lnTo>
                    <a:pt x="1183" y="1247"/>
                  </a:lnTo>
                  <a:lnTo>
                    <a:pt x="1176" y="1243"/>
                  </a:lnTo>
                  <a:lnTo>
                    <a:pt x="1180" y="1249"/>
                  </a:lnTo>
                  <a:lnTo>
                    <a:pt x="1183" y="1253"/>
                  </a:lnTo>
                  <a:lnTo>
                    <a:pt x="1183" y="1254"/>
                  </a:lnTo>
                  <a:lnTo>
                    <a:pt x="1182" y="1254"/>
                  </a:lnTo>
                  <a:lnTo>
                    <a:pt x="1173" y="1254"/>
                  </a:lnTo>
                  <a:lnTo>
                    <a:pt x="1173" y="1259"/>
                  </a:lnTo>
                  <a:lnTo>
                    <a:pt x="1173" y="1262"/>
                  </a:lnTo>
                  <a:lnTo>
                    <a:pt x="1173" y="1264"/>
                  </a:lnTo>
                  <a:lnTo>
                    <a:pt x="1172" y="1266"/>
                  </a:lnTo>
                  <a:lnTo>
                    <a:pt x="1172" y="1267"/>
                  </a:lnTo>
                  <a:lnTo>
                    <a:pt x="1177" y="1274"/>
                  </a:lnTo>
                  <a:lnTo>
                    <a:pt x="1180" y="1277"/>
                  </a:lnTo>
                  <a:lnTo>
                    <a:pt x="1182" y="1282"/>
                  </a:lnTo>
                  <a:lnTo>
                    <a:pt x="1183" y="1287"/>
                  </a:lnTo>
                  <a:lnTo>
                    <a:pt x="1183" y="1292"/>
                  </a:lnTo>
                  <a:lnTo>
                    <a:pt x="1183" y="1296"/>
                  </a:lnTo>
                  <a:lnTo>
                    <a:pt x="1185" y="1300"/>
                  </a:lnTo>
                  <a:lnTo>
                    <a:pt x="1188" y="1303"/>
                  </a:lnTo>
                  <a:lnTo>
                    <a:pt x="1190" y="1305"/>
                  </a:lnTo>
                  <a:lnTo>
                    <a:pt x="1193" y="1308"/>
                  </a:lnTo>
                  <a:lnTo>
                    <a:pt x="1196" y="1309"/>
                  </a:lnTo>
                  <a:lnTo>
                    <a:pt x="1198" y="1313"/>
                  </a:lnTo>
                  <a:lnTo>
                    <a:pt x="1199" y="1318"/>
                  </a:lnTo>
                  <a:lnTo>
                    <a:pt x="1199" y="1322"/>
                  </a:lnTo>
                  <a:lnTo>
                    <a:pt x="1202" y="1326"/>
                  </a:lnTo>
                  <a:lnTo>
                    <a:pt x="1205" y="1329"/>
                  </a:lnTo>
                  <a:lnTo>
                    <a:pt x="1209" y="1331"/>
                  </a:lnTo>
                  <a:lnTo>
                    <a:pt x="1213" y="1334"/>
                  </a:lnTo>
                  <a:lnTo>
                    <a:pt x="1215" y="1335"/>
                  </a:lnTo>
                  <a:lnTo>
                    <a:pt x="1215" y="1336"/>
                  </a:lnTo>
                  <a:lnTo>
                    <a:pt x="1216" y="1339"/>
                  </a:lnTo>
                  <a:lnTo>
                    <a:pt x="1216" y="1341"/>
                  </a:lnTo>
                  <a:lnTo>
                    <a:pt x="1215" y="1344"/>
                  </a:lnTo>
                  <a:lnTo>
                    <a:pt x="1213" y="1346"/>
                  </a:lnTo>
                  <a:lnTo>
                    <a:pt x="1212" y="1351"/>
                  </a:lnTo>
                  <a:lnTo>
                    <a:pt x="1218" y="1367"/>
                  </a:lnTo>
                  <a:lnTo>
                    <a:pt x="1224" y="1367"/>
                  </a:lnTo>
                  <a:lnTo>
                    <a:pt x="1226" y="1357"/>
                  </a:lnTo>
                  <a:lnTo>
                    <a:pt x="1229" y="1351"/>
                  </a:lnTo>
                  <a:lnTo>
                    <a:pt x="1232" y="1348"/>
                  </a:lnTo>
                  <a:lnTo>
                    <a:pt x="1234" y="1348"/>
                  </a:lnTo>
                  <a:lnTo>
                    <a:pt x="1235" y="1348"/>
                  </a:lnTo>
                  <a:lnTo>
                    <a:pt x="1235" y="1351"/>
                  </a:lnTo>
                  <a:lnTo>
                    <a:pt x="1236" y="1354"/>
                  </a:lnTo>
                  <a:lnTo>
                    <a:pt x="1236" y="1364"/>
                  </a:lnTo>
                  <a:lnTo>
                    <a:pt x="1236" y="1374"/>
                  </a:lnTo>
                  <a:lnTo>
                    <a:pt x="1235" y="1384"/>
                  </a:lnTo>
                  <a:lnTo>
                    <a:pt x="1247" y="1387"/>
                  </a:lnTo>
                  <a:lnTo>
                    <a:pt x="1249" y="1387"/>
                  </a:lnTo>
                  <a:lnTo>
                    <a:pt x="1251" y="1385"/>
                  </a:lnTo>
                  <a:lnTo>
                    <a:pt x="1255" y="1384"/>
                  </a:lnTo>
                  <a:lnTo>
                    <a:pt x="1265" y="1384"/>
                  </a:lnTo>
                  <a:lnTo>
                    <a:pt x="1267" y="1385"/>
                  </a:lnTo>
                  <a:lnTo>
                    <a:pt x="1270" y="1387"/>
                  </a:lnTo>
                  <a:lnTo>
                    <a:pt x="1274" y="1390"/>
                  </a:lnTo>
                  <a:lnTo>
                    <a:pt x="1277" y="1390"/>
                  </a:lnTo>
                  <a:lnTo>
                    <a:pt x="1278" y="1390"/>
                  </a:lnTo>
                  <a:lnTo>
                    <a:pt x="1281" y="1384"/>
                  </a:lnTo>
                  <a:lnTo>
                    <a:pt x="1288" y="1381"/>
                  </a:lnTo>
                  <a:lnTo>
                    <a:pt x="1294" y="1378"/>
                  </a:lnTo>
                  <a:lnTo>
                    <a:pt x="1298" y="1374"/>
                  </a:lnTo>
                  <a:lnTo>
                    <a:pt x="1303" y="1371"/>
                  </a:lnTo>
                  <a:lnTo>
                    <a:pt x="1308" y="1362"/>
                  </a:lnTo>
                  <a:lnTo>
                    <a:pt x="1314" y="1355"/>
                  </a:lnTo>
                  <a:lnTo>
                    <a:pt x="1317" y="1352"/>
                  </a:lnTo>
                  <a:lnTo>
                    <a:pt x="1320" y="1348"/>
                  </a:lnTo>
                  <a:lnTo>
                    <a:pt x="1321" y="1359"/>
                  </a:lnTo>
                  <a:lnTo>
                    <a:pt x="1323" y="1364"/>
                  </a:lnTo>
                  <a:lnTo>
                    <a:pt x="1326" y="1370"/>
                  </a:lnTo>
                  <a:lnTo>
                    <a:pt x="1329" y="1377"/>
                  </a:lnTo>
                  <a:lnTo>
                    <a:pt x="1334" y="1384"/>
                  </a:lnTo>
                  <a:lnTo>
                    <a:pt x="1339" y="1390"/>
                  </a:lnTo>
                  <a:lnTo>
                    <a:pt x="1346" y="1395"/>
                  </a:lnTo>
                  <a:lnTo>
                    <a:pt x="1350" y="1397"/>
                  </a:lnTo>
                  <a:lnTo>
                    <a:pt x="1357" y="1398"/>
                  </a:lnTo>
                  <a:lnTo>
                    <a:pt x="1362" y="1400"/>
                  </a:lnTo>
                  <a:lnTo>
                    <a:pt x="1365" y="1401"/>
                  </a:lnTo>
                  <a:lnTo>
                    <a:pt x="1368" y="1403"/>
                  </a:lnTo>
                  <a:lnTo>
                    <a:pt x="1370" y="1407"/>
                  </a:lnTo>
                  <a:lnTo>
                    <a:pt x="1372" y="1414"/>
                  </a:lnTo>
                  <a:lnTo>
                    <a:pt x="1373" y="1421"/>
                  </a:lnTo>
                  <a:lnTo>
                    <a:pt x="1375" y="1424"/>
                  </a:lnTo>
                  <a:lnTo>
                    <a:pt x="1376" y="1426"/>
                  </a:lnTo>
                  <a:lnTo>
                    <a:pt x="1378" y="1426"/>
                  </a:lnTo>
                  <a:lnTo>
                    <a:pt x="1380" y="1426"/>
                  </a:lnTo>
                  <a:lnTo>
                    <a:pt x="1382" y="1427"/>
                  </a:lnTo>
                  <a:lnTo>
                    <a:pt x="1383" y="1429"/>
                  </a:lnTo>
                  <a:lnTo>
                    <a:pt x="1385" y="1433"/>
                  </a:lnTo>
                  <a:lnTo>
                    <a:pt x="1383" y="1439"/>
                  </a:lnTo>
                  <a:lnTo>
                    <a:pt x="1380" y="1443"/>
                  </a:lnTo>
                  <a:lnTo>
                    <a:pt x="1378" y="1447"/>
                  </a:lnTo>
                  <a:lnTo>
                    <a:pt x="1372" y="1454"/>
                  </a:lnTo>
                  <a:lnTo>
                    <a:pt x="1368" y="1462"/>
                  </a:lnTo>
                  <a:lnTo>
                    <a:pt x="1366" y="1465"/>
                  </a:lnTo>
                  <a:lnTo>
                    <a:pt x="1366" y="1467"/>
                  </a:lnTo>
                  <a:lnTo>
                    <a:pt x="1365" y="1472"/>
                  </a:lnTo>
                  <a:lnTo>
                    <a:pt x="1363" y="1478"/>
                  </a:lnTo>
                  <a:lnTo>
                    <a:pt x="1362" y="1483"/>
                  </a:lnTo>
                  <a:lnTo>
                    <a:pt x="1353" y="1483"/>
                  </a:lnTo>
                  <a:lnTo>
                    <a:pt x="1352" y="1490"/>
                  </a:lnTo>
                  <a:lnTo>
                    <a:pt x="1350" y="1499"/>
                  </a:lnTo>
                  <a:lnTo>
                    <a:pt x="1349" y="1503"/>
                  </a:lnTo>
                  <a:lnTo>
                    <a:pt x="1349" y="1508"/>
                  </a:lnTo>
                  <a:lnTo>
                    <a:pt x="1349" y="1512"/>
                  </a:lnTo>
                  <a:lnTo>
                    <a:pt x="1350" y="1514"/>
                  </a:lnTo>
                  <a:lnTo>
                    <a:pt x="1339" y="1518"/>
                  </a:lnTo>
                  <a:lnTo>
                    <a:pt x="1333" y="1521"/>
                  </a:lnTo>
                  <a:lnTo>
                    <a:pt x="1330" y="1522"/>
                  </a:lnTo>
                  <a:lnTo>
                    <a:pt x="1329" y="1525"/>
                  </a:lnTo>
                  <a:lnTo>
                    <a:pt x="1323" y="1537"/>
                  </a:lnTo>
                  <a:lnTo>
                    <a:pt x="1314" y="1535"/>
                  </a:lnTo>
                  <a:lnTo>
                    <a:pt x="1310" y="1535"/>
                  </a:lnTo>
                  <a:lnTo>
                    <a:pt x="1307" y="1537"/>
                  </a:lnTo>
                  <a:lnTo>
                    <a:pt x="1304" y="1538"/>
                  </a:lnTo>
                  <a:lnTo>
                    <a:pt x="1304" y="1539"/>
                  </a:lnTo>
                  <a:lnTo>
                    <a:pt x="1301" y="1544"/>
                  </a:lnTo>
                  <a:lnTo>
                    <a:pt x="1301" y="1550"/>
                  </a:lnTo>
                  <a:lnTo>
                    <a:pt x="1300" y="1551"/>
                  </a:lnTo>
                  <a:lnTo>
                    <a:pt x="1298" y="1552"/>
                  </a:lnTo>
                  <a:lnTo>
                    <a:pt x="1297" y="1554"/>
                  </a:lnTo>
                  <a:lnTo>
                    <a:pt x="1294" y="1554"/>
                  </a:lnTo>
                  <a:lnTo>
                    <a:pt x="1291" y="1554"/>
                  </a:lnTo>
                  <a:lnTo>
                    <a:pt x="1290" y="1552"/>
                  </a:lnTo>
                  <a:lnTo>
                    <a:pt x="1287" y="1552"/>
                  </a:lnTo>
                  <a:lnTo>
                    <a:pt x="1285" y="1554"/>
                  </a:lnTo>
                  <a:lnTo>
                    <a:pt x="1283" y="1557"/>
                  </a:lnTo>
                  <a:lnTo>
                    <a:pt x="1280" y="1560"/>
                  </a:lnTo>
                  <a:lnTo>
                    <a:pt x="1278" y="1561"/>
                  </a:lnTo>
                  <a:lnTo>
                    <a:pt x="1272" y="1562"/>
                  </a:lnTo>
                  <a:lnTo>
                    <a:pt x="1261" y="1564"/>
                  </a:lnTo>
                  <a:lnTo>
                    <a:pt x="1255" y="1565"/>
                  </a:lnTo>
                  <a:lnTo>
                    <a:pt x="1251" y="1570"/>
                  </a:lnTo>
                  <a:lnTo>
                    <a:pt x="1249" y="1571"/>
                  </a:lnTo>
                  <a:lnTo>
                    <a:pt x="1249" y="1573"/>
                  </a:lnTo>
                  <a:lnTo>
                    <a:pt x="1249" y="1577"/>
                  </a:lnTo>
                  <a:lnTo>
                    <a:pt x="1251" y="1580"/>
                  </a:lnTo>
                  <a:lnTo>
                    <a:pt x="1251" y="1583"/>
                  </a:lnTo>
                  <a:lnTo>
                    <a:pt x="1245" y="1583"/>
                  </a:lnTo>
                  <a:lnTo>
                    <a:pt x="1242" y="1591"/>
                  </a:lnTo>
                  <a:lnTo>
                    <a:pt x="1241" y="1591"/>
                  </a:lnTo>
                  <a:lnTo>
                    <a:pt x="1241" y="1594"/>
                  </a:lnTo>
                  <a:lnTo>
                    <a:pt x="1235" y="1597"/>
                  </a:lnTo>
                  <a:lnTo>
                    <a:pt x="1229" y="1600"/>
                  </a:lnTo>
                  <a:lnTo>
                    <a:pt x="1218" y="1604"/>
                  </a:lnTo>
                  <a:lnTo>
                    <a:pt x="1205" y="1609"/>
                  </a:lnTo>
                  <a:lnTo>
                    <a:pt x="1199" y="1610"/>
                  </a:lnTo>
                  <a:lnTo>
                    <a:pt x="1193" y="1613"/>
                  </a:lnTo>
                  <a:lnTo>
                    <a:pt x="1192" y="1616"/>
                  </a:lnTo>
                  <a:lnTo>
                    <a:pt x="1189" y="1619"/>
                  </a:lnTo>
                  <a:lnTo>
                    <a:pt x="1188" y="1623"/>
                  </a:lnTo>
                  <a:lnTo>
                    <a:pt x="1185" y="1624"/>
                  </a:lnTo>
                  <a:lnTo>
                    <a:pt x="1177" y="1626"/>
                  </a:lnTo>
                  <a:lnTo>
                    <a:pt x="1175" y="1626"/>
                  </a:lnTo>
                  <a:lnTo>
                    <a:pt x="1172" y="1626"/>
                  </a:lnTo>
                  <a:lnTo>
                    <a:pt x="1169" y="1624"/>
                  </a:lnTo>
                  <a:lnTo>
                    <a:pt x="1166" y="1621"/>
                  </a:lnTo>
                  <a:lnTo>
                    <a:pt x="1160" y="1624"/>
                  </a:lnTo>
                  <a:lnTo>
                    <a:pt x="1157" y="1627"/>
                  </a:lnTo>
                  <a:lnTo>
                    <a:pt x="1153" y="1627"/>
                  </a:lnTo>
                  <a:lnTo>
                    <a:pt x="1149" y="1627"/>
                  </a:lnTo>
                  <a:lnTo>
                    <a:pt x="1144" y="1627"/>
                  </a:lnTo>
                  <a:lnTo>
                    <a:pt x="1143" y="1627"/>
                  </a:lnTo>
                  <a:lnTo>
                    <a:pt x="1140" y="1627"/>
                  </a:lnTo>
                  <a:lnTo>
                    <a:pt x="1137" y="1629"/>
                  </a:lnTo>
                  <a:lnTo>
                    <a:pt x="1134" y="1632"/>
                  </a:lnTo>
                  <a:lnTo>
                    <a:pt x="1127" y="1636"/>
                  </a:lnTo>
                  <a:lnTo>
                    <a:pt x="1124" y="1639"/>
                  </a:lnTo>
                  <a:lnTo>
                    <a:pt x="1121" y="1642"/>
                  </a:lnTo>
                  <a:lnTo>
                    <a:pt x="1117" y="1643"/>
                  </a:lnTo>
                  <a:lnTo>
                    <a:pt x="1113" y="1643"/>
                  </a:lnTo>
                  <a:lnTo>
                    <a:pt x="1105" y="1645"/>
                  </a:lnTo>
                  <a:lnTo>
                    <a:pt x="1100" y="1643"/>
                  </a:lnTo>
                  <a:lnTo>
                    <a:pt x="1095" y="1642"/>
                  </a:lnTo>
                  <a:lnTo>
                    <a:pt x="1094" y="1639"/>
                  </a:lnTo>
                  <a:lnTo>
                    <a:pt x="1092" y="1630"/>
                  </a:lnTo>
                  <a:lnTo>
                    <a:pt x="1092" y="1624"/>
                  </a:lnTo>
                  <a:lnTo>
                    <a:pt x="1091" y="1619"/>
                  </a:lnTo>
                  <a:lnTo>
                    <a:pt x="1090" y="1617"/>
                  </a:lnTo>
                  <a:lnTo>
                    <a:pt x="1087" y="1614"/>
                  </a:lnTo>
                  <a:lnTo>
                    <a:pt x="1082" y="1610"/>
                  </a:lnTo>
                  <a:lnTo>
                    <a:pt x="1084" y="1607"/>
                  </a:lnTo>
                  <a:lnTo>
                    <a:pt x="1084" y="1606"/>
                  </a:lnTo>
                  <a:lnTo>
                    <a:pt x="1085" y="1607"/>
                  </a:lnTo>
                  <a:lnTo>
                    <a:pt x="1082" y="1587"/>
                  </a:lnTo>
                  <a:lnTo>
                    <a:pt x="1081" y="1578"/>
                  </a:lnTo>
                  <a:lnTo>
                    <a:pt x="1080" y="1574"/>
                  </a:lnTo>
                  <a:lnTo>
                    <a:pt x="1080" y="1570"/>
                  </a:lnTo>
                  <a:lnTo>
                    <a:pt x="1081" y="1564"/>
                  </a:lnTo>
                  <a:lnTo>
                    <a:pt x="1082" y="1558"/>
                  </a:lnTo>
                  <a:lnTo>
                    <a:pt x="1082" y="1552"/>
                  </a:lnTo>
                  <a:lnTo>
                    <a:pt x="1069" y="1531"/>
                  </a:lnTo>
                  <a:lnTo>
                    <a:pt x="1064" y="1528"/>
                  </a:lnTo>
                  <a:lnTo>
                    <a:pt x="1058" y="1525"/>
                  </a:lnTo>
                  <a:lnTo>
                    <a:pt x="1055" y="1518"/>
                  </a:lnTo>
                  <a:lnTo>
                    <a:pt x="1054" y="1508"/>
                  </a:lnTo>
                  <a:lnTo>
                    <a:pt x="1052" y="1499"/>
                  </a:lnTo>
                  <a:lnTo>
                    <a:pt x="1051" y="1495"/>
                  </a:lnTo>
                  <a:lnTo>
                    <a:pt x="1049" y="1492"/>
                  </a:lnTo>
                  <a:lnTo>
                    <a:pt x="1048" y="1490"/>
                  </a:lnTo>
                  <a:lnTo>
                    <a:pt x="1046" y="1488"/>
                  </a:lnTo>
                  <a:lnTo>
                    <a:pt x="1042" y="1485"/>
                  </a:lnTo>
                  <a:lnTo>
                    <a:pt x="1033" y="1480"/>
                  </a:lnTo>
                  <a:lnTo>
                    <a:pt x="1025" y="1475"/>
                  </a:lnTo>
                  <a:lnTo>
                    <a:pt x="1023" y="1473"/>
                  </a:lnTo>
                  <a:lnTo>
                    <a:pt x="1022" y="1470"/>
                  </a:lnTo>
                  <a:lnTo>
                    <a:pt x="1019" y="1467"/>
                  </a:lnTo>
                  <a:lnTo>
                    <a:pt x="1018" y="1463"/>
                  </a:lnTo>
                  <a:lnTo>
                    <a:pt x="1018" y="1460"/>
                  </a:lnTo>
                  <a:lnTo>
                    <a:pt x="1016" y="1453"/>
                  </a:lnTo>
                  <a:lnTo>
                    <a:pt x="1016" y="1444"/>
                  </a:lnTo>
                  <a:lnTo>
                    <a:pt x="1016" y="1436"/>
                  </a:lnTo>
                  <a:lnTo>
                    <a:pt x="1015" y="1437"/>
                  </a:lnTo>
                  <a:lnTo>
                    <a:pt x="1015" y="1436"/>
                  </a:lnTo>
                  <a:lnTo>
                    <a:pt x="1013" y="1434"/>
                  </a:lnTo>
                  <a:lnTo>
                    <a:pt x="1012" y="1426"/>
                  </a:lnTo>
                  <a:lnTo>
                    <a:pt x="1010" y="1416"/>
                  </a:lnTo>
                  <a:lnTo>
                    <a:pt x="1010" y="1411"/>
                  </a:lnTo>
                  <a:lnTo>
                    <a:pt x="1013" y="1404"/>
                  </a:lnTo>
                  <a:lnTo>
                    <a:pt x="1013" y="1401"/>
                  </a:lnTo>
                  <a:lnTo>
                    <a:pt x="1013" y="1398"/>
                  </a:lnTo>
                  <a:lnTo>
                    <a:pt x="1012" y="1393"/>
                  </a:lnTo>
                  <a:lnTo>
                    <a:pt x="1009" y="1388"/>
                  </a:lnTo>
                  <a:lnTo>
                    <a:pt x="1002" y="1382"/>
                  </a:lnTo>
                  <a:lnTo>
                    <a:pt x="995" y="1377"/>
                  </a:lnTo>
                  <a:lnTo>
                    <a:pt x="992" y="1374"/>
                  </a:lnTo>
                  <a:lnTo>
                    <a:pt x="989" y="1370"/>
                  </a:lnTo>
                  <a:lnTo>
                    <a:pt x="987" y="1367"/>
                  </a:lnTo>
                  <a:lnTo>
                    <a:pt x="986" y="1362"/>
                  </a:lnTo>
                  <a:lnTo>
                    <a:pt x="986" y="1355"/>
                  </a:lnTo>
                  <a:lnTo>
                    <a:pt x="984" y="1348"/>
                  </a:lnTo>
                  <a:lnTo>
                    <a:pt x="983" y="1339"/>
                  </a:lnTo>
                  <a:lnTo>
                    <a:pt x="980" y="1336"/>
                  </a:lnTo>
                  <a:lnTo>
                    <a:pt x="976" y="1334"/>
                  </a:lnTo>
                  <a:lnTo>
                    <a:pt x="973" y="1331"/>
                  </a:lnTo>
                  <a:lnTo>
                    <a:pt x="970" y="1329"/>
                  </a:lnTo>
                  <a:lnTo>
                    <a:pt x="969" y="1329"/>
                  </a:lnTo>
                  <a:lnTo>
                    <a:pt x="964" y="1321"/>
                  </a:lnTo>
                  <a:lnTo>
                    <a:pt x="961" y="1313"/>
                  </a:lnTo>
                  <a:lnTo>
                    <a:pt x="957" y="1303"/>
                  </a:lnTo>
                  <a:lnTo>
                    <a:pt x="954" y="1299"/>
                  </a:lnTo>
                  <a:lnTo>
                    <a:pt x="951" y="1295"/>
                  </a:lnTo>
                  <a:lnTo>
                    <a:pt x="946" y="1290"/>
                  </a:lnTo>
                  <a:lnTo>
                    <a:pt x="936" y="1285"/>
                  </a:lnTo>
                  <a:lnTo>
                    <a:pt x="936" y="1289"/>
                  </a:lnTo>
                  <a:lnTo>
                    <a:pt x="936" y="1293"/>
                  </a:lnTo>
                  <a:lnTo>
                    <a:pt x="931" y="1293"/>
                  </a:lnTo>
                  <a:lnTo>
                    <a:pt x="930" y="1295"/>
                  </a:lnTo>
                  <a:lnTo>
                    <a:pt x="928" y="1296"/>
                  </a:lnTo>
                  <a:lnTo>
                    <a:pt x="921" y="1289"/>
                  </a:lnTo>
                  <a:lnTo>
                    <a:pt x="917" y="1285"/>
                  </a:lnTo>
                  <a:lnTo>
                    <a:pt x="914" y="1282"/>
                  </a:lnTo>
                  <a:lnTo>
                    <a:pt x="911" y="1276"/>
                  </a:lnTo>
                  <a:lnTo>
                    <a:pt x="911" y="1272"/>
                  </a:lnTo>
                  <a:lnTo>
                    <a:pt x="910" y="1266"/>
                  </a:lnTo>
                  <a:lnTo>
                    <a:pt x="908" y="1264"/>
                  </a:lnTo>
                  <a:lnTo>
                    <a:pt x="905" y="1262"/>
                  </a:lnTo>
                  <a:lnTo>
                    <a:pt x="904" y="1262"/>
                  </a:lnTo>
                  <a:lnTo>
                    <a:pt x="902" y="1262"/>
                  </a:lnTo>
                  <a:lnTo>
                    <a:pt x="902" y="1263"/>
                  </a:lnTo>
                  <a:lnTo>
                    <a:pt x="902" y="1266"/>
                  </a:lnTo>
                  <a:lnTo>
                    <a:pt x="905" y="1273"/>
                  </a:lnTo>
                  <a:lnTo>
                    <a:pt x="908" y="1279"/>
                  </a:lnTo>
                  <a:lnTo>
                    <a:pt x="911" y="1282"/>
                  </a:lnTo>
                  <a:lnTo>
                    <a:pt x="914" y="1286"/>
                  </a:lnTo>
                  <a:lnTo>
                    <a:pt x="917" y="1290"/>
                  </a:lnTo>
                  <a:lnTo>
                    <a:pt x="917" y="1292"/>
                  </a:lnTo>
                  <a:lnTo>
                    <a:pt x="917" y="1295"/>
                  </a:lnTo>
                  <a:lnTo>
                    <a:pt x="917" y="1299"/>
                  </a:lnTo>
                  <a:lnTo>
                    <a:pt x="917" y="1300"/>
                  </a:lnTo>
                  <a:lnTo>
                    <a:pt x="918" y="1305"/>
                  </a:lnTo>
                  <a:lnTo>
                    <a:pt x="923" y="1309"/>
                  </a:lnTo>
                  <a:lnTo>
                    <a:pt x="928" y="1318"/>
                  </a:lnTo>
                  <a:lnTo>
                    <a:pt x="931" y="1329"/>
                  </a:lnTo>
                  <a:lnTo>
                    <a:pt x="934" y="1338"/>
                  </a:lnTo>
                  <a:lnTo>
                    <a:pt x="937" y="1346"/>
                  </a:lnTo>
                  <a:lnTo>
                    <a:pt x="941" y="1357"/>
                  </a:lnTo>
                  <a:lnTo>
                    <a:pt x="948" y="1367"/>
                  </a:lnTo>
                  <a:lnTo>
                    <a:pt x="953" y="1374"/>
                  </a:lnTo>
                  <a:lnTo>
                    <a:pt x="956" y="1378"/>
                  </a:lnTo>
                  <a:lnTo>
                    <a:pt x="956" y="1382"/>
                  </a:lnTo>
                  <a:lnTo>
                    <a:pt x="954" y="1382"/>
                  </a:lnTo>
                  <a:lnTo>
                    <a:pt x="953" y="1382"/>
                  </a:lnTo>
                  <a:lnTo>
                    <a:pt x="951" y="1384"/>
                  </a:lnTo>
                  <a:lnTo>
                    <a:pt x="950" y="1384"/>
                  </a:lnTo>
                  <a:lnTo>
                    <a:pt x="953" y="1398"/>
                  </a:lnTo>
                  <a:lnTo>
                    <a:pt x="954" y="1401"/>
                  </a:lnTo>
                  <a:lnTo>
                    <a:pt x="956" y="1406"/>
                  </a:lnTo>
                  <a:lnTo>
                    <a:pt x="959" y="1411"/>
                  </a:lnTo>
                  <a:lnTo>
                    <a:pt x="961" y="1414"/>
                  </a:lnTo>
                  <a:lnTo>
                    <a:pt x="969" y="1418"/>
                  </a:lnTo>
                  <a:lnTo>
                    <a:pt x="977" y="1426"/>
                  </a:lnTo>
                  <a:lnTo>
                    <a:pt x="979" y="1427"/>
                  </a:lnTo>
                  <a:lnTo>
                    <a:pt x="979" y="1429"/>
                  </a:lnTo>
                  <a:lnTo>
                    <a:pt x="977" y="1433"/>
                  </a:lnTo>
                  <a:lnTo>
                    <a:pt x="977" y="1436"/>
                  </a:lnTo>
                  <a:lnTo>
                    <a:pt x="977" y="1439"/>
                  </a:lnTo>
                  <a:lnTo>
                    <a:pt x="983" y="1442"/>
                  </a:lnTo>
                  <a:lnTo>
                    <a:pt x="984" y="1449"/>
                  </a:lnTo>
                  <a:lnTo>
                    <a:pt x="984" y="1454"/>
                  </a:lnTo>
                  <a:lnTo>
                    <a:pt x="984" y="1460"/>
                  </a:lnTo>
                  <a:lnTo>
                    <a:pt x="983" y="1466"/>
                  </a:lnTo>
                  <a:lnTo>
                    <a:pt x="982" y="1478"/>
                  </a:lnTo>
                  <a:lnTo>
                    <a:pt x="982" y="1485"/>
                  </a:lnTo>
                  <a:lnTo>
                    <a:pt x="983" y="1492"/>
                  </a:lnTo>
                  <a:lnTo>
                    <a:pt x="984" y="1493"/>
                  </a:lnTo>
                  <a:lnTo>
                    <a:pt x="987" y="1496"/>
                  </a:lnTo>
                  <a:lnTo>
                    <a:pt x="995" y="1506"/>
                  </a:lnTo>
                  <a:lnTo>
                    <a:pt x="1008" y="1519"/>
                  </a:lnTo>
                  <a:lnTo>
                    <a:pt x="1013" y="1519"/>
                  </a:lnTo>
                  <a:lnTo>
                    <a:pt x="1016" y="1525"/>
                  </a:lnTo>
                  <a:lnTo>
                    <a:pt x="1018" y="1531"/>
                  </a:lnTo>
                  <a:lnTo>
                    <a:pt x="1018" y="1538"/>
                  </a:lnTo>
                  <a:lnTo>
                    <a:pt x="1018" y="1547"/>
                  </a:lnTo>
                  <a:lnTo>
                    <a:pt x="1019" y="1554"/>
                  </a:lnTo>
                  <a:lnTo>
                    <a:pt x="1019" y="1562"/>
                  </a:lnTo>
                  <a:lnTo>
                    <a:pt x="1020" y="1570"/>
                  </a:lnTo>
                  <a:lnTo>
                    <a:pt x="1022" y="1574"/>
                  </a:lnTo>
                  <a:lnTo>
                    <a:pt x="1023" y="1575"/>
                  </a:lnTo>
                  <a:lnTo>
                    <a:pt x="1025" y="1577"/>
                  </a:lnTo>
                  <a:lnTo>
                    <a:pt x="1028" y="1577"/>
                  </a:lnTo>
                  <a:lnTo>
                    <a:pt x="1028" y="1580"/>
                  </a:lnTo>
                  <a:lnTo>
                    <a:pt x="1029" y="1580"/>
                  </a:lnTo>
                  <a:lnTo>
                    <a:pt x="1031" y="1580"/>
                  </a:lnTo>
                  <a:lnTo>
                    <a:pt x="1033" y="1577"/>
                  </a:lnTo>
                  <a:lnTo>
                    <a:pt x="1038" y="1587"/>
                  </a:lnTo>
                  <a:lnTo>
                    <a:pt x="1041" y="1591"/>
                  </a:lnTo>
                  <a:lnTo>
                    <a:pt x="1042" y="1593"/>
                  </a:lnTo>
                  <a:lnTo>
                    <a:pt x="1044" y="1594"/>
                  </a:lnTo>
                  <a:lnTo>
                    <a:pt x="1046" y="1594"/>
                  </a:lnTo>
                  <a:lnTo>
                    <a:pt x="1048" y="1594"/>
                  </a:lnTo>
                  <a:lnTo>
                    <a:pt x="1051" y="1594"/>
                  </a:lnTo>
                  <a:lnTo>
                    <a:pt x="1052" y="1594"/>
                  </a:lnTo>
                  <a:lnTo>
                    <a:pt x="1054" y="1597"/>
                  </a:lnTo>
                  <a:lnTo>
                    <a:pt x="1055" y="1603"/>
                  </a:lnTo>
                  <a:lnTo>
                    <a:pt x="1056" y="1607"/>
                  </a:lnTo>
                  <a:lnTo>
                    <a:pt x="1058" y="1610"/>
                  </a:lnTo>
                  <a:lnTo>
                    <a:pt x="1059" y="1611"/>
                  </a:lnTo>
                  <a:lnTo>
                    <a:pt x="1061" y="1613"/>
                  </a:lnTo>
                  <a:lnTo>
                    <a:pt x="1064" y="1613"/>
                  </a:lnTo>
                  <a:lnTo>
                    <a:pt x="1068" y="1614"/>
                  </a:lnTo>
                  <a:lnTo>
                    <a:pt x="1069" y="1616"/>
                  </a:lnTo>
                  <a:lnTo>
                    <a:pt x="1071" y="1616"/>
                  </a:lnTo>
                  <a:lnTo>
                    <a:pt x="1072" y="1617"/>
                  </a:lnTo>
                  <a:lnTo>
                    <a:pt x="1074" y="1619"/>
                  </a:lnTo>
                  <a:lnTo>
                    <a:pt x="1074" y="1623"/>
                  </a:lnTo>
                  <a:lnTo>
                    <a:pt x="1074" y="1626"/>
                  </a:lnTo>
                  <a:lnTo>
                    <a:pt x="1074" y="1630"/>
                  </a:lnTo>
                  <a:lnTo>
                    <a:pt x="1075" y="1632"/>
                  </a:lnTo>
                  <a:lnTo>
                    <a:pt x="1078" y="1634"/>
                  </a:lnTo>
                  <a:lnTo>
                    <a:pt x="1082" y="1637"/>
                  </a:lnTo>
                  <a:lnTo>
                    <a:pt x="1088" y="1640"/>
                  </a:lnTo>
                  <a:lnTo>
                    <a:pt x="1094" y="1643"/>
                  </a:lnTo>
                  <a:lnTo>
                    <a:pt x="1094" y="1646"/>
                  </a:lnTo>
                  <a:lnTo>
                    <a:pt x="1094" y="1649"/>
                  </a:lnTo>
                  <a:lnTo>
                    <a:pt x="1094" y="1652"/>
                  </a:lnTo>
                  <a:lnTo>
                    <a:pt x="1094" y="1655"/>
                  </a:lnTo>
                  <a:lnTo>
                    <a:pt x="1092" y="1657"/>
                  </a:lnTo>
                  <a:lnTo>
                    <a:pt x="1090" y="1660"/>
                  </a:lnTo>
                  <a:lnTo>
                    <a:pt x="1087" y="1663"/>
                  </a:lnTo>
                  <a:lnTo>
                    <a:pt x="1085" y="1666"/>
                  </a:lnTo>
                  <a:lnTo>
                    <a:pt x="1091" y="1666"/>
                  </a:lnTo>
                  <a:lnTo>
                    <a:pt x="1094" y="1670"/>
                  </a:lnTo>
                  <a:lnTo>
                    <a:pt x="1098" y="1678"/>
                  </a:lnTo>
                  <a:lnTo>
                    <a:pt x="1105" y="1688"/>
                  </a:lnTo>
                  <a:lnTo>
                    <a:pt x="1110" y="1692"/>
                  </a:lnTo>
                  <a:lnTo>
                    <a:pt x="1111" y="1693"/>
                  </a:lnTo>
                  <a:lnTo>
                    <a:pt x="1113" y="1693"/>
                  </a:lnTo>
                  <a:lnTo>
                    <a:pt x="1116" y="1692"/>
                  </a:lnTo>
                  <a:lnTo>
                    <a:pt x="1118" y="1691"/>
                  </a:lnTo>
                  <a:lnTo>
                    <a:pt x="1124" y="1688"/>
                  </a:lnTo>
                  <a:lnTo>
                    <a:pt x="1128" y="1688"/>
                  </a:lnTo>
                  <a:lnTo>
                    <a:pt x="1133" y="1688"/>
                  </a:lnTo>
                  <a:lnTo>
                    <a:pt x="1140" y="1689"/>
                  </a:lnTo>
                  <a:lnTo>
                    <a:pt x="1147" y="1691"/>
                  </a:lnTo>
                  <a:lnTo>
                    <a:pt x="1154" y="1691"/>
                  </a:lnTo>
                  <a:lnTo>
                    <a:pt x="1159" y="1689"/>
                  </a:lnTo>
                  <a:lnTo>
                    <a:pt x="1162" y="1685"/>
                  </a:lnTo>
                  <a:lnTo>
                    <a:pt x="1166" y="1682"/>
                  </a:lnTo>
                  <a:lnTo>
                    <a:pt x="1169" y="1679"/>
                  </a:lnTo>
                  <a:lnTo>
                    <a:pt x="1173" y="1678"/>
                  </a:lnTo>
                  <a:lnTo>
                    <a:pt x="1177" y="1676"/>
                  </a:lnTo>
                  <a:lnTo>
                    <a:pt x="1188" y="1676"/>
                  </a:lnTo>
                  <a:lnTo>
                    <a:pt x="1198" y="1676"/>
                  </a:lnTo>
                  <a:lnTo>
                    <a:pt x="1209" y="1675"/>
                  </a:lnTo>
                  <a:lnTo>
                    <a:pt x="1213" y="1672"/>
                  </a:lnTo>
                  <a:lnTo>
                    <a:pt x="1218" y="1669"/>
                  </a:lnTo>
                  <a:lnTo>
                    <a:pt x="1226" y="1663"/>
                  </a:lnTo>
                  <a:lnTo>
                    <a:pt x="1232" y="1663"/>
                  </a:lnTo>
                  <a:lnTo>
                    <a:pt x="1235" y="1672"/>
                  </a:lnTo>
                  <a:lnTo>
                    <a:pt x="1232" y="1699"/>
                  </a:lnTo>
                  <a:lnTo>
                    <a:pt x="1226" y="1705"/>
                  </a:lnTo>
                  <a:lnTo>
                    <a:pt x="1226" y="1708"/>
                  </a:lnTo>
                  <a:lnTo>
                    <a:pt x="1226" y="1712"/>
                  </a:lnTo>
                  <a:lnTo>
                    <a:pt x="1226" y="1717"/>
                  </a:lnTo>
                  <a:lnTo>
                    <a:pt x="1226" y="1719"/>
                  </a:lnTo>
                  <a:lnTo>
                    <a:pt x="1226" y="1721"/>
                  </a:lnTo>
                  <a:lnTo>
                    <a:pt x="1221" y="1724"/>
                  </a:lnTo>
                  <a:lnTo>
                    <a:pt x="1221" y="1727"/>
                  </a:lnTo>
                  <a:lnTo>
                    <a:pt x="1221" y="1729"/>
                  </a:lnTo>
                  <a:lnTo>
                    <a:pt x="1221" y="1732"/>
                  </a:lnTo>
                  <a:lnTo>
                    <a:pt x="1221" y="1735"/>
                  </a:lnTo>
                  <a:lnTo>
                    <a:pt x="1218" y="1741"/>
                  </a:lnTo>
                  <a:lnTo>
                    <a:pt x="1212" y="1747"/>
                  </a:lnTo>
                  <a:lnTo>
                    <a:pt x="1208" y="1754"/>
                  </a:lnTo>
                  <a:lnTo>
                    <a:pt x="1205" y="1760"/>
                  </a:lnTo>
                  <a:lnTo>
                    <a:pt x="1202" y="1768"/>
                  </a:lnTo>
                  <a:lnTo>
                    <a:pt x="1200" y="1777"/>
                  </a:lnTo>
                  <a:lnTo>
                    <a:pt x="1199" y="1787"/>
                  </a:lnTo>
                  <a:lnTo>
                    <a:pt x="1198" y="1791"/>
                  </a:lnTo>
                  <a:lnTo>
                    <a:pt x="1196" y="1796"/>
                  </a:lnTo>
                  <a:lnTo>
                    <a:pt x="1190" y="1796"/>
                  </a:lnTo>
                  <a:lnTo>
                    <a:pt x="1188" y="1804"/>
                  </a:lnTo>
                  <a:lnTo>
                    <a:pt x="1186" y="1812"/>
                  </a:lnTo>
                  <a:lnTo>
                    <a:pt x="1185" y="1819"/>
                  </a:lnTo>
                  <a:lnTo>
                    <a:pt x="1182" y="1826"/>
                  </a:lnTo>
                  <a:lnTo>
                    <a:pt x="1177" y="1830"/>
                  </a:lnTo>
                  <a:lnTo>
                    <a:pt x="1173" y="1835"/>
                  </a:lnTo>
                  <a:lnTo>
                    <a:pt x="1173" y="1837"/>
                  </a:lnTo>
                  <a:lnTo>
                    <a:pt x="1173" y="1842"/>
                  </a:lnTo>
                  <a:lnTo>
                    <a:pt x="1173" y="1845"/>
                  </a:lnTo>
                  <a:lnTo>
                    <a:pt x="1172" y="1849"/>
                  </a:lnTo>
                  <a:lnTo>
                    <a:pt x="1169" y="1850"/>
                  </a:lnTo>
                  <a:lnTo>
                    <a:pt x="1164" y="1852"/>
                  </a:lnTo>
                  <a:lnTo>
                    <a:pt x="1160" y="1855"/>
                  </a:lnTo>
                  <a:lnTo>
                    <a:pt x="1157" y="1856"/>
                  </a:lnTo>
                  <a:lnTo>
                    <a:pt x="1157" y="1859"/>
                  </a:lnTo>
                  <a:lnTo>
                    <a:pt x="1157" y="1862"/>
                  </a:lnTo>
                  <a:lnTo>
                    <a:pt x="1157" y="1865"/>
                  </a:lnTo>
                  <a:lnTo>
                    <a:pt x="1157" y="1866"/>
                  </a:lnTo>
                  <a:lnTo>
                    <a:pt x="1157" y="1868"/>
                  </a:lnTo>
                  <a:lnTo>
                    <a:pt x="1154" y="1871"/>
                  </a:lnTo>
                  <a:lnTo>
                    <a:pt x="1150" y="1871"/>
                  </a:lnTo>
                  <a:lnTo>
                    <a:pt x="1147" y="1872"/>
                  </a:lnTo>
                  <a:lnTo>
                    <a:pt x="1146" y="1872"/>
                  </a:lnTo>
                  <a:lnTo>
                    <a:pt x="1143" y="1873"/>
                  </a:lnTo>
                  <a:lnTo>
                    <a:pt x="1143" y="1875"/>
                  </a:lnTo>
                  <a:lnTo>
                    <a:pt x="1141" y="1878"/>
                  </a:lnTo>
                  <a:lnTo>
                    <a:pt x="1140" y="1884"/>
                  </a:lnTo>
                  <a:lnTo>
                    <a:pt x="1137" y="1889"/>
                  </a:lnTo>
                  <a:lnTo>
                    <a:pt x="1131" y="1895"/>
                  </a:lnTo>
                  <a:lnTo>
                    <a:pt x="1121" y="1904"/>
                  </a:lnTo>
                  <a:lnTo>
                    <a:pt x="1120" y="1904"/>
                  </a:lnTo>
                  <a:lnTo>
                    <a:pt x="1117" y="1904"/>
                  </a:lnTo>
                  <a:lnTo>
                    <a:pt x="1116" y="1904"/>
                  </a:lnTo>
                  <a:lnTo>
                    <a:pt x="1113" y="1904"/>
                  </a:lnTo>
                  <a:lnTo>
                    <a:pt x="1111" y="1905"/>
                  </a:lnTo>
                  <a:lnTo>
                    <a:pt x="1110" y="1907"/>
                  </a:lnTo>
                  <a:lnTo>
                    <a:pt x="1107" y="1911"/>
                  </a:lnTo>
                  <a:lnTo>
                    <a:pt x="1104" y="1914"/>
                  </a:lnTo>
                  <a:lnTo>
                    <a:pt x="1104" y="1917"/>
                  </a:lnTo>
                  <a:lnTo>
                    <a:pt x="1103" y="1918"/>
                  </a:lnTo>
                  <a:lnTo>
                    <a:pt x="1100" y="1918"/>
                  </a:lnTo>
                  <a:lnTo>
                    <a:pt x="1097" y="1918"/>
                  </a:lnTo>
                  <a:lnTo>
                    <a:pt x="1092" y="1920"/>
                  </a:lnTo>
                  <a:lnTo>
                    <a:pt x="1091" y="1920"/>
                  </a:lnTo>
                  <a:lnTo>
                    <a:pt x="1088" y="1924"/>
                  </a:lnTo>
                  <a:lnTo>
                    <a:pt x="1084" y="1933"/>
                  </a:lnTo>
                  <a:lnTo>
                    <a:pt x="1080" y="1941"/>
                  </a:lnTo>
                  <a:lnTo>
                    <a:pt x="1077" y="1945"/>
                  </a:lnTo>
                  <a:lnTo>
                    <a:pt x="1071" y="1945"/>
                  </a:lnTo>
                  <a:lnTo>
                    <a:pt x="1068" y="1950"/>
                  </a:lnTo>
                  <a:lnTo>
                    <a:pt x="1068" y="1954"/>
                  </a:lnTo>
                  <a:lnTo>
                    <a:pt x="1068" y="1960"/>
                  </a:lnTo>
                  <a:lnTo>
                    <a:pt x="1068" y="1963"/>
                  </a:lnTo>
                  <a:lnTo>
                    <a:pt x="1067" y="1967"/>
                  </a:lnTo>
                  <a:lnTo>
                    <a:pt x="1062" y="1971"/>
                  </a:lnTo>
                  <a:lnTo>
                    <a:pt x="1059" y="1973"/>
                  </a:lnTo>
                  <a:lnTo>
                    <a:pt x="1058" y="1976"/>
                  </a:lnTo>
                  <a:lnTo>
                    <a:pt x="1058" y="1979"/>
                  </a:lnTo>
                  <a:lnTo>
                    <a:pt x="1058" y="1981"/>
                  </a:lnTo>
                  <a:lnTo>
                    <a:pt x="1058" y="1984"/>
                  </a:lnTo>
                  <a:lnTo>
                    <a:pt x="1058" y="1986"/>
                  </a:lnTo>
                  <a:lnTo>
                    <a:pt x="1058" y="1987"/>
                  </a:lnTo>
                  <a:lnTo>
                    <a:pt x="1055" y="1989"/>
                  </a:lnTo>
                  <a:lnTo>
                    <a:pt x="1052" y="1989"/>
                  </a:lnTo>
                  <a:lnTo>
                    <a:pt x="1049" y="1989"/>
                  </a:lnTo>
                  <a:lnTo>
                    <a:pt x="1046" y="1989"/>
                  </a:lnTo>
                  <a:lnTo>
                    <a:pt x="1046" y="1990"/>
                  </a:lnTo>
                  <a:lnTo>
                    <a:pt x="1045" y="1992"/>
                  </a:lnTo>
                  <a:lnTo>
                    <a:pt x="1044" y="1996"/>
                  </a:lnTo>
                  <a:lnTo>
                    <a:pt x="1042" y="2000"/>
                  </a:lnTo>
                  <a:lnTo>
                    <a:pt x="1041" y="2003"/>
                  </a:lnTo>
                  <a:lnTo>
                    <a:pt x="1033" y="2003"/>
                  </a:lnTo>
                  <a:lnTo>
                    <a:pt x="1028" y="2010"/>
                  </a:lnTo>
                  <a:lnTo>
                    <a:pt x="1026" y="2013"/>
                  </a:lnTo>
                  <a:lnTo>
                    <a:pt x="1025" y="2017"/>
                  </a:lnTo>
                  <a:lnTo>
                    <a:pt x="1025" y="2020"/>
                  </a:lnTo>
                  <a:lnTo>
                    <a:pt x="1019" y="2020"/>
                  </a:lnTo>
                  <a:lnTo>
                    <a:pt x="1019" y="2022"/>
                  </a:lnTo>
                  <a:lnTo>
                    <a:pt x="1018" y="2025"/>
                  </a:lnTo>
                  <a:lnTo>
                    <a:pt x="1019" y="2030"/>
                  </a:lnTo>
                  <a:lnTo>
                    <a:pt x="1019" y="2036"/>
                  </a:lnTo>
                  <a:lnTo>
                    <a:pt x="1019" y="2042"/>
                  </a:lnTo>
                  <a:lnTo>
                    <a:pt x="1018" y="2046"/>
                  </a:lnTo>
                  <a:lnTo>
                    <a:pt x="1016" y="2051"/>
                  </a:lnTo>
                  <a:lnTo>
                    <a:pt x="1010" y="2061"/>
                  </a:lnTo>
                  <a:lnTo>
                    <a:pt x="1008" y="2066"/>
                  </a:lnTo>
                  <a:lnTo>
                    <a:pt x="1006" y="2072"/>
                  </a:lnTo>
                  <a:lnTo>
                    <a:pt x="1005" y="2078"/>
                  </a:lnTo>
                  <a:lnTo>
                    <a:pt x="1005" y="2084"/>
                  </a:lnTo>
                  <a:lnTo>
                    <a:pt x="1008" y="2088"/>
                  </a:lnTo>
                  <a:lnTo>
                    <a:pt x="1013" y="2094"/>
                  </a:lnTo>
                  <a:lnTo>
                    <a:pt x="1019" y="2098"/>
                  </a:lnTo>
                  <a:lnTo>
                    <a:pt x="1020" y="2101"/>
                  </a:lnTo>
                  <a:lnTo>
                    <a:pt x="1022" y="2102"/>
                  </a:lnTo>
                  <a:lnTo>
                    <a:pt x="1020" y="2105"/>
                  </a:lnTo>
                  <a:lnTo>
                    <a:pt x="1019" y="2108"/>
                  </a:lnTo>
                  <a:lnTo>
                    <a:pt x="1016" y="2114"/>
                  </a:lnTo>
                  <a:lnTo>
                    <a:pt x="1016" y="2136"/>
                  </a:lnTo>
                  <a:lnTo>
                    <a:pt x="1016" y="2153"/>
                  </a:lnTo>
                  <a:lnTo>
                    <a:pt x="1018" y="2156"/>
                  </a:lnTo>
                  <a:lnTo>
                    <a:pt x="1020" y="2159"/>
                  </a:lnTo>
                  <a:lnTo>
                    <a:pt x="1026" y="2164"/>
                  </a:lnTo>
                  <a:lnTo>
                    <a:pt x="1032" y="2170"/>
                  </a:lnTo>
                  <a:lnTo>
                    <a:pt x="1035" y="2172"/>
                  </a:lnTo>
                  <a:lnTo>
                    <a:pt x="1036" y="2174"/>
                  </a:lnTo>
                  <a:lnTo>
                    <a:pt x="1036" y="2180"/>
                  </a:lnTo>
                  <a:lnTo>
                    <a:pt x="1035" y="2186"/>
                  </a:lnTo>
                  <a:lnTo>
                    <a:pt x="1033" y="2193"/>
                  </a:lnTo>
                  <a:lnTo>
                    <a:pt x="1033" y="2196"/>
                  </a:lnTo>
                  <a:lnTo>
                    <a:pt x="1033" y="2199"/>
                  </a:lnTo>
                  <a:lnTo>
                    <a:pt x="1033" y="2206"/>
                  </a:lnTo>
                  <a:lnTo>
                    <a:pt x="1036" y="2218"/>
                  </a:lnTo>
                  <a:lnTo>
                    <a:pt x="1038" y="2235"/>
                  </a:lnTo>
                  <a:lnTo>
                    <a:pt x="1038" y="2241"/>
                  </a:lnTo>
                  <a:lnTo>
                    <a:pt x="1036" y="2248"/>
                  </a:lnTo>
                  <a:lnTo>
                    <a:pt x="1033" y="2256"/>
                  </a:lnTo>
                  <a:lnTo>
                    <a:pt x="1033" y="2265"/>
                  </a:lnTo>
                  <a:lnTo>
                    <a:pt x="1033" y="2271"/>
                  </a:lnTo>
                  <a:lnTo>
                    <a:pt x="1035" y="2277"/>
                  </a:lnTo>
                  <a:lnTo>
                    <a:pt x="1035" y="2281"/>
                  </a:lnTo>
                  <a:lnTo>
                    <a:pt x="1036" y="2285"/>
                  </a:lnTo>
                  <a:lnTo>
                    <a:pt x="1035" y="2287"/>
                  </a:lnTo>
                  <a:lnTo>
                    <a:pt x="1035" y="2290"/>
                  </a:lnTo>
                  <a:lnTo>
                    <a:pt x="1031" y="2295"/>
                  </a:lnTo>
                  <a:lnTo>
                    <a:pt x="1022" y="2310"/>
                  </a:lnTo>
                  <a:lnTo>
                    <a:pt x="1010" y="2323"/>
                  </a:lnTo>
                  <a:lnTo>
                    <a:pt x="1006" y="2327"/>
                  </a:lnTo>
                  <a:lnTo>
                    <a:pt x="1002" y="2330"/>
                  </a:lnTo>
                  <a:lnTo>
                    <a:pt x="997" y="2331"/>
                  </a:lnTo>
                  <a:lnTo>
                    <a:pt x="993" y="2331"/>
                  </a:lnTo>
                  <a:lnTo>
                    <a:pt x="990" y="2331"/>
                  </a:lnTo>
                  <a:lnTo>
                    <a:pt x="986" y="2333"/>
                  </a:lnTo>
                  <a:lnTo>
                    <a:pt x="983" y="2334"/>
                  </a:lnTo>
                  <a:lnTo>
                    <a:pt x="980" y="2337"/>
                  </a:lnTo>
                  <a:lnTo>
                    <a:pt x="977" y="2341"/>
                  </a:lnTo>
                  <a:lnTo>
                    <a:pt x="974" y="2343"/>
                  </a:lnTo>
                  <a:lnTo>
                    <a:pt x="970" y="2344"/>
                  </a:lnTo>
                  <a:lnTo>
                    <a:pt x="964" y="2344"/>
                  </a:lnTo>
                  <a:lnTo>
                    <a:pt x="960" y="2344"/>
                  </a:lnTo>
                  <a:lnTo>
                    <a:pt x="957" y="2344"/>
                  </a:lnTo>
                  <a:lnTo>
                    <a:pt x="956" y="2346"/>
                  </a:lnTo>
                  <a:lnTo>
                    <a:pt x="953" y="2356"/>
                  </a:lnTo>
                  <a:lnTo>
                    <a:pt x="950" y="2367"/>
                  </a:lnTo>
                  <a:lnTo>
                    <a:pt x="944" y="2367"/>
                  </a:lnTo>
                  <a:lnTo>
                    <a:pt x="944" y="2369"/>
                  </a:lnTo>
                  <a:lnTo>
                    <a:pt x="943" y="2370"/>
                  </a:lnTo>
                  <a:lnTo>
                    <a:pt x="941" y="2375"/>
                  </a:lnTo>
                  <a:lnTo>
                    <a:pt x="938" y="2382"/>
                  </a:lnTo>
                  <a:lnTo>
                    <a:pt x="937" y="2383"/>
                  </a:lnTo>
                  <a:lnTo>
                    <a:pt x="934" y="2383"/>
                  </a:lnTo>
                  <a:lnTo>
                    <a:pt x="933" y="2383"/>
                  </a:lnTo>
                  <a:lnTo>
                    <a:pt x="931" y="2385"/>
                  </a:lnTo>
                  <a:lnTo>
                    <a:pt x="931" y="2390"/>
                  </a:lnTo>
                  <a:lnTo>
                    <a:pt x="930" y="2393"/>
                  </a:lnTo>
                  <a:lnTo>
                    <a:pt x="930" y="2398"/>
                  </a:lnTo>
                  <a:lnTo>
                    <a:pt x="930" y="2403"/>
                  </a:lnTo>
                  <a:lnTo>
                    <a:pt x="931" y="2409"/>
                  </a:lnTo>
                  <a:lnTo>
                    <a:pt x="936" y="2409"/>
                  </a:lnTo>
                  <a:lnTo>
                    <a:pt x="937" y="2418"/>
                  </a:lnTo>
                  <a:lnTo>
                    <a:pt x="938" y="2429"/>
                  </a:lnTo>
                  <a:lnTo>
                    <a:pt x="943" y="2457"/>
                  </a:lnTo>
                  <a:lnTo>
                    <a:pt x="944" y="2471"/>
                  </a:lnTo>
                  <a:lnTo>
                    <a:pt x="944" y="2484"/>
                  </a:lnTo>
                  <a:lnTo>
                    <a:pt x="943" y="2494"/>
                  </a:lnTo>
                  <a:lnTo>
                    <a:pt x="941" y="2498"/>
                  </a:lnTo>
                  <a:lnTo>
                    <a:pt x="938" y="2501"/>
                  </a:lnTo>
                  <a:lnTo>
                    <a:pt x="934" y="2503"/>
                  </a:lnTo>
                  <a:lnTo>
                    <a:pt x="930" y="2504"/>
                  </a:lnTo>
                  <a:lnTo>
                    <a:pt x="925" y="2504"/>
                  </a:lnTo>
                  <a:lnTo>
                    <a:pt x="920" y="2507"/>
                  </a:lnTo>
                  <a:lnTo>
                    <a:pt x="911" y="2510"/>
                  </a:lnTo>
                  <a:lnTo>
                    <a:pt x="904" y="2516"/>
                  </a:lnTo>
                  <a:lnTo>
                    <a:pt x="889" y="2526"/>
                  </a:lnTo>
                  <a:lnTo>
                    <a:pt x="891" y="2529"/>
                  </a:lnTo>
                  <a:lnTo>
                    <a:pt x="894" y="2530"/>
                  </a:lnTo>
                  <a:lnTo>
                    <a:pt x="898" y="2534"/>
                  </a:lnTo>
                  <a:lnTo>
                    <a:pt x="897" y="2540"/>
                  </a:lnTo>
                  <a:lnTo>
                    <a:pt x="897" y="2562"/>
                  </a:lnTo>
                  <a:lnTo>
                    <a:pt x="895" y="2570"/>
                  </a:lnTo>
                  <a:lnTo>
                    <a:pt x="895" y="2576"/>
                  </a:lnTo>
                  <a:lnTo>
                    <a:pt x="887" y="2576"/>
                  </a:lnTo>
                  <a:lnTo>
                    <a:pt x="887" y="2579"/>
                  </a:lnTo>
                  <a:lnTo>
                    <a:pt x="887" y="2583"/>
                  </a:lnTo>
                  <a:lnTo>
                    <a:pt x="892" y="2589"/>
                  </a:lnTo>
                  <a:lnTo>
                    <a:pt x="881" y="2596"/>
                  </a:lnTo>
                  <a:lnTo>
                    <a:pt x="874" y="2601"/>
                  </a:lnTo>
                  <a:lnTo>
                    <a:pt x="869" y="2603"/>
                  </a:lnTo>
                  <a:lnTo>
                    <a:pt x="866" y="2609"/>
                  </a:lnTo>
                  <a:lnTo>
                    <a:pt x="862" y="2618"/>
                  </a:lnTo>
                  <a:lnTo>
                    <a:pt x="856" y="2634"/>
                  </a:lnTo>
                  <a:lnTo>
                    <a:pt x="853" y="2634"/>
                  </a:lnTo>
                  <a:lnTo>
                    <a:pt x="853" y="2635"/>
                  </a:lnTo>
                  <a:lnTo>
                    <a:pt x="853" y="2638"/>
                  </a:lnTo>
                  <a:lnTo>
                    <a:pt x="853" y="2639"/>
                  </a:lnTo>
                  <a:lnTo>
                    <a:pt x="853" y="2641"/>
                  </a:lnTo>
                  <a:lnTo>
                    <a:pt x="853" y="2642"/>
                  </a:lnTo>
                  <a:lnTo>
                    <a:pt x="851" y="2645"/>
                  </a:lnTo>
                  <a:lnTo>
                    <a:pt x="846" y="2647"/>
                  </a:lnTo>
                  <a:lnTo>
                    <a:pt x="839" y="2652"/>
                  </a:lnTo>
                  <a:lnTo>
                    <a:pt x="829" y="2667"/>
                  </a:lnTo>
                  <a:lnTo>
                    <a:pt x="816" y="2683"/>
                  </a:lnTo>
                  <a:lnTo>
                    <a:pt x="809" y="2690"/>
                  </a:lnTo>
                  <a:lnTo>
                    <a:pt x="802" y="2697"/>
                  </a:lnTo>
                  <a:lnTo>
                    <a:pt x="794" y="2703"/>
                  </a:lnTo>
                  <a:lnTo>
                    <a:pt x="787" y="2706"/>
                  </a:lnTo>
                  <a:lnTo>
                    <a:pt x="783" y="2706"/>
                  </a:lnTo>
                  <a:lnTo>
                    <a:pt x="780" y="2706"/>
                  </a:lnTo>
                  <a:lnTo>
                    <a:pt x="777" y="2704"/>
                  </a:lnTo>
                  <a:lnTo>
                    <a:pt x="773" y="2706"/>
                  </a:lnTo>
                  <a:lnTo>
                    <a:pt x="773" y="2711"/>
                  </a:lnTo>
                  <a:lnTo>
                    <a:pt x="764" y="2711"/>
                  </a:lnTo>
                  <a:lnTo>
                    <a:pt x="757" y="2711"/>
                  </a:lnTo>
                  <a:lnTo>
                    <a:pt x="754" y="2716"/>
                  </a:lnTo>
                  <a:lnTo>
                    <a:pt x="748" y="2716"/>
                  </a:lnTo>
                  <a:lnTo>
                    <a:pt x="743" y="2716"/>
                  </a:lnTo>
                  <a:lnTo>
                    <a:pt x="734" y="2713"/>
                  </a:lnTo>
                  <a:lnTo>
                    <a:pt x="728" y="2713"/>
                  </a:lnTo>
                  <a:lnTo>
                    <a:pt x="722" y="2711"/>
                  </a:lnTo>
                  <a:lnTo>
                    <a:pt x="717" y="2713"/>
                  </a:lnTo>
                  <a:lnTo>
                    <a:pt x="709" y="2714"/>
                  </a:lnTo>
                  <a:lnTo>
                    <a:pt x="708" y="2716"/>
                  </a:lnTo>
                  <a:lnTo>
                    <a:pt x="705" y="2717"/>
                  </a:lnTo>
                  <a:lnTo>
                    <a:pt x="701" y="2722"/>
                  </a:lnTo>
                  <a:lnTo>
                    <a:pt x="699" y="2722"/>
                  </a:lnTo>
                  <a:lnTo>
                    <a:pt x="696" y="2722"/>
                  </a:lnTo>
                  <a:lnTo>
                    <a:pt x="692" y="2720"/>
                  </a:lnTo>
                  <a:lnTo>
                    <a:pt x="688" y="2719"/>
                  </a:lnTo>
                  <a:lnTo>
                    <a:pt x="685" y="2719"/>
                  </a:lnTo>
                  <a:lnTo>
                    <a:pt x="682" y="2719"/>
                  </a:lnTo>
                  <a:lnTo>
                    <a:pt x="679" y="2720"/>
                  </a:lnTo>
                  <a:lnTo>
                    <a:pt x="675" y="2723"/>
                  </a:lnTo>
                  <a:lnTo>
                    <a:pt x="643" y="2723"/>
                  </a:lnTo>
                  <a:lnTo>
                    <a:pt x="643" y="2719"/>
                  </a:lnTo>
                  <a:lnTo>
                    <a:pt x="637" y="2723"/>
                  </a:lnTo>
                  <a:lnTo>
                    <a:pt x="635" y="2723"/>
                  </a:lnTo>
                  <a:lnTo>
                    <a:pt x="633" y="2720"/>
                  </a:lnTo>
                  <a:lnTo>
                    <a:pt x="632" y="2716"/>
                  </a:lnTo>
                  <a:lnTo>
                    <a:pt x="630" y="2706"/>
                  </a:lnTo>
                  <a:lnTo>
                    <a:pt x="629" y="2691"/>
                  </a:lnTo>
                  <a:lnTo>
                    <a:pt x="623" y="2688"/>
                  </a:lnTo>
                  <a:lnTo>
                    <a:pt x="624" y="2686"/>
                  </a:lnTo>
                  <a:lnTo>
                    <a:pt x="626" y="2684"/>
                  </a:lnTo>
                  <a:lnTo>
                    <a:pt x="629" y="2681"/>
                  </a:lnTo>
                  <a:lnTo>
                    <a:pt x="632" y="2680"/>
                  </a:lnTo>
                  <a:lnTo>
                    <a:pt x="633" y="2678"/>
                  </a:lnTo>
                  <a:lnTo>
                    <a:pt x="635" y="2675"/>
                  </a:lnTo>
                  <a:lnTo>
                    <a:pt x="635" y="2673"/>
                  </a:lnTo>
                  <a:lnTo>
                    <a:pt x="635" y="2668"/>
                  </a:lnTo>
                  <a:lnTo>
                    <a:pt x="635" y="2664"/>
                  </a:lnTo>
                  <a:lnTo>
                    <a:pt x="632" y="2652"/>
                  </a:lnTo>
                  <a:lnTo>
                    <a:pt x="629" y="2642"/>
                  </a:lnTo>
                  <a:lnTo>
                    <a:pt x="627" y="2639"/>
                  </a:lnTo>
                  <a:lnTo>
                    <a:pt x="626" y="2637"/>
                  </a:lnTo>
                  <a:lnTo>
                    <a:pt x="624" y="2635"/>
                  </a:lnTo>
                  <a:lnTo>
                    <a:pt x="623" y="2634"/>
                  </a:lnTo>
                  <a:lnTo>
                    <a:pt x="620" y="2632"/>
                  </a:lnTo>
                  <a:lnTo>
                    <a:pt x="619" y="2632"/>
                  </a:lnTo>
                  <a:lnTo>
                    <a:pt x="619" y="2631"/>
                  </a:lnTo>
                  <a:lnTo>
                    <a:pt x="617" y="2627"/>
                  </a:lnTo>
                  <a:lnTo>
                    <a:pt x="616" y="2624"/>
                  </a:lnTo>
                  <a:lnTo>
                    <a:pt x="616" y="2615"/>
                  </a:lnTo>
                  <a:lnTo>
                    <a:pt x="616" y="2603"/>
                  </a:lnTo>
                  <a:lnTo>
                    <a:pt x="613" y="2601"/>
                  </a:lnTo>
                  <a:lnTo>
                    <a:pt x="610" y="2598"/>
                  </a:lnTo>
                  <a:lnTo>
                    <a:pt x="607" y="2595"/>
                  </a:lnTo>
                  <a:lnTo>
                    <a:pt x="604" y="2592"/>
                  </a:lnTo>
                  <a:lnTo>
                    <a:pt x="603" y="2589"/>
                  </a:lnTo>
                  <a:lnTo>
                    <a:pt x="603" y="2585"/>
                  </a:lnTo>
                  <a:lnTo>
                    <a:pt x="603" y="2582"/>
                  </a:lnTo>
                  <a:lnTo>
                    <a:pt x="601" y="2578"/>
                  </a:lnTo>
                  <a:lnTo>
                    <a:pt x="600" y="2578"/>
                  </a:lnTo>
                  <a:lnTo>
                    <a:pt x="597" y="2578"/>
                  </a:lnTo>
                  <a:lnTo>
                    <a:pt x="596" y="2578"/>
                  </a:lnTo>
                  <a:lnTo>
                    <a:pt x="593" y="2578"/>
                  </a:lnTo>
                  <a:lnTo>
                    <a:pt x="591" y="2576"/>
                  </a:lnTo>
                  <a:lnTo>
                    <a:pt x="587" y="2570"/>
                  </a:lnTo>
                  <a:lnTo>
                    <a:pt x="583" y="2562"/>
                  </a:lnTo>
                  <a:lnTo>
                    <a:pt x="581" y="2557"/>
                  </a:lnTo>
                  <a:lnTo>
                    <a:pt x="580" y="2552"/>
                  </a:lnTo>
                  <a:lnTo>
                    <a:pt x="578" y="2544"/>
                  </a:lnTo>
                  <a:lnTo>
                    <a:pt x="577" y="2537"/>
                  </a:lnTo>
                  <a:lnTo>
                    <a:pt x="577" y="2530"/>
                  </a:lnTo>
                  <a:lnTo>
                    <a:pt x="578" y="2516"/>
                  </a:lnTo>
                  <a:lnTo>
                    <a:pt x="577" y="2498"/>
                  </a:lnTo>
                  <a:lnTo>
                    <a:pt x="573" y="2488"/>
                  </a:lnTo>
                  <a:lnTo>
                    <a:pt x="570" y="2481"/>
                  </a:lnTo>
                  <a:lnTo>
                    <a:pt x="568" y="2475"/>
                  </a:lnTo>
                  <a:lnTo>
                    <a:pt x="568" y="2472"/>
                  </a:lnTo>
                  <a:lnTo>
                    <a:pt x="568" y="2468"/>
                  </a:lnTo>
                  <a:lnTo>
                    <a:pt x="570" y="2460"/>
                  </a:lnTo>
                  <a:lnTo>
                    <a:pt x="571" y="2451"/>
                  </a:lnTo>
                  <a:lnTo>
                    <a:pt x="571" y="2447"/>
                  </a:lnTo>
                  <a:lnTo>
                    <a:pt x="571" y="2442"/>
                  </a:lnTo>
                  <a:lnTo>
                    <a:pt x="570" y="2439"/>
                  </a:lnTo>
                  <a:lnTo>
                    <a:pt x="565" y="2436"/>
                  </a:lnTo>
                  <a:lnTo>
                    <a:pt x="563" y="2434"/>
                  </a:lnTo>
                  <a:lnTo>
                    <a:pt x="560" y="2432"/>
                  </a:lnTo>
                  <a:lnTo>
                    <a:pt x="560" y="2428"/>
                  </a:lnTo>
                  <a:lnTo>
                    <a:pt x="560" y="2425"/>
                  </a:lnTo>
                  <a:lnTo>
                    <a:pt x="561" y="2421"/>
                  </a:lnTo>
                  <a:lnTo>
                    <a:pt x="560" y="2418"/>
                  </a:lnTo>
                  <a:lnTo>
                    <a:pt x="560" y="2416"/>
                  </a:lnTo>
                  <a:lnTo>
                    <a:pt x="558" y="2413"/>
                  </a:lnTo>
                  <a:lnTo>
                    <a:pt x="554" y="2409"/>
                  </a:lnTo>
                  <a:lnTo>
                    <a:pt x="550" y="2406"/>
                  </a:lnTo>
                  <a:lnTo>
                    <a:pt x="547" y="2402"/>
                  </a:lnTo>
                  <a:lnTo>
                    <a:pt x="545" y="2398"/>
                  </a:lnTo>
                  <a:lnTo>
                    <a:pt x="545" y="2393"/>
                  </a:lnTo>
                  <a:lnTo>
                    <a:pt x="545" y="2386"/>
                  </a:lnTo>
                  <a:lnTo>
                    <a:pt x="545" y="2379"/>
                  </a:lnTo>
                  <a:lnTo>
                    <a:pt x="545" y="2375"/>
                  </a:lnTo>
                  <a:lnTo>
                    <a:pt x="544" y="2370"/>
                  </a:lnTo>
                  <a:lnTo>
                    <a:pt x="527" y="2352"/>
                  </a:lnTo>
                  <a:lnTo>
                    <a:pt x="521" y="2352"/>
                  </a:lnTo>
                  <a:lnTo>
                    <a:pt x="519" y="2341"/>
                  </a:lnTo>
                  <a:lnTo>
                    <a:pt x="519" y="2324"/>
                  </a:lnTo>
                  <a:lnTo>
                    <a:pt x="518" y="2303"/>
                  </a:lnTo>
                  <a:lnTo>
                    <a:pt x="518" y="2294"/>
                  </a:lnTo>
                  <a:lnTo>
                    <a:pt x="519" y="2288"/>
                  </a:lnTo>
                  <a:lnTo>
                    <a:pt x="519" y="2285"/>
                  </a:lnTo>
                  <a:lnTo>
                    <a:pt x="521" y="2284"/>
                  </a:lnTo>
                  <a:lnTo>
                    <a:pt x="525" y="2277"/>
                  </a:lnTo>
                  <a:lnTo>
                    <a:pt x="532" y="2265"/>
                  </a:lnTo>
                  <a:lnTo>
                    <a:pt x="534" y="2261"/>
                  </a:lnTo>
                  <a:lnTo>
                    <a:pt x="534" y="2256"/>
                  </a:lnTo>
                  <a:lnTo>
                    <a:pt x="532" y="2251"/>
                  </a:lnTo>
                  <a:lnTo>
                    <a:pt x="532" y="2248"/>
                  </a:lnTo>
                  <a:lnTo>
                    <a:pt x="532" y="2244"/>
                  </a:lnTo>
                  <a:lnTo>
                    <a:pt x="534" y="2241"/>
                  </a:lnTo>
                  <a:lnTo>
                    <a:pt x="535" y="2235"/>
                  </a:lnTo>
                  <a:lnTo>
                    <a:pt x="537" y="2235"/>
                  </a:lnTo>
                  <a:lnTo>
                    <a:pt x="540" y="2233"/>
                  </a:lnTo>
                  <a:lnTo>
                    <a:pt x="542" y="2233"/>
                  </a:lnTo>
                  <a:lnTo>
                    <a:pt x="544" y="2232"/>
                  </a:lnTo>
                  <a:lnTo>
                    <a:pt x="544" y="2231"/>
                  </a:lnTo>
                  <a:lnTo>
                    <a:pt x="544" y="2229"/>
                  </a:lnTo>
                  <a:lnTo>
                    <a:pt x="544" y="2226"/>
                  </a:lnTo>
                  <a:lnTo>
                    <a:pt x="544" y="2225"/>
                  </a:lnTo>
                  <a:lnTo>
                    <a:pt x="545" y="2222"/>
                  </a:lnTo>
                  <a:lnTo>
                    <a:pt x="550" y="2218"/>
                  </a:lnTo>
                  <a:lnTo>
                    <a:pt x="552" y="2215"/>
                  </a:lnTo>
                  <a:lnTo>
                    <a:pt x="554" y="2212"/>
                  </a:lnTo>
                  <a:lnTo>
                    <a:pt x="555" y="2210"/>
                  </a:lnTo>
                  <a:lnTo>
                    <a:pt x="555" y="2205"/>
                  </a:lnTo>
                  <a:lnTo>
                    <a:pt x="557" y="2199"/>
                  </a:lnTo>
                  <a:lnTo>
                    <a:pt x="557" y="2187"/>
                  </a:lnTo>
                  <a:lnTo>
                    <a:pt x="555" y="2177"/>
                  </a:lnTo>
                  <a:lnTo>
                    <a:pt x="554" y="2172"/>
                  </a:lnTo>
                  <a:lnTo>
                    <a:pt x="552" y="2166"/>
                  </a:lnTo>
                  <a:lnTo>
                    <a:pt x="550" y="2164"/>
                  </a:lnTo>
                  <a:lnTo>
                    <a:pt x="547" y="2163"/>
                  </a:lnTo>
                  <a:lnTo>
                    <a:pt x="545" y="2160"/>
                  </a:lnTo>
                  <a:lnTo>
                    <a:pt x="547" y="2156"/>
                  </a:lnTo>
                  <a:lnTo>
                    <a:pt x="548" y="2146"/>
                  </a:lnTo>
                  <a:lnTo>
                    <a:pt x="551" y="2136"/>
                  </a:lnTo>
                  <a:lnTo>
                    <a:pt x="552" y="2125"/>
                  </a:lnTo>
                  <a:lnTo>
                    <a:pt x="547" y="2120"/>
                  </a:lnTo>
                  <a:lnTo>
                    <a:pt x="547" y="2114"/>
                  </a:lnTo>
                  <a:lnTo>
                    <a:pt x="547" y="2108"/>
                  </a:lnTo>
                  <a:lnTo>
                    <a:pt x="545" y="2102"/>
                  </a:lnTo>
                  <a:lnTo>
                    <a:pt x="544" y="2094"/>
                  </a:lnTo>
                  <a:lnTo>
                    <a:pt x="540" y="2091"/>
                  </a:lnTo>
                  <a:lnTo>
                    <a:pt x="535" y="2087"/>
                  </a:lnTo>
                  <a:lnTo>
                    <a:pt x="534" y="2081"/>
                  </a:lnTo>
                  <a:lnTo>
                    <a:pt x="532" y="2075"/>
                  </a:lnTo>
                  <a:lnTo>
                    <a:pt x="529" y="2065"/>
                  </a:lnTo>
                  <a:lnTo>
                    <a:pt x="528" y="2059"/>
                  </a:lnTo>
                  <a:lnTo>
                    <a:pt x="527" y="2058"/>
                  </a:lnTo>
                  <a:lnTo>
                    <a:pt x="524" y="2056"/>
                  </a:lnTo>
                  <a:lnTo>
                    <a:pt x="524" y="2055"/>
                  </a:lnTo>
                  <a:lnTo>
                    <a:pt x="525" y="2052"/>
                  </a:lnTo>
                  <a:lnTo>
                    <a:pt x="527" y="2051"/>
                  </a:lnTo>
                  <a:lnTo>
                    <a:pt x="527" y="2048"/>
                  </a:lnTo>
                  <a:lnTo>
                    <a:pt x="521" y="2038"/>
                  </a:lnTo>
                  <a:lnTo>
                    <a:pt x="521" y="2036"/>
                  </a:lnTo>
                  <a:lnTo>
                    <a:pt x="521" y="2035"/>
                  </a:lnTo>
                  <a:lnTo>
                    <a:pt x="519" y="2033"/>
                  </a:lnTo>
                  <a:lnTo>
                    <a:pt x="519" y="2030"/>
                  </a:lnTo>
                  <a:lnTo>
                    <a:pt x="515" y="2028"/>
                  </a:lnTo>
                  <a:lnTo>
                    <a:pt x="511" y="2023"/>
                  </a:lnTo>
                  <a:lnTo>
                    <a:pt x="502" y="2017"/>
                  </a:lnTo>
                  <a:lnTo>
                    <a:pt x="505" y="2009"/>
                  </a:lnTo>
                  <a:lnTo>
                    <a:pt x="499" y="2003"/>
                  </a:lnTo>
                  <a:lnTo>
                    <a:pt x="491" y="1996"/>
                  </a:lnTo>
                  <a:lnTo>
                    <a:pt x="475" y="1984"/>
                  </a:lnTo>
                  <a:lnTo>
                    <a:pt x="478" y="1981"/>
                  </a:lnTo>
                  <a:lnTo>
                    <a:pt x="479" y="1980"/>
                  </a:lnTo>
                  <a:lnTo>
                    <a:pt x="479" y="1979"/>
                  </a:lnTo>
                  <a:lnTo>
                    <a:pt x="479" y="1977"/>
                  </a:lnTo>
                  <a:lnTo>
                    <a:pt x="478" y="1974"/>
                  </a:lnTo>
                  <a:lnTo>
                    <a:pt x="476" y="1971"/>
                  </a:lnTo>
                  <a:lnTo>
                    <a:pt x="473" y="1970"/>
                  </a:lnTo>
                  <a:lnTo>
                    <a:pt x="469" y="1967"/>
                  </a:lnTo>
                  <a:lnTo>
                    <a:pt x="472" y="1957"/>
                  </a:lnTo>
                  <a:lnTo>
                    <a:pt x="475" y="1945"/>
                  </a:lnTo>
                  <a:lnTo>
                    <a:pt x="478" y="1940"/>
                  </a:lnTo>
                  <a:lnTo>
                    <a:pt x="479" y="1934"/>
                  </a:lnTo>
                  <a:lnTo>
                    <a:pt x="480" y="1931"/>
                  </a:lnTo>
                  <a:lnTo>
                    <a:pt x="483" y="1928"/>
                  </a:lnTo>
                  <a:lnTo>
                    <a:pt x="483" y="1927"/>
                  </a:lnTo>
                  <a:lnTo>
                    <a:pt x="483" y="1925"/>
                  </a:lnTo>
                  <a:lnTo>
                    <a:pt x="482" y="1920"/>
                  </a:lnTo>
                  <a:lnTo>
                    <a:pt x="479" y="1915"/>
                  </a:lnTo>
                  <a:lnTo>
                    <a:pt x="478" y="1912"/>
                  </a:lnTo>
                  <a:lnTo>
                    <a:pt x="479" y="1908"/>
                  </a:lnTo>
                  <a:lnTo>
                    <a:pt x="482" y="1904"/>
                  </a:lnTo>
                  <a:lnTo>
                    <a:pt x="485" y="1899"/>
                  </a:lnTo>
                  <a:lnTo>
                    <a:pt x="486" y="1895"/>
                  </a:lnTo>
                  <a:lnTo>
                    <a:pt x="486" y="1881"/>
                  </a:lnTo>
                  <a:lnTo>
                    <a:pt x="488" y="1879"/>
                  </a:lnTo>
                  <a:lnTo>
                    <a:pt x="488" y="1875"/>
                  </a:lnTo>
                  <a:lnTo>
                    <a:pt x="489" y="1869"/>
                  </a:lnTo>
                  <a:lnTo>
                    <a:pt x="488" y="1865"/>
                  </a:lnTo>
                  <a:lnTo>
                    <a:pt x="486" y="1862"/>
                  </a:lnTo>
                  <a:lnTo>
                    <a:pt x="483" y="1859"/>
                  </a:lnTo>
                  <a:lnTo>
                    <a:pt x="480" y="1855"/>
                  </a:lnTo>
                  <a:lnTo>
                    <a:pt x="480" y="1850"/>
                  </a:lnTo>
                  <a:lnTo>
                    <a:pt x="480" y="1849"/>
                  </a:lnTo>
                  <a:lnTo>
                    <a:pt x="478" y="1848"/>
                  </a:lnTo>
                  <a:lnTo>
                    <a:pt x="475" y="1848"/>
                  </a:lnTo>
                  <a:lnTo>
                    <a:pt x="472" y="1846"/>
                  </a:lnTo>
                  <a:lnTo>
                    <a:pt x="469" y="1846"/>
                  </a:lnTo>
                  <a:lnTo>
                    <a:pt x="472" y="1835"/>
                  </a:lnTo>
                  <a:lnTo>
                    <a:pt x="469" y="1833"/>
                  </a:lnTo>
                  <a:lnTo>
                    <a:pt x="468" y="1833"/>
                  </a:lnTo>
                  <a:lnTo>
                    <a:pt x="466" y="1836"/>
                  </a:lnTo>
                  <a:lnTo>
                    <a:pt x="466" y="1840"/>
                  </a:lnTo>
                  <a:lnTo>
                    <a:pt x="465" y="1840"/>
                  </a:lnTo>
                  <a:lnTo>
                    <a:pt x="463" y="1840"/>
                  </a:lnTo>
                  <a:lnTo>
                    <a:pt x="463" y="1837"/>
                  </a:lnTo>
                  <a:lnTo>
                    <a:pt x="462" y="1836"/>
                  </a:lnTo>
                  <a:lnTo>
                    <a:pt x="460" y="1835"/>
                  </a:lnTo>
                  <a:lnTo>
                    <a:pt x="459" y="1837"/>
                  </a:lnTo>
                  <a:lnTo>
                    <a:pt x="457" y="1839"/>
                  </a:lnTo>
                  <a:lnTo>
                    <a:pt x="455" y="1840"/>
                  </a:lnTo>
                  <a:lnTo>
                    <a:pt x="455" y="1839"/>
                  </a:lnTo>
                  <a:lnTo>
                    <a:pt x="453" y="1836"/>
                  </a:lnTo>
                  <a:lnTo>
                    <a:pt x="452" y="1835"/>
                  </a:lnTo>
                  <a:lnTo>
                    <a:pt x="447" y="1835"/>
                  </a:lnTo>
                  <a:lnTo>
                    <a:pt x="447" y="1840"/>
                  </a:lnTo>
                  <a:lnTo>
                    <a:pt x="433" y="1842"/>
                  </a:lnTo>
                  <a:lnTo>
                    <a:pt x="419" y="1846"/>
                  </a:lnTo>
                  <a:lnTo>
                    <a:pt x="413" y="1839"/>
                  </a:lnTo>
                  <a:lnTo>
                    <a:pt x="410" y="1835"/>
                  </a:lnTo>
                  <a:lnTo>
                    <a:pt x="408" y="1832"/>
                  </a:lnTo>
                  <a:lnTo>
                    <a:pt x="407" y="1829"/>
                  </a:lnTo>
                  <a:lnTo>
                    <a:pt x="408" y="1826"/>
                  </a:lnTo>
                  <a:lnTo>
                    <a:pt x="410" y="1823"/>
                  </a:lnTo>
                  <a:lnTo>
                    <a:pt x="410" y="1822"/>
                  </a:lnTo>
                  <a:lnTo>
                    <a:pt x="411" y="1820"/>
                  </a:lnTo>
                  <a:lnTo>
                    <a:pt x="411" y="1814"/>
                  </a:lnTo>
                  <a:lnTo>
                    <a:pt x="407" y="1810"/>
                  </a:lnTo>
                  <a:lnTo>
                    <a:pt x="401" y="1804"/>
                  </a:lnTo>
                  <a:lnTo>
                    <a:pt x="394" y="1799"/>
                  </a:lnTo>
                  <a:lnTo>
                    <a:pt x="388" y="1796"/>
                  </a:lnTo>
                  <a:lnTo>
                    <a:pt x="383" y="1794"/>
                  </a:lnTo>
                  <a:lnTo>
                    <a:pt x="375" y="1794"/>
                  </a:lnTo>
                  <a:lnTo>
                    <a:pt x="370" y="1794"/>
                  </a:lnTo>
                  <a:lnTo>
                    <a:pt x="362" y="1794"/>
                  </a:lnTo>
                  <a:lnTo>
                    <a:pt x="354" y="1796"/>
                  </a:lnTo>
                  <a:lnTo>
                    <a:pt x="349" y="1797"/>
                  </a:lnTo>
                  <a:lnTo>
                    <a:pt x="348" y="1799"/>
                  </a:lnTo>
                  <a:lnTo>
                    <a:pt x="345" y="1801"/>
                  </a:lnTo>
                  <a:lnTo>
                    <a:pt x="342" y="1806"/>
                  </a:lnTo>
                  <a:lnTo>
                    <a:pt x="339" y="1810"/>
                  </a:lnTo>
                  <a:lnTo>
                    <a:pt x="338" y="1812"/>
                  </a:lnTo>
                  <a:lnTo>
                    <a:pt x="336" y="1813"/>
                  </a:lnTo>
                  <a:lnTo>
                    <a:pt x="334" y="1813"/>
                  </a:lnTo>
                  <a:lnTo>
                    <a:pt x="332" y="1813"/>
                  </a:lnTo>
                  <a:lnTo>
                    <a:pt x="332" y="1812"/>
                  </a:lnTo>
                  <a:lnTo>
                    <a:pt x="332" y="1810"/>
                  </a:lnTo>
                  <a:lnTo>
                    <a:pt x="334" y="1806"/>
                  </a:lnTo>
                  <a:lnTo>
                    <a:pt x="332" y="1804"/>
                  </a:lnTo>
                  <a:lnTo>
                    <a:pt x="331" y="1804"/>
                  </a:lnTo>
                  <a:lnTo>
                    <a:pt x="329" y="1804"/>
                  </a:lnTo>
                  <a:lnTo>
                    <a:pt x="328" y="1806"/>
                  </a:lnTo>
                  <a:lnTo>
                    <a:pt x="325" y="1809"/>
                  </a:lnTo>
                  <a:lnTo>
                    <a:pt x="322" y="1814"/>
                  </a:lnTo>
                  <a:lnTo>
                    <a:pt x="319" y="1816"/>
                  </a:lnTo>
                  <a:lnTo>
                    <a:pt x="315" y="1817"/>
                  </a:lnTo>
                  <a:lnTo>
                    <a:pt x="306" y="1817"/>
                  </a:lnTo>
                  <a:lnTo>
                    <a:pt x="298" y="1817"/>
                  </a:lnTo>
                  <a:lnTo>
                    <a:pt x="289" y="1817"/>
                  </a:lnTo>
                  <a:lnTo>
                    <a:pt x="288" y="1819"/>
                  </a:lnTo>
                  <a:lnTo>
                    <a:pt x="285" y="1822"/>
                  </a:lnTo>
                  <a:lnTo>
                    <a:pt x="280" y="1826"/>
                  </a:lnTo>
                  <a:lnTo>
                    <a:pt x="279" y="1826"/>
                  </a:lnTo>
                  <a:lnTo>
                    <a:pt x="276" y="1826"/>
                  </a:lnTo>
                  <a:lnTo>
                    <a:pt x="270" y="1826"/>
                  </a:lnTo>
                  <a:lnTo>
                    <a:pt x="267" y="1827"/>
                  </a:lnTo>
                  <a:lnTo>
                    <a:pt x="263" y="1830"/>
                  </a:lnTo>
                  <a:lnTo>
                    <a:pt x="256" y="1835"/>
                  </a:lnTo>
                  <a:lnTo>
                    <a:pt x="250" y="1835"/>
                  </a:lnTo>
                  <a:lnTo>
                    <a:pt x="244" y="1833"/>
                  </a:lnTo>
                  <a:lnTo>
                    <a:pt x="240" y="1832"/>
                  </a:lnTo>
                  <a:lnTo>
                    <a:pt x="236" y="1830"/>
                  </a:lnTo>
                  <a:lnTo>
                    <a:pt x="227" y="1827"/>
                  </a:lnTo>
                  <a:lnTo>
                    <a:pt x="221" y="1826"/>
                  </a:lnTo>
                  <a:lnTo>
                    <a:pt x="217" y="1825"/>
                  </a:lnTo>
                  <a:lnTo>
                    <a:pt x="210" y="1825"/>
                  </a:lnTo>
                  <a:lnTo>
                    <a:pt x="204" y="1826"/>
                  </a:lnTo>
                  <a:lnTo>
                    <a:pt x="201" y="1827"/>
                  </a:lnTo>
                  <a:lnTo>
                    <a:pt x="198" y="1830"/>
                  </a:lnTo>
                  <a:lnTo>
                    <a:pt x="192" y="1836"/>
                  </a:lnTo>
                  <a:lnTo>
                    <a:pt x="185" y="1842"/>
                  </a:lnTo>
                  <a:lnTo>
                    <a:pt x="182" y="1845"/>
                  </a:lnTo>
                  <a:lnTo>
                    <a:pt x="178" y="1846"/>
                  </a:lnTo>
                  <a:lnTo>
                    <a:pt x="169" y="1846"/>
                  </a:lnTo>
                  <a:lnTo>
                    <a:pt x="165" y="1845"/>
                  </a:lnTo>
                  <a:lnTo>
                    <a:pt x="161" y="1843"/>
                  </a:lnTo>
                  <a:lnTo>
                    <a:pt x="155" y="1839"/>
                  </a:lnTo>
                  <a:lnTo>
                    <a:pt x="151" y="1837"/>
                  </a:lnTo>
                  <a:lnTo>
                    <a:pt x="148" y="1835"/>
                  </a:lnTo>
                  <a:lnTo>
                    <a:pt x="138" y="1822"/>
                  </a:lnTo>
                  <a:lnTo>
                    <a:pt x="133" y="1817"/>
                  </a:lnTo>
                  <a:lnTo>
                    <a:pt x="129" y="1813"/>
                  </a:lnTo>
                  <a:lnTo>
                    <a:pt x="123" y="1809"/>
                  </a:lnTo>
                  <a:lnTo>
                    <a:pt x="118" y="1806"/>
                  </a:lnTo>
                  <a:lnTo>
                    <a:pt x="112" y="1803"/>
                  </a:lnTo>
                  <a:lnTo>
                    <a:pt x="109" y="1801"/>
                  </a:lnTo>
                  <a:lnTo>
                    <a:pt x="108" y="1799"/>
                  </a:lnTo>
                  <a:lnTo>
                    <a:pt x="105" y="1796"/>
                  </a:lnTo>
                  <a:lnTo>
                    <a:pt x="105" y="1793"/>
                  </a:lnTo>
                  <a:lnTo>
                    <a:pt x="103" y="1790"/>
                  </a:lnTo>
                  <a:lnTo>
                    <a:pt x="102" y="1787"/>
                  </a:lnTo>
                  <a:lnTo>
                    <a:pt x="97" y="1787"/>
                  </a:lnTo>
                  <a:lnTo>
                    <a:pt x="93" y="1787"/>
                  </a:lnTo>
                  <a:lnTo>
                    <a:pt x="92" y="1787"/>
                  </a:lnTo>
                  <a:lnTo>
                    <a:pt x="89" y="1784"/>
                  </a:lnTo>
                  <a:lnTo>
                    <a:pt x="84" y="1780"/>
                  </a:lnTo>
                  <a:lnTo>
                    <a:pt x="79" y="1771"/>
                  </a:lnTo>
                  <a:lnTo>
                    <a:pt x="79" y="1774"/>
                  </a:lnTo>
                  <a:lnTo>
                    <a:pt x="77" y="1776"/>
                  </a:lnTo>
                  <a:lnTo>
                    <a:pt x="76" y="1774"/>
                  </a:lnTo>
                  <a:lnTo>
                    <a:pt x="76" y="1771"/>
                  </a:lnTo>
                  <a:lnTo>
                    <a:pt x="79" y="1770"/>
                  </a:lnTo>
                  <a:lnTo>
                    <a:pt x="80" y="1770"/>
                  </a:lnTo>
                  <a:lnTo>
                    <a:pt x="80" y="1768"/>
                  </a:lnTo>
                  <a:lnTo>
                    <a:pt x="79" y="1768"/>
                  </a:lnTo>
                  <a:lnTo>
                    <a:pt x="76" y="1765"/>
                  </a:lnTo>
                  <a:lnTo>
                    <a:pt x="74" y="1763"/>
                  </a:lnTo>
                  <a:lnTo>
                    <a:pt x="73" y="1758"/>
                  </a:lnTo>
                  <a:lnTo>
                    <a:pt x="72" y="1754"/>
                  </a:lnTo>
                  <a:lnTo>
                    <a:pt x="72" y="1744"/>
                  </a:lnTo>
                  <a:lnTo>
                    <a:pt x="70" y="1740"/>
                  </a:lnTo>
                  <a:lnTo>
                    <a:pt x="69" y="1735"/>
                  </a:lnTo>
                  <a:lnTo>
                    <a:pt x="63" y="1732"/>
                  </a:lnTo>
                  <a:lnTo>
                    <a:pt x="59" y="1729"/>
                  </a:lnTo>
                  <a:lnTo>
                    <a:pt x="57" y="1727"/>
                  </a:lnTo>
                  <a:lnTo>
                    <a:pt x="57" y="1722"/>
                  </a:lnTo>
                  <a:lnTo>
                    <a:pt x="59" y="1718"/>
                  </a:lnTo>
                  <a:lnTo>
                    <a:pt x="60" y="1712"/>
                  </a:lnTo>
                  <a:lnTo>
                    <a:pt x="51" y="1712"/>
                  </a:lnTo>
                  <a:lnTo>
                    <a:pt x="47" y="1701"/>
                  </a:lnTo>
                  <a:lnTo>
                    <a:pt x="44" y="1695"/>
                  </a:lnTo>
                  <a:lnTo>
                    <a:pt x="43" y="1692"/>
                  </a:lnTo>
                  <a:lnTo>
                    <a:pt x="41" y="1691"/>
                  </a:lnTo>
                  <a:lnTo>
                    <a:pt x="41" y="1688"/>
                  </a:lnTo>
                  <a:lnTo>
                    <a:pt x="40" y="1688"/>
                  </a:lnTo>
                  <a:lnTo>
                    <a:pt x="38" y="1688"/>
                  </a:lnTo>
                  <a:lnTo>
                    <a:pt x="33" y="1688"/>
                  </a:lnTo>
                  <a:lnTo>
                    <a:pt x="31" y="1686"/>
                  </a:lnTo>
                  <a:lnTo>
                    <a:pt x="31" y="1685"/>
                  </a:lnTo>
                  <a:lnTo>
                    <a:pt x="31" y="1681"/>
                  </a:lnTo>
                  <a:lnTo>
                    <a:pt x="31" y="1678"/>
                  </a:lnTo>
                  <a:lnTo>
                    <a:pt x="30" y="1675"/>
                  </a:lnTo>
                  <a:lnTo>
                    <a:pt x="27" y="1672"/>
                  </a:lnTo>
                  <a:lnTo>
                    <a:pt x="23" y="1672"/>
                  </a:lnTo>
                  <a:lnTo>
                    <a:pt x="18" y="1670"/>
                  </a:lnTo>
                  <a:lnTo>
                    <a:pt x="15" y="1669"/>
                  </a:lnTo>
                  <a:lnTo>
                    <a:pt x="15" y="1663"/>
                  </a:lnTo>
                  <a:lnTo>
                    <a:pt x="11" y="1655"/>
                  </a:lnTo>
                  <a:lnTo>
                    <a:pt x="10" y="1650"/>
                  </a:lnTo>
                  <a:lnTo>
                    <a:pt x="10" y="1647"/>
                  </a:lnTo>
                  <a:lnTo>
                    <a:pt x="11" y="1646"/>
                  </a:lnTo>
                  <a:lnTo>
                    <a:pt x="12" y="1645"/>
                  </a:lnTo>
                  <a:lnTo>
                    <a:pt x="11" y="1639"/>
                  </a:lnTo>
                  <a:lnTo>
                    <a:pt x="8" y="1633"/>
                  </a:lnTo>
                  <a:lnTo>
                    <a:pt x="2" y="1620"/>
                  </a:lnTo>
                  <a:lnTo>
                    <a:pt x="0" y="1616"/>
                  </a:lnTo>
                  <a:lnTo>
                    <a:pt x="0" y="1610"/>
                  </a:lnTo>
                  <a:lnTo>
                    <a:pt x="1" y="1609"/>
                  </a:lnTo>
                  <a:lnTo>
                    <a:pt x="4" y="1606"/>
                  </a:lnTo>
                  <a:lnTo>
                    <a:pt x="10" y="1600"/>
                  </a:lnTo>
                  <a:lnTo>
                    <a:pt x="12" y="1594"/>
                  </a:lnTo>
                  <a:lnTo>
                    <a:pt x="12" y="1587"/>
                  </a:lnTo>
                  <a:lnTo>
                    <a:pt x="12" y="1573"/>
                  </a:lnTo>
                  <a:lnTo>
                    <a:pt x="18" y="1573"/>
                  </a:lnTo>
                  <a:lnTo>
                    <a:pt x="20" y="1564"/>
                  </a:lnTo>
                  <a:lnTo>
                    <a:pt x="21" y="1555"/>
                  </a:lnTo>
                  <a:lnTo>
                    <a:pt x="23" y="1548"/>
                  </a:lnTo>
                  <a:lnTo>
                    <a:pt x="23" y="1539"/>
                  </a:lnTo>
                  <a:lnTo>
                    <a:pt x="23" y="1532"/>
                  </a:lnTo>
                  <a:lnTo>
                    <a:pt x="20" y="1518"/>
                  </a:lnTo>
                  <a:lnTo>
                    <a:pt x="15" y="1503"/>
                  </a:lnTo>
                  <a:lnTo>
                    <a:pt x="18" y="1492"/>
                  </a:lnTo>
                  <a:lnTo>
                    <a:pt x="18" y="1483"/>
                  </a:lnTo>
                  <a:lnTo>
                    <a:pt x="18" y="1478"/>
                  </a:lnTo>
                  <a:lnTo>
                    <a:pt x="17" y="1475"/>
                  </a:lnTo>
                  <a:lnTo>
                    <a:pt x="14" y="1470"/>
                  </a:lnTo>
                  <a:lnTo>
                    <a:pt x="10" y="1467"/>
                  </a:lnTo>
                  <a:lnTo>
                    <a:pt x="10" y="1465"/>
                  </a:lnTo>
                  <a:lnTo>
                    <a:pt x="8" y="1463"/>
                  </a:lnTo>
                  <a:lnTo>
                    <a:pt x="7" y="1459"/>
                  </a:lnTo>
                  <a:lnTo>
                    <a:pt x="7" y="1456"/>
                  </a:lnTo>
                  <a:lnTo>
                    <a:pt x="8" y="1450"/>
                  </a:lnTo>
                  <a:lnTo>
                    <a:pt x="10" y="1444"/>
                  </a:lnTo>
                  <a:lnTo>
                    <a:pt x="11" y="1443"/>
                  </a:lnTo>
                  <a:lnTo>
                    <a:pt x="14" y="1442"/>
                  </a:lnTo>
                  <a:lnTo>
                    <a:pt x="17" y="1440"/>
                  </a:lnTo>
                  <a:lnTo>
                    <a:pt x="18" y="1439"/>
                  </a:lnTo>
                  <a:lnTo>
                    <a:pt x="23" y="1431"/>
                  </a:lnTo>
                  <a:lnTo>
                    <a:pt x="24" y="1423"/>
                  </a:lnTo>
                  <a:lnTo>
                    <a:pt x="25" y="1414"/>
                  </a:lnTo>
                  <a:lnTo>
                    <a:pt x="30" y="1406"/>
                  </a:lnTo>
                  <a:lnTo>
                    <a:pt x="33" y="1403"/>
                  </a:lnTo>
                  <a:lnTo>
                    <a:pt x="37" y="1398"/>
                  </a:lnTo>
                  <a:lnTo>
                    <a:pt x="40" y="1395"/>
                  </a:lnTo>
                  <a:lnTo>
                    <a:pt x="43" y="1393"/>
                  </a:lnTo>
                  <a:lnTo>
                    <a:pt x="46" y="1387"/>
                  </a:lnTo>
                  <a:lnTo>
                    <a:pt x="47" y="1382"/>
                  </a:lnTo>
                  <a:lnTo>
                    <a:pt x="50" y="1371"/>
                  </a:lnTo>
                  <a:lnTo>
                    <a:pt x="53" y="1361"/>
                  </a:lnTo>
                  <a:lnTo>
                    <a:pt x="57" y="1351"/>
                  </a:lnTo>
                  <a:lnTo>
                    <a:pt x="59" y="1349"/>
                  </a:lnTo>
                  <a:lnTo>
                    <a:pt x="60" y="1348"/>
                  </a:lnTo>
                  <a:lnTo>
                    <a:pt x="64" y="1345"/>
                  </a:lnTo>
                  <a:lnTo>
                    <a:pt x="69" y="1342"/>
                  </a:lnTo>
                  <a:lnTo>
                    <a:pt x="72" y="1339"/>
                  </a:lnTo>
                  <a:lnTo>
                    <a:pt x="73" y="1335"/>
                  </a:lnTo>
                  <a:lnTo>
                    <a:pt x="73" y="1331"/>
                  </a:lnTo>
                  <a:lnTo>
                    <a:pt x="74" y="1326"/>
                  </a:lnTo>
                  <a:lnTo>
                    <a:pt x="76" y="1325"/>
                  </a:lnTo>
                  <a:lnTo>
                    <a:pt x="76" y="1323"/>
                  </a:lnTo>
                  <a:lnTo>
                    <a:pt x="77" y="1322"/>
                  </a:lnTo>
                  <a:lnTo>
                    <a:pt x="80" y="1322"/>
                  </a:lnTo>
                  <a:lnTo>
                    <a:pt x="83" y="1322"/>
                  </a:lnTo>
                  <a:lnTo>
                    <a:pt x="86" y="1322"/>
                  </a:lnTo>
                  <a:lnTo>
                    <a:pt x="90" y="1321"/>
                  </a:lnTo>
                  <a:lnTo>
                    <a:pt x="93" y="1313"/>
                  </a:lnTo>
                  <a:lnTo>
                    <a:pt x="95" y="1312"/>
                  </a:lnTo>
                  <a:lnTo>
                    <a:pt x="96" y="1309"/>
                  </a:lnTo>
                  <a:lnTo>
                    <a:pt x="99" y="1306"/>
                  </a:lnTo>
                  <a:lnTo>
                    <a:pt x="103" y="1303"/>
                  </a:lnTo>
                  <a:lnTo>
                    <a:pt x="112" y="1299"/>
                  </a:lnTo>
                  <a:lnTo>
                    <a:pt x="119" y="1293"/>
                  </a:lnTo>
                  <a:lnTo>
                    <a:pt x="126" y="1287"/>
                  </a:lnTo>
                  <a:lnTo>
                    <a:pt x="132" y="1279"/>
                  </a:lnTo>
                  <a:lnTo>
                    <a:pt x="135" y="1274"/>
                  </a:lnTo>
                  <a:lnTo>
                    <a:pt x="138" y="1269"/>
                  </a:lnTo>
                  <a:lnTo>
                    <a:pt x="139" y="1263"/>
                  </a:lnTo>
                  <a:lnTo>
                    <a:pt x="141" y="1256"/>
                  </a:lnTo>
                  <a:lnTo>
                    <a:pt x="141" y="1250"/>
                  </a:lnTo>
                  <a:lnTo>
                    <a:pt x="141" y="1243"/>
                  </a:lnTo>
                  <a:lnTo>
                    <a:pt x="139" y="1240"/>
                  </a:lnTo>
                  <a:lnTo>
                    <a:pt x="136" y="1236"/>
                  </a:lnTo>
                  <a:lnTo>
                    <a:pt x="135" y="1231"/>
                  </a:lnTo>
                  <a:lnTo>
                    <a:pt x="135" y="1228"/>
                  </a:lnTo>
                  <a:lnTo>
                    <a:pt x="135" y="1227"/>
                  </a:lnTo>
                  <a:lnTo>
                    <a:pt x="135" y="1224"/>
                  </a:lnTo>
                  <a:lnTo>
                    <a:pt x="136" y="1221"/>
                  </a:lnTo>
                  <a:lnTo>
                    <a:pt x="139" y="1215"/>
                  </a:lnTo>
                  <a:lnTo>
                    <a:pt x="144" y="1211"/>
                  </a:lnTo>
                  <a:lnTo>
                    <a:pt x="145" y="1207"/>
                  </a:lnTo>
                  <a:lnTo>
                    <a:pt x="145" y="1205"/>
                  </a:lnTo>
                  <a:lnTo>
                    <a:pt x="145" y="1204"/>
                  </a:lnTo>
                  <a:lnTo>
                    <a:pt x="144" y="1202"/>
                  </a:lnTo>
                  <a:lnTo>
                    <a:pt x="144" y="1201"/>
                  </a:lnTo>
                  <a:lnTo>
                    <a:pt x="142" y="1201"/>
                  </a:lnTo>
                  <a:lnTo>
                    <a:pt x="142" y="1198"/>
                  </a:lnTo>
                  <a:lnTo>
                    <a:pt x="145" y="1194"/>
                  </a:lnTo>
                  <a:lnTo>
                    <a:pt x="151" y="1187"/>
                  </a:lnTo>
                  <a:lnTo>
                    <a:pt x="155" y="1181"/>
                  </a:lnTo>
                  <a:lnTo>
                    <a:pt x="159" y="1177"/>
                  </a:lnTo>
                  <a:lnTo>
                    <a:pt x="162" y="1177"/>
                  </a:lnTo>
                  <a:lnTo>
                    <a:pt x="165" y="1177"/>
                  </a:lnTo>
                  <a:lnTo>
                    <a:pt x="168" y="1177"/>
                  </a:lnTo>
                  <a:lnTo>
                    <a:pt x="171" y="1177"/>
                  </a:lnTo>
                  <a:lnTo>
                    <a:pt x="175" y="1174"/>
                  </a:lnTo>
                  <a:lnTo>
                    <a:pt x="181" y="1171"/>
                  </a:lnTo>
                  <a:lnTo>
                    <a:pt x="190" y="1162"/>
                  </a:lnTo>
                  <a:lnTo>
                    <a:pt x="194" y="1158"/>
                  </a:lnTo>
                  <a:lnTo>
                    <a:pt x="197" y="1152"/>
                  </a:lnTo>
                  <a:lnTo>
                    <a:pt x="200" y="1142"/>
                  </a:lnTo>
                  <a:lnTo>
                    <a:pt x="203" y="1131"/>
                  </a:lnTo>
                  <a:lnTo>
                    <a:pt x="207" y="1119"/>
                  </a:lnTo>
                  <a:lnTo>
                    <a:pt x="217" y="1116"/>
                  </a:lnTo>
                  <a:lnTo>
                    <a:pt x="228" y="1132"/>
                  </a:lnTo>
                  <a:lnTo>
                    <a:pt x="236" y="1132"/>
                  </a:lnTo>
                  <a:lnTo>
                    <a:pt x="243" y="1132"/>
                  </a:lnTo>
                  <a:lnTo>
                    <a:pt x="252" y="1131"/>
                  </a:lnTo>
                  <a:lnTo>
                    <a:pt x="256" y="1131"/>
                  </a:lnTo>
                  <a:lnTo>
                    <a:pt x="259" y="1129"/>
                  </a:lnTo>
                  <a:lnTo>
                    <a:pt x="260" y="1128"/>
                  </a:lnTo>
                  <a:lnTo>
                    <a:pt x="260" y="1126"/>
                  </a:lnTo>
                  <a:lnTo>
                    <a:pt x="262" y="1125"/>
                  </a:lnTo>
                  <a:lnTo>
                    <a:pt x="263" y="1123"/>
                  </a:lnTo>
                  <a:lnTo>
                    <a:pt x="264" y="1123"/>
                  </a:lnTo>
                  <a:lnTo>
                    <a:pt x="266" y="1125"/>
                  </a:lnTo>
                  <a:lnTo>
                    <a:pt x="267" y="1129"/>
                  </a:lnTo>
                  <a:lnTo>
                    <a:pt x="272" y="1132"/>
                  </a:lnTo>
                  <a:lnTo>
                    <a:pt x="276" y="1132"/>
                  </a:lnTo>
                  <a:lnTo>
                    <a:pt x="279" y="1132"/>
                  </a:lnTo>
                  <a:lnTo>
                    <a:pt x="282" y="1129"/>
                  </a:lnTo>
                  <a:lnTo>
                    <a:pt x="286" y="1125"/>
                  </a:lnTo>
                  <a:lnTo>
                    <a:pt x="290" y="1119"/>
                  </a:lnTo>
                  <a:lnTo>
                    <a:pt x="292" y="1118"/>
                  </a:lnTo>
                  <a:lnTo>
                    <a:pt x="295" y="1116"/>
                  </a:lnTo>
                  <a:lnTo>
                    <a:pt x="299" y="1115"/>
                  </a:lnTo>
                  <a:lnTo>
                    <a:pt x="305" y="1115"/>
                  </a:lnTo>
                  <a:lnTo>
                    <a:pt x="309" y="1115"/>
                  </a:lnTo>
                  <a:lnTo>
                    <a:pt x="313" y="1113"/>
                  </a:lnTo>
                  <a:lnTo>
                    <a:pt x="316" y="1109"/>
                  </a:lnTo>
                  <a:lnTo>
                    <a:pt x="318" y="1106"/>
                  </a:lnTo>
                  <a:lnTo>
                    <a:pt x="319" y="1105"/>
                  </a:lnTo>
                  <a:lnTo>
                    <a:pt x="322" y="1105"/>
                  </a:lnTo>
                  <a:lnTo>
                    <a:pt x="325" y="1105"/>
                  </a:lnTo>
                  <a:lnTo>
                    <a:pt x="328" y="1105"/>
                  </a:lnTo>
                  <a:lnTo>
                    <a:pt x="331" y="1105"/>
                  </a:lnTo>
                  <a:lnTo>
                    <a:pt x="334" y="1103"/>
                  </a:lnTo>
                  <a:lnTo>
                    <a:pt x="338" y="1099"/>
                  </a:lnTo>
                  <a:lnTo>
                    <a:pt x="341" y="1096"/>
                  </a:lnTo>
                  <a:lnTo>
                    <a:pt x="342" y="1095"/>
                  </a:lnTo>
                  <a:lnTo>
                    <a:pt x="345" y="1093"/>
                  </a:lnTo>
                  <a:lnTo>
                    <a:pt x="348" y="1093"/>
                  </a:lnTo>
                  <a:lnTo>
                    <a:pt x="351" y="1093"/>
                  </a:lnTo>
                  <a:lnTo>
                    <a:pt x="358" y="1095"/>
                  </a:lnTo>
                  <a:lnTo>
                    <a:pt x="365" y="1096"/>
                  </a:lnTo>
                  <a:lnTo>
                    <a:pt x="370" y="1096"/>
                  </a:lnTo>
                  <a:lnTo>
                    <a:pt x="374" y="1095"/>
                  </a:lnTo>
                  <a:lnTo>
                    <a:pt x="383" y="1092"/>
                  </a:lnTo>
                  <a:lnTo>
                    <a:pt x="391" y="1089"/>
                  </a:lnTo>
                  <a:lnTo>
                    <a:pt x="397" y="1089"/>
                  </a:lnTo>
                  <a:lnTo>
                    <a:pt x="416" y="1089"/>
                  </a:lnTo>
                  <a:lnTo>
                    <a:pt x="423" y="1087"/>
                  </a:lnTo>
                  <a:lnTo>
                    <a:pt x="433" y="1086"/>
                  </a:lnTo>
                  <a:lnTo>
                    <a:pt x="437" y="1092"/>
                  </a:lnTo>
                  <a:lnTo>
                    <a:pt x="439" y="1095"/>
                  </a:lnTo>
                  <a:lnTo>
                    <a:pt x="442" y="1096"/>
                  </a:lnTo>
                  <a:lnTo>
                    <a:pt x="443" y="1095"/>
                  </a:lnTo>
                  <a:lnTo>
                    <a:pt x="444" y="1092"/>
                  </a:lnTo>
                  <a:lnTo>
                    <a:pt x="447" y="1086"/>
                  </a:lnTo>
                  <a:lnTo>
                    <a:pt x="452" y="1086"/>
                  </a:lnTo>
                  <a:lnTo>
                    <a:pt x="456" y="1089"/>
                  </a:lnTo>
                  <a:lnTo>
                    <a:pt x="465" y="1090"/>
                  </a:lnTo>
                  <a:lnTo>
                    <a:pt x="469" y="1092"/>
                  </a:lnTo>
                  <a:lnTo>
                    <a:pt x="475" y="1090"/>
                  </a:lnTo>
                  <a:lnTo>
                    <a:pt x="479" y="1089"/>
                  </a:lnTo>
                  <a:lnTo>
                    <a:pt x="483" y="1086"/>
                  </a:lnTo>
                  <a:lnTo>
                    <a:pt x="489" y="1083"/>
                  </a:lnTo>
                  <a:lnTo>
                    <a:pt x="493" y="1083"/>
                  </a:lnTo>
                  <a:lnTo>
                    <a:pt x="502" y="1086"/>
                  </a:lnTo>
                  <a:lnTo>
                    <a:pt x="502" y="1093"/>
                  </a:lnTo>
                  <a:lnTo>
                    <a:pt x="506" y="1095"/>
                  </a:lnTo>
                  <a:lnTo>
                    <a:pt x="509" y="1093"/>
                  </a:lnTo>
                  <a:lnTo>
                    <a:pt x="514" y="1090"/>
                  </a:lnTo>
                  <a:lnTo>
                    <a:pt x="519" y="1090"/>
                  </a:lnTo>
                  <a:lnTo>
                    <a:pt x="512" y="1102"/>
                  </a:lnTo>
                  <a:lnTo>
                    <a:pt x="505" y="1113"/>
                  </a:lnTo>
                  <a:lnTo>
                    <a:pt x="505" y="1115"/>
                  </a:lnTo>
                  <a:lnTo>
                    <a:pt x="505" y="1119"/>
                  </a:lnTo>
                  <a:lnTo>
                    <a:pt x="505" y="1122"/>
                  </a:lnTo>
                  <a:lnTo>
                    <a:pt x="505" y="1123"/>
                  </a:lnTo>
                  <a:lnTo>
                    <a:pt x="509" y="1125"/>
                  </a:lnTo>
                  <a:lnTo>
                    <a:pt x="514" y="1123"/>
                  </a:lnTo>
                  <a:lnTo>
                    <a:pt x="511" y="1136"/>
                  </a:lnTo>
                  <a:lnTo>
                    <a:pt x="509" y="1146"/>
                  </a:lnTo>
                  <a:lnTo>
                    <a:pt x="508" y="1152"/>
                  </a:lnTo>
                  <a:lnTo>
                    <a:pt x="506" y="1154"/>
                  </a:lnTo>
                  <a:lnTo>
                    <a:pt x="504" y="1155"/>
                  </a:lnTo>
                  <a:lnTo>
                    <a:pt x="501" y="1156"/>
                  </a:lnTo>
                  <a:lnTo>
                    <a:pt x="499" y="1158"/>
                  </a:lnTo>
                  <a:lnTo>
                    <a:pt x="499" y="1159"/>
                  </a:lnTo>
                  <a:lnTo>
                    <a:pt x="501" y="1162"/>
                  </a:lnTo>
                  <a:lnTo>
                    <a:pt x="502" y="1164"/>
                  </a:lnTo>
                  <a:lnTo>
                    <a:pt x="502" y="1168"/>
                  </a:lnTo>
                  <a:lnTo>
                    <a:pt x="505" y="1169"/>
                  </a:lnTo>
                  <a:lnTo>
                    <a:pt x="506" y="1172"/>
                  </a:lnTo>
                  <a:lnTo>
                    <a:pt x="511" y="1177"/>
                  </a:lnTo>
                  <a:lnTo>
                    <a:pt x="514" y="1174"/>
                  </a:lnTo>
                  <a:lnTo>
                    <a:pt x="515" y="1174"/>
                  </a:lnTo>
                  <a:lnTo>
                    <a:pt x="516" y="1174"/>
                  </a:lnTo>
                  <a:lnTo>
                    <a:pt x="516" y="1177"/>
                  </a:lnTo>
                  <a:lnTo>
                    <a:pt x="518" y="1179"/>
                  </a:lnTo>
                  <a:lnTo>
                    <a:pt x="518" y="1182"/>
                  </a:lnTo>
                  <a:lnTo>
                    <a:pt x="518" y="1184"/>
                  </a:lnTo>
                  <a:lnTo>
                    <a:pt x="519" y="1185"/>
                  </a:lnTo>
                  <a:lnTo>
                    <a:pt x="522" y="1187"/>
                  </a:lnTo>
                  <a:lnTo>
                    <a:pt x="525" y="1187"/>
                  </a:lnTo>
                  <a:lnTo>
                    <a:pt x="529" y="1187"/>
                  </a:lnTo>
                  <a:lnTo>
                    <a:pt x="532" y="1188"/>
                  </a:lnTo>
                  <a:lnTo>
                    <a:pt x="532" y="1192"/>
                  </a:lnTo>
                  <a:lnTo>
                    <a:pt x="540" y="1195"/>
                  </a:lnTo>
                  <a:lnTo>
                    <a:pt x="545" y="1195"/>
                  </a:lnTo>
                  <a:lnTo>
                    <a:pt x="555" y="1195"/>
                  </a:lnTo>
                  <a:lnTo>
                    <a:pt x="565" y="1195"/>
                  </a:lnTo>
                  <a:lnTo>
                    <a:pt x="570" y="1197"/>
                  </a:lnTo>
                  <a:lnTo>
                    <a:pt x="574" y="1198"/>
                  </a:lnTo>
                  <a:lnTo>
                    <a:pt x="577" y="1201"/>
                  </a:lnTo>
                  <a:lnTo>
                    <a:pt x="581" y="1204"/>
                  </a:lnTo>
                  <a:lnTo>
                    <a:pt x="587" y="1213"/>
                  </a:lnTo>
                  <a:lnTo>
                    <a:pt x="593" y="1220"/>
                  </a:lnTo>
                  <a:lnTo>
                    <a:pt x="596" y="1224"/>
                  </a:lnTo>
                  <a:lnTo>
                    <a:pt x="599" y="1227"/>
                  </a:lnTo>
                  <a:lnTo>
                    <a:pt x="604" y="1228"/>
                  </a:lnTo>
                  <a:lnTo>
                    <a:pt x="610" y="1231"/>
                  </a:lnTo>
                  <a:lnTo>
                    <a:pt x="622" y="1234"/>
                  </a:lnTo>
                  <a:lnTo>
                    <a:pt x="633" y="1236"/>
                  </a:lnTo>
                  <a:lnTo>
                    <a:pt x="646" y="1240"/>
                  </a:lnTo>
                  <a:lnTo>
                    <a:pt x="650" y="1244"/>
                  </a:lnTo>
                  <a:lnTo>
                    <a:pt x="655" y="1249"/>
                  </a:lnTo>
                  <a:lnTo>
                    <a:pt x="663" y="1240"/>
                  </a:lnTo>
                  <a:lnTo>
                    <a:pt x="673" y="1231"/>
                  </a:lnTo>
                  <a:lnTo>
                    <a:pt x="673" y="1230"/>
                  </a:lnTo>
                  <a:lnTo>
                    <a:pt x="673" y="1227"/>
                  </a:lnTo>
                  <a:lnTo>
                    <a:pt x="673" y="1223"/>
                  </a:lnTo>
                  <a:lnTo>
                    <a:pt x="673" y="1221"/>
                  </a:lnTo>
                  <a:lnTo>
                    <a:pt x="669" y="1217"/>
                  </a:lnTo>
                  <a:lnTo>
                    <a:pt x="666" y="1214"/>
                  </a:lnTo>
                  <a:lnTo>
                    <a:pt x="665" y="1213"/>
                  </a:lnTo>
                  <a:lnTo>
                    <a:pt x="671" y="1205"/>
                  </a:lnTo>
                  <a:lnTo>
                    <a:pt x="678" y="1197"/>
                  </a:lnTo>
                  <a:lnTo>
                    <a:pt x="686" y="1191"/>
                  </a:lnTo>
                  <a:lnTo>
                    <a:pt x="691" y="1188"/>
                  </a:lnTo>
                  <a:lnTo>
                    <a:pt x="695" y="1188"/>
                  </a:lnTo>
                  <a:lnTo>
                    <a:pt x="708" y="1191"/>
                  </a:lnTo>
                  <a:lnTo>
                    <a:pt x="724" y="1195"/>
                  </a:lnTo>
                  <a:lnTo>
                    <a:pt x="727" y="1207"/>
                  </a:lnTo>
                  <a:lnTo>
                    <a:pt x="728" y="1207"/>
                  </a:lnTo>
                  <a:lnTo>
                    <a:pt x="731" y="1208"/>
                  </a:lnTo>
                  <a:lnTo>
                    <a:pt x="735" y="1207"/>
                  </a:lnTo>
                  <a:lnTo>
                    <a:pt x="741" y="1207"/>
                  </a:lnTo>
                  <a:lnTo>
                    <a:pt x="745" y="1207"/>
                  </a:lnTo>
                  <a:lnTo>
                    <a:pt x="757" y="1214"/>
                  </a:lnTo>
                  <a:lnTo>
                    <a:pt x="767" y="1221"/>
                  </a:lnTo>
                  <a:lnTo>
                    <a:pt x="767" y="1224"/>
                  </a:lnTo>
                  <a:lnTo>
                    <a:pt x="771" y="1224"/>
                  </a:lnTo>
                  <a:lnTo>
                    <a:pt x="774" y="1223"/>
                  </a:lnTo>
                  <a:lnTo>
                    <a:pt x="779" y="1221"/>
                  </a:lnTo>
                  <a:lnTo>
                    <a:pt x="784" y="1221"/>
                  </a:lnTo>
                  <a:lnTo>
                    <a:pt x="789" y="1223"/>
                  </a:lnTo>
                  <a:lnTo>
                    <a:pt x="794" y="1227"/>
                  </a:lnTo>
                  <a:lnTo>
                    <a:pt x="806" y="1234"/>
                  </a:lnTo>
                  <a:lnTo>
                    <a:pt x="820" y="1227"/>
                  </a:lnTo>
                  <a:lnTo>
                    <a:pt x="820" y="1224"/>
                  </a:lnTo>
                  <a:lnTo>
                    <a:pt x="820" y="1221"/>
                  </a:lnTo>
                  <a:lnTo>
                    <a:pt x="819" y="1220"/>
                  </a:lnTo>
                  <a:lnTo>
                    <a:pt x="820" y="1218"/>
                  </a:lnTo>
                  <a:lnTo>
                    <a:pt x="822" y="1217"/>
                  </a:lnTo>
                  <a:lnTo>
                    <a:pt x="823" y="1217"/>
                  </a:lnTo>
                  <a:lnTo>
                    <a:pt x="826" y="1220"/>
                  </a:lnTo>
                  <a:lnTo>
                    <a:pt x="829" y="1221"/>
                  </a:lnTo>
                  <a:lnTo>
                    <a:pt x="830" y="1224"/>
                  </a:lnTo>
                  <a:lnTo>
                    <a:pt x="830" y="1221"/>
                  </a:lnTo>
                  <a:lnTo>
                    <a:pt x="839" y="1221"/>
                  </a:lnTo>
                  <a:lnTo>
                    <a:pt x="842" y="1221"/>
                  </a:lnTo>
                  <a:lnTo>
                    <a:pt x="859" y="1224"/>
                  </a:lnTo>
                  <a:lnTo>
                    <a:pt x="868" y="1218"/>
                  </a:lnTo>
                  <a:lnTo>
                    <a:pt x="874" y="1215"/>
                  </a:lnTo>
                  <a:lnTo>
                    <a:pt x="876" y="1215"/>
                  </a:lnTo>
                  <a:lnTo>
                    <a:pt x="878" y="1215"/>
                  </a:lnTo>
                  <a:lnTo>
                    <a:pt x="879" y="1218"/>
                  </a:lnTo>
                  <a:lnTo>
                    <a:pt x="881" y="1220"/>
                  </a:lnTo>
                  <a:lnTo>
                    <a:pt x="882" y="1220"/>
                  </a:lnTo>
                  <a:lnTo>
                    <a:pt x="884" y="1221"/>
                  </a:lnTo>
                  <a:lnTo>
                    <a:pt x="882" y="1215"/>
                  </a:lnTo>
                  <a:lnTo>
                    <a:pt x="881" y="1213"/>
                  </a:lnTo>
                  <a:lnTo>
                    <a:pt x="885" y="1213"/>
                  </a:lnTo>
                  <a:lnTo>
                    <a:pt x="889" y="1213"/>
                  </a:lnTo>
                  <a:lnTo>
                    <a:pt x="891" y="1217"/>
                  </a:lnTo>
                  <a:lnTo>
                    <a:pt x="892" y="1220"/>
                  </a:lnTo>
                  <a:lnTo>
                    <a:pt x="894" y="1220"/>
                  </a:lnTo>
                  <a:lnTo>
                    <a:pt x="895" y="1221"/>
                  </a:lnTo>
                  <a:lnTo>
                    <a:pt x="897" y="1220"/>
                  </a:lnTo>
                  <a:lnTo>
                    <a:pt x="901" y="1218"/>
                  </a:lnTo>
                  <a:lnTo>
                    <a:pt x="905" y="1215"/>
                  </a:lnTo>
                  <a:lnTo>
                    <a:pt x="912" y="1215"/>
                  </a:lnTo>
                  <a:lnTo>
                    <a:pt x="918" y="1215"/>
                  </a:lnTo>
                  <a:lnTo>
                    <a:pt x="925" y="1215"/>
                  </a:lnTo>
                  <a:lnTo>
                    <a:pt x="933" y="1215"/>
                  </a:lnTo>
                  <a:lnTo>
                    <a:pt x="937" y="1214"/>
                  </a:lnTo>
                  <a:lnTo>
                    <a:pt x="941" y="1210"/>
                  </a:lnTo>
                  <a:lnTo>
                    <a:pt x="943" y="1207"/>
                  </a:lnTo>
                  <a:lnTo>
                    <a:pt x="941" y="1204"/>
                  </a:lnTo>
                  <a:lnTo>
                    <a:pt x="941" y="1201"/>
                  </a:lnTo>
                  <a:lnTo>
                    <a:pt x="941" y="1198"/>
                  </a:lnTo>
                  <a:lnTo>
                    <a:pt x="943" y="1197"/>
                  </a:lnTo>
                  <a:lnTo>
                    <a:pt x="946" y="1194"/>
                  </a:lnTo>
                  <a:lnTo>
                    <a:pt x="950" y="1191"/>
                  </a:lnTo>
                  <a:lnTo>
                    <a:pt x="950" y="1188"/>
                  </a:lnTo>
                  <a:lnTo>
                    <a:pt x="948" y="1187"/>
                  </a:lnTo>
                  <a:lnTo>
                    <a:pt x="947" y="1185"/>
                  </a:lnTo>
                  <a:lnTo>
                    <a:pt x="947" y="1184"/>
                  </a:lnTo>
                  <a:lnTo>
                    <a:pt x="947" y="1182"/>
                  </a:lnTo>
                  <a:lnTo>
                    <a:pt x="950" y="1177"/>
                  </a:lnTo>
                  <a:lnTo>
                    <a:pt x="956" y="1168"/>
                  </a:lnTo>
                  <a:lnTo>
                    <a:pt x="960" y="1158"/>
                  </a:lnTo>
                  <a:lnTo>
                    <a:pt x="961" y="1154"/>
                  </a:lnTo>
                  <a:lnTo>
                    <a:pt x="961" y="1151"/>
                  </a:lnTo>
                  <a:lnTo>
                    <a:pt x="960" y="1149"/>
                  </a:lnTo>
                  <a:lnTo>
                    <a:pt x="959" y="1148"/>
                  </a:lnTo>
                  <a:lnTo>
                    <a:pt x="956" y="1146"/>
                  </a:lnTo>
                  <a:lnTo>
                    <a:pt x="956" y="1143"/>
                  </a:lnTo>
                  <a:lnTo>
                    <a:pt x="957" y="1141"/>
                  </a:lnTo>
                  <a:lnTo>
                    <a:pt x="959" y="1136"/>
                  </a:lnTo>
                  <a:lnTo>
                    <a:pt x="959" y="1132"/>
                  </a:lnTo>
                  <a:lnTo>
                    <a:pt x="956" y="1120"/>
                  </a:lnTo>
                  <a:lnTo>
                    <a:pt x="954" y="1115"/>
                  </a:lnTo>
                  <a:lnTo>
                    <a:pt x="953" y="1107"/>
                  </a:lnTo>
                  <a:lnTo>
                    <a:pt x="959" y="1105"/>
                  </a:lnTo>
                  <a:lnTo>
                    <a:pt x="959" y="1100"/>
                  </a:lnTo>
                  <a:lnTo>
                    <a:pt x="957" y="1096"/>
                  </a:lnTo>
                  <a:lnTo>
                    <a:pt x="956" y="1093"/>
                  </a:lnTo>
                  <a:lnTo>
                    <a:pt x="956" y="1090"/>
                  </a:lnTo>
                  <a:lnTo>
                    <a:pt x="953" y="1093"/>
                  </a:lnTo>
                  <a:lnTo>
                    <a:pt x="951" y="1096"/>
                  </a:lnTo>
                  <a:lnTo>
                    <a:pt x="948" y="1100"/>
                  </a:lnTo>
                  <a:lnTo>
                    <a:pt x="948" y="1102"/>
                  </a:lnTo>
                  <a:lnTo>
                    <a:pt x="947" y="1102"/>
                  </a:lnTo>
                  <a:lnTo>
                    <a:pt x="946" y="1102"/>
                  </a:lnTo>
                  <a:lnTo>
                    <a:pt x="943" y="1102"/>
                  </a:lnTo>
                  <a:lnTo>
                    <a:pt x="940" y="1102"/>
                  </a:lnTo>
                  <a:lnTo>
                    <a:pt x="938" y="1099"/>
                  </a:lnTo>
                  <a:lnTo>
                    <a:pt x="937" y="1099"/>
                  </a:lnTo>
                  <a:lnTo>
                    <a:pt x="936" y="1099"/>
                  </a:lnTo>
                  <a:lnTo>
                    <a:pt x="931" y="1103"/>
                  </a:lnTo>
                  <a:lnTo>
                    <a:pt x="924" y="1109"/>
                  </a:lnTo>
                  <a:lnTo>
                    <a:pt x="918" y="1112"/>
                  </a:lnTo>
                  <a:lnTo>
                    <a:pt x="912" y="1115"/>
                  </a:lnTo>
                  <a:lnTo>
                    <a:pt x="907" y="1116"/>
                  </a:lnTo>
                  <a:lnTo>
                    <a:pt x="904" y="1116"/>
                  </a:lnTo>
                  <a:lnTo>
                    <a:pt x="900" y="1116"/>
                  </a:lnTo>
                  <a:lnTo>
                    <a:pt x="898" y="1115"/>
                  </a:lnTo>
                  <a:lnTo>
                    <a:pt x="895" y="1110"/>
                  </a:lnTo>
                  <a:lnTo>
                    <a:pt x="889" y="1105"/>
                  </a:lnTo>
                  <a:lnTo>
                    <a:pt x="881" y="1100"/>
                  </a:lnTo>
                  <a:lnTo>
                    <a:pt x="874" y="1097"/>
                  </a:lnTo>
                  <a:lnTo>
                    <a:pt x="869" y="1097"/>
                  </a:lnTo>
                  <a:lnTo>
                    <a:pt x="868" y="1099"/>
                  </a:lnTo>
                  <a:lnTo>
                    <a:pt x="865" y="1103"/>
                  </a:lnTo>
                  <a:lnTo>
                    <a:pt x="864" y="1106"/>
                  </a:lnTo>
                  <a:lnTo>
                    <a:pt x="862" y="1110"/>
                  </a:lnTo>
                  <a:lnTo>
                    <a:pt x="859" y="1113"/>
                  </a:lnTo>
                  <a:lnTo>
                    <a:pt x="856" y="1115"/>
                  </a:lnTo>
                  <a:lnTo>
                    <a:pt x="853" y="1115"/>
                  </a:lnTo>
                  <a:lnTo>
                    <a:pt x="851" y="1115"/>
                  </a:lnTo>
                  <a:lnTo>
                    <a:pt x="849" y="1115"/>
                  </a:lnTo>
                  <a:lnTo>
                    <a:pt x="848" y="1116"/>
                  </a:lnTo>
                  <a:lnTo>
                    <a:pt x="842" y="1110"/>
                  </a:lnTo>
                  <a:lnTo>
                    <a:pt x="838" y="1105"/>
                  </a:lnTo>
                  <a:lnTo>
                    <a:pt x="829" y="1093"/>
                  </a:lnTo>
                  <a:lnTo>
                    <a:pt x="823" y="1096"/>
                  </a:lnTo>
                  <a:lnTo>
                    <a:pt x="820" y="1097"/>
                  </a:lnTo>
                  <a:lnTo>
                    <a:pt x="817" y="1096"/>
                  </a:lnTo>
                  <a:lnTo>
                    <a:pt x="817" y="1089"/>
                  </a:lnTo>
                  <a:lnTo>
                    <a:pt x="816" y="1087"/>
                  </a:lnTo>
                  <a:lnTo>
                    <a:pt x="815" y="1087"/>
                  </a:lnTo>
                  <a:lnTo>
                    <a:pt x="810" y="1087"/>
                  </a:lnTo>
                  <a:lnTo>
                    <a:pt x="806" y="1089"/>
                  </a:lnTo>
                  <a:lnTo>
                    <a:pt x="803" y="1089"/>
                  </a:lnTo>
                  <a:lnTo>
                    <a:pt x="803" y="1076"/>
                  </a:lnTo>
                  <a:lnTo>
                    <a:pt x="802" y="1070"/>
                  </a:lnTo>
                  <a:lnTo>
                    <a:pt x="800" y="1063"/>
                  </a:lnTo>
                  <a:lnTo>
                    <a:pt x="796" y="1064"/>
                  </a:lnTo>
                  <a:lnTo>
                    <a:pt x="793" y="1066"/>
                  </a:lnTo>
                  <a:lnTo>
                    <a:pt x="792" y="1061"/>
                  </a:lnTo>
                  <a:lnTo>
                    <a:pt x="792" y="1060"/>
                  </a:lnTo>
                  <a:lnTo>
                    <a:pt x="790" y="1057"/>
                  </a:lnTo>
                  <a:lnTo>
                    <a:pt x="796" y="1056"/>
                  </a:lnTo>
                  <a:lnTo>
                    <a:pt x="799" y="1056"/>
                  </a:lnTo>
                  <a:lnTo>
                    <a:pt x="803" y="1054"/>
                  </a:lnTo>
                  <a:lnTo>
                    <a:pt x="803" y="1053"/>
                  </a:lnTo>
                  <a:lnTo>
                    <a:pt x="800" y="1051"/>
                  </a:lnTo>
                  <a:lnTo>
                    <a:pt x="797" y="1050"/>
                  </a:lnTo>
                  <a:lnTo>
                    <a:pt x="797" y="1044"/>
                  </a:lnTo>
                  <a:lnTo>
                    <a:pt x="799" y="1040"/>
                  </a:lnTo>
                  <a:lnTo>
                    <a:pt x="799" y="1035"/>
                  </a:lnTo>
                  <a:lnTo>
                    <a:pt x="799" y="1033"/>
                  </a:lnTo>
                  <a:lnTo>
                    <a:pt x="797" y="1030"/>
                  </a:lnTo>
                  <a:lnTo>
                    <a:pt x="796" y="1030"/>
                  </a:lnTo>
                  <a:lnTo>
                    <a:pt x="793" y="1028"/>
                  </a:lnTo>
                  <a:lnTo>
                    <a:pt x="787" y="1027"/>
                  </a:lnTo>
                  <a:lnTo>
                    <a:pt x="787" y="1020"/>
                  </a:lnTo>
                  <a:lnTo>
                    <a:pt x="787" y="1017"/>
                  </a:lnTo>
                  <a:lnTo>
                    <a:pt x="789" y="1015"/>
                  </a:lnTo>
                  <a:lnTo>
                    <a:pt x="790" y="1017"/>
                  </a:lnTo>
                  <a:lnTo>
                    <a:pt x="794" y="1010"/>
                  </a:lnTo>
                  <a:lnTo>
                    <a:pt x="800" y="1002"/>
                  </a:lnTo>
                  <a:lnTo>
                    <a:pt x="794" y="1005"/>
                  </a:lnTo>
                  <a:lnTo>
                    <a:pt x="790" y="1008"/>
                  </a:lnTo>
                  <a:lnTo>
                    <a:pt x="789" y="1007"/>
                  </a:lnTo>
                  <a:lnTo>
                    <a:pt x="787" y="1005"/>
                  </a:lnTo>
                  <a:lnTo>
                    <a:pt x="787" y="1002"/>
                  </a:lnTo>
                  <a:lnTo>
                    <a:pt x="787" y="999"/>
                  </a:lnTo>
                  <a:lnTo>
                    <a:pt x="786" y="995"/>
                  </a:lnTo>
                  <a:lnTo>
                    <a:pt x="784" y="991"/>
                  </a:lnTo>
                  <a:lnTo>
                    <a:pt x="764" y="992"/>
                  </a:lnTo>
                  <a:lnTo>
                    <a:pt x="743" y="991"/>
                  </a:lnTo>
                  <a:lnTo>
                    <a:pt x="750" y="1001"/>
                  </a:lnTo>
                  <a:lnTo>
                    <a:pt x="751" y="1004"/>
                  </a:lnTo>
                  <a:lnTo>
                    <a:pt x="751" y="1005"/>
                  </a:lnTo>
                  <a:lnTo>
                    <a:pt x="750" y="1007"/>
                  </a:lnTo>
                  <a:lnTo>
                    <a:pt x="747" y="1007"/>
                  </a:lnTo>
                  <a:lnTo>
                    <a:pt x="737" y="1008"/>
                  </a:lnTo>
                  <a:lnTo>
                    <a:pt x="737" y="1011"/>
                  </a:lnTo>
                  <a:lnTo>
                    <a:pt x="737" y="1012"/>
                  </a:lnTo>
                  <a:lnTo>
                    <a:pt x="734" y="1014"/>
                  </a:lnTo>
                  <a:lnTo>
                    <a:pt x="732" y="1010"/>
                  </a:lnTo>
                  <a:lnTo>
                    <a:pt x="732" y="1008"/>
                  </a:lnTo>
                  <a:lnTo>
                    <a:pt x="732" y="1007"/>
                  </a:lnTo>
                  <a:lnTo>
                    <a:pt x="728" y="1005"/>
                  </a:lnTo>
                  <a:lnTo>
                    <a:pt x="730" y="999"/>
                  </a:lnTo>
                  <a:lnTo>
                    <a:pt x="730" y="998"/>
                  </a:lnTo>
                  <a:lnTo>
                    <a:pt x="728" y="998"/>
                  </a:lnTo>
                  <a:lnTo>
                    <a:pt x="727" y="1001"/>
                  </a:lnTo>
                  <a:lnTo>
                    <a:pt x="721" y="1011"/>
                  </a:lnTo>
                  <a:lnTo>
                    <a:pt x="724" y="1017"/>
                  </a:lnTo>
                  <a:lnTo>
                    <a:pt x="728" y="1023"/>
                  </a:lnTo>
                  <a:lnTo>
                    <a:pt x="732" y="1028"/>
                  </a:lnTo>
                  <a:lnTo>
                    <a:pt x="734" y="1031"/>
                  </a:lnTo>
                  <a:lnTo>
                    <a:pt x="732" y="1033"/>
                  </a:lnTo>
                  <a:lnTo>
                    <a:pt x="731" y="1034"/>
                  </a:lnTo>
                  <a:lnTo>
                    <a:pt x="727" y="1033"/>
                  </a:lnTo>
                  <a:lnTo>
                    <a:pt x="727" y="1038"/>
                  </a:lnTo>
                  <a:lnTo>
                    <a:pt x="728" y="1040"/>
                  </a:lnTo>
                  <a:lnTo>
                    <a:pt x="728" y="1041"/>
                  </a:lnTo>
                  <a:lnTo>
                    <a:pt x="728" y="1044"/>
                  </a:lnTo>
                  <a:lnTo>
                    <a:pt x="731" y="1044"/>
                  </a:lnTo>
                  <a:lnTo>
                    <a:pt x="732" y="1043"/>
                  </a:lnTo>
                  <a:lnTo>
                    <a:pt x="734" y="1041"/>
                  </a:lnTo>
                  <a:lnTo>
                    <a:pt x="737" y="1041"/>
                  </a:lnTo>
                  <a:lnTo>
                    <a:pt x="738" y="1041"/>
                  </a:lnTo>
                  <a:lnTo>
                    <a:pt x="740" y="1043"/>
                  </a:lnTo>
                  <a:lnTo>
                    <a:pt x="741" y="1046"/>
                  </a:lnTo>
                  <a:lnTo>
                    <a:pt x="744" y="1050"/>
                  </a:lnTo>
                  <a:lnTo>
                    <a:pt x="745" y="1053"/>
                  </a:lnTo>
                  <a:lnTo>
                    <a:pt x="748" y="1053"/>
                  </a:lnTo>
                  <a:lnTo>
                    <a:pt x="751" y="1053"/>
                  </a:lnTo>
                  <a:lnTo>
                    <a:pt x="754" y="1054"/>
                  </a:lnTo>
                  <a:lnTo>
                    <a:pt x="757" y="1054"/>
                  </a:lnTo>
                  <a:lnTo>
                    <a:pt x="758" y="1057"/>
                  </a:lnTo>
                  <a:lnTo>
                    <a:pt x="758" y="1060"/>
                  </a:lnTo>
                  <a:lnTo>
                    <a:pt x="760" y="1066"/>
                  </a:lnTo>
                  <a:lnTo>
                    <a:pt x="760" y="1069"/>
                  </a:lnTo>
                  <a:lnTo>
                    <a:pt x="758" y="1067"/>
                  </a:lnTo>
                  <a:lnTo>
                    <a:pt x="756" y="1063"/>
                  </a:lnTo>
                  <a:lnTo>
                    <a:pt x="754" y="1061"/>
                  </a:lnTo>
                  <a:lnTo>
                    <a:pt x="754" y="1060"/>
                  </a:lnTo>
                  <a:lnTo>
                    <a:pt x="751" y="1060"/>
                  </a:lnTo>
                  <a:lnTo>
                    <a:pt x="748" y="1060"/>
                  </a:lnTo>
                  <a:lnTo>
                    <a:pt x="745" y="1061"/>
                  </a:lnTo>
                  <a:lnTo>
                    <a:pt x="743" y="1060"/>
                  </a:lnTo>
                  <a:lnTo>
                    <a:pt x="748" y="1063"/>
                  </a:lnTo>
                  <a:lnTo>
                    <a:pt x="748" y="1074"/>
                  </a:lnTo>
                  <a:lnTo>
                    <a:pt x="743" y="1073"/>
                  </a:lnTo>
                  <a:lnTo>
                    <a:pt x="740" y="1070"/>
                  </a:lnTo>
                  <a:lnTo>
                    <a:pt x="737" y="1070"/>
                  </a:lnTo>
                  <a:lnTo>
                    <a:pt x="731" y="1071"/>
                  </a:lnTo>
                  <a:lnTo>
                    <a:pt x="730" y="1073"/>
                  </a:lnTo>
                  <a:lnTo>
                    <a:pt x="731" y="1074"/>
                  </a:lnTo>
                  <a:lnTo>
                    <a:pt x="734" y="1074"/>
                  </a:lnTo>
                  <a:lnTo>
                    <a:pt x="737" y="1083"/>
                  </a:lnTo>
                  <a:lnTo>
                    <a:pt x="734" y="1083"/>
                  </a:lnTo>
                  <a:lnTo>
                    <a:pt x="730" y="1083"/>
                  </a:lnTo>
                  <a:lnTo>
                    <a:pt x="727" y="1082"/>
                  </a:lnTo>
                  <a:lnTo>
                    <a:pt x="724" y="1083"/>
                  </a:lnTo>
                  <a:lnTo>
                    <a:pt x="722" y="1083"/>
                  </a:lnTo>
                  <a:lnTo>
                    <a:pt x="722" y="1084"/>
                  </a:lnTo>
                  <a:lnTo>
                    <a:pt x="724" y="1087"/>
                  </a:lnTo>
                  <a:lnTo>
                    <a:pt x="727" y="1090"/>
                  </a:lnTo>
                  <a:lnTo>
                    <a:pt x="704" y="1090"/>
                  </a:lnTo>
                  <a:lnTo>
                    <a:pt x="704" y="1084"/>
                  </a:lnTo>
                  <a:lnTo>
                    <a:pt x="702" y="1079"/>
                  </a:lnTo>
                  <a:lnTo>
                    <a:pt x="698" y="1066"/>
                  </a:lnTo>
                  <a:lnTo>
                    <a:pt x="711" y="1066"/>
                  </a:lnTo>
                  <a:lnTo>
                    <a:pt x="718" y="1066"/>
                  </a:lnTo>
                  <a:lnTo>
                    <a:pt x="727" y="1069"/>
                  </a:lnTo>
                  <a:lnTo>
                    <a:pt x="721" y="1066"/>
                  </a:lnTo>
                  <a:lnTo>
                    <a:pt x="715" y="1060"/>
                  </a:lnTo>
                  <a:lnTo>
                    <a:pt x="711" y="1059"/>
                  </a:lnTo>
                  <a:lnTo>
                    <a:pt x="708" y="1057"/>
                  </a:lnTo>
                  <a:lnTo>
                    <a:pt x="704" y="1057"/>
                  </a:lnTo>
                  <a:lnTo>
                    <a:pt x="698" y="1057"/>
                  </a:lnTo>
                  <a:lnTo>
                    <a:pt x="696" y="1060"/>
                  </a:lnTo>
                  <a:lnTo>
                    <a:pt x="695" y="1061"/>
                  </a:lnTo>
                  <a:lnTo>
                    <a:pt x="692" y="1063"/>
                  </a:lnTo>
                  <a:lnTo>
                    <a:pt x="694" y="1056"/>
                  </a:lnTo>
                  <a:lnTo>
                    <a:pt x="692" y="1047"/>
                  </a:lnTo>
                  <a:lnTo>
                    <a:pt x="695" y="1047"/>
                  </a:lnTo>
                  <a:lnTo>
                    <a:pt x="695" y="1046"/>
                  </a:lnTo>
                  <a:lnTo>
                    <a:pt x="695" y="1044"/>
                  </a:lnTo>
                  <a:lnTo>
                    <a:pt x="694" y="1043"/>
                  </a:lnTo>
                  <a:lnTo>
                    <a:pt x="692" y="1044"/>
                  </a:lnTo>
                  <a:lnTo>
                    <a:pt x="689" y="1044"/>
                  </a:lnTo>
                  <a:lnTo>
                    <a:pt x="688" y="1044"/>
                  </a:lnTo>
                  <a:lnTo>
                    <a:pt x="688" y="1041"/>
                  </a:lnTo>
                  <a:lnTo>
                    <a:pt x="676" y="1028"/>
                  </a:lnTo>
                  <a:lnTo>
                    <a:pt x="659" y="1005"/>
                  </a:lnTo>
                  <a:lnTo>
                    <a:pt x="659" y="1001"/>
                  </a:lnTo>
                  <a:lnTo>
                    <a:pt x="660" y="995"/>
                  </a:lnTo>
                  <a:lnTo>
                    <a:pt x="663" y="985"/>
                  </a:lnTo>
                  <a:lnTo>
                    <a:pt x="665" y="981"/>
                  </a:lnTo>
                  <a:lnTo>
                    <a:pt x="665" y="975"/>
                  </a:lnTo>
                  <a:lnTo>
                    <a:pt x="663" y="972"/>
                  </a:lnTo>
                  <a:lnTo>
                    <a:pt x="663" y="971"/>
                  </a:lnTo>
                  <a:lnTo>
                    <a:pt x="660" y="966"/>
                  </a:lnTo>
                  <a:lnTo>
                    <a:pt x="643" y="958"/>
                  </a:lnTo>
                  <a:lnTo>
                    <a:pt x="642" y="956"/>
                  </a:lnTo>
                  <a:lnTo>
                    <a:pt x="642" y="953"/>
                  </a:lnTo>
                  <a:lnTo>
                    <a:pt x="642" y="952"/>
                  </a:lnTo>
                  <a:lnTo>
                    <a:pt x="640" y="949"/>
                  </a:lnTo>
                  <a:lnTo>
                    <a:pt x="636" y="948"/>
                  </a:lnTo>
                  <a:lnTo>
                    <a:pt x="632" y="946"/>
                  </a:lnTo>
                  <a:lnTo>
                    <a:pt x="627" y="946"/>
                  </a:lnTo>
                  <a:lnTo>
                    <a:pt x="626" y="945"/>
                  </a:lnTo>
                  <a:lnTo>
                    <a:pt x="623" y="945"/>
                  </a:lnTo>
                  <a:lnTo>
                    <a:pt x="620" y="942"/>
                  </a:lnTo>
                  <a:lnTo>
                    <a:pt x="619" y="938"/>
                  </a:lnTo>
                  <a:lnTo>
                    <a:pt x="616" y="933"/>
                  </a:lnTo>
                  <a:lnTo>
                    <a:pt x="613" y="930"/>
                  </a:lnTo>
                  <a:lnTo>
                    <a:pt x="610" y="930"/>
                  </a:lnTo>
                  <a:lnTo>
                    <a:pt x="607" y="930"/>
                  </a:lnTo>
                  <a:lnTo>
                    <a:pt x="604" y="930"/>
                  </a:lnTo>
                  <a:lnTo>
                    <a:pt x="601" y="930"/>
                  </a:lnTo>
                  <a:lnTo>
                    <a:pt x="586" y="919"/>
                  </a:lnTo>
                  <a:lnTo>
                    <a:pt x="586" y="917"/>
                  </a:lnTo>
                  <a:lnTo>
                    <a:pt x="586" y="916"/>
                  </a:lnTo>
                  <a:lnTo>
                    <a:pt x="587" y="915"/>
                  </a:lnTo>
                  <a:lnTo>
                    <a:pt x="588" y="912"/>
                  </a:lnTo>
                  <a:lnTo>
                    <a:pt x="577" y="903"/>
                  </a:lnTo>
                  <a:lnTo>
                    <a:pt x="576" y="899"/>
                  </a:lnTo>
                  <a:lnTo>
                    <a:pt x="577" y="894"/>
                  </a:lnTo>
                  <a:lnTo>
                    <a:pt x="580" y="886"/>
                  </a:lnTo>
                  <a:lnTo>
                    <a:pt x="576" y="884"/>
                  </a:lnTo>
                  <a:lnTo>
                    <a:pt x="574" y="883"/>
                  </a:lnTo>
                  <a:lnTo>
                    <a:pt x="574" y="880"/>
                  </a:lnTo>
                  <a:lnTo>
                    <a:pt x="573" y="886"/>
                  </a:lnTo>
                  <a:lnTo>
                    <a:pt x="571" y="891"/>
                  </a:lnTo>
                  <a:lnTo>
                    <a:pt x="568" y="893"/>
                  </a:lnTo>
                  <a:lnTo>
                    <a:pt x="567" y="893"/>
                  </a:lnTo>
                  <a:lnTo>
                    <a:pt x="564" y="893"/>
                  </a:lnTo>
                  <a:lnTo>
                    <a:pt x="563" y="894"/>
                  </a:lnTo>
                  <a:lnTo>
                    <a:pt x="564" y="896"/>
                  </a:lnTo>
                  <a:lnTo>
                    <a:pt x="565" y="897"/>
                  </a:lnTo>
                  <a:lnTo>
                    <a:pt x="563" y="899"/>
                  </a:lnTo>
                  <a:lnTo>
                    <a:pt x="560" y="900"/>
                  </a:lnTo>
                  <a:lnTo>
                    <a:pt x="557" y="900"/>
                  </a:lnTo>
                  <a:lnTo>
                    <a:pt x="555" y="897"/>
                  </a:lnTo>
                  <a:lnTo>
                    <a:pt x="555" y="896"/>
                  </a:lnTo>
                  <a:lnTo>
                    <a:pt x="555" y="890"/>
                  </a:lnTo>
                  <a:lnTo>
                    <a:pt x="557" y="886"/>
                  </a:lnTo>
                  <a:lnTo>
                    <a:pt x="557" y="884"/>
                  </a:lnTo>
                  <a:lnTo>
                    <a:pt x="555" y="881"/>
                  </a:lnTo>
                  <a:lnTo>
                    <a:pt x="554" y="880"/>
                  </a:lnTo>
                  <a:lnTo>
                    <a:pt x="555" y="877"/>
                  </a:lnTo>
                  <a:lnTo>
                    <a:pt x="555" y="874"/>
                  </a:lnTo>
                  <a:lnTo>
                    <a:pt x="557" y="873"/>
                  </a:lnTo>
                  <a:lnTo>
                    <a:pt x="551" y="874"/>
                  </a:lnTo>
                  <a:lnTo>
                    <a:pt x="545" y="876"/>
                  </a:lnTo>
                  <a:lnTo>
                    <a:pt x="540" y="876"/>
                  </a:lnTo>
                  <a:lnTo>
                    <a:pt x="532" y="879"/>
                  </a:lnTo>
                  <a:lnTo>
                    <a:pt x="532" y="883"/>
                  </a:lnTo>
                  <a:lnTo>
                    <a:pt x="534" y="883"/>
                  </a:lnTo>
                  <a:lnTo>
                    <a:pt x="535" y="884"/>
                  </a:lnTo>
                  <a:lnTo>
                    <a:pt x="538" y="886"/>
                  </a:lnTo>
                  <a:lnTo>
                    <a:pt x="534" y="893"/>
                  </a:lnTo>
                  <a:lnTo>
                    <a:pt x="529" y="900"/>
                  </a:lnTo>
                  <a:lnTo>
                    <a:pt x="529" y="906"/>
                  </a:lnTo>
                  <a:lnTo>
                    <a:pt x="529" y="912"/>
                  </a:lnTo>
                  <a:lnTo>
                    <a:pt x="547" y="920"/>
                  </a:lnTo>
                  <a:lnTo>
                    <a:pt x="554" y="926"/>
                  </a:lnTo>
                  <a:lnTo>
                    <a:pt x="558" y="930"/>
                  </a:lnTo>
                  <a:lnTo>
                    <a:pt x="560" y="933"/>
                  </a:lnTo>
                  <a:lnTo>
                    <a:pt x="561" y="936"/>
                  </a:lnTo>
                  <a:lnTo>
                    <a:pt x="563" y="939"/>
                  </a:lnTo>
                  <a:lnTo>
                    <a:pt x="563" y="943"/>
                  </a:lnTo>
                  <a:lnTo>
                    <a:pt x="564" y="948"/>
                  </a:lnTo>
                  <a:lnTo>
                    <a:pt x="565" y="952"/>
                  </a:lnTo>
                  <a:lnTo>
                    <a:pt x="568" y="956"/>
                  </a:lnTo>
                  <a:lnTo>
                    <a:pt x="571" y="961"/>
                  </a:lnTo>
                  <a:lnTo>
                    <a:pt x="576" y="963"/>
                  </a:lnTo>
                  <a:lnTo>
                    <a:pt x="580" y="965"/>
                  </a:lnTo>
                  <a:lnTo>
                    <a:pt x="588" y="968"/>
                  </a:lnTo>
                  <a:lnTo>
                    <a:pt x="601" y="969"/>
                  </a:lnTo>
                  <a:lnTo>
                    <a:pt x="603" y="975"/>
                  </a:lnTo>
                  <a:lnTo>
                    <a:pt x="603" y="978"/>
                  </a:lnTo>
                  <a:lnTo>
                    <a:pt x="603" y="979"/>
                  </a:lnTo>
                  <a:lnTo>
                    <a:pt x="601" y="981"/>
                  </a:lnTo>
                  <a:lnTo>
                    <a:pt x="606" y="984"/>
                  </a:lnTo>
                  <a:lnTo>
                    <a:pt x="609" y="985"/>
                  </a:lnTo>
                  <a:lnTo>
                    <a:pt x="610" y="988"/>
                  </a:lnTo>
                  <a:lnTo>
                    <a:pt x="614" y="988"/>
                  </a:lnTo>
                  <a:lnTo>
                    <a:pt x="619" y="988"/>
                  </a:lnTo>
                  <a:lnTo>
                    <a:pt x="626" y="994"/>
                  </a:lnTo>
                  <a:lnTo>
                    <a:pt x="629" y="997"/>
                  </a:lnTo>
                  <a:lnTo>
                    <a:pt x="632" y="999"/>
                  </a:lnTo>
                  <a:lnTo>
                    <a:pt x="635" y="1004"/>
                  </a:lnTo>
                  <a:lnTo>
                    <a:pt x="639" y="1011"/>
                  </a:lnTo>
                  <a:lnTo>
                    <a:pt x="639" y="1014"/>
                  </a:lnTo>
                  <a:lnTo>
                    <a:pt x="639" y="1017"/>
                  </a:lnTo>
                  <a:lnTo>
                    <a:pt x="637" y="1020"/>
                  </a:lnTo>
                  <a:lnTo>
                    <a:pt x="635" y="1020"/>
                  </a:lnTo>
                  <a:lnTo>
                    <a:pt x="635" y="1014"/>
                  </a:lnTo>
                  <a:lnTo>
                    <a:pt x="627" y="1010"/>
                  </a:lnTo>
                  <a:lnTo>
                    <a:pt x="623" y="1008"/>
                  </a:lnTo>
                  <a:lnTo>
                    <a:pt x="620" y="1007"/>
                  </a:lnTo>
                  <a:lnTo>
                    <a:pt x="617" y="1007"/>
                  </a:lnTo>
                  <a:lnTo>
                    <a:pt x="614" y="1008"/>
                  </a:lnTo>
                  <a:lnTo>
                    <a:pt x="612" y="1011"/>
                  </a:lnTo>
                  <a:lnTo>
                    <a:pt x="610" y="1017"/>
                  </a:lnTo>
                  <a:lnTo>
                    <a:pt x="609" y="1020"/>
                  </a:lnTo>
                  <a:lnTo>
                    <a:pt x="610" y="1024"/>
                  </a:lnTo>
                  <a:lnTo>
                    <a:pt x="612" y="1027"/>
                  </a:lnTo>
                  <a:lnTo>
                    <a:pt x="614" y="1028"/>
                  </a:lnTo>
                  <a:lnTo>
                    <a:pt x="617" y="1031"/>
                  </a:lnTo>
                  <a:lnTo>
                    <a:pt x="619" y="1033"/>
                  </a:lnTo>
                  <a:lnTo>
                    <a:pt x="619" y="1037"/>
                  </a:lnTo>
                  <a:lnTo>
                    <a:pt x="617" y="1043"/>
                  </a:lnTo>
                  <a:lnTo>
                    <a:pt x="616" y="1047"/>
                  </a:lnTo>
                  <a:lnTo>
                    <a:pt x="613" y="1053"/>
                  </a:lnTo>
                  <a:lnTo>
                    <a:pt x="606" y="1064"/>
                  </a:lnTo>
                  <a:lnTo>
                    <a:pt x="601" y="1071"/>
                  </a:lnTo>
                  <a:lnTo>
                    <a:pt x="593" y="1069"/>
                  </a:lnTo>
                  <a:lnTo>
                    <a:pt x="588" y="1069"/>
                  </a:lnTo>
                  <a:lnTo>
                    <a:pt x="587" y="1069"/>
                  </a:lnTo>
                  <a:lnTo>
                    <a:pt x="586" y="1069"/>
                  </a:lnTo>
                  <a:lnTo>
                    <a:pt x="586" y="1074"/>
                  </a:lnTo>
                  <a:lnTo>
                    <a:pt x="586" y="1073"/>
                  </a:lnTo>
                  <a:lnTo>
                    <a:pt x="586" y="1074"/>
                  </a:lnTo>
                  <a:lnTo>
                    <a:pt x="586" y="1080"/>
                  </a:lnTo>
                  <a:lnTo>
                    <a:pt x="584" y="1089"/>
                  </a:lnTo>
                  <a:lnTo>
                    <a:pt x="583" y="1096"/>
                  </a:lnTo>
                  <a:lnTo>
                    <a:pt x="571" y="1092"/>
                  </a:lnTo>
                  <a:lnTo>
                    <a:pt x="561" y="1086"/>
                  </a:lnTo>
                  <a:lnTo>
                    <a:pt x="551" y="1080"/>
                  </a:lnTo>
                  <a:lnTo>
                    <a:pt x="541" y="1074"/>
                  </a:lnTo>
                  <a:lnTo>
                    <a:pt x="540" y="1073"/>
                  </a:lnTo>
                  <a:lnTo>
                    <a:pt x="540" y="1070"/>
                  </a:lnTo>
                  <a:lnTo>
                    <a:pt x="540" y="1067"/>
                  </a:lnTo>
                  <a:lnTo>
                    <a:pt x="538" y="1066"/>
                  </a:lnTo>
                  <a:lnTo>
                    <a:pt x="564" y="1067"/>
                  </a:lnTo>
                  <a:lnTo>
                    <a:pt x="580" y="1067"/>
                  </a:lnTo>
                  <a:lnTo>
                    <a:pt x="587" y="1067"/>
                  </a:lnTo>
                  <a:lnTo>
                    <a:pt x="593" y="1066"/>
                  </a:lnTo>
                  <a:lnTo>
                    <a:pt x="594" y="1059"/>
                  </a:lnTo>
                  <a:lnTo>
                    <a:pt x="594" y="1054"/>
                  </a:lnTo>
                  <a:lnTo>
                    <a:pt x="596" y="1050"/>
                  </a:lnTo>
                  <a:lnTo>
                    <a:pt x="597" y="1050"/>
                  </a:lnTo>
                  <a:lnTo>
                    <a:pt x="599" y="1050"/>
                  </a:lnTo>
                  <a:lnTo>
                    <a:pt x="599" y="1047"/>
                  </a:lnTo>
                  <a:lnTo>
                    <a:pt x="600" y="1044"/>
                  </a:lnTo>
                  <a:lnTo>
                    <a:pt x="600" y="1038"/>
                  </a:lnTo>
                  <a:lnTo>
                    <a:pt x="599" y="1028"/>
                  </a:lnTo>
                  <a:lnTo>
                    <a:pt x="596" y="1021"/>
                  </a:lnTo>
                  <a:lnTo>
                    <a:pt x="594" y="1020"/>
                  </a:lnTo>
                  <a:lnTo>
                    <a:pt x="593" y="1018"/>
                  </a:lnTo>
                  <a:lnTo>
                    <a:pt x="588" y="1017"/>
                  </a:lnTo>
                  <a:lnTo>
                    <a:pt x="584" y="1015"/>
                  </a:lnTo>
                  <a:lnTo>
                    <a:pt x="581" y="1015"/>
                  </a:lnTo>
                  <a:lnTo>
                    <a:pt x="580" y="1014"/>
                  </a:lnTo>
                  <a:lnTo>
                    <a:pt x="578" y="1012"/>
                  </a:lnTo>
                  <a:lnTo>
                    <a:pt x="580" y="1010"/>
                  </a:lnTo>
                  <a:lnTo>
                    <a:pt x="580" y="1007"/>
                  </a:lnTo>
                  <a:lnTo>
                    <a:pt x="580" y="1005"/>
                  </a:lnTo>
                  <a:lnTo>
                    <a:pt x="578" y="1004"/>
                  </a:lnTo>
                  <a:lnTo>
                    <a:pt x="576" y="1002"/>
                  </a:lnTo>
                  <a:lnTo>
                    <a:pt x="574" y="1002"/>
                  </a:lnTo>
                  <a:lnTo>
                    <a:pt x="571" y="1002"/>
                  </a:lnTo>
                  <a:lnTo>
                    <a:pt x="571" y="997"/>
                  </a:lnTo>
                  <a:lnTo>
                    <a:pt x="568" y="995"/>
                  </a:lnTo>
                  <a:lnTo>
                    <a:pt x="567" y="994"/>
                  </a:lnTo>
                  <a:lnTo>
                    <a:pt x="561" y="992"/>
                  </a:lnTo>
                  <a:lnTo>
                    <a:pt x="555" y="991"/>
                  </a:lnTo>
                  <a:lnTo>
                    <a:pt x="550" y="988"/>
                  </a:lnTo>
                  <a:lnTo>
                    <a:pt x="544" y="984"/>
                  </a:lnTo>
                  <a:lnTo>
                    <a:pt x="537" y="976"/>
                  </a:lnTo>
                  <a:lnTo>
                    <a:pt x="527" y="966"/>
                  </a:lnTo>
                  <a:lnTo>
                    <a:pt x="521" y="966"/>
                  </a:lnTo>
                  <a:lnTo>
                    <a:pt x="518" y="962"/>
                  </a:lnTo>
                  <a:lnTo>
                    <a:pt x="515" y="959"/>
                  </a:lnTo>
                  <a:lnTo>
                    <a:pt x="509" y="951"/>
                  </a:lnTo>
                  <a:lnTo>
                    <a:pt x="502" y="933"/>
                  </a:lnTo>
                  <a:lnTo>
                    <a:pt x="498" y="925"/>
                  </a:lnTo>
                  <a:lnTo>
                    <a:pt x="493" y="916"/>
                  </a:lnTo>
                  <a:lnTo>
                    <a:pt x="491" y="913"/>
                  </a:lnTo>
                  <a:lnTo>
                    <a:pt x="486" y="909"/>
                  </a:lnTo>
                  <a:lnTo>
                    <a:pt x="478" y="903"/>
                  </a:lnTo>
                  <a:lnTo>
                    <a:pt x="476" y="903"/>
                  </a:lnTo>
                  <a:lnTo>
                    <a:pt x="475" y="903"/>
                  </a:lnTo>
                  <a:lnTo>
                    <a:pt x="472" y="903"/>
                  </a:lnTo>
                  <a:lnTo>
                    <a:pt x="469" y="903"/>
                  </a:lnTo>
                  <a:lnTo>
                    <a:pt x="466" y="903"/>
                  </a:lnTo>
                  <a:lnTo>
                    <a:pt x="466" y="906"/>
                  </a:lnTo>
                  <a:lnTo>
                    <a:pt x="465" y="907"/>
                  </a:lnTo>
                  <a:lnTo>
                    <a:pt x="463" y="909"/>
                  </a:lnTo>
                  <a:lnTo>
                    <a:pt x="462" y="912"/>
                  </a:lnTo>
                  <a:lnTo>
                    <a:pt x="460" y="916"/>
                  </a:lnTo>
                  <a:lnTo>
                    <a:pt x="457" y="919"/>
                  </a:lnTo>
                  <a:lnTo>
                    <a:pt x="456" y="920"/>
                  </a:lnTo>
                  <a:lnTo>
                    <a:pt x="453" y="920"/>
                  </a:lnTo>
                  <a:lnTo>
                    <a:pt x="449" y="922"/>
                  </a:lnTo>
                  <a:lnTo>
                    <a:pt x="446" y="922"/>
                  </a:lnTo>
                  <a:lnTo>
                    <a:pt x="442" y="922"/>
                  </a:lnTo>
                  <a:lnTo>
                    <a:pt x="439" y="925"/>
                  </a:lnTo>
                  <a:lnTo>
                    <a:pt x="437" y="927"/>
                  </a:lnTo>
                  <a:lnTo>
                    <a:pt x="433" y="933"/>
                  </a:lnTo>
                  <a:lnTo>
                    <a:pt x="432" y="935"/>
                  </a:lnTo>
                  <a:lnTo>
                    <a:pt x="430" y="936"/>
                  </a:lnTo>
                  <a:lnTo>
                    <a:pt x="424" y="936"/>
                  </a:lnTo>
                  <a:lnTo>
                    <a:pt x="420" y="936"/>
                  </a:lnTo>
                  <a:lnTo>
                    <a:pt x="416" y="935"/>
                  </a:lnTo>
                  <a:lnTo>
                    <a:pt x="411" y="932"/>
                  </a:lnTo>
                  <a:lnTo>
                    <a:pt x="403" y="927"/>
                  </a:lnTo>
                  <a:lnTo>
                    <a:pt x="398" y="926"/>
                  </a:lnTo>
                  <a:lnTo>
                    <a:pt x="394" y="925"/>
                  </a:lnTo>
                  <a:lnTo>
                    <a:pt x="390" y="925"/>
                  </a:lnTo>
                  <a:lnTo>
                    <a:pt x="387" y="926"/>
                  </a:lnTo>
                  <a:lnTo>
                    <a:pt x="384" y="927"/>
                  </a:lnTo>
                  <a:lnTo>
                    <a:pt x="381" y="927"/>
                  </a:lnTo>
                  <a:lnTo>
                    <a:pt x="378" y="930"/>
                  </a:lnTo>
                  <a:lnTo>
                    <a:pt x="375" y="932"/>
                  </a:lnTo>
                  <a:lnTo>
                    <a:pt x="372" y="936"/>
                  </a:lnTo>
                  <a:lnTo>
                    <a:pt x="371" y="939"/>
                  </a:lnTo>
                  <a:lnTo>
                    <a:pt x="371" y="940"/>
                  </a:lnTo>
                  <a:lnTo>
                    <a:pt x="371" y="946"/>
                  </a:lnTo>
                  <a:lnTo>
                    <a:pt x="372" y="958"/>
                  </a:lnTo>
                  <a:lnTo>
                    <a:pt x="372" y="962"/>
                  </a:lnTo>
                  <a:lnTo>
                    <a:pt x="372" y="966"/>
                  </a:lnTo>
                  <a:lnTo>
                    <a:pt x="371" y="969"/>
                  </a:lnTo>
                  <a:lnTo>
                    <a:pt x="368" y="971"/>
                  </a:lnTo>
                  <a:lnTo>
                    <a:pt x="364" y="972"/>
                  </a:lnTo>
                  <a:lnTo>
                    <a:pt x="360" y="974"/>
                  </a:lnTo>
                  <a:lnTo>
                    <a:pt x="351" y="978"/>
                  </a:lnTo>
                  <a:lnTo>
                    <a:pt x="345" y="981"/>
                  </a:lnTo>
                  <a:lnTo>
                    <a:pt x="341" y="984"/>
                  </a:lnTo>
                  <a:lnTo>
                    <a:pt x="336" y="987"/>
                  </a:lnTo>
                  <a:lnTo>
                    <a:pt x="334" y="991"/>
                  </a:lnTo>
                  <a:lnTo>
                    <a:pt x="331" y="995"/>
                  </a:lnTo>
                  <a:lnTo>
                    <a:pt x="319" y="1014"/>
                  </a:lnTo>
                  <a:lnTo>
                    <a:pt x="315" y="1017"/>
                  </a:lnTo>
                  <a:lnTo>
                    <a:pt x="312" y="1020"/>
                  </a:lnTo>
                  <a:lnTo>
                    <a:pt x="311" y="1023"/>
                  </a:lnTo>
                  <a:lnTo>
                    <a:pt x="312" y="1025"/>
                  </a:lnTo>
                  <a:lnTo>
                    <a:pt x="312" y="1028"/>
                  </a:lnTo>
                  <a:lnTo>
                    <a:pt x="313" y="1030"/>
                  </a:lnTo>
                  <a:lnTo>
                    <a:pt x="316" y="1033"/>
                  </a:lnTo>
                  <a:lnTo>
                    <a:pt x="316" y="1035"/>
                  </a:lnTo>
                  <a:lnTo>
                    <a:pt x="316" y="1038"/>
                  </a:lnTo>
                  <a:lnTo>
                    <a:pt x="313" y="1041"/>
                  </a:lnTo>
                  <a:lnTo>
                    <a:pt x="306" y="1048"/>
                  </a:lnTo>
                  <a:lnTo>
                    <a:pt x="300" y="1054"/>
                  </a:lnTo>
                  <a:lnTo>
                    <a:pt x="300" y="1057"/>
                  </a:lnTo>
                  <a:lnTo>
                    <a:pt x="300" y="1060"/>
                  </a:lnTo>
                  <a:lnTo>
                    <a:pt x="300" y="1064"/>
                  </a:lnTo>
                  <a:lnTo>
                    <a:pt x="300" y="1066"/>
                  </a:lnTo>
                  <a:lnTo>
                    <a:pt x="296" y="1069"/>
                  </a:lnTo>
                  <a:lnTo>
                    <a:pt x="290" y="1070"/>
                  </a:lnTo>
                  <a:lnTo>
                    <a:pt x="286" y="1071"/>
                  </a:lnTo>
                  <a:lnTo>
                    <a:pt x="280" y="1074"/>
                  </a:lnTo>
                  <a:lnTo>
                    <a:pt x="277" y="1077"/>
                  </a:lnTo>
                  <a:lnTo>
                    <a:pt x="276" y="1083"/>
                  </a:lnTo>
                  <a:lnTo>
                    <a:pt x="273" y="1087"/>
                  </a:lnTo>
                  <a:lnTo>
                    <a:pt x="270" y="1090"/>
                  </a:lnTo>
                  <a:lnTo>
                    <a:pt x="270" y="1093"/>
                  </a:lnTo>
                  <a:lnTo>
                    <a:pt x="264" y="1096"/>
                  </a:lnTo>
                  <a:lnTo>
                    <a:pt x="260" y="1096"/>
                  </a:lnTo>
                  <a:lnTo>
                    <a:pt x="256" y="1096"/>
                  </a:lnTo>
                  <a:lnTo>
                    <a:pt x="252" y="1096"/>
                  </a:lnTo>
                  <a:lnTo>
                    <a:pt x="243" y="1093"/>
                  </a:lnTo>
                  <a:lnTo>
                    <a:pt x="239" y="1093"/>
                  </a:lnTo>
                  <a:lnTo>
                    <a:pt x="234" y="1093"/>
                  </a:lnTo>
                  <a:lnTo>
                    <a:pt x="231" y="1099"/>
                  </a:lnTo>
                  <a:lnTo>
                    <a:pt x="224" y="1102"/>
                  </a:lnTo>
                  <a:lnTo>
                    <a:pt x="218" y="1102"/>
                  </a:lnTo>
                  <a:lnTo>
                    <a:pt x="213" y="1103"/>
                  </a:lnTo>
                  <a:lnTo>
                    <a:pt x="207" y="1105"/>
                  </a:lnTo>
                  <a:lnTo>
                    <a:pt x="198" y="1092"/>
                  </a:lnTo>
                  <a:lnTo>
                    <a:pt x="190" y="1080"/>
                  </a:lnTo>
                  <a:lnTo>
                    <a:pt x="180" y="1082"/>
                  </a:lnTo>
                  <a:lnTo>
                    <a:pt x="169" y="1083"/>
                  </a:lnTo>
                  <a:lnTo>
                    <a:pt x="159" y="1083"/>
                  </a:lnTo>
                  <a:lnTo>
                    <a:pt x="151" y="1083"/>
                  </a:lnTo>
                  <a:lnTo>
                    <a:pt x="154" y="1069"/>
                  </a:lnTo>
                  <a:lnTo>
                    <a:pt x="155" y="1061"/>
                  </a:lnTo>
                  <a:lnTo>
                    <a:pt x="155" y="1059"/>
                  </a:lnTo>
                  <a:lnTo>
                    <a:pt x="154" y="1054"/>
                  </a:lnTo>
                  <a:lnTo>
                    <a:pt x="148" y="1050"/>
                  </a:lnTo>
                  <a:lnTo>
                    <a:pt x="148" y="1046"/>
                  </a:lnTo>
                  <a:lnTo>
                    <a:pt x="149" y="1044"/>
                  </a:lnTo>
                  <a:lnTo>
                    <a:pt x="151" y="1041"/>
                  </a:lnTo>
                  <a:lnTo>
                    <a:pt x="151" y="1038"/>
                  </a:lnTo>
                  <a:lnTo>
                    <a:pt x="148" y="1040"/>
                  </a:lnTo>
                  <a:lnTo>
                    <a:pt x="145" y="1041"/>
                  </a:lnTo>
                  <a:lnTo>
                    <a:pt x="145" y="1033"/>
                  </a:lnTo>
                  <a:lnTo>
                    <a:pt x="145" y="1024"/>
                  </a:lnTo>
                  <a:lnTo>
                    <a:pt x="148" y="1024"/>
                  </a:lnTo>
                  <a:lnTo>
                    <a:pt x="151" y="1014"/>
                  </a:lnTo>
                  <a:lnTo>
                    <a:pt x="152" y="1008"/>
                  </a:lnTo>
                  <a:lnTo>
                    <a:pt x="154" y="1002"/>
                  </a:lnTo>
                  <a:lnTo>
                    <a:pt x="159" y="999"/>
                  </a:lnTo>
                  <a:lnTo>
                    <a:pt x="159" y="995"/>
                  </a:lnTo>
                  <a:lnTo>
                    <a:pt x="159" y="989"/>
                  </a:lnTo>
                  <a:lnTo>
                    <a:pt x="158" y="979"/>
                  </a:lnTo>
                  <a:lnTo>
                    <a:pt x="154" y="965"/>
                  </a:lnTo>
                  <a:lnTo>
                    <a:pt x="154" y="955"/>
                  </a:lnTo>
                  <a:lnTo>
                    <a:pt x="154" y="951"/>
                  </a:lnTo>
                  <a:lnTo>
                    <a:pt x="152" y="946"/>
                  </a:lnTo>
                  <a:lnTo>
                    <a:pt x="145" y="936"/>
                  </a:lnTo>
                  <a:lnTo>
                    <a:pt x="148" y="935"/>
                  </a:lnTo>
                  <a:lnTo>
                    <a:pt x="149" y="932"/>
                  </a:lnTo>
                  <a:lnTo>
                    <a:pt x="152" y="929"/>
                  </a:lnTo>
                  <a:lnTo>
                    <a:pt x="154" y="927"/>
                  </a:lnTo>
                  <a:lnTo>
                    <a:pt x="158" y="927"/>
                  </a:lnTo>
                  <a:lnTo>
                    <a:pt x="161" y="927"/>
                  </a:lnTo>
                  <a:lnTo>
                    <a:pt x="164" y="929"/>
                  </a:lnTo>
                  <a:lnTo>
                    <a:pt x="168" y="927"/>
                  </a:lnTo>
                  <a:lnTo>
                    <a:pt x="172" y="922"/>
                  </a:lnTo>
                  <a:lnTo>
                    <a:pt x="174" y="920"/>
                  </a:lnTo>
                  <a:lnTo>
                    <a:pt x="177" y="919"/>
                  </a:lnTo>
                  <a:lnTo>
                    <a:pt x="178" y="917"/>
                  </a:lnTo>
                  <a:lnTo>
                    <a:pt x="181" y="916"/>
                  </a:lnTo>
                  <a:lnTo>
                    <a:pt x="184" y="917"/>
                  </a:lnTo>
                  <a:lnTo>
                    <a:pt x="187" y="919"/>
                  </a:lnTo>
                  <a:lnTo>
                    <a:pt x="190" y="922"/>
                  </a:lnTo>
                  <a:lnTo>
                    <a:pt x="200" y="923"/>
                  </a:lnTo>
                  <a:lnTo>
                    <a:pt x="208" y="923"/>
                  </a:lnTo>
                  <a:lnTo>
                    <a:pt x="218" y="922"/>
                  </a:lnTo>
                  <a:lnTo>
                    <a:pt x="228" y="922"/>
                  </a:lnTo>
                  <a:lnTo>
                    <a:pt x="244" y="925"/>
                  </a:lnTo>
                  <a:lnTo>
                    <a:pt x="260" y="926"/>
                  </a:lnTo>
                  <a:lnTo>
                    <a:pt x="276" y="927"/>
                  </a:lnTo>
                  <a:lnTo>
                    <a:pt x="285" y="927"/>
                  </a:lnTo>
                  <a:lnTo>
                    <a:pt x="292" y="927"/>
                  </a:lnTo>
                  <a:lnTo>
                    <a:pt x="296" y="912"/>
                  </a:lnTo>
                  <a:lnTo>
                    <a:pt x="296" y="904"/>
                  </a:lnTo>
                  <a:lnTo>
                    <a:pt x="298" y="897"/>
                  </a:lnTo>
                  <a:lnTo>
                    <a:pt x="299" y="881"/>
                  </a:lnTo>
                  <a:lnTo>
                    <a:pt x="298" y="861"/>
                  </a:lnTo>
                  <a:lnTo>
                    <a:pt x="283" y="855"/>
                  </a:lnTo>
                  <a:lnTo>
                    <a:pt x="277" y="853"/>
                  </a:lnTo>
                  <a:lnTo>
                    <a:pt x="275" y="850"/>
                  </a:lnTo>
                  <a:lnTo>
                    <a:pt x="273" y="847"/>
                  </a:lnTo>
                  <a:lnTo>
                    <a:pt x="272" y="843"/>
                  </a:lnTo>
                  <a:lnTo>
                    <a:pt x="272" y="840"/>
                  </a:lnTo>
                  <a:lnTo>
                    <a:pt x="273" y="838"/>
                  </a:lnTo>
                  <a:lnTo>
                    <a:pt x="275" y="834"/>
                  </a:lnTo>
                  <a:lnTo>
                    <a:pt x="276" y="831"/>
                  </a:lnTo>
                  <a:lnTo>
                    <a:pt x="272" y="831"/>
                  </a:lnTo>
                  <a:lnTo>
                    <a:pt x="267" y="831"/>
                  </a:lnTo>
                  <a:lnTo>
                    <a:pt x="266" y="827"/>
                  </a:lnTo>
                  <a:lnTo>
                    <a:pt x="264" y="827"/>
                  </a:lnTo>
                  <a:lnTo>
                    <a:pt x="262" y="825"/>
                  </a:lnTo>
                  <a:lnTo>
                    <a:pt x="264" y="817"/>
                  </a:lnTo>
                  <a:lnTo>
                    <a:pt x="253" y="822"/>
                  </a:lnTo>
                  <a:lnTo>
                    <a:pt x="253" y="817"/>
                  </a:lnTo>
                  <a:lnTo>
                    <a:pt x="246" y="814"/>
                  </a:lnTo>
                  <a:lnTo>
                    <a:pt x="241" y="812"/>
                  </a:lnTo>
                  <a:lnTo>
                    <a:pt x="228" y="811"/>
                  </a:lnTo>
                  <a:lnTo>
                    <a:pt x="230" y="811"/>
                  </a:lnTo>
                  <a:lnTo>
                    <a:pt x="230" y="809"/>
                  </a:lnTo>
                  <a:lnTo>
                    <a:pt x="230" y="805"/>
                  </a:lnTo>
                  <a:lnTo>
                    <a:pt x="228" y="801"/>
                  </a:lnTo>
                  <a:lnTo>
                    <a:pt x="233" y="799"/>
                  </a:lnTo>
                  <a:lnTo>
                    <a:pt x="236" y="798"/>
                  </a:lnTo>
                  <a:lnTo>
                    <a:pt x="237" y="798"/>
                  </a:lnTo>
                  <a:lnTo>
                    <a:pt x="228" y="792"/>
                  </a:lnTo>
                  <a:lnTo>
                    <a:pt x="231" y="792"/>
                  </a:lnTo>
                  <a:lnTo>
                    <a:pt x="239" y="789"/>
                  </a:lnTo>
                  <a:lnTo>
                    <a:pt x="247" y="788"/>
                  </a:lnTo>
                  <a:lnTo>
                    <a:pt x="256" y="786"/>
                  </a:lnTo>
                  <a:lnTo>
                    <a:pt x="259" y="788"/>
                  </a:lnTo>
                  <a:lnTo>
                    <a:pt x="259" y="789"/>
                  </a:lnTo>
                  <a:lnTo>
                    <a:pt x="260" y="791"/>
                  </a:lnTo>
                  <a:lnTo>
                    <a:pt x="264" y="792"/>
                  </a:lnTo>
                  <a:lnTo>
                    <a:pt x="273" y="786"/>
                  </a:lnTo>
                  <a:lnTo>
                    <a:pt x="277" y="786"/>
                  </a:lnTo>
                  <a:lnTo>
                    <a:pt x="280" y="788"/>
                  </a:lnTo>
                  <a:lnTo>
                    <a:pt x="285" y="789"/>
                  </a:lnTo>
                  <a:lnTo>
                    <a:pt x="289" y="789"/>
                  </a:lnTo>
                  <a:lnTo>
                    <a:pt x="289" y="783"/>
                  </a:lnTo>
                  <a:lnTo>
                    <a:pt x="288" y="779"/>
                  </a:lnTo>
                  <a:lnTo>
                    <a:pt x="285" y="772"/>
                  </a:lnTo>
                  <a:lnTo>
                    <a:pt x="282" y="766"/>
                  </a:lnTo>
                  <a:lnTo>
                    <a:pt x="280" y="762"/>
                  </a:lnTo>
                  <a:lnTo>
                    <a:pt x="280" y="760"/>
                  </a:lnTo>
                  <a:lnTo>
                    <a:pt x="283" y="758"/>
                  </a:lnTo>
                  <a:lnTo>
                    <a:pt x="288" y="756"/>
                  </a:lnTo>
                  <a:lnTo>
                    <a:pt x="290" y="756"/>
                  </a:lnTo>
                  <a:lnTo>
                    <a:pt x="292" y="756"/>
                  </a:lnTo>
                  <a:lnTo>
                    <a:pt x="292" y="765"/>
                  </a:lnTo>
                  <a:lnTo>
                    <a:pt x="305" y="766"/>
                  </a:lnTo>
                  <a:lnTo>
                    <a:pt x="312" y="766"/>
                  </a:lnTo>
                  <a:lnTo>
                    <a:pt x="319" y="765"/>
                  </a:lnTo>
                  <a:lnTo>
                    <a:pt x="321" y="759"/>
                  </a:lnTo>
                  <a:lnTo>
                    <a:pt x="322" y="756"/>
                  </a:lnTo>
                  <a:lnTo>
                    <a:pt x="322" y="753"/>
                  </a:lnTo>
                  <a:lnTo>
                    <a:pt x="326" y="752"/>
                  </a:lnTo>
                  <a:lnTo>
                    <a:pt x="331" y="750"/>
                  </a:lnTo>
                  <a:lnTo>
                    <a:pt x="336" y="749"/>
                  </a:lnTo>
                  <a:lnTo>
                    <a:pt x="342" y="747"/>
                  </a:lnTo>
                  <a:lnTo>
                    <a:pt x="339" y="726"/>
                  </a:lnTo>
                  <a:lnTo>
                    <a:pt x="354" y="720"/>
                  </a:lnTo>
                  <a:lnTo>
                    <a:pt x="365" y="717"/>
                  </a:lnTo>
                  <a:lnTo>
                    <a:pt x="378" y="716"/>
                  </a:lnTo>
                  <a:lnTo>
                    <a:pt x="385" y="716"/>
                  </a:lnTo>
                  <a:lnTo>
                    <a:pt x="394" y="714"/>
                  </a:lnTo>
                  <a:lnTo>
                    <a:pt x="396" y="706"/>
                  </a:lnTo>
                  <a:lnTo>
                    <a:pt x="396" y="696"/>
                  </a:lnTo>
                  <a:lnTo>
                    <a:pt x="398" y="686"/>
                  </a:lnTo>
                  <a:lnTo>
                    <a:pt x="400" y="681"/>
                  </a:lnTo>
                  <a:lnTo>
                    <a:pt x="403" y="678"/>
                  </a:lnTo>
                  <a:lnTo>
                    <a:pt x="406" y="678"/>
                  </a:lnTo>
                  <a:lnTo>
                    <a:pt x="408" y="677"/>
                  </a:lnTo>
                  <a:lnTo>
                    <a:pt x="411" y="677"/>
                  </a:lnTo>
                  <a:lnTo>
                    <a:pt x="414" y="676"/>
                  </a:lnTo>
                  <a:lnTo>
                    <a:pt x="417" y="668"/>
                  </a:lnTo>
                  <a:lnTo>
                    <a:pt x="420" y="667"/>
                  </a:lnTo>
                  <a:lnTo>
                    <a:pt x="424" y="667"/>
                  </a:lnTo>
                  <a:lnTo>
                    <a:pt x="429" y="667"/>
                  </a:lnTo>
                  <a:lnTo>
                    <a:pt x="433" y="668"/>
                  </a:lnTo>
                  <a:lnTo>
                    <a:pt x="442" y="670"/>
                  </a:lnTo>
                  <a:lnTo>
                    <a:pt x="447" y="671"/>
                  </a:lnTo>
                  <a:lnTo>
                    <a:pt x="447" y="668"/>
                  </a:lnTo>
                  <a:lnTo>
                    <a:pt x="449" y="667"/>
                  </a:lnTo>
                  <a:lnTo>
                    <a:pt x="452" y="665"/>
                  </a:lnTo>
                  <a:lnTo>
                    <a:pt x="453" y="663"/>
                  </a:lnTo>
                  <a:lnTo>
                    <a:pt x="455" y="663"/>
                  </a:lnTo>
                  <a:lnTo>
                    <a:pt x="460" y="663"/>
                  </a:lnTo>
                  <a:lnTo>
                    <a:pt x="462" y="663"/>
                  </a:lnTo>
                  <a:lnTo>
                    <a:pt x="465" y="664"/>
                  </a:lnTo>
                  <a:lnTo>
                    <a:pt x="466" y="665"/>
                  </a:lnTo>
                  <a:lnTo>
                    <a:pt x="469" y="665"/>
                  </a:lnTo>
                  <a:lnTo>
                    <a:pt x="470" y="658"/>
                  </a:lnTo>
                  <a:lnTo>
                    <a:pt x="473" y="655"/>
                  </a:lnTo>
                  <a:lnTo>
                    <a:pt x="473" y="654"/>
                  </a:lnTo>
                  <a:lnTo>
                    <a:pt x="475" y="654"/>
                  </a:lnTo>
                  <a:lnTo>
                    <a:pt x="475" y="657"/>
                  </a:lnTo>
                  <a:lnTo>
                    <a:pt x="476" y="658"/>
                  </a:lnTo>
                  <a:lnTo>
                    <a:pt x="478" y="657"/>
                  </a:lnTo>
                  <a:lnTo>
                    <a:pt x="478" y="654"/>
                  </a:lnTo>
                  <a:lnTo>
                    <a:pt x="478" y="651"/>
                  </a:lnTo>
                  <a:lnTo>
                    <a:pt x="476" y="642"/>
                  </a:lnTo>
                  <a:lnTo>
                    <a:pt x="475" y="632"/>
                  </a:lnTo>
                  <a:lnTo>
                    <a:pt x="475" y="627"/>
                  </a:lnTo>
                  <a:lnTo>
                    <a:pt x="469" y="627"/>
                  </a:lnTo>
                  <a:lnTo>
                    <a:pt x="469" y="624"/>
                  </a:lnTo>
                  <a:lnTo>
                    <a:pt x="470" y="621"/>
                  </a:lnTo>
                  <a:lnTo>
                    <a:pt x="472" y="615"/>
                  </a:lnTo>
                  <a:lnTo>
                    <a:pt x="473" y="614"/>
                  </a:lnTo>
                  <a:lnTo>
                    <a:pt x="472" y="609"/>
                  </a:lnTo>
                  <a:lnTo>
                    <a:pt x="463" y="606"/>
                  </a:lnTo>
                  <a:lnTo>
                    <a:pt x="465" y="598"/>
                  </a:lnTo>
                  <a:lnTo>
                    <a:pt x="466" y="593"/>
                  </a:lnTo>
                  <a:lnTo>
                    <a:pt x="466" y="588"/>
                  </a:lnTo>
                  <a:lnTo>
                    <a:pt x="465" y="586"/>
                  </a:lnTo>
                  <a:lnTo>
                    <a:pt x="463" y="586"/>
                  </a:lnTo>
                  <a:lnTo>
                    <a:pt x="457" y="585"/>
                  </a:lnTo>
                  <a:lnTo>
                    <a:pt x="459" y="579"/>
                  </a:lnTo>
                  <a:lnTo>
                    <a:pt x="460" y="576"/>
                  </a:lnTo>
                  <a:lnTo>
                    <a:pt x="459" y="575"/>
                  </a:lnTo>
                  <a:lnTo>
                    <a:pt x="457" y="573"/>
                  </a:lnTo>
                  <a:lnTo>
                    <a:pt x="475" y="573"/>
                  </a:lnTo>
                  <a:lnTo>
                    <a:pt x="476" y="569"/>
                  </a:lnTo>
                  <a:lnTo>
                    <a:pt x="479" y="565"/>
                  </a:lnTo>
                  <a:lnTo>
                    <a:pt x="480" y="563"/>
                  </a:lnTo>
                  <a:lnTo>
                    <a:pt x="482" y="563"/>
                  </a:lnTo>
                  <a:lnTo>
                    <a:pt x="483" y="565"/>
                  </a:lnTo>
                  <a:lnTo>
                    <a:pt x="483" y="566"/>
                  </a:lnTo>
                  <a:lnTo>
                    <a:pt x="485" y="566"/>
                  </a:lnTo>
                  <a:lnTo>
                    <a:pt x="486" y="566"/>
                  </a:lnTo>
                  <a:lnTo>
                    <a:pt x="486" y="563"/>
                  </a:lnTo>
                  <a:lnTo>
                    <a:pt x="485" y="560"/>
                  </a:lnTo>
                  <a:lnTo>
                    <a:pt x="485" y="556"/>
                  </a:lnTo>
                  <a:lnTo>
                    <a:pt x="486" y="555"/>
                  </a:lnTo>
                  <a:lnTo>
                    <a:pt x="483" y="555"/>
                  </a:lnTo>
                  <a:lnTo>
                    <a:pt x="480" y="555"/>
                  </a:lnTo>
                  <a:lnTo>
                    <a:pt x="475" y="555"/>
                  </a:lnTo>
                  <a:lnTo>
                    <a:pt x="476" y="555"/>
                  </a:lnTo>
                  <a:lnTo>
                    <a:pt x="476" y="556"/>
                  </a:lnTo>
                  <a:lnTo>
                    <a:pt x="476" y="559"/>
                  </a:lnTo>
                  <a:lnTo>
                    <a:pt x="476" y="563"/>
                  </a:lnTo>
                  <a:lnTo>
                    <a:pt x="475" y="566"/>
                  </a:lnTo>
                  <a:lnTo>
                    <a:pt x="473" y="566"/>
                  </a:lnTo>
                  <a:lnTo>
                    <a:pt x="472" y="566"/>
                  </a:lnTo>
                  <a:lnTo>
                    <a:pt x="472" y="563"/>
                  </a:lnTo>
                  <a:lnTo>
                    <a:pt x="473" y="559"/>
                  </a:lnTo>
                  <a:lnTo>
                    <a:pt x="475" y="557"/>
                  </a:lnTo>
                  <a:lnTo>
                    <a:pt x="469" y="557"/>
                  </a:lnTo>
                  <a:lnTo>
                    <a:pt x="466" y="566"/>
                  </a:lnTo>
                  <a:lnTo>
                    <a:pt x="465" y="566"/>
                  </a:lnTo>
                  <a:lnTo>
                    <a:pt x="463" y="563"/>
                  </a:lnTo>
                  <a:lnTo>
                    <a:pt x="462" y="562"/>
                  </a:lnTo>
                  <a:lnTo>
                    <a:pt x="460" y="560"/>
                  </a:lnTo>
                  <a:lnTo>
                    <a:pt x="463" y="557"/>
                  </a:lnTo>
                  <a:lnTo>
                    <a:pt x="466" y="555"/>
                  </a:lnTo>
                  <a:lnTo>
                    <a:pt x="469" y="550"/>
                  </a:lnTo>
                  <a:lnTo>
                    <a:pt x="472" y="549"/>
                  </a:lnTo>
                  <a:lnTo>
                    <a:pt x="475" y="549"/>
                  </a:lnTo>
                  <a:lnTo>
                    <a:pt x="479" y="549"/>
                  </a:lnTo>
                  <a:lnTo>
                    <a:pt x="482" y="550"/>
                  </a:lnTo>
                  <a:lnTo>
                    <a:pt x="483" y="549"/>
                  </a:lnTo>
                  <a:lnTo>
                    <a:pt x="486" y="549"/>
                  </a:lnTo>
                  <a:lnTo>
                    <a:pt x="486" y="547"/>
                  </a:lnTo>
                  <a:lnTo>
                    <a:pt x="488" y="547"/>
                  </a:lnTo>
                  <a:lnTo>
                    <a:pt x="489" y="543"/>
                  </a:lnTo>
                  <a:lnTo>
                    <a:pt x="489" y="540"/>
                  </a:lnTo>
                  <a:lnTo>
                    <a:pt x="491" y="537"/>
                  </a:lnTo>
                  <a:lnTo>
                    <a:pt x="498" y="533"/>
                  </a:lnTo>
                  <a:lnTo>
                    <a:pt x="505" y="530"/>
                  </a:lnTo>
                  <a:lnTo>
                    <a:pt x="506" y="533"/>
                  </a:lnTo>
                  <a:lnTo>
                    <a:pt x="506" y="537"/>
                  </a:lnTo>
                  <a:lnTo>
                    <a:pt x="506" y="542"/>
                  </a:lnTo>
                  <a:lnTo>
                    <a:pt x="505" y="546"/>
                  </a:lnTo>
                  <a:lnTo>
                    <a:pt x="504" y="549"/>
                  </a:lnTo>
                  <a:lnTo>
                    <a:pt x="502" y="550"/>
                  </a:lnTo>
                  <a:lnTo>
                    <a:pt x="499" y="550"/>
                  </a:lnTo>
                  <a:lnTo>
                    <a:pt x="496" y="550"/>
                  </a:lnTo>
                  <a:lnTo>
                    <a:pt x="491" y="552"/>
                  </a:lnTo>
                  <a:lnTo>
                    <a:pt x="493" y="553"/>
                  </a:lnTo>
                  <a:lnTo>
                    <a:pt x="495" y="553"/>
                  </a:lnTo>
                  <a:lnTo>
                    <a:pt x="502" y="555"/>
                  </a:lnTo>
                  <a:lnTo>
                    <a:pt x="502" y="559"/>
                  </a:lnTo>
                  <a:lnTo>
                    <a:pt x="502" y="565"/>
                  </a:lnTo>
                  <a:lnTo>
                    <a:pt x="501" y="569"/>
                  </a:lnTo>
                  <a:lnTo>
                    <a:pt x="502" y="573"/>
                  </a:lnTo>
                  <a:lnTo>
                    <a:pt x="511" y="573"/>
                  </a:lnTo>
                  <a:lnTo>
                    <a:pt x="511" y="578"/>
                  </a:lnTo>
                  <a:lnTo>
                    <a:pt x="511" y="582"/>
                  </a:lnTo>
                  <a:lnTo>
                    <a:pt x="509" y="583"/>
                  </a:lnTo>
                  <a:lnTo>
                    <a:pt x="508" y="583"/>
                  </a:lnTo>
                  <a:lnTo>
                    <a:pt x="505" y="582"/>
                  </a:lnTo>
                  <a:lnTo>
                    <a:pt x="502" y="579"/>
                  </a:lnTo>
                  <a:lnTo>
                    <a:pt x="499" y="591"/>
                  </a:lnTo>
                  <a:lnTo>
                    <a:pt x="496" y="602"/>
                  </a:lnTo>
                  <a:lnTo>
                    <a:pt x="499" y="604"/>
                  </a:lnTo>
                  <a:lnTo>
                    <a:pt x="501" y="602"/>
                  </a:lnTo>
                  <a:lnTo>
                    <a:pt x="502" y="602"/>
                  </a:lnTo>
                  <a:lnTo>
                    <a:pt x="505" y="602"/>
                  </a:lnTo>
                  <a:lnTo>
                    <a:pt x="508" y="615"/>
                  </a:lnTo>
                  <a:lnTo>
                    <a:pt x="511" y="629"/>
                  </a:lnTo>
                  <a:lnTo>
                    <a:pt x="508" y="622"/>
                  </a:lnTo>
                  <a:lnTo>
                    <a:pt x="505" y="615"/>
                  </a:lnTo>
                  <a:lnTo>
                    <a:pt x="499" y="615"/>
                  </a:lnTo>
                  <a:lnTo>
                    <a:pt x="496" y="612"/>
                  </a:lnTo>
                  <a:lnTo>
                    <a:pt x="493" y="609"/>
                  </a:lnTo>
                  <a:lnTo>
                    <a:pt x="495" y="605"/>
                  </a:lnTo>
                  <a:lnTo>
                    <a:pt x="492" y="608"/>
                  </a:lnTo>
                  <a:lnTo>
                    <a:pt x="488" y="615"/>
                  </a:lnTo>
                  <a:lnTo>
                    <a:pt x="488" y="618"/>
                  </a:lnTo>
                  <a:lnTo>
                    <a:pt x="496" y="618"/>
                  </a:lnTo>
                  <a:lnTo>
                    <a:pt x="493" y="622"/>
                  </a:lnTo>
                  <a:lnTo>
                    <a:pt x="491" y="627"/>
                  </a:lnTo>
                  <a:lnTo>
                    <a:pt x="495" y="631"/>
                  </a:lnTo>
                  <a:lnTo>
                    <a:pt x="498" y="635"/>
                  </a:lnTo>
                  <a:lnTo>
                    <a:pt x="499" y="638"/>
                  </a:lnTo>
                  <a:lnTo>
                    <a:pt x="499" y="642"/>
                  </a:lnTo>
                  <a:lnTo>
                    <a:pt x="502" y="644"/>
                  </a:lnTo>
                  <a:lnTo>
                    <a:pt x="506" y="644"/>
                  </a:lnTo>
                  <a:lnTo>
                    <a:pt x="511" y="642"/>
                  </a:lnTo>
                  <a:lnTo>
                    <a:pt x="514" y="642"/>
                  </a:lnTo>
                  <a:lnTo>
                    <a:pt x="519" y="654"/>
                  </a:lnTo>
                  <a:lnTo>
                    <a:pt x="521" y="651"/>
                  </a:lnTo>
                  <a:lnTo>
                    <a:pt x="522" y="648"/>
                  </a:lnTo>
                  <a:lnTo>
                    <a:pt x="522" y="647"/>
                  </a:lnTo>
                  <a:lnTo>
                    <a:pt x="521" y="645"/>
                  </a:lnTo>
                  <a:lnTo>
                    <a:pt x="522" y="645"/>
                  </a:lnTo>
                  <a:lnTo>
                    <a:pt x="524" y="645"/>
                  </a:lnTo>
                  <a:lnTo>
                    <a:pt x="525" y="645"/>
                  </a:lnTo>
                  <a:lnTo>
                    <a:pt x="528" y="645"/>
                  </a:lnTo>
                  <a:lnTo>
                    <a:pt x="529" y="645"/>
                  </a:lnTo>
                  <a:lnTo>
                    <a:pt x="532" y="642"/>
                  </a:lnTo>
                  <a:lnTo>
                    <a:pt x="535" y="638"/>
                  </a:lnTo>
                  <a:lnTo>
                    <a:pt x="540" y="638"/>
                  </a:lnTo>
                  <a:lnTo>
                    <a:pt x="544" y="637"/>
                  </a:lnTo>
                  <a:lnTo>
                    <a:pt x="548" y="637"/>
                  </a:lnTo>
                  <a:lnTo>
                    <a:pt x="552" y="638"/>
                  </a:lnTo>
                  <a:lnTo>
                    <a:pt x="555" y="642"/>
                  </a:lnTo>
                  <a:lnTo>
                    <a:pt x="571" y="648"/>
                  </a:lnTo>
                  <a:lnTo>
                    <a:pt x="574" y="650"/>
                  </a:lnTo>
                  <a:lnTo>
                    <a:pt x="580" y="648"/>
                  </a:lnTo>
                  <a:lnTo>
                    <a:pt x="587" y="647"/>
                  </a:lnTo>
                  <a:lnTo>
                    <a:pt x="596" y="645"/>
                  </a:lnTo>
                  <a:lnTo>
                    <a:pt x="612" y="638"/>
                  </a:lnTo>
                  <a:lnTo>
                    <a:pt x="624" y="631"/>
                  </a:lnTo>
                  <a:lnTo>
                    <a:pt x="632" y="628"/>
                  </a:lnTo>
                  <a:lnTo>
                    <a:pt x="637" y="627"/>
                  </a:lnTo>
                  <a:lnTo>
                    <a:pt x="640" y="627"/>
                  </a:lnTo>
                  <a:lnTo>
                    <a:pt x="643" y="627"/>
                  </a:lnTo>
                  <a:lnTo>
                    <a:pt x="648" y="629"/>
                  </a:lnTo>
                  <a:lnTo>
                    <a:pt x="648" y="631"/>
                  </a:lnTo>
                  <a:lnTo>
                    <a:pt x="648" y="632"/>
                  </a:lnTo>
                  <a:lnTo>
                    <a:pt x="646" y="632"/>
                  </a:lnTo>
                  <a:lnTo>
                    <a:pt x="643" y="632"/>
                  </a:lnTo>
                  <a:lnTo>
                    <a:pt x="646" y="640"/>
                  </a:lnTo>
                  <a:lnTo>
                    <a:pt x="650" y="640"/>
                  </a:lnTo>
                  <a:lnTo>
                    <a:pt x="655" y="638"/>
                  </a:lnTo>
                  <a:lnTo>
                    <a:pt x="659" y="632"/>
                  </a:lnTo>
                  <a:lnTo>
                    <a:pt x="662" y="632"/>
                  </a:lnTo>
                  <a:lnTo>
                    <a:pt x="662" y="634"/>
                  </a:lnTo>
                  <a:lnTo>
                    <a:pt x="662" y="635"/>
                  </a:lnTo>
                  <a:lnTo>
                    <a:pt x="668" y="635"/>
                  </a:lnTo>
                  <a:lnTo>
                    <a:pt x="669" y="632"/>
                  </a:lnTo>
                  <a:lnTo>
                    <a:pt x="671" y="629"/>
                  </a:lnTo>
                  <a:lnTo>
                    <a:pt x="671" y="625"/>
                  </a:lnTo>
                  <a:lnTo>
                    <a:pt x="671" y="622"/>
                  </a:lnTo>
                  <a:lnTo>
                    <a:pt x="671" y="619"/>
                  </a:lnTo>
                  <a:lnTo>
                    <a:pt x="671" y="616"/>
                  </a:lnTo>
                  <a:lnTo>
                    <a:pt x="671" y="615"/>
                  </a:lnTo>
                  <a:lnTo>
                    <a:pt x="675" y="612"/>
                  </a:lnTo>
                  <a:lnTo>
                    <a:pt x="678" y="609"/>
                  </a:lnTo>
                  <a:lnTo>
                    <a:pt x="679" y="606"/>
                  </a:lnTo>
                  <a:lnTo>
                    <a:pt x="685" y="606"/>
                  </a:lnTo>
                  <a:lnTo>
                    <a:pt x="682" y="615"/>
                  </a:lnTo>
                  <a:lnTo>
                    <a:pt x="688" y="612"/>
                  </a:lnTo>
                  <a:lnTo>
                    <a:pt x="689" y="611"/>
                  </a:lnTo>
                  <a:lnTo>
                    <a:pt x="692" y="609"/>
                  </a:lnTo>
                  <a:lnTo>
                    <a:pt x="692" y="602"/>
                  </a:lnTo>
                  <a:lnTo>
                    <a:pt x="692" y="595"/>
                  </a:lnTo>
                  <a:lnTo>
                    <a:pt x="692" y="588"/>
                  </a:lnTo>
                  <a:lnTo>
                    <a:pt x="695" y="579"/>
                  </a:lnTo>
                  <a:lnTo>
                    <a:pt x="695" y="575"/>
                  </a:lnTo>
                  <a:lnTo>
                    <a:pt x="695" y="570"/>
                  </a:lnTo>
                  <a:lnTo>
                    <a:pt x="698" y="568"/>
                  </a:lnTo>
                  <a:lnTo>
                    <a:pt x="701" y="563"/>
                  </a:lnTo>
                  <a:lnTo>
                    <a:pt x="705" y="559"/>
                  </a:lnTo>
                  <a:lnTo>
                    <a:pt x="707" y="555"/>
                  </a:lnTo>
                  <a:lnTo>
                    <a:pt x="707" y="550"/>
                  </a:lnTo>
                  <a:lnTo>
                    <a:pt x="707" y="546"/>
                  </a:lnTo>
                  <a:lnTo>
                    <a:pt x="707" y="542"/>
                  </a:lnTo>
                  <a:lnTo>
                    <a:pt x="707" y="537"/>
                  </a:lnTo>
                  <a:lnTo>
                    <a:pt x="718" y="533"/>
                  </a:lnTo>
                  <a:lnTo>
                    <a:pt x="720" y="539"/>
                  </a:lnTo>
                  <a:lnTo>
                    <a:pt x="722" y="543"/>
                  </a:lnTo>
                  <a:lnTo>
                    <a:pt x="728" y="555"/>
                  </a:lnTo>
                  <a:lnTo>
                    <a:pt x="737" y="555"/>
                  </a:lnTo>
                  <a:lnTo>
                    <a:pt x="745" y="555"/>
                  </a:lnTo>
                  <a:lnTo>
                    <a:pt x="750" y="543"/>
                  </a:lnTo>
                  <a:lnTo>
                    <a:pt x="751" y="536"/>
                  </a:lnTo>
                  <a:lnTo>
                    <a:pt x="753" y="527"/>
                  </a:lnTo>
                  <a:lnTo>
                    <a:pt x="753" y="521"/>
                  </a:lnTo>
                  <a:lnTo>
                    <a:pt x="751" y="516"/>
                  </a:lnTo>
                  <a:lnTo>
                    <a:pt x="743" y="513"/>
                  </a:lnTo>
                  <a:lnTo>
                    <a:pt x="743" y="500"/>
                  </a:lnTo>
                  <a:lnTo>
                    <a:pt x="743" y="491"/>
                  </a:lnTo>
                  <a:lnTo>
                    <a:pt x="753" y="487"/>
                  </a:lnTo>
                  <a:lnTo>
                    <a:pt x="761" y="483"/>
                  </a:lnTo>
                  <a:lnTo>
                    <a:pt x="768" y="483"/>
                  </a:lnTo>
                  <a:lnTo>
                    <a:pt x="776" y="483"/>
                  </a:lnTo>
                  <a:lnTo>
                    <a:pt x="777" y="481"/>
                  </a:lnTo>
                  <a:lnTo>
                    <a:pt x="777" y="480"/>
                  </a:lnTo>
                  <a:lnTo>
                    <a:pt x="779" y="478"/>
                  </a:lnTo>
                  <a:lnTo>
                    <a:pt x="781" y="477"/>
                  </a:lnTo>
                  <a:lnTo>
                    <a:pt x="786" y="477"/>
                  </a:lnTo>
                  <a:lnTo>
                    <a:pt x="790" y="478"/>
                  </a:lnTo>
                  <a:lnTo>
                    <a:pt x="802" y="481"/>
                  </a:lnTo>
                  <a:lnTo>
                    <a:pt x="813" y="484"/>
                  </a:lnTo>
                  <a:lnTo>
                    <a:pt x="817" y="485"/>
                  </a:lnTo>
                  <a:lnTo>
                    <a:pt x="820" y="485"/>
                  </a:lnTo>
                  <a:lnTo>
                    <a:pt x="820" y="484"/>
                  </a:lnTo>
                  <a:lnTo>
                    <a:pt x="822" y="481"/>
                  </a:lnTo>
                  <a:lnTo>
                    <a:pt x="823" y="471"/>
                  </a:lnTo>
                  <a:lnTo>
                    <a:pt x="830" y="474"/>
                  </a:lnTo>
                  <a:lnTo>
                    <a:pt x="836" y="474"/>
                  </a:lnTo>
                  <a:lnTo>
                    <a:pt x="842" y="474"/>
                  </a:lnTo>
                  <a:lnTo>
                    <a:pt x="845" y="468"/>
                  </a:lnTo>
                  <a:lnTo>
                    <a:pt x="851" y="468"/>
                  </a:lnTo>
                  <a:lnTo>
                    <a:pt x="858" y="467"/>
                  </a:lnTo>
                  <a:lnTo>
                    <a:pt x="866" y="465"/>
                  </a:lnTo>
                  <a:lnTo>
                    <a:pt x="865" y="465"/>
                  </a:lnTo>
                  <a:lnTo>
                    <a:pt x="864" y="465"/>
                  </a:lnTo>
                  <a:lnTo>
                    <a:pt x="861" y="467"/>
                  </a:lnTo>
                  <a:lnTo>
                    <a:pt x="859" y="465"/>
                  </a:lnTo>
                  <a:lnTo>
                    <a:pt x="856" y="462"/>
                  </a:lnTo>
                  <a:lnTo>
                    <a:pt x="855" y="460"/>
                  </a:lnTo>
                  <a:lnTo>
                    <a:pt x="853" y="458"/>
                  </a:lnTo>
                  <a:lnTo>
                    <a:pt x="849" y="458"/>
                  </a:lnTo>
                  <a:lnTo>
                    <a:pt x="845" y="458"/>
                  </a:lnTo>
                  <a:lnTo>
                    <a:pt x="842" y="460"/>
                  </a:lnTo>
                  <a:lnTo>
                    <a:pt x="839" y="461"/>
                  </a:lnTo>
                  <a:lnTo>
                    <a:pt x="836" y="458"/>
                  </a:lnTo>
                  <a:lnTo>
                    <a:pt x="832" y="454"/>
                  </a:lnTo>
                  <a:lnTo>
                    <a:pt x="826" y="449"/>
                  </a:lnTo>
                  <a:lnTo>
                    <a:pt x="823" y="447"/>
                  </a:lnTo>
                  <a:lnTo>
                    <a:pt x="825" y="442"/>
                  </a:lnTo>
                  <a:lnTo>
                    <a:pt x="826" y="441"/>
                  </a:lnTo>
                  <a:lnTo>
                    <a:pt x="826" y="439"/>
                  </a:lnTo>
                  <a:lnTo>
                    <a:pt x="826" y="438"/>
                  </a:lnTo>
                  <a:lnTo>
                    <a:pt x="819" y="442"/>
                  </a:lnTo>
                  <a:lnTo>
                    <a:pt x="813" y="444"/>
                  </a:lnTo>
                  <a:lnTo>
                    <a:pt x="806" y="444"/>
                  </a:lnTo>
                  <a:lnTo>
                    <a:pt x="800" y="442"/>
                  </a:lnTo>
                  <a:lnTo>
                    <a:pt x="797" y="442"/>
                  </a:lnTo>
                  <a:lnTo>
                    <a:pt x="793" y="442"/>
                  </a:lnTo>
                  <a:lnTo>
                    <a:pt x="787" y="442"/>
                  </a:lnTo>
                  <a:lnTo>
                    <a:pt x="781" y="444"/>
                  </a:lnTo>
                  <a:lnTo>
                    <a:pt x="783" y="447"/>
                  </a:lnTo>
                  <a:lnTo>
                    <a:pt x="784" y="449"/>
                  </a:lnTo>
                  <a:lnTo>
                    <a:pt x="780" y="449"/>
                  </a:lnTo>
                  <a:lnTo>
                    <a:pt x="776" y="449"/>
                  </a:lnTo>
                  <a:lnTo>
                    <a:pt x="774" y="451"/>
                  </a:lnTo>
                  <a:lnTo>
                    <a:pt x="771" y="452"/>
                  </a:lnTo>
                  <a:lnTo>
                    <a:pt x="767" y="457"/>
                  </a:lnTo>
                  <a:lnTo>
                    <a:pt x="761" y="464"/>
                  </a:lnTo>
                  <a:lnTo>
                    <a:pt x="756" y="465"/>
                  </a:lnTo>
                  <a:lnTo>
                    <a:pt x="751" y="465"/>
                  </a:lnTo>
                  <a:lnTo>
                    <a:pt x="750" y="465"/>
                  </a:lnTo>
                  <a:lnTo>
                    <a:pt x="747" y="465"/>
                  </a:lnTo>
                  <a:lnTo>
                    <a:pt x="744" y="464"/>
                  </a:lnTo>
                  <a:lnTo>
                    <a:pt x="743" y="464"/>
                  </a:lnTo>
                  <a:lnTo>
                    <a:pt x="743" y="460"/>
                  </a:lnTo>
                  <a:lnTo>
                    <a:pt x="743" y="455"/>
                  </a:lnTo>
                  <a:lnTo>
                    <a:pt x="740" y="455"/>
                  </a:lnTo>
                  <a:lnTo>
                    <a:pt x="741" y="454"/>
                  </a:lnTo>
                  <a:lnTo>
                    <a:pt x="737" y="455"/>
                  </a:lnTo>
                  <a:lnTo>
                    <a:pt x="732" y="458"/>
                  </a:lnTo>
                  <a:lnTo>
                    <a:pt x="732" y="460"/>
                  </a:lnTo>
                  <a:lnTo>
                    <a:pt x="734" y="461"/>
                  </a:lnTo>
                  <a:lnTo>
                    <a:pt x="730" y="460"/>
                  </a:lnTo>
                  <a:lnTo>
                    <a:pt x="727" y="461"/>
                  </a:lnTo>
                  <a:lnTo>
                    <a:pt x="728" y="449"/>
                  </a:lnTo>
                  <a:lnTo>
                    <a:pt x="735" y="449"/>
                  </a:lnTo>
                  <a:lnTo>
                    <a:pt x="738" y="448"/>
                  </a:lnTo>
                  <a:lnTo>
                    <a:pt x="738" y="447"/>
                  </a:lnTo>
                  <a:lnTo>
                    <a:pt x="737" y="445"/>
                  </a:lnTo>
                  <a:lnTo>
                    <a:pt x="732" y="442"/>
                  </a:lnTo>
                  <a:lnTo>
                    <a:pt x="727" y="438"/>
                  </a:lnTo>
                  <a:lnTo>
                    <a:pt x="728" y="438"/>
                  </a:lnTo>
                  <a:lnTo>
                    <a:pt x="727" y="438"/>
                  </a:lnTo>
                  <a:lnTo>
                    <a:pt x="724" y="438"/>
                  </a:lnTo>
                  <a:lnTo>
                    <a:pt x="718" y="441"/>
                  </a:lnTo>
                  <a:lnTo>
                    <a:pt x="718" y="439"/>
                  </a:lnTo>
                  <a:lnTo>
                    <a:pt x="718" y="435"/>
                  </a:lnTo>
                  <a:lnTo>
                    <a:pt x="718" y="432"/>
                  </a:lnTo>
                  <a:lnTo>
                    <a:pt x="718" y="431"/>
                  </a:lnTo>
                  <a:lnTo>
                    <a:pt x="717" y="429"/>
                  </a:lnTo>
                  <a:lnTo>
                    <a:pt x="715" y="431"/>
                  </a:lnTo>
                  <a:lnTo>
                    <a:pt x="712" y="432"/>
                  </a:lnTo>
                  <a:lnTo>
                    <a:pt x="712" y="419"/>
                  </a:lnTo>
                  <a:lnTo>
                    <a:pt x="712" y="413"/>
                  </a:lnTo>
                  <a:lnTo>
                    <a:pt x="714" y="409"/>
                  </a:lnTo>
                  <a:lnTo>
                    <a:pt x="715" y="405"/>
                  </a:lnTo>
                  <a:lnTo>
                    <a:pt x="715" y="399"/>
                  </a:lnTo>
                  <a:lnTo>
                    <a:pt x="714" y="398"/>
                  </a:lnTo>
                  <a:lnTo>
                    <a:pt x="714" y="395"/>
                  </a:lnTo>
                  <a:lnTo>
                    <a:pt x="709" y="389"/>
                  </a:lnTo>
                  <a:lnTo>
                    <a:pt x="707" y="382"/>
                  </a:lnTo>
                  <a:lnTo>
                    <a:pt x="707" y="379"/>
                  </a:lnTo>
                  <a:lnTo>
                    <a:pt x="707" y="375"/>
                  </a:lnTo>
                  <a:lnTo>
                    <a:pt x="709" y="375"/>
                  </a:lnTo>
                  <a:lnTo>
                    <a:pt x="714" y="367"/>
                  </a:lnTo>
                  <a:lnTo>
                    <a:pt x="718" y="359"/>
                  </a:lnTo>
                  <a:lnTo>
                    <a:pt x="720" y="362"/>
                  </a:lnTo>
                  <a:lnTo>
                    <a:pt x="722" y="363"/>
                  </a:lnTo>
                  <a:lnTo>
                    <a:pt x="724" y="363"/>
                  </a:lnTo>
                  <a:lnTo>
                    <a:pt x="724" y="362"/>
                  </a:lnTo>
                  <a:lnTo>
                    <a:pt x="724" y="359"/>
                  </a:lnTo>
                  <a:lnTo>
                    <a:pt x="722" y="356"/>
                  </a:lnTo>
                  <a:lnTo>
                    <a:pt x="724" y="353"/>
                  </a:lnTo>
                  <a:lnTo>
                    <a:pt x="734" y="346"/>
                  </a:lnTo>
                  <a:lnTo>
                    <a:pt x="745" y="339"/>
                  </a:lnTo>
                  <a:lnTo>
                    <a:pt x="748" y="334"/>
                  </a:lnTo>
                  <a:lnTo>
                    <a:pt x="750" y="328"/>
                  </a:lnTo>
                  <a:lnTo>
                    <a:pt x="751" y="324"/>
                  </a:lnTo>
                  <a:lnTo>
                    <a:pt x="754" y="320"/>
                  </a:lnTo>
                  <a:lnTo>
                    <a:pt x="757" y="316"/>
                  </a:lnTo>
                  <a:lnTo>
                    <a:pt x="763" y="311"/>
                  </a:lnTo>
                  <a:lnTo>
                    <a:pt x="767" y="307"/>
                  </a:lnTo>
                  <a:lnTo>
                    <a:pt x="770" y="304"/>
                  </a:lnTo>
                  <a:lnTo>
                    <a:pt x="770" y="303"/>
                  </a:lnTo>
                  <a:lnTo>
                    <a:pt x="770" y="298"/>
                  </a:lnTo>
                  <a:lnTo>
                    <a:pt x="770" y="292"/>
                  </a:lnTo>
                  <a:lnTo>
                    <a:pt x="767" y="281"/>
                  </a:lnTo>
                  <a:lnTo>
                    <a:pt x="754" y="280"/>
                  </a:lnTo>
                  <a:lnTo>
                    <a:pt x="743" y="278"/>
                  </a:lnTo>
                  <a:lnTo>
                    <a:pt x="731" y="278"/>
                  </a:lnTo>
                  <a:lnTo>
                    <a:pt x="728" y="272"/>
                  </a:lnTo>
                  <a:lnTo>
                    <a:pt x="721" y="274"/>
                  </a:lnTo>
                  <a:lnTo>
                    <a:pt x="720" y="275"/>
                  </a:lnTo>
                  <a:lnTo>
                    <a:pt x="720" y="277"/>
                  </a:lnTo>
                  <a:lnTo>
                    <a:pt x="721" y="280"/>
                  </a:lnTo>
                  <a:lnTo>
                    <a:pt x="720" y="282"/>
                  </a:lnTo>
                  <a:lnTo>
                    <a:pt x="718" y="287"/>
                  </a:lnTo>
                  <a:lnTo>
                    <a:pt x="715" y="287"/>
                  </a:lnTo>
                  <a:lnTo>
                    <a:pt x="712" y="288"/>
                  </a:lnTo>
                  <a:lnTo>
                    <a:pt x="709" y="288"/>
                  </a:lnTo>
                  <a:lnTo>
                    <a:pt x="707" y="290"/>
                  </a:lnTo>
                  <a:lnTo>
                    <a:pt x="707" y="294"/>
                  </a:lnTo>
                  <a:lnTo>
                    <a:pt x="702" y="300"/>
                  </a:lnTo>
                  <a:lnTo>
                    <a:pt x="699" y="303"/>
                  </a:lnTo>
                  <a:lnTo>
                    <a:pt x="698" y="305"/>
                  </a:lnTo>
                  <a:lnTo>
                    <a:pt x="698" y="310"/>
                  </a:lnTo>
                  <a:lnTo>
                    <a:pt x="698" y="314"/>
                  </a:lnTo>
                  <a:lnTo>
                    <a:pt x="699" y="317"/>
                  </a:lnTo>
                  <a:lnTo>
                    <a:pt x="701" y="318"/>
                  </a:lnTo>
                  <a:lnTo>
                    <a:pt x="702" y="324"/>
                  </a:lnTo>
                  <a:lnTo>
                    <a:pt x="702" y="327"/>
                  </a:lnTo>
                  <a:lnTo>
                    <a:pt x="701" y="330"/>
                  </a:lnTo>
                  <a:lnTo>
                    <a:pt x="695" y="330"/>
                  </a:lnTo>
                  <a:lnTo>
                    <a:pt x="694" y="333"/>
                  </a:lnTo>
                  <a:lnTo>
                    <a:pt x="691" y="337"/>
                  </a:lnTo>
                  <a:lnTo>
                    <a:pt x="689" y="341"/>
                  </a:lnTo>
                  <a:lnTo>
                    <a:pt x="688" y="344"/>
                  </a:lnTo>
                  <a:lnTo>
                    <a:pt x="685" y="346"/>
                  </a:lnTo>
                  <a:lnTo>
                    <a:pt x="681" y="347"/>
                  </a:lnTo>
                  <a:lnTo>
                    <a:pt x="672" y="349"/>
                  </a:lnTo>
                  <a:lnTo>
                    <a:pt x="663" y="350"/>
                  </a:lnTo>
                  <a:lnTo>
                    <a:pt x="658" y="353"/>
                  </a:lnTo>
                  <a:lnTo>
                    <a:pt x="655" y="354"/>
                  </a:lnTo>
                  <a:lnTo>
                    <a:pt x="655" y="356"/>
                  </a:lnTo>
                  <a:lnTo>
                    <a:pt x="653" y="362"/>
                  </a:lnTo>
                  <a:lnTo>
                    <a:pt x="653" y="367"/>
                  </a:lnTo>
                  <a:lnTo>
                    <a:pt x="652" y="370"/>
                  </a:lnTo>
                  <a:lnTo>
                    <a:pt x="652" y="372"/>
                  </a:lnTo>
                  <a:lnTo>
                    <a:pt x="649" y="373"/>
                  </a:lnTo>
                  <a:lnTo>
                    <a:pt x="646" y="373"/>
                  </a:lnTo>
                  <a:lnTo>
                    <a:pt x="643" y="373"/>
                  </a:lnTo>
                  <a:lnTo>
                    <a:pt x="640" y="375"/>
                  </a:lnTo>
                  <a:lnTo>
                    <a:pt x="642" y="379"/>
                  </a:lnTo>
                  <a:lnTo>
                    <a:pt x="642" y="383"/>
                  </a:lnTo>
                  <a:lnTo>
                    <a:pt x="642" y="385"/>
                  </a:lnTo>
                  <a:lnTo>
                    <a:pt x="640" y="386"/>
                  </a:lnTo>
                  <a:lnTo>
                    <a:pt x="637" y="386"/>
                  </a:lnTo>
                  <a:lnTo>
                    <a:pt x="635" y="388"/>
                  </a:lnTo>
                  <a:lnTo>
                    <a:pt x="632" y="388"/>
                  </a:lnTo>
                  <a:lnTo>
                    <a:pt x="629" y="389"/>
                  </a:lnTo>
                  <a:lnTo>
                    <a:pt x="629" y="392"/>
                  </a:lnTo>
                  <a:lnTo>
                    <a:pt x="630" y="393"/>
                  </a:lnTo>
                  <a:lnTo>
                    <a:pt x="632" y="396"/>
                  </a:lnTo>
                  <a:lnTo>
                    <a:pt x="630" y="399"/>
                  </a:lnTo>
                  <a:lnTo>
                    <a:pt x="630" y="400"/>
                  </a:lnTo>
                  <a:lnTo>
                    <a:pt x="629" y="405"/>
                  </a:lnTo>
                  <a:lnTo>
                    <a:pt x="623" y="405"/>
                  </a:lnTo>
                  <a:lnTo>
                    <a:pt x="624" y="406"/>
                  </a:lnTo>
                  <a:lnTo>
                    <a:pt x="626" y="408"/>
                  </a:lnTo>
                  <a:lnTo>
                    <a:pt x="627" y="412"/>
                  </a:lnTo>
                  <a:lnTo>
                    <a:pt x="629" y="419"/>
                  </a:lnTo>
                  <a:lnTo>
                    <a:pt x="629" y="425"/>
                  </a:lnTo>
                  <a:lnTo>
                    <a:pt x="626" y="449"/>
                  </a:lnTo>
                  <a:lnTo>
                    <a:pt x="637" y="452"/>
                  </a:lnTo>
                  <a:lnTo>
                    <a:pt x="642" y="454"/>
                  </a:lnTo>
                  <a:lnTo>
                    <a:pt x="646" y="457"/>
                  </a:lnTo>
                  <a:lnTo>
                    <a:pt x="649" y="460"/>
                  </a:lnTo>
                  <a:lnTo>
                    <a:pt x="653" y="464"/>
                  </a:lnTo>
                  <a:lnTo>
                    <a:pt x="659" y="474"/>
                  </a:lnTo>
                  <a:lnTo>
                    <a:pt x="659" y="480"/>
                  </a:lnTo>
                  <a:lnTo>
                    <a:pt x="658" y="481"/>
                  </a:lnTo>
                  <a:lnTo>
                    <a:pt x="655" y="483"/>
                  </a:lnTo>
                  <a:lnTo>
                    <a:pt x="649" y="485"/>
                  </a:lnTo>
                  <a:lnTo>
                    <a:pt x="653" y="488"/>
                  </a:lnTo>
                  <a:lnTo>
                    <a:pt x="655" y="491"/>
                  </a:lnTo>
                  <a:lnTo>
                    <a:pt x="655" y="493"/>
                  </a:lnTo>
                  <a:lnTo>
                    <a:pt x="655" y="494"/>
                  </a:lnTo>
                  <a:lnTo>
                    <a:pt x="649" y="494"/>
                  </a:lnTo>
                  <a:lnTo>
                    <a:pt x="640" y="504"/>
                  </a:lnTo>
                  <a:lnTo>
                    <a:pt x="636" y="506"/>
                  </a:lnTo>
                  <a:lnTo>
                    <a:pt x="632" y="504"/>
                  </a:lnTo>
                  <a:lnTo>
                    <a:pt x="627" y="503"/>
                  </a:lnTo>
                  <a:lnTo>
                    <a:pt x="624" y="504"/>
                  </a:lnTo>
                  <a:lnTo>
                    <a:pt x="622" y="504"/>
                  </a:lnTo>
                  <a:lnTo>
                    <a:pt x="619" y="507"/>
                  </a:lnTo>
                  <a:lnTo>
                    <a:pt x="620" y="508"/>
                  </a:lnTo>
                  <a:lnTo>
                    <a:pt x="620" y="510"/>
                  </a:lnTo>
                  <a:lnTo>
                    <a:pt x="619" y="511"/>
                  </a:lnTo>
                  <a:lnTo>
                    <a:pt x="616" y="513"/>
                  </a:lnTo>
                  <a:lnTo>
                    <a:pt x="617" y="514"/>
                  </a:lnTo>
                  <a:lnTo>
                    <a:pt x="619" y="516"/>
                  </a:lnTo>
                  <a:lnTo>
                    <a:pt x="619" y="517"/>
                  </a:lnTo>
                  <a:lnTo>
                    <a:pt x="619" y="520"/>
                  </a:lnTo>
                  <a:lnTo>
                    <a:pt x="619" y="524"/>
                  </a:lnTo>
                  <a:lnTo>
                    <a:pt x="617" y="530"/>
                  </a:lnTo>
                  <a:lnTo>
                    <a:pt x="614" y="540"/>
                  </a:lnTo>
                  <a:lnTo>
                    <a:pt x="613" y="546"/>
                  </a:lnTo>
                  <a:lnTo>
                    <a:pt x="610" y="559"/>
                  </a:lnTo>
                  <a:lnTo>
                    <a:pt x="612" y="566"/>
                  </a:lnTo>
                  <a:lnTo>
                    <a:pt x="612" y="568"/>
                  </a:lnTo>
                  <a:lnTo>
                    <a:pt x="613" y="569"/>
                  </a:lnTo>
                  <a:lnTo>
                    <a:pt x="614" y="566"/>
                  </a:lnTo>
                  <a:lnTo>
                    <a:pt x="616" y="563"/>
                  </a:lnTo>
                  <a:lnTo>
                    <a:pt x="619" y="563"/>
                  </a:lnTo>
                  <a:lnTo>
                    <a:pt x="616" y="570"/>
                  </a:lnTo>
                  <a:lnTo>
                    <a:pt x="613" y="576"/>
                  </a:lnTo>
                  <a:lnTo>
                    <a:pt x="609" y="579"/>
                  </a:lnTo>
                  <a:lnTo>
                    <a:pt x="606" y="579"/>
                  </a:lnTo>
                  <a:lnTo>
                    <a:pt x="596" y="579"/>
                  </a:lnTo>
                  <a:lnTo>
                    <a:pt x="580" y="576"/>
                  </a:lnTo>
                  <a:lnTo>
                    <a:pt x="577" y="579"/>
                  </a:lnTo>
                  <a:lnTo>
                    <a:pt x="576" y="583"/>
                  </a:lnTo>
                  <a:lnTo>
                    <a:pt x="573" y="585"/>
                  </a:lnTo>
                  <a:lnTo>
                    <a:pt x="571" y="588"/>
                  </a:lnTo>
                  <a:lnTo>
                    <a:pt x="571" y="591"/>
                  </a:lnTo>
                  <a:lnTo>
                    <a:pt x="571" y="595"/>
                  </a:lnTo>
                  <a:lnTo>
                    <a:pt x="571" y="598"/>
                  </a:lnTo>
                  <a:lnTo>
                    <a:pt x="571" y="602"/>
                  </a:lnTo>
                  <a:lnTo>
                    <a:pt x="557" y="602"/>
                  </a:lnTo>
                  <a:lnTo>
                    <a:pt x="544" y="602"/>
                  </a:lnTo>
                  <a:lnTo>
                    <a:pt x="545" y="599"/>
                  </a:lnTo>
                  <a:lnTo>
                    <a:pt x="547" y="598"/>
                  </a:lnTo>
                  <a:lnTo>
                    <a:pt x="547" y="596"/>
                  </a:lnTo>
                  <a:lnTo>
                    <a:pt x="547" y="593"/>
                  </a:lnTo>
                  <a:lnTo>
                    <a:pt x="541" y="591"/>
                  </a:lnTo>
                  <a:lnTo>
                    <a:pt x="541" y="588"/>
                  </a:lnTo>
                  <a:lnTo>
                    <a:pt x="541" y="585"/>
                  </a:lnTo>
                  <a:lnTo>
                    <a:pt x="541" y="582"/>
                  </a:lnTo>
                  <a:lnTo>
                    <a:pt x="541" y="579"/>
                  </a:lnTo>
                  <a:lnTo>
                    <a:pt x="547" y="579"/>
                  </a:lnTo>
                  <a:lnTo>
                    <a:pt x="550" y="573"/>
                  </a:lnTo>
                  <a:lnTo>
                    <a:pt x="552" y="569"/>
                  </a:lnTo>
                  <a:lnTo>
                    <a:pt x="537" y="553"/>
                  </a:lnTo>
                  <a:lnTo>
                    <a:pt x="528" y="543"/>
                  </a:lnTo>
                  <a:lnTo>
                    <a:pt x="525" y="540"/>
                  </a:lnTo>
                  <a:lnTo>
                    <a:pt x="524" y="537"/>
                  </a:lnTo>
                  <a:lnTo>
                    <a:pt x="525" y="534"/>
                  </a:lnTo>
                  <a:lnTo>
                    <a:pt x="527" y="530"/>
                  </a:lnTo>
                  <a:lnTo>
                    <a:pt x="527" y="527"/>
                  </a:lnTo>
                  <a:lnTo>
                    <a:pt x="528" y="524"/>
                  </a:lnTo>
                  <a:lnTo>
                    <a:pt x="527" y="521"/>
                  </a:lnTo>
                  <a:lnTo>
                    <a:pt x="521" y="521"/>
                  </a:lnTo>
                  <a:lnTo>
                    <a:pt x="521" y="513"/>
                  </a:lnTo>
                  <a:lnTo>
                    <a:pt x="521" y="503"/>
                  </a:lnTo>
                  <a:lnTo>
                    <a:pt x="521" y="500"/>
                  </a:lnTo>
                  <a:lnTo>
                    <a:pt x="519" y="498"/>
                  </a:lnTo>
                  <a:lnTo>
                    <a:pt x="519" y="497"/>
                  </a:lnTo>
                  <a:lnTo>
                    <a:pt x="508" y="504"/>
                  </a:lnTo>
                  <a:lnTo>
                    <a:pt x="502" y="508"/>
                  </a:lnTo>
                  <a:lnTo>
                    <a:pt x="496" y="510"/>
                  </a:lnTo>
                  <a:lnTo>
                    <a:pt x="493" y="510"/>
                  </a:lnTo>
                  <a:lnTo>
                    <a:pt x="491" y="510"/>
                  </a:lnTo>
                  <a:lnTo>
                    <a:pt x="488" y="510"/>
                  </a:lnTo>
                  <a:lnTo>
                    <a:pt x="486" y="510"/>
                  </a:lnTo>
                  <a:lnTo>
                    <a:pt x="483" y="511"/>
                  </a:lnTo>
                  <a:lnTo>
                    <a:pt x="483" y="514"/>
                  </a:lnTo>
                  <a:lnTo>
                    <a:pt x="480" y="519"/>
                  </a:lnTo>
                  <a:lnTo>
                    <a:pt x="472" y="523"/>
                  </a:lnTo>
                  <a:lnTo>
                    <a:pt x="462" y="527"/>
                  </a:lnTo>
                  <a:lnTo>
                    <a:pt x="452" y="532"/>
                  </a:lnTo>
                  <a:lnTo>
                    <a:pt x="442" y="533"/>
                  </a:lnTo>
                  <a:lnTo>
                    <a:pt x="442" y="524"/>
                  </a:lnTo>
                  <a:lnTo>
                    <a:pt x="440" y="524"/>
                  </a:lnTo>
                  <a:lnTo>
                    <a:pt x="439" y="524"/>
                  </a:lnTo>
                  <a:lnTo>
                    <a:pt x="437" y="526"/>
                  </a:lnTo>
                  <a:lnTo>
                    <a:pt x="434" y="527"/>
                  </a:lnTo>
                  <a:lnTo>
                    <a:pt x="432" y="527"/>
                  </a:lnTo>
                  <a:lnTo>
                    <a:pt x="427" y="527"/>
                  </a:lnTo>
                  <a:lnTo>
                    <a:pt x="424" y="519"/>
                  </a:lnTo>
                  <a:lnTo>
                    <a:pt x="419" y="519"/>
                  </a:lnTo>
                  <a:lnTo>
                    <a:pt x="420" y="516"/>
                  </a:lnTo>
                  <a:lnTo>
                    <a:pt x="419" y="513"/>
                  </a:lnTo>
                  <a:lnTo>
                    <a:pt x="419" y="510"/>
                  </a:lnTo>
                  <a:lnTo>
                    <a:pt x="419" y="507"/>
                  </a:lnTo>
                  <a:lnTo>
                    <a:pt x="423" y="506"/>
                  </a:lnTo>
                  <a:lnTo>
                    <a:pt x="426" y="503"/>
                  </a:lnTo>
                  <a:lnTo>
                    <a:pt x="427" y="500"/>
                  </a:lnTo>
                  <a:lnTo>
                    <a:pt x="429" y="500"/>
                  </a:lnTo>
                  <a:lnTo>
                    <a:pt x="429" y="497"/>
                  </a:lnTo>
                  <a:lnTo>
                    <a:pt x="427" y="491"/>
                  </a:lnTo>
                  <a:lnTo>
                    <a:pt x="421" y="491"/>
                  </a:lnTo>
                  <a:lnTo>
                    <a:pt x="421" y="490"/>
                  </a:lnTo>
                  <a:lnTo>
                    <a:pt x="420" y="491"/>
                  </a:lnTo>
                  <a:lnTo>
                    <a:pt x="419" y="497"/>
                  </a:lnTo>
                  <a:lnTo>
                    <a:pt x="414" y="493"/>
                  </a:lnTo>
                  <a:lnTo>
                    <a:pt x="411" y="491"/>
                  </a:lnTo>
                  <a:lnTo>
                    <a:pt x="411" y="487"/>
                  </a:lnTo>
                  <a:lnTo>
                    <a:pt x="411" y="483"/>
                  </a:lnTo>
                  <a:lnTo>
                    <a:pt x="413" y="483"/>
                  </a:lnTo>
                  <a:lnTo>
                    <a:pt x="416" y="483"/>
                  </a:lnTo>
                  <a:lnTo>
                    <a:pt x="421" y="483"/>
                  </a:lnTo>
                  <a:lnTo>
                    <a:pt x="433" y="461"/>
                  </a:lnTo>
                  <a:lnTo>
                    <a:pt x="439" y="461"/>
                  </a:lnTo>
                  <a:lnTo>
                    <a:pt x="439" y="460"/>
                  </a:lnTo>
                  <a:lnTo>
                    <a:pt x="436" y="458"/>
                  </a:lnTo>
                  <a:lnTo>
                    <a:pt x="430" y="458"/>
                  </a:lnTo>
                  <a:lnTo>
                    <a:pt x="427" y="464"/>
                  </a:lnTo>
                  <a:lnTo>
                    <a:pt x="424" y="467"/>
                  </a:lnTo>
                  <a:lnTo>
                    <a:pt x="421" y="468"/>
                  </a:lnTo>
                  <a:lnTo>
                    <a:pt x="419" y="467"/>
                  </a:lnTo>
                  <a:lnTo>
                    <a:pt x="419" y="465"/>
                  </a:lnTo>
                  <a:lnTo>
                    <a:pt x="414" y="46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0" name="Freeform 5"/>
            <p:cNvSpPr>
              <a:spLocks/>
            </p:cNvSpPr>
            <p:nvPr/>
          </p:nvSpPr>
          <p:spPr bwMode="auto">
            <a:xfrm>
              <a:off x="1256" y="2563"/>
              <a:ext cx="111" cy="45"/>
            </a:xfrm>
            <a:custGeom>
              <a:avLst/>
              <a:gdLst>
                <a:gd name="T0" fmla="*/ 5 w 111"/>
                <a:gd name="T1" fmla="*/ 38 h 45"/>
                <a:gd name="T2" fmla="*/ 4 w 111"/>
                <a:gd name="T3" fmla="*/ 36 h 45"/>
                <a:gd name="T4" fmla="*/ 3 w 111"/>
                <a:gd name="T5" fmla="*/ 23 h 45"/>
                <a:gd name="T6" fmla="*/ 17 w 111"/>
                <a:gd name="T7" fmla="*/ 29 h 45"/>
                <a:gd name="T8" fmla="*/ 37 w 111"/>
                <a:gd name="T9" fmla="*/ 29 h 45"/>
                <a:gd name="T10" fmla="*/ 39 w 111"/>
                <a:gd name="T11" fmla="*/ 23 h 45"/>
                <a:gd name="T12" fmla="*/ 36 w 111"/>
                <a:gd name="T13" fmla="*/ 21 h 45"/>
                <a:gd name="T14" fmla="*/ 31 w 111"/>
                <a:gd name="T15" fmla="*/ 15 h 45"/>
                <a:gd name="T16" fmla="*/ 31 w 111"/>
                <a:gd name="T17" fmla="*/ 10 h 45"/>
                <a:gd name="T18" fmla="*/ 33 w 111"/>
                <a:gd name="T19" fmla="*/ 5 h 45"/>
                <a:gd name="T20" fmla="*/ 26 w 111"/>
                <a:gd name="T21" fmla="*/ 2 h 45"/>
                <a:gd name="T22" fmla="*/ 36 w 111"/>
                <a:gd name="T23" fmla="*/ 2 h 45"/>
                <a:gd name="T24" fmla="*/ 57 w 111"/>
                <a:gd name="T25" fmla="*/ 0 h 45"/>
                <a:gd name="T26" fmla="*/ 69 w 111"/>
                <a:gd name="T27" fmla="*/ 2 h 45"/>
                <a:gd name="T28" fmla="*/ 75 w 111"/>
                <a:gd name="T29" fmla="*/ 3 h 45"/>
                <a:gd name="T30" fmla="*/ 85 w 111"/>
                <a:gd name="T31" fmla="*/ 12 h 45"/>
                <a:gd name="T32" fmla="*/ 89 w 111"/>
                <a:gd name="T33" fmla="*/ 15 h 45"/>
                <a:gd name="T34" fmla="*/ 93 w 111"/>
                <a:gd name="T35" fmla="*/ 16 h 45"/>
                <a:gd name="T36" fmla="*/ 100 w 111"/>
                <a:gd name="T37" fmla="*/ 15 h 45"/>
                <a:gd name="T38" fmla="*/ 106 w 111"/>
                <a:gd name="T39" fmla="*/ 19 h 45"/>
                <a:gd name="T40" fmla="*/ 109 w 111"/>
                <a:gd name="T41" fmla="*/ 26 h 45"/>
                <a:gd name="T42" fmla="*/ 105 w 111"/>
                <a:gd name="T43" fmla="*/ 31 h 45"/>
                <a:gd name="T44" fmla="*/ 102 w 111"/>
                <a:gd name="T45" fmla="*/ 29 h 45"/>
                <a:gd name="T46" fmla="*/ 83 w 111"/>
                <a:gd name="T47" fmla="*/ 33 h 45"/>
                <a:gd name="T48" fmla="*/ 80 w 111"/>
                <a:gd name="T49" fmla="*/ 38 h 45"/>
                <a:gd name="T50" fmla="*/ 75 w 111"/>
                <a:gd name="T51" fmla="*/ 36 h 45"/>
                <a:gd name="T52" fmla="*/ 62 w 111"/>
                <a:gd name="T53" fmla="*/ 29 h 45"/>
                <a:gd name="T54" fmla="*/ 62 w 111"/>
                <a:gd name="T55" fmla="*/ 35 h 45"/>
                <a:gd name="T56" fmla="*/ 62 w 111"/>
                <a:gd name="T57" fmla="*/ 41 h 45"/>
                <a:gd name="T58" fmla="*/ 59 w 111"/>
                <a:gd name="T59" fmla="*/ 44 h 45"/>
                <a:gd name="T60" fmla="*/ 56 w 111"/>
                <a:gd name="T61" fmla="*/ 44 h 45"/>
                <a:gd name="T62" fmla="*/ 54 w 111"/>
                <a:gd name="T63" fmla="*/ 41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5">
                  <a:moveTo>
                    <a:pt x="53" y="38"/>
                  </a:moveTo>
                  <a:lnTo>
                    <a:pt x="5" y="38"/>
                  </a:lnTo>
                  <a:lnTo>
                    <a:pt x="7" y="36"/>
                  </a:lnTo>
                  <a:lnTo>
                    <a:pt x="4" y="36"/>
                  </a:lnTo>
                  <a:lnTo>
                    <a:pt x="0" y="35"/>
                  </a:lnTo>
                  <a:lnTo>
                    <a:pt x="3" y="23"/>
                  </a:lnTo>
                  <a:lnTo>
                    <a:pt x="10" y="26"/>
                  </a:lnTo>
                  <a:lnTo>
                    <a:pt x="17" y="29"/>
                  </a:lnTo>
                  <a:lnTo>
                    <a:pt x="36" y="32"/>
                  </a:lnTo>
                  <a:lnTo>
                    <a:pt x="37" y="29"/>
                  </a:lnTo>
                  <a:lnTo>
                    <a:pt x="39" y="25"/>
                  </a:lnTo>
                  <a:lnTo>
                    <a:pt x="39" y="23"/>
                  </a:lnTo>
                  <a:lnTo>
                    <a:pt x="37" y="22"/>
                  </a:lnTo>
                  <a:lnTo>
                    <a:pt x="36" y="21"/>
                  </a:lnTo>
                  <a:lnTo>
                    <a:pt x="33" y="21"/>
                  </a:lnTo>
                  <a:lnTo>
                    <a:pt x="31" y="15"/>
                  </a:lnTo>
                  <a:lnTo>
                    <a:pt x="31" y="12"/>
                  </a:lnTo>
                  <a:lnTo>
                    <a:pt x="31" y="10"/>
                  </a:lnTo>
                  <a:lnTo>
                    <a:pt x="31" y="9"/>
                  </a:lnTo>
                  <a:lnTo>
                    <a:pt x="33" y="5"/>
                  </a:lnTo>
                  <a:lnTo>
                    <a:pt x="28" y="3"/>
                  </a:lnTo>
                  <a:lnTo>
                    <a:pt x="26" y="2"/>
                  </a:lnTo>
                  <a:lnTo>
                    <a:pt x="31" y="2"/>
                  </a:lnTo>
                  <a:lnTo>
                    <a:pt x="36" y="2"/>
                  </a:lnTo>
                  <a:lnTo>
                    <a:pt x="46" y="2"/>
                  </a:lnTo>
                  <a:lnTo>
                    <a:pt x="57" y="0"/>
                  </a:lnTo>
                  <a:lnTo>
                    <a:pt x="63" y="0"/>
                  </a:lnTo>
                  <a:lnTo>
                    <a:pt x="69" y="2"/>
                  </a:lnTo>
                  <a:lnTo>
                    <a:pt x="72" y="2"/>
                  </a:lnTo>
                  <a:lnTo>
                    <a:pt x="75" y="3"/>
                  </a:lnTo>
                  <a:lnTo>
                    <a:pt x="79" y="8"/>
                  </a:lnTo>
                  <a:lnTo>
                    <a:pt x="85" y="12"/>
                  </a:lnTo>
                  <a:lnTo>
                    <a:pt x="86" y="15"/>
                  </a:lnTo>
                  <a:lnTo>
                    <a:pt x="89" y="15"/>
                  </a:lnTo>
                  <a:lnTo>
                    <a:pt x="90" y="16"/>
                  </a:lnTo>
                  <a:lnTo>
                    <a:pt x="93" y="16"/>
                  </a:lnTo>
                  <a:lnTo>
                    <a:pt x="98" y="16"/>
                  </a:lnTo>
                  <a:lnTo>
                    <a:pt x="100" y="15"/>
                  </a:lnTo>
                  <a:lnTo>
                    <a:pt x="102" y="15"/>
                  </a:lnTo>
                  <a:lnTo>
                    <a:pt x="106" y="19"/>
                  </a:lnTo>
                  <a:lnTo>
                    <a:pt x="108" y="22"/>
                  </a:lnTo>
                  <a:lnTo>
                    <a:pt x="109" y="26"/>
                  </a:lnTo>
                  <a:lnTo>
                    <a:pt x="111" y="32"/>
                  </a:lnTo>
                  <a:lnTo>
                    <a:pt x="105" y="31"/>
                  </a:lnTo>
                  <a:lnTo>
                    <a:pt x="102" y="31"/>
                  </a:lnTo>
                  <a:lnTo>
                    <a:pt x="102" y="29"/>
                  </a:lnTo>
                  <a:lnTo>
                    <a:pt x="86" y="29"/>
                  </a:lnTo>
                  <a:lnTo>
                    <a:pt x="83" y="33"/>
                  </a:lnTo>
                  <a:lnTo>
                    <a:pt x="82" y="36"/>
                  </a:lnTo>
                  <a:lnTo>
                    <a:pt x="80" y="38"/>
                  </a:lnTo>
                  <a:lnTo>
                    <a:pt x="77" y="36"/>
                  </a:lnTo>
                  <a:lnTo>
                    <a:pt x="75" y="36"/>
                  </a:lnTo>
                  <a:lnTo>
                    <a:pt x="72" y="35"/>
                  </a:lnTo>
                  <a:lnTo>
                    <a:pt x="62" y="29"/>
                  </a:lnTo>
                  <a:lnTo>
                    <a:pt x="60" y="32"/>
                  </a:lnTo>
                  <a:lnTo>
                    <a:pt x="62" y="35"/>
                  </a:lnTo>
                  <a:lnTo>
                    <a:pt x="64" y="41"/>
                  </a:lnTo>
                  <a:lnTo>
                    <a:pt x="62" y="41"/>
                  </a:lnTo>
                  <a:lnTo>
                    <a:pt x="60" y="42"/>
                  </a:lnTo>
                  <a:lnTo>
                    <a:pt x="59" y="44"/>
                  </a:lnTo>
                  <a:lnTo>
                    <a:pt x="59" y="45"/>
                  </a:lnTo>
                  <a:lnTo>
                    <a:pt x="56" y="44"/>
                  </a:lnTo>
                  <a:lnTo>
                    <a:pt x="54" y="42"/>
                  </a:lnTo>
                  <a:lnTo>
                    <a:pt x="54" y="41"/>
                  </a:lnTo>
                  <a:lnTo>
                    <a:pt x="53" y="3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1" name="Freeform 6"/>
            <p:cNvSpPr>
              <a:spLocks/>
            </p:cNvSpPr>
            <p:nvPr/>
          </p:nvSpPr>
          <p:spPr bwMode="auto">
            <a:xfrm>
              <a:off x="0" y="1168"/>
              <a:ext cx="1970" cy="2625"/>
            </a:xfrm>
            <a:custGeom>
              <a:avLst/>
              <a:gdLst>
                <a:gd name="T0" fmla="*/ 1318 w 1970"/>
                <a:gd name="T1" fmla="*/ 2477 h 2625"/>
                <a:gd name="T2" fmla="*/ 1204 w 1970"/>
                <a:gd name="T3" fmla="*/ 2082 h 2625"/>
                <a:gd name="T4" fmla="*/ 1152 w 1970"/>
                <a:gd name="T5" fmla="*/ 1909 h 2625"/>
                <a:gd name="T6" fmla="*/ 1202 w 1970"/>
                <a:gd name="T7" fmla="*/ 1731 h 2625"/>
                <a:gd name="T8" fmla="*/ 1096 w 1970"/>
                <a:gd name="T9" fmla="*/ 1649 h 2625"/>
                <a:gd name="T10" fmla="*/ 988 w 1970"/>
                <a:gd name="T11" fmla="*/ 1538 h 2625"/>
                <a:gd name="T12" fmla="*/ 720 w 1970"/>
                <a:gd name="T13" fmla="*/ 1413 h 2625"/>
                <a:gd name="T14" fmla="*/ 624 w 1970"/>
                <a:gd name="T15" fmla="*/ 1221 h 2625"/>
                <a:gd name="T16" fmla="*/ 544 w 1970"/>
                <a:gd name="T17" fmla="*/ 1149 h 2625"/>
                <a:gd name="T18" fmla="*/ 596 w 1970"/>
                <a:gd name="T19" fmla="*/ 1286 h 2625"/>
                <a:gd name="T20" fmla="*/ 475 w 1970"/>
                <a:gd name="T21" fmla="*/ 1064 h 2625"/>
                <a:gd name="T22" fmla="*/ 383 w 1970"/>
                <a:gd name="T23" fmla="*/ 916 h 2625"/>
                <a:gd name="T24" fmla="*/ 390 w 1970"/>
                <a:gd name="T25" fmla="*/ 657 h 2625"/>
                <a:gd name="T26" fmla="*/ 337 w 1970"/>
                <a:gd name="T27" fmla="*/ 662 h 2625"/>
                <a:gd name="T28" fmla="*/ 261 w 1970"/>
                <a:gd name="T29" fmla="*/ 540 h 2625"/>
                <a:gd name="T30" fmla="*/ 209 w 1970"/>
                <a:gd name="T31" fmla="*/ 439 h 2625"/>
                <a:gd name="T32" fmla="*/ 210 w 1970"/>
                <a:gd name="T33" fmla="*/ 458 h 2625"/>
                <a:gd name="T34" fmla="*/ 125 w 1970"/>
                <a:gd name="T35" fmla="*/ 399 h 2625"/>
                <a:gd name="T36" fmla="*/ 105 w 1970"/>
                <a:gd name="T37" fmla="*/ 61 h 2625"/>
                <a:gd name="T38" fmla="*/ 235 w 1970"/>
                <a:gd name="T39" fmla="*/ 48 h 2625"/>
                <a:gd name="T40" fmla="*/ 292 w 1970"/>
                <a:gd name="T41" fmla="*/ 29 h 2625"/>
                <a:gd name="T42" fmla="*/ 494 w 1970"/>
                <a:gd name="T43" fmla="*/ 89 h 2625"/>
                <a:gd name="T44" fmla="*/ 636 w 1970"/>
                <a:gd name="T45" fmla="*/ 158 h 2625"/>
                <a:gd name="T46" fmla="*/ 719 w 1970"/>
                <a:gd name="T47" fmla="*/ 115 h 2625"/>
                <a:gd name="T48" fmla="*/ 857 w 1970"/>
                <a:gd name="T49" fmla="*/ 131 h 2625"/>
                <a:gd name="T50" fmla="*/ 891 w 1970"/>
                <a:gd name="T51" fmla="*/ 48 h 2625"/>
                <a:gd name="T52" fmla="*/ 945 w 1970"/>
                <a:gd name="T53" fmla="*/ 27 h 2625"/>
                <a:gd name="T54" fmla="*/ 1022 w 1970"/>
                <a:gd name="T55" fmla="*/ 84 h 2625"/>
                <a:gd name="T56" fmla="*/ 1138 w 1970"/>
                <a:gd name="T57" fmla="*/ 75 h 2625"/>
                <a:gd name="T58" fmla="*/ 1077 w 1970"/>
                <a:gd name="T59" fmla="*/ 174 h 2625"/>
                <a:gd name="T60" fmla="*/ 1018 w 1970"/>
                <a:gd name="T61" fmla="*/ 232 h 2625"/>
                <a:gd name="T62" fmla="*/ 919 w 1970"/>
                <a:gd name="T63" fmla="*/ 313 h 2625"/>
                <a:gd name="T64" fmla="*/ 1007 w 1970"/>
                <a:gd name="T65" fmla="*/ 462 h 2625"/>
                <a:gd name="T66" fmla="*/ 1130 w 1970"/>
                <a:gd name="T67" fmla="*/ 580 h 2625"/>
                <a:gd name="T68" fmla="*/ 1191 w 1970"/>
                <a:gd name="T69" fmla="*/ 403 h 2625"/>
                <a:gd name="T70" fmla="*/ 1256 w 1970"/>
                <a:gd name="T71" fmla="*/ 294 h 2625"/>
                <a:gd name="T72" fmla="*/ 1372 w 1970"/>
                <a:gd name="T73" fmla="*/ 402 h 2625"/>
                <a:gd name="T74" fmla="*/ 1483 w 1970"/>
                <a:gd name="T75" fmla="*/ 435 h 2625"/>
                <a:gd name="T76" fmla="*/ 1560 w 1970"/>
                <a:gd name="T77" fmla="*/ 537 h 2625"/>
                <a:gd name="T78" fmla="*/ 1544 w 1970"/>
                <a:gd name="T79" fmla="*/ 619 h 2625"/>
                <a:gd name="T80" fmla="*/ 1367 w 1970"/>
                <a:gd name="T81" fmla="*/ 670 h 2625"/>
                <a:gd name="T82" fmla="*/ 1430 w 1970"/>
                <a:gd name="T83" fmla="*/ 703 h 2625"/>
                <a:gd name="T84" fmla="*/ 1477 w 1970"/>
                <a:gd name="T85" fmla="*/ 769 h 2625"/>
                <a:gd name="T86" fmla="*/ 1450 w 1970"/>
                <a:gd name="T87" fmla="*/ 785 h 2625"/>
                <a:gd name="T88" fmla="*/ 1333 w 1970"/>
                <a:gd name="T89" fmla="*/ 831 h 2625"/>
                <a:gd name="T90" fmla="*/ 1243 w 1970"/>
                <a:gd name="T91" fmla="*/ 936 h 2625"/>
                <a:gd name="T92" fmla="*/ 1215 w 1970"/>
                <a:gd name="T93" fmla="*/ 989 h 2625"/>
                <a:gd name="T94" fmla="*/ 1143 w 1970"/>
                <a:gd name="T95" fmla="*/ 1097 h 2625"/>
                <a:gd name="T96" fmla="*/ 1125 w 1970"/>
                <a:gd name="T97" fmla="*/ 1237 h 2625"/>
                <a:gd name="T98" fmla="*/ 1008 w 1970"/>
                <a:gd name="T99" fmla="*/ 1143 h 2625"/>
                <a:gd name="T100" fmla="*/ 904 w 1970"/>
                <a:gd name="T101" fmla="*/ 1166 h 2625"/>
                <a:gd name="T102" fmla="*/ 838 w 1970"/>
                <a:gd name="T103" fmla="*/ 1351 h 2625"/>
                <a:gd name="T104" fmla="*/ 972 w 1970"/>
                <a:gd name="T105" fmla="*/ 1394 h 2625"/>
                <a:gd name="T106" fmla="*/ 1090 w 1970"/>
                <a:gd name="T107" fmla="*/ 1591 h 2625"/>
                <a:gd name="T108" fmla="*/ 1273 w 1970"/>
                <a:gd name="T109" fmla="*/ 1598 h 2625"/>
                <a:gd name="T110" fmla="*/ 1336 w 1970"/>
                <a:gd name="T111" fmla="*/ 1581 h 2625"/>
                <a:gd name="T112" fmla="*/ 1495 w 1970"/>
                <a:gd name="T113" fmla="*/ 1637 h 2625"/>
                <a:gd name="T114" fmla="*/ 1585 w 1970"/>
                <a:gd name="T115" fmla="*/ 1702 h 2625"/>
                <a:gd name="T116" fmla="*/ 1699 w 1970"/>
                <a:gd name="T117" fmla="*/ 1842 h 2625"/>
                <a:gd name="T118" fmla="*/ 1860 w 1970"/>
                <a:gd name="T119" fmla="*/ 1909 h 2625"/>
                <a:gd name="T120" fmla="*/ 1891 w 1970"/>
                <a:gd name="T121" fmla="*/ 2146 h 2625"/>
                <a:gd name="T122" fmla="*/ 1820 w 1970"/>
                <a:gd name="T123" fmla="*/ 2359 h 2625"/>
                <a:gd name="T124" fmla="*/ 1685 w 1970"/>
                <a:gd name="T125" fmla="*/ 2552 h 26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0" h="2625">
                  <a:moveTo>
                    <a:pt x="1624" y="2625"/>
                  </a:moveTo>
                  <a:lnTo>
                    <a:pt x="1547" y="2625"/>
                  </a:lnTo>
                  <a:lnTo>
                    <a:pt x="1544" y="2599"/>
                  </a:lnTo>
                  <a:lnTo>
                    <a:pt x="1545" y="2599"/>
                  </a:lnTo>
                  <a:lnTo>
                    <a:pt x="1547" y="2599"/>
                  </a:lnTo>
                  <a:lnTo>
                    <a:pt x="1547" y="2598"/>
                  </a:lnTo>
                  <a:lnTo>
                    <a:pt x="1547" y="2595"/>
                  </a:lnTo>
                  <a:lnTo>
                    <a:pt x="1545" y="2590"/>
                  </a:lnTo>
                  <a:lnTo>
                    <a:pt x="1544" y="2588"/>
                  </a:lnTo>
                  <a:lnTo>
                    <a:pt x="1541" y="2592"/>
                  </a:lnTo>
                  <a:lnTo>
                    <a:pt x="1539" y="2595"/>
                  </a:lnTo>
                  <a:lnTo>
                    <a:pt x="1541" y="2595"/>
                  </a:lnTo>
                  <a:lnTo>
                    <a:pt x="1541" y="2596"/>
                  </a:lnTo>
                  <a:lnTo>
                    <a:pt x="1538" y="2602"/>
                  </a:lnTo>
                  <a:lnTo>
                    <a:pt x="1538" y="2606"/>
                  </a:lnTo>
                  <a:lnTo>
                    <a:pt x="1538" y="2611"/>
                  </a:lnTo>
                  <a:lnTo>
                    <a:pt x="1538" y="2612"/>
                  </a:lnTo>
                  <a:lnTo>
                    <a:pt x="1538" y="2615"/>
                  </a:lnTo>
                  <a:lnTo>
                    <a:pt x="1536" y="2615"/>
                  </a:lnTo>
                  <a:lnTo>
                    <a:pt x="1535" y="2616"/>
                  </a:lnTo>
                  <a:lnTo>
                    <a:pt x="1536" y="2619"/>
                  </a:lnTo>
                  <a:lnTo>
                    <a:pt x="1539" y="2625"/>
                  </a:lnTo>
                  <a:lnTo>
                    <a:pt x="1297" y="2625"/>
                  </a:lnTo>
                  <a:lnTo>
                    <a:pt x="1300" y="2622"/>
                  </a:lnTo>
                  <a:lnTo>
                    <a:pt x="1303" y="2621"/>
                  </a:lnTo>
                  <a:lnTo>
                    <a:pt x="1303" y="2611"/>
                  </a:lnTo>
                  <a:lnTo>
                    <a:pt x="1302" y="2605"/>
                  </a:lnTo>
                  <a:lnTo>
                    <a:pt x="1303" y="2599"/>
                  </a:lnTo>
                  <a:lnTo>
                    <a:pt x="1305" y="2596"/>
                  </a:lnTo>
                  <a:lnTo>
                    <a:pt x="1309" y="2595"/>
                  </a:lnTo>
                  <a:lnTo>
                    <a:pt x="1312" y="2593"/>
                  </a:lnTo>
                  <a:lnTo>
                    <a:pt x="1313" y="2592"/>
                  </a:lnTo>
                  <a:lnTo>
                    <a:pt x="1315" y="2590"/>
                  </a:lnTo>
                  <a:lnTo>
                    <a:pt x="1315" y="2588"/>
                  </a:lnTo>
                  <a:lnTo>
                    <a:pt x="1315" y="2585"/>
                  </a:lnTo>
                  <a:lnTo>
                    <a:pt x="1315" y="2579"/>
                  </a:lnTo>
                  <a:lnTo>
                    <a:pt x="1315" y="2573"/>
                  </a:lnTo>
                  <a:lnTo>
                    <a:pt x="1313" y="2566"/>
                  </a:lnTo>
                  <a:lnTo>
                    <a:pt x="1310" y="2556"/>
                  </a:lnTo>
                  <a:lnTo>
                    <a:pt x="1309" y="2549"/>
                  </a:lnTo>
                  <a:lnTo>
                    <a:pt x="1309" y="2546"/>
                  </a:lnTo>
                  <a:lnTo>
                    <a:pt x="1310" y="2541"/>
                  </a:lnTo>
                  <a:lnTo>
                    <a:pt x="1312" y="2534"/>
                  </a:lnTo>
                  <a:lnTo>
                    <a:pt x="1315" y="2529"/>
                  </a:lnTo>
                  <a:lnTo>
                    <a:pt x="1318" y="2521"/>
                  </a:lnTo>
                  <a:lnTo>
                    <a:pt x="1318" y="2520"/>
                  </a:lnTo>
                  <a:lnTo>
                    <a:pt x="1316" y="2517"/>
                  </a:lnTo>
                  <a:lnTo>
                    <a:pt x="1315" y="2516"/>
                  </a:lnTo>
                  <a:lnTo>
                    <a:pt x="1309" y="2500"/>
                  </a:lnTo>
                  <a:lnTo>
                    <a:pt x="1310" y="2497"/>
                  </a:lnTo>
                  <a:lnTo>
                    <a:pt x="1313" y="2494"/>
                  </a:lnTo>
                  <a:lnTo>
                    <a:pt x="1315" y="2491"/>
                  </a:lnTo>
                  <a:lnTo>
                    <a:pt x="1316" y="2487"/>
                  </a:lnTo>
                  <a:lnTo>
                    <a:pt x="1318" y="2477"/>
                  </a:lnTo>
                  <a:lnTo>
                    <a:pt x="1319" y="2465"/>
                  </a:lnTo>
                  <a:lnTo>
                    <a:pt x="1320" y="2444"/>
                  </a:lnTo>
                  <a:lnTo>
                    <a:pt x="1322" y="2428"/>
                  </a:lnTo>
                  <a:lnTo>
                    <a:pt x="1328" y="2419"/>
                  </a:lnTo>
                  <a:lnTo>
                    <a:pt x="1328" y="2416"/>
                  </a:lnTo>
                  <a:lnTo>
                    <a:pt x="1328" y="2412"/>
                  </a:lnTo>
                  <a:lnTo>
                    <a:pt x="1326" y="2405"/>
                  </a:lnTo>
                  <a:lnTo>
                    <a:pt x="1325" y="2396"/>
                  </a:lnTo>
                  <a:lnTo>
                    <a:pt x="1325" y="2390"/>
                  </a:lnTo>
                  <a:lnTo>
                    <a:pt x="1325" y="2386"/>
                  </a:lnTo>
                  <a:lnTo>
                    <a:pt x="1328" y="2380"/>
                  </a:lnTo>
                  <a:lnTo>
                    <a:pt x="1331" y="2373"/>
                  </a:lnTo>
                  <a:lnTo>
                    <a:pt x="1329" y="2370"/>
                  </a:lnTo>
                  <a:lnTo>
                    <a:pt x="1328" y="2369"/>
                  </a:lnTo>
                  <a:lnTo>
                    <a:pt x="1326" y="2366"/>
                  </a:lnTo>
                  <a:lnTo>
                    <a:pt x="1325" y="2364"/>
                  </a:lnTo>
                  <a:lnTo>
                    <a:pt x="1325" y="2362"/>
                  </a:lnTo>
                  <a:lnTo>
                    <a:pt x="1331" y="2362"/>
                  </a:lnTo>
                  <a:lnTo>
                    <a:pt x="1331" y="2347"/>
                  </a:lnTo>
                  <a:lnTo>
                    <a:pt x="1332" y="2334"/>
                  </a:lnTo>
                  <a:lnTo>
                    <a:pt x="1333" y="2308"/>
                  </a:lnTo>
                  <a:lnTo>
                    <a:pt x="1335" y="2295"/>
                  </a:lnTo>
                  <a:lnTo>
                    <a:pt x="1333" y="2284"/>
                  </a:lnTo>
                  <a:lnTo>
                    <a:pt x="1333" y="2272"/>
                  </a:lnTo>
                  <a:lnTo>
                    <a:pt x="1331" y="2262"/>
                  </a:lnTo>
                  <a:lnTo>
                    <a:pt x="1326" y="2251"/>
                  </a:lnTo>
                  <a:lnTo>
                    <a:pt x="1325" y="2246"/>
                  </a:lnTo>
                  <a:lnTo>
                    <a:pt x="1320" y="2242"/>
                  </a:lnTo>
                  <a:lnTo>
                    <a:pt x="1316" y="2236"/>
                  </a:lnTo>
                  <a:lnTo>
                    <a:pt x="1310" y="2230"/>
                  </a:lnTo>
                  <a:lnTo>
                    <a:pt x="1305" y="2226"/>
                  </a:lnTo>
                  <a:lnTo>
                    <a:pt x="1297" y="2222"/>
                  </a:lnTo>
                  <a:lnTo>
                    <a:pt x="1284" y="2215"/>
                  </a:lnTo>
                  <a:lnTo>
                    <a:pt x="1270" y="2206"/>
                  </a:lnTo>
                  <a:lnTo>
                    <a:pt x="1269" y="2205"/>
                  </a:lnTo>
                  <a:lnTo>
                    <a:pt x="1267" y="2202"/>
                  </a:lnTo>
                  <a:lnTo>
                    <a:pt x="1264" y="2199"/>
                  </a:lnTo>
                  <a:lnTo>
                    <a:pt x="1254" y="2193"/>
                  </a:lnTo>
                  <a:lnTo>
                    <a:pt x="1248" y="2190"/>
                  </a:lnTo>
                  <a:lnTo>
                    <a:pt x="1246" y="2187"/>
                  </a:lnTo>
                  <a:lnTo>
                    <a:pt x="1243" y="2183"/>
                  </a:lnTo>
                  <a:lnTo>
                    <a:pt x="1243" y="2180"/>
                  </a:lnTo>
                  <a:lnTo>
                    <a:pt x="1241" y="2176"/>
                  </a:lnTo>
                  <a:lnTo>
                    <a:pt x="1240" y="2170"/>
                  </a:lnTo>
                  <a:lnTo>
                    <a:pt x="1237" y="2169"/>
                  </a:lnTo>
                  <a:lnTo>
                    <a:pt x="1234" y="2166"/>
                  </a:lnTo>
                  <a:lnTo>
                    <a:pt x="1228" y="2160"/>
                  </a:lnTo>
                  <a:lnTo>
                    <a:pt x="1231" y="2154"/>
                  </a:lnTo>
                  <a:lnTo>
                    <a:pt x="1231" y="2147"/>
                  </a:lnTo>
                  <a:lnTo>
                    <a:pt x="1228" y="2140"/>
                  </a:lnTo>
                  <a:lnTo>
                    <a:pt x="1220" y="2118"/>
                  </a:lnTo>
                  <a:lnTo>
                    <a:pt x="1210" y="2098"/>
                  </a:lnTo>
                  <a:lnTo>
                    <a:pt x="1207" y="2089"/>
                  </a:lnTo>
                  <a:lnTo>
                    <a:pt x="1204" y="2082"/>
                  </a:lnTo>
                  <a:lnTo>
                    <a:pt x="1201" y="2069"/>
                  </a:lnTo>
                  <a:lnTo>
                    <a:pt x="1198" y="2056"/>
                  </a:lnTo>
                  <a:lnTo>
                    <a:pt x="1197" y="2050"/>
                  </a:lnTo>
                  <a:lnTo>
                    <a:pt x="1195" y="2046"/>
                  </a:lnTo>
                  <a:lnTo>
                    <a:pt x="1192" y="2040"/>
                  </a:lnTo>
                  <a:lnTo>
                    <a:pt x="1191" y="2038"/>
                  </a:lnTo>
                  <a:lnTo>
                    <a:pt x="1189" y="2035"/>
                  </a:lnTo>
                  <a:lnTo>
                    <a:pt x="1188" y="2033"/>
                  </a:lnTo>
                  <a:lnTo>
                    <a:pt x="1185" y="2030"/>
                  </a:lnTo>
                  <a:lnTo>
                    <a:pt x="1181" y="2029"/>
                  </a:lnTo>
                  <a:lnTo>
                    <a:pt x="1179" y="2027"/>
                  </a:lnTo>
                  <a:lnTo>
                    <a:pt x="1178" y="2023"/>
                  </a:lnTo>
                  <a:lnTo>
                    <a:pt x="1176" y="2020"/>
                  </a:lnTo>
                  <a:lnTo>
                    <a:pt x="1175" y="2016"/>
                  </a:lnTo>
                  <a:lnTo>
                    <a:pt x="1174" y="2013"/>
                  </a:lnTo>
                  <a:lnTo>
                    <a:pt x="1171" y="2012"/>
                  </a:lnTo>
                  <a:lnTo>
                    <a:pt x="1168" y="2010"/>
                  </a:lnTo>
                  <a:lnTo>
                    <a:pt x="1165" y="2009"/>
                  </a:lnTo>
                  <a:lnTo>
                    <a:pt x="1162" y="2007"/>
                  </a:lnTo>
                  <a:lnTo>
                    <a:pt x="1161" y="2004"/>
                  </a:lnTo>
                  <a:lnTo>
                    <a:pt x="1159" y="2000"/>
                  </a:lnTo>
                  <a:lnTo>
                    <a:pt x="1159" y="1997"/>
                  </a:lnTo>
                  <a:lnTo>
                    <a:pt x="1156" y="1993"/>
                  </a:lnTo>
                  <a:lnTo>
                    <a:pt x="1153" y="1990"/>
                  </a:lnTo>
                  <a:lnTo>
                    <a:pt x="1146" y="1987"/>
                  </a:lnTo>
                  <a:lnTo>
                    <a:pt x="1140" y="1983"/>
                  </a:lnTo>
                  <a:lnTo>
                    <a:pt x="1139" y="1981"/>
                  </a:lnTo>
                  <a:lnTo>
                    <a:pt x="1138" y="1980"/>
                  </a:lnTo>
                  <a:lnTo>
                    <a:pt x="1138" y="1978"/>
                  </a:lnTo>
                  <a:lnTo>
                    <a:pt x="1138" y="1977"/>
                  </a:lnTo>
                  <a:lnTo>
                    <a:pt x="1138" y="1974"/>
                  </a:lnTo>
                  <a:lnTo>
                    <a:pt x="1140" y="1970"/>
                  </a:lnTo>
                  <a:lnTo>
                    <a:pt x="1140" y="1968"/>
                  </a:lnTo>
                  <a:lnTo>
                    <a:pt x="1140" y="1966"/>
                  </a:lnTo>
                  <a:lnTo>
                    <a:pt x="1138" y="1964"/>
                  </a:lnTo>
                  <a:lnTo>
                    <a:pt x="1135" y="1963"/>
                  </a:lnTo>
                  <a:lnTo>
                    <a:pt x="1133" y="1963"/>
                  </a:lnTo>
                  <a:lnTo>
                    <a:pt x="1133" y="1961"/>
                  </a:lnTo>
                  <a:lnTo>
                    <a:pt x="1135" y="1960"/>
                  </a:lnTo>
                  <a:lnTo>
                    <a:pt x="1138" y="1958"/>
                  </a:lnTo>
                  <a:lnTo>
                    <a:pt x="1135" y="1953"/>
                  </a:lnTo>
                  <a:lnTo>
                    <a:pt x="1132" y="1948"/>
                  </a:lnTo>
                  <a:lnTo>
                    <a:pt x="1132" y="1945"/>
                  </a:lnTo>
                  <a:lnTo>
                    <a:pt x="1132" y="1944"/>
                  </a:lnTo>
                  <a:lnTo>
                    <a:pt x="1133" y="1940"/>
                  </a:lnTo>
                  <a:lnTo>
                    <a:pt x="1136" y="1937"/>
                  </a:lnTo>
                  <a:lnTo>
                    <a:pt x="1143" y="1928"/>
                  </a:lnTo>
                  <a:lnTo>
                    <a:pt x="1149" y="1922"/>
                  </a:lnTo>
                  <a:lnTo>
                    <a:pt x="1153" y="1919"/>
                  </a:lnTo>
                  <a:lnTo>
                    <a:pt x="1153" y="1917"/>
                  </a:lnTo>
                  <a:lnTo>
                    <a:pt x="1153" y="1914"/>
                  </a:lnTo>
                  <a:lnTo>
                    <a:pt x="1155" y="1912"/>
                  </a:lnTo>
                  <a:lnTo>
                    <a:pt x="1153" y="1911"/>
                  </a:lnTo>
                  <a:lnTo>
                    <a:pt x="1152" y="1909"/>
                  </a:lnTo>
                  <a:lnTo>
                    <a:pt x="1148" y="1908"/>
                  </a:lnTo>
                  <a:lnTo>
                    <a:pt x="1143" y="1907"/>
                  </a:lnTo>
                  <a:lnTo>
                    <a:pt x="1140" y="1905"/>
                  </a:lnTo>
                  <a:lnTo>
                    <a:pt x="1142" y="1904"/>
                  </a:lnTo>
                  <a:lnTo>
                    <a:pt x="1143" y="1901"/>
                  </a:lnTo>
                  <a:lnTo>
                    <a:pt x="1146" y="1894"/>
                  </a:lnTo>
                  <a:lnTo>
                    <a:pt x="1143" y="1894"/>
                  </a:lnTo>
                  <a:lnTo>
                    <a:pt x="1142" y="1894"/>
                  </a:lnTo>
                  <a:lnTo>
                    <a:pt x="1142" y="1891"/>
                  </a:lnTo>
                  <a:lnTo>
                    <a:pt x="1142" y="1889"/>
                  </a:lnTo>
                  <a:lnTo>
                    <a:pt x="1142" y="1883"/>
                  </a:lnTo>
                  <a:lnTo>
                    <a:pt x="1143" y="1883"/>
                  </a:lnTo>
                  <a:lnTo>
                    <a:pt x="1146" y="1875"/>
                  </a:lnTo>
                  <a:lnTo>
                    <a:pt x="1143" y="1876"/>
                  </a:lnTo>
                  <a:lnTo>
                    <a:pt x="1142" y="1875"/>
                  </a:lnTo>
                  <a:lnTo>
                    <a:pt x="1140" y="1872"/>
                  </a:lnTo>
                  <a:lnTo>
                    <a:pt x="1146" y="1868"/>
                  </a:lnTo>
                  <a:lnTo>
                    <a:pt x="1149" y="1866"/>
                  </a:lnTo>
                  <a:lnTo>
                    <a:pt x="1151" y="1863"/>
                  </a:lnTo>
                  <a:lnTo>
                    <a:pt x="1151" y="1859"/>
                  </a:lnTo>
                  <a:lnTo>
                    <a:pt x="1149" y="1856"/>
                  </a:lnTo>
                  <a:lnTo>
                    <a:pt x="1148" y="1852"/>
                  </a:lnTo>
                  <a:lnTo>
                    <a:pt x="1148" y="1850"/>
                  </a:lnTo>
                  <a:lnTo>
                    <a:pt x="1149" y="1847"/>
                  </a:lnTo>
                  <a:lnTo>
                    <a:pt x="1149" y="1846"/>
                  </a:lnTo>
                  <a:lnTo>
                    <a:pt x="1151" y="1843"/>
                  </a:lnTo>
                  <a:lnTo>
                    <a:pt x="1156" y="1837"/>
                  </a:lnTo>
                  <a:lnTo>
                    <a:pt x="1158" y="1835"/>
                  </a:lnTo>
                  <a:lnTo>
                    <a:pt x="1158" y="1830"/>
                  </a:lnTo>
                  <a:lnTo>
                    <a:pt x="1158" y="1826"/>
                  </a:lnTo>
                  <a:lnTo>
                    <a:pt x="1153" y="1822"/>
                  </a:lnTo>
                  <a:lnTo>
                    <a:pt x="1174" y="1809"/>
                  </a:lnTo>
                  <a:lnTo>
                    <a:pt x="1172" y="1804"/>
                  </a:lnTo>
                  <a:lnTo>
                    <a:pt x="1171" y="1801"/>
                  </a:lnTo>
                  <a:lnTo>
                    <a:pt x="1171" y="1800"/>
                  </a:lnTo>
                  <a:lnTo>
                    <a:pt x="1176" y="1800"/>
                  </a:lnTo>
                  <a:lnTo>
                    <a:pt x="1182" y="1800"/>
                  </a:lnTo>
                  <a:lnTo>
                    <a:pt x="1179" y="1799"/>
                  </a:lnTo>
                  <a:lnTo>
                    <a:pt x="1178" y="1797"/>
                  </a:lnTo>
                  <a:lnTo>
                    <a:pt x="1176" y="1796"/>
                  </a:lnTo>
                  <a:lnTo>
                    <a:pt x="1176" y="1793"/>
                  </a:lnTo>
                  <a:lnTo>
                    <a:pt x="1178" y="1791"/>
                  </a:lnTo>
                  <a:lnTo>
                    <a:pt x="1181" y="1787"/>
                  </a:lnTo>
                  <a:lnTo>
                    <a:pt x="1181" y="1786"/>
                  </a:lnTo>
                  <a:lnTo>
                    <a:pt x="1179" y="1784"/>
                  </a:lnTo>
                  <a:lnTo>
                    <a:pt x="1187" y="1780"/>
                  </a:lnTo>
                  <a:lnTo>
                    <a:pt x="1195" y="1774"/>
                  </a:lnTo>
                  <a:lnTo>
                    <a:pt x="1201" y="1768"/>
                  </a:lnTo>
                  <a:lnTo>
                    <a:pt x="1204" y="1765"/>
                  </a:lnTo>
                  <a:lnTo>
                    <a:pt x="1207" y="1761"/>
                  </a:lnTo>
                  <a:lnTo>
                    <a:pt x="1201" y="1758"/>
                  </a:lnTo>
                  <a:lnTo>
                    <a:pt x="1195" y="1755"/>
                  </a:lnTo>
                  <a:lnTo>
                    <a:pt x="1200" y="1742"/>
                  </a:lnTo>
                  <a:lnTo>
                    <a:pt x="1202" y="1731"/>
                  </a:lnTo>
                  <a:lnTo>
                    <a:pt x="1207" y="1709"/>
                  </a:lnTo>
                  <a:lnTo>
                    <a:pt x="1205" y="1708"/>
                  </a:lnTo>
                  <a:lnTo>
                    <a:pt x="1205" y="1705"/>
                  </a:lnTo>
                  <a:lnTo>
                    <a:pt x="1204" y="1699"/>
                  </a:lnTo>
                  <a:lnTo>
                    <a:pt x="1204" y="1683"/>
                  </a:lnTo>
                  <a:lnTo>
                    <a:pt x="1202" y="1683"/>
                  </a:lnTo>
                  <a:lnTo>
                    <a:pt x="1200" y="1683"/>
                  </a:lnTo>
                  <a:lnTo>
                    <a:pt x="1195" y="1683"/>
                  </a:lnTo>
                  <a:lnTo>
                    <a:pt x="1194" y="1682"/>
                  </a:lnTo>
                  <a:lnTo>
                    <a:pt x="1191" y="1680"/>
                  </a:lnTo>
                  <a:lnTo>
                    <a:pt x="1189" y="1678"/>
                  </a:lnTo>
                  <a:lnTo>
                    <a:pt x="1187" y="1676"/>
                  </a:lnTo>
                  <a:lnTo>
                    <a:pt x="1189" y="1659"/>
                  </a:lnTo>
                  <a:lnTo>
                    <a:pt x="1192" y="1653"/>
                  </a:lnTo>
                  <a:lnTo>
                    <a:pt x="1182" y="1656"/>
                  </a:lnTo>
                  <a:lnTo>
                    <a:pt x="1176" y="1646"/>
                  </a:lnTo>
                  <a:lnTo>
                    <a:pt x="1171" y="1637"/>
                  </a:lnTo>
                  <a:lnTo>
                    <a:pt x="1168" y="1639"/>
                  </a:lnTo>
                  <a:lnTo>
                    <a:pt x="1166" y="1640"/>
                  </a:lnTo>
                  <a:lnTo>
                    <a:pt x="1165" y="1640"/>
                  </a:lnTo>
                  <a:lnTo>
                    <a:pt x="1161" y="1643"/>
                  </a:lnTo>
                  <a:lnTo>
                    <a:pt x="1161" y="1644"/>
                  </a:lnTo>
                  <a:lnTo>
                    <a:pt x="1161" y="1646"/>
                  </a:lnTo>
                  <a:lnTo>
                    <a:pt x="1162" y="1646"/>
                  </a:lnTo>
                  <a:lnTo>
                    <a:pt x="1149" y="1653"/>
                  </a:lnTo>
                  <a:lnTo>
                    <a:pt x="1149" y="1659"/>
                  </a:lnTo>
                  <a:lnTo>
                    <a:pt x="1153" y="1659"/>
                  </a:lnTo>
                  <a:lnTo>
                    <a:pt x="1155" y="1663"/>
                  </a:lnTo>
                  <a:lnTo>
                    <a:pt x="1156" y="1667"/>
                  </a:lnTo>
                  <a:lnTo>
                    <a:pt x="1152" y="1669"/>
                  </a:lnTo>
                  <a:lnTo>
                    <a:pt x="1152" y="1672"/>
                  </a:lnTo>
                  <a:lnTo>
                    <a:pt x="1153" y="1672"/>
                  </a:lnTo>
                  <a:lnTo>
                    <a:pt x="1153" y="1670"/>
                  </a:lnTo>
                  <a:lnTo>
                    <a:pt x="1159" y="1672"/>
                  </a:lnTo>
                  <a:lnTo>
                    <a:pt x="1161" y="1672"/>
                  </a:lnTo>
                  <a:lnTo>
                    <a:pt x="1161" y="1673"/>
                  </a:lnTo>
                  <a:lnTo>
                    <a:pt x="1159" y="1673"/>
                  </a:lnTo>
                  <a:lnTo>
                    <a:pt x="1153" y="1673"/>
                  </a:lnTo>
                  <a:lnTo>
                    <a:pt x="1151" y="1672"/>
                  </a:lnTo>
                  <a:lnTo>
                    <a:pt x="1140" y="1670"/>
                  </a:lnTo>
                  <a:lnTo>
                    <a:pt x="1140" y="1665"/>
                  </a:lnTo>
                  <a:lnTo>
                    <a:pt x="1138" y="1665"/>
                  </a:lnTo>
                  <a:lnTo>
                    <a:pt x="1135" y="1665"/>
                  </a:lnTo>
                  <a:lnTo>
                    <a:pt x="1132" y="1665"/>
                  </a:lnTo>
                  <a:lnTo>
                    <a:pt x="1129" y="1665"/>
                  </a:lnTo>
                  <a:lnTo>
                    <a:pt x="1129" y="1656"/>
                  </a:lnTo>
                  <a:lnTo>
                    <a:pt x="1126" y="1655"/>
                  </a:lnTo>
                  <a:lnTo>
                    <a:pt x="1122" y="1653"/>
                  </a:lnTo>
                  <a:lnTo>
                    <a:pt x="1116" y="1653"/>
                  </a:lnTo>
                  <a:lnTo>
                    <a:pt x="1110" y="1653"/>
                  </a:lnTo>
                  <a:lnTo>
                    <a:pt x="1104" y="1653"/>
                  </a:lnTo>
                  <a:lnTo>
                    <a:pt x="1102" y="1643"/>
                  </a:lnTo>
                  <a:lnTo>
                    <a:pt x="1096" y="1643"/>
                  </a:lnTo>
                  <a:lnTo>
                    <a:pt x="1096" y="1649"/>
                  </a:lnTo>
                  <a:lnTo>
                    <a:pt x="1096" y="1652"/>
                  </a:lnTo>
                  <a:lnTo>
                    <a:pt x="1094" y="1652"/>
                  </a:lnTo>
                  <a:lnTo>
                    <a:pt x="1093" y="1650"/>
                  </a:lnTo>
                  <a:lnTo>
                    <a:pt x="1093" y="1646"/>
                  </a:lnTo>
                  <a:lnTo>
                    <a:pt x="1092" y="1640"/>
                  </a:lnTo>
                  <a:lnTo>
                    <a:pt x="1093" y="1631"/>
                  </a:lnTo>
                  <a:lnTo>
                    <a:pt x="1086" y="1627"/>
                  </a:lnTo>
                  <a:lnTo>
                    <a:pt x="1081" y="1623"/>
                  </a:lnTo>
                  <a:lnTo>
                    <a:pt x="1076" y="1619"/>
                  </a:lnTo>
                  <a:lnTo>
                    <a:pt x="1071" y="1613"/>
                  </a:lnTo>
                  <a:lnTo>
                    <a:pt x="1068" y="1614"/>
                  </a:lnTo>
                  <a:lnTo>
                    <a:pt x="1068" y="1616"/>
                  </a:lnTo>
                  <a:lnTo>
                    <a:pt x="1068" y="1620"/>
                  </a:lnTo>
                  <a:lnTo>
                    <a:pt x="1060" y="1623"/>
                  </a:lnTo>
                  <a:lnTo>
                    <a:pt x="1057" y="1620"/>
                  </a:lnTo>
                  <a:lnTo>
                    <a:pt x="1056" y="1617"/>
                  </a:lnTo>
                  <a:lnTo>
                    <a:pt x="1051" y="1614"/>
                  </a:lnTo>
                  <a:lnTo>
                    <a:pt x="1054" y="1607"/>
                  </a:lnTo>
                  <a:lnTo>
                    <a:pt x="1056" y="1598"/>
                  </a:lnTo>
                  <a:lnTo>
                    <a:pt x="1056" y="1594"/>
                  </a:lnTo>
                  <a:lnTo>
                    <a:pt x="1056" y="1590"/>
                  </a:lnTo>
                  <a:lnTo>
                    <a:pt x="1054" y="1585"/>
                  </a:lnTo>
                  <a:lnTo>
                    <a:pt x="1051" y="1581"/>
                  </a:lnTo>
                  <a:lnTo>
                    <a:pt x="1050" y="1580"/>
                  </a:lnTo>
                  <a:lnTo>
                    <a:pt x="1048" y="1580"/>
                  </a:lnTo>
                  <a:lnTo>
                    <a:pt x="1045" y="1578"/>
                  </a:lnTo>
                  <a:lnTo>
                    <a:pt x="1044" y="1577"/>
                  </a:lnTo>
                  <a:lnTo>
                    <a:pt x="1041" y="1572"/>
                  </a:lnTo>
                  <a:lnTo>
                    <a:pt x="1041" y="1568"/>
                  </a:lnTo>
                  <a:lnTo>
                    <a:pt x="1040" y="1565"/>
                  </a:lnTo>
                  <a:lnTo>
                    <a:pt x="1040" y="1564"/>
                  </a:lnTo>
                  <a:lnTo>
                    <a:pt x="1038" y="1559"/>
                  </a:lnTo>
                  <a:lnTo>
                    <a:pt x="1035" y="1558"/>
                  </a:lnTo>
                  <a:lnTo>
                    <a:pt x="1032" y="1555"/>
                  </a:lnTo>
                  <a:lnTo>
                    <a:pt x="1028" y="1554"/>
                  </a:lnTo>
                  <a:lnTo>
                    <a:pt x="1027" y="1551"/>
                  </a:lnTo>
                  <a:lnTo>
                    <a:pt x="1027" y="1548"/>
                  </a:lnTo>
                  <a:lnTo>
                    <a:pt x="1028" y="1548"/>
                  </a:lnTo>
                  <a:lnTo>
                    <a:pt x="1028" y="1547"/>
                  </a:lnTo>
                  <a:lnTo>
                    <a:pt x="1028" y="1545"/>
                  </a:lnTo>
                  <a:lnTo>
                    <a:pt x="1028" y="1544"/>
                  </a:lnTo>
                  <a:lnTo>
                    <a:pt x="1028" y="1536"/>
                  </a:lnTo>
                  <a:lnTo>
                    <a:pt x="1024" y="1539"/>
                  </a:lnTo>
                  <a:lnTo>
                    <a:pt x="1021" y="1541"/>
                  </a:lnTo>
                  <a:lnTo>
                    <a:pt x="1020" y="1541"/>
                  </a:lnTo>
                  <a:lnTo>
                    <a:pt x="1020" y="1542"/>
                  </a:lnTo>
                  <a:lnTo>
                    <a:pt x="1018" y="1544"/>
                  </a:lnTo>
                  <a:lnTo>
                    <a:pt x="1017" y="1544"/>
                  </a:lnTo>
                  <a:lnTo>
                    <a:pt x="1015" y="1542"/>
                  </a:lnTo>
                  <a:lnTo>
                    <a:pt x="1011" y="1541"/>
                  </a:lnTo>
                  <a:lnTo>
                    <a:pt x="1005" y="1538"/>
                  </a:lnTo>
                  <a:lnTo>
                    <a:pt x="999" y="1538"/>
                  </a:lnTo>
                  <a:lnTo>
                    <a:pt x="994" y="1538"/>
                  </a:lnTo>
                  <a:lnTo>
                    <a:pt x="988" y="1538"/>
                  </a:lnTo>
                  <a:lnTo>
                    <a:pt x="982" y="1538"/>
                  </a:lnTo>
                  <a:lnTo>
                    <a:pt x="975" y="1526"/>
                  </a:lnTo>
                  <a:lnTo>
                    <a:pt x="971" y="1525"/>
                  </a:lnTo>
                  <a:lnTo>
                    <a:pt x="968" y="1525"/>
                  </a:lnTo>
                  <a:lnTo>
                    <a:pt x="966" y="1526"/>
                  </a:lnTo>
                  <a:lnTo>
                    <a:pt x="963" y="1526"/>
                  </a:lnTo>
                  <a:lnTo>
                    <a:pt x="959" y="1525"/>
                  </a:lnTo>
                  <a:lnTo>
                    <a:pt x="955" y="1521"/>
                  </a:lnTo>
                  <a:lnTo>
                    <a:pt x="946" y="1513"/>
                  </a:lnTo>
                  <a:lnTo>
                    <a:pt x="930" y="1496"/>
                  </a:lnTo>
                  <a:lnTo>
                    <a:pt x="927" y="1492"/>
                  </a:lnTo>
                  <a:lnTo>
                    <a:pt x="924" y="1486"/>
                  </a:lnTo>
                  <a:lnTo>
                    <a:pt x="920" y="1482"/>
                  </a:lnTo>
                  <a:lnTo>
                    <a:pt x="919" y="1480"/>
                  </a:lnTo>
                  <a:lnTo>
                    <a:pt x="916" y="1479"/>
                  </a:lnTo>
                  <a:lnTo>
                    <a:pt x="914" y="1479"/>
                  </a:lnTo>
                  <a:lnTo>
                    <a:pt x="913" y="1480"/>
                  </a:lnTo>
                  <a:lnTo>
                    <a:pt x="913" y="1483"/>
                  </a:lnTo>
                  <a:lnTo>
                    <a:pt x="913" y="1485"/>
                  </a:lnTo>
                  <a:lnTo>
                    <a:pt x="903" y="1483"/>
                  </a:lnTo>
                  <a:lnTo>
                    <a:pt x="894" y="1480"/>
                  </a:lnTo>
                  <a:lnTo>
                    <a:pt x="888" y="1480"/>
                  </a:lnTo>
                  <a:lnTo>
                    <a:pt x="884" y="1480"/>
                  </a:lnTo>
                  <a:lnTo>
                    <a:pt x="878" y="1480"/>
                  </a:lnTo>
                  <a:lnTo>
                    <a:pt x="873" y="1482"/>
                  </a:lnTo>
                  <a:lnTo>
                    <a:pt x="868" y="1483"/>
                  </a:lnTo>
                  <a:lnTo>
                    <a:pt x="864" y="1486"/>
                  </a:lnTo>
                  <a:lnTo>
                    <a:pt x="860" y="1488"/>
                  </a:lnTo>
                  <a:lnTo>
                    <a:pt x="857" y="1488"/>
                  </a:lnTo>
                  <a:lnTo>
                    <a:pt x="852" y="1488"/>
                  </a:lnTo>
                  <a:lnTo>
                    <a:pt x="828" y="1482"/>
                  </a:lnTo>
                  <a:lnTo>
                    <a:pt x="825" y="1480"/>
                  </a:lnTo>
                  <a:lnTo>
                    <a:pt x="822" y="1477"/>
                  </a:lnTo>
                  <a:lnTo>
                    <a:pt x="819" y="1473"/>
                  </a:lnTo>
                  <a:lnTo>
                    <a:pt x="816" y="1472"/>
                  </a:lnTo>
                  <a:lnTo>
                    <a:pt x="814" y="1470"/>
                  </a:lnTo>
                  <a:lnTo>
                    <a:pt x="809" y="1469"/>
                  </a:lnTo>
                  <a:lnTo>
                    <a:pt x="802" y="1469"/>
                  </a:lnTo>
                  <a:lnTo>
                    <a:pt x="796" y="1467"/>
                  </a:lnTo>
                  <a:lnTo>
                    <a:pt x="789" y="1466"/>
                  </a:lnTo>
                  <a:lnTo>
                    <a:pt x="786" y="1464"/>
                  </a:lnTo>
                  <a:lnTo>
                    <a:pt x="783" y="1462"/>
                  </a:lnTo>
                  <a:lnTo>
                    <a:pt x="778" y="1456"/>
                  </a:lnTo>
                  <a:lnTo>
                    <a:pt x="772" y="1450"/>
                  </a:lnTo>
                  <a:lnTo>
                    <a:pt x="769" y="1449"/>
                  </a:lnTo>
                  <a:lnTo>
                    <a:pt x="768" y="1446"/>
                  </a:lnTo>
                  <a:lnTo>
                    <a:pt x="765" y="1446"/>
                  </a:lnTo>
                  <a:lnTo>
                    <a:pt x="762" y="1444"/>
                  </a:lnTo>
                  <a:lnTo>
                    <a:pt x="755" y="1444"/>
                  </a:lnTo>
                  <a:lnTo>
                    <a:pt x="749" y="1443"/>
                  </a:lnTo>
                  <a:lnTo>
                    <a:pt x="744" y="1441"/>
                  </a:lnTo>
                  <a:lnTo>
                    <a:pt x="742" y="1440"/>
                  </a:lnTo>
                  <a:lnTo>
                    <a:pt x="726" y="1416"/>
                  </a:lnTo>
                  <a:lnTo>
                    <a:pt x="720" y="1413"/>
                  </a:lnTo>
                  <a:lnTo>
                    <a:pt x="716" y="1413"/>
                  </a:lnTo>
                  <a:lnTo>
                    <a:pt x="710" y="1411"/>
                  </a:lnTo>
                  <a:lnTo>
                    <a:pt x="708" y="1410"/>
                  </a:lnTo>
                  <a:lnTo>
                    <a:pt x="706" y="1407"/>
                  </a:lnTo>
                  <a:lnTo>
                    <a:pt x="704" y="1404"/>
                  </a:lnTo>
                  <a:lnTo>
                    <a:pt x="703" y="1400"/>
                  </a:lnTo>
                  <a:lnTo>
                    <a:pt x="701" y="1392"/>
                  </a:lnTo>
                  <a:lnTo>
                    <a:pt x="701" y="1387"/>
                  </a:lnTo>
                  <a:lnTo>
                    <a:pt x="704" y="1380"/>
                  </a:lnTo>
                  <a:lnTo>
                    <a:pt x="706" y="1372"/>
                  </a:lnTo>
                  <a:lnTo>
                    <a:pt x="708" y="1365"/>
                  </a:lnTo>
                  <a:lnTo>
                    <a:pt x="708" y="1361"/>
                  </a:lnTo>
                  <a:lnTo>
                    <a:pt x="708" y="1356"/>
                  </a:lnTo>
                  <a:lnTo>
                    <a:pt x="707" y="1352"/>
                  </a:lnTo>
                  <a:lnTo>
                    <a:pt x="706" y="1346"/>
                  </a:lnTo>
                  <a:lnTo>
                    <a:pt x="703" y="1341"/>
                  </a:lnTo>
                  <a:lnTo>
                    <a:pt x="698" y="1335"/>
                  </a:lnTo>
                  <a:lnTo>
                    <a:pt x="694" y="1329"/>
                  </a:lnTo>
                  <a:lnTo>
                    <a:pt x="690" y="1325"/>
                  </a:lnTo>
                  <a:lnTo>
                    <a:pt x="690" y="1322"/>
                  </a:lnTo>
                  <a:lnTo>
                    <a:pt x="690" y="1320"/>
                  </a:lnTo>
                  <a:lnTo>
                    <a:pt x="690" y="1319"/>
                  </a:lnTo>
                  <a:lnTo>
                    <a:pt x="690" y="1316"/>
                  </a:lnTo>
                  <a:lnTo>
                    <a:pt x="681" y="1302"/>
                  </a:lnTo>
                  <a:lnTo>
                    <a:pt x="675" y="1302"/>
                  </a:lnTo>
                  <a:lnTo>
                    <a:pt x="675" y="1300"/>
                  </a:lnTo>
                  <a:lnTo>
                    <a:pt x="675" y="1299"/>
                  </a:lnTo>
                  <a:lnTo>
                    <a:pt x="675" y="1296"/>
                  </a:lnTo>
                  <a:lnTo>
                    <a:pt x="675" y="1295"/>
                  </a:lnTo>
                  <a:lnTo>
                    <a:pt x="674" y="1293"/>
                  </a:lnTo>
                  <a:lnTo>
                    <a:pt x="672" y="1292"/>
                  </a:lnTo>
                  <a:lnTo>
                    <a:pt x="670" y="1292"/>
                  </a:lnTo>
                  <a:lnTo>
                    <a:pt x="668" y="1292"/>
                  </a:lnTo>
                  <a:lnTo>
                    <a:pt x="667" y="1290"/>
                  </a:lnTo>
                  <a:lnTo>
                    <a:pt x="665" y="1289"/>
                  </a:lnTo>
                  <a:lnTo>
                    <a:pt x="664" y="1284"/>
                  </a:lnTo>
                  <a:lnTo>
                    <a:pt x="664" y="1282"/>
                  </a:lnTo>
                  <a:lnTo>
                    <a:pt x="662" y="1277"/>
                  </a:lnTo>
                  <a:lnTo>
                    <a:pt x="660" y="1274"/>
                  </a:lnTo>
                  <a:lnTo>
                    <a:pt x="657" y="1272"/>
                  </a:lnTo>
                  <a:lnTo>
                    <a:pt x="649" y="1266"/>
                  </a:lnTo>
                  <a:lnTo>
                    <a:pt x="635" y="1256"/>
                  </a:lnTo>
                  <a:lnTo>
                    <a:pt x="635" y="1251"/>
                  </a:lnTo>
                  <a:lnTo>
                    <a:pt x="635" y="1247"/>
                  </a:lnTo>
                  <a:lnTo>
                    <a:pt x="638" y="1246"/>
                  </a:lnTo>
                  <a:lnTo>
                    <a:pt x="639" y="1244"/>
                  </a:lnTo>
                  <a:lnTo>
                    <a:pt x="641" y="1241"/>
                  </a:lnTo>
                  <a:lnTo>
                    <a:pt x="642" y="1238"/>
                  </a:lnTo>
                  <a:lnTo>
                    <a:pt x="629" y="1233"/>
                  </a:lnTo>
                  <a:lnTo>
                    <a:pt x="628" y="1231"/>
                  </a:lnTo>
                  <a:lnTo>
                    <a:pt x="628" y="1228"/>
                  </a:lnTo>
                  <a:lnTo>
                    <a:pt x="626" y="1224"/>
                  </a:lnTo>
                  <a:lnTo>
                    <a:pt x="626" y="1223"/>
                  </a:lnTo>
                  <a:lnTo>
                    <a:pt x="624" y="1221"/>
                  </a:lnTo>
                  <a:lnTo>
                    <a:pt x="622" y="1221"/>
                  </a:lnTo>
                  <a:lnTo>
                    <a:pt x="619" y="1221"/>
                  </a:lnTo>
                  <a:lnTo>
                    <a:pt x="618" y="1220"/>
                  </a:lnTo>
                  <a:lnTo>
                    <a:pt x="618" y="1217"/>
                  </a:lnTo>
                  <a:lnTo>
                    <a:pt x="618" y="1214"/>
                  </a:lnTo>
                  <a:lnTo>
                    <a:pt x="618" y="1211"/>
                  </a:lnTo>
                  <a:lnTo>
                    <a:pt x="618" y="1210"/>
                  </a:lnTo>
                  <a:lnTo>
                    <a:pt x="618" y="1208"/>
                  </a:lnTo>
                  <a:lnTo>
                    <a:pt x="613" y="1208"/>
                  </a:lnTo>
                  <a:lnTo>
                    <a:pt x="609" y="1208"/>
                  </a:lnTo>
                  <a:lnTo>
                    <a:pt x="603" y="1198"/>
                  </a:lnTo>
                  <a:lnTo>
                    <a:pt x="600" y="1192"/>
                  </a:lnTo>
                  <a:lnTo>
                    <a:pt x="596" y="1189"/>
                  </a:lnTo>
                  <a:lnTo>
                    <a:pt x="593" y="1189"/>
                  </a:lnTo>
                  <a:lnTo>
                    <a:pt x="593" y="1187"/>
                  </a:lnTo>
                  <a:lnTo>
                    <a:pt x="593" y="1184"/>
                  </a:lnTo>
                  <a:lnTo>
                    <a:pt x="593" y="1181"/>
                  </a:lnTo>
                  <a:lnTo>
                    <a:pt x="593" y="1178"/>
                  </a:lnTo>
                  <a:lnTo>
                    <a:pt x="586" y="1172"/>
                  </a:lnTo>
                  <a:lnTo>
                    <a:pt x="582" y="1169"/>
                  </a:lnTo>
                  <a:lnTo>
                    <a:pt x="579" y="1166"/>
                  </a:lnTo>
                  <a:lnTo>
                    <a:pt x="577" y="1165"/>
                  </a:lnTo>
                  <a:lnTo>
                    <a:pt x="577" y="1162"/>
                  </a:lnTo>
                  <a:lnTo>
                    <a:pt x="577" y="1159"/>
                  </a:lnTo>
                  <a:lnTo>
                    <a:pt x="577" y="1155"/>
                  </a:lnTo>
                  <a:lnTo>
                    <a:pt x="576" y="1151"/>
                  </a:lnTo>
                  <a:lnTo>
                    <a:pt x="575" y="1148"/>
                  </a:lnTo>
                  <a:lnTo>
                    <a:pt x="570" y="1145"/>
                  </a:lnTo>
                  <a:lnTo>
                    <a:pt x="567" y="1142"/>
                  </a:lnTo>
                  <a:lnTo>
                    <a:pt x="566" y="1139"/>
                  </a:lnTo>
                  <a:lnTo>
                    <a:pt x="564" y="1138"/>
                  </a:lnTo>
                  <a:lnTo>
                    <a:pt x="566" y="1138"/>
                  </a:lnTo>
                  <a:lnTo>
                    <a:pt x="567" y="1133"/>
                  </a:lnTo>
                  <a:lnTo>
                    <a:pt x="569" y="1130"/>
                  </a:lnTo>
                  <a:lnTo>
                    <a:pt x="569" y="1128"/>
                  </a:lnTo>
                  <a:lnTo>
                    <a:pt x="567" y="1126"/>
                  </a:lnTo>
                  <a:lnTo>
                    <a:pt x="563" y="1126"/>
                  </a:lnTo>
                  <a:lnTo>
                    <a:pt x="563" y="1122"/>
                  </a:lnTo>
                  <a:lnTo>
                    <a:pt x="563" y="1117"/>
                  </a:lnTo>
                  <a:lnTo>
                    <a:pt x="554" y="1117"/>
                  </a:lnTo>
                  <a:lnTo>
                    <a:pt x="554" y="1119"/>
                  </a:lnTo>
                  <a:lnTo>
                    <a:pt x="552" y="1120"/>
                  </a:lnTo>
                  <a:lnTo>
                    <a:pt x="549" y="1123"/>
                  </a:lnTo>
                  <a:lnTo>
                    <a:pt x="543" y="1119"/>
                  </a:lnTo>
                  <a:lnTo>
                    <a:pt x="534" y="1115"/>
                  </a:lnTo>
                  <a:lnTo>
                    <a:pt x="534" y="1119"/>
                  </a:lnTo>
                  <a:lnTo>
                    <a:pt x="534" y="1122"/>
                  </a:lnTo>
                  <a:lnTo>
                    <a:pt x="534" y="1126"/>
                  </a:lnTo>
                  <a:lnTo>
                    <a:pt x="531" y="1129"/>
                  </a:lnTo>
                  <a:lnTo>
                    <a:pt x="534" y="1130"/>
                  </a:lnTo>
                  <a:lnTo>
                    <a:pt x="536" y="1132"/>
                  </a:lnTo>
                  <a:lnTo>
                    <a:pt x="540" y="1136"/>
                  </a:lnTo>
                  <a:lnTo>
                    <a:pt x="543" y="1143"/>
                  </a:lnTo>
                  <a:lnTo>
                    <a:pt x="544" y="1149"/>
                  </a:lnTo>
                  <a:lnTo>
                    <a:pt x="549" y="1162"/>
                  </a:lnTo>
                  <a:lnTo>
                    <a:pt x="553" y="1161"/>
                  </a:lnTo>
                  <a:lnTo>
                    <a:pt x="557" y="1162"/>
                  </a:lnTo>
                  <a:lnTo>
                    <a:pt x="559" y="1166"/>
                  </a:lnTo>
                  <a:lnTo>
                    <a:pt x="559" y="1172"/>
                  </a:lnTo>
                  <a:lnTo>
                    <a:pt x="559" y="1178"/>
                  </a:lnTo>
                  <a:lnTo>
                    <a:pt x="559" y="1181"/>
                  </a:lnTo>
                  <a:lnTo>
                    <a:pt x="560" y="1184"/>
                  </a:lnTo>
                  <a:lnTo>
                    <a:pt x="567" y="1184"/>
                  </a:lnTo>
                  <a:lnTo>
                    <a:pt x="573" y="1201"/>
                  </a:lnTo>
                  <a:lnTo>
                    <a:pt x="576" y="1210"/>
                  </a:lnTo>
                  <a:lnTo>
                    <a:pt x="579" y="1217"/>
                  </a:lnTo>
                  <a:lnTo>
                    <a:pt x="585" y="1217"/>
                  </a:lnTo>
                  <a:lnTo>
                    <a:pt x="585" y="1220"/>
                  </a:lnTo>
                  <a:lnTo>
                    <a:pt x="585" y="1224"/>
                  </a:lnTo>
                  <a:lnTo>
                    <a:pt x="585" y="1227"/>
                  </a:lnTo>
                  <a:lnTo>
                    <a:pt x="585" y="1228"/>
                  </a:lnTo>
                  <a:lnTo>
                    <a:pt x="585" y="1231"/>
                  </a:lnTo>
                  <a:lnTo>
                    <a:pt x="586" y="1231"/>
                  </a:lnTo>
                  <a:lnTo>
                    <a:pt x="589" y="1233"/>
                  </a:lnTo>
                  <a:lnTo>
                    <a:pt x="593" y="1233"/>
                  </a:lnTo>
                  <a:lnTo>
                    <a:pt x="596" y="1244"/>
                  </a:lnTo>
                  <a:lnTo>
                    <a:pt x="599" y="1254"/>
                  </a:lnTo>
                  <a:lnTo>
                    <a:pt x="603" y="1277"/>
                  </a:lnTo>
                  <a:lnTo>
                    <a:pt x="609" y="1277"/>
                  </a:lnTo>
                  <a:lnTo>
                    <a:pt x="609" y="1282"/>
                  </a:lnTo>
                  <a:lnTo>
                    <a:pt x="608" y="1284"/>
                  </a:lnTo>
                  <a:lnTo>
                    <a:pt x="606" y="1287"/>
                  </a:lnTo>
                  <a:lnTo>
                    <a:pt x="606" y="1289"/>
                  </a:lnTo>
                  <a:lnTo>
                    <a:pt x="608" y="1290"/>
                  </a:lnTo>
                  <a:lnTo>
                    <a:pt x="611" y="1290"/>
                  </a:lnTo>
                  <a:lnTo>
                    <a:pt x="615" y="1292"/>
                  </a:lnTo>
                  <a:lnTo>
                    <a:pt x="616" y="1293"/>
                  </a:lnTo>
                  <a:lnTo>
                    <a:pt x="616" y="1295"/>
                  </a:lnTo>
                  <a:lnTo>
                    <a:pt x="616" y="1297"/>
                  </a:lnTo>
                  <a:lnTo>
                    <a:pt x="618" y="1300"/>
                  </a:lnTo>
                  <a:lnTo>
                    <a:pt x="621" y="1302"/>
                  </a:lnTo>
                  <a:lnTo>
                    <a:pt x="624" y="1303"/>
                  </a:lnTo>
                  <a:lnTo>
                    <a:pt x="626" y="1306"/>
                  </a:lnTo>
                  <a:lnTo>
                    <a:pt x="628" y="1308"/>
                  </a:lnTo>
                  <a:lnTo>
                    <a:pt x="629" y="1308"/>
                  </a:lnTo>
                  <a:lnTo>
                    <a:pt x="629" y="1313"/>
                  </a:lnTo>
                  <a:lnTo>
                    <a:pt x="628" y="1316"/>
                  </a:lnTo>
                  <a:lnTo>
                    <a:pt x="629" y="1319"/>
                  </a:lnTo>
                  <a:lnTo>
                    <a:pt x="626" y="1320"/>
                  </a:lnTo>
                  <a:lnTo>
                    <a:pt x="625" y="1320"/>
                  </a:lnTo>
                  <a:lnTo>
                    <a:pt x="624" y="1320"/>
                  </a:lnTo>
                  <a:lnTo>
                    <a:pt x="624" y="1325"/>
                  </a:lnTo>
                  <a:lnTo>
                    <a:pt x="621" y="1320"/>
                  </a:lnTo>
                  <a:lnTo>
                    <a:pt x="618" y="1316"/>
                  </a:lnTo>
                  <a:lnTo>
                    <a:pt x="608" y="1306"/>
                  </a:lnTo>
                  <a:lnTo>
                    <a:pt x="600" y="1297"/>
                  </a:lnTo>
                  <a:lnTo>
                    <a:pt x="596" y="1292"/>
                  </a:lnTo>
                  <a:lnTo>
                    <a:pt x="596" y="1286"/>
                  </a:lnTo>
                  <a:lnTo>
                    <a:pt x="590" y="1283"/>
                  </a:lnTo>
                  <a:lnTo>
                    <a:pt x="586" y="1282"/>
                  </a:lnTo>
                  <a:lnTo>
                    <a:pt x="585" y="1280"/>
                  </a:lnTo>
                  <a:lnTo>
                    <a:pt x="583" y="1276"/>
                  </a:lnTo>
                  <a:lnTo>
                    <a:pt x="583" y="1272"/>
                  </a:lnTo>
                  <a:lnTo>
                    <a:pt x="583" y="1263"/>
                  </a:lnTo>
                  <a:lnTo>
                    <a:pt x="583" y="1254"/>
                  </a:lnTo>
                  <a:lnTo>
                    <a:pt x="583" y="1251"/>
                  </a:lnTo>
                  <a:lnTo>
                    <a:pt x="582" y="1247"/>
                  </a:lnTo>
                  <a:lnTo>
                    <a:pt x="576" y="1247"/>
                  </a:lnTo>
                  <a:lnTo>
                    <a:pt x="575" y="1246"/>
                  </a:lnTo>
                  <a:lnTo>
                    <a:pt x="573" y="1241"/>
                  </a:lnTo>
                  <a:lnTo>
                    <a:pt x="570" y="1236"/>
                  </a:lnTo>
                  <a:lnTo>
                    <a:pt x="569" y="1236"/>
                  </a:lnTo>
                  <a:lnTo>
                    <a:pt x="567" y="1234"/>
                  </a:lnTo>
                  <a:lnTo>
                    <a:pt x="563" y="1233"/>
                  </a:lnTo>
                  <a:lnTo>
                    <a:pt x="559" y="1233"/>
                  </a:lnTo>
                  <a:lnTo>
                    <a:pt x="554" y="1231"/>
                  </a:lnTo>
                  <a:lnTo>
                    <a:pt x="554" y="1225"/>
                  </a:lnTo>
                  <a:lnTo>
                    <a:pt x="543" y="1218"/>
                  </a:lnTo>
                  <a:lnTo>
                    <a:pt x="531" y="1211"/>
                  </a:lnTo>
                  <a:lnTo>
                    <a:pt x="540" y="1208"/>
                  </a:lnTo>
                  <a:lnTo>
                    <a:pt x="549" y="1205"/>
                  </a:lnTo>
                  <a:lnTo>
                    <a:pt x="549" y="1194"/>
                  </a:lnTo>
                  <a:lnTo>
                    <a:pt x="547" y="1181"/>
                  </a:lnTo>
                  <a:lnTo>
                    <a:pt x="547" y="1175"/>
                  </a:lnTo>
                  <a:lnTo>
                    <a:pt x="546" y="1169"/>
                  </a:lnTo>
                  <a:lnTo>
                    <a:pt x="543" y="1165"/>
                  </a:lnTo>
                  <a:lnTo>
                    <a:pt x="540" y="1162"/>
                  </a:lnTo>
                  <a:lnTo>
                    <a:pt x="536" y="1161"/>
                  </a:lnTo>
                  <a:lnTo>
                    <a:pt x="534" y="1159"/>
                  </a:lnTo>
                  <a:lnTo>
                    <a:pt x="531" y="1159"/>
                  </a:lnTo>
                  <a:lnTo>
                    <a:pt x="520" y="1149"/>
                  </a:lnTo>
                  <a:lnTo>
                    <a:pt x="514" y="1142"/>
                  </a:lnTo>
                  <a:lnTo>
                    <a:pt x="511" y="1139"/>
                  </a:lnTo>
                  <a:lnTo>
                    <a:pt x="510" y="1136"/>
                  </a:lnTo>
                  <a:lnTo>
                    <a:pt x="508" y="1130"/>
                  </a:lnTo>
                  <a:lnTo>
                    <a:pt x="507" y="1123"/>
                  </a:lnTo>
                  <a:lnTo>
                    <a:pt x="507" y="1117"/>
                  </a:lnTo>
                  <a:lnTo>
                    <a:pt x="504" y="1112"/>
                  </a:lnTo>
                  <a:lnTo>
                    <a:pt x="498" y="1112"/>
                  </a:lnTo>
                  <a:lnTo>
                    <a:pt x="497" y="1106"/>
                  </a:lnTo>
                  <a:lnTo>
                    <a:pt x="497" y="1103"/>
                  </a:lnTo>
                  <a:lnTo>
                    <a:pt x="495" y="1097"/>
                  </a:lnTo>
                  <a:lnTo>
                    <a:pt x="495" y="1093"/>
                  </a:lnTo>
                  <a:lnTo>
                    <a:pt x="495" y="1087"/>
                  </a:lnTo>
                  <a:lnTo>
                    <a:pt x="494" y="1084"/>
                  </a:lnTo>
                  <a:lnTo>
                    <a:pt x="494" y="1081"/>
                  </a:lnTo>
                  <a:lnTo>
                    <a:pt x="485" y="1079"/>
                  </a:lnTo>
                  <a:lnTo>
                    <a:pt x="482" y="1076"/>
                  </a:lnTo>
                  <a:lnTo>
                    <a:pt x="481" y="1071"/>
                  </a:lnTo>
                  <a:lnTo>
                    <a:pt x="480" y="1067"/>
                  </a:lnTo>
                  <a:lnTo>
                    <a:pt x="477" y="1064"/>
                  </a:lnTo>
                  <a:lnTo>
                    <a:pt x="475" y="1064"/>
                  </a:lnTo>
                  <a:lnTo>
                    <a:pt x="474" y="1066"/>
                  </a:lnTo>
                  <a:lnTo>
                    <a:pt x="472" y="1067"/>
                  </a:lnTo>
                  <a:lnTo>
                    <a:pt x="471" y="1068"/>
                  </a:lnTo>
                  <a:lnTo>
                    <a:pt x="468" y="1067"/>
                  </a:lnTo>
                  <a:lnTo>
                    <a:pt x="468" y="1060"/>
                  </a:lnTo>
                  <a:lnTo>
                    <a:pt x="456" y="1054"/>
                  </a:lnTo>
                  <a:lnTo>
                    <a:pt x="451" y="1053"/>
                  </a:lnTo>
                  <a:lnTo>
                    <a:pt x="446" y="1051"/>
                  </a:lnTo>
                  <a:lnTo>
                    <a:pt x="444" y="1051"/>
                  </a:lnTo>
                  <a:lnTo>
                    <a:pt x="444" y="1053"/>
                  </a:lnTo>
                  <a:lnTo>
                    <a:pt x="444" y="1054"/>
                  </a:lnTo>
                  <a:lnTo>
                    <a:pt x="441" y="1054"/>
                  </a:lnTo>
                  <a:lnTo>
                    <a:pt x="441" y="1047"/>
                  </a:lnTo>
                  <a:lnTo>
                    <a:pt x="441" y="1041"/>
                  </a:lnTo>
                  <a:lnTo>
                    <a:pt x="441" y="1037"/>
                  </a:lnTo>
                  <a:lnTo>
                    <a:pt x="438" y="1031"/>
                  </a:lnTo>
                  <a:lnTo>
                    <a:pt x="432" y="1028"/>
                  </a:lnTo>
                  <a:lnTo>
                    <a:pt x="435" y="1027"/>
                  </a:lnTo>
                  <a:lnTo>
                    <a:pt x="438" y="1025"/>
                  </a:lnTo>
                  <a:lnTo>
                    <a:pt x="438" y="1024"/>
                  </a:lnTo>
                  <a:lnTo>
                    <a:pt x="428" y="1014"/>
                  </a:lnTo>
                  <a:lnTo>
                    <a:pt x="420" y="1007"/>
                  </a:lnTo>
                  <a:lnTo>
                    <a:pt x="418" y="1004"/>
                  </a:lnTo>
                  <a:lnTo>
                    <a:pt x="416" y="1001"/>
                  </a:lnTo>
                  <a:lnTo>
                    <a:pt x="416" y="997"/>
                  </a:lnTo>
                  <a:lnTo>
                    <a:pt x="418" y="992"/>
                  </a:lnTo>
                  <a:lnTo>
                    <a:pt x="419" y="988"/>
                  </a:lnTo>
                  <a:lnTo>
                    <a:pt x="422" y="985"/>
                  </a:lnTo>
                  <a:lnTo>
                    <a:pt x="408" y="979"/>
                  </a:lnTo>
                  <a:lnTo>
                    <a:pt x="409" y="976"/>
                  </a:lnTo>
                  <a:lnTo>
                    <a:pt x="410" y="975"/>
                  </a:lnTo>
                  <a:lnTo>
                    <a:pt x="410" y="969"/>
                  </a:lnTo>
                  <a:lnTo>
                    <a:pt x="410" y="963"/>
                  </a:lnTo>
                  <a:lnTo>
                    <a:pt x="412" y="961"/>
                  </a:lnTo>
                  <a:lnTo>
                    <a:pt x="413" y="959"/>
                  </a:lnTo>
                  <a:lnTo>
                    <a:pt x="412" y="959"/>
                  </a:lnTo>
                  <a:lnTo>
                    <a:pt x="410" y="959"/>
                  </a:lnTo>
                  <a:lnTo>
                    <a:pt x="408" y="958"/>
                  </a:lnTo>
                  <a:lnTo>
                    <a:pt x="405" y="956"/>
                  </a:lnTo>
                  <a:lnTo>
                    <a:pt x="406" y="958"/>
                  </a:lnTo>
                  <a:lnTo>
                    <a:pt x="406" y="961"/>
                  </a:lnTo>
                  <a:lnTo>
                    <a:pt x="406" y="962"/>
                  </a:lnTo>
                  <a:lnTo>
                    <a:pt x="405" y="963"/>
                  </a:lnTo>
                  <a:lnTo>
                    <a:pt x="402" y="965"/>
                  </a:lnTo>
                  <a:lnTo>
                    <a:pt x="399" y="959"/>
                  </a:lnTo>
                  <a:lnTo>
                    <a:pt x="395" y="953"/>
                  </a:lnTo>
                  <a:lnTo>
                    <a:pt x="390" y="948"/>
                  </a:lnTo>
                  <a:lnTo>
                    <a:pt x="389" y="943"/>
                  </a:lnTo>
                  <a:lnTo>
                    <a:pt x="387" y="939"/>
                  </a:lnTo>
                  <a:lnTo>
                    <a:pt x="386" y="936"/>
                  </a:lnTo>
                  <a:lnTo>
                    <a:pt x="386" y="930"/>
                  </a:lnTo>
                  <a:lnTo>
                    <a:pt x="386" y="923"/>
                  </a:lnTo>
                  <a:lnTo>
                    <a:pt x="384" y="920"/>
                  </a:lnTo>
                  <a:lnTo>
                    <a:pt x="383" y="916"/>
                  </a:lnTo>
                  <a:lnTo>
                    <a:pt x="379" y="912"/>
                  </a:lnTo>
                  <a:lnTo>
                    <a:pt x="376" y="909"/>
                  </a:lnTo>
                  <a:lnTo>
                    <a:pt x="374" y="907"/>
                  </a:lnTo>
                  <a:lnTo>
                    <a:pt x="379" y="896"/>
                  </a:lnTo>
                  <a:lnTo>
                    <a:pt x="383" y="883"/>
                  </a:lnTo>
                  <a:lnTo>
                    <a:pt x="382" y="881"/>
                  </a:lnTo>
                  <a:lnTo>
                    <a:pt x="382" y="878"/>
                  </a:lnTo>
                  <a:lnTo>
                    <a:pt x="382" y="871"/>
                  </a:lnTo>
                  <a:lnTo>
                    <a:pt x="383" y="863"/>
                  </a:lnTo>
                  <a:lnTo>
                    <a:pt x="379" y="860"/>
                  </a:lnTo>
                  <a:lnTo>
                    <a:pt x="376" y="858"/>
                  </a:lnTo>
                  <a:lnTo>
                    <a:pt x="374" y="857"/>
                  </a:lnTo>
                  <a:lnTo>
                    <a:pt x="373" y="850"/>
                  </a:lnTo>
                  <a:lnTo>
                    <a:pt x="372" y="841"/>
                  </a:lnTo>
                  <a:lnTo>
                    <a:pt x="373" y="834"/>
                  </a:lnTo>
                  <a:lnTo>
                    <a:pt x="374" y="825"/>
                  </a:lnTo>
                  <a:lnTo>
                    <a:pt x="377" y="808"/>
                  </a:lnTo>
                  <a:lnTo>
                    <a:pt x="379" y="801"/>
                  </a:lnTo>
                  <a:lnTo>
                    <a:pt x="380" y="793"/>
                  </a:lnTo>
                  <a:lnTo>
                    <a:pt x="380" y="783"/>
                  </a:lnTo>
                  <a:lnTo>
                    <a:pt x="379" y="773"/>
                  </a:lnTo>
                  <a:lnTo>
                    <a:pt x="377" y="765"/>
                  </a:lnTo>
                  <a:lnTo>
                    <a:pt x="377" y="757"/>
                  </a:lnTo>
                  <a:lnTo>
                    <a:pt x="379" y="753"/>
                  </a:lnTo>
                  <a:lnTo>
                    <a:pt x="380" y="747"/>
                  </a:lnTo>
                  <a:lnTo>
                    <a:pt x="382" y="742"/>
                  </a:lnTo>
                  <a:lnTo>
                    <a:pt x="383" y="736"/>
                  </a:lnTo>
                  <a:lnTo>
                    <a:pt x="383" y="733"/>
                  </a:lnTo>
                  <a:lnTo>
                    <a:pt x="382" y="732"/>
                  </a:lnTo>
                  <a:lnTo>
                    <a:pt x="380" y="727"/>
                  </a:lnTo>
                  <a:lnTo>
                    <a:pt x="374" y="720"/>
                  </a:lnTo>
                  <a:lnTo>
                    <a:pt x="370" y="713"/>
                  </a:lnTo>
                  <a:lnTo>
                    <a:pt x="366" y="709"/>
                  </a:lnTo>
                  <a:lnTo>
                    <a:pt x="366" y="704"/>
                  </a:lnTo>
                  <a:lnTo>
                    <a:pt x="364" y="700"/>
                  </a:lnTo>
                  <a:lnTo>
                    <a:pt x="364" y="697"/>
                  </a:lnTo>
                  <a:lnTo>
                    <a:pt x="363" y="694"/>
                  </a:lnTo>
                  <a:lnTo>
                    <a:pt x="383" y="697"/>
                  </a:lnTo>
                  <a:lnTo>
                    <a:pt x="399" y="700"/>
                  </a:lnTo>
                  <a:lnTo>
                    <a:pt x="402" y="694"/>
                  </a:lnTo>
                  <a:lnTo>
                    <a:pt x="403" y="690"/>
                  </a:lnTo>
                  <a:lnTo>
                    <a:pt x="403" y="688"/>
                  </a:lnTo>
                  <a:lnTo>
                    <a:pt x="403" y="687"/>
                  </a:lnTo>
                  <a:lnTo>
                    <a:pt x="405" y="683"/>
                  </a:lnTo>
                  <a:lnTo>
                    <a:pt x="406" y="680"/>
                  </a:lnTo>
                  <a:lnTo>
                    <a:pt x="406" y="677"/>
                  </a:lnTo>
                  <a:lnTo>
                    <a:pt x="405" y="675"/>
                  </a:lnTo>
                  <a:lnTo>
                    <a:pt x="403" y="673"/>
                  </a:lnTo>
                  <a:lnTo>
                    <a:pt x="402" y="670"/>
                  </a:lnTo>
                  <a:lnTo>
                    <a:pt x="400" y="668"/>
                  </a:lnTo>
                  <a:lnTo>
                    <a:pt x="397" y="667"/>
                  </a:lnTo>
                  <a:lnTo>
                    <a:pt x="393" y="664"/>
                  </a:lnTo>
                  <a:lnTo>
                    <a:pt x="389" y="661"/>
                  </a:lnTo>
                  <a:lnTo>
                    <a:pt x="390" y="657"/>
                  </a:lnTo>
                  <a:lnTo>
                    <a:pt x="392" y="655"/>
                  </a:lnTo>
                  <a:lnTo>
                    <a:pt x="392" y="654"/>
                  </a:lnTo>
                  <a:lnTo>
                    <a:pt x="392" y="652"/>
                  </a:lnTo>
                  <a:lnTo>
                    <a:pt x="386" y="657"/>
                  </a:lnTo>
                  <a:lnTo>
                    <a:pt x="383" y="658"/>
                  </a:lnTo>
                  <a:lnTo>
                    <a:pt x="382" y="658"/>
                  </a:lnTo>
                  <a:lnTo>
                    <a:pt x="380" y="658"/>
                  </a:lnTo>
                  <a:lnTo>
                    <a:pt x="379" y="657"/>
                  </a:lnTo>
                  <a:lnTo>
                    <a:pt x="380" y="655"/>
                  </a:lnTo>
                  <a:lnTo>
                    <a:pt x="383" y="652"/>
                  </a:lnTo>
                  <a:lnTo>
                    <a:pt x="380" y="647"/>
                  </a:lnTo>
                  <a:lnTo>
                    <a:pt x="369" y="644"/>
                  </a:lnTo>
                  <a:lnTo>
                    <a:pt x="366" y="642"/>
                  </a:lnTo>
                  <a:lnTo>
                    <a:pt x="364" y="642"/>
                  </a:lnTo>
                  <a:lnTo>
                    <a:pt x="364" y="639"/>
                  </a:lnTo>
                  <a:lnTo>
                    <a:pt x="360" y="631"/>
                  </a:lnTo>
                  <a:lnTo>
                    <a:pt x="357" y="634"/>
                  </a:lnTo>
                  <a:lnTo>
                    <a:pt x="354" y="635"/>
                  </a:lnTo>
                  <a:lnTo>
                    <a:pt x="353" y="637"/>
                  </a:lnTo>
                  <a:lnTo>
                    <a:pt x="356" y="637"/>
                  </a:lnTo>
                  <a:lnTo>
                    <a:pt x="353" y="637"/>
                  </a:lnTo>
                  <a:lnTo>
                    <a:pt x="336" y="639"/>
                  </a:lnTo>
                  <a:lnTo>
                    <a:pt x="356" y="642"/>
                  </a:lnTo>
                  <a:lnTo>
                    <a:pt x="354" y="644"/>
                  </a:lnTo>
                  <a:lnTo>
                    <a:pt x="353" y="647"/>
                  </a:lnTo>
                  <a:lnTo>
                    <a:pt x="360" y="658"/>
                  </a:lnTo>
                  <a:lnTo>
                    <a:pt x="363" y="660"/>
                  </a:lnTo>
                  <a:lnTo>
                    <a:pt x="366" y="661"/>
                  </a:lnTo>
                  <a:lnTo>
                    <a:pt x="372" y="662"/>
                  </a:lnTo>
                  <a:lnTo>
                    <a:pt x="377" y="664"/>
                  </a:lnTo>
                  <a:lnTo>
                    <a:pt x="383" y="667"/>
                  </a:lnTo>
                  <a:lnTo>
                    <a:pt x="386" y="671"/>
                  </a:lnTo>
                  <a:lnTo>
                    <a:pt x="392" y="678"/>
                  </a:lnTo>
                  <a:lnTo>
                    <a:pt x="400" y="691"/>
                  </a:lnTo>
                  <a:lnTo>
                    <a:pt x="397" y="691"/>
                  </a:lnTo>
                  <a:lnTo>
                    <a:pt x="390" y="691"/>
                  </a:lnTo>
                  <a:lnTo>
                    <a:pt x="383" y="693"/>
                  </a:lnTo>
                  <a:lnTo>
                    <a:pt x="374" y="691"/>
                  </a:lnTo>
                  <a:lnTo>
                    <a:pt x="370" y="690"/>
                  </a:lnTo>
                  <a:lnTo>
                    <a:pt x="366" y="688"/>
                  </a:lnTo>
                  <a:lnTo>
                    <a:pt x="364" y="687"/>
                  </a:lnTo>
                  <a:lnTo>
                    <a:pt x="363" y="685"/>
                  </a:lnTo>
                  <a:lnTo>
                    <a:pt x="363" y="681"/>
                  </a:lnTo>
                  <a:lnTo>
                    <a:pt x="363" y="677"/>
                  </a:lnTo>
                  <a:lnTo>
                    <a:pt x="361" y="674"/>
                  </a:lnTo>
                  <a:lnTo>
                    <a:pt x="360" y="673"/>
                  </a:lnTo>
                  <a:lnTo>
                    <a:pt x="359" y="671"/>
                  </a:lnTo>
                  <a:lnTo>
                    <a:pt x="359" y="675"/>
                  </a:lnTo>
                  <a:lnTo>
                    <a:pt x="350" y="667"/>
                  </a:lnTo>
                  <a:lnTo>
                    <a:pt x="344" y="662"/>
                  </a:lnTo>
                  <a:lnTo>
                    <a:pt x="343" y="661"/>
                  </a:lnTo>
                  <a:lnTo>
                    <a:pt x="341" y="661"/>
                  </a:lnTo>
                  <a:lnTo>
                    <a:pt x="338" y="661"/>
                  </a:lnTo>
                  <a:lnTo>
                    <a:pt x="337" y="662"/>
                  </a:lnTo>
                  <a:lnTo>
                    <a:pt x="334" y="664"/>
                  </a:lnTo>
                  <a:lnTo>
                    <a:pt x="330" y="664"/>
                  </a:lnTo>
                  <a:lnTo>
                    <a:pt x="333" y="661"/>
                  </a:lnTo>
                  <a:lnTo>
                    <a:pt x="333" y="652"/>
                  </a:lnTo>
                  <a:lnTo>
                    <a:pt x="325" y="651"/>
                  </a:lnTo>
                  <a:lnTo>
                    <a:pt x="321" y="651"/>
                  </a:lnTo>
                  <a:lnTo>
                    <a:pt x="318" y="651"/>
                  </a:lnTo>
                  <a:lnTo>
                    <a:pt x="312" y="652"/>
                  </a:lnTo>
                  <a:lnTo>
                    <a:pt x="305" y="652"/>
                  </a:lnTo>
                  <a:lnTo>
                    <a:pt x="302" y="641"/>
                  </a:lnTo>
                  <a:lnTo>
                    <a:pt x="302" y="638"/>
                  </a:lnTo>
                  <a:lnTo>
                    <a:pt x="300" y="631"/>
                  </a:lnTo>
                  <a:lnTo>
                    <a:pt x="302" y="631"/>
                  </a:lnTo>
                  <a:lnTo>
                    <a:pt x="305" y="631"/>
                  </a:lnTo>
                  <a:lnTo>
                    <a:pt x="311" y="631"/>
                  </a:lnTo>
                  <a:lnTo>
                    <a:pt x="311" y="612"/>
                  </a:lnTo>
                  <a:lnTo>
                    <a:pt x="311" y="598"/>
                  </a:lnTo>
                  <a:lnTo>
                    <a:pt x="308" y="595"/>
                  </a:lnTo>
                  <a:lnTo>
                    <a:pt x="302" y="592"/>
                  </a:lnTo>
                  <a:lnTo>
                    <a:pt x="291" y="586"/>
                  </a:lnTo>
                  <a:lnTo>
                    <a:pt x="291" y="589"/>
                  </a:lnTo>
                  <a:lnTo>
                    <a:pt x="292" y="590"/>
                  </a:lnTo>
                  <a:lnTo>
                    <a:pt x="291" y="592"/>
                  </a:lnTo>
                  <a:lnTo>
                    <a:pt x="289" y="592"/>
                  </a:lnTo>
                  <a:lnTo>
                    <a:pt x="289" y="589"/>
                  </a:lnTo>
                  <a:lnTo>
                    <a:pt x="289" y="586"/>
                  </a:lnTo>
                  <a:lnTo>
                    <a:pt x="288" y="585"/>
                  </a:lnTo>
                  <a:lnTo>
                    <a:pt x="287" y="583"/>
                  </a:lnTo>
                  <a:lnTo>
                    <a:pt x="287" y="582"/>
                  </a:lnTo>
                  <a:lnTo>
                    <a:pt x="284" y="580"/>
                  </a:lnTo>
                  <a:lnTo>
                    <a:pt x="282" y="579"/>
                  </a:lnTo>
                  <a:lnTo>
                    <a:pt x="282" y="578"/>
                  </a:lnTo>
                  <a:lnTo>
                    <a:pt x="284" y="575"/>
                  </a:lnTo>
                  <a:lnTo>
                    <a:pt x="289" y="575"/>
                  </a:lnTo>
                  <a:lnTo>
                    <a:pt x="289" y="567"/>
                  </a:lnTo>
                  <a:lnTo>
                    <a:pt x="291" y="562"/>
                  </a:lnTo>
                  <a:lnTo>
                    <a:pt x="289" y="563"/>
                  </a:lnTo>
                  <a:lnTo>
                    <a:pt x="287" y="563"/>
                  </a:lnTo>
                  <a:lnTo>
                    <a:pt x="284" y="563"/>
                  </a:lnTo>
                  <a:lnTo>
                    <a:pt x="281" y="565"/>
                  </a:lnTo>
                  <a:lnTo>
                    <a:pt x="281" y="567"/>
                  </a:lnTo>
                  <a:lnTo>
                    <a:pt x="282" y="566"/>
                  </a:lnTo>
                  <a:lnTo>
                    <a:pt x="284" y="566"/>
                  </a:lnTo>
                  <a:lnTo>
                    <a:pt x="284" y="567"/>
                  </a:lnTo>
                  <a:lnTo>
                    <a:pt x="282" y="569"/>
                  </a:lnTo>
                  <a:lnTo>
                    <a:pt x="281" y="573"/>
                  </a:lnTo>
                  <a:lnTo>
                    <a:pt x="275" y="573"/>
                  </a:lnTo>
                  <a:lnTo>
                    <a:pt x="274" y="573"/>
                  </a:lnTo>
                  <a:lnTo>
                    <a:pt x="275" y="572"/>
                  </a:lnTo>
                  <a:lnTo>
                    <a:pt x="278" y="570"/>
                  </a:lnTo>
                  <a:lnTo>
                    <a:pt x="274" y="567"/>
                  </a:lnTo>
                  <a:lnTo>
                    <a:pt x="269" y="565"/>
                  </a:lnTo>
                  <a:lnTo>
                    <a:pt x="269" y="542"/>
                  </a:lnTo>
                  <a:lnTo>
                    <a:pt x="261" y="540"/>
                  </a:lnTo>
                  <a:lnTo>
                    <a:pt x="262" y="539"/>
                  </a:lnTo>
                  <a:lnTo>
                    <a:pt x="264" y="536"/>
                  </a:lnTo>
                  <a:lnTo>
                    <a:pt x="264" y="531"/>
                  </a:lnTo>
                  <a:lnTo>
                    <a:pt x="266" y="531"/>
                  </a:lnTo>
                  <a:lnTo>
                    <a:pt x="266" y="530"/>
                  </a:lnTo>
                  <a:lnTo>
                    <a:pt x="266" y="526"/>
                  </a:lnTo>
                  <a:lnTo>
                    <a:pt x="261" y="524"/>
                  </a:lnTo>
                  <a:lnTo>
                    <a:pt x="258" y="524"/>
                  </a:lnTo>
                  <a:lnTo>
                    <a:pt x="256" y="523"/>
                  </a:lnTo>
                  <a:lnTo>
                    <a:pt x="255" y="520"/>
                  </a:lnTo>
                  <a:lnTo>
                    <a:pt x="255" y="517"/>
                  </a:lnTo>
                  <a:lnTo>
                    <a:pt x="253" y="514"/>
                  </a:lnTo>
                  <a:lnTo>
                    <a:pt x="256" y="511"/>
                  </a:lnTo>
                  <a:lnTo>
                    <a:pt x="259" y="508"/>
                  </a:lnTo>
                  <a:lnTo>
                    <a:pt x="258" y="501"/>
                  </a:lnTo>
                  <a:lnTo>
                    <a:pt x="258" y="498"/>
                  </a:lnTo>
                  <a:lnTo>
                    <a:pt x="256" y="500"/>
                  </a:lnTo>
                  <a:lnTo>
                    <a:pt x="256" y="503"/>
                  </a:lnTo>
                  <a:lnTo>
                    <a:pt x="256" y="508"/>
                  </a:lnTo>
                  <a:lnTo>
                    <a:pt x="253" y="507"/>
                  </a:lnTo>
                  <a:lnTo>
                    <a:pt x="252" y="507"/>
                  </a:lnTo>
                  <a:lnTo>
                    <a:pt x="251" y="508"/>
                  </a:lnTo>
                  <a:lnTo>
                    <a:pt x="248" y="508"/>
                  </a:lnTo>
                  <a:lnTo>
                    <a:pt x="245" y="498"/>
                  </a:lnTo>
                  <a:lnTo>
                    <a:pt x="242" y="490"/>
                  </a:lnTo>
                  <a:lnTo>
                    <a:pt x="240" y="493"/>
                  </a:lnTo>
                  <a:lnTo>
                    <a:pt x="240" y="495"/>
                  </a:lnTo>
                  <a:lnTo>
                    <a:pt x="239" y="497"/>
                  </a:lnTo>
                  <a:lnTo>
                    <a:pt x="236" y="498"/>
                  </a:lnTo>
                  <a:lnTo>
                    <a:pt x="236" y="485"/>
                  </a:lnTo>
                  <a:lnTo>
                    <a:pt x="236" y="475"/>
                  </a:lnTo>
                  <a:lnTo>
                    <a:pt x="233" y="478"/>
                  </a:lnTo>
                  <a:lnTo>
                    <a:pt x="230" y="478"/>
                  </a:lnTo>
                  <a:lnTo>
                    <a:pt x="230" y="477"/>
                  </a:lnTo>
                  <a:lnTo>
                    <a:pt x="232" y="475"/>
                  </a:lnTo>
                  <a:lnTo>
                    <a:pt x="233" y="472"/>
                  </a:lnTo>
                  <a:lnTo>
                    <a:pt x="230" y="472"/>
                  </a:lnTo>
                  <a:lnTo>
                    <a:pt x="228" y="471"/>
                  </a:lnTo>
                  <a:lnTo>
                    <a:pt x="222" y="468"/>
                  </a:lnTo>
                  <a:lnTo>
                    <a:pt x="222" y="475"/>
                  </a:lnTo>
                  <a:lnTo>
                    <a:pt x="220" y="474"/>
                  </a:lnTo>
                  <a:lnTo>
                    <a:pt x="219" y="472"/>
                  </a:lnTo>
                  <a:lnTo>
                    <a:pt x="217" y="472"/>
                  </a:lnTo>
                  <a:lnTo>
                    <a:pt x="217" y="470"/>
                  </a:lnTo>
                  <a:lnTo>
                    <a:pt x="219" y="468"/>
                  </a:lnTo>
                  <a:lnTo>
                    <a:pt x="222" y="465"/>
                  </a:lnTo>
                  <a:lnTo>
                    <a:pt x="220" y="461"/>
                  </a:lnTo>
                  <a:lnTo>
                    <a:pt x="220" y="454"/>
                  </a:lnTo>
                  <a:lnTo>
                    <a:pt x="212" y="454"/>
                  </a:lnTo>
                  <a:lnTo>
                    <a:pt x="210" y="451"/>
                  </a:lnTo>
                  <a:lnTo>
                    <a:pt x="210" y="449"/>
                  </a:lnTo>
                  <a:lnTo>
                    <a:pt x="209" y="446"/>
                  </a:lnTo>
                  <a:lnTo>
                    <a:pt x="209" y="442"/>
                  </a:lnTo>
                  <a:lnTo>
                    <a:pt x="209" y="439"/>
                  </a:lnTo>
                  <a:lnTo>
                    <a:pt x="209" y="436"/>
                  </a:lnTo>
                  <a:lnTo>
                    <a:pt x="206" y="435"/>
                  </a:lnTo>
                  <a:lnTo>
                    <a:pt x="204" y="432"/>
                  </a:lnTo>
                  <a:lnTo>
                    <a:pt x="203" y="429"/>
                  </a:lnTo>
                  <a:lnTo>
                    <a:pt x="206" y="426"/>
                  </a:lnTo>
                  <a:lnTo>
                    <a:pt x="207" y="425"/>
                  </a:lnTo>
                  <a:lnTo>
                    <a:pt x="206" y="423"/>
                  </a:lnTo>
                  <a:lnTo>
                    <a:pt x="204" y="423"/>
                  </a:lnTo>
                  <a:lnTo>
                    <a:pt x="202" y="423"/>
                  </a:lnTo>
                  <a:lnTo>
                    <a:pt x="200" y="423"/>
                  </a:lnTo>
                  <a:lnTo>
                    <a:pt x="197" y="423"/>
                  </a:lnTo>
                  <a:lnTo>
                    <a:pt x="197" y="418"/>
                  </a:lnTo>
                  <a:lnTo>
                    <a:pt x="193" y="418"/>
                  </a:lnTo>
                  <a:lnTo>
                    <a:pt x="189" y="418"/>
                  </a:lnTo>
                  <a:lnTo>
                    <a:pt x="184" y="409"/>
                  </a:lnTo>
                  <a:lnTo>
                    <a:pt x="179" y="402"/>
                  </a:lnTo>
                  <a:lnTo>
                    <a:pt x="177" y="402"/>
                  </a:lnTo>
                  <a:lnTo>
                    <a:pt x="177" y="405"/>
                  </a:lnTo>
                  <a:lnTo>
                    <a:pt x="176" y="410"/>
                  </a:lnTo>
                  <a:lnTo>
                    <a:pt x="177" y="416"/>
                  </a:lnTo>
                  <a:lnTo>
                    <a:pt x="177" y="419"/>
                  </a:lnTo>
                  <a:lnTo>
                    <a:pt x="179" y="421"/>
                  </a:lnTo>
                  <a:lnTo>
                    <a:pt x="176" y="421"/>
                  </a:lnTo>
                  <a:lnTo>
                    <a:pt x="176" y="419"/>
                  </a:lnTo>
                  <a:lnTo>
                    <a:pt x="176" y="418"/>
                  </a:lnTo>
                  <a:lnTo>
                    <a:pt x="176" y="415"/>
                  </a:lnTo>
                  <a:lnTo>
                    <a:pt x="167" y="418"/>
                  </a:lnTo>
                  <a:lnTo>
                    <a:pt x="164" y="419"/>
                  </a:lnTo>
                  <a:lnTo>
                    <a:pt x="158" y="421"/>
                  </a:lnTo>
                  <a:lnTo>
                    <a:pt x="156" y="421"/>
                  </a:lnTo>
                  <a:lnTo>
                    <a:pt x="160" y="422"/>
                  </a:lnTo>
                  <a:lnTo>
                    <a:pt x="167" y="422"/>
                  </a:lnTo>
                  <a:lnTo>
                    <a:pt x="173" y="423"/>
                  </a:lnTo>
                  <a:lnTo>
                    <a:pt x="176" y="425"/>
                  </a:lnTo>
                  <a:lnTo>
                    <a:pt x="179" y="426"/>
                  </a:lnTo>
                  <a:lnTo>
                    <a:pt x="179" y="428"/>
                  </a:lnTo>
                  <a:lnTo>
                    <a:pt x="179" y="429"/>
                  </a:lnTo>
                  <a:lnTo>
                    <a:pt x="179" y="432"/>
                  </a:lnTo>
                  <a:lnTo>
                    <a:pt x="179" y="435"/>
                  </a:lnTo>
                  <a:lnTo>
                    <a:pt x="184" y="435"/>
                  </a:lnTo>
                  <a:lnTo>
                    <a:pt x="187" y="442"/>
                  </a:lnTo>
                  <a:lnTo>
                    <a:pt x="179" y="448"/>
                  </a:lnTo>
                  <a:lnTo>
                    <a:pt x="183" y="449"/>
                  </a:lnTo>
                  <a:lnTo>
                    <a:pt x="187" y="451"/>
                  </a:lnTo>
                  <a:lnTo>
                    <a:pt x="187" y="454"/>
                  </a:lnTo>
                  <a:lnTo>
                    <a:pt x="187" y="458"/>
                  </a:lnTo>
                  <a:lnTo>
                    <a:pt x="189" y="462"/>
                  </a:lnTo>
                  <a:lnTo>
                    <a:pt x="189" y="464"/>
                  </a:lnTo>
                  <a:lnTo>
                    <a:pt x="189" y="465"/>
                  </a:lnTo>
                  <a:lnTo>
                    <a:pt x="200" y="468"/>
                  </a:lnTo>
                  <a:lnTo>
                    <a:pt x="200" y="457"/>
                  </a:lnTo>
                  <a:lnTo>
                    <a:pt x="206" y="457"/>
                  </a:lnTo>
                  <a:lnTo>
                    <a:pt x="209" y="458"/>
                  </a:lnTo>
                  <a:lnTo>
                    <a:pt x="210" y="458"/>
                  </a:lnTo>
                  <a:lnTo>
                    <a:pt x="209" y="459"/>
                  </a:lnTo>
                  <a:lnTo>
                    <a:pt x="215" y="459"/>
                  </a:lnTo>
                  <a:lnTo>
                    <a:pt x="213" y="464"/>
                  </a:lnTo>
                  <a:lnTo>
                    <a:pt x="212" y="468"/>
                  </a:lnTo>
                  <a:lnTo>
                    <a:pt x="212" y="475"/>
                  </a:lnTo>
                  <a:lnTo>
                    <a:pt x="206" y="475"/>
                  </a:lnTo>
                  <a:lnTo>
                    <a:pt x="206" y="474"/>
                  </a:lnTo>
                  <a:lnTo>
                    <a:pt x="206" y="472"/>
                  </a:lnTo>
                  <a:lnTo>
                    <a:pt x="203" y="472"/>
                  </a:lnTo>
                  <a:lnTo>
                    <a:pt x="206" y="484"/>
                  </a:lnTo>
                  <a:lnTo>
                    <a:pt x="204" y="484"/>
                  </a:lnTo>
                  <a:lnTo>
                    <a:pt x="202" y="482"/>
                  </a:lnTo>
                  <a:lnTo>
                    <a:pt x="197" y="481"/>
                  </a:lnTo>
                  <a:lnTo>
                    <a:pt x="197" y="480"/>
                  </a:lnTo>
                  <a:lnTo>
                    <a:pt x="199" y="478"/>
                  </a:lnTo>
                  <a:lnTo>
                    <a:pt x="200" y="475"/>
                  </a:lnTo>
                  <a:lnTo>
                    <a:pt x="196" y="472"/>
                  </a:lnTo>
                  <a:lnTo>
                    <a:pt x="192" y="471"/>
                  </a:lnTo>
                  <a:lnTo>
                    <a:pt x="192" y="474"/>
                  </a:lnTo>
                  <a:lnTo>
                    <a:pt x="193" y="475"/>
                  </a:lnTo>
                  <a:lnTo>
                    <a:pt x="193" y="477"/>
                  </a:lnTo>
                  <a:lnTo>
                    <a:pt x="192" y="478"/>
                  </a:lnTo>
                  <a:lnTo>
                    <a:pt x="189" y="478"/>
                  </a:lnTo>
                  <a:lnTo>
                    <a:pt x="187" y="475"/>
                  </a:lnTo>
                  <a:lnTo>
                    <a:pt x="186" y="474"/>
                  </a:lnTo>
                  <a:lnTo>
                    <a:pt x="186" y="472"/>
                  </a:lnTo>
                  <a:lnTo>
                    <a:pt x="184" y="472"/>
                  </a:lnTo>
                  <a:lnTo>
                    <a:pt x="176" y="464"/>
                  </a:lnTo>
                  <a:lnTo>
                    <a:pt x="173" y="458"/>
                  </a:lnTo>
                  <a:lnTo>
                    <a:pt x="170" y="454"/>
                  </a:lnTo>
                  <a:lnTo>
                    <a:pt x="170" y="451"/>
                  </a:lnTo>
                  <a:lnTo>
                    <a:pt x="170" y="449"/>
                  </a:lnTo>
                  <a:lnTo>
                    <a:pt x="170" y="448"/>
                  </a:lnTo>
                  <a:lnTo>
                    <a:pt x="170" y="446"/>
                  </a:lnTo>
                  <a:lnTo>
                    <a:pt x="170" y="445"/>
                  </a:lnTo>
                  <a:lnTo>
                    <a:pt x="156" y="436"/>
                  </a:lnTo>
                  <a:lnTo>
                    <a:pt x="156" y="435"/>
                  </a:lnTo>
                  <a:lnTo>
                    <a:pt x="156" y="432"/>
                  </a:lnTo>
                  <a:lnTo>
                    <a:pt x="157" y="429"/>
                  </a:lnTo>
                  <a:lnTo>
                    <a:pt x="156" y="426"/>
                  </a:lnTo>
                  <a:lnTo>
                    <a:pt x="153" y="428"/>
                  </a:lnTo>
                  <a:lnTo>
                    <a:pt x="151" y="429"/>
                  </a:lnTo>
                  <a:lnTo>
                    <a:pt x="150" y="428"/>
                  </a:lnTo>
                  <a:lnTo>
                    <a:pt x="151" y="426"/>
                  </a:lnTo>
                  <a:lnTo>
                    <a:pt x="154" y="423"/>
                  </a:lnTo>
                  <a:lnTo>
                    <a:pt x="151" y="422"/>
                  </a:lnTo>
                  <a:lnTo>
                    <a:pt x="150" y="422"/>
                  </a:lnTo>
                  <a:lnTo>
                    <a:pt x="145" y="421"/>
                  </a:lnTo>
                  <a:lnTo>
                    <a:pt x="145" y="412"/>
                  </a:lnTo>
                  <a:lnTo>
                    <a:pt x="144" y="412"/>
                  </a:lnTo>
                  <a:lnTo>
                    <a:pt x="143" y="412"/>
                  </a:lnTo>
                  <a:lnTo>
                    <a:pt x="140" y="412"/>
                  </a:lnTo>
                  <a:lnTo>
                    <a:pt x="137" y="415"/>
                  </a:lnTo>
                  <a:lnTo>
                    <a:pt x="125" y="399"/>
                  </a:lnTo>
                  <a:lnTo>
                    <a:pt x="120" y="399"/>
                  </a:lnTo>
                  <a:lnTo>
                    <a:pt x="120" y="393"/>
                  </a:lnTo>
                  <a:lnTo>
                    <a:pt x="121" y="389"/>
                  </a:lnTo>
                  <a:lnTo>
                    <a:pt x="122" y="385"/>
                  </a:lnTo>
                  <a:lnTo>
                    <a:pt x="122" y="382"/>
                  </a:lnTo>
                  <a:lnTo>
                    <a:pt x="118" y="382"/>
                  </a:lnTo>
                  <a:lnTo>
                    <a:pt x="115" y="382"/>
                  </a:lnTo>
                  <a:lnTo>
                    <a:pt x="115" y="390"/>
                  </a:lnTo>
                  <a:lnTo>
                    <a:pt x="111" y="389"/>
                  </a:lnTo>
                  <a:lnTo>
                    <a:pt x="105" y="387"/>
                  </a:lnTo>
                  <a:lnTo>
                    <a:pt x="99" y="385"/>
                  </a:lnTo>
                  <a:lnTo>
                    <a:pt x="95" y="382"/>
                  </a:lnTo>
                  <a:lnTo>
                    <a:pt x="98" y="367"/>
                  </a:lnTo>
                  <a:lnTo>
                    <a:pt x="96" y="369"/>
                  </a:lnTo>
                  <a:lnTo>
                    <a:pt x="95" y="370"/>
                  </a:lnTo>
                  <a:lnTo>
                    <a:pt x="92" y="373"/>
                  </a:lnTo>
                  <a:lnTo>
                    <a:pt x="89" y="374"/>
                  </a:lnTo>
                  <a:lnTo>
                    <a:pt x="86" y="374"/>
                  </a:lnTo>
                  <a:lnTo>
                    <a:pt x="79" y="373"/>
                  </a:lnTo>
                  <a:lnTo>
                    <a:pt x="72" y="372"/>
                  </a:lnTo>
                  <a:lnTo>
                    <a:pt x="65" y="367"/>
                  </a:lnTo>
                  <a:lnTo>
                    <a:pt x="52" y="362"/>
                  </a:lnTo>
                  <a:lnTo>
                    <a:pt x="45" y="359"/>
                  </a:lnTo>
                  <a:lnTo>
                    <a:pt x="40" y="357"/>
                  </a:lnTo>
                  <a:lnTo>
                    <a:pt x="30" y="357"/>
                  </a:lnTo>
                  <a:lnTo>
                    <a:pt x="23" y="359"/>
                  </a:lnTo>
                  <a:lnTo>
                    <a:pt x="16" y="360"/>
                  </a:lnTo>
                  <a:lnTo>
                    <a:pt x="12" y="360"/>
                  </a:lnTo>
                  <a:lnTo>
                    <a:pt x="7" y="360"/>
                  </a:lnTo>
                  <a:lnTo>
                    <a:pt x="7" y="357"/>
                  </a:lnTo>
                  <a:lnTo>
                    <a:pt x="3" y="356"/>
                  </a:lnTo>
                  <a:lnTo>
                    <a:pt x="0" y="356"/>
                  </a:lnTo>
                  <a:lnTo>
                    <a:pt x="0" y="42"/>
                  </a:lnTo>
                  <a:lnTo>
                    <a:pt x="1" y="45"/>
                  </a:lnTo>
                  <a:lnTo>
                    <a:pt x="9" y="45"/>
                  </a:lnTo>
                  <a:lnTo>
                    <a:pt x="17" y="45"/>
                  </a:lnTo>
                  <a:lnTo>
                    <a:pt x="17" y="36"/>
                  </a:lnTo>
                  <a:lnTo>
                    <a:pt x="27" y="36"/>
                  </a:lnTo>
                  <a:lnTo>
                    <a:pt x="32" y="38"/>
                  </a:lnTo>
                  <a:lnTo>
                    <a:pt x="36" y="39"/>
                  </a:lnTo>
                  <a:lnTo>
                    <a:pt x="45" y="42"/>
                  </a:lnTo>
                  <a:lnTo>
                    <a:pt x="53" y="46"/>
                  </a:lnTo>
                  <a:lnTo>
                    <a:pt x="62" y="51"/>
                  </a:lnTo>
                  <a:lnTo>
                    <a:pt x="71" y="53"/>
                  </a:lnTo>
                  <a:lnTo>
                    <a:pt x="75" y="53"/>
                  </a:lnTo>
                  <a:lnTo>
                    <a:pt x="78" y="52"/>
                  </a:lnTo>
                  <a:lnTo>
                    <a:pt x="82" y="51"/>
                  </a:lnTo>
                  <a:lnTo>
                    <a:pt x="88" y="49"/>
                  </a:lnTo>
                  <a:lnTo>
                    <a:pt x="91" y="49"/>
                  </a:lnTo>
                  <a:lnTo>
                    <a:pt x="95" y="51"/>
                  </a:lnTo>
                  <a:lnTo>
                    <a:pt x="96" y="52"/>
                  </a:lnTo>
                  <a:lnTo>
                    <a:pt x="98" y="56"/>
                  </a:lnTo>
                  <a:lnTo>
                    <a:pt x="101" y="58"/>
                  </a:lnTo>
                  <a:lnTo>
                    <a:pt x="105" y="61"/>
                  </a:lnTo>
                  <a:lnTo>
                    <a:pt x="117" y="65"/>
                  </a:lnTo>
                  <a:lnTo>
                    <a:pt x="137" y="72"/>
                  </a:lnTo>
                  <a:lnTo>
                    <a:pt x="140" y="78"/>
                  </a:lnTo>
                  <a:lnTo>
                    <a:pt x="144" y="79"/>
                  </a:lnTo>
                  <a:lnTo>
                    <a:pt x="147" y="79"/>
                  </a:lnTo>
                  <a:lnTo>
                    <a:pt x="150" y="79"/>
                  </a:lnTo>
                  <a:lnTo>
                    <a:pt x="154" y="81"/>
                  </a:lnTo>
                  <a:lnTo>
                    <a:pt x="156" y="89"/>
                  </a:lnTo>
                  <a:lnTo>
                    <a:pt x="158" y="89"/>
                  </a:lnTo>
                  <a:lnTo>
                    <a:pt x="161" y="89"/>
                  </a:lnTo>
                  <a:lnTo>
                    <a:pt x="163" y="88"/>
                  </a:lnTo>
                  <a:lnTo>
                    <a:pt x="164" y="88"/>
                  </a:lnTo>
                  <a:lnTo>
                    <a:pt x="164" y="87"/>
                  </a:lnTo>
                  <a:lnTo>
                    <a:pt x="161" y="84"/>
                  </a:lnTo>
                  <a:lnTo>
                    <a:pt x="160" y="82"/>
                  </a:lnTo>
                  <a:lnTo>
                    <a:pt x="156" y="81"/>
                  </a:lnTo>
                  <a:lnTo>
                    <a:pt x="156" y="78"/>
                  </a:lnTo>
                  <a:lnTo>
                    <a:pt x="154" y="78"/>
                  </a:lnTo>
                  <a:lnTo>
                    <a:pt x="153" y="76"/>
                  </a:lnTo>
                  <a:lnTo>
                    <a:pt x="154" y="75"/>
                  </a:lnTo>
                  <a:lnTo>
                    <a:pt x="154" y="72"/>
                  </a:lnTo>
                  <a:lnTo>
                    <a:pt x="163" y="74"/>
                  </a:lnTo>
                  <a:lnTo>
                    <a:pt x="167" y="75"/>
                  </a:lnTo>
                  <a:lnTo>
                    <a:pt x="170" y="75"/>
                  </a:lnTo>
                  <a:lnTo>
                    <a:pt x="171" y="74"/>
                  </a:lnTo>
                  <a:lnTo>
                    <a:pt x="171" y="72"/>
                  </a:lnTo>
                  <a:lnTo>
                    <a:pt x="170" y="69"/>
                  </a:lnTo>
                  <a:lnTo>
                    <a:pt x="170" y="68"/>
                  </a:lnTo>
                  <a:lnTo>
                    <a:pt x="171" y="66"/>
                  </a:lnTo>
                  <a:lnTo>
                    <a:pt x="173" y="66"/>
                  </a:lnTo>
                  <a:lnTo>
                    <a:pt x="176" y="66"/>
                  </a:lnTo>
                  <a:lnTo>
                    <a:pt x="176" y="69"/>
                  </a:lnTo>
                  <a:lnTo>
                    <a:pt x="177" y="71"/>
                  </a:lnTo>
                  <a:lnTo>
                    <a:pt x="179" y="69"/>
                  </a:lnTo>
                  <a:lnTo>
                    <a:pt x="180" y="65"/>
                  </a:lnTo>
                  <a:lnTo>
                    <a:pt x="180" y="62"/>
                  </a:lnTo>
                  <a:lnTo>
                    <a:pt x="180" y="58"/>
                  </a:lnTo>
                  <a:lnTo>
                    <a:pt x="181" y="53"/>
                  </a:lnTo>
                  <a:lnTo>
                    <a:pt x="184" y="55"/>
                  </a:lnTo>
                  <a:lnTo>
                    <a:pt x="186" y="56"/>
                  </a:lnTo>
                  <a:lnTo>
                    <a:pt x="192" y="58"/>
                  </a:lnTo>
                  <a:lnTo>
                    <a:pt x="192" y="62"/>
                  </a:lnTo>
                  <a:lnTo>
                    <a:pt x="192" y="66"/>
                  </a:lnTo>
                  <a:lnTo>
                    <a:pt x="194" y="66"/>
                  </a:lnTo>
                  <a:lnTo>
                    <a:pt x="197" y="65"/>
                  </a:lnTo>
                  <a:lnTo>
                    <a:pt x="203" y="63"/>
                  </a:lnTo>
                  <a:lnTo>
                    <a:pt x="204" y="62"/>
                  </a:lnTo>
                  <a:lnTo>
                    <a:pt x="204" y="59"/>
                  </a:lnTo>
                  <a:lnTo>
                    <a:pt x="204" y="56"/>
                  </a:lnTo>
                  <a:lnTo>
                    <a:pt x="204" y="55"/>
                  </a:lnTo>
                  <a:lnTo>
                    <a:pt x="206" y="53"/>
                  </a:lnTo>
                  <a:lnTo>
                    <a:pt x="217" y="49"/>
                  </a:lnTo>
                  <a:lnTo>
                    <a:pt x="230" y="45"/>
                  </a:lnTo>
                  <a:lnTo>
                    <a:pt x="235" y="48"/>
                  </a:lnTo>
                  <a:lnTo>
                    <a:pt x="239" y="51"/>
                  </a:lnTo>
                  <a:lnTo>
                    <a:pt x="240" y="46"/>
                  </a:lnTo>
                  <a:lnTo>
                    <a:pt x="242" y="42"/>
                  </a:lnTo>
                  <a:lnTo>
                    <a:pt x="245" y="33"/>
                  </a:lnTo>
                  <a:lnTo>
                    <a:pt x="259" y="35"/>
                  </a:lnTo>
                  <a:lnTo>
                    <a:pt x="264" y="36"/>
                  </a:lnTo>
                  <a:lnTo>
                    <a:pt x="266" y="38"/>
                  </a:lnTo>
                  <a:lnTo>
                    <a:pt x="266" y="39"/>
                  </a:lnTo>
                  <a:lnTo>
                    <a:pt x="265" y="42"/>
                  </a:lnTo>
                  <a:lnTo>
                    <a:pt x="261" y="45"/>
                  </a:lnTo>
                  <a:lnTo>
                    <a:pt x="253" y="51"/>
                  </a:lnTo>
                  <a:lnTo>
                    <a:pt x="249" y="52"/>
                  </a:lnTo>
                  <a:lnTo>
                    <a:pt x="245" y="53"/>
                  </a:lnTo>
                  <a:lnTo>
                    <a:pt x="238" y="55"/>
                  </a:lnTo>
                  <a:lnTo>
                    <a:pt x="229" y="56"/>
                  </a:lnTo>
                  <a:lnTo>
                    <a:pt x="226" y="56"/>
                  </a:lnTo>
                  <a:lnTo>
                    <a:pt x="222" y="58"/>
                  </a:lnTo>
                  <a:lnTo>
                    <a:pt x="213" y="74"/>
                  </a:lnTo>
                  <a:lnTo>
                    <a:pt x="203" y="91"/>
                  </a:lnTo>
                  <a:lnTo>
                    <a:pt x="206" y="91"/>
                  </a:lnTo>
                  <a:lnTo>
                    <a:pt x="204" y="92"/>
                  </a:lnTo>
                  <a:lnTo>
                    <a:pt x="204" y="94"/>
                  </a:lnTo>
                  <a:lnTo>
                    <a:pt x="206" y="94"/>
                  </a:lnTo>
                  <a:lnTo>
                    <a:pt x="209" y="94"/>
                  </a:lnTo>
                  <a:lnTo>
                    <a:pt x="212" y="92"/>
                  </a:lnTo>
                  <a:lnTo>
                    <a:pt x="215" y="92"/>
                  </a:lnTo>
                  <a:lnTo>
                    <a:pt x="217" y="91"/>
                  </a:lnTo>
                  <a:lnTo>
                    <a:pt x="222" y="75"/>
                  </a:lnTo>
                  <a:lnTo>
                    <a:pt x="230" y="71"/>
                  </a:lnTo>
                  <a:lnTo>
                    <a:pt x="239" y="66"/>
                  </a:lnTo>
                  <a:lnTo>
                    <a:pt x="239" y="72"/>
                  </a:lnTo>
                  <a:lnTo>
                    <a:pt x="242" y="71"/>
                  </a:lnTo>
                  <a:lnTo>
                    <a:pt x="243" y="69"/>
                  </a:lnTo>
                  <a:lnTo>
                    <a:pt x="248" y="66"/>
                  </a:lnTo>
                  <a:lnTo>
                    <a:pt x="251" y="69"/>
                  </a:lnTo>
                  <a:lnTo>
                    <a:pt x="251" y="71"/>
                  </a:lnTo>
                  <a:lnTo>
                    <a:pt x="251" y="72"/>
                  </a:lnTo>
                  <a:lnTo>
                    <a:pt x="253" y="72"/>
                  </a:lnTo>
                  <a:lnTo>
                    <a:pt x="255" y="63"/>
                  </a:lnTo>
                  <a:lnTo>
                    <a:pt x="258" y="56"/>
                  </a:lnTo>
                  <a:lnTo>
                    <a:pt x="259" y="53"/>
                  </a:lnTo>
                  <a:lnTo>
                    <a:pt x="262" y="51"/>
                  </a:lnTo>
                  <a:lnTo>
                    <a:pt x="265" y="49"/>
                  </a:lnTo>
                  <a:lnTo>
                    <a:pt x="268" y="48"/>
                  </a:lnTo>
                  <a:lnTo>
                    <a:pt x="269" y="48"/>
                  </a:lnTo>
                  <a:lnTo>
                    <a:pt x="272" y="48"/>
                  </a:lnTo>
                  <a:lnTo>
                    <a:pt x="276" y="49"/>
                  </a:lnTo>
                  <a:lnTo>
                    <a:pt x="279" y="49"/>
                  </a:lnTo>
                  <a:lnTo>
                    <a:pt x="281" y="51"/>
                  </a:lnTo>
                  <a:lnTo>
                    <a:pt x="282" y="48"/>
                  </a:lnTo>
                  <a:lnTo>
                    <a:pt x="285" y="40"/>
                  </a:lnTo>
                  <a:lnTo>
                    <a:pt x="289" y="30"/>
                  </a:lnTo>
                  <a:lnTo>
                    <a:pt x="291" y="30"/>
                  </a:lnTo>
                  <a:lnTo>
                    <a:pt x="292" y="29"/>
                  </a:lnTo>
                  <a:lnTo>
                    <a:pt x="292" y="27"/>
                  </a:lnTo>
                  <a:lnTo>
                    <a:pt x="291" y="26"/>
                  </a:lnTo>
                  <a:lnTo>
                    <a:pt x="289" y="25"/>
                  </a:lnTo>
                  <a:lnTo>
                    <a:pt x="291" y="12"/>
                  </a:lnTo>
                  <a:lnTo>
                    <a:pt x="300" y="17"/>
                  </a:lnTo>
                  <a:lnTo>
                    <a:pt x="307" y="25"/>
                  </a:lnTo>
                  <a:lnTo>
                    <a:pt x="314" y="30"/>
                  </a:lnTo>
                  <a:lnTo>
                    <a:pt x="323" y="36"/>
                  </a:lnTo>
                  <a:lnTo>
                    <a:pt x="323" y="39"/>
                  </a:lnTo>
                  <a:lnTo>
                    <a:pt x="327" y="39"/>
                  </a:lnTo>
                  <a:lnTo>
                    <a:pt x="327" y="45"/>
                  </a:lnTo>
                  <a:lnTo>
                    <a:pt x="328" y="46"/>
                  </a:lnTo>
                  <a:lnTo>
                    <a:pt x="333" y="51"/>
                  </a:lnTo>
                  <a:lnTo>
                    <a:pt x="341" y="59"/>
                  </a:lnTo>
                  <a:lnTo>
                    <a:pt x="359" y="72"/>
                  </a:lnTo>
                  <a:lnTo>
                    <a:pt x="363" y="72"/>
                  </a:lnTo>
                  <a:lnTo>
                    <a:pt x="367" y="58"/>
                  </a:lnTo>
                  <a:lnTo>
                    <a:pt x="367" y="53"/>
                  </a:lnTo>
                  <a:lnTo>
                    <a:pt x="369" y="51"/>
                  </a:lnTo>
                  <a:lnTo>
                    <a:pt x="367" y="48"/>
                  </a:lnTo>
                  <a:lnTo>
                    <a:pt x="366" y="48"/>
                  </a:lnTo>
                  <a:lnTo>
                    <a:pt x="370" y="45"/>
                  </a:lnTo>
                  <a:lnTo>
                    <a:pt x="370" y="43"/>
                  </a:lnTo>
                  <a:lnTo>
                    <a:pt x="372" y="42"/>
                  </a:lnTo>
                  <a:lnTo>
                    <a:pt x="373" y="48"/>
                  </a:lnTo>
                  <a:lnTo>
                    <a:pt x="373" y="53"/>
                  </a:lnTo>
                  <a:lnTo>
                    <a:pt x="374" y="61"/>
                  </a:lnTo>
                  <a:lnTo>
                    <a:pt x="377" y="69"/>
                  </a:lnTo>
                  <a:lnTo>
                    <a:pt x="386" y="65"/>
                  </a:lnTo>
                  <a:lnTo>
                    <a:pt x="395" y="61"/>
                  </a:lnTo>
                  <a:lnTo>
                    <a:pt x="395" y="56"/>
                  </a:lnTo>
                  <a:lnTo>
                    <a:pt x="402" y="55"/>
                  </a:lnTo>
                  <a:lnTo>
                    <a:pt x="406" y="55"/>
                  </a:lnTo>
                  <a:lnTo>
                    <a:pt x="409" y="55"/>
                  </a:lnTo>
                  <a:lnTo>
                    <a:pt x="418" y="56"/>
                  </a:lnTo>
                  <a:lnTo>
                    <a:pt x="425" y="59"/>
                  </a:lnTo>
                  <a:lnTo>
                    <a:pt x="439" y="66"/>
                  </a:lnTo>
                  <a:lnTo>
                    <a:pt x="452" y="72"/>
                  </a:lnTo>
                  <a:lnTo>
                    <a:pt x="458" y="78"/>
                  </a:lnTo>
                  <a:lnTo>
                    <a:pt x="459" y="78"/>
                  </a:lnTo>
                  <a:lnTo>
                    <a:pt x="459" y="76"/>
                  </a:lnTo>
                  <a:lnTo>
                    <a:pt x="461" y="75"/>
                  </a:lnTo>
                  <a:lnTo>
                    <a:pt x="462" y="74"/>
                  </a:lnTo>
                  <a:lnTo>
                    <a:pt x="465" y="75"/>
                  </a:lnTo>
                  <a:lnTo>
                    <a:pt x="467" y="76"/>
                  </a:lnTo>
                  <a:lnTo>
                    <a:pt x="468" y="79"/>
                  </a:lnTo>
                  <a:lnTo>
                    <a:pt x="468" y="82"/>
                  </a:lnTo>
                  <a:lnTo>
                    <a:pt x="468" y="84"/>
                  </a:lnTo>
                  <a:lnTo>
                    <a:pt x="471" y="84"/>
                  </a:lnTo>
                  <a:lnTo>
                    <a:pt x="472" y="85"/>
                  </a:lnTo>
                  <a:lnTo>
                    <a:pt x="478" y="85"/>
                  </a:lnTo>
                  <a:lnTo>
                    <a:pt x="482" y="85"/>
                  </a:lnTo>
                  <a:lnTo>
                    <a:pt x="488" y="87"/>
                  </a:lnTo>
                  <a:lnTo>
                    <a:pt x="494" y="89"/>
                  </a:lnTo>
                  <a:lnTo>
                    <a:pt x="501" y="94"/>
                  </a:lnTo>
                  <a:lnTo>
                    <a:pt x="508" y="95"/>
                  </a:lnTo>
                  <a:lnTo>
                    <a:pt x="510" y="94"/>
                  </a:lnTo>
                  <a:lnTo>
                    <a:pt x="511" y="94"/>
                  </a:lnTo>
                  <a:lnTo>
                    <a:pt x="513" y="92"/>
                  </a:lnTo>
                  <a:lnTo>
                    <a:pt x="514" y="89"/>
                  </a:lnTo>
                  <a:lnTo>
                    <a:pt x="516" y="88"/>
                  </a:lnTo>
                  <a:lnTo>
                    <a:pt x="517" y="87"/>
                  </a:lnTo>
                  <a:lnTo>
                    <a:pt x="521" y="85"/>
                  </a:lnTo>
                  <a:lnTo>
                    <a:pt x="523" y="85"/>
                  </a:lnTo>
                  <a:lnTo>
                    <a:pt x="527" y="87"/>
                  </a:lnTo>
                  <a:lnTo>
                    <a:pt x="531" y="89"/>
                  </a:lnTo>
                  <a:lnTo>
                    <a:pt x="539" y="95"/>
                  </a:lnTo>
                  <a:lnTo>
                    <a:pt x="549" y="108"/>
                  </a:lnTo>
                  <a:lnTo>
                    <a:pt x="540" y="108"/>
                  </a:lnTo>
                  <a:lnTo>
                    <a:pt x="531" y="108"/>
                  </a:lnTo>
                  <a:lnTo>
                    <a:pt x="531" y="110"/>
                  </a:lnTo>
                  <a:lnTo>
                    <a:pt x="533" y="111"/>
                  </a:lnTo>
                  <a:lnTo>
                    <a:pt x="534" y="114"/>
                  </a:lnTo>
                  <a:lnTo>
                    <a:pt x="533" y="114"/>
                  </a:lnTo>
                  <a:lnTo>
                    <a:pt x="530" y="115"/>
                  </a:lnTo>
                  <a:lnTo>
                    <a:pt x="530" y="118"/>
                  </a:lnTo>
                  <a:lnTo>
                    <a:pt x="530" y="121"/>
                  </a:lnTo>
                  <a:lnTo>
                    <a:pt x="530" y="124"/>
                  </a:lnTo>
                  <a:lnTo>
                    <a:pt x="531" y="127"/>
                  </a:lnTo>
                  <a:lnTo>
                    <a:pt x="533" y="128"/>
                  </a:lnTo>
                  <a:lnTo>
                    <a:pt x="534" y="130"/>
                  </a:lnTo>
                  <a:lnTo>
                    <a:pt x="541" y="131"/>
                  </a:lnTo>
                  <a:lnTo>
                    <a:pt x="550" y="131"/>
                  </a:lnTo>
                  <a:lnTo>
                    <a:pt x="557" y="130"/>
                  </a:lnTo>
                  <a:lnTo>
                    <a:pt x="564" y="127"/>
                  </a:lnTo>
                  <a:lnTo>
                    <a:pt x="579" y="123"/>
                  </a:lnTo>
                  <a:lnTo>
                    <a:pt x="585" y="123"/>
                  </a:lnTo>
                  <a:lnTo>
                    <a:pt x="590" y="123"/>
                  </a:lnTo>
                  <a:lnTo>
                    <a:pt x="590" y="124"/>
                  </a:lnTo>
                  <a:lnTo>
                    <a:pt x="590" y="125"/>
                  </a:lnTo>
                  <a:lnTo>
                    <a:pt x="593" y="125"/>
                  </a:lnTo>
                  <a:lnTo>
                    <a:pt x="596" y="123"/>
                  </a:lnTo>
                  <a:lnTo>
                    <a:pt x="599" y="120"/>
                  </a:lnTo>
                  <a:lnTo>
                    <a:pt x="606" y="114"/>
                  </a:lnTo>
                  <a:lnTo>
                    <a:pt x="609" y="120"/>
                  </a:lnTo>
                  <a:lnTo>
                    <a:pt x="611" y="123"/>
                  </a:lnTo>
                  <a:lnTo>
                    <a:pt x="612" y="125"/>
                  </a:lnTo>
                  <a:lnTo>
                    <a:pt x="615" y="125"/>
                  </a:lnTo>
                  <a:lnTo>
                    <a:pt x="618" y="125"/>
                  </a:lnTo>
                  <a:lnTo>
                    <a:pt x="624" y="125"/>
                  </a:lnTo>
                  <a:lnTo>
                    <a:pt x="629" y="147"/>
                  </a:lnTo>
                  <a:lnTo>
                    <a:pt x="632" y="138"/>
                  </a:lnTo>
                  <a:lnTo>
                    <a:pt x="632" y="135"/>
                  </a:lnTo>
                  <a:lnTo>
                    <a:pt x="634" y="135"/>
                  </a:lnTo>
                  <a:lnTo>
                    <a:pt x="635" y="141"/>
                  </a:lnTo>
                  <a:lnTo>
                    <a:pt x="635" y="151"/>
                  </a:lnTo>
                  <a:lnTo>
                    <a:pt x="636" y="156"/>
                  </a:lnTo>
                  <a:lnTo>
                    <a:pt x="636" y="158"/>
                  </a:lnTo>
                  <a:lnTo>
                    <a:pt x="639" y="160"/>
                  </a:lnTo>
                  <a:lnTo>
                    <a:pt x="641" y="160"/>
                  </a:lnTo>
                  <a:lnTo>
                    <a:pt x="644" y="161"/>
                  </a:lnTo>
                  <a:lnTo>
                    <a:pt x="645" y="163"/>
                  </a:lnTo>
                  <a:lnTo>
                    <a:pt x="647" y="158"/>
                  </a:lnTo>
                  <a:lnTo>
                    <a:pt x="648" y="156"/>
                  </a:lnTo>
                  <a:lnTo>
                    <a:pt x="649" y="156"/>
                  </a:lnTo>
                  <a:lnTo>
                    <a:pt x="651" y="156"/>
                  </a:lnTo>
                  <a:lnTo>
                    <a:pt x="654" y="154"/>
                  </a:lnTo>
                  <a:lnTo>
                    <a:pt x="654" y="153"/>
                  </a:lnTo>
                  <a:lnTo>
                    <a:pt x="651" y="153"/>
                  </a:lnTo>
                  <a:lnTo>
                    <a:pt x="648" y="148"/>
                  </a:lnTo>
                  <a:lnTo>
                    <a:pt x="645" y="147"/>
                  </a:lnTo>
                  <a:lnTo>
                    <a:pt x="645" y="144"/>
                  </a:lnTo>
                  <a:lnTo>
                    <a:pt x="647" y="143"/>
                  </a:lnTo>
                  <a:lnTo>
                    <a:pt x="648" y="143"/>
                  </a:lnTo>
                  <a:lnTo>
                    <a:pt x="648" y="141"/>
                  </a:lnTo>
                  <a:lnTo>
                    <a:pt x="648" y="138"/>
                  </a:lnTo>
                  <a:lnTo>
                    <a:pt x="645" y="134"/>
                  </a:lnTo>
                  <a:lnTo>
                    <a:pt x="644" y="131"/>
                  </a:lnTo>
                  <a:lnTo>
                    <a:pt x="642" y="127"/>
                  </a:lnTo>
                  <a:lnTo>
                    <a:pt x="678" y="102"/>
                  </a:lnTo>
                  <a:lnTo>
                    <a:pt x="674" y="102"/>
                  </a:lnTo>
                  <a:lnTo>
                    <a:pt x="671" y="102"/>
                  </a:lnTo>
                  <a:lnTo>
                    <a:pt x="665" y="99"/>
                  </a:lnTo>
                  <a:lnTo>
                    <a:pt x="660" y="108"/>
                  </a:lnTo>
                  <a:lnTo>
                    <a:pt x="655" y="108"/>
                  </a:lnTo>
                  <a:lnTo>
                    <a:pt x="654" y="107"/>
                  </a:lnTo>
                  <a:lnTo>
                    <a:pt x="652" y="105"/>
                  </a:lnTo>
                  <a:lnTo>
                    <a:pt x="648" y="105"/>
                  </a:lnTo>
                  <a:lnTo>
                    <a:pt x="651" y="114"/>
                  </a:lnTo>
                  <a:lnTo>
                    <a:pt x="647" y="114"/>
                  </a:lnTo>
                  <a:lnTo>
                    <a:pt x="644" y="112"/>
                  </a:lnTo>
                  <a:lnTo>
                    <a:pt x="645" y="111"/>
                  </a:lnTo>
                  <a:lnTo>
                    <a:pt x="642" y="112"/>
                  </a:lnTo>
                  <a:lnTo>
                    <a:pt x="636" y="114"/>
                  </a:lnTo>
                  <a:lnTo>
                    <a:pt x="639" y="107"/>
                  </a:lnTo>
                  <a:lnTo>
                    <a:pt x="641" y="101"/>
                  </a:lnTo>
                  <a:lnTo>
                    <a:pt x="642" y="95"/>
                  </a:lnTo>
                  <a:lnTo>
                    <a:pt x="645" y="89"/>
                  </a:lnTo>
                  <a:lnTo>
                    <a:pt x="670" y="87"/>
                  </a:lnTo>
                  <a:lnTo>
                    <a:pt x="696" y="87"/>
                  </a:lnTo>
                  <a:lnTo>
                    <a:pt x="700" y="98"/>
                  </a:lnTo>
                  <a:lnTo>
                    <a:pt x="704" y="111"/>
                  </a:lnTo>
                  <a:lnTo>
                    <a:pt x="707" y="110"/>
                  </a:lnTo>
                  <a:lnTo>
                    <a:pt x="708" y="108"/>
                  </a:lnTo>
                  <a:lnTo>
                    <a:pt x="710" y="107"/>
                  </a:lnTo>
                  <a:lnTo>
                    <a:pt x="711" y="105"/>
                  </a:lnTo>
                  <a:lnTo>
                    <a:pt x="713" y="107"/>
                  </a:lnTo>
                  <a:lnTo>
                    <a:pt x="716" y="107"/>
                  </a:lnTo>
                  <a:lnTo>
                    <a:pt x="720" y="108"/>
                  </a:lnTo>
                  <a:lnTo>
                    <a:pt x="720" y="110"/>
                  </a:lnTo>
                  <a:lnTo>
                    <a:pt x="720" y="111"/>
                  </a:lnTo>
                  <a:lnTo>
                    <a:pt x="719" y="115"/>
                  </a:lnTo>
                  <a:lnTo>
                    <a:pt x="717" y="117"/>
                  </a:lnTo>
                  <a:lnTo>
                    <a:pt x="719" y="117"/>
                  </a:lnTo>
                  <a:lnTo>
                    <a:pt x="720" y="117"/>
                  </a:lnTo>
                  <a:lnTo>
                    <a:pt x="723" y="117"/>
                  </a:lnTo>
                  <a:lnTo>
                    <a:pt x="726" y="114"/>
                  </a:lnTo>
                  <a:lnTo>
                    <a:pt x="726" y="117"/>
                  </a:lnTo>
                  <a:lnTo>
                    <a:pt x="727" y="115"/>
                  </a:lnTo>
                  <a:lnTo>
                    <a:pt x="730" y="112"/>
                  </a:lnTo>
                  <a:lnTo>
                    <a:pt x="732" y="111"/>
                  </a:lnTo>
                  <a:lnTo>
                    <a:pt x="733" y="111"/>
                  </a:lnTo>
                  <a:lnTo>
                    <a:pt x="734" y="111"/>
                  </a:lnTo>
                  <a:lnTo>
                    <a:pt x="736" y="111"/>
                  </a:lnTo>
                  <a:lnTo>
                    <a:pt x="737" y="112"/>
                  </a:lnTo>
                  <a:lnTo>
                    <a:pt x="740" y="115"/>
                  </a:lnTo>
                  <a:lnTo>
                    <a:pt x="743" y="120"/>
                  </a:lnTo>
                  <a:lnTo>
                    <a:pt x="744" y="123"/>
                  </a:lnTo>
                  <a:lnTo>
                    <a:pt x="752" y="124"/>
                  </a:lnTo>
                  <a:lnTo>
                    <a:pt x="756" y="124"/>
                  </a:lnTo>
                  <a:lnTo>
                    <a:pt x="759" y="124"/>
                  </a:lnTo>
                  <a:lnTo>
                    <a:pt x="762" y="124"/>
                  </a:lnTo>
                  <a:lnTo>
                    <a:pt x="765" y="125"/>
                  </a:lnTo>
                  <a:lnTo>
                    <a:pt x="768" y="130"/>
                  </a:lnTo>
                  <a:lnTo>
                    <a:pt x="770" y="130"/>
                  </a:lnTo>
                  <a:lnTo>
                    <a:pt x="773" y="128"/>
                  </a:lnTo>
                  <a:lnTo>
                    <a:pt x="779" y="124"/>
                  </a:lnTo>
                  <a:lnTo>
                    <a:pt x="782" y="123"/>
                  </a:lnTo>
                  <a:lnTo>
                    <a:pt x="785" y="121"/>
                  </a:lnTo>
                  <a:lnTo>
                    <a:pt x="788" y="120"/>
                  </a:lnTo>
                  <a:lnTo>
                    <a:pt x="792" y="120"/>
                  </a:lnTo>
                  <a:lnTo>
                    <a:pt x="795" y="125"/>
                  </a:lnTo>
                  <a:lnTo>
                    <a:pt x="799" y="127"/>
                  </a:lnTo>
                  <a:lnTo>
                    <a:pt x="804" y="127"/>
                  </a:lnTo>
                  <a:lnTo>
                    <a:pt x="808" y="127"/>
                  </a:lnTo>
                  <a:lnTo>
                    <a:pt x="812" y="127"/>
                  </a:lnTo>
                  <a:lnTo>
                    <a:pt x="819" y="124"/>
                  </a:lnTo>
                  <a:lnTo>
                    <a:pt x="828" y="123"/>
                  </a:lnTo>
                  <a:lnTo>
                    <a:pt x="825" y="118"/>
                  </a:lnTo>
                  <a:lnTo>
                    <a:pt x="825" y="115"/>
                  </a:lnTo>
                  <a:lnTo>
                    <a:pt x="825" y="112"/>
                  </a:lnTo>
                  <a:lnTo>
                    <a:pt x="825" y="108"/>
                  </a:lnTo>
                  <a:lnTo>
                    <a:pt x="828" y="102"/>
                  </a:lnTo>
                  <a:lnTo>
                    <a:pt x="831" y="97"/>
                  </a:lnTo>
                  <a:lnTo>
                    <a:pt x="835" y="101"/>
                  </a:lnTo>
                  <a:lnTo>
                    <a:pt x="840" y="105"/>
                  </a:lnTo>
                  <a:lnTo>
                    <a:pt x="842" y="110"/>
                  </a:lnTo>
                  <a:lnTo>
                    <a:pt x="847" y="114"/>
                  </a:lnTo>
                  <a:lnTo>
                    <a:pt x="851" y="114"/>
                  </a:lnTo>
                  <a:lnTo>
                    <a:pt x="851" y="112"/>
                  </a:lnTo>
                  <a:lnTo>
                    <a:pt x="850" y="111"/>
                  </a:lnTo>
                  <a:lnTo>
                    <a:pt x="852" y="108"/>
                  </a:lnTo>
                  <a:lnTo>
                    <a:pt x="854" y="108"/>
                  </a:lnTo>
                  <a:lnTo>
                    <a:pt x="855" y="108"/>
                  </a:lnTo>
                  <a:lnTo>
                    <a:pt x="855" y="121"/>
                  </a:lnTo>
                  <a:lnTo>
                    <a:pt x="857" y="131"/>
                  </a:lnTo>
                  <a:lnTo>
                    <a:pt x="858" y="135"/>
                  </a:lnTo>
                  <a:lnTo>
                    <a:pt x="860" y="140"/>
                  </a:lnTo>
                  <a:lnTo>
                    <a:pt x="863" y="143"/>
                  </a:lnTo>
                  <a:lnTo>
                    <a:pt x="867" y="147"/>
                  </a:lnTo>
                  <a:lnTo>
                    <a:pt x="874" y="151"/>
                  </a:lnTo>
                  <a:lnTo>
                    <a:pt x="880" y="156"/>
                  </a:lnTo>
                  <a:lnTo>
                    <a:pt x="880" y="154"/>
                  </a:lnTo>
                  <a:lnTo>
                    <a:pt x="881" y="153"/>
                  </a:lnTo>
                  <a:lnTo>
                    <a:pt x="883" y="151"/>
                  </a:lnTo>
                  <a:lnTo>
                    <a:pt x="884" y="150"/>
                  </a:lnTo>
                  <a:lnTo>
                    <a:pt x="883" y="150"/>
                  </a:lnTo>
                  <a:lnTo>
                    <a:pt x="880" y="147"/>
                  </a:lnTo>
                  <a:lnTo>
                    <a:pt x="877" y="144"/>
                  </a:lnTo>
                  <a:lnTo>
                    <a:pt x="874" y="141"/>
                  </a:lnTo>
                  <a:lnTo>
                    <a:pt x="874" y="138"/>
                  </a:lnTo>
                  <a:lnTo>
                    <a:pt x="874" y="134"/>
                  </a:lnTo>
                  <a:lnTo>
                    <a:pt x="876" y="131"/>
                  </a:lnTo>
                  <a:lnTo>
                    <a:pt x="877" y="128"/>
                  </a:lnTo>
                  <a:lnTo>
                    <a:pt x="878" y="125"/>
                  </a:lnTo>
                  <a:lnTo>
                    <a:pt x="881" y="123"/>
                  </a:lnTo>
                  <a:lnTo>
                    <a:pt x="884" y="120"/>
                  </a:lnTo>
                  <a:lnTo>
                    <a:pt x="890" y="114"/>
                  </a:lnTo>
                  <a:lnTo>
                    <a:pt x="903" y="105"/>
                  </a:lnTo>
                  <a:lnTo>
                    <a:pt x="903" y="102"/>
                  </a:lnTo>
                  <a:lnTo>
                    <a:pt x="906" y="101"/>
                  </a:lnTo>
                  <a:lnTo>
                    <a:pt x="910" y="101"/>
                  </a:lnTo>
                  <a:lnTo>
                    <a:pt x="916" y="99"/>
                  </a:lnTo>
                  <a:lnTo>
                    <a:pt x="914" y="97"/>
                  </a:lnTo>
                  <a:lnTo>
                    <a:pt x="913" y="94"/>
                  </a:lnTo>
                  <a:lnTo>
                    <a:pt x="913" y="92"/>
                  </a:lnTo>
                  <a:lnTo>
                    <a:pt x="913" y="91"/>
                  </a:lnTo>
                  <a:lnTo>
                    <a:pt x="910" y="91"/>
                  </a:lnTo>
                  <a:lnTo>
                    <a:pt x="907" y="92"/>
                  </a:lnTo>
                  <a:lnTo>
                    <a:pt x="900" y="94"/>
                  </a:lnTo>
                  <a:lnTo>
                    <a:pt x="901" y="82"/>
                  </a:lnTo>
                  <a:lnTo>
                    <a:pt x="903" y="72"/>
                  </a:lnTo>
                  <a:lnTo>
                    <a:pt x="907" y="72"/>
                  </a:lnTo>
                  <a:lnTo>
                    <a:pt x="910" y="72"/>
                  </a:lnTo>
                  <a:lnTo>
                    <a:pt x="914" y="74"/>
                  </a:lnTo>
                  <a:lnTo>
                    <a:pt x="919" y="75"/>
                  </a:lnTo>
                  <a:lnTo>
                    <a:pt x="919" y="68"/>
                  </a:lnTo>
                  <a:lnTo>
                    <a:pt x="919" y="63"/>
                  </a:lnTo>
                  <a:lnTo>
                    <a:pt x="919" y="61"/>
                  </a:lnTo>
                  <a:lnTo>
                    <a:pt x="922" y="61"/>
                  </a:lnTo>
                  <a:lnTo>
                    <a:pt x="924" y="59"/>
                  </a:lnTo>
                  <a:lnTo>
                    <a:pt x="930" y="58"/>
                  </a:lnTo>
                  <a:lnTo>
                    <a:pt x="930" y="53"/>
                  </a:lnTo>
                  <a:lnTo>
                    <a:pt x="916" y="59"/>
                  </a:lnTo>
                  <a:lnTo>
                    <a:pt x="912" y="61"/>
                  </a:lnTo>
                  <a:lnTo>
                    <a:pt x="907" y="62"/>
                  </a:lnTo>
                  <a:lnTo>
                    <a:pt x="904" y="61"/>
                  </a:lnTo>
                  <a:lnTo>
                    <a:pt x="900" y="59"/>
                  </a:lnTo>
                  <a:lnTo>
                    <a:pt x="897" y="53"/>
                  </a:lnTo>
                  <a:lnTo>
                    <a:pt x="891" y="48"/>
                  </a:lnTo>
                  <a:lnTo>
                    <a:pt x="890" y="48"/>
                  </a:lnTo>
                  <a:lnTo>
                    <a:pt x="887" y="48"/>
                  </a:lnTo>
                  <a:lnTo>
                    <a:pt x="886" y="48"/>
                  </a:lnTo>
                  <a:lnTo>
                    <a:pt x="883" y="48"/>
                  </a:lnTo>
                  <a:lnTo>
                    <a:pt x="881" y="49"/>
                  </a:lnTo>
                  <a:lnTo>
                    <a:pt x="881" y="52"/>
                  </a:lnTo>
                  <a:lnTo>
                    <a:pt x="881" y="56"/>
                  </a:lnTo>
                  <a:lnTo>
                    <a:pt x="883" y="58"/>
                  </a:lnTo>
                  <a:lnTo>
                    <a:pt x="880" y="58"/>
                  </a:lnTo>
                  <a:lnTo>
                    <a:pt x="880" y="56"/>
                  </a:lnTo>
                  <a:lnTo>
                    <a:pt x="876" y="56"/>
                  </a:lnTo>
                  <a:lnTo>
                    <a:pt x="873" y="55"/>
                  </a:lnTo>
                  <a:lnTo>
                    <a:pt x="871" y="53"/>
                  </a:lnTo>
                  <a:lnTo>
                    <a:pt x="871" y="52"/>
                  </a:lnTo>
                  <a:lnTo>
                    <a:pt x="873" y="49"/>
                  </a:lnTo>
                  <a:lnTo>
                    <a:pt x="876" y="48"/>
                  </a:lnTo>
                  <a:lnTo>
                    <a:pt x="877" y="48"/>
                  </a:lnTo>
                  <a:lnTo>
                    <a:pt x="870" y="40"/>
                  </a:lnTo>
                  <a:lnTo>
                    <a:pt x="861" y="33"/>
                  </a:lnTo>
                  <a:lnTo>
                    <a:pt x="863" y="30"/>
                  </a:lnTo>
                  <a:lnTo>
                    <a:pt x="864" y="29"/>
                  </a:lnTo>
                  <a:lnTo>
                    <a:pt x="864" y="27"/>
                  </a:lnTo>
                  <a:lnTo>
                    <a:pt x="868" y="29"/>
                  </a:lnTo>
                  <a:lnTo>
                    <a:pt x="873" y="27"/>
                  </a:lnTo>
                  <a:lnTo>
                    <a:pt x="870" y="26"/>
                  </a:lnTo>
                  <a:lnTo>
                    <a:pt x="870" y="25"/>
                  </a:lnTo>
                  <a:lnTo>
                    <a:pt x="868" y="19"/>
                  </a:lnTo>
                  <a:lnTo>
                    <a:pt x="870" y="15"/>
                  </a:lnTo>
                  <a:lnTo>
                    <a:pt x="873" y="10"/>
                  </a:lnTo>
                  <a:lnTo>
                    <a:pt x="876" y="6"/>
                  </a:lnTo>
                  <a:lnTo>
                    <a:pt x="880" y="3"/>
                  </a:lnTo>
                  <a:lnTo>
                    <a:pt x="883" y="2"/>
                  </a:lnTo>
                  <a:lnTo>
                    <a:pt x="886" y="0"/>
                  </a:lnTo>
                  <a:lnTo>
                    <a:pt x="916" y="0"/>
                  </a:lnTo>
                  <a:lnTo>
                    <a:pt x="920" y="2"/>
                  </a:lnTo>
                  <a:lnTo>
                    <a:pt x="926" y="3"/>
                  </a:lnTo>
                  <a:lnTo>
                    <a:pt x="930" y="4"/>
                  </a:lnTo>
                  <a:lnTo>
                    <a:pt x="936" y="6"/>
                  </a:lnTo>
                  <a:lnTo>
                    <a:pt x="937" y="7"/>
                  </a:lnTo>
                  <a:lnTo>
                    <a:pt x="940" y="12"/>
                  </a:lnTo>
                  <a:lnTo>
                    <a:pt x="942" y="15"/>
                  </a:lnTo>
                  <a:lnTo>
                    <a:pt x="945" y="17"/>
                  </a:lnTo>
                  <a:lnTo>
                    <a:pt x="950" y="19"/>
                  </a:lnTo>
                  <a:lnTo>
                    <a:pt x="955" y="20"/>
                  </a:lnTo>
                  <a:lnTo>
                    <a:pt x="955" y="25"/>
                  </a:lnTo>
                  <a:lnTo>
                    <a:pt x="956" y="25"/>
                  </a:lnTo>
                  <a:lnTo>
                    <a:pt x="958" y="25"/>
                  </a:lnTo>
                  <a:lnTo>
                    <a:pt x="960" y="25"/>
                  </a:lnTo>
                  <a:lnTo>
                    <a:pt x="963" y="25"/>
                  </a:lnTo>
                  <a:lnTo>
                    <a:pt x="962" y="26"/>
                  </a:lnTo>
                  <a:lnTo>
                    <a:pt x="962" y="29"/>
                  </a:lnTo>
                  <a:lnTo>
                    <a:pt x="960" y="33"/>
                  </a:lnTo>
                  <a:lnTo>
                    <a:pt x="952" y="30"/>
                  </a:lnTo>
                  <a:lnTo>
                    <a:pt x="945" y="27"/>
                  </a:lnTo>
                  <a:lnTo>
                    <a:pt x="943" y="32"/>
                  </a:lnTo>
                  <a:lnTo>
                    <a:pt x="943" y="36"/>
                  </a:lnTo>
                  <a:lnTo>
                    <a:pt x="943" y="39"/>
                  </a:lnTo>
                  <a:lnTo>
                    <a:pt x="942" y="42"/>
                  </a:lnTo>
                  <a:lnTo>
                    <a:pt x="945" y="42"/>
                  </a:lnTo>
                  <a:lnTo>
                    <a:pt x="945" y="40"/>
                  </a:lnTo>
                  <a:lnTo>
                    <a:pt x="946" y="39"/>
                  </a:lnTo>
                  <a:lnTo>
                    <a:pt x="946" y="36"/>
                  </a:lnTo>
                  <a:lnTo>
                    <a:pt x="952" y="38"/>
                  </a:lnTo>
                  <a:lnTo>
                    <a:pt x="953" y="39"/>
                  </a:lnTo>
                  <a:lnTo>
                    <a:pt x="953" y="40"/>
                  </a:lnTo>
                  <a:lnTo>
                    <a:pt x="952" y="42"/>
                  </a:lnTo>
                  <a:lnTo>
                    <a:pt x="942" y="51"/>
                  </a:lnTo>
                  <a:lnTo>
                    <a:pt x="937" y="55"/>
                  </a:lnTo>
                  <a:lnTo>
                    <a:pt x="937" y="56"/>
                  </a:lnTo>
                  <a:lnTo>
                    <a:pt x="939" y="56"/>
                  </a:lnTo>
                  <a:lnTo>
                    <a:pt x="946" y="66"/>
                  </a:lnTo>
                  <a:lnTo>
                    <a:pt x="949" y="68"/>
                  </a:lnTo>
                  <a:lnTo>
                    <a:pt x="953" y="68"/>
                  </a:lnTo>
                  <a:lnTo>
                    <a:pt x="959" y="69"/>
                  </a:lnTo>
                  <a:lnTo>
                    <a:pt x="963" y="69"/>
                  </a:lnTo>
                  <a:lnTo>
                    <a:pt x="966" y="71"/>
                  </a:lnTo>
                  <a:lnTo>
                    <a:pt x="969" y="72"/>
                  </a:lnTo>
                  <a:lnTo>
                    <a:pt x="971" y="75"/>
                  </a:lnTo>
                  <a:lnTo>
                    <a:pt x="972" y="78"/>
                  </a:lnTo>
                  <a:lnTo>
                    <a:pt x="973" y="87"/>
                  </a:lnTo>
                  <a:lnTo>
                    <a:pt x="976" y="95"/>
                  </a:lnTo>
                  <a:lnTo>
                    <a:pt x="978" y="99"/>
                  </a:lnTo>
                  <a:lnTo>
                    <a:pt x="979" y="102"/>
                  </a:lnTo>
                  <a:lnTo>
                    <a:pt x="979" y="104"/>
                  </a:lnTo>
                  <a:lnTo>
                    <a:pt x="979" y="105"/>
                  </a:lnTo>
                  <a:lnTo>
                    <a:pt x="978" y="107"/>
                  </a:lnTo>
                  <a:lnTo>
                    <a:pt x="978" y="108"/>
                  </a:lnTo>
                  <a:lnTo>
                    <a:pt x="978" y="111"/>
                  </a:lnTo>
                  <a:lnTo>
                    <a:pt x="981" y="111"/>
                  </a:lnTo>
                  <a:lnTo>
                    <a:pt x="985" y="111"/>
                  </a:lnTo>
                  <a:lnTo>
                    <a:pt x="986" y="108"/>
                  </a:lnTo>
                  <a:lnTo>
                    <a:pt x="985" y="107"/>
                  </a:lnTo>
                  <a:lnTo>
                    <a:pt x="985" y="105"/>
                  </a:lnTo>
                  <a:lnTo>
                    <a:pt x="985" y="102"/>
                  </a:lnTo>
                  <a:lnTo>
                    <a:pt x="986" y="101"/>
                  </a:lnTo>
                  <a:lnTo>
                    <a:pt x="989" y="101"/>
                  </a:lnTo>
                  <a:lnTo>
                    <a:pt x="991" y="101"/>
                  </a:lnTo>
                  <a:lnTo>
                    <a:pt x="994" y="99"/>
                  </a:lnTo>
                  <a:lnTo>
                    <a:pt x="995" y="85"/>
                  </a:lnTo>
                  <a:lnTo>
                    <a:pt x="996" y="72"/>
                  </a:lnTo>
                  <a:lnTo>
                    <a:pt x="1005" y="69"/>
                  </a:lnTo>
                  <a:lnTo>
                    <a:pt x="1012" y="66"/>
                  </a:lnTo>
                  <a:lnTo>
                    <a:pt x="1017" y="76"/>
                  </a:lnTo>
                  <a:lnTo>
                    <a:pt x="1017" y="79"/>
                  </a:lnTo>
                  <a:lnTo>
                    <a:pt x="1018" y="81"/>
                  </a:lnTo>
                  <a:lnTo>
                    <a:pt x="1020" y="82"/>
                  </a:lnTo>
                  <a:lnTo>
                    <a:pt x="1021" y="84"/>
                  </a:lnTo>
                  <a:lnTo>
                    <a:pt x="1022" y="84"/>
                  </a:lnTo>
                  <a:lnTo>
                    <a:pt x="1021" y="85"/>
                  </a:lnTo>
                  <a:lnTo>
                    <a:pt x="1018" y="87"/>
                  </a:lnTo>
                  <a:lnTo>
                    <a:pt x="1014" y="101"/>
                  </a:lnTo>
                  <a:lnTo>
                    <a:pt x="1009" y="108"/>
                  </a:lnTo>
                  <a:lnTo>
                    <a:pt x="1008" y="111"/>
                  </a:lnTo>
                  <a:lnTo>
                    <a:pt x="1005" y="114"/>
                  </a:lnTo>
                  <a:lnTo>
                    <a:pt x="1005" y="117"/>
                  </a:lnTo>
                  <a:lnTo>
                    <a:pt x="1008" y="121"/>
                  </a:lnTo>
                  <a:lnTo>
                    <a:pt x="1012" y="127"/>
                  </a:lnTo>
                  <a:lnTo>
                    <a:pt x="1015" y="130"/>
                  </a:lnTo>
                  <a:lnTo>
                    <a:pt x="1017" y="131"/>
                  </a:lnTo>
                  <a:lnTo>
                    <a:pt x="1020" y="131"/>
                  </a:lnTo>
                  <a:lnTo>
                    <a:pt x="1021" y="133"/>
                  </a:lnTo>
                  <a:lnTo>
                    <a:pt x="1022" y="137"/>
                  </a:lnTo>
                  <a:lnTo>
                    <a:pt x="1024" y="140"/>
                  </a:lnTo>
                  <a:lnTo>
                    <a:pt x="1025" y="144"/>
                  </a:lnTo>
                  <a:lnTo>
                    <a:pt x="1025" y="146"/>
                  </a:lnTo>
                  <a:lnTo>
                    <a:pt x="1027" y="147"/>
                  </a:lnTo>
                  <a:lnTo>
                    <a:pt x="1031" y="148"/>
                  </a:lnTo>
                  <a:lnTo>
                    <a:pt x="1037" y="148"/>
                  </a:lnTo>
                  <a:lnTo>
                    <a:pt x="1040" y="148"/>
                  </a:lnTo>
                  <a:lnTo>
                    <a:pt x="1040" y="147"/>
                  </a:lnTo>
                  <a:lnTo>
                    <a:pt x="1038" y="147"/>
                  </a:lnTo>
                  <a:lnTo>
                    <a:pt x="1044" y="140"/>
                  </a:lnTo>
                  <a:lnTo>
                    <a:pt x="1048" y="131"/>
                  </a:lnTo>
                  <a:lnTo>
                    <a:pt x="1057" y="114"/>
                  </a:lnTo>
                  <a:lnTo>
                    <a:pt x="1063" y="114"/>
                  </a:lnTo>
                  <a:lnTo>
                    <a:pt x="1064" y="102"/>
                  </a:lnTo>
                  <a:lnTo>
                    <a:pt x="1064" y="95"/>
                  </a:lnTo>
                  <a:lnTo>
                    <a:pt x="1066" y="91"/>
                  </a:lnTo>
                  <a:lnTo>
                    <a:pt x="1067" y="91"/>
                  </a:lnTo>
                  <a:lnTo>
                    <a:pt x="1071" y="91"/>
                  </a:lnTo>
                  <a:lnTo>
                    <a:pt x="1077" y="91"/>
                  </a:lnTo>
                  <a:lnTo>
                    <a:pt x="1077" y="88"/>
                  </a:lnTo>
                  <a:lnTo>
                    <a:pt x="1080" y="87"/>
                  </a:lnTo>
                  <a:lnTo>
                    <a:pt x="1071" y="68"/>
                  </a:lnTo>
                  <a:lnTo>
                    <a:pt x="1068" y="59"/>
                  </a:lnTo>
                  <a:lnTo>
                    <a:pt x="1067" y="55"/>
                  </a:lnTo>
                  <a:lnTo>
                    <a:pt x="1066" y="51"/>
                  </a:lnTo>
                  <a:lnTo>
                    <a:pt x="1080" y="52"/>
                  </a:lnTo>
                  <a:lnTo>
                    <a:pt x="1090" y="52"/>
                  </a:lnTo>
                  <a:lnTo>
                    <a:pt x="1100" y="53"/>
                  </a:lnTo>
                  <a:lnTo>
                    <a:pt x="1113" y="53"/>
                  </a:lnTo>
                  <a:lnTo>
                    <a:pt x="1117" y="72"/>
                  </a:lnTo>
                  <a:lnTo>
                    <a:pt x="1120" y="74"/>
                  </a:lnTo>
                  <a:lnTo>
                    <a:pt x="1122" y="74"/>
                  </a:lnTo>
                  <a:lnTo>
                    <a:pt x="1125" y="74"/>
                  </a:lnTo>
                  <a:lnTo>
                    <a:pt x="1126" y="75"/>
                  </a:lnTo>
                  <a:lnTo>
                    <a:pt x="1130" y="72"/>
                  </a:lnTo>
                  <a:lnTo>
                    <a:pt x="1132" y="71"/>
                  </a:lnTo>
                  <a:lnTo>
                    <a:pt x="1135" y="69"/>
                  </a:lnTo>
                  <a:lnTo>
                    <a:pt x="1135" y="72"/>
                  </a:lnTo>
                  <a:lnTo>
                    <a:pt x="1136" y="72"/>
                  </a:lnTo>
                  <a:lnTo>
                    <a:pt x="1138" y="75"/>
                  </a:lnTo>
                  <a:lnTo>
                    <a:pt x="1138" y="78"/>
                  </a:lnTo>
                  <a:lnTo>
                    <a:pt x="1135" y="81"/>
                  </a:lnTo>
                  <a:lnTo>
                    <a:pt x="1129" y="88"/>
                  </a:lnTo>
                  <a:lnTo>
                    <a:pt x="1129" y="89"/>
                  </a:lnTo>
                  <a:lnTo>
                    <a:pt x="1128" y="91"/>
                  </a:lnTo>
                  <a:lnTo>
                    <a:pt x="1128" y="94"/>
                  </a:lnTo>
                  <a:lnTo>
                    <a:pt x="1129" y="95"/>
                  </a:lnTo>
                  <a:lnTo>
                    <a:pt x="1130" y="95"/>
                  </a:lnTo>
                  <a:lnTo>
                    <a:pt x="1132" y="95"/>
                  </a:lnTo>
                  <a:lnTo>
                    <a:pt x="1135" y="94"/>
                  </a:lnTo>
                  <a:lnTo>
                    <a:pt x="1133" y="95"/>
                  </a:lnTo>
                  <a:lnTo>
                    <a:pt x="1133" y="98"/>
                  </a:lnTo>
                  <a:lnTo>
                    <a:pt x="1132" y="99"/>
                  </a:lnTo>
                  <a:lnTo>
                    <a:pt x="1130" y="101"/>
                  </a:lnTo>
                  <a:lnTo>
                    <a:pt x="1129" y="101"/>
                  </a:lnTo>
                  <a:lnTo>
                    <a:pt x="1126" y="99"/>
                  </a:lnTo>
                  <a:lnTo>
                    <a:pt x="1128" y="101"/>
                  </a:lnTo>
                  <a:lnTo>
                    <a:pt x="1126" y="104"/>
                  </a:lnTo>
                  <a:lnTo>
                    <a:pt x="1123" y="105"/>
                  </a:lnTo>
                  <a:lnTo>
                    <a:pt x="1123" y="108"/>
                  </a:lnTo>
                  <a:lnTo>
                    <a:pt x="1123" y="112"/>
                  </a:lnTo>
                  <a:lnTo>
                    <a:pt x="1123" y="114"/>
                  </a:lnTo>
                  <a:lnTo>
                    <a:pt x="1125" y="117"/>
                  </a:lnTo>
                  <a:lnTo>
                    <a:pt x="1126" y="121"/>
                  </a:lnTo>
                  <a:lnTo>
                    <a:pt x="1130" y="124"/>
                  </a:lnTo>
                  <a:lnTo>
                    <a:pt x="1139" y="130"/>
                  </a:lnTo>
                  <a:lnTo>
                    <a:pt x="1149" y="133"/>
                  </a:lnTo>
                  <a:lnTo>
                    <a:pt x="1148" y="135"/>
                  </a:lnTo>
                  <a:lnTo>
                    <a:pt x="1148" y="140"/>
                  </a:lnTo>
                  <a:lnTo>
                    <a:pt x="1149" y="147"/>
                  </a:lnTo>
                  <a:lnTo>
                    <a:pt x="1140" y="150"/>
                  </a:lnTo>
                  <a:lnTo>
                    <a:pt x="1135" y="153"/>
                  </a:lnTo>
                  <a:lnTo>
                    <a:pt x="1128" y="154"/>
                  </a:lnTo>
                  <a:lnTo>
                    <a:pt x="1117" y="158"/>
                  </a:lnTo>
                  <a:lnTo>
                    <a:pt x="1116" y="163"/>
                  </a:lnTo>
                  <a:lnTo>
                    <a:pt x="1113" y="164"/>
                  </a:lnTo>
                  <a:lnTo>
                    <a:pt x="1112" y="163"/>
                  </a:lnTo>
                  <a:lnTo>
                    <a:pt x="1109" y="163"/>
                  </a:lnTo>
                  <a:lnTo>
                    <a:pt x="1107" y="163"/>
                  </a:lnTo>
                  <a:lnTo>
                    <a:pt x="1104" y="166"/>
                  </a:lnTo>
                  <a:lnTo>
                    <a:pt x="1102" y="170"/>
                  </a:lnTo>
                  <a:lnTo>
                    <a:pt x="1099" y="174"/>
                  </a:lnTo>
                  <a:lnTo>
                    <a:pt x="1096" y="177"/>
                  </a:lnTo>
                  <a:lnTo>
                    <a:pt x="1093" y="176"/>
                  </a:lnTo>
                  <a:lnTo>
                    <a:pt x="1090" y="174"/>
                  </a:lnTo>
                  <a:lnTo>
                    <a:pt x="1084" y="171"/>
                  </a:lnTo>
                  <a:lnTo>
                    <a:pt x="1084" y="166"/>
                  </a:lnTo>
                  <a:lnTo>
                    <a:pt x="1083" y="166"/>
                  </a:lnTo>
                  <a:lnTo>
                    <a:pt x="1083" y="167"/>
                  </a:lnTo>
                  <a:lnTo>
                    <a:pt x="1081" y="169"/>
                  </a:lnTo>
                  <a:lnTo>
                    <a:pt x="1080" y="170"/>
                  </a:lnTo>
                  <a:lnTo>
                    <a:pt x="1079" y="170"/>
                  </a:lnTo>
                  <a:lnTo>
                    <a:pt x="1077" y="169"/>
                  </a:lnTo>
                  <a:lnTo>
                    <a:pt x="1077" y="174"/>
                  </a:lnTo>
                  <a:lnTo>
                    <a:pt x="1081" y="176"/>
                  </a:lnTo>
                  <a:lnTo>
                    <a:pt x="1084" y="179"/>
                  </a:lnTo>
                  <a:lnTo>
                    <a:pt x="1086" y="180"/>
                  </a:lnTo>
                  <a:lnTo>
                    <a:pt x="1087" y="182"/>
                  </a:lnTo>
                  <a:lnTo>
                    <a:pt x="1086" y="183"/>
                  </a:lnTo>
                  <a:lnTo>
                    <a:pt x="1084" y="184"/>
                  </a:lnTo>
                  <a:lnTo>
                    <a:pt x="1081" y="186"/>
                  </a:lnTo>
                  <a:lnTo>
                    <a:pt x="1077" y="186"/>
                  </a:lnTo>
                  <a:lnTo>
                    <a:pt x="1073" y="184"/>
                  </a:lnTo>
                  <a:lnTo>
                    <a:pt x="1068" y="183"/>
                  </a:lnTo>
                  <a:lnTo>
                    <a:pt x="1067" y="182"/>
                  </a:lnTo>
                  <a:lnTo>
                    <a:pt x="1064" y="179"/>
                  </a:lnTo>
                  <a:lnTo>
                    <a:pt x="1061" y="174"/>
                  </a:lnTo>
                  <a:lnTo>
                    <a:pt x="1060" y="173"/>
                  </a:lnTo>
                  <a:lnTo>
                    <a:pt x="1057" y="171"/>
                  </a:lnTo>
                  <a:lnTo>
                    <a:pt x="1050" y="173"/>
                  </a:lnTo>
                  <a:lnTo>
                    <a:pt x="1041" y="174"/>
                  </a:lnTo>
                  <a:lnTo>
                    <a:pt x="1043" y="183"/>
                  </a:lnTo>
                  <a:lnTo>
                    <a:pt x="1047" y="194"/>
                  </a:lnTo>
                  <a:lnTo>
                    <a:pt x="1038" y="199"/>
                  </a:lnTo>
                  <a:lnTo>
                    <a:pt x="1038" y="202"/>
                  </a:lnTo>
                  <a:lnTo>
                    <a:pt x="1038" y="203"/>
                  </a:lnTo>
                  <a:lnTo>
                    <a:pt x="1038" y="206"/>
                  </a:lnTo>
                  <a:lnTo>
                    <a:pt x="1038" y="207"/>
                  </a:lnTo>
                  <a:lnTo>
                    <a:pt x="1027" y="200"/>
                  </a:lnTo>
                  <a:lnTo>
                    <a:pt x="1018" y="196"/>
                  </a:lnTo>
                  <a:lnTo>
                    <a:pt x="1012" y="194"/>
                  </a:lnTo>
                  <a:lnTo>
                    <a:pt x="1007" y="193"/>
                  </a:lnTo>
                  <a:lnTo>
                    <a:pt x="991" y="194"/>
                  </a:lnTo>
                  <a:lnTo>
                    <a:pt x="991" y="192"/>
                  </a:lnTo>
                  <a:lnTo>
                    <a:pt x="991" y="190"/>
                  </a:lnTo>
                  <a:lnTo>
                    <a:pt x="991" y="189"/>
                  </a:lnTo>
                  <a:lnTo>
                    <a:pt x="988" y="189"/>
                  </a:lnTo>
                  <a:lnTo>
                    <a:pt x="986" y="196"/>
                  </a:lnTo>
                  <a:lnTo>
                    <a:pt x="985" y="200"/>
                  </a:lnTo>
                  <a:lnTo>
                    <a:pt x="984" y="200"/>
                  </a:lnTo>
                  <a:lnTo>
                    <a:pt x="982" y="202"/>
                  </a:lnTo>
                  <a:lnTo>
                    <a:pt x="972" y="205"/>
                  </a:lnTo>
                  <a:lnTo>
                    <a:pt x="1004" y="206"/>
                  </a:lnTo>
                  <a:lnTo>
                    <a:pt x="1030" y="207"/>
                  </a:lnTo>
                  <a:lnTo>
                    <a:pt x="1031" y="212"/>
                  </a:lnTo>
                  <a:lnTo>
                    <a:pt x="1031" y="213"/>
                  </a:lnTo>
                  <a:lnTo>
                    <a:pt x="1031" y="215"/>
                  </a:lnTo>
                  <a:lnTo>
                    <a:pt x="1030" y="215"/>
                  </a:lnTo>
                  <a:lnTo>
                    <a:pt x="1027" y="213"/>
                  </a:lnTo>
                  <a:lnTo>
                    <a:pt x="1027" y="216"/>
                  </a:lnTo>
                  <a:lnTo>
                    <a:pt x="1027" y="218"/>
                  </a:lnTo>
                  <a:lnTo>
                    <a:pt x="1024" y="219"/>
                  </a:lnTo>
                  <a:lnTo>
                    <a:pt x="1027" y="225"/>
                  </a:lnTo>
                  <a:lnTo>
                    <a:pt x="1027" y="228"/>
                  </a:lnTo>
                  <a:lnTo>
                    <a:pt x="1027" y="229"/>
                  </a:lnTo>
                  <a:lnTo>
                    <a:pt x="1025" y="230"/>
                  </a:lnTo>
                  <a:lnTo>
                    <a:pt x="1024" y="232"/>
                  </a:lnTo>
                  <a:lnTo>
                    <a:pt x="1018" y="232"/>
                  </a:lnTo>
                  <a:lnTo>
                    <a:pt x="1005" y="238"/>
                  </a:lnTo>
                  <a:lnTo>
                    <a:pt x="1004" y="238"/>
                  </a:lnTo>
                  <a:lnTo>
                    <a:pt x="1002" y="238"/>
                  </a:lnTo>
                  <a:lnTo>
                    <a:pt x="1001" y="236"/>
                  </a:lnTo>
                  <a:lnTo>
                    <a:pt x="999" y="235"/>
                  </a:lnTo>
                  <a:lnTo>
                    <a:pt x="996" y="233"/>
                  </a:lnTo>
                  <a:lnTo>
                    <a:pt x="991" y="232"/>
                  </a:lnTo>
                  <a:lnTo>
                    <a:pt x="988" y="233"/>
                  </a:lnTo>
                  <a:lnTo>
                    <a:pt x="988" y="235"/>
                  </a:lnTo>
                  <a:lnTo>
                    <a:pt x="988" y="238"/>
                  </a:lnTo>
                  <a:lnTo>
                    <a:pt x="982" y="238"/>
                  </a:lnTo>
                  <a:lnTo>
                    <a:pt x="978" y="238"/>
                  </a:lnTo>
                  <a:lnTo>
                    <a:pt x="976" y="249"/>
                  </a:lnTo>
                  <a:lnTo>
                    <a:pt x="975" y="261"/>
                  </a:lnTo>
                  <a:lnTo>
                    <a:pt x="972" y="261"/>
                  </a:lnTo>
                  <a:lnTo>
                    <a:pt x="969" y="259"/>
                  </a:lnTo>
                  <a:lnTo>
                    <a:pt x="963" y="258"/>
                  </a:lnTo>
                  <a:lnTo>
                    <a:pt x="963" y="264"/>
                  </a:lnTo>
                  <a:lnTo>
                    <a:pt x="966" y="265"/>
                  </a:lnTo>
                  <a:lnTo>
                    <a:pt x="972" y="268"/>
                  </a:lnTo>
                  <a:lnTo>
                    <a:pt x="969" y="272"/>
                  </a:lnTo>
                  <a:lnTo>
                    <a:pt x="968" y="274"/>
                  </a:lnTo>
                  <a:lnTo>
                    <a:pt x="968" y="275"/>
                  </a:lnTo>
                  <a:lnTo>
                    <a:pt x="969" y="277"/>
                  </a:lnTo>
                  <a:lnTo>
                    <a:pt x="963" y="281"/>
                  </a:lnTo>
                  <a:lnTo>
                    <a:pt x="960" y="284"/>
                  </a:lnTo>
                  <a:lnTo>
                    <a:pt x="958" y="285"/>
                  </a:lnTo>
                  <a:lnTo>
                    <a:pt x="953" y="285"/>
                  </a:lnTo>
                  <a:lnTo>
                    <a:pt x="949" y="284"/>
                  </a:lnTo>
                  <a:lnTo>
                    <a:pt x="946" y="282"/>
                  </a:lnTo>
                  <a:lnTo>
                    <a:pt x="945" y="282"/>
                  </a:lnTo>
                  <a:lnTo>
                    <a:pt x="942" y="282"/>
                  </a:lnTo>
                  <a:lnTo>
                    <a:pt x="940" y="282"/>
                  </a:lnTo>
                  <a:lnTo>
                    <a:pt x="940" y="284"/>
                  </a:lnTo>
                  <a:lnTo>
                    <a:pt x="942" y="284"/>
                  </a:lnTo>
                  <a:lnTo>
                    <a:pt x="946" y="285"/>
                  </a:lnTo>
                  <a:lnTo>
                    <a:pt x="942" y="288"/>
                  </a:lnTo>
                  <a:lnTo>
                    <a:pt x="936" y="291"/>
                  </a:lnTo>
                  <a:lnTo>
                    <a:pt x="939" y="292"/>
                  </a:lnTo>
                  <a:lnTo>
                    <a:pt x="940" y="295"/>
                  </a:lnTo>
                  <a:lnTo>
                    <a:pt x="942" y="295"/>
                  </a:lnTo>
                  <a:lnTo>
                    <a:pt x="942" y="297"/>
                  </a:lnTo>
                  <a:lnTo>
                    <a:pt x="939" y="297"/>
                  </a:lnTo>
                  <a:lnTo>
                    <a:pt x="937" y="297"/>
                  </a:lnTo>
                  <a:lnTo>
                    <a:pt x="935" y="295"/>
                  </a:lnTo>
                  <a:lnTo>
                    <a:pt x="930" y="294"/>
                  </a:lnTo>
                  <a:lnTo>
                    <a:pt x="929" y="298"/>
                  </a:lnTo>
                  <a:lnTo>
                    <a:pt x="927" y="298"/>
                  </a:lnTo>
                  <a:lnTo>
                    <a:pt x="924" y="298"/>
                  </a:lnTo>
                  <a:lnTo>
                    <a:pt x="924" y="305"/>
                  </a:lnTo>
                  <a:lnTo>
                    <a:pt x="924" y="310"/>
                  </a:lnTo>
                  <a:lnTo>
                    <a:pt x="924" y="313"/>
                  </a:lnTo>
                  <a:lnTo>
                    <a:pt x="923" y="313"/>
                  </a:lnTo>
                  <a:lnTo>
                    <a:pt x="919" y="313"/>
                  </a:lnTo>
                  <a:lnTo>
                    <a:pt x="916" y="313"/>
                  </a:lnTo>
                  <a:lnTo>
                    <a:pt x="913" y="313"/>
                  </a:lnTo>
                  <a:lnTo>
                    <a:pt x="913" y="315"/>
                  </a:lnTo>
                  <a:lnTo>
                    <a:pt x="913" y="317"/>
                  </a:lnTo>
                  <a:lnTo>
                    <a:pt x="912" y="318"/>
                  </a:lnTo>
                  <a:lnTo>
                    <a:pt x="909" y="321"/>
                  </a:lnTo>
                  <a:lnTo>
                    <a:pt x="904" y="324"/>
                  </a:lnTo>
                  <a:lnTo>
                    <a:pt x="903" y="326"/>
                  </a:lnTo>
                  <a:lnTo>
                    <a:pt x="903" y="327"/>
                  </a:lnTo>
                  <a:lnTo>
                    <a:pt x="901" y="330"/>
                  </a:lnTo>
                  <a:lnTo>
                    <a:pt x="903" y="333"/>
                  </a:lnTo>
                  <a:lnTo>
                    <a:pt x="903" y="337"/>
                  </a:lnTo>
                  <a:lnTo>
                    <a:pt x="903" y="340"/>
                  </a:lnTo>
                  <a:lnTo>
                    <a:pt x="899" y="340"/>
                  </a:lnTo>
                  <a:lnTo>
                    <a:pt x="894" y="340"/>
                  </a:lnTo>
                  <a:lnTo>
                    <a:pt x="893" y="341"/>
                  </a:lnTo>
                  <a:lnTo>
                    <a:pt x="893" y="343"/>
                  </a:lnTo>
                  <a:lnTo>
                    <a:pt x="894" y="346"/>
                  </a:lnTo>
                  <a:lnTo>
                    <a:pt x="897" y="349"/>
                  </a:lnTo>
                  <a:lnTo>
                    <a:pt x="897" y="350"/>
                  </a:lnTo>
                  <a:lnTo>
                    <a:pt x="897" y="351"/>
                  </a:lnTo>
                  <a:lnTo>
                    <a:pt x="893" y="354"/>
                  </a:lnTo>
                  <a:lnTo>
                    <a:pt x="890" y="356"/>
                  </a:lnTo>
                  <a:lnTo>
                    <a:pt x="888" y="357"/>
                  </a:lnTo>
                  <a:lnTo>
                    <a:pt x="887" y="362"/>
                  </a:lnTo>
                  <a:lnTo>
                    <a:pt x="887" y="369"/>
                  </a:lnTo>
                  <a:lnTo>
                    <a:pt x="886" y="379"/>
                  </a:lnTo>
                  <a:lnTo>
                    <a:pt x="891" y="385"/>
                  </a:lnTo>
                  <a:lnTo>
                    <a:pt x="896" y="396"/>
                  </a:lnTo>
                  <a:lnTo>
                    <a:pt x="899" y="398"/>
                  </a:lnTo>
                  <a:lnTo>
                    <a:pt x="900" y="398"/>
                  </a:lnTo>
                  <a:lnTo>
                    <a:pt x="907" y="398"/>
                  </a:lnTo>
                  <a:lnTo>
                    <a:pt x="912" y="396"/>
                  </a:lnTo>
                  <a:lnTo>
                    <a:pt x="919" y="396"/>
                  </a:lnTo>
                  <a:lnTo>
                    <a:pt x="930" y="423"/>
                  </a:lnTo>
                  <a:lnTo>
                    <a:pt x="935" y="436"/>
                  </a:lnTo>
                  <a:lnTo>
                    <a:pt x="939" y="448"/>
                  </a:lnTo>
                  <a:lnTo>
                    <a:pt x="946" y="445"/>
                  </a:lnTo>
                  <a:lnTo>
                    <a:pt x="953" y="442"/>
                  </a:lnTo>
                  <a:lnTo>
                    <a:pt x="960" y="441"/>
                  </a:lnTo>
                  <a:lnTo>
                    <a:pt x="965" y="442"/>
                  </a:lnTo>
                  <a:lnTo>
                    <a:pt x="969" y="442"/>
                  </a:lnTo>
                  <a:lnTo>
                    <a:pt x="971" y="444"/>
                  </a:lnTo>
                  <a:lnTo>
                    <a:pt x="973" y="446"/>
                  </a:lnTo>
                  <a:lnTo>
                    <a:pt x="976" y="449"/>
                  </a:lnTo>
                  <a:lnTo>
                    <a:pt x="979" y="451"/>
                  </a:lnTo>
                  <a:lnTo>
                    <a:pt x="982" y="451"/>
                  </a:lnTo>
                  <a:lnTo>
                    <a:pt x="985" y="451"/>
                  </a:lnTo>
                  <a:lnTo>
                    <a:pt x="988" y="451"/>
                  </a:lnTo>
                  <a:lnTo>
                    <a:pt x="991" y="451"/>
                  </a:lnTo>
                  <a:lnTo>
                    <a:pt x="998" y="457"/>
                  </a:lnTo>
                  <a:lnTo>
                    <a:pt x="1002" y="459"/>
                  </a:lnTo>
                  <a:lnTo>
                    <a:pt x="1005" y="462"/>
                  </a:lnTo>
                  <a:lnTo>
                    <a:pt x="1007" y="462"/>
                  </a:lnTo>
                  <a:lnTo>
                    <a:pt x="1009" y="462"/>
                  </a:lnTo>
                  <a:lnTo>
                    <a:pt x="1012" y="462"/>
                  </a:lnTo>
                  <a:lnTo>
                    <a:pt x="1015" y="464"/>
                  </a:lnTo>
                  <a:lnTo>
                    <a:pt x="1018" y="465"/>
                  </a:lnTo>
                  <a:lnTo>
                    <a:pt x="1020" y="467"/>
                  </a:lnTo>
                  <a:lnTo>
                    <a:pt x="1021" y="470"/>
                  </a:lnTo>
                  <a:lnTo>
                    <a:pt x="1021" y="474"/>
                  </a:lnTo>
                  <a:lnTo>
                    <a:pt x="1022" y="480"/>
                  </a:lnTo>
                  <a:lnTo>
                    <a:pt x="1022" y="482"/>
                  </a:lnTo>
                  <a:lnTo>
                    <a:pt x="1024" y="484"/>
                  </a:lnTo>
                  <a:lnTo>
                    <a:pt x="1030" y="485"/>
                  </a:lnTo>
                  <a:lnTo>
                    <a:pt x="1038" y="488"/>
                  </a:lnTo>
                  <a:lnTo>
                    <a:pt x="1048" y="491"/>
                  </a:lnTo>
                  <a:lnTo>
                    <a:pt x="1054" y="493"/>
                  </a:lnTo>
                  <a:lnTo>
                    <a:pt x="1058" y="495"/>
                  </a:lnTo>
                  <a:lnTo>
                    <a:pt x="1064" y="500"/>
                  </a:lnTo>
                  <a:lnTo>
                    <a:pt x="1070" y="504"/>
                  </a:lnTo>
                  <a:lnTo>
                    <a:pt x="1071" y="506"/>
                  </a:lnTo>
                  <a:lnTo>
                    <a:pt x="1074" y="506"/>
                  </a:lnTo>
                  <a:lnTo>
                    <a:pt x="1079" y="507"/>
                  </a:lnTo>
                  <a:lnTo>
                    <a:pt x="1084" y="507"/>
                  </a:lnTo>
                  <a:lnTo>
                    <a:pt x="1096" y="506"/>
                  </a:lnTo>
                  <a:lnTo>
                    <a:pt x="1107" y="506"/>
                  </a:lnTo>
                  <a:lnTo>
                    <a:pt x="1113" y="507"/>
                  </a:lnTo>
                  <a:lnTo>
                    <a:pt x="1117" y="508"/>
                  </a:lnTo>
                  <a:lnTo>
                    <a:pt x="1119" y="511"/>
                  </a:lnTo>
                  <a:lnTo>
                    <a:pt x="1120" y="514"/>
                  </a:lnTo>
                  <a:lnTo>
                    <a:pt x="1120" y="517"/>
                  </a:lnTo>
                  <a:lnTo>
                    <a:pt x="1119" y="518"/>
                  </a:lnTo>
                  <a:lnTo>
                    <a:pt x="1117" y="517"/>
                  </a:lnTo>
                  <a:lnTo>
                    <a:pt x="1117" y="518"/>
                  </a:lnTo>
                  <a:lnTo>
                    <a:pt x="1117" y="520"/>
                  </a:lnTo>
                  <a:lnTo>
                    <a:pt x="1117" y="521"/>
                  </a:lnTo>
                  <a:lnTo>
                    <a:pt x="1120" y="526"/>
                  </a:lnTo>
                  <a:lnTo>
                    <a:pt x="1117" y="542"/>
                  </a:lnTo>
                  <a:lnTo>
                    <a:pt x="1116" y="543"/>
                  </a:lnTo>
                  <a:lnTo>
                    <a:pt x="1116" y="544"/>
                  </a:lnTo>
                  <a:lnTo>
                    <a:pt x="1115" y="546"/>
                  </a:lnTo>
                  <a:lnTo>
                    <a:pt x="1116" y="549"/>
                  </a:lnTo>
                  <a:lnTo>
                    <a:pt x="1117" y="550"/>
                  </a:lnTo>
                  <a:lnTo>
                    <a:pt x="1115" y="554"/>
                  </a:lnTo>
                  <a:lnTo>
                    <a:pt x="1115" y="556"/>
                  </a:lnTo>
                  <a:lnTo>
                    <a:pt x="1115" y="557"/>
                  </a:lnTo>
                  <a:lnTo>
                    <a:pt x="1116" y="559"/>
                  </a:lnTo>
                  <a:lnTo>
                    <a:pt x="1117" y="559"/>
                  </a:lnTo>
                  <a:lnTo>
                    <a:pt x="1119" y="562"/>
                  </a:lnTo>
                  <a:lnTo>
                    <a:pt x="1117" y="566"/>
                  </a:lnTo>
                  <a:lnTo>
                    <a:pt x="1117" y="569"/>
                  </a:lnTo>
                  <a:lnTo>
                    <a:pt x="1117" y="570"/>
                  </a:lnTo>
                  <a:lnTo>
                    <a:pt x="1117" y="573"/>
                  </a:lnTo>
                  <a:lnTo>
                    <a:pt x="1123" y="575"/>
                  </a:lnTo>
                  <a:lnTo>
                    <a:pt x="1128" y="576"/>
                  </a:lnTo>
                  <a:lnTo>
                    <a:pt x="1129" y="578"/>
                  </a:lnTo>
                  <a:lnTo>
                    <a:pt x="1130" y="580"/>
                  </a:lnTo>
                  <a:lnTo>
                    <a:pt x="1130" y="583"/>
                  </a:lnTo>
                  <a:lnTo>
                    <a:pt x="1130" y="586"/>
                  </a:lnTo>
                  <a:lnTo>
                    <a:pt x="1129" y="589"/>
                  </a:lnTo>
                  <a:lnTo>
                    <a:pt x="1129" y="592"/>
                  </a:lnTo>
                  <a:lnTo>
                    <a:pt x="1132" y="596"/>
                  </a:lnTo>
                  <a:lnTo>
                    <a:pt x="1139" y="602"/>
                  </a:lnTo>
                  <a:lnTo>
                    <a:pt x="1149" y="611"/>
                  </a:lnTo>
                  <a:lnTo>
                    <a:pt x="1153" y="613"/>
                  </a:lnTo>
                  <a:lnTo>
                    <a:pt x="1158" y="615"/>
                  </a:lnTo>
                  <a:lnTo>
                    <a:pt x="1161" y="615"/>
                  </a:lnTo>
                  <a:lnTo>
                    <a:pt x="1162" y="613"/>
                  </a:lnTo>
                  <a:lnTo>
                    <a:pt x="1164" y="611"/>
                  </a:lnTo>
                  <a:lnTo>
                    <a:pt x="1165" y="608"/>
                  </a:lnTo>
                  <a:lnTo>
                    <a:pt x="1168" y="606"/>
                  </a:lnTo>
                  <a:lnTo>
                    <a:pt x="1172" y="605"/>
                  </a:lnTo>
                  <a:lnTo>
                    <a:pt x="1176" y="606"/>
                  </a:lnTo>
                  <a:lnTo>
                    <a:pt x="1179" y="595"/>
                  </a:lnTo>
                  <a:lnTo>
                    <a:pt x="1181" y="585"/>
                  </a:lnTo>
                  <a:lnTo>
                    <a:pt x="1181" y="575"/>
                  </a:lnTo>
                  <a:lnTo>
                    <a:pt x="1179" y="565"/>
                  </a:lnTo>
                  <a:lnTo>
                    <a:pt x="1175" y="543"/>
                  </a:lnTo>
                  <a:lnTo>
                    <a:pt x="1172" y="533"/>
                  </a:lnTo>
                  <a:lnTo>
                    <a:pt x="1171" y="520"/>
                  </a:lnTo>
                  <a:lnTo>
                    <a:pt x="1181" y="516"/>
                  </a:lnTo>
                  <a:lnTo>
                    <a:pt x="1191" y="510"/>
                  </a:lnTo>
                  <a:lnTo>
                    <a:pt x="1200" y="503"/>
                  </a:lnTo>
                  <a:lnTo>
                    <a:pt x="1207" y="495"/>
                  </a:lnTo>
                  <a:lnTo>
                    <a:pt x="1215" y="478"/>
                  </a:lnTo>
                  <a:lnTo>
                    <a:pt x="1217" y="478"/>
                  </a:lnTo>
                  <a:lnTo>
                    <a:pt x="1220" y="478"/>
                  </a:lnTo>
                  <a:lnTo>
                    <a:pt x="1221" y="480"/>
                  </a:lnTo>
                  <a:lnTo>
                    <a:pt x="1223" y="478"/>
                  </a:lnTo>
                  <a:lnTo>
                    <a:pt x="1223" y="474"/>
                  </a:lnTo>
                  <a:lnTo>
                    <a:pt x="1221" y="470"/>
                  </a:lnTo>
                  <a:lnTo>
                    <a:pt x="1220" y="468"/>
                  </a:lnTo>
                  <a:lnTo>
                    <a:pt x="1218" y="468"/>
                  </a:lnTo>
                  <a:lnTo>
                    <a:pt x="1217" y="470"/>
                  </a:lnTo>
                  <a:lnTo>
                    <a:pt x="1215" y="472"/>
                  </a:lnTo>
                  <a:lnTo>
                    <a:pt x="1218" y="457"/>
                  </a:lnTo>
                  <a:lnTo>
                    <a:pt x="1220" y="449"/>
                  </a:lnTo>
                  <a:lnTo>
                    <a:pt x="1220" y="445"/>
                  </a:lnTo>
                  <a:lnTo>
                    <a:pt x="1218" y="444"/>
                  </a:lnTo>
                  <a:lnTo>
                    <a:pt x="1215" y="441"/>
                  </a:lnTo>
                  <a:lnTo>
                    <a:pt x="1211" y="439"/>
                  </a:lnTo>
                  <a:lnTo>
                    <a:pt x="1210" y="436"/>
                  </a:lnTo>
                  <a:lnTo>
                    <a:pt x="1208" y="434"/>
                  </a:lnTo>
                  <a:lnTo>
                    <a:pt x="1207" y="429"/>
                  </a:lnTo>
                  <a:lnTo>
                    <a:pt x="1204" y="421"/>
                  </a:lnTo>
                  <a:lnTo>
                    <a:pt x="1204" y="416"/>
                  </a:lnTo>
                  <a:lnTo>
                    <a:pt x="1202" y="413"/>
                  </a:lnTo>
                  <a:lnTo>
                    <a:pt x="1201" y="409"/>
                  </a:lnTo>
                  <a:lnTo>
                    <a:pt x="1198" y="406"/>
                  </a:lnTo>
                  <a:lnTo>
                    <a:pt x="1195" y="405"/>
                  </a:lnTo>
                  <a:lnTo>
                    <a:pt x="1191" y="403"/>
                  </a:lnTo>
                  <a:lnTo>
                    <a:pt x="1185" y="403"/>
                  </a:lnTo>
                  <a:lnTo>
                    <a:pt x="1182" y="402"/>
                  </a:lnTo>
                  <a:lnTo>
                    <a:pt x="1182" y="393"/>
                  </a:lnTo>
                  <a:lnTo>
                    <a:pt x="1182" y="385"/>
                  </a:lnTo>
                  <a:lnTo>
                    <a:pt x="1187" y="383"/>
                  </a:lnTo>
                  <a:lnTo>
                    <a:pt x="1189" y="383"/>
                  </a:lnTo>
                  <a:lnTo>
                    <a:pt x="1194" y="383"/>
                  </a:lnTo>
                  <a:lnTo>
                    <a:pt x="1198" y="382"/>
                  </a:lnTo>
                  <a:lnTo>
                    <a:pt x="1198" y="376"/>
                  </a:lnTo>
                  <a:lnTo>
                    <a:pt x="1198" y="373"/>
                  </a:lnTo>
                  <a:lnTo>
                    <a:pt x="1195" y="373"/>
                  </a:lnTo>
                  <a:lnTo>
                    <a:pt x="1192" y="367"/>
                  </a:lnTo>
                  <a:lnTo>
                    <a:pt x="1197" y="369"/>
                  </a:lnTo>
                  <a:lnTo>
                    <a:pt x="1201" y="370"/>
                  </a:lnTo>
                  <a:lnTo>
                    <a:pt x="1204" y="366"/>
                  </a:lnTo>
                  <a:lnTo>
                    <a:pt x="1205" y="366"/>
                  </a:lnTo>
                  <a:lnTo>
                    <a:pt x="1207" y="364"/>
                  </a:lnTo>
                  <a:lnTo>
                    <a:pt x="1207" y="362"/>
                  </a:lnTo>
                  <a:lnTo>
                    <a:pt x="1207" y="360"/>
                  </a:lnTo>
                  <a:lnTo>
                    <a:pt x="1202" y="357"/>
                  </a:lnTo>
                  <a:lnTo>
                    <a:pt x="1201" y="354"/>
                  </a:lnTo>
                  <a:lnTo>
                    <a:pt x="1200" y="351"/>
                  </a:lnTo>
                  <a:lnTo>
                    <a:pt x="1200" y="350"/>
                  </a:lnTo>
                  <a:lnTo>
                    <a:pt x="1201" y="344"/>
                  </a:lnTo>
                  <a:lnTo>
                    <a:pt x="1201" y="337"/>
                  </a:lnTo>
                  <a:lnTo>
                    <a:pt x="1197" y="337"/>
                  </a:lnTo>
                  <a:lnTo>
                    <a:pt x="1192" y="337"/>
                  </a:lnTo>
                  <a:lnTo>
                    <a:pt x="1191" y="334"/>
                  </a:lnTo>
                  <a:lnTo>
                    <a:pt x="1191" y="331"/>
                  </a:lnTo>
                  <a:lnTo>
                    <a:pt x="1192" y="333"/>
                  </a:lnTo>
                  <a:lnTo>
                    <a:pt x="1197" y="326"/>
                  </a:lnTo>
                  <a:lnTo>
                    <a:pt x="1201" y="321"/>
                  </a:lnTo>
                  <a:lnTo>
                    <a:pt x="1201" y="317"/>
                  </a:lnTo>
                  <a:lnTo>
                    <a:pt x="1200" y="315"/>
                  </a:lnTo>
                  <a:lnTo>
                    <a:pt x="1198" y="315"/>
                  </a:lnTo>
                  <a:lnTo>
                    <a:pt x="1198" y="313"/>
                  </a:lnTo>
                  <a:lnTo>
                    <a:pt x="1204" y="313"/>
                  </a:lnTo>
                  <a:lnTo>
                    <a:pt x="1204" y="307"/>
                  </a:lnTo>
                  <a:lnTo>
                    <a:pt x="1198" y="305"/>
                  </a:lnTo>
                  <a:lnTo>
                    <a:pt x="1192" y="304"/>
                  </a:lnTo>
                  <a:lnTo>
                    <a:pt x="1195" y="297"/>
                  </a:lnTo>
                  <a:lnTo>
                    <a:pt x="1200" y="295"/>
                  </a:lnTo>
                  <a:lnTo>
                    <a:pt x="1204" y="294"/>
                  </a:lnTo>
                  <a:lnTo>
                    <a:pt x="1208" y="294"/>
                  </a:lnTo>
                  <a:lnTo>
                    <a:pt x="1215" y="294"/>
                  </a:lnTo>
                  <a:lnTo>
                    <a:pt x="1223" y="295"/>
                  </a:lnTo>
                  <a:lnTo>
                    <a:pt x="1230" y="297"/>
                  </a:lnTo>
                  <a:lnTo>
                    <a:pt x="1238" y="300"/>
                  </a:lnTo>
                  <a:lnTo>
                    <a:pt x="1246" y="298"/>
                  </a:lnTo>
                  <a:lnTo>
                    <a:pt x="1246" y="294"/>
                  </a:lnTo>
                  <a:lnTo>
                    <a:pt x="1247" y="292"/>
                  </a:lnTo>
                  <a:lnTo>
                    <a:pt x="1248" y="292"/>
                  </a:lnTo>
                  <a:lnTo>
                    <a:pt x="1253" y="294"/>
                  </a:lnTo>
                  <a:lnTo>
                    <a:pt x="1256" y="294"/>
                  </a:lnTo>
                  <a:lnTo>
                    <a:pt x="1259" y="294"/>
                  </a:lnTo>
                  <a:lnTo>
                    <a:pt x="1261" y="290"/>
                  </a:lnTo>
                  <a:lnTo>
                    <a:pt x="1263" y="287"/>
                  </a:lnTo>
                  <a:lnTo>
                    <a:pt x="1264" y="285"/>
                  </a:lnTo>
                  <a:lnTo>
                    <a:pt x="1267" y="284"/>
                  </a:lnTo>
                  <a:lnTo>
                    <a:pt x="1270" y="284"/>
                  </a:lnTo>
                  <a:lnTo>
                    <a:pt x="1273" y="284"/>
                  </a:lnTo>
                  <a:lnTo>
                    <a:pt x="1276" y="282"/>
                  </a:lnTo>
                  <a:lnTo>
                    <a:pt x="1292" y="292"/>
                  </a:lnTo>
                  <a:lnTo>
                    <a:pt x="1299" y="298"/>
                  </a:lnTo>
                  <a:lnTo>
                    <a:pt x="1302" y="301"/>
                  </a:lnTo>
                  <a:lnTo>
                    <a:pt x="1303" y="304"/>
                  </a:lnTo>
                  <a:lnTo>
                    <a:pt x="1303" y="310"/>
                  </a:lnTo>
                  <a:lnTo>
                    <a:pt x="1309" y="310"/>
                  </a:lnTo>
                  <a:lnTo>
                    <a:pt x="1309" y="314"/>
                  </a:lnTo>
                  <a:lnTo>
                    <a:pt x="1309" y="318"/>
                  </a:lnTo>
                  <a:lnTo>
                    <a:pt x="1312" y="318"/>
                  </a:lnTo>
                  <a:lnTo>
                    <a:pt x="1315" y="320"/>
                  </a:lnTo>
                  <a:lnTo>
                    <a:pt x="1322" y="318"/>
                  </a:lnTo>
                  <a:lnTo>
                    <a:pt x="1331" y="318"/>
                  </a:lnTo>
                  <a:lnTo>
                    <a:pt x="1333" y="318"/>
                  </a:lnTo>
                  <a:lnTo>
                    <a:pt x="1336" y="318"/>
                  </a:lnTo>
                  <a:lnTo>
                    <a:pt x="1333" y="324"/>
                  </a:lnTo>
                  <a:lnTo>
                    <a:pt x="1331" y="324"/>
                  </a:lnTo>
                  <a:lnTo>
                    <a:pt x="1331" y="326"/>
                  </a:lnTo>
                  <a:lnTo>
                    <a:pt x="1331" y="330"/>
                  </a:lnTo>
                  <a:lnTo>
                    <a:pt x="1335" y="330"/>
                  </a:lnTo>
                  <a:lnTo>
                    <a:pt x="1339" y="331"/>
                  </a:lnTo>
                  <a:lnTo>
                    <a:pt x="1342" y="331"/>
                  </a:lnTo>
                  <a:lnTo>
                    <a:pt x="1345" y="333"/>
                  </a:lnTo>
                  <a:lnTo>
                    <a:pt x="1346" y="331"/>
                  </a:lnTo>
                  <a:lnTo>
                    <a:pt x="1348" y="330"/>
                  </a:lnTo>
                  <a:lnTo>
                    <a:pt x="1349" y="328"/>
                  </a:lnTo>
                  <a:lnTo>
                    <a:pt x="1351" y="327"/>
                  </a:lnTo>
                  <a:lnTo>
                    <a:pt x="1354" y="327"/>
                  </a:lnTo>
                  <a:lnTo>
                    <a:pt x="1342" y="346"/>
                  </a:lnTo>
                  <a:lnTo>
                    <a:pt x="1344" y="346"/>
                  </a:lnTo>
                  <a:lnTo>
                    <a:pt x="1346" y="346"/>
                  </a:lnTo>
                  <a:lnTo>
                    <a:pt x="1348" y="346"/>
                  </a:lnTo>
                  <a:lnTo>
                    <a:pt x="1348" y="349"/>
                  </a:lnTo>
                  <a:lnTo>
                    <a:pt x="1346" y="350"/>
                  </a:lnTo>
                  <a:lnTo>
                    <a:pt x="1344" y="350"/>
                  </a:lnTo>
                  <a:lnTo>
                    <a:pt x="1339" y="351"/>
                  </a:lnTo>
                  <a:lnTo>
                    <a:pt x="1342" y="360"/>
                  </a:lnTo>
                  <a:lnTo>
                    <a:pt x="1342" y="366"/>
                  </a:lnTo>
                  <a:lnTo>
                    <a:pt x="1342" y="373"/>
                  </a:lnTo>
                  <a:lnTo>
                    <a:pt x="1342" y="382"/>
                  </a:lnTo>
                  <a:lnTo>
                    <a:pt x="1349" y="385"/>
                  </a:lnTo>
                  <a:lnTo>
                    <a:pt x="1354" y="386"/>
                  </a:lnTo>
                  <a:lnTo>
                    <a:pt x="1367" y="387"/>
                  </a:lnTo>
                  <a:lnTo>
                    <a:pt x="1368" y="395"/>
                  </a:lnTo>
                  <a:lnTo>
                    <a:pt x="1369" y="402"/>
                  </a:lnTo>
                  <a:lnTo>
                    <a:pt x="1371" y="402"/>
                  </a:lnTo>
                  <a:lnTo>
                    <a:pt x="1372" y="402"/>
                  </a:lnTo>
                  <a:lnTo>
                    <a:pt x="1375" y="400"/>
                  </a:lnTo>
                  <a:lnTo>
                    <a:pt x="1378" y="396"/>
                  </a:lnTo>
                  <a:lnTo>
                    <a:pt x="1384" y="402"/>
                  </a:lnTo>
                  <a:lnTo>
                    <a:pt x="1390" y="406"/>
                  </a:lnTo>
                  <a:lnTo>
                    <a:pt x="1395" y="403"/>
                  </a:lnTo>
                  <a:lnTo>
                    <a:pt x="1400" y="400"/>
                  </a:lnTo>
                  <a:lnTo>
                    <a:pt x="1403" y="399"/>
                  </a:lnTo>
                  <a:lnTo>
                    <a:pt x="1404" y="395"/>
                  </a:lnTo>
                  <a:lnTo>
                    <a:pt x="1404" y="393"/>
                  </a:lnTo>
                  <a:lnTo>
                    <a:pt x="1404" y="390"/>
                  </a:lnTo>
                  <a:lnTo>
                    <a:pt x="1405" y="387"/>
                  </a:lnTo>
                  <a:lnTo>
                    <a:pt x="1407" y="387"/>
                  </a:lnTo>
                  <a:lnTo>
                    <a:pt x="1408" y="387"/>
                  </a:lnTo>
                  <a:lnTo>
                    <a:pt x="1411" y="390"/>
                  </a:lnTo>
                  <a:lnTo>
                    <a:pt x="1411" y="389"/>
                  </a:lnTo>
                  <a:lnTo>
                    <a:pt x="1411" y="386"/>
                  </a:lnTo>
                  <a:lnTo>
                    <a:pt x="1411" y="382"/>
                  </a:lnTo>
                  <a:lnTo>
                    <a:pt x="1413" y="380"/>
                  </a:lnTo>
                  <a:lnTo>
                    <a:pt x="1416" y="379"/>
                  </a:lnTo>
                  <a:lnTo>
                    <a:pt x="1418" y="377"/>
                  </a:lnTo>
                  <a:lnTo>
                    <a:pt x="1420" y="376"/>
                  </a:lnTo>
                  <a:lnTo>
                    <a:pt x="1420" y="379"/>
                  </a:lnTo>
                  <a:lnTo>
                    <a:pt x="1418" y="382"/>
                  </a:lnTo>
                  <a:lnTo>
                    <a:pt x="1420" y="383"/>
                  </a:lnTo>
                  <a:lnTo>
                    <a:pt x="1420" y="385"/>
                  </a:lnTo>
                  <a:lnTo>
                    <a:pt x="1423" y="385"/>
                  </a:lnTo>
                  <a:lnTo>
                    <a:pt x="1424" y="374"/>
                  </a:lnTo>
                  <a:lnTo>
                    <a:pt x="1427" y="367"/>
                  </a:lnTo>
                  <a:lnTo>
                    <a:pt x="1436" y="349"/>
                  </a:lnTo>
                  <a:lnTo>
                    <a:pt x="1444" y="349"/>
                  </a:lnTo>
                  <a:lnTo>
                    <a:pt x="1444" y="351"/>
                  </a:lnTo>
                  <a:lnTo>
                    <a:pt x="1443" y="353"/>
                  </a:lnTo>
                  <a:lnTo>
                    <a:pt x="1441" y="356"/>
                  </a:lnTo>
                  <a:lnTo>
                    <a:pt x="1441" y="360"/>
                  </a:lnTo>
                  <a:lnTo>
                    <a:pt x="1447" y="363"/>
                  </a:lnTo>
                  <a:lnTo>
                    <a:pt x="1446" y="372"/>
                  </a:lnTo>
                  <a:lnTo>
                    <a:pt x="1447" y="376"/>
                  </a:lnTo>
                  <a:lnTo>
                    <a:pt x="1447" y="385"/>
                  </a:lnTo>
                  <a:lnTo>
                    <a:pt x="1449" y="386"/>
                  </a:lnTo>
                  <a:lnTo>
                    <a:pt x="1449" y="387"/>
                  </a:lnTo>
                  <a:lnTo>
                    <a:pt x="1449" y="389"/>
                  </a:lnTo>
                  <a:lnTo>
                    <a:pt x="1450" y="390"/>
                  </a:lnTo>
                  <a:lnTo>
                    <a:pt x="1456" y="390"/>
                  </a:lnTo>
                  <a:lnTo>
                    <a:pt x="1460" y="390"/>
                  </a:lnTo>
                  <a:lnTo>
                    <a:pt x="1469" y="406"/>
                  </a:lnTo>
                  <a:lnTo>
                    <a:pt x="1456" y="415"/>
                  </a:lnTo>
                  <a:lnTo>
                    <a:pt x="1464" y="415"/>
                  </a:lnTo>
                  <a:lnTo>
                    <a:pt x="1475" y="415"/>
                  </a:lnTo>
                  <a:lnTo>
                    <a:pt x="1473" y="419"/>
                  </a:lnTo>
                  <a:lnTo>
                    <a:pt x="1472" y="423"/>
                  </a:lnTo>
                  <a:lnTo>
                    <a:pt x="1476" y="429"/>
                  </a:lnTo>
                  <a:lnTo>
                    <a:pt x="1479" y="434"/>
                  </a:lnTo>
                  <a:lnTo>
                    <a:pt x="1482" y="434"/>
                  </a:lnTo>
                  <a:lnTo>
                    <a:pt x="1483" y="435"/>
                  </a:lnTo>
                  <a:lnTo>
                    <a:pt x="1486" y="435"/>
                  </a:lnTo>
                  <a:lnTo>
                    <a:pt x="1486" y="438"/>
                  </a:lnTo>
                  <a:lnTo>
                    <a:pt x="1486" y="442"/>
                  </a:lnTo>
                  <a:lnTo>
                    <a:pt x="1486" y="448"/>
                  </a:lnTo>
                  <a:lnTo>
                    <a:pt x="1493" y="451"/>
                  </a:lnTo>
                  <a:lnTo>
                    <a:pt x="1499" y="454"/>
                  </a:lnTo>
                  <a:lnTo>
                    <a:pt x="1499" y="462"/>
                  </a:lnTo>
                  <a:lnTo>
                    <a:pt x="1492" y="462"/>
                  </a:lnTo>
                  <a:lnTo>
                    <a:pt x="1480" y="462"/>
                  </a:lnTo>
                  <a:lnTo>
                    <a:pt x="1482" y="464"/>
                  </a:lnTo>
                  <a:lnTo>
                    <a:pt x="1483" y="465"/>
                  </a:lnTo>
                  <a:lnTo>
                    <a:pt x="1486" y="465"/>
                  </a:lnTo>
                  <a:lnTo>
                    <a:pt x="1483" y="475"/>
                  </a:lnTo>
                  <a:lnTo>
                    <a:pt x="1485" y="475"/>
                  </a:lnTo>
                  <a:lnTo>
                    <a:pt x="1486" y="475"/>
                  </a:lnTo>
                  <a:lnTo>
                    <a:pt x="1489" y="472"/>
                  </a:lnTo>
                  <a:lnTo>
                    <a:pt x="1495" y="487"/>
                  </a:lnTo>
                  <a:lnTo>
                    <a:pt x="1498" y="487"/>
                  </a:lnTo>
                  <a:lnTo>
                    <a:pt x="1502" y="487"/>
                  </a:lnTo>
                  <a:lnTo>
                    <a:pt x="1505" y="488"/>
                  </a:lnTo>
                  <a:lnTo>
                    <a:pt x="1506" y="491"/>
                  </a:lnTo>
                  <a:lnTo>
                    <a:pt x="1509" y="494"/>
                  </a:lnTo>
                  <a:lnTo>
                    <a:pt x="1511" y="495"/>
                  </a:lnTo>
                  <a:lnTo>
                    <a:pt x="1513" y="495"/>
                  </a:lnTo>
                  <a:lnTo>
                    <a:pt x="1515" y="497"/>
                  </a:lnTo>
                  <a:lnTo>
                    <a:pt x="1515" y="500"/>
                  </a:lnTo>
                  <a:lnTo>
                    <a:pt x="1515" y="503"/>
                  </a:lnTo>
                  <a:lnTo>
                    <a:pt x="1513" y="506"/>
                  </a:lnTo>
                  <a:lnTo>
                    <a:pt x="1513" y="508"/>
                  </a:lnTo>
                  <a:lnTo>
                    <a:pt x="1531" y="513"/>
                  </a:lnTo>
                  <a:lnTo>
                    <a:pt x="1532" y="511"/>
                  </a:lnTo>
                  <a:lnTo>
                    <a:pt x="1535" y="511"/>
                  </a:lnTo>
                  <a:lnTo>
                    <a:pt x="1544" y="508"/>
                  </a:lnTo>
                  <a:lnTo>
                    <a:pt x="1545" y="511"/>
                  </a:lnTo>
                  <a:lnTo>
                    <a:pt x="1545" y="514"/>
                  </a:lnTo>
                  <a:lnTo>
                    <a:pt x="1545" y="517"/>
                  </a:lnTo>
                  <a:lnTo>
                    <a:pt x="1547" y="520"/>
                  </a:lnTo>
                  <a:lnTo>
                    <a:pt x="1552" y="523"/>
                  </a:lnTo>
                  <a:lnTo>
                    <a:pt x="1555" y="523"/>
                  </a:lnTo>
                  <a:lnTo>
                    <a:pt x="1557" y="521"/>
                  </a:lnTo>
                  <a:lnTo>
                    <a:pt x="1558" y="521"/>
                  </a:lnTo>
                  <a:lnTo>
                    <a:pt x="1558" y="517"/>
                  </a:lnTo>
                  <a:lnTo>
                    <a:pt x="1562" y="520"/>
                  </a:lnTo>
                  <a:lnTo>
                    <a:pt x="1562" y="521"/>
                  </a:lnTo>
                  <a:lnTo>
                    <a:pt x="1561" y="523"/>
                  </a:lnTo>
                  <a:lnTo>
                    <a:pt x="1562" y="529"/>
                  </a:lnTo>
                  <a:lnTo>
                    <a:pt x="1568" y="527"/>
                  </a:lnTo>
                  <a:lnTo>
                    <a:pt x="1570" y="526"/>
                  </a:lnTo>
                  <a:lnTo>
                    <a:pt x="1571" y="526"/>
                  </a:lnTo>
                  <a:lnTo>
                    <a:pt x="1570" y="527"/>
                  </a:lnTo>
                  <a:lnTo>
                    <a:pt x="1567" y="531"/>
                  </a:lnTo>
                  <a:lnTo>
                    <a:pt x="1565" y="534"/>
                  </a:lnTo>
                  <a:lnTo>
                    <a:pt x="1562" y="537"/>
                  </a:lnTo>
                  <a:lnTo>
                    <a:pt x="1560" y="537"/>
                  </a:lnTo>
                  <a:lnTo>
                    <a:pt x="1555" y="539"/>
                  </a:lnTo>
                  <a:lnTo>
                    <a:pt x="1551" y="539"/>
                  </a:lnTo>
                  <a:lnTo>
                    <a:pt x="1547" y="540"/>
                  </a:lnTo>
                  <a:lnTo>
                    <a:pt x="1542" y="542"/>
                  </a:lnTo>
                  <a:lnTo>
                    <a:pt x="1538" y="546"/>
                  </a:lnTo>
                  <a:lnTo>
                    <a:pt x="1534" y="550"/>
                  </a:lnTo>
                  <a:lnTo>
                    <a:pt x="1529" y="553"/>
                  </a:lnTo>
                  <a:lnTo>
                    <a:pt x="1526" y="553"/>
                  </a:lnTo>
                  <a:lnTo>
                    <a:pt x="1522" y="553"/>
                  </a:lnTo>
                  <a:lnTo>
                    <a:pt x="1518" y="553"/>
                  </a:lnTo>
                  <a:lnTo>
                    <a:pt x="1513" y="553"/>
                  </a:lnTo>
                  <a:lnTo>
                    <a:pt x="1515" y="554"/>
                  </a:lnTo>
                  <a:lnTo>
                    <a:pt x="1515" y="557"/>
                  </a:lnTo>
                  <a:lnTo>
                    <a:pt x="1515" y="560"/>
                  </a:lnTo>
                  <a:lnTo>
                    <a:pt x="1515" y="563"/>
                  </a:lnTo>
                  <a:lnTo>
                    <a:pt x="1516" y="563"/>
                  </a:lnTo>
                  <a:lnTo>
                    <a:pt x="1516" y="565"/>
                  </a:lnTo>
                  <a:lnTo>
                    <a:pt x="1518" y="565"/>
                  </a:lnTo>
                  <a:lnTo>
                    <a:pt x="1522" y="565"/>
                  </a:lnTo>
                  <a:lnTo>
                    <a:pt x="1522" y="559"/>
                  </a:lnTo>
                  <a:lnTo>
                    <a:pt x="1535" y="553"/>
                  </a:lnTo>
                  <a:lnTo>
                    <a:pt x="1547" y="547"/>
                  </a:lnTo>
                  <a:lnTo>
                    <a:pt x="1552" y="546"/>
                  </a:lnTo>
                  <a:lnTo>
                    <a:pt x="1561" y="544"/>
                  </a:lnTo>
                  <a:lnTo>
                    <a:pt x="1558" y="542"/>
                  </a:lnTo>
                  <a:lnTo>
                    <a:pt x="1558" y="540"/>
                  </a:lnTo>
                  <a:lnTo>
                    <a:pt x="1561" y="539"/>
                  </a:lnTo>
                  <a:lnTo>
                    <a:pt x="1565" y="539"/>
                  </a:lnTo>
                  <a:lnTo>
                    <a:pt x="1571" y="540"/>
                  </a:lnTo>
                  <a:lnTo>
                    <a:pt x="1574" y="542"/>
                  </a:lnTo>
                  <a:lnTo>
                    <a:pt x="1578" y="544"/>
                  </a:lnTo>
                  <a:lnTo>
                    <a:pt x="1583" y="550"/>
                  </a:lnTo>
                  <a:lnTo>
                    <a:pt x="1585" y="552"/>
                  </a:lnTo>
                  <a:lnTo>
                    <a:pt x="1588" y="553"/>
                  </a:lnTo>
                  <a:lnTo>
                    <a:pt x="1591" y="553"/>
                  </a:lnTo>
                  <a:lnTo>
                    <a:pt x="1593" y="552"/>
                  </a:lnTo>
                  <a:lnTo>
                    <a:pt x="1596" y="550"/>
                  </a:lnTo>
                  <a:lnTo>
                    <a:pt x="1597" y="550"/>
                  </a:lnTo>
                  <a:lnTo>
                    <a:pt x="1598" y="578"/>
                  </a:lnTo>
                  <a:lnTo>
                    <a:pt x="1596" y="582"/>
                  </a:lnTo>
                  <a:lnTo>
                    <a:pt x="1588" y="589"/>
                  </a:lnTo>
                  <a:lnTo>
                    <a:pt x="1577" y="598"/>
                  </a:lnTo>
                  <a:lnTo>
                    <a:pt x="1572" y="596"/>
                  </a:lnTo>
                  <a:lnTo>
                    <a:pt x="1570" y="596"/>
                  </a:lnTo>
                  <a:lnTo>
                    <a:pt x="1570" y="595"/>
                  </a:lnTo>
                  <a:lnTo>
                    <a:pt x="1571" y="595"/>
                  </a:lnTo>
                  <a:lnTo>
                    <a:pt x="1558" y="599"/>
                  </a:lnTo>
                  <a:lnTo>
                    <a:pt x="1551" y="601"/>
                  </a:lnTo>
                  <a:lnTo>
                    <a:pt x="1547" y="603"/>
                  </a:lnTo>
                  <a:lnTo>
                    <a:pt x="1545" y="605"/>
                  </a:lnTo>
                  <a:lnTo>
                    <a:pt x="1544" y="608"/>
                  </a:lnTo>
                  <a:lnTo>
                    <a:pt x="1544" y="612"/>
                  </a:lnTo>
                  <a:lnTo>
                    <a:pt x="1544" y="616"/>
                  </a:lnTo>
                  <a:lnTo>
                    <a:pt x="1544" y="619"/>
                  </a:lnTo>
                  <a:lnTo>
                    <a:pt x="1541" y="622"/>
                  </a:lnTo>
                  <a:lnTo>
                    <a:pt x="1538" y="622"/>
                  </a:lnTo>
                  <a:lnTo>
                    <a:pt x="1534" y="624"/>
                  </a:lnTo>
                  <a:lnTo>
                    <a:pt x="1529" y="625"/>
                  </a:lnTo>
                  <a:lnTo>
                    <a:pt x="1529" y="626"/>
                  </a:lnTo>
                  <a:lnTo>
                    <a:pt x="1529" y="629"/>
                  </a:lnTo>
                  <a:lnTo>
                    <a:pt x="1528" y="632"/>
                  </a:lnTo>
                  <a:lnTo>
                    <a:pt x="1528" y="634"/>
                  </a:lnTo>
                  <a:lnTo>
                    <a:pt x="1525" y="634"/>
                  </a:lnTo>
                  <a:lnTo>
                    <a:pt x="1522" y="634"/>
                  </a:lnTo>
                  <a:lnTo>
                    <a:pt x="1519" y="632"/>
                  </a:lnTo>
                  <a:lnTo>
                    <a:pt x="1516" y="634"/>
                  </a:lnTo>
                  <a:lnTo>
                    <a:pt x="1516" y="639"/>
                  </a:lnTo>
                  <a:lnTo>
                    <a:pt x="1512" y="639"/>
                  </a:lnTo>
                  <a:lnTo>
                    <a:pt x="1509" y="638"/>
                  </a:lnTo>
                  <a:lnTo>
                    <a:pt x="1506" y="637"/>
                  </a:lnTo>
                  <a:lnTo>
                    <a:pt x="1505" y="637"/>
                  </a:lnTo>
                  <a:lnTo>
                    <a:pt x="1502" y="637"/>
                  </a:lnTo>
                  <a:lnTo>
                    <a:pt x="1502" y="642"/>
                  </a:lnTo>
                  <a:lnTo>
                    <a:pt x="1495" y="642"/>
                  </a:lnTo>
                  <a:lnTo>
                    <a:pt x="1492" y="637"/>
                  </a:lnTo>
                  <a:lnTo>
                    <a:pt x="1489" y="634"/>
                  </a:lnTo>
                  <a:lnTo>
                    <a:pt x="1488" y="634"/>
                  </a:lnTo>
                  <a:lnTo>
                    <a:pt x="1486" y="634"/>
                  </a:lnTo>
                  <a:lnTo>
                    <a:pt x="1485" y="635"/>
                  </a:lnTo>
                  <a:lnTo>
                    <a:pt x="1483" y="638"/>
                  </a:lnTo>
                  <a:lnTo>
                    <a:pt x="1483" y="639"/>
                  </a:lnTo>
                  <a:lnTo>
                    <a:pt x="1479" y="639"/>
                  </a:lnTo>
                  <a:lnTo>
                    <a:pt x="1477" y="638"/>
                  </a:lnTo>
                  <a:lnTo>
                    <a:pt x="1477" y="637"/>
                  </a:lnTo>
                  <a:lnTo>
                    <a:pt x="1476" y="635"/>
                  </a:lnTo>
                  <a:lnTo>
                    <a:pt x="1475" y="634"/>
                  </a:lnTo>
                  <a:lnTo>
                    <a:pt x="1470" y="634"/>
                  </a:lnTo>
                  <a:lnTo>
                    <a:pt x="1467" y="635"/>
                  </a:lnTo>
                  <a:lnTo>
                    <a:pt x="1466" y="638"/>
                  </a:lnTo>
                  <a:lnTo>
                    <a:pt x="1464" y="638"/>
                  </a:lnTo>
                  <a:lnTo>
                    <a:pt x="1463" y="639"/>
                  </a:lnTo>
                  <a:lnTo>
                    <a:pt x="1459" y="639"/>
                  </a:lnTo>
                  <a:lnTo>
                    <a:pt x="1452" y="639"/>
                  </a:lnTo>
                  <a:lnTo>
                    <a:pt x="1437" y="638"/>
                  </a:lnTo>
                  <a:lnTo>
                    <a:pt x="1420" y="637"/>
                  </a:lnTo>
                  <a:lnTo>
                    <a:pt x="1411" y="638"/>
                  </a:lnTo>
                  <a:lnTo>
                    <a:pt x="1403" y="639"/>
                  </a:lnTo>
                  <a:lnTo>
                    <a:pt x="1401" y="641"/>
                  </a:lnTo>
                  <a:lnTo>
                    <a:pt x="1398" y="642"/>
                  </a:lnTo>
                  <a:lnTo>
                    <a:pt x="1394" y="647"/>
                  </a:lnTo>
                  <a:lnTo>
                    <a:pt x="1391" y="649"/>
                  </a:lnTo>
                  <a:lnTo>
                    <a:pt x="1390" y="652"/>
                  </a:lnTo>
                  <a:lnTo>
                    <a:pt x="1375" y="670"/>
                  </a:lnTo>
                  <a:lnTo>
                    <a:pt x="1372" y="670"/>
                  </a:lnTo>
                  <a:lnTo>
                    <a:pt x="1371" y="670"/>
                  </a:lnTo>
                  <a:lnTo>
                    <a:pt x="1369" y="668"/>
                  </a:lnTo>
                  <a:lnTo>
                    <a:pt x="1368" y="668"/>
                  </a:lnTo>
                  <a:lnTo>
                    <a:pt x="1367" y="670"/>
                  </a:lnTo>
                  <a:lnTo>
                    <a:pt x="1367" y="671"/>
                  </a:lnTo>
                  <a:lnTo>
                    <a:pt x="1367" y="674"/>
                  </a:lnTo>
                  <a:lnTo>
                    <a:pt x="1367" y="675"/>
                  </a:lnTo>
                  <a:lnTo>
                    <a:pt x="1367" y="678"/>
                  </a:lnTo>
                  <a:lnTo>
                    <a:pt x="1365" y="678"/>
                  </a:lnTo>
                  <a:lnTo>
                    <a:pt x="1362" y="677"/>
                  </a:lnTo>
                  <a:lnTo>
                    <a:pt x="1361" y="677"/>
                  </a:lnTo>
                  <a:lnTo>
                    <a:pt x="1358" y="678"/>
                  </a:lnTo>
                  <a:lnTo>
                    <a:pt x="1355" y="681"/>
                  </a:lnTo>
                  <a:lnTo>
                    <a:pt x="1354" y="685"/>
                  </a:lnTo>
                  <a:lnTo>
                    <a:pt x="1351" y="691"/>
                  </a:lnTo>
                  <a:lnTo>
                    <a:pt x="1348" y="694"/>
                  </a:lnTo>
                  <a:lnTo>
                    <a:pt x="1345" y="696"/>
                  </a:lnTo>
                  <a:lnTo>
                    <a:pt x="1344" y="696"/>
                  </a:lnTo>
                  <a:lnTo>
                    <a:pt x="1341" y="696"/>
                  </a:lnTo>
                  <a:lnTo>
                    <a:pt x="1339" y="697"/>
                  </a:lnTo>
                  <a:lnTo>
                    <a:pt x="1339" y="698"/>
                  </a:lnTo>
                  <a:lnTo>
                    <a:pt x="1339" y="700"/>
                  </a:lnTo>
                  <a:lnTo>
                    <a:pt x="1341" y="700"/>
                  </a:lnTo>
                  <a:lnTo>
                    <a:pt x="1345" y="700"/>
                  </a:lnTo>
                  <a:lnTo>
                    <a:pt x="1339" y="713"/>
                  </a:lnTo>
                  <a:lnTo>
                    <a:pt x="1331" y="727"/>
                  </a:lnTo>
                  <a:lnTo>
                    <a:pt x="1344" y="711"/>
                  </a:lnTo>
                  <a:lnTo>
                    <a:pt x="1351" y="704"/>
                  </a:lnTo>
                  <a:lnTo>
                    <a:pt x="1358" y="696"/>
                  </a:lnTo>
                  <a:lnTo>
                    <a:pt x="1365" y="690"/>
                  </a:lnTo>
                  <a:lnTo>
                    <a:pt x="1374" y="683"/>
                  </a:lnTo>
                  <a:lnTo>
                    <a:pt x="1382" y="677"/>
                  </a:lnTo>
                  <a:lnTo>
                    <a:pt x="1391" y="673"/>
                  </a:lnTo>
                  <a:lnTo>
                    <a:pt x="1397" y="670"/>
                  </a:lnTo>
                  <a:lnTo>
                    <a:pt x="1403" y="667"/>
                  </a:lnTo>
                  <a:lnTo>
                    <a:pt x="1411" y="664"/>
                  </a:lnTo>
                  <a:lnTo>
                    <a:pt x="1420" y="662"/>
                  </a:lnTo>
                  <a:lnTo>
                    <a:pt x="1424" y="661"/>
                  </a:lnTo>
                  <a:lnTo>
                    <a:pt x="1428" y="661"/>
                  </a:lnTo>
                  <a:lnTo>
                    <a:pt x="1434" y="662"/>
                  </a:lnTo>
                  <a:lnTo>
                    <a:pt x="1439" y="664"/>
                  </a:lnTo>
                  <a:lnTo>
                    <a:pt x="1439" y="667"/>
                  </a:lnTo>
                  <a:lnTo>
                    <a:pt x="1440" y="670"/>
                  </a:lnTo>
                  <a:lnTo>
                    <a:pt x="1441" y="671"/>
                  </a:lnTo>
                  <a:lnTo>
                    <a:pt x="1447" y="675"/>
                  </a:lnTo>
                  <a:lnTo>
                    <a:pt x="1444" y="678"/>
                  </a:lnTo>
                  <a:lnTo>
                    <a:pt x="1443" y="678"/>
                  </a:lnTo>
                  <a:lnTo>
                    <a:pt x="1441" y="678"/>
                  </a:lnTo>
                  <a:lnTo>
                    <a:pt x="1441" y="681"/>
                  </a:lnTo>
                  <a:lnTo>
                    <a:pt x="1441" y="684"/>
                  </a:lnTo>
                  <a:lnTo>
                    <a:pt x="1441" y="688"/>
                  </a:lnTo>
                  <a:lnTo>
                    <a:pt x="1441" y="690"/>
                  </a:lnTo>
                  <a:lnTo>
                    <a:pt x="1441" y="691"/>
                  </a:lnTo>
                  <a:lnTo>
                    <a:pt x="1437" y="691"/>
                  </a:lnTo>
                  <a:lnTo>
                    <a:pt x="1433" y="691"/>
                  </a:lnTo>
                  <a:lnTo>
                    <a:pt x="1433" y="693"/>
                  </a:lnTo>
                  <a:lnTo>
                    <a:pt x="1431" y="697"/>
                  </a:lnTo>
                  <a:lnTo>
                    <a:pt x="1430" y="703"/>
                  </a:lnTo>
                  <a:lnTo>
                    <a:pt x="1426" y="703"/>
                  </a:lnTo>
                  <a:lnTo>
                    <a:pt x="1423" y="706"/>
                  </a:lnTo>
                  <a:lnTo>
                    <a:pt x="1417" y="697"/>
                  </a:lnTo>
                  <a:lnTo>
                    <a:pt x="1414" y="697"/>
                  </a:lnTo>
                  <a:lnTo>
                    <a:pt x="1413" y="698"/>
                  </a:lnTo>
                  <a:lnTo>
                    <a:pt x="1413" y="700"/>
                  </a:lnTo>
                  <a:lnTo>
                    <a:pt x="1411" y="700"/>
                  </a:lnTo>
                  <a:lnTo>
                    <a:pt x="1410" y="700"/>
                  </a:lnTo>
                  <a:lnTo>
                    <a:pt x="1408" y="700"/>
                  </a:lnTo>
                  <a:lnTo>
                    <a:pt x="1411" y="706"/>
                  </a:lnTo>
                  <a:lnTo>
                    <a:pt x="1414" y="711"/>
                  </a:lnTo>
                  <a:lnTo>
                    <a:pt x="1411" y="711"/>
                  </a:lnTo>
                  <a:lnTo>
                    <a:pt x="1413" y="711"/>
                  </a:lnTo>
                  <a:lnTo>
                    <a:pt x="1420" y="710"/>
                  </a:lnTo>
                  <a:lnTo>
                    <a:pt x="1430" y="709"/>
                  </a:lnTo>
                  <a:lnTo>
                    <a:pt x="1436" y="709"/>
                  </a:lnTo>
                  <a:lnTo>
                    <a:pt x="1437" y="710"/>
                  </a:lnTo>
                  <a:lnTo>
                    <a:pt x="1437" y="713"/>
                  </a:lnTo>
                  <a:lnTo>
                    <a:pt x="1436" y="716"/>
                  </a:lnTo>
                  <a:lnTo>
                    <a:pt x="1433" y="721"/>
                  </a:lnTo>
                  <a:lnTo>
                    <a:pt x="1434" y="723"/>
                  </a:lnTo>
                  <a:lnTo>
                    <a:pt x="1433" y="726"/>
                  </a:lnTo>
                  <a:lnTo>
                    <a:pt x="1430" y="733"/>
                  </a:lnTo>
                  <a:lnTo>
                    <a:pt x="1433" y="733"/>
                  </a:lnTo>
                  <a:lnTo>
                    <a:pt x="1433" y="732"/>
                  </a:lnTo>
                  <a:lnTo>
                    <a:pt x="1434" y="732"/>
                  </a:lnTo>
                  <a:lnTo>
                    <a:pt x="1439" y="730"/>
                  </a:lnTo>
                  <a:lnTo>
                    <a:pt x="1439" y="733"/>
                  </a:lnTo>
                  <a:lnTo>
                    <a:pt x="1439" y="734"/>
                  </a:lnTo>
                  <a:lnTo>
                    <a:pt x="1439" y="736"/>
                  </a:lnTo>
                  <a:lnTo>
                    <a:pt x="1436" y="736"/>
                  </a:lnTo>
                  <a:lnTo>
                    <a:pt x="1437" y="736"/>
                  </a:lnTo>
                  <a:lnTo>
                    <a:pt x="1437" y="737"/>
                  </a:lnTo>
                  <a:lnTo>
                    <a:pt x="1437" y="742"/>
                  </a:lnTo>
                  <a:lnTo>
                    <a:pt x="1436" y="749"/>
                  </a:lnTo>
                  <a:lnTo>
                    <a:pt x="1441" y="752"/>
                  </a:lnTo>
                  <a:lnTo>
                    <a:pt x="1444" y="752"/>
                  </a:lnTo>
                  <a:lnTo>
                    <a:pt x="1456" y="755"/>
                  </a:lnTo>
                  <a:lnTo>
                    <a:pt x="1453" y="757"/>
                  </a:lnTo>
                  <a:lnTo>
                    <a:pt x="1453" y="759"/>
                  </a:lnTo>
                  <a:lnTo>
                    <a:pt x="1453" y="760"/>
                  </a:lnTo>
                  <a:lnTo>
                    <a:pt x="1447" y="760"/>
                  </a:lnTo>
                  <a:lnTo>
                    <a:pt x="1449" y="763"/>
                  </a:lnTo>
                  <a:lnTo>
                    <a:pt x="1450" y="765"/>
                  </a:lnTo>
                  <a:lnTo>
                    <a:pt x="1450" y="766"/>
                  </a:lnTo>
                  <a:lnTo>
                    <a:pt x="1452" y="766"/>
                  </a:lnTo>
                  <a:lnTo>
                    <a:pt x="1453" y="765"/>
                  </a:lnTo>
                  <a:lnTo>
                    <a:pt x="1454" y="763"/>
                  </a:lnTo>
                  <a:lnTo>
                    <a:pt x="1459" y="763"/>
                  </a:lnTo>
                  <a:lnTo>
                    <a:pt x="1463" y="769"/>
                  </a:lnTo>
                  <a:lnTo>
                    <a:pt x="1467" y="770"/>
                  </a:lnTo>
                  <a:lnTo>
                    <a:pt x="1472" y="770"/>
                  </a:lnTo>
                  <a:lnTo>
                    <a:pt x="1475" y="770"/>
                  </a:lnTo>
                  <a:lnTo>
                    <a:pt x="1477" y="769"/>
                  </a:lnTo>
                  <a:lnTo>
                    <a:pt x="1480" y="768"/>
                  </a:lnTo>
                  <a:lnTo>
                    <a:pt x="1483" y="765"/>
                  </a:lnTo>
                  <a:lnTo>
                    <a:pt x="1489" y="760"/>
                  </a:lnTo>
                  <a:lnTo>
                    <a:pt x="1492" y="769"/>
                  </a:lnTo>
                  <a:lnTo>
                    <a:pt x="1492" y="773"/>
                  </a:lnTo>
                  <a:lnTo>
                    <a:pt x="1495" y="778"/>
                  </a:lnTo>
                  <a:lnTo>
                    <a:pt x="1489" y="778"/>
                  </a:lnTo>
                  <a:lnTo>
                    <a:pt x="1489" y="782"/>
                  </a:lnTo>
                  <a:lnTo>
                    <a:pt x="1486" y="786"/>
                  </a:lnTo>
                  <a:lnTo>
                    <a:pt x="1482" y="789"/>
                  </a:lnTo>
                  <a:lnTo>
                    <a:pt x="1472" y="793"/>
                  </a:lnTo>
                  <a:lnTo>
                    <a:pt x="1472" y="796"/>
                  </a:lnTo>
                  <a:lnTo>
                    <a:pt x="1469" y="796"/>
                  </a:lnTo>
                  <a:lnTo>
                    <a:pt x="1464" y="796"/>
                  </a:lnTo>
                  <a:lnTo>
                    <a:pt x="1462" y="796"/>
                  </a:lnTo>
                  <a:lnTo>
                    <a:pt x="1460" y="796"/>
                  </a:lnTo>
                  <a:lnTo>
                    <a:pt x="1459" y="796"/>
                  </a:lnTo>
                  <a:lnTo>
                    <a:pt x="1457" y="798"/>
                  </a:lnTo>
                  <a:lnTo>
                    <a:pt x="1456" y="801"/>
                  </a:lnTo>
                  <a:lnTo>
                    <a:pt x="1456" y="805"/>
                  </a:lnTo>
                  <a:lnTo>
                    <a:pt x="1453" y="805"/>
                  </a:lnTo>
                  <a:lnTo>
                    <a:pt x="1452" y="805"/>
                  </a:lnTo>
                  <a:lnTo>
                    <a:pt x="1450" y="802"/>
                  </a:lnTo>
                  <a:lnTo>
                    <a:pt x="1449" y="801"/>
                  </a:lnTo>
                  <a:lnTo>
                    <a:pt x="1447" y="802"/>
                  </a:lnTo>
                  <a:lnTo>
                    <a:pt x="1444" y="805"/>
                  </a:lnTo>
                  <a:lnTo>
                    <a:pt x="1443" y="806"/>
                  </a:lnTo>
                  <a:lnTo>
                    <a:pt x="1443" y="808"/>
                  </a:lnTo>
                  <a:lnTo>
                    <a:pt x="1443" y="811"/>
                  </a:lnTo>
                  <a:lnTo>
                    <a:pt x="1443" y="815"/>
                  </a:lnTo>
                  <a:lnTo>
                    <a:pt x="1441" y="818"/>
                  </a:lnTo>
                  <a:lnTo>
                    <a:pt x="1430" y="827"/>
                  </a:lnTo>
                  <a:lnTo>
                    <a:pt x="1428" y="825"/>
                  </a:lnTo>
                  <a:lnTo>
                    <a:pt x="1428" y="824"/>
                  </a:lnTo>
                  <a:lnTo>
                    <a:pt x="1427" y="821"/>
                  </a:lnTo>
                  <a:lnTo>
                    <a:pt x="1426" y="821"/>
                  </a:lnTo>
                  <a:lnTo>
                    <a:pt x="1424" y="822"/>
                  </a:lnTo>
                  <a:lnTo>
                    <a:pt x="1423" y="824"/>
                  </a:lnTo>
                  <a:lnTo>
                    <a:pt x="1420" y="824"/>
                  </a:lnTo>
                  <a:lnTo>
                    <a:pt x="1417" y="818"/>
                  </a:lnTo>
                  <a:lnTo>
                    <a:pt x="1410" y="815"/>
                  </a:lnTo>
                  <a:lnTo>
                    <a:pt x="1407" y="814"/>
                  </a:lnTo>
                  <a:lnTo>
                    <a:pt x="1405" y="811"/>
                  </a:lnTo>
                  <a:lnTo>
                    <a:pt x="1405" y="808"/>
                  </a:lnTo>
                  <a:lnTo>
                    <a:pt x="1408" y="802"/>
                  </a:lnTo>
                  <a:lnTo>
                    <a:pt x="1411" y="798"/>
                  </a:lnTo>
                  <a:lnTo>
                    <a:pt x="1414" y="793"/>
                  </a:lnTo>
                  <a:lnTo>
                    <a:pt x="1423" y="793"/>
                  </a:lnTo>
                  <a:lnTo>
                    <a:pt x="1423" y="788"/>
                  </a:lnTo>
                  <a:lnTo>
                    <a:pt x="1431" y="785"/>
                  </a:lnTo>
                  <a:lnTo>
                    <a:pt x="1436" y="783"/>
                  </a:lnTo>
                  <a:lnTo>
                    <a:pt x="1437" y="783"/>
                  </a:lnTo>
                  <a:lnTo>
                    <a:pt x="1440" y="783"/>
                  </a:lnTo>
                  <a:lnTo>
                    <a:pt x="1450" y="785"/>
                  </a:lnTo>
                  <a:lnTo>
                    <a:pt x="1452" y="782"/>
                  </a:lnTo>
                  <a:lnTo>
                    <a:pt x="1452" y="781"/>
                  </a:lnTo>
                  <a:lnTo>
                    <a:pt x="1453" y="778"/>
                  </a:lnTo>
                  <a:lnTo>
                    <a:pt x="1456" y="778"/>
                  </a:lnTo>
                  <a:lnTo>
                    <a:pt x="1456" y="776"/>
                  </a:lnTo>
                  <a:lnTo>
                    <a:pt x="1456" y="775"/>
                  </a:lnTo>
                  <a:lnTo>
                    <a:pt x="1453" y="772"/>
                  </a:lnTo>
                  <a:lnTo>
                    <a:pt x="1441" y="775"/>
                  </a:lnTo>
                  <a:lnTo>
                    <a:pt x="1430" y="778"/>
                  </a:lnTo>
                  <a:lnTo>
                    <a:pt x="1431" y="773"/>
                  </a:lnTo>
                  <a:lnTo>
                    <a:pt x="1433" y="770"/>
                  </a:lnTo>
                  <a:lnTo>
                    <a:pt x="1433" y="768"/>
                  </a:lnTo>
                  <a:lnTo>
                    <a:pt x="1433" y="763"/>
                  </a:lnTo>
                  <a:lnTo>
                    <a:pt x="1439" y="763"/>
                  </a:lnTo>
                  <a:lnTo>
                    <a:pt x="1437" y="760"/>
                  </a:lnTo>
                  <a:lnTo>
                    <a:pt x="1434" y="759"/>
                  </a:lnTo>
                  <a:lnTo>
                    <a:pt x="1433" y="760"/>
                  </a:lnTo>
                  <a:lnTo>
                    <a:pt x="1433" y="757"/>
                  </a:lnTo>
                  <a:lnTo>
                    <a:pt x="1428" y="765"/>
                  </a:lnTo>
                  <a:lnTo>
                    <a:pt x="1427" y="768"/>
                  </a:lnTo>
                  <a:lnTo>
                    <a:pt x="1424" y="770"/>
                  </a:lnTo>
                  <a:lnTo>
                    <a:pt x="1420" y="775"/>
                  </a:lnTo>
                  <a:lnTo>
                    <a:pt x="1414" y="781"/>
                  </a:lnTo>
                  <a:lnTo>
                    <a:pt x="1411" y="776"/>
                  </a:lnTo>
                  <a:lnTo>
                    <a:pt x="1410" y="775"/>
                  </a:lnTo>
                  <a:lnTo>
                    <a:pt x="1408" y="775"/>
                  </a:lnTo>
                  <a:lnTo>
                    <a:pt x="1408" y="776"/>
                  </a:lnTo>
                  <a:lnTo>
                    <a:pt x="1408" y="779"/>
                  </a:lnTo>
                  <a:lnTo>
                    <a:pt x="1411" y="782"/>
                  </a:lnTo>
                  <a:lnTo>
                    <a:pt x="1408" y="783"/>
                  </a:lnTo>
                  <a:lnTo>
                    <a:pt x="1404" y="785"/>
                  </a:lnTo>
                  <a:lnTo>
                    <a:pt x="1400" y="786"/>
                  </a:lnTo>
                  <a:lnTo>
                    <a:pt x="1397" y="786"/>
                  </a:lnTo>
                  <a:lnTo>
                    <a:pt x="1394" y="785"/>
                  </a:lnTo>
                  <a:lnTo>
                    <a:pt x="1391" y="783"/>
                  </a:lnTo>
                  <a:lnTo>
                    <a:pt x="1387" y="781"/>
                  </a:lnTo>
                  <a:lnTo>
                    <a:pt x="1388" y="789"/>
                  </a:lnTo>
                  <a:lnTo>
                    <a:pt x="1391" y="796"/>
                  </a:lnTo>
                  <a:lnTo>
                    <a:pt x="1384" y="802"/>
                  </a:lnTo>
                  <a:lnTo>
                    <a:pt x="1378" y="808"/>
                  </a:lnTo>
                  <a:lnTo>
                    <a:pt x="1375" y="805"/>
                  </a:lnTo>
                  <a:lnTo>
                    <a:pt x="1372" y="804"/>
                  </a:lnTo>
                  <a:lnTo>
                    <a:pt x="1372" y="802"/>
                  </a:lnTo>
                  <a:lnTo>
                    <a:pt x="1364" y="808"/>
                  </a:lnTo>
                  <a:lnTo>
                    <a:pt x="1364" y="799"/>
                  </a:lnTo>
                  <a:lnTo>
                    <a:pt x="1361" y="805"/>
                  </a:lnTo>
                  <a:lnTo>
                    <a:pt x="1358" y="809"/>
                  </a:lnTo>
                  <a:lnTo>
                    <a:pt x="1355" y="812"/>
                  </a:lnTo>
                  <a:lnTo>
                    <a:pt x="1354" y="815"/>
                  </a:lnTo>
                  <a:lnTo>
                    <a:pt x="1351" y="815"/>
                  </a:lnTo>
                  <a:lnTo>
                    <a:pt x="1346" y="817"/>
                  </a:lnTo>
                  <a:lnTo>
                    <a:pt x="1336" y="817"/>
                  </a:lnTo>
                  <a:lnTo>
                    <a:pt x="1333" y="825"/>
                  </a:lnTo>
                  <a:lnTo>
                    <a:pt x="1333" y="831"/>
                  </a:lnTo>
                  <a:lnTo>
                    <a:pt x="1331" y="835"/>
                  </a:lnTo>
                  <a:lnTo>
                    <a:pt x="1325" y="838"/>
                  </a:lnTo>
                  <a:lnTo>
                    <a:pt x="1325" y="840"/>
                  </a:lnTo>
                  <a:lnTo>
                    <a:pt x="1326" y="841"/>
                  </a:lnTo>
                  <a:lnTo>
                    <a:pt x="1328" y="841"/>
                  </a:lnTo>
                  <a:lnTo>
                    <a:pt x="1329" y="842"/>
                  </a:lnTo>
                  <a:lnTo>
                    <a:pt x="1329" y="844"/>
                  </a:lnTo>
                  <a:lnTo>
                    <a:pt x="1328" y="847"/>
                  </a:lnTo>
                  <a:lnTo>
                    <a:pt x="1326" y="848"/>
                  </a:lnTo>
                  <a:lnTo>
                    <a:pt x="1325" y="850"/>
                  </a:lnTo>
                  <a:lnTo>
                    <a:pt x="1322" y="851"/>
                  </a:lnTo>
                  <a:lnTo>
                    <a:pt x="1320" y="854"/>
                  </a:lnTo>
                  <a:lnTo>
                    <a:pt x="1328" y="858"/>
                  </a:lnTo>
                  <a:lnTo>
                    <a:pt x="1333" y="863"/>
                  </a:lnTo>
                  <a:lnTo>
                    <a:pt x="1329" y="864"/>
                  </a:lnTo>
                  <a:lnTo>
                    <a:pt x="1325" y="865"/>
                  </a:lnTo>
                  <a:lnTo>
                    <a:pt x="1326" y="867"/>
                  </a:lnTo>
                  <a:lnTo>
                    <a:pt x="1325" y="868"/>
                  </a:lnTo>
                  <a:lnTo>
                    <a:pt x="1320" y="868"/>
                  </a:lnTo>
                  <a:lnTo>
                    <a:pt x="1319" y="865"/>
                  </a:lnTo>
                  <a:lnTo>
                    <a:pt x="1318" y="863"/>
                  </a:lnTo>
                  <a:lnTo>
                    <a:pt x="1318" y="861"/>
                  </a:lnTo>
                  <a:lnTo>
                    <a:pt x="1315" y="860"/>
                  </a:lnTo>
                  <a:lnTo>
                    <a:pt x="1312" y="867"/>
                  </a:lnTo>
                  <a:lnTo>
                    <a:pt x="1312" y="874"/>
                  </a:lnTo>
                  <a:lnTo>
                    <a:pt x="1309" y="874"/>
                  </a:lnTo>
                  <a:lnTo>
                    <a:pt x="1308" y="874"/>
                  </a:lnTo>
                  <a:lnTo>
                    <a:pt x="1305" y="873"/>
                  </a:lnTo>
                  <a:lnTo>
                    <a:pt x="1302" y="871"/>
                  </a:lnTo>
                  <a:lnTo>
                    <a:pt x="1297" y="871"/>
                  </a:lnTo>
                  <a:lnTo>
                    <a:pt x="1295" y="877"/>
                  </a:lnTo>
                  <a:lnTo>
                    <a:pt x="1293" y="877"/>
                  </a:lnTo>
                  <a:lnTo>
                    <a:pt x="1289" y="877"/>
                  </a:lnTo>
                  <a:lnTo>
                    <a:pt x="1284" y="877"/>
                  </a:lnTo>
                  <a:lnTo>
                    <a:pt x="1280" y="878"/>
                  </a:lnTo>
                  <a:lnTo>
                    <a:pt x="1276" y="883"/>
                  </a:lnTo>
                  <a:lnTo>
                    <a:pt x="1272" y="887"/>
                  </a:lnTo>
                  <a:lnTo>
                    <a:pt x="1267" y="890"/>
                  </a:lnTo>
                  <a:lnTo>
                    <a:pt x="1267" y="891"/>
                  </a:lnTo>
                  <a:lnTo>
                    <a:pt x="1267" y="893"/>
                  </a:lnTo>
                  <a:lnTo>
                    <a:pt x="1266" y="894"/>
                  </a:lnTo>
                  <a:lnTo>
                    <a:pt x="1264" y="896"/>
                  </a:lnTo>
                  <a:lnTo>
                    <a:pt x="1264" y="897"/>
                  </a:lnTo>
                  <a:lnTo>
                    <a:pt x="1264" y="899"/>
                  </a:lnTo>
                  <a:lnTo>
                    <a:pt x="1273" y="904"/>
                  </a:lnTo>
                  <a:lnTo>
                    <a:pt x="1266" y="916"/>
                  </a:lnTo>
                  <a:lnTo>
                    <a:pt x="1261" y="923"/>
                  </a:lnTo>
                  <a:lnTo>
                    <a:pt x="1260" y="926"/>
                  </a:lnTo>
                  <a:lnTo>
                    <a:pt x="1256" y="926"/>
                  </a:lnTo>
                  <a:lnTo>
                    <a:pt x="1240" y="926"/>
                  </a:lnTo>
                  <a:lnTo>
                    <a:pt x="1240" y="930"/>
                  </a:lnTo>
                  <a:lnTo>
                    <a:pt x="1240" y="935"/>
                  </a:lnTo>
                  <a:lnTo>
                    <a:pt x="1241" y="936"/>
                  </a:lnTo>
                  <a:lnTo>
                    <a:pt x="1243" y="936"/>
                  </a:lnTo>
                  <a:lnTo>
                    <a:pt x="1248" y="937"/>
                  </a:lnTo>
                  <a:lnTo>
                    <a:pt x="1246" y="952"/>
                  </a:lnTo>
                  <a:lnTo>
                    <a:pt x="1243" y="965"/>
                  </a:lnTo>
                  <a:lnTo>
                    <a:pt x="1234" y="965"/>
                  </a:lnTo>
                  <a:lnTo>
                    <a:pt x="1234" y="959"/>
                  </a:lnTo>
                  <a:lnTo>
                    <a:pt x="1230" y="959"/>
                  </a:lnTo>
                  <a:lnTo>
                    <a:pt x="1227" y="961"/>
                  </a:lnTo>
                  <a:lnTo>
                    <a:pt x="1225" y="962"/>
                  </a:lnTo>
                  <a:lnTo>
                    <a:pt x="1223" y="962"/>
                  </a:lnTo>
                  <a:lnTo>
                    <a:pt x="1223" y="959"/>
                  </a:lnTo>
                  <a:lnTo>
                    <a:pt x="1220" y="956"/>
                  </a:lnTo>
                  <a:lnTo>
                    <a:pt x="1221" y="956"/>
                  </a:lnTo>
                  <a:lnTo>
                    <a:pt x="1221" y="953"/>
                  </a:lnTo>
                  <a:lnTo>
                    <a:pt x="1223" y="943"/>
                  </a:lnTo>
                  <a:lnTo>
                    <a:pt x="1225" y="933"/>
                  </a:lnTo>
                  <a:lnTo>
                    <a:pt x="1228" y="929"/>
                  </a:lnTo>
                  <a:lnTo>
                    <a:pt x="1231" y="926"/>
                  </a:lnTo>
                  <a:lnTo>
                    <a:pt x="1230" y="925"/>
                  </a:lnTo>
                  <a:lnTo>
                    <a:pt x="1230" y="923"/>
                  </a:lnTo>
                  <a:lnTo>
                    <a:pt x="1228" y="922"/>
                  </a:lnTo>
                  <a:lnTo>
                    <a:pt x="1223" y="923"/>
                  </a:lnTo>
                  <a:lnTo>
                    <a:pt x="1221" y="923"/>
                  </a:lnTo>
                  <a:lnTo>
                    <a:pt x="1218" y="923"/>
                  </a:lnTo>
                  <a:lnTo>
                    <a:pt x="1215" y="932"/>
                  </a:lnTo>
                  <a:lnTo>
                    <a:pt x="1215" y="937"/>
                  </a:lnTo>
                  <a:lnTo>
                    <a:pt x="1214" y="940"/>
                  </a:lnTo>
                  <a:lnTo>
                    <a:pt x="1214" y="943"/>
                  </a:lnTo>
                  <a:lnTo>
                    <a:pt x="1211" y="946"/>
                  </a:lnTo>
                  <a:lnTo>
                    <a:pt x="1210" y="949"/>
                  </a:lnTo>
                  <a:lnTo>
                    <a:pt x="1210" y="950"/>
                  </a:lnTo>
                  <a:lnTo>
                    <a:pt x="1211" y="952"/>
                  </a:lnTo>
                  <a:lnTo>
                    <a:pt x="1211" y="953"/>
                  </a:lnTo>
                  <a:lnTo>
                    <a:pt x="1212" y="953"/>
                  </a:lnTo>
                  <a:lnTo>
                    <a:pt x="1212" y="956"/>
                  </a:lnTo>
                  <a:lnTo>
                    <a:pt x="1210" y="958"/>
                  </a:lnTo>
                  <a:lnTo>
                    <a:pt x="1208" y="956"/>
                  </a:lnTo>
                  <a:lnTo>
                    <a:pt x="1207" y="958"/>
                  </a:lnTo>
                  <a:lnTo>
                    <a:pt x="1207" y="959"/>
                  </a:lnTo>
                  <a:lnTo>
                    <a:pt x="1212" y="962"/>
                  </a:lnTo>
                  <a:lnTo>
                    <a:pt x="1215" y="963"/>
                  </a:lnTo>
                  <a:lnTo>
                    <a:pt x="1218" y="965"/>
                  </a:lnTo>
                  <a:lnTo>
                    <a:pt x="1218" y="966"/>
                  </a:lnTo>
                  <a:lnTo>
                    <a:pt x="1217" y="968"/>
                  </a:lnTo>
                  <a:lnTo>
                    <a:pt x="1217" y="969"/>
                  </a:lnTo>
                  <a:lnTo>
                    <a:pt x="1215" y="971"/>
                  </a:lnTo>
                  <a:lnTo>
                    <a:pt x="1217" y="972"/>
                  </a:lnTo>
                  <a:lnTo>
                    <a:pt x="1218" y="973"/>
                  </a:lnTo>
                  <a:lnTo>
                    <a:pt x="1220" y="973"/>
                  </a:lnTo>
                  <a:lnTo>
                    <a:pt x="1221" y="973"/>
                  </a:lnTo>
                  <a:lnTo>
                    <a:pt x="1220" y="975"/>
                  </a:lnTo>
                  <a:lnTo>
                    <a:pt x="1217" y="979"/>
                  </a:lnTo>
                  <a:lnTo>
                    <a:pt x="1212" y="985"/>
                  </a:lnTo>
                  <a:lnTo>
                    <a:pt x="1214" y="986"/>
                  </a:lnTo>
                  <a:lnTo>
                    <a:pt x="1215" y="989"/>
                  </a:lnTo>
                  <a:lnTo>
                    <a:pt x="1215" y="991"/>
                  </a:lnTo>
                  <a:lnTo>
                    <a:pt x="1218" y="992"/>
                  </a:lnTo>
                  <a:lnTo>
                    <a:pt x="1220" y="994"/>
                  </a:lnTo>
                  <a:lnTo>
                    <a:pt x="1224" y="994"/>
                  </a:lnTo>
                  <a:lnTo>
                    <a:pt x="1227" y="995"/>
                  </a:lnTo>
                  <a:lnTo>
                    <a:pt x="1228" y="995"/>
                  </a:lnTo>
                  <a:lnTo>
                    <a:pt x="1228" y="1002"/>
                  </a:lnTo>
                  <a:lnTo>
                    <a:pt x="1228" y="1007"/>
                  </a:lnTo>
                  <a:lnTo>
                    <a:pt x="1227" y="1008"/>
                  </a:lnTo>
                  <a:lnTo>
                    <a:pt x="1224" y="1008"/>
                  </a:lnTo>
                  <a:lnTo>
                    <a:pt x="1218" y="1009"/>
                  </a:lnTo>
                  <a:lnTo>
                    <a:pt x="1218" y="1015"/>
                  </a:lnTo>
                  <a:lnTo>
                    <a:pt x="1223" y="1014"/>
                  </a:lnTo>
                  <a:lnTo>
                    <a:pt x="1228" y="1015"/>
                  </a:lnTo>
                  <a:lnTo>
                    <a:pt x="1231" y="1018"/>
                  </a:lnTo>
                  <a:lnTo>
                    <a:pt x="1233" y="1021"/>
                  </a:lnTo>
                  <a:lnTo>
                    <a:pt x="1234" y="1024"/>
                  </a:lnTo>
                  <a:lnTo>
                    <a:pt x="1221" y="1024"/>
                  </a:lnTo>
                  <a:lnTo>
                    <a:pt x="1215" y="1025"/>
                  </a:lnTo>
                  <a:lnTo>
                    <a:pt x="1214" y="1025"/>
                  </a:lnTo>
                  <a:lnTo>
                    <a:pt x="1215" y="1025"/>
                  </a:lnTo>
                  <a:lnTo>
                    <a:pt x="1218" y="1031"/>
                  </a:lnTo>
                  <a:lnTo>
                    <a:pt x="1212" y="1033"/>
                  </a:lnTo>
                  <a:lnTo>
                    <a:pt x="1207" y="1034"/>
                  </a:lnTo>
                  <a:lnTo>
                    <a:pt x="1212" y="1045"/>
                  </a:lnTo>
                  <a:lnTo>
                    <a:pt x="1208" y="1047"/>
                  </a:lnTo>
                  <a:lnTo>
                    <a:pt x="1204" y="1048"/>
                  </a:lnTo>
                  <a:lnTo>
                    <a:pt x="1201" y="1051"/>
                  </a:lnTo>
                  <a:lnTo>
                    <a:pt x="1200" y="1057"/>
                  </a:lnTo>
                  <a:lnTo>
                    <a:pt x="1198" y="1061"/>
                  </a:lnTo>
                  <a:lnTo>
                    <a:pt x="1195" y="1064"/>
                  </a:lnTo>
                  <a:lnTo>
                    <a:pt x="1191" y="1067"/>
                  </a:lnTo>
                  <a:lnTo>
                    <a:pt x="1185" y="1067"/>
                  </a:lnTo>
                  <a:lnTo>
                    <a:pt x="1181" y="1068"/>
                  </a:lnTo>
                  <a:lnTo>
                    <a:pt x="1178" y="1068"/>
                  </a:lnTo>
                  <a:lnTo>
                    <a:pt x="1176" y="1070"/>
                  </a:lnTo>
                  <a:lnTo>
                    <a:pt x="1175" y="1073"/>
                  </a:lnTo>
                  <a:lnTo>
                    <a:pt x="1174" y="1076"/>
                  </a:lnTo>
                  <a:lnTo>
                    <a:pt x="1175" y="1079"/>
                  </a:lnTo>
                  <a:lnTo>
                    <a:pt x="1174" y="1081"/>
                  </a:lnTo>
                  <a:lnTo>
                    <a:pt x="1172" y="1083"/>
                  </a:lnTo>
                  <a:lnTo>
                    <a:pt x="1169" y="1084"/>
                  </a:lnTo>
                  <a:lnTo>
                    <a:pt x="1165" y="1086"/>
                  </a:lnTo>
                  <a:lnTo>
                    <a:pt x="1158" y="1087"/>
                  </a:lnTo>
                  <a:lnTo>
                    <a:pt x="1153" y="1090"/>
                  </a:lnTo>
                  <a:lnTo>
                    <a:pt x="1153" y="1092"/>
                  </a:lnTo>
                  <a:lnTo>
                    <a:pt x="1153" y="1094"/>
                  </a:lnTo>
                  <a:lnTo>
                    <a:pt x="1152" y="1096"/>
                  </a:lnTo>
                  <a:lnTo>
                    <a:pt x="1152" y="1097"/>
                  </a:lnTo>
                  <a:lnTo>
                    <a:pt x="1151" y="1097"/>
                  </a:lnTo>
                  <a:lnTo>
                    <a:pt x="1149" y="1097"/>
                  </a:lnTo>
                  <a:lnTo>
                    <a:pt x="1146" y="1097"/>
                  </a:lnTo>
                  <a:lnTo>
                    <a:pt x="1145" y="1097"/>
                  </a:lnTo>
                  <a:lnTo>
                    <a:pt x="1143" y="1097"/>
                  </a:lnTo>
                  <a:lnTo>
                    <a:pt x="1142" y="1100"/>
                  </a:lnTo>
                  <a:lnTo>
                    <a:pt x="1142" y="1103"/>
                  </a:lnTo>
                  <a:lnTo>
                    <a:pt x="1143" y="1106"/>
                  </a:lnTo>
                  <a:lnTo>
                    <a:pt x="1143" y="1109"/>
                  </a:lnTo>
                  <a:lnTo>
                    <a:pt x="1136" y="1122"/>
                  </a:lnTo>
                  <a:lnTo>
                    <a:pt x="1133" y="1130"/>
                  </a:lnTo>
                  <a:lnTo>
                    <a:pt x="1133" y="1133"/>
                  </a:lnTo>
                  <a:lnTo>
                    <a:pt x="1135" y="1133"/>
                  </a:lnTo>
                  <a:lnTo>
                    <a:pt x="1138" y="1135"/>
                  </a:lnTo>
                  <a:lnTo>
                    <a:pt x="1136" y="1135"/>
                  </a:lnTo>
                  <a:lnTo>
                    <a:pt x="1132" y="1136"/>
                  </a:lnTo>
                  <a:lnTo>
                    <a:pt x="1130" y="1138"/>
                  </a:lnTo>
                  <a:lnTo>
                    <a:pt x="1130" y="1139"/>
                  </a:lnTo>
                  <a:lnTo>
                    <a:pt x="1132" y="1139"/>
                  </a:lnTo>
                  <a:lnTo>
                    <a:pt x="1129" y="1139"/>
                  </a:lnTo>
                  <a:lnTo>
                    <a:pt x="1128" y="1139"/>
                  </a:lnTo>
                  <a:lnTo>
                    <a:pt x="1126" y="1140"/>
                  </a:lnTo>
                  <a:lnTo>
                    <a:pt x="1128" y="1142"/>
                  </a:lnTo>
                  <a:lnTo>
                    <a:pt x="1129" y="1143"/>
                  </a:lnTo>
                  <a:lnTo>
                    <a:pt x="1135" y="1148"/>
                  </a:lnTo>
                  <a:lnTo>
                    <a:pt x="1135" y="1152"/>
                  </a:lnTo>
                  <a:lnTo>
                    <a:pt x="1135" y="1158"/>
                  </a:lnTo>
                  <a:lnTo>
                    <a:pt x="1135" y="1162"/>
                  </a:lnTo>
                  <a:lnTo>
                    <a:pt x="1135" y="1166"/>
                  </a:lnTo>
                  <a:lnTo>
                    <a:pt x="1139" y="1172"/>
                  </a:lnTo>
                  <a:lnTo>
                    <a:pt x="1142" y="1175"/>
                  </a:lnTo>
                  <a:lnTo>
                    <a:pt x="1143" y="1178"/>
                  </a:lnTo>
                  <a:lnTo>
                    <a:pt x="1143" y="1181"/>
                  </a:lnTo>
                  <a:lnTo>
                    <a:pt x="1143" y="1182"/>
                  </a:lnTo>
                  <a:lnTo>
                    <a:pt x="1142" y="1182"/>
                  </a:lnTo>
                  <a:lnTo>
                    <a:pt x="1140" y="1184"/>
                  </a:lnTo>
                  <a:lnTo>
                    <a:pt x="1140" y="1185"/>
                  </a:lnTo>
                  <a:lnTo>
                    <a:pt x="1140" y="1187"/>
                  </a:lnTo>
                  <a:lnTo>
                    <a:pt x="1146" y="1189"/>
                  </a:lnTo>
                  <a:lnTo>
                    <a:pt x="1148" y="1195"/>
                  </a:lnTo>
                  <a:lnTo>
                    <a:pt x="1151" y="1205"/>
                  </a:lnTo>
                  <a:lnTo>
                    <a:pt x="1153" y="1220"/>
                  </a:lnTo>
                  <a:lnTo>
                    <a:pt x="1155" y="1225"/>
                  </a:lnTo>
                  <a:lnTo>
                    <a:pt x="1155" y="1233"/>
                  </a:lnTo>
                  <a:lnTo>
                    <a:pt x="1153" y="1244"/>
                  </a:lnTo>
                  <a:lnTo>
                    <a:pt x="1151" y="1254"/>
                  </a:lnTo>
                  <a:lnTo>
                    <a:pt x="1149" y="1267"/>
                  </a:lnTo>
                  <a:lnTo>
                    <a:pt x="1145" y="1264"/>
                  </a:lnTo>
                  <a:lnTo>
                    <a:pt x="1142" y="1264"/>
                  </a:lnTo>
                  <a:lnTo>
                    <a:pt x="1138" y="1263"/>
                  </a:lnTo>
                  <a:lnTo>
                    <a:pt x="1135" y="1261"/>
                  </a:lnTo>
                  <a:lnTo>
                    <a:pt x="1135" y="1259"/>
                  </a:lnTo>
                  <a:lnTo>
                    <a:pt x="1135" y="1257"/>
                  </a:lnTo>
                  <a:lnTo>
                    <a:pt x="1135" y="1254"/>
                  </a:lnTo>
                  <a:lnTo>
                    <a:pt x="1135" y="1253"/>
                  </a:lnTo>
                  <a:lnTo>
                    <a:pt x="1130" y="1248"/>
                  </a:lnTo>
                  <a:lnTo>
                    <a:pt x="1126" y="1244"/>
                  </a:lnTo>
                  <a:lnTo>
                    <a:pt x="1125" y="1240"/>
                  </a:lnTo>
                  <a:lnTo>
                    <a:pt x="1125" y="1237"/>
                  </a:lnTo>
                  <a:lnTo>
                    <a:pt x="1125" y="1234"/>
                  </a:lnTo>
                  <a:lnTo>
                    <a:pt x="1123" y="1231"/>
                  </a:lnTo>
                  <a:lnTo>
                    <a:pt x="1117" y="1227"/>
                  </a:lnTo>
                  <a:lnTo>
                    <a:pt x="1113" y="1225"/>
                  </a:lnTo>
                  <a:lnTo>
                    <a:pt x="1112" y="1221"/>
                  </a:lnTo>
                  <a:lnTo>
                    <a:pt x="1112" y="1218"/>
                  </a:lnTo>
                  <a:lnTo>
                    <a:pt x="1113" y="1214"/>
                  </a:lnTo>
                  <a:lnTo>
                    <a:pt x="1116" y="1210"/>
                  </a:lnTo>
                  <a:lnTo>
                    <a:pt x="1117" y="1205"/>
                  </a:lnTo>
                  <a:lnTo>
                    <a:pt x="1113" y="1207"/>
                  </a:lnTo>
                  <a:lnTo>
                    <a:pt x="1107" y="1208"/>
                  </a:lnTo>
                  <a:lnTo>
                    <a:pt x="1107" y="1200"/>
                  </a:lnTo>
                  <a:lnTo>
                    <a:pt x="1109" y="1189"/>
                  </a:lnTo>
                  <a:lnTo>
                    <a:pt x="1109" y="1178"/>
                  </a:lnTo>
                  <a:lnTo>
                    <a:pt x="1107" y="1174"/>
                  </a:lnTo>
                  <a:lnTo>
                    <a:pt x="1107" y="1169"/>
                  </a:lnTo>
                  <a:lnTo>
                    <a:pt x="1099" y="1166"/>
                  </a:lnTo>
                  <a:lnTo>
                    <a:pt x="1097" y="1164"/>
                  </a:lnTo>
                  <a:lnTo>
                    <a:pt x="1096" y="1161"/>
                  </a:lnTo>
                  <a:lnTo>
                    <a:pt x="1093" y="1153"/>
                  </a:lnTo>
                  <a:lnTo>
                    <a:pt x="1092" y="1153"/>
                  </a:lnTo>
                  <a:lnTo>
                    <a:pt x="1089" y="1153"/>
                  </a:lnTo>
                  <a:lnTo>
                    <a:pt x="1087" y="1153"/>
                  </a:lnTo>
                  <a:lnTo>
                    <a:pt x="1084" y="1153"/>
                  </a:lnTo>
                  <a:lnTo>
                    <a:pt x="1084" y="1155"/>
                  </a:lnTo>
                  <a:lnTo>
                    <a:pt x="1081" y="1158"/>
                  </a:lnTo>
                  <a:lnTo>
                    <a:pt x="1080" y="1162"/>
                  </a:lnTo>
                  <a:lnTo>
                    <a:pt x="1071" y="1159"/>
                  </a:lnTo>
                  <a:lnTo>
                    <a:pt x="1068" y="1159"/>
                  </a:lnTo>
                  <a:lnTo>
                    <a:pt x="1066" y="1159"/>
                  </a:lnTo>
                  <a:lnTo>
                    <a:pt x="1064" y="1153"/>
                  </a:lnTo>
                  <a:lnTo>
                    <a:pt x="1064" y="1152"/>
                  </a:lnTo>
                  <a:lnTo>
                    <a:pt x="1063" y="1151"/>
                  </a:lnTo>
                  <a:lnTo>
                    <a:pt x="1058" y="1149"/>
                  </a:lnTo>
                  <a:lnTo>
                    <a:pt x="1056" y="1149"/>
                  </a:lnTo>
                  <a:lnTo>
                    <a:pt x="1053" y="1149"/>
                  </a:lnTo>
                  <a:lnTo>
                    <a:pt x="1048" y="1148"/>
                  </a:lnTo>
                  <a:lnTo>
                    <a:pt x="1050" y="1146"/>
                  </a:lnTo>
                  <a:lnTo>
                    <a:pt x="1050" y="1143"/>
                  </a:lnTo>
                  <a:lnTo>
                    <a:pt x="1048" y="1142"/>
                  </a:lnTo>
                  <a:lnTo>
                    <a:pt x="1047" y="1139"/>
                  </a:lnTo>
                  <a:lnTo>
                    <a:pt x="1044" y="1139"/>
                  </a:lnTo>
                  <a:lnTo>
                    <a:pt x="1043" y="1140"/>
                  </a:lnTo>
                  <a:lnTo>
                    <a:pt x="1041" y="1145"/>
                  </a:lnTo>
                  <a:lnTo>
                    <a:pt x="1032" y="1139"/>
                  </a:lnTo>
                  <a:lnTo>
                    <a:pt x="1027" y="1148"/>
                  </a:lnTo>
                  <a:lnTo>
                    <a:pt x="1022" y="1146"/>
                  </a:lnTo>
                  <a:lnTo>
                    <a:pt x="1021" y="1145"/>
                  </a:lnTo>
                  <a:lnTo>
                    <a:pt x="1021" y="1142"/>
                  </a:lnTo>
                  <a:lnTo>
                    <a:pt x="1018" y="1139"/>
                  </a:lnTo>
                  <a:lnTo>
                    <a:pt x="1015" y="1142"/>
                  </a:lnTo>
                  <a:lnTo>
                    <a:pt x="1015" y="1143"/>
                  </a:lnTo>
                  <a:lnTo>
                    <a:pt x="1015" y="1145"/>
                  </a:lnTo>
                  <a:lnTo>
                    <a:pt x="1008" y="1143"/>
                  </a:lnTo>
                  <a:lnTo>
                    <a:pt x="1005" y="1143"/>
                  </a:lnTo>
                  <a:lnTo>
                    <a:pt x="994" y="1142"/>
                  </a:lnTo>
                  <a:lnTo>
                    <a:pt x="994" y="1148"/>
                  </a:lnTo>
                  <a:lnTo>
                    <a:pt x="989" y="1148"/>
                  </a:lnTo>
                  <a:lnTo>
                    <a:pt x="985" y="1146"/>
                  </a:lnTo>
                  <a:lnTo>
                    <a:pt x="982" y="1145"/>
                  </a:lnTo>
                  <a:lnTo>
                    <a:pt x="981" y="1145"/>
                  </a:lnTo>
                  <a:lnTo>
                    <a:pt x="979" y="1145"/>
                  </a:lnTo>
                  <a:lnTo>
                    <a:pt x="982" y="1151"/>
                  </a:lnTo>
                  <a:lnTo>
                    <a:pt x="985" y="1151"/>
                  </a:lnTo>
                  <a:lnTo>
                    <a:pt x="992" y="1152"/>
                  </a:lnTo>
                  <a:lnTo>
                    <a:pt x="999" y="1156"/>
                  </a:lnTo>
                  <a:lnTo>
                    <a:pt x="996" y="1159"/>
                  </a:lnTo>
                  <a:lnTo>
                    <a:pt x="996" y="1161"/>
                  </a:lnTo>
                  <a:lnTo>
                    <a:pt x="996" y="1162"/>
                  </a:lnTo>
                  <a:lnTo>
                    <a:pt x="995" y="1162"/>
                  </a:lnTo>
                  <a:lnTo>
                    <a:pt x="994" y="1164"/>
                  </a:lnTo>
                  <a:lnTo>
                    <a:pt x="994" y="1166"/>
                  </a:lnTo>
                  <a:lnTo>
                    <a:pt x="1002" y="1169"/>
                  </a:lnTo>
                  <a:lnTo>
                    <a:pt x="1004" y="1171"/>
                  </a:lnTo>
                  <a:lnTo>
                    <a:pt x="1004" y="1172"/>
                  </a:lnTo>
                  <a:lnTo>
                    <a:pt x="1002" y="1174"/>
                  </a:lnTo>
                  <a:lnTo>
                    <a:pt x="999" y="1175"/>
                  </a:lnTo>
                  <a:lnTo>
                    <a:pt x="996" y="1175"/>
                  </a:lnTo>
                  <a:lnTo>
                    <a:pt x="996" y="1169"/>
                  </a:lnTo>
                  <a:lnTo>
                    <a:pt x="994" y="1169"/>
                  </a:lnTo>
                  <a:lnTo>
                    <a:pt x="991" y="1169"/>
                  </a:lnTo>
                  <a:lnTo>
                    <a:pt x="988" y="1169"/>
                  </a:lnTo>
                  <a:lnTo>
                    <a:pt x="985" y="1169"/>
                  </a:lnTo>
                  <a:lnTo>
                    <a:pt x="978" y="1159"/>
                  </a:lnTo>
                  <a:lnTo>
                    <a:pt x="973" y="1162"/>
                  </a:lnTo>
                  <a:lnTo>
                    <a:pt x="971" y="1164"/>
                  </a:lnTo>
                  <a:lnTo>
                    <a:pt x="969" y="1164"/>
                  </a:lnTo>
                  <a:lnTo>
                    <a:pt x="969" y="1165"/>
                  </a:lnTo>
                  <a:lnTo>
                    <a:pt x="969" y="1168"/>
                  </a:lnTo>
                  <a:lnTo>
                    <a:pt x="972" y="1172"/>
                  </a:lnTo>
                  <a:lnTo>
                    <a:pt x="969" y="1172"/>
                  </a:lnTo>
                  <a:lnTo>
                    <a:pt x="968" y="1172"/>
                  </a:lnTo>
                  <a:lnTo>
                    <a:pt x="965" y="1174"/>
                  </a:lnTo>
                  <a:lnTo>
                    <a:pt x="962" y="1175"/>
                  </a:lnTo>
                  <a:lnTo>
                    <a:pt x="960" y="1175"/>
                  </a:lnTo>
                  <a:lnTo>
                    <a:pt x="958" y="1175"/>
                  </a:lnTo>
                  <a:lnTo>
                    <a:pt x="956" y="1174"/>
                  </a:lnTo>
                  <a:lnTo>
                    <a:pt x="956" y="1171"/>
                  </a:lnTo>
                  <a:lnTo>
                    <a:pt x="956" y="1169"/>
                  </a:lnTo>
                  <a:lnTo>
                    <a:pt x="955" y="1166"/>
                  </a:lnTo>
                  <a:lnTo>
                    <a:pt x="949" y="1164"/>
                  </a:lnTo>
                  <a:lnTo>
                    <a:pt x="939" y="1161"/>
                  </a:lnTo>
                  <a:lnTo>
                    <a:pt x="927" y="1156"/>
                  </a:lnTo>
                  <a:lnTo>
                    <a:pt x="919" y="1156"/>
                  </a:lnTo>
                  <a:lnTo>
                    <a:pt x="917" y="1156"/>
                  </a:lnTo>
                  <a:lnTo>
                    <a:pt x="916" y="1158"/>
                  </a:lnTo>
                  <a:lnTo>
                    <a:pt x="910" y="1162"/>
                  </a:lnTo>
                  <a:lnTo>
                    <a:pt x="904" y="1166"/>
                  </a:lnTo>
                  <a:lnTo>
                    <a:pt x="901" y="1169"/>
                  </a:lnTo>
                  <a:lnTo>
                    <a:pt x="900" y="1169"/>
                  </a:lnTo>
                  <a:lnTo>
                    <a:pt x="896" y="1169"/>
                  </a:lnTo>
                  <a:lnTo>
                    <a:pt x="893" y="1168"/>
                  </a:lnTo>
                  <a:lnTo>
                    <a:pt x="888" y="1166"/>
                  </a:lnTo>
                  <a:lnTo>
                    <a:pt x="884" y="1176"/>
                  </a:lnTo>
                  <a:lnTo>
                    <a:pt x="883" y="1182"/>
                  </a:lnTo>
                  <a:lnTo>
                    <a:pt x="880" y="1187"/>
                  </a:lnTo>
                  <a:lnTo>
                    <a:pt x="877" y="1188"/>
                  </a:lnTo>
                  <a:lnTo>
                    <a:pt x="874" y="1188"/>
                  </a:lnTo>
                  <a:lnTo>
                    <a:pt x="870" y="1188"/>
                  </a:lnTo>
                  <a:lnTo>
                    <a:pt x="867" y="1189"/>
                  </a:lnTo>
                  <a:lnTo>
                    <a:pt x="865" y="1191"/>
                  </a:lnTo>
                  <a:lnTo>
                    <a:pt x="865" y="1194"/>
                  </a:lnTo>
                  <a:lnTo>
                    <a:pt x="865" y="1198"/>
                  </a:lnTo>
                  <a:lnTo>
                    <a:pt x="864" y="1200"/>
                  </a:lnTo>
                  <a:lnTo>
                    <a:pt x="860" y="1202"/>
                  </a:lnTo>
                  <a:lnTo>
                    <a:pt x="854" y="1204"/>
                  </a:lnTo>
                  <a:lnTo>
                    <a:pt x="848" y="1205"/>
                  </a:lnTo>
                  <a:lnTo>
                    <a:pt x="847" y="1207"/>
                  </a:lnTo>
                  <a:lnTo>
                    <a:pt x="844" y="1208"/>
                  </a:lnTo>
                  <a:lnTo>
                    <a:pt x="844" y="1211"/>
                  </a:lnTo>
                  <a:lnTo>
                    <a:pt x="844" y="1214"/>
                  </a:lnTo>
                  <a:lnTo>
                    <a:pt x="845" y="1217"/>
                  </a:lnTo>
                  <a:lnTo>
                    <a:pt x="844" y="1220"/>
                  </a:lnTo>
                  <a:lnTo>
                    <a:pt x="840" y="1220"/>
                  </a:lnTo>
                  <a:lnTo>
                    <a:pt x="841" y="1228"/>
                  </a:lnTo>
                  <a:lnTo>
                    <a:pt x="841" y="1233"/>
                  </a:lnTo>
                  <a:lnTo>
                    <a:pt x="840" y="1236"/>
                  </a:lnTo>
                  <a:lnTo>
                    <a:pt x="842" y="1243"/>
                  </a:lnTo>
                  <a:lnTo>
                    <a:pt x="847" y="1251"/>
                  </a:lnTo>
                  <a:lnTo>
                    <a:pt x="850" y="1259"/>
                  </a:lnTo>
                  <a:lnTo>
                    <a:pt x="850" y="1263"/>
                  </a:lnTo>
                  <a:lnTo>
                    <a:pt x="850" y="1267"/>
                  </a:lnTo>
                  <a:lnTo>
                    <a:pt x="850" y="1269"/>
                  </a:lnTo>
                  <a:lnTo>
                    <a:pt x="847" y="1270"/>
                  </a:lnTo>
                  <a:lnTo>
                    <a:pt x="841" y="1274"/>
                  </a:lnTo>
                  <a:lnTo>
                    <a:pt x="837" y="1279"/>
                  </a:lnTo>
                  <a:lnTo>
                    <a:pt x="834" y="1283"/>
                  </a:lnTo>
                  <a:lnTo>
                    <a:pt x="834" y="1284"/>
                  </a:lnTo>
                  <a:lnTo>
                    <a:pt x="834" y="1287"/>
                  </a:lnTo>
                  <a:lnTo>
                    <a:pt x="835" y="1293"/>
                  </a:lnTo>
                  <a:lnTo>
                    <a:pt x="840" y="1302"/>
                  </a:lnTo>
                  <a:lnTo>
                    <a:pt x="838" y="1308"/>
                  </a:lnTo>
                  <a:lnTo>
                    <a:pt x="837" y="1312"/>
                  </a:lnTo>
                  <a:lnTo>
                    <a:pt x="837" y="1316"/>
                  </a:lnTo>
                  <a:lnTo>
                    <a:pt x="838" y="1322"/>
                  </a:lnTo>
                  <a:lnTo>
                    <a:pt x="840" y="1328"/>
                  </a:lnTo>
                  <a:lnTo>
                    <a:pt x="842" y="1335"/>
                  </a:lnTo>
                  <a:lnTo>
                    <a:pt x="842" y="1338"/>
                  </a:lnTo>
                  <a:lnTo>
                    <a:pt x="841" y="1341"/>
                  </a:lnTo>
                  <a:lnTo>
                    <a:pt x="837" y="1346"/>
                  </a:lnTo>
                  <a:lnTo>
                    <a:pt x="837" y="1348"/>
                  </a:lnTo>
                  <a:lnTo>
                    <a:pt x="838" y="1351"/>
                  </a:lnTo>
                  <a:lnTo>
                    <a:pt x="838" y="1356"/>
                  </a:lnTo>
                  <a:lnTo>
                    <a:pt x="838" y="1362"/>
                  </a:lnTo>
                  <a:lnTo>
                    <a:pt x="837" y="1365"/>
                  </a:lnTo>
                  <a:lnTo>
                    <a:pt x="837" y="1367"/>
                  </a:lnTo>
                  <a:lnTo>
                    <a:pt x="838" y="1365"/>
                  </a:lnTo>
                  <a:lnTo>
                    <a:pt x="841" y="1364"/>
                  </a:lnTo>
                  <a:lnTo>
                    <a:pt x="847" y="1377"/>
                  </a:lnTo>
                  <a:lnTo>
                    <a:pt x="852" y="1388"/>
                  </a:lnTo>
                  <a:lnTo>
                    <a:pt x="860" y="1400"/>
                  </a:lnTo>
                  <a:lnTo>
                    <a:pt x="867" y="1410"/>
                  </a:lnTo>
                  <a:lnTo>
                    <a:pt x="870" y="1417"/>
                  </a:lnTo>
                  <a:lnTo>
                    <a:pt x="870" y="1421"/>
                  </a:lnTo>
                  <a:lnTo>
                    <a:pt x="873" y="1424"/>
                  </a:lnTo>
                  <a:lnTo>
                    <a:pt x="874" y="1426"/>
                  </a:lnTo>
                  <a:lnTo>
                    <a:pt x="877" y="1426"/>
                  </a:lnTo>
                  <a:lnTo>
                    <a:pt x="881" y="1426"/>
                  </a:lnTo>
                  <a:lnTo>
                    <a:pt x="887" y="1426"/>
                  </a:lnTo>
                  <a:lnTo>
                    <a:pt x="888" y="1426"/>
                  </a:lnTo>
                  <a:lnTo>
                    <a:pt x="891" y="1427"/>
                  </a:lnTo>
                  <a:lnTo>
                    <a:pt x="893" y="1431"/>
                  </a:lnTo>
                  <a:lnTo>
                    <a:pt x="894" y="1439"/>
                  </a:lnTo>
                  <a:lnTo>
                    <a:pt x="901" y="1436"/>
                  </a:lnTo>
                  <a:lnTo>
                    <a:pt x="904" y="1434"/>
                  </a:lnTo>
                  <a:lnTo>
                    <a:pt x="909" y="1436"/>
                  </a:lnTo>
                  <a:lnTo>
                    <a:pt x="906" y="1437"/>
                  </a:lnTo>
                  <a:lnTo>
                    <a:pt x="906" y="1439"/>
                  </a:lnTo>
                  <a:lnTo>
                    <a:pt x="907" y="1439"/>
                  </a:lnTo>
                  <a:lnTo>
                    <a:pt x="910" y="1439"/>
                  </a:lnTo>
                  <a:lnTo>
                    <a:pt x="912" y="1437"/>
                  </a:lnTo>
                  <a:lnTo>
                    <a:pt x="913" y="1434"/>
                  </a:lnTo>
                  <a:lnTo>
                    <a:pt x="913" y="1431"/>
                  </a:lnTo>
                  <a:lnTo>
                    <a:pt x="913" y="1430"/>
                  </a:lnTo>
                  <a:lnTo>
                    <a:pt x="916" y="1428"/>
                  </a:lnTo>
                  <a:lnTo>
                    <a:pt x="920" y="1428"/>
                  </a:lnTo>
                  <a:lnTo>
                    <a:pt x="924" y="1428"/>
                  </a:lnTo>
                  <a:lnTo>
                    <a:pt x="927" y="1427"/>
                  </a:lnTo>
                  <a:lnTo>
                    <a:pt x="930" y="1423"/>
                  </a:lnTo>
                  <a:lnTo>
                    <a:pt x="933" y="1418"/>
                  </a:lnTo>
                  <a:lnTo>
                    <a:pt x="937" y="1418"/>
                  </a:lnTo>
                  <a:lnTo>
                    <a:pt x="946" y="1418"/>
                  </a:lnTo>
                  <a:lnTo>
                    <a:pt x="946" y="1424"/>
                  </a:lnTo>
                  <a:lnTo>
                    <a:pt x="949" y="1424"/>
                  </a:lnTo>
                  <a:lnTo>
                    <a:pt x="950" y="1423"/>
                  </a:lnTo>
                  <a:lnTo>
                    <a:pt x="952" y="1421"/>
                  </a:lnTo>
                  <a:lnTo>
                    <a:pt x="955" y="1421"/>
                  </a:lnTo>
                  <a:lnTo>
                    <a:pt x="956" y="1417"/>
                  </a:lnTo>
                  <a:lnTo>
                    <a:pt x="958" y="1413"/>
                  </a:lnTo>
                  <a:lnTo>
                    <a:pt x="962" y="1411"/>
                  </a:lnTo>
                  <a:lnTo>
                    <a:pt x="966" y="1410"/>
                  </a:lnTo>
                  <a:lnTo>
                    <a:pt x="966" y="1407"/>
                  </a:lnTo>
                  <a:lnTo>
                    <a:pt x="966" y="1404"/>
                  </a:lnTo>
                  <a:lnTo>
                    <a:pt x="966" y="1400"/>
                  </a:lnTo>
                  <a:lnTo>
                    <a:pt x="966" y="1397"/>
                  </a:lnTo>
                  <a:lnTo>
                    <a:pt x="972" y="1394"/>
                  </a:lnTo>
                  <a:lnTo>
                    <a:pt x="973" y="1387"/>
                  </a:lnTo>
                  <a:lnTo>
                    <a:pt x="973" y="1380"/>
                  </a:lnTo>
                  <a:lnTo>
                    <a:pt x="973" y="1374"/>
                  </a:lnTo>
                  <a:lnTo>
                    <a:pt x="975" y="1367"/>
                  </a:lnTo>
                  <a:lnTo>
                    <a:pt x="986" y="1361"/>
                  </a:lnTo>
                  <a:lnTo>
                    <a:pt x="1002" y="1354"/>
                  </a:lnTo>
                  <a:lnTo>
                    <a:pt x="1009" y="1352"/>
                  </a:lnTo>
                  <a:lnTo>
                    <a:pt x="1017" y="1351"/>
                  </a:lnTo>
                  <a:lnTo>
                    <a:pt x="1024" y="1351"/>
                  </a:lnTo>
                  <a:lnTo>
                    <a:pt x="1027" y="1351"/>
                  </a:lnTo>
                  <a:lnTo>
                    <a:pt x="1030" y="1352"/>
                  </a:lnTo>
                  <a:lnTo>
                    <a:pt x="1031" y="1354"/>
                  </a:lnTo>
                  <a:lnTo>
                    <a:pt x="1031" y="1355"/>
                  </a:lnTo>
                  <a:lnTo>
                    <a:pt x="1031" y="1362"/>
                  </a:lnTo>
                  <a:lnTo>
                    <a:pt x="1030" y="1371"/>
                  </a:lnTo>
                  <a:lnTo>
                    <a:pt x="1028" y="1381"/>
                  </a:lnTo>
                  <a:lnTo>
                    <a:pt x="1021" y="1410"/>
                  </a:lnTo>
                  <a:lnTo>
                    <a:pt x="1021" y="1416"/>
                  </a:lnTo>
                  <a:lnTo>
                    <a:pt x="1021" y="1421"/>
                  </a:lnTo>
                  <a:lnTo>
                    <a:pt x="1021" y="1427"/>
                  </a:lnTo>
                  <a:lnTo>
                    <a:pt x="1022" y="1428"/>
                  </a:lnTo>
                  <a:lnTo>
                    <a:pt x="1020" y="1428"/>
                  </a:lnTo>
                  <a:lnTo>
                    <a:pt x="1012" y="1427"/>
                  </a:lnTo>
                  <a:lnTo>
                    <a:pt x="1012" y="1418"/>
                  </a:lnTo>
                  <a:lnTo>
                    <a:pt x="1011" y="1421"/>
                  </a:lnTo>
                  <a:lnTo>
                    <a:pt x="1009" y="1424"/>
                  </a:lnTo>
                  <a:lnTo>
                    <a:pt x="1008" y="1424"/>
                  </a:lnTo>
                  <a:lnTo>
                    <a:pt x="1009" y="1427"/>
                  </a:lnTo>
                  <a:lnTo>
                    <a:pt x="1011" y="1430"/>
                  </a:lnTo>
                  <a:lnTo>
                    <a:pt x="1012" y="1431"/>
                  </a:lnTo>
                  <a:lnTo>
                    <a:pt x="1012" y="1433"/>
                  </a:lnTo>
                  <a:lnTo>
                    <a:pt x="1014" y="1437"/>
                  </a:lnTo>
                  <a:lnTo>
                    <a:pt x="1014" y="1443"/>
                  </a:lnTo>
                  <a:lnTo>
                    <a:pt x="1011" y="1454"/>
                  </a:lnTo>
                  <a:lnTo>
                    <a:pt x="1007" y="1467"/>
                  </a:lnTo>
                  <a:lnTo>
                    <a:pt x="1002" y="1479"/>
                  </a:lnTo>
                  <a:lnTo>
                    <a:pt x="999" y="1488"/>
                  </a:lnTo>
                  <a:lnTo>
                    <a:pt x="1007" y="1488"/>
                  </a:lnTo>
                  <a:lnTo>
                    <a:pt x="1021" y="1488"/>
                  </a:lnTo>
                  <a:lnTo>
                    <a:pt x="1035" y="1488"/>
                  </a:lnTo>
                  <a:lnTo>
                    <a:pt x="1040" y="1486"/>
                  </a:lnTo>
                  <a:lnTo>
                    <a:pt x="1045" y="1483"/>
                  </a:lnTo>
                  <a:lnTo>
                    <a:pt x="1051" y="1480"/>
                  </a:lnTo>
                  <a:lnTo>
                    <a:pt x="1057" y="1479"/>
                  </a:lnTo>
                  <a:lnTo>
                    <a:pt x="1063" y="1480"/>
                  </a:lnTo>
                  <a:lnTo>
                    <a:pt x="1068" y="1482"/>
                  </a:lnTo>
                  <a:lnTo>
                    <a:pt x="1077" y="1483"/>
                  </a:lnTo>
                  <a:lnTo>
                    <a:pt x="1081" y="1485"/>
                  </a:lnTo>
                  <a:lnTo>
                    <a:pt x="1084" y="1492"/>
                  </a:lnTo>
                  <a:lnTo>
                    <a:pt x="1086" y="1496"/>
                  </a:lnTo>
                  <a:lnTo>
                    <a:pt x="1087" y="1499"/>
                  </a:lnTo>
                  <a:lnTo>
                    <a:pt x="1102" y="1502"/>
                  </a:lnTo>
                  <a:lnTo>
                    <a:pt x="1087" y="1587"/>
                  </a:lnTo>
                  <a:lnTo>
                    <a:pt x="1090" y="1591"/>
                  </a:lnTo>
                  <a:lnTo>
                    <a:pt x="1094" y="1597"/>
                  </a:lnTo>
                  <a:lnTo>
                    <a:pt x="1099" y="1603"/>
                  </a:lnTo>
                  <a:lnTo>
                    <a:pt x="1107" y="1613"/>
                  </a:lnTo>
                  <a:lnTo>
                    <a:pt x="1112" y="1623"/>
                  </a:lnTo>
                  <a:lnTo>
                    <a:pt x="1116" y="1631"/>
                  </a:lnTo>
                  <a:lnTo>
                    <a:pt x="1117" y="1637"/>
                  </a:lnTo>
                  <a:lnTo>
                    <a:pt x="1119" y="1637"/>
                  </a:lnTo>
                  <a:lnTo>
                    <a:pt x="1120" y="1637"/>
                  </a:lnTo>
                  <a:lnTo>
                    <a:pt x="1123" y="1636"/>
                  </a:lnTo>
                  <a:lnTo>
                    <a:pt x="1126" y="1634"/>
                  </a:lnTo>
                  <a:lnTo>
                    <a:pt x="1129" y="1634"/>
                  </a:lnTo>
                  <a:lnTo>
                    <a:pt x="1130" y="1636"/>
                  </a:lnTo>
                  <a:lnTo>
                    <a:pt x="1130" y="1639"/>
                  </a:lnTo>
                  <a:lnTo>
                    <a:pt x="1132" y="1640"/>
                  </a:lnTo>
                  <a:lnTo>
                    <a:pt x="1140" y="1637"/>
                  </a:lnTo>
                  <a:lnTo>
                    <a:pt x="1146" y="1636"/>
                  </a:lnTo>
                  <a:lnTo>
                    <a:pt x="1153" y="1634"/>
                  </a:lnTo>
                  <a:lnTo>
                    <a:pt x="1162" y="1631"/>
                  </a:lnTo>
                  <a:lnTo>
                    <a:pt x="1164" y="1627"/>
                  </a:lnTo>
                  <a:lnTo>
                    <a:pt x="1165" y="1623"/>
                  </a:lnTo>
                  <a:lnTo>
                    <a:pt x="1172" y="1624"/>
                  </a:lnTo>
                  <a:lnTo>
                    <a:pt x="1182" y="1626"/>
                  </a:lnTo>
                  <a:lnTo>
                    <a:pt x="1187" y="1634"/>
                  </a:lnTo>
                  <a:lnTo>
                    <a:pt x="1194" y="1642"/>
                  </a:lnTo>
                  <a:lnTo>
                    <a:pt x="1200" y="1647"/>
                  </a:lnTo>
                  <a:lnTo>
                    <a:pt x="1207" y="1655"/>
                  </a:lnTo>
                  <a:lnTo>
                    <a:pt x="1218" y="1662"/>
                  </a:lnTo>
                  <a:lnTo>
                    <a:pt x="1218" y="1659"/>
                  </a:lnTo>
                  <a:lnTo>
                    <a:pt x="1218" y="1656"/>
                  </a:lnTo>
                  <a:lnTo>
                    <a:pt x="1217" y="1653"/>
                  </a:lnTo>
                  <a:lnTo>
                    <a:pt x="1218" y="1650"/>
                  </a:lnTo>
                  <a:lnTo>
                    <a:pt x="1221" y="1644"/>
                  </a:lnTo>
                  <a:lnTo>
                    <a:pt x="1225" y="1637"/>
                  </a:lnTo>
                  <a:lnTo>
                    <a:pt x="1234" y="1637"/>
                  </a:lnTo>
                  <a:lnTo>
                    <a:pt x="1234" y="1636"/>
                  </a:lnTo>
                  <a:lnTo>
                    <a:pt x="1234" y="1634"/>
                  </a:lnTo>
                  <a:lnTo>
                    <a:pt x="1234" y="1631"/>
                  </a:lnTo>
                  <a:lnTo>
                    <a:pt x="1234" y="1629"/>
                  </a:lnTo>
                  <a:lnTo>
                    <a:pt x="1234" y="1626"/>
                  </a:lnTo>
                  <a:lnTo>
                    <a:pt x="1240" y="1626"/>
                  </a:lnTo>
                  <a:lnTo>
                    <a:pt x="1241" y="1614"/>
                  </a:lnTo>
                  <a:lnTo>
                    <a:pt x="1243" y="1604"/>
                  </a:lnTo>
                  <a:lnTo>
                    <a:pt x="1250" y="1604"/>
                  </a:lnTo>
                  <a:lnTo>
                    <a:pt x="1254" y="1604"/>
                  </a:lnTo>
                  <a:lnTo>
                    <a:pt x="1254" y="1606"/>
                  </a:lnTo>
                  <a:lnTo>
                    <a:pt x="1256" y="1607"/>
                  </a:lnTo>
                  <a:lnTo>
                    <a:pt x="1257" y="1600"/>
                  </a:lnTo>
                  <a:lnTo>
                    <a:pt x="1257" y="1597"/>
                  </a:lnTo>
                  <a:lnTo>
                    <a:pt x="1259" y="1595"/>
                  </a:lnTo>
                  <a:lnTo>
                    <a:pt x="1261" y="1595"/>
                  </a:lnTo>
                  <a:lnTo>
                    <a:pt x="1263" y="1595"/>
                  </a:lnTo>
                  <a:lnTo>
                    <a:pt x="1267" y="1597"/>
                  </a:lnTo>
                  <a:lnTo>
                    <a:pt x="1270" y="1598"/>
                  </a:lnTo>
                  <a:lnTo>
                    <a:pt x="1273" y="1598"/>
                  </a:lnTo>
                  <a:lnTo>
                    <a:pt x="1284" y="1590"/>
                  </a:lnTo>
                  <a:lnTo>
                    <a:pt x="1295" y="1581"/>
                  </a:lnTo>
                  <a:lnTo>
                    <a:pt x="1295" y="1577"/>
                  </a:lnTo>
                  <a:lnTo>
                    <a:pt x="1300" y="1575"/>
                  </a:lnTo>
                  <a:lnTo>
                    <a:pt x="1306" y="1574"/>
                  </a:lnTo>
                  <a:lnTo>
                    <a:pt x="1309" y="1580"/>
                  </a:lnTo>
                  <a:lnTo>
                    <a:pt x="1312" y="1584"/>
                  </a:lnTo>
                  <a:lnTo>
                    <a:pt x="1303" y="1590"/>
                  </a:lnTo>
                  <a:lnTo>
                    <a:pt x="1295" y="1595"/>
                  </a:lnTo>
                  <a:lnTo>
                    <a:pt x="1295" y="1598"/>
                  </a:lnTo>
                  <a:lnTo>
                    <a:pt x="1299" y="1600"/>
                  </a:lnTo>
                  <a:lnTo>
                    <a:pt x="1303" y="1601"/>
                  </a:lnTo>
                  <a:lnTo>
                    <a:pt x="1300" y="1607"/>
                  </a:lnTo>
                  <a:lnTo>
                    <a:pt x="1306" y="1607"/>
                  </a:lnTo>
                  <a:lnTo>
                    <a:pt x="1306" y="1608"/>
                  </a:lnTo>
                  <a:lnTo>
                    <a:pt x="1306" y="1610"/>
                  </a:lnTo>
                  <a:lnTo>
                    <a:pt x="1306" y="1613"/>
                  </a:lnTo>
                  <a:lnTo>
                    <a:pt x="1306" y="1614"/>
                  </a:lnTo>
                  <a:lnTo>
                    <a:pt x="1305" y="1616"/>
                  </a:lnTo>
                  <a:lnTo>
                    <a:pt x="1303" y="1617"/>
                  </a:lnTo>
                  <a:lnTo>
                    <a:pt x="1297" y="1617"/>
                  </a:lnTo>
                  <a:lnTo>
                    <a:pt x="1299" y="1627"/>
                  </a:lnTo>
                  <a:lnTo>
                    <a:pt x="1299" y="1631"/>
                  </a:lnTo>
                  <a:lnTo>
                    <a:pt x="1300" y="1636"/>
                  </a:lnTo>
                  <a:lnTo>
                    <a:pt x="1302" y="1639"/>
                  </a:lnTo>
                  <a:lnTo>
                    <a:pt x="1303" y="1640"/>
                  </a:lnTo>
                  <a:lnTo>
                    <a:pt x="1305" y="1642"/>
                  </a:lnTo>
                  <a:lnTo>
                    <a:pt x="1309" y="1643"/>
                  </a:lnTo>
                  <a:lnTo>
                    <a:pt x="1315" y="1643"/>
                  </a:lnTo>
                  <a:lnTo>
                    <a:pt x="1318" y="1642"/>
                  </a:lnTo>
                  <a:lnTo>
                    <a:pt x="1319" y="1640"/>
                  </a:lnTo>
                  <a:lnTo>
                    <a:pt x="1319" y="1639"/>
                  </a:lnTo>
                  <a:lnTo>
                    <a:pt x="1320" y="1637"/>
                  </a:lnTo>
                  <a:lnTo>
                    <a:pt x="1320" y="1636"/>
                  </a:lnTo>
                  <a:lnTo>
                    <a:pt x="1319" y="1634"/>
                  </a:lnTo>
                  <a:lnTo>
                    <a:pt x="1318" y="1630"/>
                  </a:lnTo>
                  <a:lnTo>
                    <a:pt x="1312" y="1621"/>
                  </a:lnTo>
                  <a:lnTo>
                    <a:pt x="1309" y="1617"/>
                  </a:lnTo>
                  <a:lnTo>
                    <a:pt x="1308" y="1614"/>
                  </a:lnTo>
                  <a:lnTo>
                    <a:pt x="1309" y="1610"/>
                  </a:lnTo>
                  <a:lnTo>
                    <a:pt x="1309" y="1606"/>
                  </a:lnTo>
                  <a:lnTo>
                    <a:pt x="1309" y="1601"/>
                  </a:lnTo>
                  <a:lnTo>
                    <a:pt x="1322" y="1598"/>
                  </a:lnTo>
                  <a:lnTo>
                    <a:pt x="1329" y="1597"/>
                  </a:lnTo>
                  <a:lnTo>
                    <a:pt x="1336" y="1595"/>
                  </a:lnTo>
                  <a:lnTo>
                    <a:pt x="1335" y="1593"/>
                  </a:lnTo>
                  <a:lnTo>
                    <a:pt x="1333" y="1591"/>
                  </a:lnTo>
                  <a:lnTo>
                    <a:pt x="1332" y="1588"/>
                  </a:lnTo>
                  <a:lnTo>
                    <a:pt x="1331" y="1587"/>
                  </a:lnTo>
                  <a:lnTo>
                    <a:pt x="1328" y="1587"/>
                  </a:lnTo>
                  <a:lnTo>
                    <a:pt x="1329" y="1583"/>
                  </a:lnTo>
                  <a:lnTo>
                    <a:pt x="1328" y="1578"/>
                  </a:lnTo>
                  <a:lnTo>
                    <a:pt x="1332" y="1581"/>
                  </a:lnTo>
                  <a:lnTo>
                    <a:pt x="1336" y="1581"/>
                  </a:lnTo>
                  <a:lnTo>
                    <a:pt x="1336" y="1590"/>
                  </a:lnTo>
                  <a:lnTo>
                    <a:pt x="1339" y="1591"/>
                  </a:lnTo>
                  <a:lnTo>
                    <a:pt x="1342" y="1590"/>
                  </a:lnTo>
                  <a:lnTo>
                    <a:pt x="1345" y="1590"/>
                  </a:lnTo>
                  <a:lnTo>
                    <a:pt x="1348" y="1590"/>
                  </a:lnTo>
                  <a:lnTo>
                    <a:pt x="1352" y="1591"/>
                  </a:lnTo>
                  <a:lnTo>
                    <a:pt x="1356" y="1594"/>
                  </a:lnTo>
                  <a:lnTo>
                    <a:pt x="1359" y="1597"/>
                  </a:lnTo>
                  <a:lnTo>
                    <a:pt x="1362" y="1600"/>
                  </a:lnTo>
                  <a:lnTo>
                    <a:pt x="1364" y="1603"/>
                  </a:lnTo>
                  <a:lnTo>
                    <a:pt x="1365" y="1607"/>
                  </a:lnTo>
                  <a:lnTo>
                    <a:pt x="1367" y="1614"/>
                  </a:lnTo>
                  <a:lnTo>
                    <a:pt x="1375" y="1613"/>
                  </a:lnTo>
                  <a:lnTo>
                    <a:pt x="1385" y="1608"/>
                  </a:lnTo>
                  <a:lnTo>
                    <a:pt x="1395" y="1607"/>
                  </a:lnTo>
                  <a:lnTo>
                    <a:pt x="1401" y="1606"/>
                  </a:lnTo>
                  <a:lnTo>
                    <a:pt x="1405" y="1607"/>
                  </a:lnTo>
                  <a:lnTo>
                    <a:pt x="1405" y="1613"/>
                  </a:lnTo>
                  <a:lnTo>
                    <a:pt x="1420" y="1614"/>
                  </a:lnTo>
                  <a:lnTo>
                    <a:pt x="1427" y="1616"/>
                  </a:lnTo>
                  <a:lnTo>
                    <a:pt x="1436" y="1614"/>
                  </a:lnTo>
                  <a:lnTo>
                    <a:pt x="1441" y="1607"/>
                  </a:lnTo>
                  <a:lnTo>
                    <a:pt x="1443" y="1607"/>
                  </a:lnTo>
                  <a:lnTo>
                    <a:pt x="1446" y="1607"/>
                  </a:lnTo>
                  <a:lnTo>
                    <a:pt x="1453" y="1610"/>
                  </a:lnTo>
                  <a:lnTo>
                    <a:pt x="1453" y="1608"/>
                  </a:lnTo>
                  <a:lnTo>
                    <a:pt x="1450" y="1607"/>
                  </a:lnTo>
                  <a:lnTo>
                    <a:pt x="1447" y="1604"/>
                  </a:lnTo>
                  <a:lnTo>
                    <a:pt x="1477" y="1604"/>
                  </a:lnTo>
                  <a:lnTo>
                    <a:pt x="1473" y="1607"/>
                  </a:lnTo>
                  <a:lnTo>
                    <a:pt x="1466" y="1610"/>
                  </a:lnTo>
                  <a:lnTo>
                    <a:pt x="1467" y="1611"/>
                  </a:lnTo>
                  <a:lnTo>
                    <a:pt x="1467" y="1616"/>
                  </a:lnTo>
                  <a:lnTo>
                    <a:pt x="1469" y="1617"/>
                  </a:lnTo>
                  <a:lnTo>
                    <a:pt x="1470" y="1619"/>
                  </a:lnTo>
                  <a:lnTo>
                    <a:pt x="1472" y="1617"/>
                  </a:lnTo>
                  <a:lnTo>
                    <a:pt x="1472" y="1623"/>
                  </a:lnTo>
                  <a:lnTo>
                    <a:pt x="1475" y="1624"/>
                  </a:lnTo>
                  <a:lnTo>
                    <a:pt x="1476" y="1623"/>
                  </a:lnTo>
                  <a:lnTo>
                    <a:pt x="1477" y="1621"/>
                  </a:lnTo>
                  <a:lnTo>
                    <a:pt x="1479" y="1620"/>
                  </a:lnTo>
                  <a:lnTo>
                    <a:pt x="1480" y="1620"/>
                  </a:lnTo>
                  <a:lnTo>
                    <a:pt x="1483" y="1620"/>
                  </a:lnTo>
                  <a:lnTo>
                    <a:pt x="1483" y="1626"/>
                  </a:lnTo>
                  <a:lnTo>
                    <a:pt x="1486" y="1626"/>
                  </a:lnTo>
                  <a:lnTo>
                    <a:pt x="1489" y="1624"/>
                  </a:lnTo>
                  <a:lnTo>
                    <a:pt x="1490" y="1623"/>
                  </a:lnTo>
                  <a:lnTo>
                    <a:pt x="1495" y="1623"/>
                  </a:lnTo>
                  <a:lnTo>
                    <a:pt x="1499" y="1626"/>
                  </a:lnTo>
                  <a:lnTo>
                    <a:pt x="1500" y="1629"/>
                  </a:lnTo>
                  <a:lnTo>
                    <a:pt x="1499" y="1629"/>
                  </a:lnTo>
                  <a:lnTo>
                    <a:pt x="1496" y="1629"/>
                  </a:lnTo>
                  <a:lnTo>
                    <a:pt x="1495" y="1633"/>
                  </a:lnTo>
                  <a:lnTo>
                    <a:pt x="1495" y="1637"/>
                  </a:lnTo>
                  <a:lnTo>
                    <a:pt x="1495" y="1640"/>
                  </a:lnTo>
                  <a:lnTo>
                    <a:pt x="1495" y="1646"/>
                  </a:lnTo>
                  <a:lnTo>
                    <a:pt x="1489" y="1646"/>
                  </a:lnTo>
                  <a:lnTo>
                    <a:pt x="1485" y="1646"/>
                  </a:lnTo>
                  <a:lnTo>
                    <a:pt x="1475" y="1646"/>
                  </a:lnTo>
                  <a:lnTo>
                    <a:pt x="1473" y="1650"/>
                  </a:lnTo>
                  <a:lnTo>
                    <a:pt x="1473" y="1652"/>
                  </a:lnTo>
                  <a:lnTo>
                    <a:pt x="1472" y="1653"/>
                  </a:lnTo>
                  <a:lnTo>
                    <a:pt x="1480" y="1650"/>
                  </a:lnTo>
                  <a:lnTo>
                    <a:pt x="1489" y="1650"/>
                  </a:lnTo>
                  <a:lnTo>
                    <a:pt x="1498" y="1649"/>
                  </a:lnTo>
                  <a:lnTo>
                    <a:pt x="1506" y="1649"/>
                  </a:lnTo>
                  <a:lnTo>
                    <a:pt x="1512" y="1649"/>
                  </a:lnTo>
                  <a:lnTo>
                    <a:pt x="1516" y="1650"/>
                  </a:lnTo>
                  <a:lnTo>
                    <a:pt x="1519" y="1650"/>
                  </a:lnTo>
                  <a:lnTo>
                    <a:pt x="1521" y="1652"/>
                  </a:lnTo>
                  <a:lnTo>
                    <a:pt x="1522" y="1655"/>
                  </a:lnTo>
                  <a:lnTo>
                    <a:pt x="1525" y="1659"/>
                  </a:lnTo>
                  <a:lnTo>
                    <a:pt x="1529" y="1660"/>
                  </a:lnTo>
                  <a:lnTo>
                    <a:pt x="1532" y="1662"/>
                  </a:lnTo>
                  <a:lnTo>
                    <a:pt x="1532" y="1667"/>
                  </a:lnTo>
                  <a:lnTo>
                    <a:pt x="1535" y="1667"/>
                  </a:lnTo>
                  <a:lnTo>
                    <a:pt x="1536" y="1667"/>
                  </a:lnTo>
                  <a:lnTo>
                    <a:pt x="1539" y="1667"/>
                  </a:lnTo>
                  <a:lnTo>
                    <a:pt x="1541" y="1667"/>
                  </a:lnTo>
                  <a:lnTo>
                    <a:pt x="1538" y="1683"/>
                  </a:lnTo>
                  <a:lnTo>
                    <a:pt x="1536" y="1691"/>
                  </a:lnTo>
                  <a:lnTo>
                    <a:pt x="1532" y="1698"/>
                  </a:lnTo>
                  <a:lnTo>
                    <a:pt x="1535" y="1696"/>
                  </a:lnTo>
                  <a:lnTo>
                    <a:pt x="1538" y="1696"/>
                  </a:lnTo>
                  <a:lnTo>
                    <a:pt x="1539" y="1698"/>
                  </a:lnTo>
                  <a:lnTo>
                    <a:pt x="1541" y="1698"/>
                  </a:lnTo>
                  <a:lnTo>
                    <a:pt x="1541" y="1692"/>
                  </a:lnTo>
                  <a:lnTo>
                    <a:pt x="1541" y="1686"/>
                  </a:lnTo>
                  <a:lnTo>
                    <a:pt x="1544" y="1686"/>
                  </a:lnTo>
                  <a:lnTo>
                    <a:pt x="1547" y="1686"/>
                  </a:lnTo>
                  <a:lnTo>
                    <a:pt x="1548" y="1685"/>
                  </a:lnTo>
                  <a:lnTo>
                    <a:pt x="1552" y="1683"/>
                  </a:lnTo>
                  <a:lnTo>
                    <a:pt x="1555" y="1688"/>
                  </a:lnTo>
                  <a:lnTo>
                    <a:pt x="1558" y="1692"/>
                  </a:lnTo>
                  <a:lnTo>
                    <a:pt x="1560" y="1692"/>
                  </a:lnTo>
                  <a:lnTo>
                    <a:pt x="1562" y="1692"/>
                  </a:lnTo>
                  <a:lnTo>
                    <a:pt x="1564" y="1692"/>
                  </a:lnTo>
                  <a:lnTo>
                    <a:pt x="1565" y="1692"/>
                  </a:lnTo>
                  <a:lnTo>
                    <a:pt x="1567" y="1693"/>
                  </a:lnTo>
                  <a:lnTo>
                    <a:pt x="1568" y="1696"/>
                  </a:lnTo>
                  <a:lnTo>
                    <a:pt x="1568" y="1699"/>
                  </a:lnTo>
                  <a:lnTo>
                    <a:pt x="1568" y="1705"/>
                  </a:lnTo>
                  <a:lnTo>
                    <a:pt x="1568" y="1709"/>
                  </a:lnTo>
                  <a:lnTo>
                    <a:pt x="1571" y="1708"/>
                  </a:lnTo>
                  <a:lnTo>
                    <a:pt x="1571" y="1706"/>
                  </a:lnTo>
                  <a:lnTo>
                    <a:pt x="1571" y="1703"/>
                  </a:lnTo>
                  <a:lnTo>
                    <a:pt x="1571" y="1701"/>
                  </a:lnTo>
                  <a:lnTo>
                    <a:pt x="1585" y="1702"/>
                  </a:lnTo>
                  <a:lnTo>
                    <a:pt x="1597" y="1702"/>
                  </a:lnTo>
                  <a:lnTo>
                    <a:pt x="1606" y="1702"/>
                  </a:lnTo>
                  <a:lnTo>
                    <a:pt x="1619" y="1703"/>
                  </a:lnTo>
                  <a:lnTo>
                    <a:pt x="1619" y="1712"/>
                  </a:lnTo>
                  <a:lnTo>
                    <a:pt x="1620" y="1712"/>
                  </a:lnTo>
                  <a:lnTo>
                    <a:pt x="1623" y="1712"/>
                  </a:lnTo>
                  <a:lnTo>
                    <a:pt x="1626" y="1712"/>
                  </a:lnTo>
                  <a:lnTo>
                    <a:pt x="1630" y="1711"/>
                  </a:lnTo>
                  <a:lnTo>
                    <a:pt x="1633" y="1711"/>
                  </a:lnTo>
                  <a:lnTo>
                    <a:pt x="1634" y="1712"/>
                  </a:lnTo>
                  <a:lnTo>
                    <a:pt x="1646" y="1716"/>
                  </a:lnTo>
                  <a:lnTo>
                    <a:pt x="1647" y="1718"/>
                  </a:lnTo>
                  <a:lnTo>
                    <a:pt x="1649" y="1721"/>
                  </a:lnTo>
                  <a:lnTo>
                    <a:pt x="1650" y="1725"/>
                  </a:lnTo>
                  <a:lnTo>
                    <a:pt x="1652" y="1729"/>
                  </a:lnTo>
                  <a:lnTo>
                    <a:pt x="1655" y="1734"/>
                  </a:lnTo>
                  <a:lnTo>
                    <a:pt x="1656" y="1735"/>
                  </a:lnTo>
                  <a:lnTo>
                    <a:pt x="1660" y="1737"/>
                  </a:lnTo>
                  <a:lnTo>
                    <a:pt x="1663" y="1738"/>
                  </a:lnTo>
                  <a:lnTo>
                    <a:pt x="1666" y="1739"/>
                  </a:lnTo>
                  <a:lnTo>
                    <a:pt x="1666" y="1741"/>
                  </a:lnTo>
                  <a:lnTo>
                    <a:pt x="1666" y="1744"/>
                  </a:lnTo>
                  <a:lnTo>
                    <a:pt x="1665" y="1745"/>
                  </a:lnTo>
                  <a:lnTo>
                    <a:pt x="1666" y="1748"/>
                  </a:lnTo>
                  <a:lnTo>
                    <a:pt x="1670" y="1748"/>
                  </a:lnTo>
                  <a:lnTo>
                    <a:pt x="1673" y="1751"/>
                  </a:lnTo>
                  <a:lnTo>
                    <a:pt x="1675" y="1754"/>
                  </a:lnTo>
                  <a:lnTo>
                    <a:pt x="1676" y="1758"/>
                  </a:lnTo>
                  <a:lnTo>
                    <a:pt x="1678" y="1764"/>
                  </a:lnTo>
                  <a:lnTo>
                    <a:pt x="1679" y="1768"/>
                  </a:lnTo>
                  <a:lnTo>
                    <a:pt x="1680" y="1778"/>
                  </a:lnTo>
                  <a:lnTo>
                    <a:pt x="1682" y="1787"/>
                  </a:lnTo>
                  <a:lnTo>
                    <a:pt x="1685" y="1797"/>
                  </a:lnTo>
                  <a:lnTo>
                    <a:pt x="1691" y="1797"/>
                  </a:lnTo>
                  <a:lnTo>
                    <a:pt x="1696" y="1797"/>
                  </a:lnTo>
                  <a:lnTo>
                    <a:pt x="1696" y="1799"/>
                  </a:lnTo>
                  <a:lnTo>
                    <a:pt x="1696" y="1801"/>
                  </a:lnTo>
                  <a:lnTo>
                    <a:pt x="1695" y="1804"/>
                  </a:lnTo>
                  <a:lnTo>
                    <a:pt x="1696" y="1806"/>
                  </a:lnTo>
                  <a:lnTo>
                    <a:pt x="1689" y="1810"/>
                  </a:lnTo>
                  <a:lnTo>
                    <a:pt x="1682" y="1814"/>
                  </a:lnTo>
                  <a:lnTo>
                    <a:pt x="1693" y="1819"/>
                  </a:lnTo>
                  <a:lnTo>
                    <a:pt x="1696" y="1820"/>
                  </a:lnTo>
                  <a:lnTo>
                    <a:pt x="1698" y="1820"/>
                  </a:lnTo>
                  <a:lnTo>
                    <a:pt x="1698" y="1823"/>
                  </a:lnTo>
                  <a:lnTo>
                    <a:pt x="1696" y="1824"/>
                  </a:lnTo>
                  <a:lnTo>
                    <a:pt x="1693" y="1829"/>
                  </a:lnTo>
                  <a:lnTo>
                    <a:pt x="1691" y="1836"/>
                  </a:lnTo>
                  <a:lnTo>
                    <a:pt x="1692" y="1836"/>
                  </a:lnTo>
                  <a:lnTo>
                    <a:pt x="1692" y="1837"/>
                  </a:lnTo>
                  <a:lnTo>
                    <a:pt x="1693" y="1839"/>
                  </a:lnTo>
                  <a:lnTo>
                    <a:pt x="1695" y="1840"/>
                  </a:lnTo>
                  <a:lnTo>
                    <a:pt x="1696" y="1842"/>
                  </a:lnTo>
                  <a:lnTo>
                    <a:pt x="1699" y="1842"/>
                  </a:lnTo>
                  <a:lnTo>
                    <a:pt x="1702" y="1840"/>
                  </a:lnTo>
                  <a:lnTo>
                    <a:pt x="1705" y="1839"/>
                  </a:lnTo>
                  <a:lnTo>
                    <a:pt x="1709" y="1839"/>
                  </a:lnTo>
                  <a:lnTo>
                    <a:pt x="1706" y="1847"/>
                  </a:lnTo>
                  <a:lnTo>
                    <a:pt x="1711" y="1847"/>
                  </a:lnTo>
                  <a:lnTo>
                    <a:pt x="1715" y="1846"/>
                  </a:lnTo>
                  <a:lnTo>
                    <a:pt x="1719" y="1846"/>
                  </a:lnTo>
                  <a:lnTo>
                    <a:pt x="1724" y="1847"/>
                  </a:lnTo>
                  <a:lnTo>
                    <a:pt x="1724" y="1849"/>
                  </a:lnTo>
                  <a:lnTo>
                    <a:pt x="1724" y="1850"/>
                  </a:lnTo>
                  <a:lnTo>
                    <a:pt x="1722" y="1856"/>
                  </a:lnTo>
                  <a:lnTo>
                    <a:pt x="1721" y="1859"/>
                  </a:lnTo>
                  <a:lnTo>
                    <a:pt x="1721" y="1862"/>
                  </a:lnTo>
                  <a:lnTo>
                    <a:pt x="1722" y="1865"/>
                  </a:lnTo>
                  <a:lnTo>
                    <a:pt x="1724" y="1866"/>
                  </a:lnTo>
                  <a:lnTo>
                    <a:pt x="1729" y="1866"/>
                  </a:lnTo>
                  <a:lnTo>
                    <a:pt x="1732" y="1858"/>
                  </a:lnTo>
                  <a:lnTo>
                    <a:pt x="1738" y="1858"/>
                  </a:lnTo>
                  <a:lnTo>
                    <a:pt x="1744" y="1858"/>
                  </a:lnTo>
                  <a:lnTo>
                    <a:pt x="1751" y="1859"/>
                  </a:lnTo>
                  <a:lnTo>
                    <a:pt x="1758" y="1862"/>
                  </a:lnTo>
                  <a:lnTo>
                    <a:pt x="1771" y="1868"/>
                  </a:lnTo>
                  <a:lnTo>
                    <a:pt x="1778" y="1872"/>
                  </a:lnTo>
                  <a:lnTo>
                    <a:pt x="1778" y="1878"/>
                  </a:lnTo>
                  <a:lnTo>
                    <a:pt x="1787" y="1875"/>
                  </a:lnTo>
                  <a:lnTo>
                    <a:pt x="1790" y="1886"/>
                  </a:lnTo>
                  <a:lnTo>
                    <a:pt x="1796" y="1886"/>
                  </a:lnTo>
                  <a:lnTo>
                    <a:pt x="1796" y="1888"/>
                  </a:lnTo>
                  <a:lnTo>
                    <a:pt x="1796" y="1889"/>
                  </a:lnTo>
                  <a:lnTo>
                    <a:pt x="1796" y="1891"/>
                  </a:lnTo>
                  <a:lnTo>
                    <a:pt x="1796" y="1892"/>
                  </a:lnTo>
                  <a:lnTo>
                    <a:pt x="1793" y="1896"/>
                  </a:lnTo>
                  <a:lnTo>
                    <a:pt x="1796" y="1899"/>
                  </a:lnTo>
                  <a:lnTo>
                    <a:pt x="1797" y="1901"/>
                  </a:lnTo>
                  <a:lnTo>
                    <a:pt x="1797" y="1904"/>
                  </a:lnTo>
                  <a:lnTo>
                    <a:pt x="1799" y="1908"/>
                  </a:lnTo>
                  <a:lnTo>
                    <a:pt x="1801" y="1908"/>
                  </a:lnTo>
                  <a:lnTo>
                    <a:pt x="1806" y="1908"/>
                  </a:lnTo>
                  <a:lnTo>
                    <a:pt x="1807" y="1902"/>
                  </a:lnTo>
                  <a:lnTo>
                    <a:pt x="1809" y="1896"/>
                  </a:lnTo>
                  <a:lnTo>
                    <a:pt x="1814" y="1895"/>
                  </a:lnTo>
                  <a:lnTo>
                    <a:pt x="1817" y="1896"/>
                  </a:lnTo>
                  <a:lnTo>
                    <a:pt x="1820" y="1896"/>
                  </a:lnTo>
                  <a:lnTo>
                    <a:pt x="1823" y="1898"/>
                  </a:lnTo>
                  <a:lnTo>
                    <a:pt x="1827" y="1902"/>
                  </a:lnTo>
                  <a:lnTo>
                    <a:pt x="1832" y="1905"/>
                  </a:lnTo>
                  <a:lnTo>
                    <a:pt x="1833" y="1905"/>
                  </a:lnTo>
                  <a:lnTo>
                    <a:pt x="1836" y="1904"/>
                  </a:lnTo>
                  <a:lnTo>
                    <a:pt x="1839" y="1902"/>
                  </a:lnTo>
                  <a:lnTo>
                    <a:pt x="1842" y="1902"/>
                  </a:lnTo>
                  <a:lnTo>
                    <a:pt x="1845" y="1908"/>
                  </a:lnTo>
                  <a:lnTo>
                    <a:pt x="1849" y="1909"/>
                  </a:lnTo>
                  <a:lnTo>
                    <a:pt x="1853" y="1909"/>
                  </a:lnTo>
                  <a:lnTo>
                    <a:pt x="1860" y="1909"/>
                  </a:lnTo>
                  <a:lnTo>
                    <a:pt x="1866" y="1908"/>
                  </a:lnTo>
                  <a:lnTo>
                    <a:pt x="1871" y="1908"/>
                  </a:lnTo>
                  <a:lnTo>
                    <a:pt x="1872" y="1908"/>
                  </a:lnTo>
                  <a:lnTo>
                    <a:pt x="1879" y="1911"/>
                  </a:lnTo>
                  <a:lnTo>
                    <a:pt x="1889" y="1917"/>
                  </a:lnTo>
                  <a:lnTo>
                    <a:pt x="1899" y="1922"/>
                  </a:lnTo>
                  <a:lnTo>
                    <a:pt x="1907" y="1927"/>
                  </a:lnTo>
                  <a:lnTo>
                    <a:pt x="1909" y="1932"/>
                  </a:lnTo>
                  <a:lnTo>
                    <a:pt x="1915" y="1941"/>
                  </a:lnTo>
                  <a:lnTo>
                    <a:pt x="1922" y="1953"/>
                  </a:lnTo>
                  <a:lnTo>
                    <a:pt x="1924" y="1953"/>
                  </a:lnTo>
                  <a:lnTo>
                    <a:pt x="1925" y="1953"/>
                  </a:lnTo>
                  <a:lnTo>
                    <a:pt x="1928" y="1951"/>
                  </a:lnTo>
                  <a:lnTo>
                    <a:pt x="1931" y="1950"/>
                  </a:lnTo>
                  <a:lnTo>
                    <a:pt x="1934" y="1950"/>
                  </a:lnTo>
                  <a:lnTo>
                    <a:pt x="1937" y="1950"/>
                  </a:lnTo>
                  <a:lnTo>
                    <a:pt x="1937" y="1958"/>
                  </a:lnTo>
                  <a:lnTo>
                    <a:pt x="1950" y="1955"/>
                  </a:lnTo>
                  <a:lnTo>
                    <a:pt x="1954" y="1966"/>
                  </a:lnTo>
                  <a:lnTo>
                    <a:pt x="1956" y="1971"/>
                  </a:lnTo>
                  <a:lnTo>
                    <a:pt x="1958" y="1977"/>
                  </a:lnTo>
                  <a:lnTo>
                    <a:pt x="1963" y="1980"/>
                  </a:lnTo>
                  <a:lnTo>
                    <a:pt x="1966" y="1981"/>
                  </a:lnTo>
                  <a:lnTo>
                    <a:pt x="1967" y="1983"/>
                  </a:lnTo>
                  <a:lnTo>
                    <a:pt x="1968" y="1993"/>
                  </a:lnTo>
                  <a:lnTo>
                    <a:pt x="1970" y="2003"/>
                  </a:lnTo>
                  <a:lnTo>
                    <a:pt x="1970" y="2014"/>
                  </a:lnTo>
                  <a:lnTo>
                    <a:pt x="1968" y="2026"/>
                  </a:lnTo>
                  <a:lnTo>
                    <a:pt x="1966" y="2036"/>
                  </a:lnTo>
                  <a:lnTo>
                    <a:pt x="1963" y="2045"/>
                  </a:lnTo>
                  <a:lnTo>
                    <a:pt x="1960" y="2053"/>
                  </a:lnTo>
                  <a:lnTo>
                    <a:pt x="1956" y="2061"/>
                  </a:lnTo>
                  <a:lnTo>
                    <a:pt x="1953" y="2063"/>
                  </a:lnTo>
                  <a:lnTo>
                    <a:pt x="1950" y="2066"/>
                  </a:lnTo>
                  <a:lnTo>
                    <a:pt x="1941" y="2071"/>
                  </a:lnTo>
                  <a:lnTo>
                    <a:pt x="1934" y="2076"/>
                  </a:lnTo>
                  <a:lnTo>
                    <a:pt x="1931" y="2079"/>
                  </a:lnTo>
                  <a:lnTo>
                    <a:pt x="1928" y="2082"/>
                  </a:lnTo>
                  <a:lnTo>
                    <a:pt x="1925" y="2086"/>
                  </a:lnTo>
                  <a:lnTo>
                    <a:pt x="1922" y="2092"/>
                  </a:lnTo>
                  <a:lnTo>
                    <a:pt x="1918" y="2105"/>
                  </a:lnTo>
                  <a:lnTo>
                    <a:pt x="1914" y="2117"/>
                  </a:lnTo>
                  <a:lnTo>
                    <a:pt x="1908" y="2130"/>
                  </a:lnTo>
                  <a:lnTo>
                    <a:pt x="1902" y="2124"/>
                  </a:lnTo>
                  <a:lnTo>
                    <a:pt x="1895" y="2121"/>
                  </a:lnTo>
                  <a:lnTo>
                    <a:pt x="1895" y="2124"/>
                  </a:lnTo>
                  <a:lnTo>
                    <a:pt x="1896" y="2127"/>
                  </a:lnTo>
                  <a:lnTo>
                    <a:pt x="1898" y="2128"/>
                  </a:lnTo>
                  <a:lnTo>
                    <a:pt x="1898" y="2130"/>
                  </a:lnTo>
                  <a:lnTo>
                    <a:pt x="1894" y="2133"/>
                  </a:lnTo>
                  <a:lnTo>
                    <a:pt x="1892" y="2135"/>
                  </a:lnTo>
                  <a:lnTo>
                    <a:pt x="1891" y="2138"/>
                  </a:lnTo>
                  <a:lnTo>
                    <a:pt x="1889" y="2141"/>
                  </a:lnTo>
                  <a:lnTo>
                    <a:pt x="1891" y="2146"/>
                  </a:lnTo>
                  <a:lnTo>
                    <a:pt x="1889" y="2148"/>
                  </a:lnTo>
                  <a:lnTo>
                    <a:pt x="1889" y="2151"/>
                  </a:lnTo>
                  <a:lnTo>
                    <a:pt x="1884" y="2151"/>
                  </a:lnTo>
                  <a:lnTo>
                    <a:pt x="1884" y="2154"/>
                  </a:lnTo>
                  <a:lnTo>
                    <a:pt x="1884" y="2156"/>
                  </a:lnTo>
                  <a:lnTo>
                    <a:pt x="1885" y="2156"/>
                  </a:lnTo>
                  <a:lnTo>
                    <a:pt x="1886" y="2156"/>
                  </a:lnTo>
                  <a:lnTo>
                    <a:pt x="1889" y="2157"/>
                  </a:lnTo>
                  <a:lnTo>
                    <a:pt x="1889" y="2166"/>
                  </a:lnTo>
                  <a:lnTo>
                    <a:pt x="1891" y="2176"/>
                  </a:lnTo>
                  <a:lnTo>
                    <a:pt x="1892" y="2187"/>
                  </a:lnTo>
                  <a:lnTo>
                    <a:pt x="1892" y="2199"/>
                  </a:lnTo>
                  <a:lnTo>
                    <a:pt x="1889" y="2199"/>
                  </a:lnTo>
                  <a:lnTo>
                    <a:pt x="1889" y="2207"/>
                  </a:lnTo>
                  <a:lnTo>
                    <a:pt x="1889" y="2218"/>
                  </a:lnTo>
                  <a:lnTo>
                    <a:pt x="1884" y="2220"/>
                  </a:lnTo>
                  <a:lnTo>
                    <a:pt x="1884" y="2223"/>
                  </a:lnTo>
                  <a:lnTo>
                    <a:pt x="1885" y="2228"/>
                  </a:lnTo>
                  <a:lnTo>
                    <a:pt x="1886" y="2233"/>
                  </a:lnTo>
                  <a:lnTo>
                    <a:pt x="1888" y="2239"/>
                  </a:lnTo>
                  <a:lnTo>
                    <a:pt x="1889" y="2241"/>
                  </a:lnTo>
                  <a:lnTo>
                    <a:pt x="1889" y="2242"/>
                  </a:lnTo>
                  <a:lnTo>
                    <a:pt x="1889" y="2243"/>
                  </a:lnTo>
                  <a:lnTo>
                    <a:pt x="1888" y="2245"/>
                  </a:lnTo>
                  <a:lnTo>
                    <a:pt x="1884" y="2246"/>
                  </a:lnTo>
                  <a:lnTo>
                    <a:pt x="1881" y="2249"/>
                  </a:lnTo>
                  <a:lnTo>
                    <a:pt x="1878" y="2251"/>
                  </a:lnTo>
                  <a:lnTo>
                    <a:pt x="1878" y="2254"/>
                  </a:lnTo>
                  <a:lnTo>
                    <a:pt x="1878" y="2256"/>
                  </a:lnTo>
                  <a:lnTo>
                    <a:pt x="1878" y="2262"/>
                  </a:lnTo>
                  <a:lnTo>
                    <a:pt x="1879" y="2268"/>
                  </a:lnTo>
                  <a:lnTo>
                    <a:pt x="1878" y="2272"/>
                  </a:lnTo>
                  <a:lnTo>
                    <a:pt x="1876" y="2277"/>
                  </a:lnTo>
                  <a:lnTo>
                    <a:pt x="1873" y="2282"/>
                  </a:lnTo>
                  <a:lnTo>
                    <a:pt x="1863" y="2294"/>
                  </a:lnTo>
                  <a:lnTo>
                    <a:pt x="1853" y="2305"/>
                  </a:lnTo>
                  <a:lnTo>
                    <a:pt x="1850" y="2313"/>
                  </a:lnTo>
                  <a:lnTo>
                    <a:pt x="1849" y="2314"/>
                  </a:lnTo>
                  <a:lnTo>
                    <a:pt x="1848" y="2317"/>
                  </a:lnTo>
                  <a:lnTo>
                    <a:pt x="1848" y="2320"/>
                  </a:lnTo>
                  <a:lnTo>
                    <a:pt x="1848" y="2324"/>
                  </a:lnTo>
                  <a:lnTo>
                    <a:pt x="1848" y="2330"/>
                  </a:lnTo>
                  <a:lnTo>
                    <a:pt x="1849" y="2334"/>
                  </a:lnTo>
                  <a:lnTo>
                    <a:pt x="1850" y="2340"/>
                  </a:lnTo>
                  <a:lnTo>
                    <a:pt x="1839" y="2344"/>
                  </a:lnTo>
                  <a:lnTo>
                    <a:pt x="1840" y="2349"/>
                  </a:lnTo>
                  <a:lnTo>
                    <a:pt x="1839" y="2353"/>
                  </a:lnTo>
                  <a:lnTo>
                    <a:pt x="1836" y="2354"/>
                  </a:lnTo>
                  <a:lnTo>
                    <a:pt x="1832" y="2356"/>
                  </a:lnTo>
                  <a:lnTo>
                    <a:pt x="1829" y="2354"/>
                  </a:lnTo>
                  <a:lnTo>
                    <a:pt x="1826" y="2354"/>
                  </a:lnTo>
                  <a:lnTo>
                    <a:pt x="1823" y="2351"/>
                  </a:lnTo>
                  <a:lnTo>
                    <a:pt x="1820" y="2350"/>
                  </a:lnTo>
                  <a:lnTo>
                    <a:pt x="1820" y="2359"/>
                  </a:lnTo>
                  <a:lnTo>
                    <a:pt x="1806" y="2360"/>
                  </a:lnTo>
                  <a:lnTo>
                    <a:pt x="1793" y="2362"/>
                  </a:lnTo>
                  <a:lnTo>
                    <a:pt x="1791" y="2363"/>
                  </a:lnTo>
                  <a:lnTo>
                    <a:pt x="1791" y="2364"/>
                  </a:lnTo>
                  <a:lnTo>
                    <a:pt x="1790" y="2364"/>
                  </a:lnTo>
                  <a:lnTo>
                    <a:pt x="1787" y="2364"/>
                  </a:lnTo>
                  <a:lnTo>
                    <a:pt x="1790" y="2374"/>
                  </a:lnTo>
                  <a:lnTo>
                    <a:pt x="1787" y="2376"/>
                  </a:lnTo>
                  <a:lnTo>
                    <a:pt x="1784" y="2377"/>
                  </a:lnTo>
                  <a:lnTo>
                    <a:pt x="1776" y="2377"/>
                  </a:lnTo>
                  <a:lnTo>
                    <a:pt x="1768" y="2379"/>
                  </a:lnTo>
                  <a:lnTo>
                    <a:pt x="1763" y="2380"/>
                  </a:lnTo>
                  <a:lnTo>
                    <a:pt x="1761" y="2382"/>
                  </a:lnTo>
                  <a:lnTo>
                    <a:pt x="1760" y="2385"/>
                  </a:lnTo>
                  <a:lnTo>
                    <a:pt x="1760" y="2386"/>
                  </a:lnTo>
                  <a:lnTo>
                    <a:pt x="1760" y="2389"/>
                  </a:lnTo>
                  <a:lnTo>
                    <a:pt x="1757" y="2392"/>
                  </a:lnTo>
                  <a:lnTo>
                    <a:pt x="1754" y="2395"/>
                  </a:lnTo>
                  <a:lnTo>
                    <a:pt x="1750" y="2398"/>
                  </a:lnTo>
                  <a:lnTo>
                    <a:pt x="1744" y="2400"/>
                  </a:lnTo>
                  <a:lnTo>
                    <a:pt x="1727" y="2409"/>
                  </a:lnTo>
                  <a:lnTo>
                    <a:pt x="1727" y="2413"/>
                  </a:lnTo>
                  <a:lnTo>
                    <a:pt x="1725" y="2415"/>
                  </a:lnTo>
                  <a:lnTo>
                    <a:pt x="1724" y="2415"/>
                  </a:lnTo>
                  <a:lnTo>
                    <a:pt x="1719" y="2415"/>
                  </a:lnTo>
                  <a:lnTo>
                    <a:pt x="1718" y="2415"/>
                  </a:lnTo>
                  <a:lnTo>
                    <a:pt x="1715" y="2416"/>
                  </a:lnTo>
                  <a:lnTo>
                    <a:pt x="1715" y="2418"/>
                  </a:lnTo>
                  <a:lnTo>
                    <a:pt x="1715" y="2419"/>
                  </a:lnTo>
                  <a:lnTo>
                    <a:pt x="1716" y="2421"/>
                  </a:lnTo>
                  <a:lnTo>
                    <a:pt x="1718" y="2421"/>
                  </a:lnTo>
                  <a:lnTo>
                    <a:pt x="1719" y="2422"/>
                  </a:lnTo>
                  <a:lnTo>
                    <a:pt x="1718" y="2422"/>
                  </a:lnTo>
                  <a:lnTo>
                    <a:pt x="1715" y="2423"/>
                  </a:lnTo>
                  <a:lnTo>
                    <a:pt x="1714" y="2426"/>
                  </a:lnTo>
                  <a:lnTo>
                    <a:pt x="1714" y="2429"/>
                  </a:lnTo>
                  <a:lnTo>
                    <a:pt x="1712" y="2433"/>
                  </a:lnTo>
                  <a:lnTo>
                    <a:pt x="1714" y="2442"/>
                  </a:lnTo>
                  <a:lnTo>
                    <a:pt x="1715" y="2452"/>
                  </a:lnTo>
                  <a:lnTo>
                    <a:pt x="1716" y="2462"/>
                  </a:lnTo>
                  <a:lnTo>
                    <a:pt x="1718" y="2472"/>
                  </a:lnTo>
                  <a:lnTo>
                    <a:pt x="1719" y="2481"/>
                  </a:lnTo>
                  <a:lnTo>
                    <a:pt x="1718" y="2488"/>
                  </a:lnTo>
                  <a:lnTo>
                    <a:pt x="1716" y="2493"/>
                  </a:lnTo>
                  <a:lnTo>
                    <a:pt x="1714" y="2495"/>
                  </a:lnTo>
                  <a:lnTo>
                    <a:pt x="1708" y="2501"/>
                  </a:lnTo>
                  <a:lnTo>
                    <a:pt x="1701" y="2507"/>
                  </a:lnTo>
                  <a:lnTo>
                    <a:pt x="1698" y="2510"/>
                  </a:lnTo>
                  <a:lnTo>
                    <a:pt x="1696" y="2513"/>
                  </a:lnTo>
                  <a:lnTo>
                    <a:pt x="1693" y="2518"/>
                  </a:lnTo>
                  <a:lnTo>
                    <a:pt x="1692" y="2523"/>
                  </a:lnTo>
                  <a:lnTo>
                    <a:pt x="1691" y="2533"/>
                  </a:lnTo>
                  <a:lnTo>
                    <a:pt x="1688" y="2541"/>
                  </a:lnTo>
                  <a:lnTo>
                    <a:pt x="1685" y="2552"/>
                  </a:lnTo>
                  <a:lnTo>
                    <a:pt x="1682" y="2554"/>
                  </a:lnTo>
                  <a:lnTo>
                    <a:pt x="1679" y="2557"/>
                  </a:lnTo>
                  <a:lnTo>
                    <a:pt x="1676" y="2560"/>
                  </a:lnTo>
                  <a:lnTo>
                    <a:pt x="1673" y="2563"/>
                  </a:lnTo>
                  <a:lnTo>
                    <a:pt x="1679" y="2550"/>
                  </a:lnTo>
                  <a:lnTo>
                    <a:pt x="1685" y="2536"/>
                  </a:lnTo>
                  <a:lnTo>
                    <a:pt x="1682" y="2536"/>
                  </a:lnTo>
                  <a:lnTo>
                    <a:pt x="1682" y="2537"/>
                  </a:lnTo>
                  <a:lnTo>
                    <a:pt x="1680" y="2539"/>
                  </a:lnTo>
                  <a:lnTo>
                    <a:pt x="1676" y="2539"/>
                  </a:lnTo>
                  <a:lnTo>
                    <a:pt x="1673" y="2536"/>
                  </a:lnTo>
                  <a:lnTo>
                    <a:pt x="1670" y="2534"/>
                  </a:lnTo>
                  <a:lnTo>
                    <a:pt x="1668" y="2533"/>
                  </a:lnTo>
                  <a:lnTo>
                    <a:pt x="1668" y="2536"/>
                  </a:lnTo>
                  <a:lnTo>
                    <a:pt x="1668" y="2540"/>
                  </a:lnTo>
                  <a:lnTo>
                    <a:pt x="1669" y="2543"/>
                  </a:lnTo>
                  <a:lnTo>
                    <a:pt x="1668" y="2547"/>
                  </a:lnTo>
                  <a:lnTo>
                    <a:pt x="1656" y="2562"/>
                  </a:lnTo>
                  <a:lnTo>
                    <a:pt x="1643" y="2577"/>
                  </a:lnTo>
                  <a:lnTo>
                    <a:pt x="1643" y="2580"/>
                  </a:lnTo>
                  <a:lnTo>
                    <a:pt x="1644" y="2583"/>
                  </a:lnTo>
                  <a:lnTo>
                    <a:pt x="1646" y="2586"/>
                  </a:lnTo>
                  <a:lnTo>
                    <a:pt x="1646" y="2590"/>
                  </a:lnTo>
                  <a:lnTo>
                    <a:pt x="1643" y="2598"/>
                  </a:lnTo>
                  <a:lnTo>
                    <a:pt x="1637" y="2608"/>
                  </a:lnTo>
                  <a:lnTo>
                    <a:pt x="1632" y="2616"/>
                  </a:lnTo>
                  <a:lnTo>
                    <a:pt x="1624" y="2625"/>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2" name="Freeform 7"/>
            <p:cNvSpPr>
              <a:spLocks noEditPoints="1"/>
            </p:cNvSpPr>
            <p:nvPr/>
          </p:nvSpPr>
          <p:spPr bwMode="auto">
            <a:xfrm>
              <a:off x="2163" y="1331"/>
              <a:ext cx="189" cy="95"/>
            </a:xfrm>
            <a:custGeom>
              <a:avLst/>
              <a:gdLst>
                <a:gd name="T0" fmla="*/ 177 w 189"/>
                <a:gd name="T1" fmla="*/ 49 h 95"/>
                <a:gd name="T2" fmla="*/ 158 w 189"/>
                <a:gd name="T3" fmla="*/ 70 h 95"/>
                <a:gd name="T4" fmla="*/ 148 w 189"/>
                <a:gd name="T5" fmla="*/ 72 h 95"/>
                <a:gd name="T6" fmla="*/ 138 w 189"/>
                <a:gd name="T7" fmla="*/ 80 h 95"/>
                <a:gd name="T8" fmla="*/ 132 w 189"/>
                <a:gd name="T9" fmla="*/ 78 h 95"/>
                <a:gd name="T10" fmla="*/ 127 w 189"/>
                <a:gd name="T11" fmla="*/ 82 h 95"/>
                <a:gd name="T12" fmla="*/ 119 w 189"/>
                <a:gd name="T13" fmla="*/ 83 h 95"/>
                <a:gd name="T14" fmla="*/ 108 w 189"/>
                <a:gd name="T15" fmla="*/ 78 h 95"/>
                <a:gd name="T16" fmla="*/ 114 w 189"/>
                <a:gd name="T17" fmla="*/ 86 h 95"/>
                <a:gd name="T18" fmla="*/ 108 w 189"/>
                <a:gd name="T19" fmla="*/ 95 h 95"/>
                <a:gd name="T20" fmla="*/ 72 w 189"/>
                <a:gd name="T21" fmla="*/ 89 h 95"/>
                <a:gd name="T22" fmla="*/ 75 w 189"/>
                <a:gd name="T23" fmla="*/ 85 h 95"/>
                <a:gd name="T24" fmla="*/ 50 w 189"/>
                <a:gd name="T25" fmla="*/ 78 h 95"/>
                <a:gd name="T26" fmla="*/ 42 w 189"/>
                <a:gd name="T27" fmla="*/ 80 h 95"/>
                <a:gd name="T28" fmla="*/ 27 w 189"/>
                <a:gd name="T29" fmla="*/ 75 h 95"/>
                <a:gd name="T30" fmla="*/ 40 w 189"/>
                <a:gd name="T31" fmla="*/ 62 h 95"/>
                <a:gd name="T32" fmla="*/ 30 w 189"/>
                <a:gd name="T33" fmla="*/ 55 h 95"/>
                <a:gd name="T34" fmla="*/ 9 w 189"/>
                <a:gd name="T35" fmla="*/ 59 h 95"/>
                <a:gd name="T36" fmla="*/ 19 w 189"/>
                <a:gd name="T37" fmla="*/ 50 h 95"/>
                <a:gd name="T38" fmla="*/ 39 w 189"/>
                <a:gd name="T39" fmla="*/ 44 h 95"/>
                <a:gd name="T40" fmla="*/ 32 w 189"/>
                <a:gd name="T41" fmla="*/ 40 h 95"/>
                <a:gd name="T42" fmla="*/ 33 w 189"/>
                <a:gd name="T43" fmla="*/ 33 h 95"/>
                <a:gd name="T44" fmla="*/ 36 w 189"/>
                <a:gd name="T45" fmla="*/ 29 h 95"/>
                <a:gd name="T46" fmla="*/ 21 w 189"/>
                <a:gd name="T47" fmla="*/ 33 h 95"/>
                <a:gd name="T48" fmla="*/ 10 w 189"/>
                <a:gd name="T49" fmla="*/ 39 h 95"/>
                <a:gd name="T50" fmla="*/ 6 w 189"/>
                <a:gd name="T51" fmla="*/ 34 h 95"/>
                <a:gd name="T52" fmla="*/ 14 w 189"/>
                <a:gd name="T53" fmla="*/ 29 h 95"/>
                <a:gd name="T54" fmla="*/ 17 w 189"/>
                <a:gd name="T55" fmla="*/ 21 h 95"/>
                <a:gd name="T56" fmla="*/ 20 w 189"/>
                <a:gd name="T57" fmla="*/ 19 h 95"/>
                <a:gd name="T58" fmla="*/ 27 w 189"/>
                <a:gd name="T59" fmla="*/ 17 h 95"/>
                <a:gd name="T60" fmla="*/ 39 w 189"/>
                <a:gd name="T61" fmla="*/ 20 h 95"/>
                <a:gd name="T62" fmla="*/ 33 w 189"/>
                <a:gd name="T63" fmla="*/ 11 h 95"/>
                <a:gd name="T64" fmla="*/ 39 w 189"/>
                <a:gd name="T65" fmla="*/ 8 h 95"/>
                <a:gd name="T66" fmla="*/ 53 w 189"/>
                <a:gd name="T67" fmla="*/ 17 h 95"/>
                <a:gd name="T68" fmla="*/ 52 w 189"/>
                <a:gd name="T69" fmla="*/ 27 h 95"/>
                <a:gd name="T70" fmla="*/ 53 w 189"/>
                <a:gd name="T71" fmla="*/ 39 h 95"/>
                <a:gd name="T72" fmla="*/ 59 w 189"/>
                <a:gd name="T73" fmla="*/ 31 h 95"/>
                <a:gd name="T74" fmla="*/ 70 w 189"/>
                <a:gd name="T75" fmla="*/ 27 h 95"/>
                <a:gd name="T76" fmla="*/ 75 w 189"/>
                <a:gd name="T77" fmla="*/ 11 h 95"/>
                <a:gd name="T78" fmla="*/ 78 w 189"/>
                <a:gd name="T79" fmla="*/ 23 h 95"/>
                <a:gd name="T80" fmla="*/ 83 w 189"/>
                <a:gd name="T81" fmla="*/ 16 h 95"/>
                <a:gd name="T82" fmla="*/ 91 w 189"/>
                <a:gd name="T83" fmla="*/ 11 h 95"/>
                <a:gd name="T84" fmla="*/ 95 w 189"/>
                <a:gd name="T85" fmla="*/ 8 h 95"/>
                <a:gd name="T86" fmla="*/ 104 w 189"/>
                <a:gd name="T87" fmla="*/ 21 h 95"/>
                <a:gd name="T88" fmla="*/ 108 w 189"/>
                <a:gd name="T89" fmla="*/ 13 h 95"/>
                <a:gd name="T90" fmla="*/ 114 w 189"/>
                <a:gd name="T91" fmla="*/ 17 h 95"/>
                <a:gd name="T92" fmla="*/ 128 w 189"/>
                <a:gd name="T93" fmla="*/ 8 h 95"/>
                <a:gd name="T94" fmla="*/ 138 w 189"/>
                <a:gd name="T95" fmla="*/ 11 h 95"/>
                <a:gd name="T96" fmla="*/ 145 w 189"/>
                <a:gd name="T97" fmla="*/ 0 h 95"/>
                <a:gd name="T98" fmla="*/ 151 w 189"/>
                <a:gd name="T99" fmla="*/ 4 h 95"/>
                <a:gd name="T100" fmla="*/ 157 w 189"/>
                <a:gd name="T101" fmla="*/ 11 h 95"/>
                <a:gd name="T102" fmla="*/ 170 w 189"/>
                <a:gd name="T103" fmla="*/ 6 h 95"/>
                <a:gd name="T104" fmla="*/ 167 w 189"/>
                <a:gd name="T105" fmla="*/ 10 h 95"/>
                <a:gd name="T106" fmla="*/ 170 w 189"/>
                <a:gd name="T107" fmla="*/ 20 h 95"/>
                <a:gd name="T108" fmla="*/ 165 w 189"/>
                <a:gd name="T109" fmla="*/ 26 h 95"/>
                <a:gd name="T110" fmla="*/ 165 w 189"/>
                <a:gd name="T111" fmla="*/ 30 h 95"/>
                <a:gd name="T112" fmla="*/ 170 w 189"/>
                <a:gd name="T113" fmla="*/ 29 h 95"/>
                <a:gd name="T114" fmla="*/ 178 w 189"/>
                <a:gd name="T115" fmla="*/ 27 h 95"/>
                <a:gd name="T116" fmla="*/ 184 w 189"/>
                <a:gd name="T117" fmla="*/ 53 h 95"/>
                <a:gd name="T118" fmla="*/ 178 w 189"/>
                <a:gd name="T119" fmla="*/ 50 h 95"/>
                <a:gd name="T120" fmla="*/ 160 w 189"/>
                <a:gd name="T121" fmla="*/ 69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 h="95">
                  <a:moveTo>
                    <a:pt x="178" y="50"/>
                  </a:moveTo>
                  <a:lnTo>
                    <a:pt x="180" y="47"/>
                  </a:lnTo>
                  <a:lnTo>
                    <a:pt x="177" y="49"/>
                  </a:lnTo>
                  <a:lnTo>
                    <a:pt x="178" y="50"/>
                  </a:lnTo>
                  <a:close/>
                  <a:moveTo>
                    <a:pt x="160" y="69"/>
                  </a:moveTo>
                  <a:lnTo>
                    <a:pt x="158" y="70"/>
                  </a:lnTo>
                  <a:lnTo>
                    <a:pt x="157" y="70"/>
                  </a:lnTo>
                  <a:lnTo>
                    <a:pt x="153" y="69"/>
                  </a:lnTo>
                  <a:lnTo>
                    <a:pt x="148" y="72"/>
                  </a:lnTo>
                  <a:lnTo>
                    <a:pt x="145" y="75"/>
                  </a:lnTo>
                  <a:lnTo>
                    <a:pt x="141" y="79"/>
                  </a:lnTo>
                  <a:lnTo>
                    <a:pt x="138" y="80"/>
                  </a:lnTo>
                  <a:lnTo>
                    <a:pt x="135" y="80"/>
                  </a:lnTo>
                  <a:lnTo>
                    <a:pt x="134" y="80"/>
                  </a:lnTo>
                  <a:lnTo>
                    <a:pt x="132" y="78"/>
                  </a:lnTo>
                  <a:lnTo>
                    <a:pt x="129" y="79"/>
                  </a:lnTo>
                  <a:lnTo>
                    <a:pt x="128" y="80"/>
                  </a:lnTo>
                  <a:lnTo>
                    <a:pt x="127" y="82"/>
                  </a:lnTo>
                  <a:lnTo>
                    <a:pt x="124" y="83"/>
                  </a:lnTo>
                  <a:lnTo>
                    <a:pt x="122" y="83"/>
                  </a:lnTo>
                  <a:lnTo>
                    <a:pt x="119" y="83"/>
                  </a:lnTo>
                  <a:lnTo>
                    <a:pt x="117" y="82"/>
                  </a:lnTo>
                  <a:lnTo>
                    <a:pt x="112" y="79"/>
                  </a:lnTo>
                  <a:lnTo>
                    <a:pt x="108" y="78"/>
                  </a:lnTo>
                  <a:lnTo>
                    <a:pt x="111" y="86"/>
                  </a:lnTo>
                  <a:lnTo>
                    <a:pt x="112" y="86"/>
                  </a:lnTo>
                  <a:lnTo>
                    <a:pt x="114" y="86"/>
                  </a:lnTo>
                  <a:lnTo>
                    <a:pt x="112" y="88"/>
                  </a:lnTo>
                  <a:lnTo>
                    <a:pt x="112" y="89"/>
                  </a:lnTo>
                  <a:lnTo>
                    <a:pt x="108" y="95"/>
                  </a:lnTo>
                  <a:lnTo>
                    <a:pt x="69" y="95"/>
                  </a:lnTo>
                  <a:lnTo>
                    <a:pt x="70" y="92"/>
                  </a:lnTo>
                  <a:lnTo>
                    <a:pt x="72" y="89"/>
                  </a:lnTo>
                  <a:lnTo>
                    <a:pt x="75" y="89"/>
                  </a:lnTo>
                  <a:lnTo>
                    <a:pt x="75" y="88"/>
                  </a:lnTo>
                  <a:lnTo>
                    <a:pt x="75" y="85"/>
                  </a:lnTo>
                  <a:lnTo>
                    <a:pt x="75" y="83"/>
                  </a:lnTo>
                  <a:lnTo>
                    <a:pt x="55" y="78"/>
                  </a:lnTo>
                  <a:lnTo>
                    <a:pt x="50" y="78"/>
                  </a:lnTo>
                  <a:lnTo>
                    <a:pt x="47" y="79"/>
                  </a:lnTo>
                  <a:lnTo>
                    <a:pt x="45" y="80"/>
                  </a:lnTo>
                  <a:lnTo>
                    <a:pt x="42" y="80"/>
                  </a:lnTo>
                  <a:lnTo>
                    <a:pt x="39" y="80"/>
                  </a:lnTo>
                  <a:lnTo>
                    <a:pt x="33" y="83"/>
                  </a:lnTo>
                  <a:lnTo>
                    <a:pt x="27" y="75"/>
                  </a:lnTo>
                  <a:lnTo>
                    <a:pt x="37" y="72"/>
                  </a:lnTo>
                  <a:lnTo>
                    <a:pt x="47" y="69"/>
                  </a:lnTo>
                  <a:lnTo>
                    <a:pt x="40" y="62"/>
                  </a:lnTo>
                  <a:lnTo>
                    <a:pt x="36" y="57"/>
                  </a:lnTo>
                  <a:lnTo>
                    <a:pt x="33" y="56"/>
                  </a:lnTo>
                  <a:lnTo>
                    <a:pt x="30" y="55"/>
                  </a:lnTo>
                  <a:lnTo>
                    <a:pt x="26" y="55"/>
                  </a:lnTo>
                  <a:lnTo>
                    <a:pt x="19" y="56"/>
                  </a:lnTo>
                  <a:lnTo>
                    <a:pt x="9" y="59"/>
                  </a:lnTo>
                  <a:lnTo>
                    <a:pt x="6" y="53"/>
                  </a:lnTo>
                  <a:lnTo>
                    <a:pt x="11" y="52"/>
                  </a:lnTo>
                  <a:lnTo>
                    <a:pt x="19" y="50"/>
                  </a:lnTo>
                  <a:lnTo>
                    <a:pt x="21" y="44"/>
                  </a:lnTo>
                  <a:lnTo>
                    <a:pt x="30" y="44"/>
                  </a:lnTo>
                  <a:lnTo>
                    <a:pt x="39" y="44"/>
                  </a:lnTo>
                  <a:lnTo>
                    <a:pt x="33" y="42"/>
                  </a:lnTo>
                  <a:lnTo>
                    <a:pt x="32" y="42"/>
                  </a:lnTo>
                  <a:lnTo>
                    <a:pt x="32" y="40"/>
                  </a:lnTo>
                  <a:lnTo>
                    <a:pt x="32" y="39"/>
                  </a:lnTo>
                  <a:lnTo>
                    <a:pt x="32" y="36"/>
                  </a:lnTo>
                  <a:lnTo>
                    <a:pt x="33" y="33"/>
                  </a:lnTo>
                  <a:lnTo>
                    <a:pt x="36" y="31"/>
                  </a:lnTo>
                  <a:lnTo>
                    <a:pt x="37" y="29"/>
                  </a:lnTo>
                  <a:lnTo>
                    <a:pt x="36" y="29"/>
                  </a:lnTo>
                  <a:lnTo>
                    <a:pt x="30" y="29"/>
                  </a:lnTo>
                  <a:lnTo>
                    <a:pt x="27" y="30"/>
                  </a:lnTo>
                  <a:lnTo>
                    <a:pt x="21" y="33"/>
                  </a:lnTo>
                  <a:lnTo>
                    <a:pt x="17" y="37"/>
                  </a:lnTo>
                  <a:lnTo>
                    <a:pt x="14" y="39"/>
                  </a:lnTo>
                  <a:lnTo>
                    <a:pt x="10" y="39"/>
                  </a:lnTo>
                  <a:lnTo>
                    <a:pt x="7" y="39"/>
                  </a:lnTo>
                  <a:lnTo>
                    <a:pt x="0" y="36"/>
                  </a:lnTo>
                  <a:lnTo>
                    <a:pt x="6" y="34"/>
                  </a:lnTo>
                  <a:lnTo>
                    <a:pt x="9" y="31"/>
                  </a:lnTo>
                  <a:lnTo>
                    <a:pt x="11" y="29"/>
                  </a:lnTo>
                  <a:lnTo>
                    <a:pt x="14" y="29"/>
                  </a:lnTo>
                  <a:lnTo>
                    <a:pt x="17" y="27"/>
                  </a:lnTo>
                  <a:lnTo>
                    <a:pt x="19" y="26"/>
                  </a:lnTo>
                  <a:lnTo>
                    <a:pt x="17" y="21"/>
                  </a:lnTo>
                  <a:lnTo>
                    <a:pt x="17" y="20"/>
                  </a:lnTo>
                  <a:lnTo>
                    <a:pt x="19" y="20"/>
                  </a:lnTo>
                  <a:lnTo>
                    <a:pt x="20" y="19"/>
                  </a:lnTo>
                  <a:lnTo>
                    <a:pt x="23" y="19"/>
                  </a:lnTo>
                  <a:lnTo>
                    <a:pt x="26" y="17"/>
                  </a:lnTo>
                  <a:lnTo>
                    <a:pt x="27" y="17"/>
                  </a:lnTo>
                  <a:lnTo>
                    <a:pt x="36" y="23"/>
                  </a:lnTo>
                  <a:lnTo>
                    <a:pt x="39" y="21"/>
                  </a:lnTo>
                  <a:lnTo>
                    <a:pt x="39" y="20"/>
                  </a:lnTo>
                  <a:lnTo>
                    <a:pt x="39" y="19"/>
                  </a:lnTo>
                  <a:lnTo>
                    <a:pt x="37" y="16"/>
                  </a:lnTo>
                  <a:lnTo>
                    <a:pt x="33" y="11"/>
                  </a:lnTo>
                  <a:lnTo>
                    <a:pt x="30" y="8"/>
                  </a:lnTo>
                  <a:lnTo>
                    <a:pt x="34" y="8"/>
                  </a:lnTo>
                  <a:lnTo>
                    <a:pt x="39" y="8"/>
                  </a:lnTo>
                  <a:lnTo>
                    <a:pt x="42" y="8"/>
                  </a:lnTo>
                  <a:lnTo>
                    <a:pt x="47" y="17"/>
                  </a:lnTo>
                  <a:lnTo>
                    <a:pt x="53" y="17"/>
                  </a:lnTo>
                  <a:lnTo>
                    <a:pt x="52" y="21"/>
                  </a:lnTo>
                  <a:lnTo>
                    <a:pt x="53" y="29"/>
                  </a:lnTo>
                  <a:lnTo>
                    <a:pt x="52" y="27"/>
                  </a:lnTo>
                  <a:lnTo>
                    <a:pt x="50" y="29"/>
                  </a:lnTo>
                  <a:lnTo>
                    <a:pt x="50" y="31"/>
                  </a:lnTo>
                  <a:lnTo>
                    <a:pt x="53" y="39"/>
                  </a:lnTo>
                  <a:lnTo>
                    <a:pt x="57" y="36"/>
                  </a:lnTo>
                  <a:lnTo>
                    <a:pt x="59" y="33"/>
                  </a:lnTo>
                  <a:lnTo>
                    <a:pt x="59" y="31"/>
                  </a:lnTo>
                  <a:lnTo>
                    <a:pt x="57" y="31"/>
                  </a:lnTo>
                  <a:lnTo>
                    <a:pt x="69" y="31"/>
                  </a:lnTo>
                  <a:lnTo>
                    <a:pt x="70" y="27"/>
                  </a:lnTo>
                  <a:lnTo>
                    <a:pt x="70" y="21"/>
                  </a:lnTo>
                  <a:lnTo>
                    <a:pt x="69" y="11"/>
                  </a:lnTo>
                  <a:lnTo>
                    <a:pt x="75" y="11"/>
                  </a:lnTo>
                  <a:lnTo>
                    <a:pt x="76" y="17"/>
                  </a:lnTo>
                  <a:lnTo>
                    <a:pt x="76" y="20"/>
                  </a:lnTo>
                  <a:lnTo>
                    <a:pt x="78" y="23"/>
                  </a:lnTo>
                  <a:lnTo>
                    <a:pt x="83" y="23"/>
                  </a:lnTo>
                  <a:lnTo>
                    <a:pt x="83" y="17"/>
                  </a:lnTo>
                  <a:lnTo>
                    <a:pt x="83" y="16"/>
                  </a:lnTo>
                  <a:lnTo>
                    <a:pt x="86" y="14"/>
                  </a:lnTo>
                  <a:lnTo>
                    <a:pt x="86" y="11"/>
                  </a:lnTo>
                  <a:lnTo>
                    <a:pt x="91" y="11"/>
                  </a:lnTo>
                  <a:lnTo>
                    <a:pt x="93" y="11"/>
                  </a:lnTo>
                  <a:lnTo>
                    <a:pt x="93" y="10"/>
                  </a:lnTo>
                  <a:lnTo>
                    <a:pt x="95" y="8"/>
                  </a:lnTo>
                  <a:lnTo>
                    <a:pt x="96" y="6"/>
                  </a:lnTo>
                  <a:lnTo>
                    <a:pt x="99" y="20"/>
                  </a:lnTo>
                  <a:lnTo>
                    <a:pt x="104" y="21"/>
                  </a:lnTo>
                  <a:lnTo>
                    <a:pt x="108" y="23"/>
                  </a:lnTo>
                  <a:lnTo>
                    <a:pt x="105" y="11"/>
                  </a:lnTo>
                  <a:lnTo>
                    <a:pt x="108" y="13"/>
                  </a:lnTo>
                  <a:lnTo>
                    <a:pt x="111" y="14"/>
                  </a:lnTo>
                  <a:lnTo>
                    <a:pt x="112" y="16"/>
                  </a:lnTo>
                  <a:lnTo>
                    <a:pt x="114" y="17"/>
                  </a:lnTo>
                  <a:lnTo>
                    <a:pt x="124" y="14"/>
                  </a:lnTo>
                  <a:lnTo>
                    <a:pt x="124" y="8"/>
                  </a:lnTo>
                  <a:lnTo>
                    <a:pt x="128" y="8"/>
                  </a:lnTo>
                  <a:lnTo>
                    <a:pt x="132" y="10"/>
                  </a:lnTo>
                  <a:lnTo>
                    <a:pt x="135" y="11"/>
                  </a:lnTo>
                  <a:lnTo>
                    <a:pt x="138" y="11"/>
                  </a:lnTo>
                  <a:lnTo>
                    <a:pt x="141" y="11"/>
                  </a:lnTo>
                  <a:lnTo>
                    <a:pt x="141" y="0"/>
                  </a:lnTo>
                  <a:lnTo>
                    <a:pt x="145" y="0"/>
                  </a:lnTo>
                  <a:lnTo>
                    <a:pt x="148" y="1"/>
                  </a:lnTo>
                  <a:lnTo>
                    <a:pt x="150" y="1"/>
                  </a:lnTo>
                  <a:lnTo>
                    <a:pt x="151" y="4"/>
                  </a:lnTo>
                  <a:lnTo>
                    <a:pt x="154" y="7"/>
                  </a:lnTo>
                  <a:lnTo>
                    <a:pt x="155" y="10"/>
                  </a:lnTo>
                  <a:lnTo>
                    <a:pt x="157" y="11"/>
                  </a:lnTo>
                  <a:lnTo>
                    <a:pt x="161" y="11"/>
                  </a:lnTo>
                  <a:lnTo>
                    <a:pt x="160" y="8"/>
                  </a:lnTo>
                  <a:lnTo>
                    <a:pt x="170" y="6"/>
                  </a:lnTo>
                  <a:lnTo>
                    <a:pt x="173" y="4"/>
                  </a:lnTo>
                  <a:lnTo>
                    <a:pt x="171" y="6"/>
                  </a:lnTo>
                  <a:lnTo>
                    <a:pt x="167" y="10"/>
                  </a:lnTo>
                  <a:lnTo>
                    <a:pt x="163" y="14"/>
                  </a:lnTo>
                  <a:lnTo>
                    <a:pt x="167" y="19"/>
                  </a:lnTo>
                  <a:lnTo>
                    <a:pt x="170" y="20"/>
                  </a:lnTo>
                  <a:lnTo>
                    <a:pt x="170" y="21"/>
                  </a:lnTo>
                  <a:lnTo>
                    <a:pt x="168" y="23"/>
                  </a:lnTo>
                  <a:lnTo>
                    <a:pt x="165" y="26"/>
                  </a:lnTo>
                  <a:lnTo>
                    <a:pt x="165" y="27"/>
                  </a:lnTo>
                  <a:lnTo>
                    <a:pt x="165" y="29"/>
                  </a:lnTo>
                  <a:lnTo>
                    <a:pt x="165" y="30"/>
                  </a:lnTo>
                  <a:lnTo>
                    <a:pt x="165" y="31"/>
                  </a:lnTo>
                  <a:lnTo>
                    <a:pt x="168" y="30"/>
                  </a:lnTo>
                  <a:lnTo>
                    <a:pt x="170" y="29"/>
                  </a:lnTo>
                  <a:lnTo>
                    <a:pt x="171" y="26"/>
                  </a:lnTo>
                  <a:lnTo>
                    <a:pt x="174" y="26"/>
                  </a:lnTo>
                  <a:lnTo>
                    <a:pt x="178" y="27"/>
                  </a:lnTo>
                  <a:lnTo>
                    <a:pt x="186" y="31"/>
                  </a:lnTo>
                  <a:lnTo>
                    <a:pt x="189" y="50"/>
                  </a:lnTo>
                  <a:lnTo>
                    <a:pt x="184" y="53"/>
                  </a:lnTo>
                  <a:lnTo>
                    <a:pt x="183" y="53"/>
                  </a:lnTo>
                  <a:lnTo>
                    <a:pt x="183" y="50"/>
                  </a:lnTo>
                  <a:lnTo>
                    <a:pt x="178" y="50"/>
                  </a:lnTo>
                  <a:lnTo>
                    <a:pt x="170" y="60"/>
                  </a:lnTo>
                  <a:lnTo>
                    <a:pt x="165" y="66"/>
                  </a:lnTo>
                  <a:lnTo>
                    <a:pt x="160" y="69"/>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3" name="Freeform 8"/>
            <p:cNvSpPr>
              <a:spLocks noEditPoints="1"/>
            </p:cNvSpPr>
            <p:nvPr/>
          </p:nvSpPr>
          <p:spPr bwMode="auto">
            <a:xfrm>
              <a:off x="2487" y="1570"/>
              <a:ext cx="142" cy="252"/>
            </a:xfrm>
            <a:custGeom>
              <a:avLst/>
              <a:gdLst>
                <a:gd name="T0" fmla="*/ 9 w 142"/>
                <a:gd name="T1" fmla="*/ 46 h 252"/>
                <a:gd name="T2" fmla="*/ 4 w 142"/>
                <a:gd name="T3" fmla="*/ 37 h 252"/>
                <a:gd name="T4" fmla="*/ 16 w 142"/>
                <a:gd name="T5" fmla="*/ 30 h 252"/>
                <a:gd name="T6" fmla="*/ 14 w 142"/>
                <a:gd name="T7" fmla="*/ 19 h 252"/>
                <a:gd name="T8" fmla="*/ 21 w 142"/>
                <a:gd name="T9" fmla="*/ 4 h 252"/>
                <a:gd name="T10" fmla="*/ 34 w 142"/>
                <a:gd name="T11" fmla="*/ 3 h 252"/>
                <a:gd name="T12" fmla="*/ 50 w 142"/>
                <a:gd name="T13" fmla="*/ 1 h 252"/>
                <a:gd name="T14" fmla="*/ 42 w 142"/>
                <a:gd name="T15" fmla="*/ 21 h 252"/>
                <a:gd name="T16" fmla="*/ 36 w 142"/>
                <a:gd name="T17" fmla="*/ 24 h 252"/>
                <a:gd name="T18" fmla="*/ 33 w 142"/>
                <a:gd name="T19" fmla="*/ 34 h 252"/>
                <a:gd name="T20" fmla="*/ 39 w 142"/>
                <a:gd name="T21" fmla="*/ 37 h 252"/>
                <a:gd name="T22" fmla="*/ 68 w 142"/>
                <a:gd name="T23" fmla="*/ 33 h 252"/>
                <a:gd name="T24" fmla="*/ 75 w 142"/>
                <a:gd name="T25" fmla="*/ 40 h 252"/>
                <a:gd name="T26" fmla="*/ 69 w 142"/>
                <a:gd name="T27" fmla="*/ 57 h 252"/>
                <a:gd name="T28" fmla="*/ 63 w 142"/>
                <a:gd name="T29" fmla="*/ 69 h 252"/>
                <a:gd name="T30" fmla="*/ 55 w 142"/>
                <a:gd name="T31" fmla="*/ 85 h 252"/>
                <a:gd name="T32" fmla="*/ 66 w 142"/>
                <a:gd name="T33" fmla="*/ 85 h 252"/>
                <a:gd name="T34" fmla="*/ 72 w 142"/>
                <a:gd name="T35" fmla="*/ 92 h 252"/>
                <a:gd name="T36" fmla="*/ 79 w 142"/>
                <a:gd name="T37" fmla="*/ 102 h 252"/>
                <a:gd name="T38" fmla="*/ 85 w 142"/>
                <a:gd name="T39" fmla="*/ 121 h 252"/>
                <a:gd name="T40" fmla="*/ 93 w 142"/>
                <a:gd name="T41" fmla="*/ 124 h 252"/>
                <a:gd name="T42" fmla="*/ 109 w 142"/>
                <a:gd name="T43" fmla="*/ 145 h 252"/>
                <a:gd name="T44" fmla="*/ 115 w 142"/>
                <a:gd name="T45" fmla="*/ 151 h 252"/>
                <a:gd name="T46" fmla="*/ 112 w 142"/>
                <a:gd name="T47" fmla="*/ 155 h 252"/>
                <a:gd name="T48" fmla="*/ 118 w 142"/>
                <a:gd name="T49" fmla="*/ 174 h 252"/>
                <a:gd name="T50" fmla="*/ 124 w 142"/>
                <a:gd name="T51" fmla="*/ 168 h 252"/>
                <a:gd name="T52" fmla="*/ 138 w 142"/>
                <a:gd name="T53" fmla="*/ 171 h 252"/>
                <a:gd name="T54" fmla="*/ 142 w 142"/>
                <a:gd name="T55" fmla="*/ 178 h 252"/>
                <a:gd name="T56" fmla="*/ 140 w 142"/>
                <a:gd name="T57" fmla="*/ 194 h 252"/>
                <a:gd name="T58" fmla="*/ 131 w 142"/>
                <a:gd name="T59" fmla="*/ 200 h 252"/>
                <a:gd name="T60" fmla="*/ 121 w 142"/>
                <a:gd name="T61" fmla="*/ 207 h 252"/>
                <a:gd name="T62" fmla="*/ 132 w 142"/>
                <a:gd name="T63" fmla="*/ 214 h 252"/>
                <a:gd name="T64" fmla="*/ 115 w 142"/>
                <a:gd name="T65" fmla="*/ 229 h 252"/>
                <a:gd name="T66" fmla="*/ 81 w 142"/>
                <a:gd name="T67" fmla="*/ 226 h 252"/>
                <a:gd name="T68" fmla="*/ 72 w 142"/>
                <a:gd name="T69" fmla="*/ 235 h 252"/>
                <a:gd name="T70" fmla="*/ 49 w 142"/>
                <a:gd name="T71" fmla="*/ 232 h 252"/>
                <a:gd name="T72" fmla="*/ 33 w 142"/>
                <a:gd name="T73" fmla="*/ 237 h 252"/>
                <a:gd name="T74" fmla="*/ 16 w 142"/>
                <a:gd name="T75" fmla="*/ 250 h 252"/>
                <a:gd name="T76" fmla="*/ 4 w 142"/>
                <a:gd name="T77" fmla="*/ 249 h 252"/>
                <a:gd name="T78" fmla="*/ 16 w 142"/>
                <a:gd name="T79" fmla="*/ 233 h 252"/>
                <a:gd name="T80" fmla="*/ 59 w 142"/>
                <a:gd name="T81" fmla="*/ 209 h 252"/>
                <a:gd name="T82" fmla="*/ 46 w 142"/>
                <a:gd name="T83" fmla="*/ 207 h 252"/>
                <a:gd name="T84" fmla="*/ 30 w 142"/>
                <a:gd name="T85" fmla="*/ 201 h 252"/>
                <a:gd name="T86" fmla="*/ 16 w 142"/>
                <a:gd name="T87" fmla="*/ 206 h 252"/>
                <a:gd name="T88" fmla="*/ 23 w 142"/>
                <a:gd name="T89" fmla="*/ 190 h 252"/>
                <a:gd name="T90" fmla="*/ 27 w 142"/>
                <a:gd name="T91" fmla="*/ 174 h 252"/>
                <a:gd name="T92" fmla="*/ 32 w 142"/>
                <a:gd name="T93" fmla="*/ 161 h 252"/>
                <a:gd name="T94" fmla="*/ 27 w 142"/>
                <a:gd name="T95" fmla="*/ 155 h 252"/>
                <a:gd name="T96" fmla="*/ 49 w 142"/>
                <a:gd name="T97" fmla="*/ 155 h 252"/>
                <a:gd name="T98" fmla="*/ 57 w 142"/>
                <a:gd name="T99" fmla="*/ 145 h 252"/>
                <a:gd name="T100" fmla="*/ 47 w 142"/>
                <a:gd name="T101" fmla="*/ 122 h 252"/>
                <a:gd name="T102" fmla="*/ 17 w 142"/>
                <a:gd name="T103" fmla="*/ 109 h 252"/>
                <a:gd name="T104" fmla="*/ 19 w 142"/>
                <a:gd name="T105" fmla="*/ 82 h 252"/>
                <a:gd name="T106" fmla="*/ 10 w 142"/>
                <a:gd name="T107" fmla="*/ 89 h 252"/>
                <a:gd name="T108" fmla="*/ 7 w 142"/>
                <a:gd name="T109" fmla="*/ 79 h 252"/>
                <a:gd name="T110" fmla="*/ 16 w 142"/>
                <a:gd name="T111" fmla="*/ 70 h 252"/>
                <a:gd name="T112" fmla="*/ 4 w 142"/>
                <a:gd name="T113" fmla="*/ 70 h 252"/>
                <a:gd name="T114" fmla="*/ 7 w 142"/>
                <a:gd name="T115" fmla="*/ 56 h 252"/>
                <a:gd name="T116" fmla="*/ 7 w 142"/>
                <a:gd name="T117" fmla="*/ 49 h 252"/>
                <a:gd name="T118" fmla="*/ 7 w 142"/>
                <a:gd name="T119" fmla="*/ 46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2" h="252">
                  <a:moveTo>
                    <a:pt x="9" y="46"/>
                  </a:moveTo>
                  <a:lnTo>
                    <a:pt x="13" y="46"/>
                  </a:lnTo>
                  <a:lnTo>
                    <a:pt x="11" y="46"/>
                  </a:lnTo>
                  <a:lnTo>
                    <a:pt x="9" y="46"/>
                  </a:lnTo>
                  <a:close/>
                  <a:moveTo>
                    <a:pt x="7" y="46"/>
                  </a:moveTo>
                  <a:lnTo>
                    <a:pt x="7" y="42"/>
                  </a:lnTo>
                  <a:lnTo>
                    <a:pt x="6" y="39"/>
                  </a:lnTo>
                  <a:lnTo>
                    <a:pt x="4" y="37"/>
                  </a:lnTo>
                  <a:lnTo>
                    <a:pt x="7" y="37"/>
                  </a:lnTo>
                  <a:lnTo>
                    <a:pt x="9" y="34"/>
                  </a:lnTo>
                  <a:lnTo>
                    <a:pt x="7" y="30"/>
                  </a:lnTo>
                  <a:lnTo>
                    <a:pt x="16" y="30"/>
                  </a:lnTo>
                  <a:lnTo>
                    <a:pt x="17" y="26"/>
                  </a:lnTo>
                  <a:lnTo>
                    <a:pt x="16" y="23"/>
                  </a:lnTo>
                  <a:lnTo>
                    <a:pt x="14" y="20"/>
                  </a:lnTo>
                  <a:lnTo>
                    <a:pt x="14" y="19"/>
                  </a:lnTo>
                  <a:lnTo>
                    <a:pt x="16" y="16"/>
                  </a:lnTo>
                  <a:lnTo>
                    <a:pt x="21" y="13"/>
                  </a:lnTo>
                  <a:lnTo>
                    <a:pt x="21" y="7"/>
                  </a:lnTo>
                  <a:lnTo>
                    <a:pt x="21" y="4"/>
                  </a:lnTo>
                  <a:lnTo>
                    <a:pt x="21" y="1"/>
                  </a:lnTo>
                  <a:lnTo>
                    <a:pt x="30" y="7"/>
                  </a:lnTo>
                  <a:lnTo>
                    <a:pt x="32" y="6"/>
                  </a:lnTo>
                  <a:lnTo>
                    <a:pt x="34" y="3"/>
                  </a:lnTo>
                  <a:lnTo>
                    <a:pt x="39" y="0"/>
                  </a:lnTo>
                  <a:lnTo>
                    <a:pt x="45" y="0"/>
                  </a:lnTo>
                  <a:lnTo>
                    <a:pt x="49" y="1"/>
                  </a:lnTo>
                  <a:lnTo>
                    <a:pt x="50" y="1"/>
                  </a:lnTo>
                  <a:lnTo>
                    <a:pt x="52" y="6"/>
                  </a:lnTo>
                  <a:lnTo>
                    <a:pt x="52" y="13"/>
                  </a:lnTo>
                  <a:lnTo>
                    <a:pt x="46" y="13"/>
                  </a:lnTo>
                  <a:lnTo>
                    <a:pt x="42" y="21"/>
                  </a:lnTo>
                  <a:lnTo>
                    <a:pt x="42" y="23"/>
                  </a:lnTo>
                  <a:lnTo>
                    <a:pt x="40" y="23"/>
                  </a:lnTo>
                  <a:lnTo>
                    <a:pt x="39" y="21"/>
                  </a:lnTo>
                  <a:lnTo>
                    <a:pt x="36" y="24"/>
                  </a:lnTo>
                  <a:lnTo>
                    <a:pt x="34" y="26"/>
                  </a:lnTo>
                  <a:lnTo>
                    <a:pt x="34" y="30"/>
                  </a:lnTo>
                  <a:lnTo>
                    <a:pt x="33" y="33"/>
                  </a:lnTo>
                  <a:lnTo>
                    <a:pt x="33" y="34"/>
                  </a:lnTo>
                  <a:lnTo>
                    <a:pt x="34" y="34"/>
                  </a:lnTo>
                  <a:lnTo>
                    <a:pt x="36" y="36"/>
                  </a:lnTo>
                  <a:lnTo>
                    <a:pt x="36" y="37"/>
                  </a:lnTo>
                  <a:lnTo>
                    <a:pt x="39" y="37"/>
                  </a:lnTo>
                  <a:lnTo>
                    <a:pt x="50" y="34"/>
                  </a:lnTo>
                  <a:lnTo>
                    <a:pt x="57" y="33"/>
                  </a:lnTo>
                  <a:lnTo>
                    <a:pt x="65" y="33"/>
                  </a:lnTo>
                  <a:lnTo>
                    <a:pt x="68" y="33"/>
                  </a:lnTo>
                  <a:lnTo>
                    <a:pt x="70" y="33"/>
                  </a:lnTo>
                  <a:lnTo>
                    <a:pt x="72" y="34"/>
                  </a:lnTo>
                  <a:lnTo>
                    <a:pt x="73" y="37"/>
                  </a:lnTo>
                  <a:lnTo>
                    <a:pt x="75" y="40"/>
                  </a:lnTo>
                  <a:lnTo>
                    <a:pt x="75" y="43"/>
                  </a:lnTo>
                  <a:lnTo>
                    <a:pt x="73" y="49"/>
                  </a:lnTo>
                  <a:lnTo>
                    <a:pt x="72" y="55"/>
                  </a:lnTo>
                  <a:lnTo>
                    <a:pt x="69" y="57"/>
                  </a:lnTo>
                  <a:lnTo>
                    <a:pt x="65" y="60"/>
                  </a:lnTo>
                  <a:lnTo>
                    <a:pt x="57" y="66"/>
                  </a:lnTo>
                  <a:lnTo>
                    <a:pt x="62" y="68"/>
                  </a:lnTo>
                  <a:lnTo>
                    <a:pt x="63" y="69"/>
                  </a:lnTo>
                  <a:lnTo>
                    <a:pt x="63" y="72"/>
                  </a:lnTo>
                  <a:lnTo>
                    <a:pt x="62" y="75"/>
                  </a:lnTo>
                  <a:lnTo>
                    <a:pt x="57" y="80"/>
                  </a:lnTo>
                  <a:lnTo>
                    <a:pt x="55" y="85"/>
                  </a:lnTo>
                  <a:lnTo>
                    <a:pt x="57" y="85"/>
                  </a:lnTo>
                  <a:lnTo>
                    <a:pt x="60" y="85"/>
                  </a:lnTo>
                  <a:lnTo>
                    <a:pt x="62" y="83"/>
                  </a:lnTo>
                  <a:lnTo>
                    <a:pt x="66" y="85"/>
                  </a:lnTo>
                  <a:lnTo>
                    <a:pt x="66" y="91"/>
                  </a:lnTo>
                  <a:lnTo>
                    <a:pt x="68" y="92"/>
                  </a:lnTo>
                  <a:lnTo>
                    <a:pt x="69" y="92"/>
                  </a:lnTo>
                  <a:lnTo>
                    <a:pt x="72" y="92"/>
                  </a:lnTo>
                  <a:lnTo>
                    <a:pt x="73" y="93"/>
                  </a:lnTo>
                  <a:lnTo>
                    <a:pt x="76" y="96"/>
                  </a:lnTo>
                  <a:lnTo>
                    <a:pt x="78" y="99"/>
                  </a:lnTo>
                  <a:lnTo>
                    <a:pt x="79" y="102"/>
                  </a:lnTo>
                  <a:lnTo>
                    <a:pt x="81" y="106"/>
                  </a:lnTo>
                  <a:lnTo>
                    <a:pt x="82" y="114"/>
                  </a:lnTo>
                  <a:lnTo>
                    <a:pt x="83" y="118"/>
                  </a:lnTo>
                  <a:lnTo>
                    <a:pt x="85" y="121"/>
                  </a:lnTo>
                  <a:lnTo>
                    <a:pt x="86" y="122"/>
                  </a:lnTo>
                  <a:lnTo>
                    <a:pt x="89" y="122"/>
                  </a:lnTo>
                  <a:lnTo>
                    <a:pt x="91" y="122"/>
                  </a:lnTo>
                  <a:lnTo>
                    <a:pt x="93" y="124"/>
                  </a:lnTo>
                  <a:lnTo>
                    <a:pt x="96" y="128"/>
                  </a:lnTo>
                  <a:lnTo>
                    <a:pt x="102" y="135"/>
                  </a:lnTo>
                  <a:lnTo>
                    <a:pt x="106" y="142"/>
                  </a:lnTo>
                  <a:lnTo>
                    <a:pt x="109" y="145"/>
                  </a:lnTo>
                  <a:lnTo>
                    <a:pt x="115" y="145"/>
                  </a:lnTo>
                  <a:lnTo>
                    <a:pt x="117" y="148"/>
                  </a:lnTo>
                  <a:lnTo>
                    <a:pt x="117" y="150"/>
                  </a:lnTo>
                  <a:lnTo>
                    <a:pt x="115" y="151"/>
                  </a:lnTo>
                  <a:lnTo>
                    <a:pt x="112" y="151"/>
                  </a:lnTo>
                  <a:lnTo>
                    <a:pt x="109" y="151"/>
                  </a:lnTo>
                  <a:lnTo>
                    <a:pt x="111" y="155"/>
                  </a:lnTo>
                  <a:lnTo>
                    <a:pt x="112" y="155"/>
                  </a:lnTo>
                  <a:lnTo>
                    <a:pt x="115" y="157"/>
                  </a:lnTo>
                  <a:lnTo>
                    <a:pt x="112" y="173"/>
                  </a:lnTo>
                  <a:lnTo>
                    <a:pt x="117" y="173"/>
                  </a:lnTo>
                  <a:lnTo>
                    <a:pt x="118" y="174"/>
                  </a:lnTo>
                  <a:lnTo>
                    <a:pt x="118" y="176"/>
                  </a:lnTo>
                  <a:lnTo>
                    <a:pt x="119" y="177"/>
                  </a:lnTo>
                  <a:lnTo>
                    <a:pt x="121" y="176"/>
                  </a:lnTo>
                  <a:lnTo>
                    <a:pt x="124" y="168"/>
                  </a:lnTo>
                  <a:lnTo>
                    <a:pt x="127" y="168"/>
                  </a:lnTo>
                  <a:lnTo>
                    <a:pt x="131" y="168"/>
                  </a:lnTo>
                  <a:lnTo>
                    <a:pt x="134" y="170"/>
                  </a:lnTo>
                  <a:lnTo>
                    <a:pt x="138" y="171"/>
                  </a:lnTo>
                  <a:lnTo>
                    <a:pt x="140" y="173"/>
                  </a:lnTo>
                  <a:lnTo>
                    <a:pt x="140" y="174"/>
                  </a:lnTo>
                  <a:lnTo>
                    <a:pt x="141" y="177"/>
                  </a:lnTo>
                  <a:lnTo>
                    <a:pt x="142" y="178"/>
                  </a:lnTo>
                  <a:lnTo>
                    <a:pt x="142" y="181"/>
                  </a:lnTo>
                  <a:lnTo>
                    <a:pt x="142" y="184"/>
                  </a:lnTo>
                  <a:lnTo>
                    <a:pt x="141" y="188"/>
                  </a:lnTo>
                  <a:lnTo>
                    <a:pt x="140" y="194"/>
                  </a:lnTo>
                  <a:lnTo>
                    <a:pt x="138" y="199"/>
                  </a:lnTo>
                  <a:lnTo>
                    <a:pt x="137" y="200"/>
                  </a:lnTo>
                  <a:lnTo>
                    <a:pt x="135" y="200"/>
                  </a:lnTo>
                  <a:lnTo>
                    <a:pt x="131" y="200"/>
                  </a:lnTo>
                  <a:lnTo>
                    <a:pt x="128" y="200"/>
                  </a:lnTo>
                  <a:lnTo>
                    <a:pt x="124" y="201"/>
                  </a:lnTo>
                  <a:lnTo>
                    <a:pt x="122" y="203"/>
                  </a:lnTo>
                  <a:lnTo>
                    <a:pt x="121" y="207"/>
                  </a:lnTo>
                  <a:lnTo>
                    <a:pt x="119" y="211"/>
                  </a:lnTo>
                  <a:lnTo>
                    <a:pt x="118" y="214"/>
                  </a:lnTo>
                  <a:lnTo>
                    <a:pt x="125" y="214"/>
                  </a:lnTo>
                  <a:lnTo>
                    <a:pt x="132" y="214"/>
                  </a:lnTo>
                  <a:lnTo>
                    <a:pt x="132" y="220"/>
                  </a:lnTo>
                  <a:lnTo>
                    <a:pt x="124" y="224"/>
                  </a:lnTo>
                  <a:lnTo>
                    <a:pt x="119" y="227"/>
                  </a:lnTo>
                  <a:lnTo>
                    <a:pt x="115" y="229"/>
                  </a:lnTo>
                  <a:lnTo>
                    <a:pt x="106" y="229"/>
                  </a:lnTo>
                  <a:lnTo>
                    <a:pt x="96" y="227"/>
                  </a:lnTo>
                  <a:lnTo>
                    <a:pt x="86" y="226"/>
                  </a:lnTo>
                  <a:lnTo>
                    <a:pt x="81" y="226"/>
                  </a:lnTo>
                  <a:lnTo>
                    <a:pt x="76" y="226"/>
                  </a:lnTo>
                  <a:lnTo>
                    <a:pt x="76" y="227"/>
                  </a:lnTo>
                  <a:lnTo>
                    <a:pt x="73" y="230"/>
                  </a:lnTo>
                  <a:lnTo>
                    <a:pt x="72" y="235"/>
                  </a:lnTo>
                  <a:lnTo>
                    <a:pt x="66" y="235"/>
                  </a:lnTo>
                  <a:lnTo>
                    <a:pt x="62" y="233"/>
                  </a:lnTo>
                  <a:lnTo>
                    <a:pt x="56" y="232"/>
                  </a:lnTo>
                  <a:lnTo>
                    <a:pt x="49" y="232"/>
                  </a:lnTo>
                  <a:lnTo>
                    <a:pt x="43" y="240"/>
                  </a:lnTo>
                  <a:lnTo>
                    <a:pt x="40" y="240"/>
                  </a:lnTo>
                  <a:lnTo>
                    <a:pt x="36" y="239"/>
                  </a:lnTo>
                  <a:lnTo>
                    <a:pt x="33" y="237"/>
                  </a:lnTo>
                  <a:lnTo>
                    <a:pt x="27" y="237"/>
                  </a:lnTo>
                  <a:lnTo>
                    <a:pt x="21" y="239"/>
                  </a:lnTo>
                  <a:lnTo>
                    <a:pt x="16" y="242"/>
                  </a:lnTo>
                  <a:lnTo>
                    <a:pt x="16" y="250"/>
                  </a:lnTo>
                  <a:lnTo>
                    <a:pt x="13" y="252"/>
                  </a:lnTo>
                  <a:lnTo>
                    <a:pt x="11" y="252"/>
                  </a:lnTo>
                  <a:lnTo>
                    <a:pt x="7" y="250"/>
                  </a:lnTo>
                  <a:lnTo>
                    <a:pt x="4" y="249"/>
                  </a:lnTo>
                  <a:lnTo>
                    <a:pt x="1" y="247"/>
                  </a:lnTo>
                  <a:lnTo>
                    <a:pt x="0" y="247"/>
                  </a:lnTo>
                  <a:lnTo>
                    <a:pt x="9" y="242"/>
                  </a:lnTo>
                  <a:lnTo>
                    <a:pt x="16" y="233"/>
                  </a:lnTo>
                  <a:lnTo>
                    <a:pt x="21" y="224"/>
                  </a:lnTo>
                  <a:lnTo>
                    <a:pt x="27" y="214"/>
                  </a:lnTo>
                  <a:lnTo>
                    <a:pt x="57" y="214"/>
                  </a:lnTo>
                  <a:lnTo>
                    <a:pt x="59" y="209"/>
                  </a:lnTo>
                  <a:lnTo>
                    <a:pt x="60" y="206"/>
                  </a:lnTo>
                  <a:lnTo>
                    <a:pt x="63" y="204"/>
                  </a:lnTo>
                  <a:lnTo>
                    <a:pt x="52" y="204"/>
                  </a:lnTo>
                  <a:lnTo>
                    <a:pt x="46" y="207"/>
                  </a:lnTo>
                  <a:lnTo>
                    <a:pt x="40" y="207"/>
                  </a:lnTo>
                  <a:lnTo>
                    <a:pt x="36" y="207"/>
                  </a:lnTo>
                  <a:lnTo>
                    <a:pt x="30" y="209"/>
                  </a:lnTo>
                  <a:lnTo>
                    <a:pt x="30" y="201"/>
                  </a:lnTo>
                  <a:lnTo>
                    <a:pt x="21" y="206"/>
                  </a:lnTo>
                  <a:lnTo>
                    <a:pt x="19" y="207"/>
                  </a:lnTo>
                  <a:lnTo>
                    <a:pt x="17" y="207"/>
                  </a:lnTo>
                  <a:lnTo>
                    <a:pt x="16" y="206"/>
                  </a:lnTo>
                  <a:lnTo>
                    <a:pt x="16" y="203"/>
                  </a:lnTo>
                  <a:lnTo>
                    <a:pt x="13" y="196"/>
                  </a:lnTo>
                  <a:lnTo>
                    <a:pt x="19" y="193"/>
                  </a:lnTo>
                  <a:lnTo>
                    <a:pt x="23" y="190"/>
                  </a:lnTo>
                  <a:lnTo>
                    <a:pt x="33" y="184"/>
                  </a:lnTo>
                  <a:lnTo>
                    <a:pt x="33" y="173"/>
                  </a:lnTo>
                  <a:lnTo>
                    <a:pt x="29" y="174"/>
                  </a:lnTo>
                  <a:lnTo>
                    <a:pt x="27" y="174"/>
                  </a:lnTo>
                  <a:lnTo>
                    <a:pt x="21" y="176"/>
                  </a:lnTo>
                  <a:lnTo>
                    <a:pt x="27" y="168"/>
                  </a:lnTo>
                  <a:lnTo>
                    <a:pt x="33" y="163"/>
                  </a:lnTo>
                  <a:lnTo>
                    <a:pt x="32" y="161"/>
                  </a:lnTo>
                  <a:lnTo>
                    <a:pt x="32" y="160"/>
                  </a:lnTo>
                  <a:lnTo>
                    <a:pt x="30" y="158"/>
                  </a:lnTo>
                  <a:lnTo>
                    <a:pt x="27" y="160"/>
                  </a:lnTo>
                  <a:lnTo>
                    <a:pt x="27" y="155"/>
                  </a:lnTo>
                  <a:lnTo>
                    <a:pt x="27" y="151"/>
                  </a:lnTo>
                  <a:lnTo>
                    <a:pt x="36" y="154"/>
                  </a:lnTo>
                  <a:lnTo>
                    <a:pt x="43" y="155"/>
                  </a:lnTo>
                  <a:lnTo>
                    <a:pt x="49" y="155"/>
                  </a:lnTo>
                  <a:lnTo>
                    <a:pt x="53" y="154"/>
                  </a:lnTo>
                  <a:lnTo>
                    <a:pt x="55" y="152"/>
                  </a:lnTo>
                  <a:lnTo>
                    <a:pt x="56" y="151"/>
                  </a:lnTo>
                  <a:lnTo>
                    <a:pt x="57" y="145"/>
                  </a:lnTo>
                  <a:lnTo>
                    <a:pt x="60" y="132"/>
                  </a:lnTo>
                  <a:lnTo>
                    <a:pt x="50" y="131"/>
                  </a:lnTo>
                  <a:lnTo>
                    <a:pt x="43" y="129"/>
                  </a:lnTo>
                  <a:lnTo>
                    <a:pt x="47" y="122"/>
                  </a:lnTo>
                  <a:lnTo>
                    <a:pt x="52" y="115"/>
                  </a:lnTo>
                  <a:lnTo>
                    <a:pt x="32" y="116"/>
                  </a:lnTo>
                  <a:lnTo>
                    <a:pt x="16" y="118"/>
                  </a:lnTo>
                  <a:lnTo>
                    <a:pt x="17" y="109"/>
                  </a:lnTo>
                  <a:lnTo>
                    <a:pt x="20" y="99"/>
                  </a:lnTo>
                  <a:lnTo>
                    <a:pt x="21" y="88"/>
                  </a:lnTo>
                  <a:lnTo>
                    <a:pt x="21" y="82"/>
                  </a:lnTo>
                  <a:lnTo>
                    <a:pt x="19" y="82"/>
                  </a:lnTo>
                  <a:lnTo>
                    <a:pt x="16" y="83"/>
                  </a:lnTo>
                  <a:lnTo>
                    <a:pt x="13" y="82"/>
                  </a:lnTo>
                  <a:lnTo>
                    <a:pt x="11" y="86"/>
                  </a:lnTo>
                  <a:lnTo>
                    <a:pt x="10" y="89"/>
                  </a:lnTo>
                  <a:lnTo>
                    <a:pt x="7" y="91"/>
                  </a:lnTo>
                  <a:lnTo>
                    <a:pt x="9" y="85"/>
                  </a:lnTo>
                  <a:lnTo>
                    <a:pt x="9" y="82"/>
                  </a:lnTo>
                  <a:lnTo>
                    <a:pt x="7" y="79"/>
                  </a:lnTo>
                  <a:lnTo>
                    <a:pt x="7" y="76"/>
                  </a:lnTo>
                  <a:lnTo>
                    <a:pt x="13" y="73"/>
                  </a:lnTo>
                  <a:lnTo>
                    <a:pt x="16" y="72"/>
                  </a:lnTo>
                  <a:lnTo>
                    <a:pt x="16" y="70"/>
                  </a:lnTo>
                  <a:lnTo>
                    <a:pt x="14" y="70"/>
                  </a:lnTo>
                  <a:lnTo>
                    <a:pt x="13" y="70"/>
                  </a:lnTo>
                  <a:lnTo>
                    <a:pt x="10" y="70"/>
                  </a:lnTo>
                  <a:lnTo>
                    <a:pt x="4" y="70"/>
                  </a:lnTo>
                  <a:lnTo>
                    <a:pt x="6" y="65"/>
                  </a:lnTo>
                  <a:lnTo>
                    <a:pt x="4" y="60"/>
                  </a:lnTo>
                  <a:lnTo>
                    <a:pt x="10" y="57"/>
                  </a:lnTo>
                  <a:lnTo>
                    <a:pt x="7" y="56"/>
                  </a:lnTo>
                  <a:lnTo>
                    <a:pt x="6" y="53"/>
                  </a:lnTo>
                  <a:lnTo>
                    <a:pt x="4" y="52"/>
                  </a:lnTo>
                  <a:lnTo>
                    <a:pt x="6" y="50"/>
                  </a:lnTo>
                  <a:lnTo>
                    <a:pt x="7" y="49"/>
                  </a:lnTo>
                  <a:lnTo>
                    <a:pt x="10" y="49"/>
                  </a:lnTo>
                  <a:lnTo>
                    <a:pt x="9" y="47"/>
                  </a:lnTo>
                  <a:lnTo>
                    <a:pt x="9" y="46"/>
                  </a:lnTo>
                  <a:lnTo>
                    <a:pt x="7" y="46"/>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4" name="Freeform 9"/>
            <p:cNvSpPr>
              <a:spLocks/>
            </p:cNvSpPr>
            <p:nvPr/>
          </p:nvSpPr>
          <p:spPr bwMode="auto">
            <a:xfrm>
              <a:off x="5135" y="1710"/>
              <a:ext cx="49" cy="224"/>
            </a:xfrm>
            <a:custGeom>
              <a:avLst/>
              <a:gdLst>
                <a:gd name="T0" fmla="*/ 23 w 49"/>
                <a:gd name="T1" fmla="*/ 5 h 224"/>
                <a:gd name="T2" fmla="*/ 27 w 49"/>
                <a:gd name="T3" fmla="*/ 14 h 224"/>
                <a:gd name="T4" fmla="*/ 25 w 49"/>
                <a:gd name="T5" fmla="*/ 20 h 224"/>
                <a:gd name="T6" fmla="*/ 22 w 49"/>
                <a:gd name="T7" fmla="*/ 25 h 224"/>
                <a:gd name="T8" fmla="*/ 23 w 49"/>
                <a:gd name="T9" fmla="*/ 33 h 224"/>
                <a:gd name="T10" fmla="*/ 30 w 49"/>
                <a:gd name="T11" fmla="*/ 43 h 224"/>
                <a:gd name="T12" fmla="*/ 33 w 49"/>
                <a:gd name="T13" fmla="*/ 47 h 224"/>
                <a:gd name="T14" fmla="*/ 30 w 49"/>
                <a:gd name="T15" fmla="*/ 54 h 224"/>
                <a:gd name="T16" fmla="*/ 27 w 49"/>
                <a:gd name="T17" fmla="*/ 61 h 224"/>
                <a:gd name="T18" fmla="*/ 29 w 49"/>
                <a:gd name="T19" fmla="*/ 64 h 224"/>
                <a:gd name="T20" fmla="*/ 30 w 49"/>
                <a:gd name="T21" fmla="*/ 86 h 224"/>
                <a:gd name="T22" fmla="*/ 29 w 49"/>
                <a:gd name="T23" fmla="*/ 109 h 224"/>
                <a:gd name="T24" fmla="*/ 33 w 49"/>
                <a:gd name="T25" fmla="*/ 113 h 224"/>
                <a:gd name="T26" fmla="*/ 37 w 49"/>
                <a:gd name="T27" fmla="*/ 118 h 224"/>
                <a:gd name="T28" fmla="*/ 49 w 49"/>
                <a:gd name="T29" fmla="*/ 141 h 224"/>
                <a:gd name="T30" fmla="*/ 40 w 49"/>
                <a:gd name="T31" fmla="*/ 132 h 224"/>
                <a:gd name="T32" fmla="*/ 35 w 49"/>
                <a:gd name="T33" fmla="*/ 129 h 224"/>
                <a:gd name="T34" fmla="*/ 27 w 49"/>
                <a:gd name="T35" fmla="*/ 131 h 224"/>
                <a:gd name="T36" fmla="*/ 25 w 49"/>
                <a:gd name="T37" fmla="*/ 132 h 224"/>
                <a:gd name="T38" fmla="*/ 22 w 49"/>
                <a:gd name="T39" fmla="*/ 136 h 224"/>
                <a:gd name="T40" fmla="*/ 16 w 49"/>
                <a:gd name="T41" fmla="*/ 161 h 224"/>
                <a:gd name="T42" fmla="*/ 13 w 49"/>
                <a:gd name="T43" fmla="*/ 172 h 224"/>
                <a:gd name="T44" fmla="*/ 16 w 49"/>
                <a:gd name="T45" fmla="*/ 191 h 224"/>
                <a:gd name="T46" fmla="*/ 25 w 49"/>
                <a:gd name="T47" fmla="*/ 205 h 224"/>
                <a:gd name="T48" fmla="*/ 27 w 49"/>
                <a:gd name="T49" fmla="*/ 214 h 224"/>
                <a:gd name="T50" fmla="*/ 27 w 49"/>
                <a:gd name="T51" fmla="*/ 221 h 224"/>
                <a:gd name="T52" fmla="*/ 25 w 49"/>
                <a:gd name="T53" fmla="*/ 220 h 224"/>
                <a:gd name="T54" fmla="*/ 22 w 49"/>
                <a:gd name="T55" fmla="*/ 215 h 224"/>
                <a:gd name="T56" fmla="*/ 12 w 49"/>
                <a:gd name="T57" fmla="*/ 207 h 224"/>
                <a:gd name="T58" fmla="*/ 9 w 49"/>
                <a:gd name="T59" fmla="*/ 207 h 224"/>
                <a:gd name="T60" fmla="*/ 6 w 49"/>
                <a:gd name="T61" fmla="*/ 210 h 224"/>
                <a:gd name="T62" fmla="*/ 1 w 49"/>
                <a:gd name="T63" fmla="*/ 208 h 224"/>
                <a:gd name="T64" fmla="*/ 7 w 49"/>
                <a:gd name="T65" fmla="*/ 181 h 224"/>
                <a:gd name="T66" fmla="*/ 7 w 49"/>
                <a:gd name="T67" fmla="*/ 169 h 224"/>
                <a:gd name="T68" fmla="*/ 3 w 49"/>
                <a:gd name="T69" fmla="*/ 155 h 224"/>
                <a:gd name="T70" fmla="*/ 4 w 49"/>
                <a:gd name="T71" fmla="*/ 152 h 224"/>
                <a:gd name="T72" fmla="*/ 4 w 49"/>
                <a:gd name="T73" fmla="*/ 142 h 224"/>
                <a:gd name="T74" fmla="*/ 3 w 49"/>
                <a:gd name="T75" fmla="*/ 141 h 224"/>
                <a:gd name="T76" fmla="*/ 6 w 49"/>
                <a:gd name="T77" fmla="*/ 99 h 224"/>
                <a:gd name="T78" fmla="*/ 4 w 49"/>
                <a:gd name="T79" fmla="*/ 83 h 224"/>
                <a:gd name="T80" fmla="*/ 1 w 49"/>
                <a:gd name="T81" fmla="*/ 66 h 224"/>
                <a:gd name="T82" fmla="*/ 0 w 49"/>
                <a:gd name="T83" fmla="*/ 56 h 224"/>
                <a:gd name="T84" fmla="*/ 3 w 49"/>
                <a:gd name="T85" fmla="*/ 44 h 224"/>
                <a:gd name="T86" fmla="*/ 6 w 49"/>
                <a:gd name="T87" fmla="*/ 40 h 224"/>
                <a:gd name="T88" fmla="*/ 10 w 49"/>
                <a:gd name="T89" fmla="*/ 36 h 224"/>
                <a:gd name="T90" fmla="*/ 16 w 49"/>
                <a:gd name="T91" fmla="*/ 27 h 224"/>
                <a:gd name="T92" fmla="*/ 16 w 49"/>
                <a:gd name="T93" fmla="*/ 21 h 224"/>
                <a:gd name="T94" fmla="*/ 13 w 49"/>
                <a:gd name="T95" fmla="*/ 14 h 224"/>
                <a:gd name="T96" fmla="*/ 14 w 49"/>
                <a:gd name="T97" fmla="*/ 7 h 224"/>
                <a:gd name="T98" fmla="*/ 17 w 49"/>
                <a:gd name="T99" fmla="*/ 4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 h="224">
                  <a:moveTo>
                    <a:pt x="19" y="0"/>
                  </a:moveTo>
                  <a:lnTo>
                    <a:pt x="23" y="5"/>
                  </a:lnTo>
                  <a:lnTo>
                    <a:pt x="27" y="11"/>
                  </a:lnTo>
                  <a:lnTo>
                    <a:pt x="27" y="14"/>
                  </a:lnTo>
                  <a:lnTo>
                    <a:pt x="26" y="15"/>
                  </a:lnTo>
                  <a:lnTo>
                    <a:pt x="25" y="20"/>
                  </a:lnTo>
                  <a:lnTo>
                    <a:pt x="22" y="24"/>
                  </a:lnTo>
                  <a:lnTo>
                    <a:pt x="22" y="25"/>
                  </a:lnTo>
                  <a:lnTo>
                    <a:pt x="22" y="28"/>
                  </a:lnTo>
                  <a:lnTo>
                    <a:pt x="23" y="33"/>
                  </a:lnTo>
                  <a:lnTo>
                    <a:pt x="27" y="38"/>
                  </a:lnTo>
                  <a:lnTo>
                    <a:pt x="30" y="43"/>
                  </a:lnTo>
                  <a:lnTo>
                    <a:pt x="32" y="46"/>
                  </a:lnTo>
                  <a:lnTo>
                    <a:pt x="33" y="47"/>
                  </a:lnTo>
                  <a:lnTo>
                    <a:pt x="32" y="51"/>
                  </a:lnTo>
                  <a:lnTo>
                    <a:pt x="30" y="54"/>
                  </a:lnTo>
                  <a:lnTo>
                    <a:pt x="29" y="59"/>
                  </a:lnTo>
                  <a:lnTo>
                    <a:pt x="27" y="61"/>
                  </a:lnTo>
                  <a:lnTo>
                    <a:pt x="27" y="63"/>
                  </a:lnTo>
                  <a:lnTo>
                    <a:pt x="29" y="64"/>
                  </a:lnTo>
                  <a:lnTo>
                    <a:pt x="30" y="70"/>
                  </a:lnTo>
                  <a:lnTo>
                    <a:pt x="30" y="86"/>
                  </a:lnTo>
                  <a:lnTo>
                    <a:pt x="29" y="102"/>
                  </a:lnTo>
                  <a:lnTo>
                    <a:pt x="29" y="109"/>
                  </a:lnTo>
                  <a:lnTo>
                    <a:pt x="30" y="113"/>
                  </a:lnTo>
                  <a:lnTo>
                    <a:pt x="33" y="113"/>
                  </a:lnTo>
                  <a:lnTo>
                    <a:pt x="35" y="115"/>
                  </a:lnTo>
                  <a:lnTo>
                    <a:pt x="37" y="118"/>
                  </a:lnTo>
                  <a:lnTo>
                    <a:pt x="42" y="126"/>
                  </a:lnTo>
                  <a:lnTo>
                    <a:pt x="49" y="141"/>
                  </a:lnTo>
                  <a:lnTo>
                    <a:pt x="43" y="135"/>
                  </a:lnTo>
                  <a:lnTo>
                    <a:pt x="40" y="132"/>
                  </a:lnTo>
                  <a:lnTo>
                    <a:pt x="37" y="131"/>
                  </a:lnTo>
                  <a:lnTo>
                    <a:pt x="35" y="129"/>
                  </a:lnTo>
                  <a:lnTo>
                    <a:pt x="32" y="131"/>
                  </a:lnTo>
                  <a:lnTo>
                    <a:pt x="27" y="131"/>
                  </a:lnTo>
                  <a:lnTo>
                    <a:pt x="25" y="131"/>
                  </a:lnTo>
                  <a:lnTo>
                    <a:pt x="25" y="132"/>
                  </a:lnTo>
                  <a:lnTo>
                    <a:pt x="25" y="135"/>
                  </a:lnTo>
                  <a:lnTo>
                    <a:pt x="22" y="136"/>
                  </a:lnTo>
                  <a:lnTo>
                    <a:pt x="19" y="148"/>
                  </a:lnTo>
                  <a:lnTo>
                    <a:pt x="16" y="161"/>
                  </a:lnTo>
                  <a:lnTo>
                    <a:pt x="14" y="167"/>
                  </a:lnTo>
                  <a:lnTo>
                    <a:pt x="13" y="172"/>
                  </a:lnTo>
                  <a:lnTo>
                    <a:pt x="13" y="185"/>
                  </a:lnTo>
                  <a:lnTo>
                    <a:pt x="16" y="191"/>
                  </a:lnTo>
                  <a:lnTo>
                    <a:pt x="20" y="198"/>
                  </a:lnTo>
                  <a:lnTo>
                    <a:pt x="25" y="205"/>
                  </a:lnTo>
                  <a:lnTo>
                    <a:pt x="27" y="210"/>
                  </a:lnTo>
                  <a:lnTo>
                    <a:pt x="27" y="214"/>
                  </a:lnTo>
                  <a:lnTo>
                    <a:pt x="27" y="217"/>
                  </a:lnTo>
                  <a:lnTo>
                    <a:pt x="27" y="221"/>
                  </a:lnTo>
                  <a:lnTo>
                    <a:pt x="27" y="224"/>
                  </a:lnTo>
                  <a:lnTo>
                    <a:pt x="25" y="220"/>
                  </a:lnTo>
                  <a:lnTo>
                    <a:pt x="22" y="217"/>
                  </a:lnTo>
                  <a:lnTo>
                    <a:pt x="22" y="215"/>
                  </a:lnTo>
                  <a:lnTo>
                    <a:pt x="13" y="210"/>
                  </a:lnTo>
                  <a:lnTo>
                    <a:pt x="12" y="207"/>
                  </a:lnTo>
                  <a:lnTo>
                    <a:pt x="10" y="207"/>
                  </a:lnTo>
                  <a:lnTo>
                    <a:pt x="9" y="207"/>
                  </a:lnTo>
                  <a:lnTo>
                    <a:pt x="7" y="208"/>
                  </a:lnTo>
                  <a:lnTo>
                    <a:pt x="6" y="210"/>
                  </a:lnTo>
                  <a:lnTo>
                    <a:pt x="0" y="221"/>
                  </a:lnTo>
                  <a:lnTo>
                    <a:pt x="1" y="208"/>
                  </a:lnTo>
                  <a:lnTo>
                    <a:pt x="4" y="194"/>
                  </a:lnTo>
                  <a:lnTo>
                    <a:pt x="7" y="181"/>
                  </a:lnTo>
                  <a:lnTo>
                    <a:pt x="7" y="174"/>
                  </a:lnTo>
                  <a:lnTo>
                    <a:pt x="7" y="169"/>
                  </a:lnTo>
                  <a:lnTo>
                    <a:pt x="3" y="158"/>
                  </a:lnTo>
                  <a:lnTo>
                    <a:pt x="3" y="155"/>
                  </a:lnTo>
                  <a:lnTo>
                    <a:pt x="3" y="154"/>
                  </a:lnTo>
                  <a:lnTo>
                    <a:pt x="4" y="152"/>
                  </a:lnTo>
                  <a:lnTo>
                    <a:pt x="6" y="145"/>
                  </a:lnTo>
                  <a:lnTo>
                    <a:pt x="4" y="142"/>
                  </a:lnTo>
                  <a:lnTo>
                    <a:pt x="4" y="141"/>
                  </a:lnTo>
                  <a:lnTo>
                    <a:pt x="3" y="141"/>
                  </a:lnTo>
                  <a:lnTo>
                    <a:pt x="4" y="113"/>
                  </a:lnTo>
                  <a:lnTo>
                    <a:pt x="6" y="99"/>
                  </a:lnTo>
                  <a:lnTo>
                    <a:pt x="6" y="90"/>
                  </a:lnTo>
                  <a:lnTo>
                    <a:pt x="4" y="83"/>
                  </a:lnTo>
                  <a:lnTo>
                    <a:pt x="3" y="74"/>
                  </a:lnTo>
                  <a:lnTo>
                    <a:pt x="1" y="66"/>
                  </a:lnTo>
                  <a:lnTo>
                    <a:pt x="0" y="61"/>
                  </a:lnTo>
                  <a:lnTo>
                    <a:pt x="0" y="56"/>
                  </a:lnTo>
                  <a:lnTo>
                    <a:pt x="0" y="50"/>
                  </a:lnTo>
                  <a:lnTo>
                    <a:pt x="3" y="44"/>
                  </a:lnTo>
                  <a:lnTo>
                    <a:pt x="3" y="41"/>
                  </a:lnTo>
                  <a:lnTo>
                    <a:pt x="6" y="40"/>
                  </a:lnTo>
                  <a:lnTo>
                    <a:pt x="7" y="37"/>
                  </a:lnTo>
                  <a:lnTo>
                    <a:pt x="10" y="36"/>
                  </a:lnTo>
                  <a:lnTo>
                    <a:pt x="16" y="31"/>
                  </a:lnTo>
                  <a:lnTo>
                    <a:pt x="16" y="27"/>
                  </a:lnTo>
                  <a:lnTo>
                    <a:pt x="16" y="24"/>
                  </a:lnTo>
                  <a:lnTo>
                    <a:pt x="16" y="21"/>
                  </a:lnTo>
                  <a:lnTo>
                    <a:pt x="14" y="18"/>
                  </a:lnTo>
                  <a:lnTo>
                    <a:pt x="13" y="14"/>
                  </a:lnTo>
                  <a:lnTo>
                    <a:pt x="10" y="8"/>
                  </a:lnTo>
                  <a:lnTo>
                    <a:pt x="14" y="7"/>
                  </a:lnTo>
                  <a:lnTo>
                    <a:pt x="16" y="5"/>
                  </a:lnTo>
                  <a:lnTo>
                    <a:pt x="17" y="4"/>
                  </a:lnTo>
                  <a:lnTo>
                    <a:pt x="19"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5" name="Freeform 10"/>
            <p:cNvSpPr>
              <a:spLocks/>
            </p:cNvSpPr>
            <p:nvPr/>
          </p:nvSpPr>
          <p:spPr bwMode="auto">
            <a:xfrm>
              <a:off x="5096" y="1940"/>
              <a:ext cx="105" cy="101"/>
            </a:xfrm>
            <a:custGeom>
              <a:avLst/>
              <a:gdLst>
                <a:gd name="T0" fmla="*/ 45 w 105"/>
                <a:gd name="T1" fmla="*/ 9 h 101"/>
                <a:gd name="T2" fmla="*/ 52 w 105"/>
                <a:gd name="T3" fmla="*/ 16 h 101"/>
                <a:gd name="T4" fmla="*/ 56 w 105"/>
                <a:gd name="T5" fmla="*/ 27 h 101"/>
                <a:gd name="T6" fmla="*/ 61 w 105"/>
                <a:gd name="T7" fmla="*/ 36 h 101"/>
                <a:gd name="T8" fmla="*/ 65 w 105"/>
                <a:gd name="T9" fmla="*/ 37 h 101"/>
                <a:gd name="T10" fmla="*/ 76 w 105"/>
                <a:gd name="T11" fmla="*/ 37 h 101"/>
                <a:gd name="T12" fmla="*/ 84 w 105"/>
                <a:gd name="T13" fmla="*/ 43 h 101"/>
                <a:gd name="T14" fmla="*/ 85 w 105"/>
                <a:gd name="T15" fmla="*/ 46 h 101"/>
                <a:gd name="T16" fmla="*/ 89 w 105"/>
                <a:gd name="T17" fmla="*/ 47 h 101"/>
                <a:gd name="T18" fmla="*/ 97 w 105"/>
                <a:gd name="T19" fmla="*/ 45 h 101"/>
                <a:gd name="T20" fmla="*/ 100 w 105"/>
                <a:gd name="T21" fmla="*/ 45 h 101"/>
                <a:gd name="T22" fmla="*/ 98 w 105"/>
                <a:gd name="T23" fmla="*/ 49 h 101"/>
                <a:gd name="T24" fmla="*/ 97 w 105"/>
                <a:gd name="T25" fmla="*/ 55 h 101"/>
                <a:gd name="T26" fmla="*/ 101 w 105"/>
                <a:gd name="T27" fmla="*/ 59 h 101"/>
                <a:gd name="T28" fmla="*/ 105 w 105"/>
                <a:gd name="T29" fmla="*/ 63 h 101"/>
                <a:gd name="T30" fmla="*/ 95 w 105"/>
                <a:gd name="T31" fmla="*/ 65 h 101"/>
                <a:gd name="T32" fmla="*/ 78 w 105"/>
                <a:gd name="T33" fmla="*/ 68 h 101"/>
                <a:gd name="T34" fmla="*/ 72 w 105"/>
                <a:gd name="T35" fmla="*/ 72 h 101"/>
                <a:gd name="T36" fmla="*/ 66 w 105"/>
                <a:gd name="T37" fmla="*/ 79 h 101"/>
                <a:gd name="T38" fmla="*/ 53 w 105"/>
                <a:gd name="T39" fmla="*/ 88 h 101"/>
                <a:gd name="T40" fmla="*/ 39 w 105"/>
                <a:gd name="T41" fmla="*/ 78 h 101"/>
                <a:gd name="T42" fmla="*/ 32 w 105"/>
                <a:gd name="T43" fmla="*/ 76 h 101"/>
                <a:gd name="T44" fmla="*/ 19 w 105"/>
                <a:gd name="T45" fmla="*/ 79 h 101"/>
                <a:gd name="T46" fmla="*/ 15 w 105"/>
                <a:gd name="T47" fmla="*/ 82 h 101"/>
                <a:gd name="T48" fmla="*/ 13 w 105"/>
                <a:gd name="T49" fmla="*/ 86 h 101"/>
                <a:gd name="T50" fmla="*/ 23 w 105"/>
                <a:gd name="T51" fmla="*/ 92 h 101"/>
                <a:gd name="T52" fmla="*/ 28 w 105"/>
                <a:gd name="T53" fmla="*/ 93 h 101"/>
                <a:gd name="T54" fmla="*/ 25 w 105"/>
                <a:gd name="T55" fmla="*/ 96 h 101"/>
                <a:gd name="T56" fmla="*/ 6 w 105"/>
                <a:gd name="T57" fmla="*/ 101 h 101"/>
                <a:gd name="T58" fmla="*/ 4 w 105"/>
                <a:gd name="T59" fmla="*/ 99 h 101"/>
                <a:gd name="T60" fmla="*/ 9 w 105"/>
                <a:gd name="T61" fmla="*/ 92 h 101"/>
                <a:gd name="T62" fmla="*/ 4 w 105"/>
                <a:gd name="T63" fmla="*/ 82 h 101"/>
                <a:gd name="T64" fmla="*/ 6 w 105"/>
                <a:gd name="T65" fmla="*/ 72 h 101"/>
                <a:gd name="T66" fmla="*/ 9 w 105"/>
                <a:gd name="T67" fmla="*/ 65 h 101"/>
                <a:gd name="T68" fmla="*/ 19 w 105"/>
                <a:gd name="T69" fmla="*/ 60 h 101"/>
                <a:gd name="T70" fmla="*/ 20 w 105"/>
                <a:gd name="T71" fmla="*/ 63 h 101"/>
                <a:gd name="T72" fmla="*/ 26 w 105"/>
                <a:gd name="T73" fmla="*/ 65 h 101"/>
                <a:gd name="T74" fmla="*/ 28 w 105"/>
                <a:gd name="T75" fmla="*/ 62 h 101"/>
                <a:gd name="T76" fmla="*/ 30 w 105"/>
                <a:gd name="T77" fmla="*/ 56 h 101"/>
                <a:gd name="T78" fmla="*/ 28 w 105"/>
                <a:gd name="T79" fmla="*/ 53 h 101"/>
                <a:gd name="T80" fmla="*/ 29 w 105"/>
                <a:gd name="T81" fmla="*/ 47 h 101"/>
                <a:gd name="T82" fmla="*/ 35 w 105"/>
                <a:gd name="T83" fmla="*/ 39 h 101"/>
                <a:gd name="T84" fmla="*/ 36 w 105"/>
                <a:gd name="T85" fmla="*/ 29 h 101"/>
                <a:gd name="T86" fmla="*/ 36 w 105"/>
                <a:gd name="T87" fmla="*/ 20 h 101"/>
                <a:gd name="T88" fmla="*/ 33 w 105"/>
                <a:gd name="T89" fmla="*/ 16 h 101"/>
                <a:gd name="T90" fmla="*/ 30 w 105"/>
                <a:gd name="T91" fmla="*/ 13 h 101"/>
                <a:gd name="T92" fmla="*/ 30 w 105"/>
                <a:gd name="T93" fmla="*/ 6 h 101"/>
                <a:gd name="T94" fmla="*/ 33 w 105"/>
                <a:gd name="T95" fmla="*/ 1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5" h="101">
                  <a:moveTo>
                    <a:pt x="36" y="0"/>
                  </a:moveTo>
                  <a:lnTo>
                    <a:pt x="45" y="9"/>
                  </a:lnTo>
                  <a:lnTo>
                    <a:pt x="49" y="11"/>
                  </a:lnTo>
                  <a:lnTo>
                    <a:pt x="52" y="16"/>
                  </a:lnTo>
                  <a:lnTo>
                    <a:pt x="55" y="21"/>
                  </a:lnTo>
                  <a:lnTo>
                    <a:pt x="56" y="27"/>
                  </a:lnTo>
                  <a:lnTo>
                    <a:pt x="58" y="32"/>
                  </a:lnTo>
                  <a:lnTo>
                    <a:pt x="61" y="36"/>
                  </a:lnTo>
                  <a:lnTo>
                    <a:pt x="64" y="37"/>
                  </a:lnTo>
                  <a:lnTo>
                    <a:pt x="65" y="37"/>
                  </a:lnTo>
                  <a:lnTo>
                    <a:pt x="71" y="37"/>
                  </a:lnTo>
                  <a:lnTo>
                    <a:pt x="76" y="37"/>
                  </a:lnTo>
                  <a:lnTo>
                    <a:pt x="82" y="39"/>
                  </a:lnTo>
                  <a:lnTo>
                    <a:pt x="84" y="43"/>
                  </a:lnTo>
                  <a:lnTo>
                    <a:pt x="84" y="46"/>
                  </a:lnTo>
                  <a:lnTo>
                    <a:pt x="85" y="46"/>
                  </a:lnTo>
                  <a:lnTo>
                    <a:pt x="88" y="47"/>
                  </a:lnTo>
                  <a:lnTo>
                    <a:pt x="89" y="47"/>
                  </a:lnTo>
                  <a:lnTo>
                    <a:pt x="94" y="46"/>
                  </a:lnTo>
                  <a:lnTo>
                    <a:pt x="97" y="45"/>
                  </a:lnTo>
                  <a:lnTo>
                    <a:pt x="98" y="45"/>
                  </a:lnTo>
                  <a:lnTo>
                    <a:pt x="100" y="45"/>
                  </a:lnTo>
                  <a:lnTo>
                    <a:pt x="100" y="47"/>
                  </a:lnTo>
                  <a:lnTo>
                    <a:pt x="98" y="49"/>
                  </a:lnTo>
                  <a:lnTo>
                    <a:pt x="98" y="52"/>
                  </a:lnTo>
                  <a:lnTo>
                    <a:pt x="97" y="55"/>
                  </a:lnTo>
                  <a:lnTo>
                    <a:pt x="100" y="57"/>
                  </a:lnTo>
                  <a:lnTo>
                    <a:pt x="101" y="59"/>
                  </a:lnTo>
                  <a:lnTo>
                    <a:pt x="102" y="60"/>
                  </a:lnTo>
                  <a:lnTo>
                    <a:pt x="105" y="63"/>
                  </a:lnTo>
                  <a:lnTo>
                    <a:pt x="100" y="65"/>
                  </a:lnTo>
                  <a:lnTo>
                    <a:pt x="95" y="65"/>
                  </a:lnTo>
                  <a:lnTo>
                    <a:pt x="87" y="66"/>
                  </a:lnTo>
                  <a:lnTo>
                    <a:pt x="78" y="68"/>
                  </a:lnTo>
                  <a:lnTo>
                    <a:pt x="75" y="69"/>
                  </a:lnTo>
                  <a:lnTo>
                    <a:pt x="72" y="72"/>
                  </a:lnTo>
                  <a:lnTo>
                    <a:pt x="68" y="75"/>
                  </a:lnTo>
                  <a:lnTo>
                    <a:pt x="66" y="79"/>
                  </a:lnTo>
                  <a:lnTo>
                    <a:pt x="64" y="88"/>
                  </a:lnTo>
                  <a:lnTo>
                    <a:pt x="53" y="88"/>
                  </a:lnTo>
                  <a:lnTo>
                    <a:pt x="43" y="88"/>
                  </a:lnTo>
                  <a:lnTo>
                    <a:pt x="39" y="78"/>
                  </a:lnTo>
                  <a:lnTo>
                    <a:pt x="35" y="76"/>
                  </a:lnTo>
                  <a:lnTo>
                    <a:pt x="32" y="76"/>
                  </a:lnTo>
                  <a:lnTo>
                    <a:pt x="25" y="76"/>
                  </a:lnTo>
                  <a:lnTo>
                    <a:pt x="19" y="79"/>
                  </a:lnTo>
                  <a:lnTo>
                    <a:pt x="13" y="79"/>
                  </a:lnTo>
                  <a:lnTo>
                    <a:pt x="15" y="82"/>
                  </a:lnTo>
                  <a:lnTo>
                    <a:pt x="13" y="83"/>
                  </a:lnTo>
                  <a:lnTo>
                    <a:pt x="13" y="86"/>
                  </a:lnTo>
                  <a:lnTo>
                    <a:pt x="13" y="88"/>
                  </a:lnTo>
                  <a:lnTo>
                    <a:pt x="23" y="92"/>
                  </a:lnTo>
                  <a:lnTo>
                    <a:pt x="26" y="93"/>
                  </a:lnTo>
                  <a:lnTo>
                    <a:pt x="28" y="93"/>
                  </a:lnTo>
                  <a:lnTo>
                    <a:pt x="28" y="95"/>
                  </a:lnTo>
                  <a:lnTo>
                    <a:pt x="25" y="96"/>
                  </a:lnTo>
                  <a:lnTo>
                    <a:pt x="16" y="99"/>
                  </a:lnTo>
                  <a:lnTo>
                    <a:pt x="6" y="101"/>
                  </a:lnTo>
                  <a:lnTo>
                    <a:pt x="4" y="101"/>
                  </a:lnTo>
                  <a:lnTo>
                    <a:pt x="4" y="99"/>
                  </a:lnTo>
                  <a:lnTo>
                    <a:pt x="7" y="95"/>
                  </a:lnTo>
                  <a:lnTo>
                    <a:pt x="9" y="92"/>
                  </a:lnTo>
                  <a:lnTo>
                    <a:pt x="7" y="88"/>
                  </a:lnTo>
                  <a:lnTo>
                    <a:pt x="4" y="82"/>
                  </a:lnTo>
                  <a:lnTo>
                    <a:pt x="0" y="75"/>
                  </a:lnTo>
                  <a:lnTo>
                    <a:pt x="6" y="72"/>
                  </a:lnTo>
                  <a:lnTo>
                    <a:pt x="10" y="69"/>
                  </a:lnTo>
                  <a:lnTo>
                    <a:pt x="9" y="65"/>
                  </a:lnTo>
                  <a:lnTo>
                    <a:pt x="7" y="60"/>
                  </a:lnTo>
                  <a:lnTo>
                    <a:pt x="19" y="60"/>
                  </a:lnTo>
                  <a:lnTo>
                    <a:pt x="19" y="62"/>
                  </a:lnTo>
                  <a:lnTo>
                    <a:pt x="20" y="63"/>
                  </a:lnTo>
                  <a:lnTo>
                    <a:pt x="25" y="66"/>
                  </a:lnTo>
                  <a:lnTo>
                    <a:pt x="26" y="65"/>
                  </a:lnTo>
                  <a:lnTo>
                    <a:pt x="26" y="63"/>
                  </a:lnTo>
                  <a:lnTo>
                    <a:pt x="28" y="62"/>
                  </a:lnTo>
                  <a:lnTo>
                    <a:pt x="30" y="60"/>
                  </a:lnTo>
                  <a:lnTo>
                    <a:pt x="30" y="56"/>
                  </a:lnTo>
                  <a:lnTo>
                    <a:pt x="29" y="55"/>
                  </a:lnTo>
                  <a:lnTo>
                    <a:pt x="28" y="53"/>
                  </a:lnTo>
                  <a:lnTo>
                    <a:pt x="28" y="49"/>
                  </a:lnTo>
                  <a:lnTo>
                    <a:pt x="29" y="47"/>
                  </a:lnTo>
                  <a:lnTo>
                    <a:pt x="32" y="43"/>
                  </a:lnTo>
                  <a:lnTo>
                    <a:pt x="35" y="39"/>
                  </a:lnTo>
                  <a:lnTo>
                    <a:pt x="36" y="36"/>
                  </a:lnTo>
                  <a:lnTo>
                    <a:pt x="36" y="29"/>
                  </a:lnTo>
                  <a:lnTo>
                    <a:pt x="36" y="24"/>
                  </a:lnTo>
                  <a:lnTo>
                    <a:pt x="36" y="20"/>
                  </a:lnTo>
                  <a:lnTo>
                    <a:pt x="36" y="16"/>
                  </a:lnTo>
                  <a:lnTo>
                    <a:pt x="33" y="16"/>
                  </a:lnTo>
                  <a:lnTo>
                    <a:pt x="32" y="14"/>
                  </a:lnTo>
                  <a:lnTo>
                    <a:pt x="30" y="13"/>
                  </a:lnTo>
                  <a:lnTo>
                    <a:pt x="30" y="9"/>
                  </a:lnTo>
                  <a:lnTo>
                    <a:pt x="30" y="6"/>
                  </a:lnTo>
                  <a:lnTo>
                    <a:pt x="32" y="3"/>
                  </a:lnTo>
                  <a:lnTo>
                    <a:pt x="33" y="1"/>
                  </a:lnTo>
                  <a:lnTo>
                    <a:pt x="3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6" name="Freeform 11"/>
            <p:cNvSpPr>
              <a:spLocks/>
            </p:cNvSpPr>
            <p:nvPr/>
          </p:nvSpPr>
          <p:spPr bwMode="auto">
            <a:xfrm>
              <a:off x="4941" y="2055"/>
              <a:ext cx="194" cy="194"/>
            </a:xfrm>
            <a:custGeom>
              <a:avLst/>
              <a:gdLst>
                <a:gd name="T0" fmla="*/ 187 w 194"/>
                <a:gd name="T1" fmla="*/ 14 h 194"/>
                <a:gd name="T2" fmla="*/ 194 w 194"/>
                <a:gd name="T3" fmla="*/ 43 h 194"/>
                <a:gd name="T4" fmla="*/ 185 w 194"/>
                <a:gd name="T5" fmla="*/ 63 h 194"/>
                <a:gd name="T6" fmla="*/ 187 w 194"/>
                <a:gd name="T7" fmla="*/ 71 h 194"/>
                <a:gd name="T8" fmla="*/ 178 w 194"/>
                <a:gd name="T9" fmla="*/ 74 h 194"/>
                <a:gd name="T10" fmla="*/ 177 w 194"/>
                <a:gd name="T11" fmla="*/ 92 h 194"/>
                <a:gd name="T12" fmla="*/ 171 w 194"/>
                <a:gd name="T13" fmla="*/ 124 h 194"/>
                <a:gd name="T14" fmla="*/ 168 w 194"/>
                <a:gd name="T15" fmla="*/ 137 h 194"/>
                <a:gd name="T16" fmla="*/ 175 w 194"/>
                <a:gd name="T17" fmla="*/ 144 h 194"/>
                <a:gd name="T18" fmla="*/ 161 w 194"/>
                <a:gd name="T19" fmla="*/ 163 h 194"/>
                <a:gd name="T20" fmla="*/ 161 w 194"/>
                <a:gd name="T21" fmla="*/ 154 h 194"/>
                <a:gd name="T22" fmla="*/ 162 w 194"/>
                <a:gd name="T23" fmla="*/ 141 h 194"/>
                <a:gd name="T24" fmla="*/ 158 w 194"/>
                <a:gd name="T25" fmla="*/ 150 h 194"/>
                <a:gd name="T26" fmla="*/ 148 w 194"/>
                <a:gd name="T27" fmla="*/ 163 h 194"/>
                <a:gd name="T28" fmla="*/ 142 w 194"/>
                <a:gd name="T29" fmla="*/ 171 h 194"/>
                <a:gd name="T30" fmla="*/ 136 w 194"/>
                <a:gd name="T31" fmla="*/ 163 h 194"/>
                <a:gd name="T32" fmla="*/ 119 w 194"/>
                <a:gd name="T33" fmla="*/ 169 h 194"/>
                <a:gd name="T34" fmla="*/ 113 w 194"/>
                <a:gd name="T35" fmla="*/ 174 h 194"/>
                <a:gd name="T36" fmla="*/ 113 w 194"/>
                <a:gd name="T37" fmla="*/ 170 h 194"/>
                <a:gd name="T38" fmla="*/ 99 w 194"/>
                <a:gd name="T39" fmla="*/ 170 h 194"/>
                <a:gd name="T40" fmla="*/ 96 w 194"/>
                <a:gd name="T41" fmla="*/ 180 h 194"/>
                <a:gd name="T42" fmla="*/ 90 w 194"/>
                <a:gd name="T43" fmla="*/ 186 h 194"/>
                <a:gd name="T44" fmla="*/ 86 w 194"/>
                <a:gd name="T45" fmla="*/ 194 h 194"/>
                <a:gd name="T46" fmla="*/ 75 w 194"/>
                <a:gd name="T47" fmla="*/ 194 h 194"/>
                <a:gd name="T48" fmla="*/ 69 w 194"/>
                <a:gd name="T49" fmla="*/ 186 h 194"/>
                <a:gd name="T50" fmla="*/ 73 w 194"/>
                <a:gd name="T51" fmla="*/ 171 h 194"/>
                <a:gd name="T52" fmla="*/ 27 w 194"/>
                <a:gd name="T53" fmla="*/ 173 h 194"/>
                <a:gd name="T54" fmla="*/ 0 w 194"/>
                <a:gd name="T55" fmla="*/ 180 h 194"/>
                <a:gd name="T56" fmla="*/ 10 w 194"/>
                <a:gd name="T57" fmla="*/ 173 h 194"/>
                <a:gd name="T58" fmla="*/ 27 w 194"/>
                <a:gd name="T59" fmla="*/ 157 h 194"/>
                <a:gd name="T60" fmla="*/ 47 w 194"/>
                <a:gd name="T61" fmla="*/ 144 h 194"/>
                <a:gd name="T62" fmla="*/ 59 w 194"/>
                <a:gd name="T63" fmla="*/ 146 h 194"/>
                <a:gd name="T64" fmla="*/ 73 w 194"/>
                <a:gd name="T65" fmla="*/ 146 h 194"/>
                <a:gd name="T66" fmla="*/ 87 w 194"/>
                <a:gd name="T67" fmla="*/ 143 h 194"/>
                <a:gd name="T68" fmla="*/ 86 w 194"/>
                <a:gd name="T69" fmla="*/ 135 h 194"/>
                <a:gd name="T70" fmla="*/ 87 w 194"/>
                <a:gd name="T71" fmla="*/ 128 h 194"/>
                <a:gd name="T72" fmla="*/ 98 w 194"/>
                <a:gd name="T73" fmla="*/ 114 h 194"/>
                <a:gd name="T74" fmla="*/ 99 w 194"/>
                <a:gd name="T75" fmla="*/ 101 h 194"/>
                <a:gd name="T76" fmla="*/ 106 w 194"/>
                <a:gd name="T77" fmla="*/ 99 h 194"/>
                <a:gd name="T78" fmla="*/ 103 w 194"/>
                <a:gd name="T79" fmla="*/ 111 h 194"/>
                <a:gd name="T80" fmla="*/ 116 w 194"/>
                <a:gd name="T81" fmla="*/ 108 h 194"/>
                <a:gd name="T82" fmla="*/ 128 w 194"/>
                <a:gd name="T83" fmla="*/ 104 h 194"/>
                <a:gd name="T84" fmla="*/ 132 w 194"/>
                <a:gd name="T85" fmla="*/ 89 h 194"/>
                <a:gd name="T86" fmla="*/ 158 w 194"/>
                <a:gd name="T87" fmla="*/ 56 h 194"/>
                <a:gd name="T88" fmla="*/ 164 w 194"/>
                <a:gd name="T89" fmla="*/ 45 h 194"/>
                <a:gd name="T90" fmla="*/ 155 w 194"/>
                <a:gd name="T91" fmla="*/ 36 h 194"/>
                <a:gd name="T92" fmla="*/ 162 w 194"/>
                <a:gd name="T93" fmla="*/ 23 h 194"/>
                <a:gd name="T94" fmla="*/ 170 w 194"/>
                <a:gd name="T95" fmla="*/ 7 h 1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4" h="194">
                  <a:moveTo>
                    <a:pt x="168" y="0"/>
                  </a:moveTo>
                  <a:lnTo>
                    <a:pt x="185" y="6"/>
                  </a:lnTo>
                  <a:lnTo>
                    <a:pt x="187" y="12"/>
                  </a:lnTo>
                  <a:lnTo>
                    <a:pt x="187" y="14"/>
                  </a:lnTo>
                  <a:lnTo>
                    <a:pt x="188" y="17"/>
                  </a:lnTo>
                  <a:lnTo>
                    <a:pt x="193" y="29"/>
                  </a:lnTo>
                  <a:lnTo>
                    <a:pt x="194" y="39"/>
                  </a:lnTo>
                  <a:lnTo>
                    <a:pt x="194" y="43"/>
                  </a:lnTo>
                  <a:lnTo>
                    <a:pt x="194" y="49"/>
                  </a:lnTo>
                  <a:lnTo>
                    <a:pt x="191" y="62"/>
                  </a:lnTo>
                  <a:lnTo>
                    <a:pt x="185" y="62"/>
                  </a:lnTo>
                  <a:lnTo>
                    <a:pt x="185" y="63"/>
                  </a:lnTo>
                  <a:lnTo>
                    <a:pt x="187" y="65"/>
                  </a:lnTo>
                  <a:lnTo>
                    <a:pt x="188" y="68"/>
                  </a:lnTo>
                  <a:lnTo>
                    <a:pt x="188" y="69"/>
                  </a:lnTo>
                  <a:lnTo>
                    <a:pt x="187" y="71"/>
                  </a:lnTo>
                  <a:lnTo>
                    <a:pt x="185" y="72"/>
                  </a:lnTo>
                  <a:lnTo>
                    <a:pt x="181" y="72"/>
                  </a:lnTo>
                  <a:lnTo>
                    <a:pt x="178" y="72"/>
                  </a:lnTo>
                  <a:lnTo>
                    <a:pt x="178" y="74"/>
                  </a:lnTo>
                  <a:lnTo>
                    <a:pt x="177" y="75"/>
                  </a:lnTo>
                  <a:lnTo>
                    <a:pt x="177" y="79"/>
                  </a:lnTo>
                  <a:lnTo>
                    <a:pt x="175" y="84"/>
                  </a:lnTo>
                  <a:lnTo>
                    <a:pt x="177" y="92"/>
                  </a:lnTo>
                  <a:lnTo>
                    <a:pt x="177" y="101"/>
                  </a:lnTo>
                  <a:lnTo>
                    <a:pt x="177" y="108"/>
                  </a:lnTo>
                  <a:lnTo>
                    <a:pt x="171" y="117"/>
                  </a:lnTo>
                  <a:lnTo>
                    <a:pt x="171" y="124"/>
                  </a:lnTo>
                  <a:lnTo>
                    <a:pt x="172" y="130"/>
                  </a:lnTo>
                  <a:lnTo>
                    <a:pt x="172" y="133"/>
                  </a:lnTo>
                  <a:lnTo>
                    <a:pt x="171" y="134"/>
                  </a:lnTo>
                  <a:lnTo>
                    <a:pt x="168" y="137"/>
                  </a:lnTo>
                  <a:lnTo>
                    <a:pt x="171" y="138"/>
                  </a:lnTo>
                  <a:lnTo>
                    <a:pt x="174" y="140"/>
                  </a:lnTo>
                  <a:lnTo>
                    <a:pt x="175" y="141"/>
                  </a:lnTo>
                  <a:lnTo>
                    <a:pt x="175" y="144"/>
                  </a:lnTo>
                  <a:lnTo>
                    <a:pt x="175" y="148"/>
                  </a:lnTo>
                  <a:lnTo>
                    <a:pt x="171" y="156"/>
                  </a:lnTo>
                  <a:lnTo>
                    <a:pt x="162" y="164"/>
                  </a:lnTo>
                  <a:lnTo>
                    <a:pt x="161" y="163"/>
                  </a:lnTo>
                  <a:lnTo>
                    <a:pt x="159" y="163"/>
                  </a:lnTo>
                  <a:lnTo>
                    <a:pt x="159" y="161"/>
                  </a:lnTo>
                  <a:lnTo>
                    <a:pt x="159" y="158"/>
                  </a:lnTo>
                  <a:lnTo>
                    <a:pt x="161" y="154"/>
                  </a:lnTo>
                  <a:lnTo>
                    <a:pt x="164" y="147"/>
                  </a:lnTo>
                  <a:lnTo>
                    <a:pt x="165" y="144"/>
                  </a:lnTo>
                  <a:lnTo>
                    <a:pt x="164" y="141"/>
                  </a:lnTo>
                  <a:lnTo>
                    <a:pt x="162" y="141"/>
                  </a:lnTo>
                  <a:lnTo>
                    <a:pt x="161" y="141"/>
                  </a:lnTo>
                  <a:lnTo>
                    <a:pt x="159" y="144"/>
                  </a:lnTo>
                  <a:lnTo>
                    <a:pt x="158" y="146"/>
                  </a:lnTo>
                  <a:lnTo>
                    <a:pt x="158" y="150"/>
                  </a:lnTo>
                  <a:lnTo>
                    <a:pt x="158" y="154"/>
                  </a:lnTo>
                  <a:lnTo>
                    <a:pt x="158" y="158"/>
                  </a:lnTo>
                  <a:lnTo>
                    <a:pt x="149" y="158"/>
                  </a:lnTo>
                  <a:lnTo>
                    <a:pt x="148" y="163"/>
                  </a:lnTo>
                  <a:lnTo>
                    <a:pt x="148" y="166"/>
                  </a:lnTo>
                  <a:lnTo>
                    <a:pt x="147" y="173"/>
                  </a:lnTo>
                  <a:lnTo>
                    <a:pt x="141" y="173"/>
                  </a:lnTo>
                  <a:lnTo>
                    <a:pt x="142" y="171"/>
                  </a:lnTo>
                  <a:lnTo>
                    <a:pt x="142" y="170"/>
                  </a:lnTo>
                  <a:lnTo>
                    <a:pt x="141" y="167"/>
                  </a:lnTo>
                  <a:lnTo>
                    <a:pt x="138" y="161"/>
                  </a:lnTo>
                  <a:lnTo>
                    <a:pt x="136" y="163"/>
                  </a:lnTo>
                  <a:lnTo>
                    <a:pt x="134" y="166"/>
                  </a:lnTo>
                  <a:lnTo>
                    <a:pt x="129" y="173"/>
                  </a:lnTo>
                  <a:lnTo>
                    <a:pt x="122" y="170"/>
                  </a:lnTo>
                  <a:lnTo>
                    <a:pt x="119" y="169"/>
                  </a:lnTo>
                  <a:lnTo>
                    <a:pt x="116" y="170"/>
                  </a:lnTo>
                  <a:lnTo>
                    <a:pt x="115" y="170"/>
                  </a:lnTo>
                  <a:lnTo>
                    <a:pt x="113" y="171"/>
                  </a:lnTo>
                  <a:lnTo>
                    <a:pt x="113" y="174"/>
                  </a:lnTo>
                  <a:lnTo>
                    <a:pt x="111" y="174"/>
                  </a:lnTo>
                  <a:lnTo>
                    <a:pt x="111" y="173"/>
                  </a:lnTo>
                  <a:lnTo>
                    <a:pt x="111" y="170"/>
                  </a:lnTo>
                  <a:lnTo>
                    <a:pt x="113" y="170"/>
                  </a:lnTo>
                  <a:lnTo>
                    <a:pt x="112" y="169"/>
                  </a:lnTo>
                  <a:lnTo>
                    <a:pt x="108" y="167"/>
                  </a:lnTo>
                  <a:lnTo>
                    <a:pt x="99" y="167"/>
                  </a:lnTo>
                  <a:lnTo>
                    <a:pt x="99" y="170"/>
                  </a:lnTo>
                  <a:lnTo>
                    <a:pt x="100" y="173"/>
                  </a:lnTo>
                  <a:lnTo>
                    <a:pt x="102" y="177"/>
                  </a:lnTo>
                  <a:lnTo>
                    <a:pt x="99" y="179"/>
                  </a:lnTo>
                  <a:lnTo>
                    <a:pt x="96" y="180"/>
                  </a:lnTo>
                  <a:lnTo>
                    <a:pt x="93" y="181"/>
                  </a:lnTo>
                  <a:lnTo>
                    <a:pt x="92" y="183"/>
                  </a:lnTo>
                  <a:lnTo>
                    <a:pt x="90" y="184"/>
                  </a:lnTo>
                  <a:lnTo>
                    <a:pt x="90" y="186"/>
                  </a:lnTo>
                  <a:lnTo>
                    <a:pt x="89" y="189"/>
                  </a:lnTo>
                  <a:lnTo>
                    <a:pt x="87" y="193"/>
                  </a:lnTo>
                  <a:lnTo>
                    <a:pt x="86" y="193"/>
                  </a:lnTo>
                  <a:lnTo>
                    <a:pt x="86" y="194"/>
                  </a:lnTo>
                  <a:lnTo>
                    <a:pt x="83" y="194"/>
                  </a:lnTo>
                  <a:lnTo>
                    <a:pt x="80" y="194"/>
                  </a:lnTo>
                  <a:lnTo>
                    <a:pt x="77" y="194"/>
                  </a:lnTo>
                  <a:lnTo>
                    <a:pt x="75" y="194"/>
                  </a:lnTo>
                  <a:lnTo>
                    <a:pt x="73" y="190"/>
                  </a:lnTo>
                  <a:lnTo>
                    <a:pt x="73" y="189"/>
                  </a:lnTo>
                  <a:lnTo>
                    <a:pt x="72" y="187"/>
                  </a:lnTo>
                  <a:lnTo>
                    <a:pt x="69" y="186"/>
                  </a:lnTo>
                  <a:lnTo>
                    <a:pt x="69" y="180"/>
                  </a:lnTo>
                  <a:lnTo>
                    <a:pt x="69" y="174"/>
                  </a:lnTo>
                  <a:lnTo>
                    <a:pt x="73" y="173"/>
                  </a:lnTo>
                  <a:lnTo>
                    <a:pt x="73" y="171"/>
                  </a:lnTo>
                  <a:lnTo>
                    <a:pt x="75" y="170"/>
                  </a:lnTo>
                  <a:lnTo>
                    <a:pt x="59" y="170"/>
                  </a:lnTo>
                  <a:lnTo>
                    <a:pt x="40" y="171"/>
                  </a:lnTo>
                  <a:lnTo>
                    <a:pt x="27" y="173"/>
                  </a:lnTo>
                  <a:lnTo>
                    <a:pt x="26" y="176"/>
                  </a:lnTo>
                  <a:lnTo>
                    <a:pt x="26" y="180"/>
                  </a:lnTo>
                  <a:lnTo>
                    <a:pt x="10" y="180"/>
                  </a:lnTo>
                  <a:lnTo>
                    <a:pt x="0" y="180"/>
                  </a:lnTo>
                  <a:lnTo>
                    <a:pt x="0" y="170"/>
                  </a:lnTo>
                  <a:lnTo>
                    <a:pt x="4" y="171"/>
                  </a:lnTo>
                  <a:lnTo>
                    <a:pt x="7" y="173"/>
                  </a:lnTo>
                  <a:lnTo>
                    <a:pt x="10" y="173"/>
                  </a:lnTo>
                  <a:lnTo>
                    <a:pt x="11" y="173"/>
                  </a:lnTo>
                  <a:lnTo>
                    <a:pt x="15" y="170"/>
                  </a:lnTo>
                  <a:lnTo>
                    <a:pt x="20" y="166"/>
                  </a:lnTo>
                  <a:lnTo>
                    <a:pt x="27" y="157"/>
                  </a:lnTo>
                  <a:lnTo>
                    <a:pt x="36" y="150"/>
                  </a:lnTo>
                  <a:lnTo>
                    <a:pt x="40" y="147"/>
                  </a:lnTo>
                  <a:lnTo>
                    <a:pt x="44" y="144"/>
                  </a:lnTo>
                  <a:lnTo>
                    <a:pt x="47" y="144"/>
                  </a:lnTo>
                  <a:lnTo>
                    <a:pt x="47" y="146"/>
                  </a:lnTo>
                  <a:lnTo>
                    <a:pt x="47" y="148"/>
                  </a:lnTo>
                  <a:lnTo>
                    <a:pt x="47" y="150"/>
                  </a:lnTo>
                  <a:lnTo>
                    <a:pt x="59" y="146"/>
                  </a:lnTo>
                  <a:lnTo>
                    <a:pt x="62" y="144"/>
                  </a:lnTo>
                  <a:lnTo>
                    <a:pt x="66" y="144"/>
                  </a:lnTo>
                  <a:lnTo>
                    <a:pt x="69" y="144"/>
                  </a:lnTo>
                  <a:lnTo>
                    <a:pt x="73" y="146"/>
                  </a:lnTo>
                  <a:lnTo>
                    <a:pt x="83" y="150"/>
                  </a:lnTo>
                  <a:lnTo>
                    <a:pt x="85" y="147"/>
                  </a:lnTo>
                  <a:lnTo>
                    <a:pt x="86" y="144"/>
                  </a:lnTo>
                  <a:lnTo>
                    <a:pt x="87" y="143"/>
                  </a:lnTo>
                  <a:lnTo>
                    <a:pt x="89" y="141"/>
                  </a:lnTo>
                  <a:lnTo>
                    <a:pt x="89" y="140"/>
                  </a:lnTo>
                  <a:lnTo>
                    <a:pt x="87" y="138"/>
                  </a:lnTo>
                  <a:lnTo>
                    <a:pt x="86" y="135"/>
                  </a:lnTo>
                  <a:lnTo>
                    <a:pt x="85" y="134"/>
                  </a:lnTo>
                  <a:lnTo>
                    <a:pt x="85" y="133"/>
                  </a:lnTo>
                  <a:lnTo>
                    <a:pt x="86" y="131"/>
                  </a:lnTo>
                  <a:lnTo>
                    <a:pt x="87" y="128"/>
                  </a:lnTo>
                  <a:lnTo>
                    <a:pt x="92" y="124"/>
                  </a:lnTo>
                  <a:lnTo>
                    <a:pt x="95" y="121"/>
                  </a:lnTo>
                  <a:lnTo>
                    <a:pt x="96" y="117"/>
                  </a:lnTo>
                  <a:lnTo>
                    <a:pt x="98" y="114"/>
                  </a:lnTo>
                  <a:lnTo>
                    <a:pt x="96" y="110"/>
                  </a:lnTo>
                  <a:lnTo>
                    <a:pt x="96" y="107"/>
                  </a:lnTo>
                  <a:lnTo>
                    <a:pt x="96" y="104"/>
                  </a:lnTo>
                  <a:lnTo>
                    <a:pt x="99" y="101"/>
                  </a:lnTo>
                  <a:lnTo>
                    <a:pt x="103" y="98"/>
                  </a:lnTo>
                  <a:lnTo>
                    <a:pt x="111" y="95"/>
                  </a:lnTo>
                  <a:lnTo>
                    <a:pt x="109" y="97"/>
                  </a:lnTo>
                  <a:lnTo>
                    <a:pt x="106" y="99"/>
                  </a:lnTo>
                  <a:lnTo>
                    <a:pt x="102" y="104"/>
                  </a:lnTo>
                  <a:lnTo>
                    <a:pt x="102" y="105"/>
                  </a:lnTo>
                  <a:lnTo>
                    <a:pt x="102" y="108"/>
                  </a:lnTo>
                  <a:lnTo>
                    <a:pt x="103" y="111"/>
                  </a:lnTo>
                  <a:lnTo>
                    <a:pt x="102" y="114"/>
                  </a:lnTo>
                  <a:lnTo>
                    <a:pt x="113" y="114"/>
                  </a:lnTo>
                  <a:lnTo>
                    <a:pt x="113" y="108"/>
                  </a:lnTo>
                  <a:lnTo>
                    <a:pt x="116" y="108"/>
                  </a:lnTo>
                  <a:lnTo>
                    <a:pt x="121" y="108"/>
                  </a:lnTo>
                  <a:lnTo>
                    <a:pt x="123" y="107"/>
                  </a:lnTo>
                  <a:lnTo>
                    <a:pt x="128" y="105"/>
                  </a:lnTo>
                  <a:lnTo>
                    <a:pt x="128" y="104"/>
                  </a:lnTo>
                  <a:lnTo>
                    <a:pt x="131" y="101"/>
                  </a:lnTo>
                  <a:lnTo>
                    <a:pt x="131" y="97"/>
                  </a:lnTo>
                  <a:lnTo>
                    <a:pt x="131" y="94"/>
                  </a:lnTo>
                  <a:lnTo>
                    <a:pt x="132" y="89"/>
                  </a:lnTo>
                  <a:lnTo>
                    <a:pt x="138" y="89"/>
                  </a:lnTo>
                  <a:lnTo>
                    <a:pt x="148" y="76"/>
                  </a:lnTo>
                  <a:lnTo>
                    <a:pt x="158" y="62"/>
                  </a:lnTo>
                  <a:lnTo>
                    <a:pt x="158" y="56"/>
                  </a:lnTo>
                  <a:lnTo>
                    <a:pt x="158" y="50"/>
                  </a:lnTo>
                  <a:lnTo>
                    <a:pt x="161" y="49"/>
                  </a:lnTo>
                  <a:lnTo>
                    <a:pt x="162" y="48"/>
                  </a:lnTo>
                  <a:lnTo>
                    <a:pt x="164" y="45"/>
                  </a:lnTo>
                  <a:lnTo>
                    <a:pt x="164" y="43"/>
                  </a:lnTo>
                  <a:lnTo>
                    <a:pt x="162" y="40"/>
                  </a:lnTo>
                  <a:lnTo>
                    <a:pt x="159" y="39"/>
                  </a:lnTo>
                  <a:lnTo>
                    <a:pt x="155" y="36"/>
                  </a:lnTo>
                  <a:lnTo>
                    <a:pt x="157" y="35"/>
                  </a:lnTo>
                  <a:lnTo>
                    <a:pt x="158" y="33"/>
                  </a:lnTo>
                  <a:lnTo>
                    <a:pt x="162" y="32"/>
                  </a:lnTo>
                  <a:lnTo>
                    <a:pt x="162" y="23"/>
                  </a:lnTo>
                  <a:lnTo>
                    <a:pt x="161" y="14"/>
                  </a:lnTo>
                  <a:lnTo>
                    <a:pt x="165" y="12"/>
                  </a:lnTo>
                  <a:lnTo>
                    <a:pt x="168" y="9"/>
                  </a:lnTo>
                  <a:lnTo>
                    <a:pt x="170" y="7"/>
                  </a:lnTo>
                  <a:lnTo>
                    <a:pt x="168" y="4"/>
                  </a:lnTo>
                  <a:lnTo>
                    <a:pt x="168" y="3"/>
                  </a:lnTo>
                  <a:lnTo>
                    <a:pt x="168"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7" name="Freeform 12"/>
            <p:cNvSpPr>
              <a:spLocks/>
            </p:cNvSpPr>
            <p:nvPr/>
          </p:nvSpPr>
          <p:spPr bwMode="auto">
            <a:xfrm>
              <a:off x="4916" y="2235"/>
              <a:ext cx="42" cy="72"/>
            </a:xfrm>
            <a:custGeom>
              <a:avLst/>
              <a:gdLst>
                <a:gd name="T0" fmla="*/ 20 w 42"/>
                <a:gd name="T1" fmla="*/ 0 h 72"/>
                <a:gd name="T2" fmla="*/ 23 w 42"/>
                <a:gd name="T3" fmla="*/ 1 h 72"/>
                <a:gd name="T4" fmla="*/ 26 w 42"/>
                <a:gd name="T5" fmla="*/ 6 h 72"/>
                <a:gd name="T6" fmla="*/ 28 w 42"/>
                <a:gd name="T7" fmla="*/ 9 h 72"/>
                <a:gd name="T8" fmla="*/ 36 w 42"/>
                <a:gd name="T9" fmla="*/ 13 h 72"/>
                <a:gd name="T10" fmla="*/ 33 w 42"/>
                <a:gd name="T11" fmla="*/ 20 h 72"/>
                <a:gd name="T12" fmla="*/ 39 w 42"/>
                <a:gd name="T13" fmla="*/ 23 h 72"/>
                <a:gd name="T14" fmla="*/ 42 w 42"/>
                <a:gd name="T15" fmla="*/ 27 h 72"/>
                <a:gd name="T16" fmla="*/ 36 w 42"/>
                <a:gd name="T17" fmla="*/ 33 h 72"/>
                <a:gd name="T18" fmla="*/ 35 w 42"/>
                <a:gd name="T19" fmla="*/ 45 h 72"/>
                <a:gd name="T20" fmla="*/ 33 w 42"/>
                <a:gd name="T21" fmla="*/ 56 h 72"/>
                <a:gd name="T22" fmla="*/ 28 w 42"/>
                <a:gd name="T23" fmla="*/ 65 h 72"/>
                <a:gd name="T24" fmla="*/ 17 w 42"/>
                <a:gd name="T25" fmla="*/ 69 h 72"/>
                <a:gd name="T26" fmla="*/ 16 w 42"/>
                <a:gd name="T27" fmla="*/ 66 h 72"/>
                <a:gd name="T28" fmla="*/ 19 w 42"/>
                <a:gd name="T29" fmla="*/ 63 h 72"/>
                <a:gd name="T30" fmla="*/ 15 w 42"/>
                <a:gd name="T31" fmla="*/ 65 h 72"/>
                <a:gd name="T32" fmla="*/ 12 w 42"/>
                <a:gd name="T33" fmla="*/ 66 h 72"/>
                <a:gd name="T34" fmla="*/ 12 w 42"/>
                <a:gd name="T35" fmla="*/ 52 h 72"/>
                <a:gd name="T36" fmla="*/ 16 w 42"/>
                <a:gd name="T37" fmla="*/ 42 h 72"/>
                <a:gd name="T38" fmla="*/ 20 w 42"/>
                <a:gd name="T39" fmla="*/ 32 h 72"/>
                <a:gd name="T40" fmla="*/ 19 w 42"/>
                <a:gd name="T41" fmla="*/ 26 h 72"/>
                <a:gd name="T42" fmla="*/ 15 w 42"/>
                <a:gd name="T43" fmla="*/ 26 h 72"/>
                <a:gd name="T44" fmla="*/ 16 w 42"/>
                <a:gd name="T45" fmla="*/ 27 h 72"/>
                <a:gd name="T46" fmla="*/ 13 w 42"/>
                <a:gd name="T47" fmla="*/ 39 h 72"/>
                <a:gd name="T48" fmla="*/ 10 w 42"/>
                <a:gd name="T49" fmla="*/ 39 h 72"/>
                <a:gd name="T50" fmla="*/ 7 w 42"/>
                <a:gd name="T51" fmla="*/ 37 h 72"/>
                <a:gd name="T52" fmla="*/ 3 w 42"/>
                <a:gd name="T53" fmla="*/ 32 h 72"/>
                <a:gd name="T54" fmla="*/ 4 w 42"/>
                <a:gd name="T55" fmla="*/ 29 h 72"/>
                <a:gd name="T56" fmla="*/ 9 w 42"/>
                <a:gd name="T57" fmla="*/ 30 h 72"/>
                <a:gd name="T58" fmla="*/ 3 w 42"/>
                <a:gd name="T59" fmla="*/ 20 h 72"/>
                <a:gd name="T60" fmla="*/ 0 w 42"/>
                <a:gd name="T61" fmla="*/ 16 h 72"/>
                <a:gd name="T62" fmla="*/ 3 w 42"/>
                <a:gd name="T63" fmla="*/ 12 h 72"/>
                <a:gd name="T64" fmla="*/ 6 w 42"/>
                <a:gd name="T65" fmla="*/ 12 h 72"/>
                <a:gd name="T66" fmla="*/ 10 w 42"/>
                <a:gd name="T67" fmla="*/ 12 h 72"/>
                <a:gd name="T68" fmla="*/ 16 w 42"/>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 h="72">
                  <a:moveTo>
                    <a:pt x="16" y="0"/>
                  </a:moveTo>
                  <a:lnTo>
                    <a:pt x="20" y="0"/>
                  </a:lnTo>
                  <a:lnTo>
                    <a:pt x="22" y="1"/>
                  </a:lnTo>
                  <a:lnTo>
                    <a:pt x="23" y="1"/>
                  </a:lnTo>
                  <a:lnTo>
                    <a:pt x="25" y="3"/>
                  </a:lnTo>
                  <a:lnTo>
                    <a:pt x="26" y="6"/>
                  </a:lnTo>
                  <a:lnTo>
                    <a:pt x="26" y="7"/>
                  </a:lnTo>
                  <a:lnTo>
                    <a:pt x="28" y="9"/>
                  </a:lnTo>
                  <a:lnTo>
                    <a:pt x="36" y="9"/>
                  </a:lnTo>
                  <a:lnTo>
                    <a:pt x="36" y="13"/>
                  </a:lnTo>
                  <a:lnTo>
                    <a:pt x="36" y="14"/>
                  </a:lnTo>
                  <a:lnTo>
                    <a:pt x="33" y="20"/>
                  </a:lnTo>
                  <a:lnTo>
                    <a:pt x="39" y="20"/>
                  </a:lnTo>
                  <a:lnTo>
                    <a:pt x="39" y="23"/>
                  </a:lnTo>
                  <a:lnTo>
                    <a:pt x="40" y="26"/>
                  </a:lnTo>
                  <a:lnTo>
                    <a:pt x="42" y="27"/>
                  </a:lnTo>
                  <a:lnTo>
                    <a:pt x="42" y="30"/>
                  </a:lnTo>
                  <a:lnTo>
                    <a:pt x="36" y="33"/>
                  </a:lnTo>
                  <a:lnTo>
                    <a:pt x="35" y="39"/>
                  </a:lnTo>
                  <a:lnTo>
                    <a:pt x="35" y="45"/>
                  </a:lnTo>
                  <a:lnTo>
                    <a:pt x="35" y="49"/>
                  </a:lnTo>
                  <a:lnTo>
                    <a:pt x="33" y="56"/>
                  </a:lnTo>
                  <a:lnTo>
                    <a:pt x="32" y="59"/>
                  </a:lnTo>
                  <a:lnTo>
                    <a:pt x="28" y="65"/>
                  </a:lnTo>
                  <a:lnTo>
                    <a:pt x="22" y="72"/>
                  </a:lnTo>
                  <a:lnTo>
                    <a:pt x="17" y="69"/>
                  </a:lnTo>
                  <a:lnTo>
                    <a:pt x="16" y="68"/>
                  </a:lnTo>
                  <a:lnTo>
                    <a:pt x="16" y="66"/>
                  </a:lnTo>
                  <a:lnTo>
                    <a:pt x="19" y="65"/>
                  </a:lnTo>
                  <a:lnTo>
                    <a:pt x="19" y="63"/>
                  </a:lnTo>
                  <a:lnTo>
                    <a:pt x="16" y="63"/>
                  </a:lnTo>
                  <a:lnTo>
                    <a:pt x="15" y="65"/>
                  </a:lnTo>
                  <a:lnTo>
                    <a:pt x="13" y="66"/>
                  </a:lnTo>
                  <a:lnTo>
                    <a:pt x="12" y="66"/>
                  </a:lnTo>
                  <a:lnTo>
                    <a:pt x="12" y="55"/>
                  </a:lnTo>
                  <a:lnTo>
                    <a:pt x="12" y="52"/>
                  </a:lnTo>
                  <a:lnTo>
                    <a:pt x="13" y="49"/>
                  </a:lnTo>
                  <a:lnTo>
                    <a:pt x="16" y="42"/>
                  </a:lnTo>
                  <a:lnTo>
                    <a:pt x="22" y="33"/>
                  </a:lnTo>
                  <a:lnTo>
                    <a:pt x="20" y="32"/>
                  </a:lnTo>
                  <a:lnTo>
                    <a:pt x="19" y="30"/>
                  </a:lnTo>
                  <a:lnTo>
                    <a:pt x="19" y="26"/>
                  </a:lnTo>
                  <a:lnTo>
                    <a:pt x="16" y="26"/>
                  </a:lnTo>
                  <a:lnTo>
                    <a:pt x="15" y="26"/>
                  </a:lnTo>
                  <a:lnTo>
                    <a:pt x="15" y="27"/>
                  </a:lnTo>
                  <a:lnTo>
                    <a:pt x="16" y="27"/>
                  </a:lnTo>
                  <a:lnTo>
                    <a:pt x="16" y="39"/>
                  </a:lnTo>
                  <a:lnTo>
                    <a:pt x="13" y="39"/>
                  </a:lnTo>
                  <a:lnTo>
                    <a:pt x="12" y="39"/>
                  </a:lnTo>
                  <a:lnTo>
                    <a:pt x="10" y="39"/>
                  </a:lnTo>
                  <a:lnTo>
                    <a:pt x="9" y="39"/>
                  </a:lnTo>
                  <a:lnTo>
                    <a:pt x="7" y="37"/>
                  </a:lnTo>
                  <a:lnTo>
                    <a:pt x="6" y="36"/>
                  </a:lnTo>
                  <a:lnTo>
                    <a:pt x="3" y="32"/>
                  </a:lnTo>
                  <a:lnTo>
                    <a:pt x="3" y="29"/>
                  </a:lnTo>
                  <a:lnTo>
                    <a:pt x="4" y="29"/>
                  </a:lnTo>
                  <a:lnTo>
                    <a:pt x="6" y="29"/>
                  </a:lnTo>
                  <a:lnTo>
                    <a:pt x="9" y="30"/>
                  </a:lnTo>
                  <a:lnTo>
                    <a:pt x="4" y="23"/>
                  </a:lnTo>
                  <a:lnTo>
                    <a:pt x="3" y="20"/>
                  </a:lnTo>
                  <a:lnTo>
                    <a:pt x="0" y="17"/>
                  </a:lnTo>
                  <a:lnTo>
                    <a:pt x="0" y="16"/>
                  </a:lnTo>
                  <a:lnTo>
                    <a:pt x="2" y="14"/>
                  </a:lnTo>
                  <a:lnTo>
                    <a:pt x="3" y="12"/>
                  </a:lnTo>
                  <a:lnTo>
                    <a:pt x="3" y="9"/>
                  </a:lnTo>
                  <a:lnTo>
                    <a:pt x="6" y="12"/>
                  </a:lnTo>
                  <a:lnTo>
                    <a:pt x="9" y="12"/>
                  </a:lnTo>
                  <a:lnTo>
                    <a:pt x="10" y="12"/>
                  </a:lnTo>
                  <a:lnTo>
                    <a:pt x="12" y="12"/>
                  </a:lnTo>
                  <a:lnTo>
                    <a:pt x="1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8" name="Freeform 13"/>
            <p:cNvSpPr>
              <a:spLocks/>
            </p:cNvSpPr>
            <p:nvPr/>
          </p:nvSpPr>
          <p:spPr bwMode="auto">
            <a:xfrm>
              <a:off x="4745" y="2442"/>
              <a:ext cx="30" cy="72"/>
            </a:xfrm>
            <a:custGeom>
              <a:avLst/>
              <a:gdLst>
                <a:gd name="T0" fmla="*/ 21 w 30"/>
                <a:gd name="T1" fmla="*/ 0 h 72"/>
                <a:gd name="T2" fmla="*/ 30 w 30"/>
                <a:gd name="T3" fmla="*/ 0 h 72"/>
                <a:gd name="T4" fmla="*/ 29 w 30"/>
                <a:gd name="T5" fmla="*/ 19 h 72"/>
                <a:gd name="T6" fmla="*/ 26 w 30"/>
                <a:gd name="T7" fmla="*/ 38 h 72"/>
                <a:gd name="T8" fmla="*/ 20 w 30"/>
                <a:gd name="T9" fmla="*/ 55 h 72"/>
                <a:gd name="T10" fmla="*/ 17 w 30"/>
                <a:gd name="T11" fmla="*/ 64 h 72"/>
                <a:gd name="T12" fmla="*/ 14 w 30"/>
                <a:gd name="T13" fmla="*/ 72 h 72"/>
                <a:gd name="T14" fmla="*/ 8 w 30"/>
                <a:gd name="T15" fmla="*/ 72 h 72"/>
                <a:gd name="T16" fmla="*/ 4 w 30"/>
                <a:gd name="T17" fmla="*/ 65 h 72"/>
                <a:gd name="T18" fmla="*/ 1 w 30"/>
                <a:gd name="T19" fmla="*/ 58 h 72"/>
                <a:gd name="T20" fmla="*/ 0 w 30"/>
                <a:gd name="T21" fmla="*/ 55 h 72"/>
                <a:gd name="T22" fmla="*/ 0 w 30"/>
                <a:gd name="T23" fmla="*/ 51 h 72"/>
                <a:gd name="T24" fmla="*/ 1 w 30"/>
                <a:gd name="T25" fmla="*/ 46 h 72"/>
                <a:gd name="T26" fmla="*/ 3 w 30"/>
                <a:gd name="T27" fmla="*/ 39 h 72"/>
                <a:gd name="T28" fmla="*/ 6 w 30"/>
                <a:gd name="T29" fmla="*/ 29 h 72"/>
                <a:gd name="T30" fmla="*/ 11 w 30"/>
                <a:gd name="T31" fmla="*/ 19 h 72"/>
                <a:gd name="T32" fmla="*/ 17 w 30"/>
                <a:gd name="T33" fmla="*/ 10 h 72"/>
                <a:gd name="T34" fmla="*/ 21 w 3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72">
                  <a:moveTo>
                    <a:pt x="21" y="0"/>
                  </a:moveTo>
                  <a:lnTo>
                    <a:pt x="30" y="0"/>
                  </a:lnTo>
                  <a:lnTo>
                    <a:pt x="29" y="19"/>
                  </a:lnTo>
                  <a:lnTo>
                    <a:pt x="26" y="38"/>
                  </a:lnTo>
                  <a:lnTo>
                    <a:pt x="20" y="55"/>
                  </a:lnTo>
                  <a:lnTo>
                    <a:pt x="17" y="64"/>
                  </a:lnTo>
                  <a:lnTo>
                    <a:pt x="14" y="72"/>
                  </a:lnTo>
                  <a:lnTo>
                    <a:pt x="8" y="72"/>
                  </a:lnTo>
                  <a:lnTo>
                    <a:pt x="4" y="65"/>
                  </a:lnTo>
                  <a:lnTo>
                    <a:pt x="1" y="58"/>
                  </a:lnTo>
                  <a:lnTo>
                    <a:pt x="0" y="55"/>
                  </a:lnTo>
                  <a:lnTo>
                    <a:pt x="0" y="51"/>
                  </a:lnTo>
                  <a:lnTo>
                    <a:pt x="1" y="46"/>
                  </a:lnTo>
                  <a:lnTo>
                    <a:pt x="3" y="39"/>
                  </a:lnTo>
                  <a:lnTo>
                    <a:pt x="6" y="29"/>
                  </a:lnTo>
                  <a:lnTo>
                    <a:pt x="11" y="19"/>
                  </a:lnTo>
                  <a:lnTo>
                    <a:pt x="17" y="10"/>
                  </a:lnTo>
                  <a:lnTo>
                    <a:pt x="2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9" name="Freeform 14"/>
            <p:cNvSpPr>
              <a:spLocks/>
            </p:cNvSpPr>
            <p:nvPr/>
          </p:nvSpPr>
          <p:spPr bwMode="auto">
            <a:xfrm>
              <a:off x="1077" y="2484"/>
              <a:ext cx="179" cy="81"/>
            </a:xfrm>
            <a:custGeom>
              <a:avLst/>
              <a:gdLst>
                <a:gd name="T0" fmla="*/ 55 w 179"/>
                <a:gd name="T1" fmla="*/ 3 h 81"/>
                <a:gd name="T2" fmla="*/ 81 w 179"/>
                <a:gd name="T3" fmla="*/ 7 h 81"/>
                <a:gd name="T4" fmla="*/ 88 w 179"/>
                <a:gd name="T5" fmla="*/ 12 h 81"/>
                <a:gd name="T6" fmla="*/ 91 w 179"/>
                <a:gd name="T7" fmla="*/ 19 h 81"/>
                <a:gd name="T8" fmla="*/ 95 w 179"/>
                <a:gd name="T9" fmla="*/ 23 h 81"/>
                <a:gd name="T10" fmla="*/ 102 w 179"/>
                <a:gd name="T11" fmla="*/ 22 h 81"/>
                <a:gd name="T12" fmla="*/ 111 w 179"/>
                <a:gd name="T13" fmla="*/ 25 h 81"/>
                <a:gd name="T14" fmla="*/ 128 w 179"/>
                <a:gd name="T15" fmla="*/ 35 h 81"/>
                <a:gd name="T16" fmla="*/ 137 w 179"/>
                <a:gd name="T17" fmla="*/ 40 h 81"/>
                <a:gd name="T18" fmla="*/ 137 w 179"/>
                <a:gd name="T19" fmla="*/ 45 h 81"/>
                <a:gd name="T20" fmla="*/ 146 w 179"/>
                <a:gd name="T21" fmla="*/ 46 h 81"/>
                <a:gd name="T22" fmla="*/ 157 w 179"/>
                <a:gd name="T23" fmla="*/ 61 h 81"/>
                <a:gd name="T24" fmla="*/ 167 w 179"/>
                <a:gd name="T25" fmla="*/ 62 h 81"/>
                <a:gd name="T26" fmla="*/ 179 w 179"/>
                <a:gd name="T27" fmla="*/ 72 h 81"/>
                <a:gd name="T28" fmla="*/ 121 w 179"/>
                <a:gd name="T29" fmla="*/ 81 h 81"/>
                <a:gd name="T30" fmla="*/ 123 w 179"/>
                <a:gd name="T31" fmla="*/ 61 h 81"/>
                <a:gd name="T32" fmla="*/ 108 w 179"/>
                <a:gd name="T33" fmla="*/ 53 h 81"/>
                <a:gd name="T34" fmla="*/ 105 w 179"/>
                <a:gd name="T35" fmla="*/ 48 h 81"/>
                <a:gd name="T36" fmla="*/ 105 w 179"/>
                <a:gd name="T37" fmla="*/ 43 h 81"/>
                <a:gd name="T38" fmla="*/ 105 w 179"/>
                <a:gd name="T39" fmla="*/ 39 h 81"/>
                <a:gd name="T40" fmla="*/ 101 w 179"/>
                <a:gd name="T41" fmla="*/ 38 h 81"/>
                <a:gd name="T42" fmla="*/ 89 w 179"/>
                <a:gd name="T43" fmla="*/ 39 h 81"/>
                <a:gd name="T44" fmla="*/ 82 w 179"/>
                <a:gd name="T45" fmla="*/ 36 h 81"/>
                <a:gd name="T46" fmla="*/ 74 w 179"/>
                <a:gd name="T47" fmla="*/ 25 h 81"/>
                <a:gd name="T48" fmla="*/ 71 w 179"/>
                <a:gd name="T49" fmla="*/ 25 h 81"/>
                <a:gd name="T50" fmla="*/ 66 w 179"/>
                <a:gd name="T51" fmla="*/ 25 h 81"/>
                <a:gd name="T52" fmla="*/ 61 w 179"/>
                <a:gd name="T53" fmla="*/ 19 h 81"/>
                <a:gd name="T54" fmla="*/ 55 w 179"/>
                <a:gd name="T55" fmla="*/ 20 h 81"/>
                <a:gd name="T56" fmla="*/ 49 w 179"/>
                <a:gd name="T57" fmla="*/ 16 h 81"/>
                <a:gd name="T58" fmla="*/ 45 w 179"/>
                <a:gd name="T59" fmla="*/ 10 h 81"/>
                <a:gd name="T60" fmla="*/ 39 w 179"/>
                <a:gd name="T61" fmla="*/ 10 h 81"/>
                <a:gd name="T62" fmla="*/ 30 w 179"/>
                <a:gd name="T63" fmla="*/ 9 h 81"/>
                <a:gd name="T64" fmla="*/ 19 w 179"/>
                <a:gd name="T65" fmla="*/ 19 h 81"/>
                <a:gd name="T66" fmla="*/ 13 w 179"/>
                <a:gd name="T67" fmla="*/ 28 h 81"/>
                <a:gd name="T68" fmla="*/ 6 w 179"/>
                <a:gd name="T69" fmla="*/ 29 h 81"/>
                <a:gd name="T70" fmla="*/ 0 w 179"/>
                <a:gd name="T71" fmla="*/ 30 h 81"/>
                <a:gd name="T72" fmla="*/ 9 w 179"/>
                <a:gd name="T73" fmla="*/ 13 h 81"/>
                <a:gd name="T74" fmla="*/ 16 w 179"/>
                <a:gd name="T75" fmla="*/ 4 h 81"/>
                <a:gd name="T76" fmla="*/ 27 w 179"/>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81">
                  <a:moveTo>
                    <a:pt x="27" y="0"/>
                  </a:moveTo>
                  <a:lnTo>
                    <a:pt x="55" y="3"/>
                  </a:lnTo>
                  <a:lnTo>
                    <a:pt x="74" y="6"/>
                  </a:lnTo>
                  <a:lnTo>
                    <a:pt x="81" y="7"/>
                  </a:lnTo>
                  <a:lnTo>
                    <a:pt x="85" y="9"/>
                  </a:lnTo>
                  <a:lnTo>
                    <a:pt x="88" y="12"/>
                  </a:lnTo>
                  <a:lnTo>
                    <a:pt x="89" y="16"/>
                  </a:lnTo>
                  <a:lnTo>
                    <a:pt x="91" y="19"/>
                  </a:lnTo>
                  <a:lnTo>
                    <a:pt x="94" y="22"/>
                  </a:lnTo>
                  <a:lnTo>
                    <a:pt x="95" y="23"/>
                  </a:lnTo>
                  <a:lnTo>
                    <a:pt x="98" y="23"/>
                  </a:lnTo>
                  <a:lnTo>
                    <a:pt x="102" y="22"/>
                  </a:lnTo>
                  <a:lnTo>
                    <a:pt x="107" y="23"/>
                  </a:lnTo>
                  <a:lnTo>
                    <a:pt x="111" y="25"/>
                  </a:lnTo>
                  <a:lnTo>
                    <a:pt x="120" y="29"/>
                  </a:lnTo>
                  <a:lnTo>
                    <a:pt x="128" y="35"/>
                  </a:lnTo>
                  <a:lnTo>
                    <a:pt x="135" y="39"/>
                  </a:lnTo>
                  <a:lnTo>
                    <a:pt x="137" y="40"/>
                  </a:lnTo>
                  <a:lnTo>
                    <a:pt x="137" y="42"/>
                  </a:lnTo>
                  <a:lnTo>
                    <a:pt x="137" y="45"/>
                  </a:lnTo>
                  <a:lnTo>
                    <a:pt x="138" y="48"/>
                  </a:lnTo>
                  <a:lnTo>
                    <a:pt x="146" y="46"/>
                  </a:lnTo>
                  <a:lnTo>
                    <a:pt x="154" y="48"/>
                  </a:lnTo>
                  <a:lnTo>
                    <a:pt x="157" y="61"/>
                  </a:lnTo>
                  <a:lnTo>
                    <a:pt x="161" y="62"/>
                  </a:lnTo>
                  <a:lnTo>
                    <a:pt x="167" y="62"/>
                  </a:lnTo>
                  <a:lnTo>
                    <a:pt x="177" y="61"/>
                  </a:lnTo>
                  <a:lnTo>
                    <a:pt x="179" y="72"/>
                  </a:lnTo>
                  <a:lnTo>
                    <a:pt x="150" y="76"/>
                  </a:lnTo>
                  <a:lnTo>
                    <a:pt x="121" y="81"/>
                  </a:lnTo>
                  <a:lnTo>
                    <a:pt x="130" y="64"/>
                  </a:lnTo>
                  <a:lnTo>
                    <a:pt x="123" y="61"/>
                  </a:lnTo>
                  <a:lnTo>
                    <a:pt x="115" y="58"/>
                  </a:lnTo>
                  <a:lnTo>
                    <a:pt x="108" y="53"/>
                  </a:lnTo>
                  <a:lnTo>
                    <a:pt x="107" y="51"/>
                  </a:lnTo>
                  <a:lnTo>
                    <a:pt x="105" y="48"/>
                  </a:lnTo>
                  <a:lnTo>
                    <a:pt x="105" y="45"/>
                  </a:lnTo>
                  <a:lnTo>
                    <a:pt x="105" y="43"/>
                  </a:lnTo>
                  <a:lnTo>
                    <a:pt x="105" y="40"/>
                  </a:lnTo>
                  <a:lnTo>
                    <a:pt x="105" y="39"/>
                  </a:lnTo>
                  <a:lnTo>
                    <a:pt x="102" y="38"/>
                  </a:lnTo>
                  <a:lnTo>
                    <a:pt x="101" y="38"/>
                  </a:lnTo>
                  <a:lnTo>
                    <a:pt x="95" y="39"/>
                  </a:lnTo>
                  <a:lnTo>
                    <a:pt x="89" y="39"/>
                  </a:lnTo>
                  <a:lnTo>
                    <a:pt x="85" y="39"/>
                  </a:lnTo>
                  <a:lnTo>
                    <a:pt x="82" y="36"/>
                  </a:lnTo>
                  <a:lnTo>
                    <a:pt x="79" y="32"/>
                  </a:lnTo>
                  <a:lnTo>
                    <a:pt x="74" y="25"/>
                  </a:lnTo>
                  <a:lnTo>
                    <a:pt x="72" y="25"/>
                  </a:lnTo>
                  <a:lnTo>
                    <a:pt x="71" y="25"/>
                  </a:lnTo>
                  <a:lnTo>
                    <a:pt x="68" y="26"/>
                  </a:lnTo>
                  <a:lnTo>
                    <a:pt x="66" y="25"/>
                  </a:lnTo>
                  <a:lnTo>
                    <a:pt x="63" y="20"/>
                  </a:lnTo>
                  <a:lnTo>
                    <a:pt x="61" y="19"/>
                  </a:lnTo>
                  <a:lnTo>
                    <a:pt x="58" y="19"/>
                  </a:lnTo>
                  <a:lnTo>
                    <a:pt x="55" y="20"/>
                  </a:lnTo>
                  <a:lnTo>
                    <a:pt x="52" y="20"/>
                  </a:lnTo>
                  <a:lnTo>
                    <a:pt x="49" y="16"/>
                  </a:lnTo>
                  <a:lnTo>
                    <a:pt x="46" y="12"/>
                  </a:lnTo>
                  <a:lnTo>
                    <a:pt x="45" y="10"/>
                  </a:lnTo>
                  <a:lnTo>
                    <a:pt x="42" y="10"/>
                  </a:lnTo>
                  <a:lnTo>
                    <a:pt x="39" y="10"/>
                  </a:lnTo>
                  <a:lnTo>
                    <a:pt x="35" y="9"/>
                  </a:lnTo>
                  <a:lnTo>
                    <a:pt x="30" y="9"/>
                  </a:lnTo>
                  <a:lnTo>
                    <a:pt x="23" y="16"/>
                  </a:lnTo>
                  <a:lnTo>
                    <a:pt x="19" y="19"/>
                  </a:lnTo>
                  <a:lnTo>
                    <a:pt x="13" y="22"/>
                  </a:lnTo>
                  <a:lnTo>
                    <a:pt x="13" y="28"/>
                  </a:lnTo>
                  <a:lnTo>
                    <a:pt x="10" y="29"/>
                  </a:lnTo>
                  <a:lnTo>
                    <a:pt x="6" y="29"/>
                  </a:lnTo>
                  <a:lnTo>
                    <a:pt x="3" y="29"/>
                  </a:lnTo>
                  <a:lnTo>
                    <a:pt x="0" y="30"/>
                  </a:lnTo>
                  <a:lnTo>
                    <a:pt x="3" y="22"/>
                  </a:lnTo>
                  <a:lnTo>
                    <a:pt x="9" y="13"/>
                  </a:lnTo>
                  <a:lnTo>
                    <a:pt x="12" y="9"/>
                  </a:lnTo>
                  <a:lnTo>
                    <a:pt x="16" y="4"/>
                  </a:lnTo>
                  <a:lnTo>
                    <a:pt x="22" y="2"/>
                  </a:lnTo>
                  <a:lnTo>
                    <a:pt x="27"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0" name="Freeform 15"/>
            <p:cNvSpPr>
              <a:spLocks/>
            </p:cNvSpPr>
            <p:nvPr/>
          </p:nvSpPr>
          <p:spPr bwMode="auto">
            <a:xfrm>
              <a:off x="4540" y="2565"/>
              <a:ext cx="49" cy="44"/>
            </a:xfrm>
            <a:custGeom>
              <a:avLst/>
              <a:gdLst>
                <a:gd name="T0" fmla="*/ 33 w 49"/>
                <a:gd name="T1" fmla="*/ 0 h 44"/>
                <a:gd name="T2" fmla="*/ 41 w 49"/>
                <a:gd name="T3" fmla="*/ 0 h 44"/>
                <a:gd name="T4" fmla="*/ 46 w 49"/>
                <a:gd name="T5" fmla="*/ 1 h 44"/>
                <a:gd name="T6" fmla="*/ 49 w 49"/>
                <a:gd name="T7" fmla="*/ 3 h 44"/>
                <a:gd name="T8" fmla="*/ 49 w 49"/>
                <a:gd name="T9" fmla="*/ 6 h 44"/>
                <a:gd name="T10" fmla="*/ 49 w 49"/>
                <a:gd name="T11" fmla="*/ 8 h 44"/>
                <a:gd name="T12" fmla="*/ 49 w 49"/>
                <a:gd name="T13" fmla="*/ 10 h 44"/>
                <a:gd name="T14" fmla="*/ 46 w 49"/>
                <a:gd name="T15" fmla="*/ 11 h 44"/>
                <a:gd name="T16" fmla="*/ 45 w 49"/>
                <a:gd name="T17" fmla="*/ 11 h 44"/>
                <a:gd name="T18" fmla="*/ 45 w 49"/>
                <a:gd name="T19" fmla="*/ 10 h 44"/>
                <a:gd name="T20" fmla="*/ 42 w 49"/>
                <a:gd name="T21" fmla="*/ 21 h 44"/>
                <a:gd name="T22" fmla="*/ 41 w 49"/>
                <a:gd name="T23" fmla="*/ 27 h 44"/>
                <a:gd name="T24" fmla="*/ 38 w 49"/>
                <a:gd name="T25" fmla="*/ 31 h 44"/>
                <a:gd name="T26" fmla="*/ 36 w 49"/>
                <a:gd name="T27" fmla="*/ 36 h 44"/>
                <a:gd name="T28" fmla="*/ 33 w 49"/>
                <a:gd name="T29" fmla="*/ 40 h 44"/>
                <a:gd name="T30" fmla="*/ 29 w 49"/>
                <a:gd name="T31" fmla="*/ 42 h 44"/>
                <a:gd name="T32" fmla="*/ 25 w 49"/>
                <a:gd name="T33" fmla="*/ 43 h 44"/>
                <a:gd name="T34" fmla="*/ 22 w 49"/>
                <a:gd name="T35" fmla="*/ 44 h 44"/>
                <a:gd name="T36" fmla="*/ 18 w 49"/>
                <a:gd name="T37" fmla="*/ 44 h 44"/>
                <a:gd name="T38" fmla="*/ 15 w 49"/>
                <a:gd name="T39" fmla="*/ 44 h 44"/>
                <a:gd name="T40" fmla="*/ 13 w 49"/>
                <a:gd name="T41" fmla="*/ 43 h 44"/>
                <a:gd name="T42" fmla="*/ 9 w 49"/>
                <a:gd name="T43" fmla="*/ 40 h 44"/>
                <a:gd name="T44" fmla="*/ 6 w 49"/>
                <a:gd name="T45" fmla="*/ 37 h 44"/>
                <a:gd name="T46" fmla="*/ 3 w 49"/>
                <a:gd name="T47" fmla="*/ 29 h 44"/>
                <a:gd name="T48" fmla="*/ 0 w 49"/>
                <a:gd name="T49" fmla="*/ 19 h 44"/>
                <a:gd name="T50" fmla="*/ 16 w 49"/>
                <a:gd name="T51" fmla="*/ 7 h 44"/>
                <a:gd name="T52" fmla="*/ 26 w 49"/>
                <a:gd name="T53" fmla="*/ 3 h 44"/>
                <a:gd name="T54" fmla="*/ 31 w 49"/>
                <a:gd name="T55" fmla="*/ 0 h 44"/>
                <a:gd name="T56" fmla="*/ 33 w 49"/>
                <a:gd name="T57" fmla="*/ 0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44">
                  <a:moveTo>
                    <a:pt x="33" y="0"/>
                  </a:moveTo>
                  <a:lnTo>
                    <a:pt x="41" y="0"/>
                  </a:lnTo>
                  <a:lnTo>
                    <a:pt x="46" y="1"/>
                  </a:lnTo>
                  <a:lnTo>
                    <a:pt x="49" y="3"/>
                  </a:lnTo>
                  <a:lnTo>
                    <a:pt x="49" y="6"/>
                  </a:lnTo>
                  <a:lnTo>
                    <a:pt x="49" y="8"/>
                  </a:lnTo>
                  <a:lnTo>
                    <a:pt x="49" y="10"/>
                  </a:lnTo>
                  <a:lnTo>
                    <a:pt x="46" y="11"/>
                  </a:lnTo>
                  <a:lnTo>
                    <a:pt x="45" y="11"/>
                  </a:lnTo>
                  <a:lnTo>
                    <a:pt x="45" y="10"/>
                  </a:lnTo>
                  <a:lnTo>
                    <a:pt x="42" y="21"/>
                  </a:lnTo>
                  <a:lnTo>
                    <a:pt x="41" y="27"/>
                  </a:lnTo>
                  <a:lnTo>
                    <a:pt x="38" y="31"/>
                  </a:lnTo>
                  <a:lnTo>
                    <a:pt x="36" y="36"/>
                  </a:lnTo>
                  <a:lnTo>
                    <a:pt x="33" y="40"/>
                  </a:lnTo>
                  <a:lnTo>
                    <a:pt x="29" y="42"/>
                  </a:lnTo>
                  <a:lnTo>
                    <a:pt x="25" y="43"/>
                  </a:lnTo>
                  <a:lnTo>
                    <a:pt x="22" y="44"/>
                  </a:lnTo>
                  <a:lnTo>
                    <a:pt x="18" y="44"/>
                  </a:lnTo>
                  <a:lnTo>
                    <a:pt x="15" y="44"/>
                  </a:lnTo>
                  <a:lnTo>
                    <a:pt x="13" y="43"/>
                  </a:lnTo>
                  <a:lnTo>
                    <a:pt x="9" y="40"/>
                  </a:lnTo>
                  <a:lnTo>
                    <a:pt x="6" y="37"/>
                  </a:lnTo>
                  <a:lnTo>
                    <a:pt x="3" y="29"/>
                  </a:lnTo>
                  <a:lnTo>
                    <a:pt x="0" y="19"/>
                  </a:lnTo>
                  <a:lnTo>
                    <a:pt x="16" y="7"/>
                  </a:lnTo>
                  <a:lnTo>
                    <a:pt x="26" y="3"/>
                  </a:lnTo>
                  <a:lnTo>
                    <a:pt x="31" y="0"/>
                  </a:lnTo>
                  <a:lnTo>
                    <a:pt x="3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1" name="Freeform 16"/>
            <p:cNvSpPr>
              <a:spLocks/>
            </p:cNvSpPr>
            <p:nvPr/>
          </p:nvSpPr>
          <p:spPr bwMode="auto">
            <a:xfrm>
              <a:off x="1182" y="2589"/>
              <a:ext cx="41" cy="20"/>
            </a:xfrm>
            <a:custGeom>
              <a:avLst/>
              <a:gdLst>
                <a:gd name="T0" fmla="*/ 5 w 41"/>
                <a:gd name="T1" fmla="*/ 0 h 20"/>
                <a:gd name="T2" fmla="*/ 12 w 41"/>
                <a:gd name="T3" fmla="*/ 0 h 20"/>
                <a:gd name="T4" fmla="*/ 19 w 41"/>
                <a:gd name="T5" fmla="*/ 0 h 20"/>
                <a:gd name="T6" fmla="*/ 26 w 41"/>
                <a:gd name="T7" fmla="*/ 2 h 20"/>
                <a:gd name="T8" fmla="*/ 33 w 41"/>
                <a:gd name="T9" fmla="*/ 3 h 20"/>
                <a:gd name="T10" fmla="*/ 33 w 41"/>
                <a:gd name="T11" fmla="*/ 9 h 20"/>
                <a:gd name="T12" fmla="*/ 38 w 41"/>
                <a:gd name="T13" fmla="*/ 9 h 20"/>
                <a:gd name="T14" fmla="*/ 39 w 41"/>
                <a:gd name="T15" fmla="*/ 9 h 20"/>
                <a:gd name="T16" fmla="*/ 41 w 41"/>
                <a:gd name="T17" fmla="*/ 10 h 20"/>
                <a:gd name="T18" fmla="*/ 41 w 41"/>
                <a:gd name="T19" fmla="*/ 12 h 20"/>
                <a:gd name="T20" fmla="*/ 38 w 41"/>
                <a:gd name="T21" fmla="*/ 15 h 20"/>
                <a:gd name="T22" fmla="*/ 35 w 41"/>
                <a:gd name="T23" fmla="*/ 18 h 20"/>
                <a:gd name="T24" fmla="*/ 29 w 41"/>
                <a:gd name="T25" fmla="*/ 19 h 20"/>
                <a:gd name="T26" fmla="*/ 25 w 41"/>
                <a:gd name="T27" fmla="*/ 20 h 20"/>
                <a:gd name="T28" fmla="*/ 19 w 41"/>
                <a:gd name="T29" fmla="*/ 19 h 20"/>
                <a:gd name="T30" fmla="*/ 19 w 41"/>
                <a:gd name="T31" fmla="*/ 18 h 20"/>
                <a:gd name="T32" fmla="*/ 15 w 41"/>
                <a:gd name="T33" fmla="*/ 15 h 20"/>
                <a:gd name="T34" fmla="*/ 9 w 41"/>
                <a:gd name="T35" fmla="*/ 13 h 20"/>
                <a:gd name="T36" fmla="*/ 5 w 41"/>
                <a:gd name="T37" fmla="*/ 10 h 20"/>
                <a:gd name="T38" fmla="*/ 0 w 41"/>
                <a:gd name="T39" fmla="*/ 9 h 20"/>
                <a:gd name="T40" fmla="*/ 5 w 41"/>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20">
                  <a:moveTo>
                    <a:pt x="5" y="0"/>
                  </a:moveTo>
                  <a:lnTo>
                    <a:pt x="12" y="0"/>
                  </a:lnTo>
                  <a:lnTo>
                    <a:pt x="19" y="0"/>
                  </a:lnTo>
                  <a:lnTo>
                    <a:pt x="26" y="2"/>
                  </a:lnTo>
                  <a:lnTo>
                    <a:pt x="33" y="3"/>
                  </a:lnTo>
                  <a:lnTo>
                    <a:pt x="33" y="9"/>
                  </a:lnTo>
                  <a:lnTo>
                    <a:pt x="38" y="9"/>
                  </a:lnTo>
                  <a:lnTo>
                    <a:pt x="39" y="9"/>
                  </a:lnTo>
                  <a:lnTo>
                    <a:pt x="41" y="10"/>
                  </a:lnTo>
                  <a:lnTo>
                    <a:pt x="41" y="12"/>
                  </a:lnTo>
                  <a:lnTo>
                    <a:pt x="38" y="15"/>
                  </a:lnTo>
                  <a:lnTo>
                    <a:pt x="35" y="18"/>
                  </a:lnTo>
                  <a:lnTo>
                    <a:pt x="29" y="19"/>
                  </a:lnTo>
                  <a:lnTo>
                    <a:pt x="25" y="20"/>
                  </a:lnTo>
                  <a:lnTo>
                    <a:pt x="19" y="19"/>
                  </a:lnTo>
                  <a:lnTo>
                    <a:pt x="19" y="18"/>
                  </a:lnTo>
                  <a:lnTo>
                    <a:pt x="15" y="15"/>
                  </a:lnTo>
                  <a:lnTo>
                    <a:pt x="9" y="13"/>
                  </a:lnTo>
                  <a:lnTo>
                    <a:pt x="5" y="10"/>
                  </a:lnTo>
                  <a:lnTo>
                    <a:pt x="0" y="9"/>
                  </a:lnTo>
                  <a:lnTo>
                    <a:pt x="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2" name="Freeform 17"/>
            <p:cNvSpPr>
              <a:spLocks/>
            </p:cNvSpPr>
            <p:nvPr/>
          </p:nvSpPr>
          <p:spPr bwMode="auto">
            <a:xfrm>
              <a:off x="4739" y="2595"/>
              <a:ext cx="81" cy="135"/>
            </a:xfrm>
            <a:custGeom>
              <a:avLst/>
              <a:gdLst>
                <a:gd name="T0" fmla="*/ 7 w 81"/>
                <a:gd name="T1" fmla="*/ 59 h 135"/>
                <a:gd name="T2" fmla="*/ 14 w 81"/>
                <a:gd name="T3" fmla="*/ 58 h 135"/>
                <a:gd name="T4" fmla="*/ 13 w 81"/>
                <a:gd name="T5" fmla="*/ 52 h 135"/>
                <a:gd name="T6" fmla="*/ 12 w 81"/>
                <a:gd name="T7" fmla="*/ 48 h 135"/>
                <a:gd name="T8" fmla="*/ 17 w 81"/>
                <a:gd name="T9" fmla="*/ 42 h 135"/>
                <a:gd name="T10" fmla="*/ 17 w 81"/>
                <a:gd name="T11" fmla="*/ 12 h 135"/>
                <a:gd name="T12" fmla="*/ 25 w 81"/>
                <a:gd name="T13" fmla="*/ 1 h 135"/>
                <a:gd name="T14" fmla="*/ 33 w 81"/>
                <a:gd name="T15" fmla="*/ 6 h 135"/>
                <a:gd name="T16" fmla="*/ 39 w 81"/>
                <a:gd name="T17" fmla="*/ 6 h 135"/>
                <a:gd name="T18" fmla="*/ 43 w 81"/>
                <a:gd name="T19" fmla="*/ 3 h 135"/>
                <a:gd name="T20" fmla="*/ 48 w 81"/>
                <a:gd name="T21" fmla="*/ 0 h 135"/>
                <a:gd name="T22" fmla="*/ 45 w 81"/>
                <a:gd name="T23" fmla="*/ 12 h 135"/>
                <a:gd name="T24" fmla="*/ 43 w 81"/>
                <a:gd name="T25" fmla="*/ 22 h 135"/>
                <a:gd name="T26" fmla="*/ 49 w 81"/>
                <a:gd name="T27" fmla="*/ 30 h 135"/>
                <a:gd name="T28" fmla="*/ 53 w 81"/>
                <a:gd name="T29" fmla="*/ 37 h 135"/>
                <a:gd name="T30" fmla="*/ 48 w 81"/>
                <a:gd name="T31" fmla="*/ 45 h 135"/>
                <a:gd name="T32" fmla="*/ 37 w 81"/>
                <a:gd name="T33" fmla="*/ 59 h 135"/>
                <a:gd name="T34" fmla="*/ 30 w 81"/>
                <a:gd name="T35" fmla="*/ 66 h 135"/>
                <a:gd name="T36" fmla="*/ 32 w 81"/>
                <a:gd name="T37" fmla="*/ 69 h 135"/>
                <a:gd name="T38" fmla="*/ 33 w 81"/>
                <a:gd name="T39" fmla="*/ 76 h 135"/>
                <a:gd name="T40" fmla="*/ 30 w 81"/>
                <a:gd name="T41" fmla="*/ 81 h 135"/>
                <a:gd name="T42" fmla="*/ 33 w 81"/>
                <a:gd name="T43" fmla="*/ 88 h 135"/>
                <a:gd name="T44" fmla="*/ 33 w 81"/>
                <a:gd name="T45" fmla="*/ 88 h 135"/>
                <a:gd name="T46" fmla="*/ 35 w 81"/>
                <a:gd name="T47" fmla="*/ 95 h 135"/>
                <a:gd name="T48" fmla="*/ 43 w 81"/>
                <a:gd name="T49" fmla="*/ 101 h 135"/>
                <a:gd name="T50" fmla="*/ 53 w 81"/>
                <a:gd name="T51" fmla="*/ 98 h 135"/>
                <a:gd name="T52" fmla="*/ 61 w 81"/>
                <a:gd name="T53" fmla="*/ 105 h 135"/>
                <a:gd name="T54" fmla="*/ 73 w 81"/>
                <a:gd name="T55" fmla="*/ 108 h 135"/>
                <a:gd name="T56" fmla="*/ 81 w 81"/>
                <a:gd name="T57" fmla="*/ 127 h 135"/>
                <a:gd name="T58" fmla="*/ 78 w 81"/>
                <a:gd name="T59" fmla="*/ 130 h 135"/>
                <a:gd name="T60" fmla="*/ 78 w 81"/>
                <a:gd name="T61" fmla="*/ 135 h 135"/>
                <a:gd name="T62" fmla="*/ 73 w 81"/>
                <a:gd name="T63" fmla="*/ 132 h 135"/>
                <a:gd name="T64" fmla="*/ 65 w 81"/>
                <a:gd name="T65" fmla="*/ 121 h 135"/>
                <a:gd name="T66" fmla="*/ 55 w 81"/>
                <a:gd name="T67" fmla="*/ 111 h 135"/>
                <a:gd name="T68" fmla="*/ 53 w 81"/>
                <a:gd name="T69" fmla="*/ 112 h 135"/>
                <a:gd name="T70" fmla="*/ 46 w 81"/>
                <a:gd name="T71" fmla="*/ 114 h 135"/>
                <a:gd name="T72" fmla="*/ 42 w 81"/>
                <a:gd name="T73" fmla="*/ 112 h 135"/>
                <a:gd name="T74" fmla="*/ 36 w 81"/>
                <a:gd name="T75" fmla="*/ 112 h 135"/>
                <a:gd name="T76" fmla="*/ 22 w 81"/>
                <a:gd name="T77" fmla="*/ 108 h 135"/>
                <a:gd name="T78" fmla="*/ 19 w 81"/>
                <a:gd name="T79" fmla="*/ 99 h 135"/>
                <a:gd name="T80" fmla="*/ 22 w 81"/>
                <a:gd name="T81" fmla="*/ 85 h 135"/>
                <a:gd name="T82" fmla="*/ 19 w 81"/>
                <a:gd name="T83" fmla="*/ 86 h 135"/>
                <a:gd name="T84" fmla="*/ 16 w 81"/>
                <a:gd name="T85" fmla="*/ 89 h 135"/>
                <a:gd name="T86" fmla="*/ 10 w 81"/>
                <a:gd name="T87" fmla="*/ 81 h 135"/>
                <a:gd name="T88" fmla="*/ 3 w 81"/>
                <a:gd name="T89" fmla="*/ 66 h 135"/>
                <a:gd name="T90" fmla="*/ 1 w 81"/>
                <a:gd name="T91" fmla="*/ 63 h 135"/>
                <a:gd name="T92" fmla="*/ 1 w 81"/>
                <a:gd name="T93" fmla="*/ 59 h 135"/>
                <a:gd name="T94" fmla="*/ 9 w 81"/>
                <a:gd name="T95" fmla="*/ 5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1" h="135">
                  <a:moveTo>
                    <a:pt x="9" y="58"/>
                  </a:moveTo>
                  <a:lnTo>
                    <a:pt x="7" y="59"/>
                  </a:lnTo>
                  <a:lnTo>
                    <a:pt x="10" y="59"/>
                  </a:lnTo>
                  <a:lnTo>
                    <a:pt x="14" y="58"/>
                  </a:lnTo>
                  <a:lnTo>
                    <a:pt x="14" y="53"/>
                  </a:lnTo>
                  <a:lnTo>
                    <a:pt x="13" y="52"/>
                  </a:lnTo>
                  <a:lnTo>
                    <a:pt x="12" y="52"/>
                  </a:lnTo>
                  <a:lnTo>
                    <a:pt x="12" y="48"/>
                  </a:lnTo>
                  <a:lnTo>
                    <a:pt x="12" y="45"/>
                  </a:lnTo>
                  <a:lnTo>
                    <a:pt x="17" y="42"/>
                  </a:lnTo>
                  <a:lnTo>
                    <a:pt x="17" y="22"/>
                  </a:lnTo>
                  <a:lnTo>
                    <a:pt x="17" y="12"/>
                  </a:lnTo>
                  <a:lnTo>
                    <a:pt x="20" y="0"/>
                  </a:lnTo>
                  <a:lnTo>
                    <a:pt x="25" y="1"/>
                  </a:lnTo>
                  <a:lnTo>
                    <a:pt x="30" y="4"/>
                  </a:lnTo>
                  <a:lnTo>
                    <a:pt x="33" y="6"/>
                  </a:lnTo>
                  <a:lnTo>
                    <a:pt x="36" y="6"/>
                  </a:lnTo>
                  <a:lnTo>
                    <a:pt x="39" y="6"/>
                  </a:lnTo>
                  <a:lnTo>
                    <a:pt x="42" y="6"/>
                  </a:lnTo>
                  <a:lnTo>
                    <a:pt x="43" y="3"/>
                  </a:lnTo>
                  <a:lnTo>
                    <a:pt x="45" y="1"/>
                  </a:lnTo>
                  <a:lnTo>
                    <a:pt x="48" y="0"/>
                  </a:lnTo>
                  <a:lnTo>
                    <a:pt x="46" y="6"/>
                  </a:lnTo>
                  <a:lnTo>
                    <a:pt x="45" y="12"/>
                  </a:lnTo>
                  <a:lnTo>
                    <a:pt x="43" y="17"/>
                  </a:lnTo>
                  <a:lnTo>
                    <a:pt x="43" y="22"/>
                  </a:lnTo>
                  <a:lnTo>
                    <a:pt x="45" y="25"/>
                  </a:lnTo>
                  <a:lnTo>
                    <a:pt x="49" y="30"/>
                  </a:lnTo>
                  <a:lnTo>
                    <a:pt x="52" y="36"/>
                  </a:lnTo>
                  <a:lnTo>
                    <a:pt x="53" y="37"/>
                  </a:lnTo>
                  <a:lnTo>
                    <a:pt x="53" y="39"/>
                  </a:lnTo>
                  <a:lnTo>
                    <a:pt x="48" y="45"/>
                  </a:lnTo>
                  <a:lnTo>
                    <a:pt x="42" y="52"/>
                  </a:lnTo>
                  <a:lnTo>
                    <a:pt x="37" y="59"/>
                  </a:lnTo>
                  <a:lnTo>
                    <a:pt x="33" y="66"/>
                  </a:lnTo>
                  <a:lnTo>
                    <a:pt x="30" y="66"/>
                  </a:lnTo>
                  <a:lnTo>
                    <a:pt x="30" y="68"/>
                  </a:lnTo>
                  <a:lnTo>
                    <a:pt x="32" y="69"/>
                  </a:lnTo>
                  <a:lnTo>
                    <a:pt x="33" y="73"/>
                  </a:lnTo>
                  <a:lnTo>
                    <a:pt x="33" y="76"/>
                  </a:lnTo>
                  <a:lnTo>
                    <a:pt x="33" y="78"/>
                  </a:lnTo>
                  <a:lnTo>
                    <a:pt x="30" y="81"/>
                  </a:lnTo>
                  <a:lnTo>
                    <a:pt x="32" y="85"/>
                  </a:lnTo>
                  <a:lnTo>
                    <a:pt x="33" y="88"/>
                  </a:lnTo>
                  <a:lnTo>
                    <a:pt x="33" y="89"/>
                  </a:lnTo>
                  <a:lnTo>
                    <a:pt x="33" y="88"/>
                  </a:lnTo>
                  <a:lnTo>
                    <a:pt x="35" y="91"/>
                  </a:lnTo>
                  <a:lnTo>
                    <a:pt x="35" y="95"/>
                  </a:lnTo>
                  <a:lnTo>
                    <a:pt x="36" y="102"/>
                  </a:lnTo>
                  <a:lnTo>
                    <a:pt x="43" y="101"/>
                  </a:lnTo>
                  <a:lnTo>
                    <a:pt x="48" y="99"/>
                  </a:lnTo>
                  <a:lnTo>
                    <a:pt x="53" y="98"/>
                  </a:lnTo>
                  <a:lnTo>
                    <a:pt x="61" y="96"/>
                  </a:lnTo>
                  <a:lnTo>
                    <a:pt x="61" y="105"/>
                  </a:lnTo>
                  <a:lnTo>
                    <a:pt x="72" y="102"/>
                  </a:lnTo>
                  <a:lnTo>
                    <a:pt x="73" y="108"/>
                  </a:lnTo>
                  <a:lnTo>
                    <a:pt x="75" y="114"/>
                  </a:lnTo>
                  <a:lnTo>
                    <a:pt x="81" y="127"/>
                  </a:lnTo>
                  <a:lnTo>
                    <a:pt x="78" y="128"/>
                  </a:lnTo>
                  <a:lnTo>
                    <a:pt x="78" y="130"/>
                  </a:lnTo>
                  <a:lnTo>
                    <a:pt x="78" y="132"/>
                  </a:lnTo>
                  <a:lnTo>
                    <a:pt x="78" y="135"/>
                  </a:lnTo>
                  <a:lnTo>
                    <a:pt x="75" y="134"/>
                  </a:lnTo>
                  <a:lnTo>
                    <a:pt x="73" y="132"/>
                  </a:lnTo>
                  <a:lnTo>
                    <a:pt x="72" y="132"/>
                  </a:lnTo>
                  <a:lnTo>
                    <a:pt x="65" y="121"/>
                  </a:lnTo>
                  <a:lnTo>
                    <a:pt x="61" y="115"/>
                  </a:lnTo>
                  <a:lnTo>
                    <a:pt x="55" y="111"/>
                  </a:lnTo>
                  <a:lnTo>
                    <a:pt x="53" y="109"/>
                  </a:lnTo>
                  <a:lnTo>
                    <a:pt x="53" y="112"/>
                  </a:lnTo>
                  <a:lnTo>
                    <a:pt x="55" y="121"/>
                  </a:lnTo>
                  <a:lnTo>
                    <a:pt x="46" y="114"/>
                  </a:lnTo>
                  <a:lnTo>
                    <a:pt x="43" y="112"/>
                  </a:lnTo>
                  <a:lnTo>
                    <a:pt x="42" y="112"/>
                  </a:lnTo>
                  <a:lnTo>
                    <a:pt x="39" y="112"/>
                  </a:lnTo>
                  <a:lnTo>
                    <a:pt x="36" y="112"/>
                  </a:lnTo>
                  <a:lnTo>
                    <a:pt x="25" y="117"/>
                  </a:lnTo>
                  <a:lnTo>
                    <a:pt x="22" y="108"/>
                  </a:lnTo>
                  <a:lnTo>
                    <a:pt x="20" y="102"/>
                  </a:lnTo>
                  <a:lnTo>
                    <a:pt x="19" y="99"/>
                  </a:lnTo>
                  <a:lnTo>
                    <a:pt x="20" y="95"/>
                  </a:lnTo>
                  <a:lnTo>
                    <a:pt x="22" y="85"/>
                  </a:lnTo>
                  <a:lnTo>
                    <a:pt x="20" y="85"/>
                  </a:lnTo>
                  <a:lnTo>
                    <a:pt x="19" y="86"/>
                  </a:lnTo>
                  <a:lnTo>
                    <a:pt x="17" y="86"/>
                  </a:lnTo>
                  <a:lnTo>
                    <a:pt x="16" y="89"/>
                  </a:lnTo>
                  <a:lnTo>
                    <a:pt x="14" y="91"/>
                  </a:lnTo>
                  <a:lnTo>
                    <a:pt x="10" y="81"/>
                  </a:lnTo>
                  <a:lnTo>
                    <a:pt x="6" y="66"/>
                  </a:lnTo>
                  <a:lnTo>
                    <a:pt x="3" y="66"/>
                  </a:lnTo>
                  <a:lnTo>
                    <a:pt x="1" y="65"/>
                  </a:lnTo>
                  <a:lnTo>
                    <a:pt x="1" y="63"/>
                  </a:lnTo>
                  <a:lnTo>
                    <a:pt x="0" y="62"/>
                  </a:lnTo>
                  <a:lnTo>
                    <a:pt x="1" y="59"/>
                  </a:lnTo>
                  <a:lnTo>
                    <a:pt x="3" y="56"/>
                  </a:lnTo>
                  <a:lnTo>
                    <a:pt x="9" y="5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3" name="Freeform 18"/>
            <p:cNvSpPr>
              <a:spLocks/>
            </p:cNvSpPr>
            <p:nvPr/>
          </p:nvSpPr>
          <p:spPr bwMode="auto">
            <a:xfrm>
              <a:off x="4692" y="2761"/>
              <a:ext cx="47" cy="63"/>
            </a:xfrm>
            <a:custGeom>
              <a:avLst/>
              <a:gdLst>
                <a:gd name="T0" fmla="*/ 41 w 47"/>
                <a:gd name="T1" fmla="*/ 0 h 63"/>
                <a:gd name="T2" fmla="*/ 44 w 47"/>
                <a:gd name="T3" fmla="*/ 10 h 63"/>
                <a:gd name="T4" fmla="*/ 47 w 47"/>
                <a:gd name="T5" fmla="*/ 15 h 63"/>
                <a:gd name="T6" fmla="*/ 47 w 47"/>
                <a:gd name="T7" fmla="*/ 20 h 63"/>
                <a:gd name="T8" fmla="*/ 44 w 47"/>
                <a:gd name="T9" fmla="*/ 24 h 63"/>
                <a:gd name="T10" fmla="*/ 40 w 47"/>
                <a:gd name="T11" fmla="*/ 28 h 63"/>
                <a:gd name="T12" fmla="*/ 34 w 47"/>
                <a:gd name="T13" fmla="*/ 31 h 63"/>
                <a:gd name="T14" fmla="*/ 31 w 47"/>
                <a:gd name="T15" fmla="*/ 36 h 63"/>
                <a:gd name="T16" fmla="*/ 28 w 47"/>
                <a:gd name="T17" fmla="*/ 40 h 63"/>
                <a:gd name="T18" fmla="*/ 28 w 47"/>
                <a:gd name="T19" fmla="*/ 44 h 63"/>
                <a:gd name="T20" fmla="*/ 27 w 47"/>
                <a:gd name="T21" fmla="*/ 49 h 63"/>
                <a:gd name="T22" fmla="*/ 27 w 47"/>
                <a:gd name="T23" fmla="*/ 50 h 63"/>
                <a:gd name="T24" fmla="*/ 25 w 47"/>
                <a:gd name="T25" fmla="*/ 53 h 63"/>
                <a:gd name="T26" fmla="*/ 21 w 47"/>
                <a:gd name="T27" fmla="*/ 56 h 63"/>
                <a:gd name="T28" fmla="*/ 14 w 47"/>
                <a:gd name="T29" fmla="*/ 59 h 63"/>
                <a:gd name="T30" fmla="*/ 2 w 47"/>
                <a:gd name="T31" fmla="*/ 63 h 63"/>
                <a:gd name="T32" fmla="*/ 1 w 47"/>
                <a:gd name="T33" fmla="*/ 63 h 63"/>
                <a:gd name="T34" fmla="*/ 0 w 47"/>
                <a:gd name="T35" fmla="*/ 62 h 63"/>
                <a:gd name="T36" fmla="*/ 1 w 47"/>
                <a:gd name="T37" fmla="*/ 59 h 63"/>
                <a:gd name="T38" fmla="*/ 2 w 47"/>
                <a:gd name="T39" fmla="*/ 54 h 63"/>
                <a:gd name="T40" fmla="*/ 4 w 47"/>
                <a:gd name="T41" fmla="*/ 53 h 63"/>
                <a:gd name="T42" fmla="*/ 7 w 47"/>
                <a:gd name="T43" fmla="*/ 53 h 63"/>
                <a:gd name="T44" fmla="*/ 11 w 47"/>
                <a:gd name="T45" fmla="*/ 50 h 63"/>
                <a:gd name="T46" fmla="*/ 15 w 47"/>
                <a:gd name="T47" fmla="*/ 49 h 63"/>
                <a:gd name="T48" fmla="*/ 20 w 47"/>
                <a:gd name="T49" fmla="*/ 47 h 63"/>
                <a:gd name="T50" fmla="*/ 23 w 47"/>
                <a:gd name="T51" fmla="*/ 44 h 63"/>
                <a:gd name="T52" fmla="*/ 24 w 47"/>
                <a:gd name="T53" fmla="*/ 40 h 63"/>
                <a:gd name="T54" fmla="*/ 28 w 47"/>
                <a:gd name="T55" fmla="*/ 30 h 63"/>
                <a:gd name="T56" fmla="*/ 36 w 47"/>
                <a:gd name="T57" fmla="*/ 11 h 63"/>
                <a:gd name="T58" fmla="*/ 41 w 47"/>
                <a:gd name="T59" fmla="*/ 11 h 63"/>
                <a:gd name="T60" fmla="*/ 41 w 47"/>
                <a:gd name="T61" fmla="*/ 8 h 63"/>
                <a:gd name="T62" fmla="*/ 41 w 47"/>
                <a:gd name="T63" fmla="*/ 7 h 63"/>
                <a:gd name="T64" fmla="*/ 41 w 47"/>
                <a:gd name="T65" fmla="*/ 4 h 63"/>
                <a:gd name="T66" fmla="*/ 41 w 47"/>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 h="63">
                  <a:moveTo>
                    <a:pt x="41" y="0"/>
                  </a:moveTo>
                  <a:lnTo>
                    <a:pt x="44" y="10"/>
                  </a:lnTo>
                  <a:lnTo>
                    <a:pt x="47" y="15"/>
                  </a:lnTo>
                  <a:lnTo>
                    <a:pt x="47" y="20"/>
                  </a:lnTo>
                  <a:lnTo>
                    <a:pt x="44" y="24"/>
                  </a:lnTo>
                  <a:lnTo>
                    <a:pt x="40" y="28"/>
                  </a:lnTo>
                  <a:lnTo>
                    <a:pt x="34" y="31"/>
                  </a:lnTo>
                  <a:lnTo>
                    <a:pt x="31" y="36"/>
                  </a:lnTo>
                  <a:lnTo>
                    <a:pt x="28" y="40"/>
                  </a:lnTo>
                  <a:lnTo>
                    <a:pt x="28" y="44"/>
                  </a:lnTo>
                  <a:lnTo>
                    <a:pt x="27" y="49"/>
                  </a:lnTo>
                  <a:lnTo>
                    <a:pt x="27" y="50"/>
                  </a:lnTo>
                  <a:lnTo>
                    <a:pt x="25" y="53"/>
                  </a:lnTo>
                  <a:lnTo>
                    <a:pt x="21" y="56"/>
                  </a:lnTo>
                  <a:lnTo>
                    <a:pt x="14" y="59"/>
                  </a:lnTo>
                  <a:lnTo>
                    <a:pt x="2" y="63"/>
                  </a:lnTo>
                  <a:lnTo>
                    <a:pt x="1" y="63"/>
                  </a:lnTo>
                  <a:lnTo>
                    <a:pt x="0" y="62"/>
                  </a:lnTo>
                  <a:lnTo>
                    <a:pt x="1" y="59"/>
                  </a:lnTo>
                  <a:lnTo>
                    <a:pt x="2" y="54"/>
                  </a:lnTo>
                  <a:lnTo>
                    <a:pt x="4" y="53"/>
                  </a:lnTo>
                  <a:lnTo>
                    <a:pt x="7" y="53"/>
                  </a:lnTo>
                  <a:lnTo>
                    <a:pt x="11" y="50"/>
                  </a:lnTo>
                  <a:lnTo>
                    <a:pt x="15" y="49"/>
                  </a:lnTo>
                  <a:lnTo>
                    <a:pt x="20" y="47"/>
                  </a:lnTo>
                  <a:lnTo>
                    <a:pt x="23" y="44"/>
                  </a:lnTo>
                  <a:lnTo>
                    <a:pt x="24" y="40"/>
                  </a:lnTo>
                  <a:lnTo>
                    <a:pt x="28" y="30"/>
                  </a:lnTo>
                  <a:lnTo>
                    <a:pt x="36" y="11"/>
                  </a:lnTo>
                  <a:lnTo>
                    <a:pt x="41" y="11"/>
                  </a:lnTo>
                  <a:lnTo>
                    <a:pt x="41" y="8"/>
                  </a:lnTo>
                  <a:lnTo>
                    <a:pt x="41" y="7"/>
                  </a:lnTo>
                  <a:lnTo>
                    <a:pt x="41" y="4"/>
                  </a:lnTo>
                  <a:lnTo>
                    <a:pt x="4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4" name="Freeform 19"/>
            <p:cNvSpPr>
              <a:spLocks/>
            </p:cNvSpPr>
            <p:nvPr/>
          </p:nvSpPr>
          <p:spPr bwMode="auto">
            <a:xfrm>
              <a:off x="4776" y="2805"/>
              <a:ext cx="87" cy="85"/>
            </a:xfrm>
            <a:custGeom>
              <a:avLst/>
              <a:gdLst>
                <a:gd name="T0" fmla="*/ 68 w 87"/>
                <a:gd name="T1" fmla="*/ 0 h 85"/>
                <a:gd name="T2" fmla="*/ 77 w 87"/>
                <a:gd name="T3" fmla="*/ 0 h 85"/>
                <a:gd name="T4" fmla="*/ 78 w 87"/>
                <a:gd name="T5" fmla="*/ 13 h 85"/>
                <a:gd name="T6" fmla="*/ 80 w 87"/>
                <a:gd name="T7" fmla="*/ 20 h 85"/>
                <a:gd name="T8" fmla="*/ 85 w 87"/>
                <a:gd name="T9" fmla="*/ 25 h 85"/>
                <a:gd name="T10" fmla="*/ 87 w 87"/>
                <a:gd name="T11" fmla="*/ 28 h 85"/>
                <a:gd name="T12" fmla="*/ 81 w 87"/>
                <a:gd name="T13" fmla="*/ 36 h 85"/>
                <a:gd name="T14" fmla="*/ 77 w 87"/>
                <a:gd name="T15" fmla="*/ 43 h 85"/>
                <a:gd name="T16" fmla="*/ 68 w 87"/>
                <a:gd name="T17" fmla="*/ 49 h 85"/>
                <a:gd name="T18" fmla="*/ 70 w 87"/>
                <a:gd name="T19" fmla="*/ 55 h 85"/>
                <a:gd name="T20" fmla="*/ 74 w 87"/>
                <a:gd name="T21" fmla="*/ 64 h 85"/>
                <a:gd name="T22" fmla="*/ 71 w 87"/>
                <a:gd name="T23" fmla="*/ 64 h 85"/>
                <a:gd name="T24" fmla="*/ 65 w 87"/>
                <a:gd name="T25" fmla="*/ 61 h 85"/>
                <a:gd name="T26" fmla="*/ 67 w 87"/>
                <a:gd name="T27" fmla="*/ 71 h 85"/>
                <a:gd name="T28" fmla="*/ 67 w 87"/>
                <a:gd name="T29" fmla="*/ 81 h 85"/>
                <a:gd name="T30" fmla="*/ 60 w 87"/>
                <a:gd name="T31" fmla="*/ 85 h 85"/>
                <a:gd name="T32" fmla="*/ 49 w 87"/>
                <a:gd name="T33" fmla="*/ 75 h 85"/>
                <a:gd name="T34" fmla="*/ 44 w 87"/>
                <a:gd name="T35" fmla="*/ 72 h 85"/>
                <a:gd name="T36" fmla="*/ 38 w 87"/>
                <a:gd name="T37" fmla="*/ 64 h 85"/>
                <a:gd name="T38" fmla="*/ 35 w 87"/>
                <a:gd name="T39" fmla="*/ 52 h 85"/>
                <a:gd name="T40" fmla="*/ 41 w 87"/>
                <a:gd name="T41" fmla="*/ 45 h 85"/>
                <a:gd name="T42" fmla="*/ 24 w 87"/>
                <a:gd name="T43" fmla="*/ 43 h 85"/>
                <a:gd name="T44" fmla="*/ 18 w 87"/>
                <a:gd name="T45" fmla="*/ 42 h 85"/>
                <a:gd name="T46" fmla="*/ 16 w 87"/>
                <a:gd name="T47" fmla="*/ 41 h 85"/>
                <a:gd name="T48" fmla="*/ 12 w 87"/>
                <a:gd name="T49" fmla="*/ 41 h 85"/>
                <a:gd name="T50" fmla="*/ 5 w 87"/>
                <a:gd name="T51" fmla="*/ 52 h 85"/>
                <a:gd name="T52" fmla="*/ 2 w 87"/>
                <a:gd name="T53" fmla="*/ 52 h 85"/>
                <a:gd name="T54" fmla="*/ 0 w 87"/>
                <a:gd name="T55" fmla="*/ 48 h 85"/>
                <a:gd name="T56" fmla="*/ 2 w 87"/>
                <a:gd name="T57" fmla="*/ 45 h 85"/>
                <a:gd name="T58" fmla="*/ 5 w 87"/>
                <a:gd name="T59" fmla="*/ 38 h 85"/>
                <a:gd name="T60" fmla="*/ 5 w 87"/>
                <a:gd name="T61" fmla="*/ 30 h 85"/>
                <a:gd name="T62" fmla="*/ 16 w 87"/>
                <a:gd name="T63" fmla="*/ 25 h 85"/>
                <a:gd name="T64" fmla="*/ 21 w 87"/>
                <a:gd name="T65" fmla="*/ 20 h 85"/>
                <a:gd name="T66" fmla="*/ 25 w 87"/>
                <a:gd name="T67" fmla="*/ 19 h 85"/>
                <a:gd name="T68" fmla="*/ 31 w 87"/>
                <a:gd name="T69" fmla="*/ 20 h 85"/>
                <a:gd name="T70" fmla="*/ 32 w 87"/>
                <a:gd name="T71" fmla="*/ 25 h 85"/>
                <a:gd name="T72" fmla="*/ 32 w 87"/>
                <a:gd name="T73" fmla="*/ 28 h 85"/>
                <a:gd name="T74" fmla="*/ 34 w 87"/>
                <a:gd name="T75" fmla="*/ 26 h 85"/>
                <a:gd name="T76" fmla="*/ 42 w 87"/>
                <a:gd name="T77" fmla="*/ 23 h 85"/>
                <a:gd name="T78" fmla="*/ 49 w 87"/>
                <a:gd name="T79" fmla="*/ 23 h 85"/>
                <a:gd name="T80" fmla="*/ 54 w 87"/>
                <a:gd name="T81" fmla="*/ 13 h 85"/>
                <a:gd name="T82" fmla="*/ 60 w 87"/>
                <a:gd name="T83" fmla="*/ 13 h 85"/>
                <a:gd name="T84" fmla="*/ 65 w 87"/>
                <a:gd name="T85" fmla="*/ 13 h 85"/>
                <a:gd name="T86" fmla="*/ 65 w 87"/>
                <a:gd name="T87" fmla="*/ 2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7" h="85">
                  <a:moveTo>
                    <a:pt x="65" y="0"/>
                  </a:moveTo>
                  <a:lnTo>
                    <a:pt x="68" y="0"/>
                  </a:lnTo>
                  <a:lnTo>
                    <a:pt x="71" y="0"/>
                  </a:lnTo>
                  <a:lnTo>
                    <a:pt x="77" y="0"/>
                  </a:lnTo>
                  <a:lnTo>
                    <a:pt x="77" y="6"/>
                  </a:lnTo>
                  <a:lnTo>
                    <a:pt x="78" y="13"/>
                  </a:lnTo>
                  <a:lnTo>
                    <a:pt x="78" y="18"/>
                  </a:lnTo>
                  <a:lnTo>
                    <a:pt x="80" y="20"/>
                  </a:lnTo>
                  <a:lnTo>
                    <a:pt x="83" y="23"/>
                  </a:lnTo>
                  <a:lnTo>
                    <a:pt x="85" y="25"/>
                  </a:lnTo>
                  <a:lnTo>
                    <a:pt x="87" y="26"/>
                  </a:lnTo>
                  <a:lnTo>
                    <a:pt x="87" y="28"/>
                  </a:lnTo>
                  <a:lnTo>
                    <a:pt x="84" y="33"/>
                  </a:lnTo>
                  <a:lnTo>
                    <a:pt x="81" y="36"/>
                  </a:lnTo>
                  <a:lnTo>
                    <a:pt x="80" y="39"/>
                  </a:lnTo>
                  <a:lnTo>
                    <a:pt x="77" y="43"/>
                  </a:lnTo>
                  <a:lnTo>
                    <a:pt x="74" y="49"/>
                  </a:lnTo>
                  <a:lnTo>
                    <a:pt x="68" y="49"/>
                  </a:lnTo>
                  <a:lnTo>
                    <a:pt x="68" y="52"/>
                  </a:lnTo>
                  <a:lnTo>
                    <a:pt x="70" y="55"/>
                  </a:lnTo>
                  <a:lnTo>
                    <a:pt x="72" y="61"/>
                  </a:lnTo>
                  <a:lnTo>
                    <a:pt x="74" y="64"/>
                  </a:lnTo>
                  <a:lnTo>
                    <a:pt x="72" y="65"/>
                  </a:lnTo>
                  <a:lnTo>
                    <a:pt x="71" y="64"/>
                  </a:lnTo>
                  <a:lnTo>
                    <a:pt x="70" y="62"/>
                  </a:lnTo>
                  <a:lnTo>
                    <a:pt x="65" y="61"/>
                  </a:lnTo>
                  <a:lnTo>
                    <a:pt x="65" y="66"/>
                  </a:lnTo>
                  <a:lnTo>
                    <a:pt x="67" y="71"/>
                  </a:lnTo>
                  <a:lnTo>
                    <a:pt x="68" y="79"/>
                  </a:lnTo>
                  <a:lnTo>
                    <a:pt x="67" y="81"/>
                  </a:lnTo>
                  <a:lnTo>
                    <a:pt x="64" y="82"/>
                  </a:lnTo>
                  <a:lnTo>
                    <a:pt x="60" y="85"/>
                  </a:lnTo>
                  <a:lnTo>
                    <a:pt x="60" y="78"/>
                  </a:lnTo>
                  <a:lnTo>
                    <a:pt x="49" y="75"/>
                  </a:lnTo>
                  <a:lnTo>
                    <a:pt x="47" y="74"/>
                  </a:lnTo>
                  <a:lnTo>
                    <a:pt x="44" y="72"/>
                  </a:lnTo>
                  <a:lnTo>
                    <a:pt x="39" y="68"/>
                  </a:lnTo>
                  <a:lnTo>
                    <a:pt x="38" y="64"/>
                  </a:lnTo>
                  <a:lnTo>
                    <a:pt x="36" y="59"/>
                  </a:lnTo>
                  <a:lnTo>
                    <a:pt x="35" y="52"/>
                  </a:lnTo>
                  <a:lnTo>
                    <a:pt x="41" y="49"/>
                  </a:lnTo>
                  <a:lnTo>
                    <a:pt x="41" y="45"/>
                  </a:lnTo>
                  <a:lnTo>
                    <a:pt x="29" y="43"/>
                  </a:lnTo>
                  <a:lnTo>
                    <a:pt x="24" y="43"/>
                  </a:lnTo>
                  <a:lnTo>
                    <a:pt x="16" y="45"/>
                  </a:lnTo>
                  <a:lnTo>
                    <a:pt x="18" y="42"/>
                  </a:lnTo>
                  <a:lnTo>
                    <a:pt x="18" y="41"/>
                  </a:lnTo>
                  <a:lnTo>
                    <a:pt x="16" y="41"/>
                  </a:lnTo>
                  <a:lnTo>
                    <a:pt x="15" y="39"/>
                  </a:lnTo>
                  <a:lnTo>
                    <a:pt x="12" y="41"/>
                  </a:lnTo>
                  <a:lnTo>
                    <a:pt x="13" y="42"/>
                  </a:lnTo>
                  <a:lnTo>
                    <a:pt x="5" y="52"/>
                  </a:lnTo>
                  <a:lnTo>
                    <a:pt x="3" y="52"/>
                  </a:lnTo>
                  <a:lnTo>
                    <a:pt x="2" y="52"/>
                  </a:lnTo>
                  <a:lnTo>
                    <a:pt x="0" y="49"/>
                  </a:lnTo>
                  <a:lnTo>
                    <a:pt x="0" y="48"/>
                  </a:lnTo>
                  <a:lnTo>
                    <a:pt x="0" y="46"/>
                  </a:lnTo>
                  <a:lnTo>
                    <a:pt x="2" y="45"/>
                  </a:lnTo>
                  <a:lnTo>
                    <a:pt x="5" y="45"/>
                  </a:lnTo>
                  <a:lnTo>
                    <a:pt x="5" y="38"/>
                  </a:lnTo>
                  <a:lnTo>
                    <a:pt x="3" y="33"/>
                  </a:lnTo>
                  <a:lnTo>
                    <a:pt x="5" y="30"/>
                  </a:lnTo>
                  <a:lnTo>
                    <a:pt x="11" y="28"/>
                  </a:lnTo>
                  <a:lnTo>
                    <a:pt x="16" y="25"/>
                  </a:lnTo>
                  <a:lnTo>
                    <a:pt x="19" y="23"/>
                  </a:lnTo>
                  <a:lnTo>
                    <a:pt x="21" y="20"/>
                  </a:lnTo>
                  <a:lnTo>
                    <a:pt x="21" y="19"/>
                  </a:lnTo>
                  <a:lnTo>
                    <a:pt x="25" y="19"/>
                  </a:lnTo>
                  <a:lnTo>
                    <a:pt x="28" y="19"/>
                  </a:lnTo>
                  <a:lnTo>
                    <a:pt x="31" y="20"/>
                  </a:lnTo>
                  <a:lnTo>
                    <a:pt x="32" y="22"/>
                  </a:lnTo>
                  <a:lnTo>
                    <a:pt x="32" y="25"/>
                  </a:lnTo>
                  <a:lnTo>
                    <a:pt x="32" y="26"/>
                  </a:lnTo>
                  <a:lnTo>
                    <a:pt x="32" y="28"/>
                  </a:lnTo>
                  <a:lnTo>
                    <a:pt x="35" y="28"/>
                  </a:lnTo>
                  <a:lnTo>
                    <a:pt x="34" y="26"/>
                  </a:lnTo>
                  <a:lnTo>
                    <a:pt x="35" y="25"/>
                  </a:lnTo>
                  <a:lnTo>
                    <a:pt x="42" y="23"/>
                  </a:lnTo>
                  <a:lnTo>
                    <a:pt x="45" y="23"/>
                  </a:lnTo>
                  <a:lnTo>
                    <a:pt x="49" y="23"/>
                  </a:lnTo>
                  <a:lnTo>
                    <a:pt x="54" y="22"/>
                  </a:lnTo>
                  <a:lnTo>
                    <a:pt x="54" y="13"/>
                  </a:lnTo>
                  <a:lnTo>
                    <a:pt x="57" y="13"/>
                  </a:lnTo>
                  <a:lnTo>
                    <a:pt x="60" y="13"/>
                  </a:lnTo>
                  <a:lnTo>
                    <a:pt x="62" y="15"/>
                  </a:lnTo>
                  <a:lnTo>
                    <a:pt x="65" y="13"/>
                  </a:lnTo>
                  <a:lnTo>
                    <a:pt x="65" y="6"/>
                  </a:lnTo>
                  <a:lnTo>
                    <a:pt x="65" y="2"/>
                  </a:lnTo>
                  <a:lnTo>
                    <a:pt x="6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5" name="Freeform 20"/>
            <p:cNvSpPr>
              <a:spLocks noEditPoints="1"/>
            </p:cNvSpPr>
            <p:nvPr/>
          </p:nvSpPr>
          <p:spPr bwMode="auto">
            <a:xfrm>
              <a:off x="4297" y="2877"/>
              <a:ext cx="199" cy="257"/>
            </a:xfrm>
            <a:custGeom>
              <a:avLst/>
              <a:gdLst>
                <a:gd name="T0" fmla="*/ 154 w 199"/>
                <a:gd name="T1" fmla="*/ 143 h 257"/>
                <a:gd name="T2" fmla="*/ 161 w 199"/>
                <a:gd name="T3" fmla="*/ 156 h 257"/>
                <a:gd name="T4" fmla="*/ 170 w 199"/>
                <a:gd name="T5" fmla="*/ 172 h 257"/>
                <a:gd name="T6" fmla="*/ 174 w 199"/>
                <a:gd name="T7" fmla="*/ 185 h 257"/>
                <a:gd name="T8" fmla="*/ 190 w 199"/>
                <a:gd name="T9" fmla="*/ 185 h 257"/>
                <a:gd name="T10" fmla="*/ 190 w 199"/>
                <a:gd name="T11" fmla="*/ 196 h 257"/>
                <a:gd name="T12" fmla="*/ 196 w 199"/>
                <a:gd name="T13" fmla="*/ 221 h 257"/>
                <a:gd name="T14" fmla="*/ 190 w 199"/>
                <a:gd name="T15" fmla="*/ 228 h 257"/>
                <a:gd name="T16" fmla="*/ 193 w 199"/>
                <a:gd name="T17" fmla="*/ 251 h 257"/>
                <a:gd name="T18" fmla="*/ 174 w 199"/>
                <a:gd name="T19" fmla="*/ 249 h 257"/>
                <a:gd name="T20" fmla="*/ 173 w 199"/>
                <a:gd name="T21" fmla="*/ 254 h 257"/>
                <a:gd name="T22" fmla="*/ 166 w 199"/>
                <a:gd name="T23" fmla="*/ 254 h 257"/>
                <a:gd name="T24" fmla="*/ 153 w 199"/>
                <a:gd name="T25" fmla="*/ 241 h 257"/>
                <a:gd name="T26" fmla="*/ 141 w 199"/>
                <a:gd name="T27" fmla="*/ 238 h 257"/>
                <a:gd name="T28" fmla="*/ 135 w 199"/>
                <a:gd name="T29" fmla="*/ 231 h 257"/>
                <a:gd name="T30" fmla="*/ 130 w 199"/>
                <a:gd name="T31" fmla="*/ 213 h 257"/>
                <a:gd name="T32" fmla="*/ 121 w 199"/>
                <a:gd name="T33" fmla="*/ 199 h 257"/>
                <a:gd name="T34" fmla="*/ 107 w 199"/>
                <a:gd name="T35" fmla="*/ 169 h 257"/>
                <a:gd name="T36" fmla="*/ 96 w 199"/>
                <a:gd name="T37" fmla="*/ 146 h 257"/>
                <a:gd name="T38" fmla="*/ 79 w 199"/>
                <a:gd name="T39" fmla="*/ 130 h 257"/>
                <a:gd name="T40" fmla="*/ 72 w 199"/>
                <a:gd name="T41" fmla="*/ 117 h 257"/>
                <a:gd name="T42" fmla="*/ 71 w 199"/>
                <a:gd name="T43" fmla="*/ 95 h 257"/>
                <a:gd name="T44" fmla="*/ 60 w 199"/>
                <a:gd name="T45" fmla="*/ 85 h 257"/>
                <a:gd name="T46" fmla="*/ 50 w 199"/>
                <a:gd name="T47" fmla="*/ 79 h 257"/>
                <a:gd name="T48" fmla="*/ 42 w 199"/>
                <a:gd name="T49" fmla="*/ 65 h 257"/>
                <a:gd name="T50" fmla="*/ 29 w 199"/>
                <a:gd name="T51" fmla="*/ 46 h 257"/>
                <a:gd name="T52" fmla="*/ 9 w 199"/>
                <a:gd name="T53" fmla="*/ 29 h 257"/>
                <a:gd name="T54" fmla="*/ 0 w 199"/>
                <a:gd name="T55" fmla="*/ 13 h 257"/>
                <a:gd name="T56" fmla="*/ 3 w 199"/>
                <a:gd name="T57" fmla="*/ 3 h 257"/>
                <a:gd name="T58" fmla="*/ 6 w 199"/>
                <a:gd name="T59" fmla="*/ 0 h 257"/>
                <a:gd name="T60" fmla="*/ 14 w 199"/>
                <a:gd name="T61" fmla="*/ 0 h 257"/>
                <a:gd name="T62" fmla="*/ 19 w 199"/>
                <a:gd name="T63" fmla="*/ 7 h 257"/>
                <a:gd name="T64" fmla="*/ 43 w 199"/>
                <a:gd name="T65" fmla="*/ 9 h 257"/>
                <a:gd name="T66" fmla="*/ 50 w 199"/>
                <a:gd name="T67" fmla="*/ 12 h 257"/>
                <a:gd name="T68" fmla="*/ 53 w 199"/>
                <a:gd name="T69" fmla="*/ 23 h 257"/>
                <a:gd name="T70" fmla="*/ 72 w 199"/>
                <a:gd name="T71" fmla="*/ 39 h 257"/>
                <a:gd name="T72" fmla="*/ 73 w 199"/>
                <a:gd name="T73" fmla="*/ 48 h 257"/>
                <a:gd name="T74" fmla="*/ 82 w 199"/>
                <a:gd name="T75" fmla="*/ 52 h 257"/>
                <a:gd name="T76" fmla="*/ 92 w 199"/>
                <a:gd name="T77" fmla="*/ 64 h 257"/>
                <a:gd name="T78" fmla="*/ 96 w 199"/>
                <a:gd name="T79" fmla="*/ 66 h 257"/>
                <a:gd name="T80" fmla="*/ 96 w 199"/>
                <a:gd name="T81" fmla="*/ 75 h 257"/>
                <a:gd name="T82" fmla="*/ 108 w 199"/>
                <a:gd name="T83" fmla="*/ 85 h 257"/>
                <a:gd name="T84" fmla="*/ 109 w 199"/>
                <a:gd name="T85" fmla="*/ 79 h 257"/>
                <a:gd name="T86" fmla="*/ 112 w 199"/>
                <a:gd name="T87" fmla="*/ 82 h 257"/>
                <a:gd name="T88" fmla="*/ 117 w 199"/>
                <a:gd name="T89" fmla="*/ 94 h 257"/>
                <a:gd name="T90" fmla="*/ 125 w 199"/>
                <a:gd name="T91" fmla="*/ 98 h 257"/>
                <a:gd name="T92" fmla="*/ 130 w 199"/>
                <a:gd name="T93" fmla="*/ 108 h 257"/>
                <a:gd name="T94" fmla="*/ 144 w 199"/>
                <a:gd name="T95" fmla="*/ 105 h 257"/>
                <a:gd name="T96" fmla="*/ 141 w 199"/>
                <a:gd name="T97" fmla="*/ 114 h 257"/>
                <a:gd name="T98" fmla="*/ 147 w 199"/>
                <a:gd name="T99" fmla="*/ 121 h 257"/>
                <a:gd name="T100" fmla="*/ 154 w 199"/>
                <a:gd name="T101" fmla="*/ 127 h 257"/>
                <a:gd name="T102" fmla="*/ 157 w 199"/>
                <a:gd name="T103" fmla="*/ 146 h 257"/>
                <a:gd name="T104" fmla="*/ 153 w 199"/>
                <a:gd name="T105" fmla="*/ 154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9" h="257">
                  <a:moveTo>
                    <a:pt x="154" y="144"/>
                  </a:moveTo>
                  <a:lnTo>
                    <a:pt x="154" y="141"/>
                  </a:lnTo>
                  <a:lnTo>
                    <a:pt x="154" y="143"/>
                  </a:lnTo>
                  <a:lnTo>
                    <a:pt x="154" y="144"/>
                  </a:lnTo>
                  <a:close/>
                  <a:moveTo>
                    <a:pt x="153" y="154"/>
                  </a:moveTo>
                  <a:lnTo>
                    <a:pt x="161" y="156"/>
                  </a:lnTo>
                  <a:lnTo>
                    <a:pt x="171" y="157"/>
                  </a:lnTo>
                  <a:lnTo>
                    <a:pt x="171" y="163"/>
                  </a:lnTo>
                  <a:lnTo>
                    <a:pt x="170" y="172"/>
                  </a:lnTo>
                  <a:lnTo>
                    <a:pt x="171" y="179"/>
                  </a:lnTo>
                  <a:lnTo>
                    <a:pt x="173" y="183"/>
                  </a:lnTo>
                  <a:lnTo>
                    <a:pt x="174" y="185"/>
                  </a:lnTo>
                  <a:lnTo>
                    <a:pt x="177" y="186"/>
                  </a:lnTo>
                  <a:lnTo>
                    <a:pt x="181" y="186"/>
                  </a:lnTo>
                  <a:lnTo>
                    <a:pt x="190" y="185"/>
                  </a:lnTo>
                  <a:lnTo>
                    <a:pt x="191" y="187"/>
                  </a:lnTo>
                  <a:lnTo>
                    <a:pt x="190" y="190"/>
                  </a:lnTo>
                  <a:lnTo>
                    <a:pt x="190" y="196"/>
                  </a:lnTo>
                  <a:lnTo>
                    <a:pt x="194" y="200"/>
                  </a:lnTo>
                  <a:lnTo>
                    <a:pt x="199" y="205"/>
                  </a:lnTo>
                  <a:lnTo>
                    <a:pt x="196" y="221"/>
                  </a:lnTo>
                  <a:lnTo>
                    <a:pt x="187" y="223"/>
                  </a:lnTo>
                  <a:lnTo>
                    <a:pt x="187" y="226"/>
                  </a:lnTo>
                  <a:lnTo>
                    <a:pt x="190" y="228"/>
                  </a:lnTo>
                  <a:lnTo>
                    <a:pt x="191" y="231"/>
                  </a:lnTo>
                  <a:lnTo>
                    <a:pt x="193" y="236"/>
                  </a:lnTo>
                  <a:lnTo>
                    <a:pt x="193" y="251"/>
                  </a:lnTo>
                  <a:lnTo>
                    <a:pt x="183" y="249"/>
                  </a:lnTo>
                  <a:lnTo>
                    <a:pt x="177" y="249"/>
                  </a:lnTo>
                  <a:lnTo>
                    <a:pt x="174" y="249"/>
                  </a:lnTo>
                  <a:lnTo>
                    <a:pt x="173" y="251"/>
                  </a:lnTo>
                  <a:lnTo>
                    <a:pt x="173" y="252"/>
                  </a:lnTo>
                  <a:lnTo>
                    <a:pt x="173" y="254"/>
                  </a:lnTo>
                  <a:lnTo>
                    <a:pt x="174" y="257"/>
                  </a:lnTo>
                  <a:lnTo>
                    <a:pt x="170" y="257"/>
                  </a:lnTo>
                  <a:lnTo>
                    <a:pt x="166" y="254"/>
                  </a:lnTo>
                  <a:lnTo>
                    <a:pt x="157" y="249"/>
                  </a:lnTo>
                  <a:lnTo>
                    <a:pt x="157" y="244"/>
                  </a:lnTo>
                  <a:lnTo>
                    <a:pt x="153" y="241"/>
                  </a:lnTo>
                  <a:lnTo>
                    <a:pt x="148" y="241"/>
                  </a:lnTo>
                  <a:lnTo>
                    <a:pt x="144" y="239"/>
                  </a:lnTo>
                  <a:lnTo>
                    <a:pt x="141" y="238"/>
                  </a:lnTo>
                  <a:lnTo>
                    <a:pt x="138" y="235"/>
                  </a:lnTo>
                  <a:lnTo>
                    <a:pt x="137" y="232"/>
                  </a:lnTo>
                  <a:lnTo>
                    <a:pt x="135" y="231"/>
                  </a:lnTo>
                  <a:lnTo>
                    <a:pt x="134" y="226"/>
                  </a:lnTo>
                  <a:lnTo>
                    <a:pt x="132" y="223"/>
                  </a:lnTo>
                  <a:lnTo>
                    <a:pt x="130" y="213"/>
                  </a:lnTo>
                  <a:lnTo>
                    <a:pt x="127" y="205"/>
                  </a:lnTo>
                  <a:lnTo>
                    <a:pt x="125" y="202"/>
                  </a:lnTo>
                  <a:lnTo>
                    <a:pt x="121" y="199"/>
                  </a:lnTo>
                  <a:lnTo>
                    <a:pt x="117" y="193"/>
                  </a:lnTo>
                  <a:lnTo>
                    <a:pt x="111" y="182"/>
                  </a:lnTo>
                  <a:lnTo>
                    <a:pt x="107" y="169"/>
                  </a:lnTo>
                  <a:lnTo>
                    <a:pt x="102" y="157"/>
                  </a:lnTo>
                  <a:lnTo>
                    <a:pt x="99" y="151"/>
                  </a:lnTo>
                  <a:lnTo>
                    <a:pt x="96" y="146"/>
                  </a:lnTo>
                  <a:lnTo>
                    <a:pt x="92" y="141"/>
                  </a:lnTo>
                  <a:lnTo>
                    <a:pt x="85" y="136"/>
                  </a:lnTo>
                  <a:lnTo>
                    <a:pt x="79" y="130"/>
                  </a:lnTo>
                  <a:lnTo>
                    <a:pt x="75" y="124"/>
                  </a:lnTo>
                  <a:lnTo>
                    <a:pt x="73" y="121"/>
                  </a:lnTo>
                  <a:lnTo>
                    <a:pt x="72" y="117"/>
                  </a:lnTo>
                  <a:lnTo>
                    <a:pt x="72" y="108"/>
                  </a:lnTo>
                  <a:lnTo>
                    <a:pt x="71" y="100"/>
                  </a:lnTo>
                  <a:lnTo>
                    <a:pt x="71" y="95"/>
                  </a:lnTo>
                  <a:lnTo>
                    <a:pt x="69" y="91"/>
                  </a:lnTo>
                  <a:lnTo>
                    <a:pt x="66" y="88"/>
                  </a:lnTo>
                  <a:lnTo>
                    <a:pt x="60" y="85"/>
                  </a:lnTo>
                  <a:lnTo>
                    <a:pt x="53" y="82"/>
                  </a:lnTo>
                  <a:lnTo>
                    <a:pt x="52" y="81"/>
                  </a:lnTo>
                  <a:lnTo>
                    <a:pt x="50" y="79"/>
                  </a:lnTo>
                  <a:lnTo>
                    <a:pt x="47" y="77"/>
                  </a:lnTo>
                  <a:lnTo>
                    <a:pt x="45" y="72"/>
                  </a:lnTo>
                  <a:lnTo>
                    <a:pt x="42" y="65"/>
                  </a:lnTo>
                  <a:lnTo>
                    <a:pt x="37" y="56"/>
                  </a:lnTo>
                  <a:lnTo>
                    <a:pt x="33" y="49"/>
                  </a:lnTo>
                  <a:lnTo>
                    <a:pt x="29" y="46"/>
                  </a:lnTo>
                  <a:lnTo>
                    <a:pt x="24" y="42"/>
                  </a:lnTo>
                  <a:lnTo>
                    <a:pt x="14" y="33"/>
                  </a:lnTo>
                  <a:lnTo>
                    <a:pt x="9" y="29"/>
                  </a:lnTo>
                  <a:lnTo>
                    <a:pt x="4" y="25"/>
                  </a:lnTo>
                  <a:lnTo>
                    <a:pt x="1" y="19"/>
                  </a:lnTo>
                  <a:lnTo>
                    <a:pt x="0" y="13"/>
                  </a:lnTo>
                  <a:lnTo>
                    <a:pt x="0" y="9"/>
                  </a:lnTo>
                  <a:lnTo>
                    <a:pt x="1" y="6"/>
                  </a:lnTo>
                  <a:lnTo>
                    <a:pt x="3" y="3"/>
                  </a:lnTo>
                  <a:lnTo>
                    <a:pt x="3" y="2"/>
                  </a:lnTo>
                  <a:lnTo>
                    <a:pt x="3" y="0"/>
                  </a:lnTo>
                  <a:lnTo>
                    <a:pt x="6" y="0"/>
                  </a:lnTo>
                  <a:lnTo>
                    <a:pt x="9" y="0"/>
                  </a:lnTo>
                  <a:lnTo>
                    <a:pt x="11" y="0"/>
                  </a:lnTo>
                  <a:lnTo>
                    <a:pt x="14" y="0"/>
                  </a:lnTo>
                  <a:lnTo>
                    <a:pt x="14" y="2"/>
                  </a:lnTo>
                  <a:lnTo>
                    <a:pt x="16" y="5"/>
                  </a:lnTo>
                  <a:lnTo>
                    <a:pt x="19" y="7"/>
                  </a:lnTo>
                  <a:lnTo>
                    <a:pt x="27" y="9"/>
                  </a:lnTo>
                  <a:lnTo>
                    <a:pt x="36" y="9"/>
                  </a:lnTo>
                  <a:lnTo>
                    <a:pt x="43" y="9"/>
                  </a:lnTo>
                  <a:lnTo>
                    <a:pt x="46" y="9"/>
                  </a:lnTo>
                  <a:lnTo>
                    <a:pt x="50" y="10"/>
                  </a:lnTo>
                  <a:lnTo>
                    <a:pt x="50" y="12"/>
                  </a:lnTo>
                  <a:lnTo>
                    <a:pt x="52" y="13"/>
                  </a:lnTo>
                  <a:lnTo>
                    <a:pt x="53" y="19"/>
                  </a:lnTo>
                  <a:lnTo>
                    <a:pt x="53" y="23"/>
                  </a:lnTo>
                  <a:lnTo>
                    <a:pt x="55" y="28"/>
                  </a:lnTo>
                  <a:lnTo>
                    <a:pt x="63" y="33"/>
                  </a:lnTo>
                  <a:lnTo>
                    <a:pt x="72" y="39"/>
                  </a:lnTo>
                  <a:lnTo>
                    <a:pt x="73" y="41"/>
                  </a:lnTo>
                  <a:lnTo>
                    <a:pt x="73" y="43"/>
                  </a:lnTo>
                  <a:lnTo>
                    <a:pt x="73" y="48"/>
                  </a:lnTo>
                  <a:lnTo>
                    <a:pt x="73" y="49"/>
                  </a:lnTo>
                  <a:lnTo>
                    <a:pt x="75" y="49"/>
                  </a:lnTo>
                  <a:lnTo>
                    <a:pt x="82" y="52"/>
                  </a:lnTo>
                  <a:lnTo>
                    <a:pt x="88" y="55"/>
                  </a:lnTo>
                  <a:lnTo>
                    <a:pt x="88" y="64"/>
                  </a:lnTo>
                  <a:lnTo>
                    <a:pt x="92" y="64"/>
                  </a:lnTo>
                  <a:lnTo>
                    <a:pt x="96" y="64"/>
                  </a:lnTo>
                  <a:lnTo>
                    <a:pt x="96" y="65"/>
                  </a:lnTo>
                  <a:lnTo>
                    <a:pt x="96" y="66"/>
                  </a:lnTo>
                  <a:lnTo>
                    <a:pt x="96" y="71"/>
                  </a:lnTo>
                  <a:lnTo>
                    <a:pt x="96" y="74"/>
                  </a:lnTo>
                  <a:lnTo>
                    <a:pt x="96" y="75"/>
                  </a:lnTo>
                  <a:lnTo>
                    <a:pt x="96" y="77"/>
                  </a:lnTo>
                  <a:lnTo>
                    <a:pt x="102" y="82"/>
                  </a:lnTo>
                  <a:lnTo>
                    <a:pt x="108" y="85"/>
                  </a:lnTo>
                  <a:lnTo>
                    <a:pt x="108" y="81"/>
                  </a:lnTo>
                  <a:lnTo>
                    <a:pt x="108" y="79"/>
                  </a:lnTo>
                  <a:lnTo>
                    <a:pt x="109" y="79"/>
                  </a:lnTo>
                  <a:lnTo>
                    <a:pt x="111" y="79"/>
                  </a:lnTo>
                  <a:lnTo>
                    <a:pt x="112" y="81"/>
                  </a:lnTo>
                  <a:lnTo>
                    <a:pt x="112" y="82"/>
                  </a:lnTo>
                  <a:lnTo>
                    <a:pt x="114" y="87"/>
                  </a:lnTo>
                  <a:lnTo>
                    <a:pt x="114" y="91"/>
                  </a:lnTo>
                  <a:lnTo>
                    <a:pt x="117" y="94"/>
                  </a:lnTo>
                  <a:lnTo>
                    <a:pt x="118" y="95"/>
                  </a:lnTo>
                  <a:lnTo>
                    <a:pt x="122" y="97"/>
                  </a:lnTo>
                  <a:lnTo>
                    <a:pt x="125" y="98"/>
                  </a:lnTo>
                  <a:lnTo>
                    <a:pt x="127" y="100"/>
                  </a:lnTo>
                  <a:lnTo>
                    <a:pt x="128" y="104"/>
                  </a:lnTo>
                  <a:lnTo>
                    <a:pt x="130" y="108"/>
                  </a:lnTo>
                  <a:lnTo>
                    <a:pt x="130" y="113"/>
                  </a:lnTo>
                  <a:lnTo>
                    <a:pt x="130" y="115"/>
                  </a:lnTo>
                  <a:lnTo>
                    <a:pt x="144" y="105"/>
                  </a:lnTo>
                  <a:lnTo>
                    <a:pt x="144" y="108"/>
                  </a:lnTo>
                  <a:lnTo>
                    <a:pt x="143" y="111"/>
                  </a:lnTo>
                  <a:lnTo>
                    <a:pt x="141" y="114"/>
                  </a:lnTo>
                  <a:lnTo>
                    <a:pt x="141" y="115"/>
                  </a:lnTo>
                  <a:lnTo>
                    <a:pt x="147" y="115"/>
                  </a:lnTo>
                  <a:lnTo>
                    <a:pt x="147" y="121"/>
                  </a:lnTo>
                  <a:lnTo>
                    <a:pt x="150" y="124"/>
                  </a:lnTo>
                  <a:lnTo>
                    <a:pt x="153" y="126"/>
                  </a:lnTo>
                  <a:lnTo>
                    <a:pt x="154" y="127"/>
                  </a:lnTo>
                  <a:lnTo>
                    <a:pt x="157" y="131"/>
                  </a:lnTo>
                  <a:lnTo>
                    <a:pt x="157" y="137"/>
                  </a:lnTo>
                  <a:lnTo>
                    <a:pt x="157" y="146"/>
                  </a:lnTo>
                  <a:lnTo>
                    <a:pt x="155" y="146"/>
                  </a:lnTo>
                  <a:lnTo>
                    <a:pt x="154" y="144"/>
                  </a:lnTo>
                  <a:lnTo>
                    <a:pt x="153" y="15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6" name="Freeform 21"/>
            <p:cNvSpPr>
              <a:spLocks/>
            </p:cNvSpPr>
            <p:nvPr/>
          </p:nvSpPr>
          <p:spPr bwMode="auto">
            <a:xfrm>
              <a:off x="4722" y="2975"/>
              <a:ext cx="112" cy="156"/>
            </a:xfrm>
            <a:custGeom>
              <a:avLst/>
              <a:gdLst>
                <a:gd name="T0" fmla="*/ 111 w 112"/>
                <a:gd name="T1" fmla="*/ 0 h 156"/>
                <a:gd name="T2" fmla="*/ 112 w 112"/>
                <a:gd name="T3" fmla="*/ 4 h 156"/>
                <a:gd name="T4" fmla="*/ 105 w 112"/>
                <a:gd name="T5" fmla="*/ 20 h 156"/>
                <a:gd name="T6" fmla="*/ 93 w 112"/>
                <a:gd name="T7" fmla="*/ 32 h 156"/>
                <a:gd name="T8" fmla="*/ 67 w 112"/>
                <a:gd name="T9" fmla="*/ 32 h 156"/>
                <a:gd name="T10" fmla="*/ 29 w 112"/>
                <a:gd name="T11" fmla="*/ 53 h 156"/>
                <a:gd name="T12" fmla="*/ 40 w 112"/>
                <a:gd name="T13" fmla="*/ 59 h 156"/>
                <a:gd name="T14" fmla="*/ 46 w 112"/>
                <a:gd name="T15" fmla="*/ 55 h 156"/>
                <a:gd name="T16" fmla="*/ 63 w 112"/>
                <a:gd name="T17" fmla="*/ 53 h 156"/>
                <a:gd name="T18" fmla="*/ 75 w 112"/>
                <a:gd name="T19" fmla="*/ 61 h 156"/>
                <a:gd name="T20" fmla="*/ 72 w 112"/>
                <a:gd name="T21" fmla="*/ 66 h 156"/>
                <a:gd name="T22" fmla="*/ 79 w 112"/>
                <a:gd name="T23" fmla="*/ 74 h 156"/>
                <a:gd name="T24" fmla="*/ 70 w 112"/>
                <a:gd name="T25" fmla="*/ 76 h 156"/>
                <a:gd name="T26" fmla="*/ 66 w 112"/>
                <a:gd name="T27" fmla="*/ 69 h 156"/>
                <a:gd name="T28" fmla="*/ 57 w 112"/>
                <a:gd name="T29" fmla="*/ 78 h 156"/>
                <a:gd name="T30" fmla="*/ 49 w 112"/>
                <a:gd name="T31" fmla="*/ 79 h 156"/>
                <a:gd name="T32" fmla="*/ 42 w 112"/>
                <a:gd name="T33" fmla="*/ 84 h 156"/>
                <a:gd name="T34" fmla="*/ 54 w 112"/>
                <a:gd name="T35" fmla="*/ 94 h 156"/>
                <a:gd name="T36" fmla="*/ 57 w 112"/>
                <a:gd name="T37" fmla="*/ 102 h 156"/>
                <a:gd name="T38" fmla="*/ 67 w 112"/>
                <a:gd name="T39" fmla="*/ 107 h 156"/>
                <a:gd name="T40" fmla="*/ 66 w 112"/>
                <a:gd name="T41" fmla="*/ 111 h 156"/>
                <a:gd name="T42" fmla="*/ 65 w 112"/>
                <a:gd name="T43" fmla="*/ 117 h 156"/>
                <a:gd name="T44" fmla="*/ 75 w 112"/>
                <a:gd name="T45" fmla="*/ 125 h 156"/>
                <a:gd name="T46" fmla="*/ 78 w 112"/>
                <a:gd name="T47" fmla="*/ 133 h 156"/>
                <a:gd name="T48" fmla="*/ 62 w 112"/>
                <a:gd name="T49" fmla="*/ 134 h 156"/>
                <a:gd name="T50" fmla="*/ 59 w 112"/>
                <a:gd name="T51" fmla="*/ 146 h 156"/>
                <a:gd name="T52" fmla="*/ 52 w 112"/>
                <a:gd name="T53" fmla="*/ 144 h 156"/>
                <a:gd name="T54" fmla="*/ 47 w 112"/>
                <a:gd name="T55" fmla="*/ 130 h 156"/>
                <a:gd name="T56" fmla="*/ 39 w 112"/>
                <a:gd name="T57" fmla="*/ 105 h 156"/>
                <a:gd name="T58" fmla="*/ 34 w 112"/>
                <a:gd name="T59" fmla="*/ 107 h 156"/>
                <a:gd name="T60" fmla="*/ 29 w 112"/>
                <a:gd name="T61" fmla="*/ 125 h 156"/>
                <a:gd name="T62" fmla="*/ 26 w 112"/>
                <a:gd name="T63" fmla="*/ 128 h 156"/>
                <a:gd name="T64" fmla="*/ 30 w 112"/>
                <a:gd name="T65" fmla="*/ 148 h 156"/>
                <a:gd name="T66" fmla="*/ 23 w 112"/>
                <a:gd name="T67" fmla="*/ 154 h 156"/>
                <a:gd name="T68" fmla="*/ 8 w 112"/>
                <a:gd name="T69" fmla="*/ 134 h 156"/>
                <a:gd name="T70" fmla="*/ 4 w 112"/>
                <a:gd name="T71" fmla="*/ 110 h 156"/>
                <a:gd name="T72" fmla="*/ 0 w 112"/>
                <a:gd name="T73" fmla="*/ 108 h 156"/>
                <a:gd name="T74" fmla="*/ 4 w 112"/>
                <a:gd name="T75" fmla="*/ 87 h 156"/>
                <a:gd name="T76" fmla="*/ 8 w 112"/>
                <a:gd name="T77" fmla="*/ 71 h 156"/>
                <a:gd name="T78" fmla="*/ 8 w 112"/>
                <a:gd name="T79" fmla="*/ 59 h 156"/>
                <a:gd name="T80" fmla="*/ 16 w 112"/>
                <a:gd name="T81" fmla="*/ 51 h 156"/>
                <a:gd name="T82" fmla="*/ 17 w 112"/>
                <a:gd name="T83" fmla="*/ 45 h 156"/>
                <a:gd name="T84" fmla="*/ 14 w 112"/>
                <a:gd name="T85" fmla="*/ 30 h 156"/>
                <a:gd name="T86" fmla="*/ 23 w 112"/>
                <a:gd name="T87" fmla="*/ 15 h 156"/>
                <a:gd name="T88" fmla="*/ 26 w 112"/>
                <a:gd name="T89" fmla="*/ 17 h 156"/>
                <a:gd name="T90" fmla="*/ 36 w 112"/>
                <a:gd name="T91" fmla="*/ 13 h 156"/>
                <a:gd name="T92" fmla="*/ 44 w 112"/>
                <a:gd name="T93" fmla="*/ 15 h 156"/>
                <a:gd name="T94" fmla="*/ 89 w 112"/>
                <a:gd name="T95" fmla="*/ 17 h 156"/>
                <a:gd name="T96" fmla="*/ 99 w 112"/>
                <a:gd name="T97" fmla="*/ 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156">
                  <a:moveTo>
                    <a:pt x="106" y="2"/>
                  </a:moveTo>
                  <a:lnTo>
                    <a:pt x="109" y="0"/>
                  </a:lnTo>
                  <a:lnTo>
                    <a:pt x="111" y="0"/>
                  </a:lnTo>
                  <a:lnTo>
                    <a:pt x="112" y="2"/>
                  </a:lnTo>
                  <a:lnTo>
                    <a:pt x="112" y="3"/>
                  </a:lnTo>
                  <a:lnTo>
                    <a:pt x="112" y="4"/>
                  </a:lnTo>
                  <a:lnTo>
                    <a:pt x="112" y="6"/>
                  </a:lnTo>
                  <a:lnTo>
                    <a:pt x="111" y="12"/>
                  </a:lnTo>
                  <a:lnTo>
                    <a:pt x="105" y="20"/>
                  </a:lnTo>
                  <a:lnTo>
                    <a:pt x="101" y="26"/>
                  </a:lnTo>
                  <a:lnTo>
                    <a:pt x="101" y="29"/>
                  </a:lnTo>
                  <a:lnTo>
                    <a:pt x="93" y="32"/>
                  </a:lnTo>
                  <a:lnTo>
                    <a:pt x="86" y="32"/>
                  </a:lnTo>
                  <a:lnTo>
                    <a:pt x="78" y="33"/>
                  </a:lnTo>
                  <a:lnTo>
                    <a:pt x="67" y="32"/>
                  </a:lnTo>
                  <a:lnTo>
                    <a:pt x="49" y="30"/>
                  </a:lnTo>
                  <a:lnTo>
                    <a:pt x="31" y="29"/>
                  </a:lnTo>
                  <a:lnTo>
                    <a:pt x="29" y="53"/>
                  </a:lnTo>
                  <a:lnTo>
                    <a:pt x="37" y="53"/>
                  </a:lnTo>
                  <a:lnTo>
                    <a:pt x="37" y="59"/>
                  </a:lnTo>
                  <a:lnTo>
                    <a:pt x="40" y="59"/>
                  </a:lnTo>
                  <a:lnTo>
                    <a:pt x="42" y="59"/>
                  </a:lnTo>
                  <a:lnTo>
                    <a:pt x="44" y="58"/>
                  </a:lnTo>
                  <a:lnTo>
                    <a:pt x="46" y="55"/>
                  </a:lnTo>
                  <a:lnTo>
                    <a:pt x="47" y="53"/>
                  </a:lnTo>
                  <a:lnTo>
                    <a:pt x="56" y="53"/>
                  </a:lnTo>
                  <a:lnTo>
                    <a:pt x="63" y="53"/>
                  </a:lnTo>
                  <a:lnTo>
                    <a:pt x="70" y="53"/>
                  </a:lnTo>
                  <a:lnTo>
                    <a:pt x="80" y="53"/>
                  </a:lnTo>
                  <a:lnTo>
                    <a:pt x="75" y="61"/>
                  </a:lnTo>
                  <a:lnTo>
                    <a:pt x="73" y="64"/>
                  </a:lnTo>
                  <a:lnTo>
                    <a:pt x="72" y="65"/>
                  </a:lnTo>
                  <a:lnTo>
                    <a:pt x="72" y="66"/>
                  </a:lnTo>
                  <a:lnTo>
                    <a:pt x="75" y="69"/>
                  </a:lnTo>
                  <a:lnTo>
                    <a:pt x="83" y="74"/>
                  </a:lnTo>
                  <a:lnTo>
                    <a:pt x="79" y="74"/>
                  </a:lnTo>
                  <a:lnTo>
                    <a:pt x="76" y="74"/>
                  </a:lnTo>
                  <a:lnTo>
                    <a:pt x="73" y="75"/>
                  </a:lnTo>
                  <a:lnTo>
                    <a:pt x="70" y="76"/>
                  </a:lnTo>
                  <a:lnTo>
                    <a:pt x="70" y="68"/>
                  </a:lnTo>
                  <a:lnTo>
                    <a:pt x="67" y="68"/>
                  </a:lnTo>
                  <a:lnTo>
                    <a:pt x="66" y="69"/>
                  </a:lnTo>
                  <a:lnTo>
                    <a:pt x="63" y="74"/>
                  </a:lnTo>
                  <a:lnTo>
                    <a:pt x="59" y="76"/>
                  </a:lnTo>
                  <a:lnTo>
                    <a:pt x="57" y="78"/>
                  </a:lnTo>
                  <a:lnTo>
                    <a:pt x="56" y="79"/>
                  </a:lnTo>
                  <a:lnTo>
                    <a:pt x="53" y="79"/>
                  </a:lnTo>
                  <a:lnTo>
                    <a:pt x="49" y="79"/>
                  </a:lnTo>
                  <a:lnTo>
                    <a:pt x="46" y="78"/>
                  </a:lnTo>
                  <a:lnTo>
                    <a:pt x="42" y="79"/>
                  </a:lnTo>
                  <a:lnTo>
                    <a:pt x="42" y="84"/>
                  </a:lnTo>
                  <a:lnTo>
                    <a:pt x="53" y="87"/>
                  </a:lnTo>
                  <a:lnTo>
                    <a:pt x="54" y="89"/>
                  </a:lnTo>
                  <a:lnTo>
                    <a:pt x="54" y="94"/>
                  </a:lnTo>
                  <a:lnTo>
                    <a:pt x="54" y="97"/>
                  </a:lnTo>
                  <a:lnTo>
                    <a:pt x="56" y="101"/>
                  </a:lnTo>
                  <a:lnTo>
                    <a:pt x="57" y="102"/>
                  </a:lnTo>
                  <a:lnTo>
                    <a:pt x="62" y="104"/>
                  </a:lnTo>
                  <a:lnTo>
                    <a:pt x="65" y="105"/>
                  </a:lnTo>
                  <a:lnTo>
                    <a:pt x="67" y="107"/>
                  </a:lnTo>
                  <a:lnTo>
                    <a:pt x="67" y="108"/>
                  </a:lnTo>
                  <a:lnTo>
                    <a:pt x="67" y="110"/>
                  </a:lnTo>
                  <a:lnTo>
                    <a:pt x="66" y="111"/>
                  </a:lnTo>
                  <a:lnTo>
                    <a:pt x="65" y="114"/>
                  </a:lnTo>
                  <a:lnTo>
                    <a:pt x="63" y="115"/>
                  </a:lnTo>
                  <a:lnTo>
                    <a:pt x="65" y="117"/>
                  </a:lnTo>
                  <a:lnTo>
                    <a:pt x="67" y="121"/>
                  </a:lnTo>
                  <a:lnTo>
                    <a:pt x="70" y="124"/>
                  </a:lnTo>
                  <a:lnTo>
                    <a:pt x="75" y="125"/>
                  </a:lnTo>
                  <a:lnTo>
                    <a:pt x="78" y="128"/>
                  </a:lnTo>
                  <a:lnTo>
                    <a:pt x="78" y="131"/>
                  </a:lnTo>
                  <a:lnTo>
                    <a:pt x="78" y="133"/>
                  </a:lnTo>
                  <a:lnTo>
                    <a:pt x="75" y="131"/>
                  </a:lnTo>
                  <a:lnTo>
                    <a:pt x="69" y="133"/>
                  </a:lnTo>
                  <a:lnTo>
                    <a:pt x="62" y="134"/>
                  </a:lnTo>
                  <a:lnTo>
                    <a:pt x="62" y="140"/>
                  </a:lnTo>
                  <a:lnTo>
                    <a:pt x="62" y="146"/>
                  </a:lnTo>
                  <a:lnTo>
                    <a:pt x="59" y="146"/>
                  </a:lnTo>
                  <a:lnTo>
                    <a:pt x="56" y="146"/>
                  </a:lnTo>
                  <a:lnTo>
                    <a:pt x="53" y="144"/>
                  </a:lnTo>
                  <a:lnTo>
                    <a:pt x="52" y="144"/>
                  </a:lnTo>
                  <a:lnTo>
                    <a:pt x="50" y="146"/>
                  </a:lnTo>
                  <a:lnTo>
                    <a:pt x="50" y="138"/>
                  </a:lnTo>
                  <a:lnTo>
                    <a:pt x="47" y="130"/>
                  </a:lnTo>
                  <a:lnTo>
                    <a:pt x="46" y="120"/>
                  </a:lnTo>
                  <a:lnTo>
                    <a:pt x="43" y="111"/>
                  </a:lnTo>
                  <a:lnTo>
                    <a:pt x="39" y="105"/>
                  </a:lnTo>
                  <a:lnTo>
                    <a:pt x="37" y="104"/>
                  </a:lnTo>
                  <a:lnTo>
                    <a:pt x="36" y="105"/>
                  </a:lnTo>
                  <a:lnTo>
                    <a:pt x="34" y="107"/>
                  </a:lnTo>
                  <a:lnTo>
                    <a:pt x="31" y="111"/>
                  </a:lnTo>
                  <a:lnTo>
                    <a:pt x="30" y="117"/>
                  </a:lnTo>
                  <a:lnTo>
                    <a:pt x="29" y="125"/>
                  </a:lnTo>
                  <a:lnTo>
                    <a:pt x="27" y="124"/>
                  </a:lnTo>
                  <a:lnTo>
                    <a:pt x="27" y="125"/>
                  </a:lnTo>
                  <a:lnTo>
                    <a:pt x="26" y="128"/>
                  </a:lnTo>
                  <a:lnTo>
                    <a:pt x="31" y="137"/>
                  </a:lnTo>
                  <a:lnTo>
                    <a:pt x="31" y="144"/>
                  </a:lnTo>
                  <a:lnTo>
                    <a:pt x="30" y="148"/>
                  </a:lnTo>
                  <a:lnTo>
                    <a:pt x="29" y="151"/>
                  </a:lnTo>
                  <a:lnTo>
                    <a:pt x="26" y="153"/>
                  </a:lnTo>
                  <a:lnTo>
                    <a:pt x="23" y="154"/>
                  </a:lnTo>
                  <a:lnTo>
                    <a:pt x="17" y="156"/>
                  </a:lnTo>
                  <a:lnTo>
                    <a:pt x="6" y="156"/>
                  </a:lnTo>
                  <a:lnTo>
                    <a:pt x="8" y="134"/>
                  </a:lnTo>
                  <a:lnTo>
                    <a:pt x="11" y="112"/>
                  </a:lnTo>
                  <a:lnTo>
                    <a:pt x="8" y="110"/>
                  </a:lnTo>
                  <a:lnTo>
                    <a:pt x="4" y="110"/>
                  </a:lnTo>
                  <a:lnTo>
                    <a:pt x="1" y="110"/>
                  </a:lnTo>
                  <a:lnTo>
                    <a:pt x="0" y="110"/>
                  </a:lnTo>
                  <a:lnTo>
                    <a:pt x="0" y="108"/>
                  </a:lnTo>
                  <a:lnTo>
                    <a:pt x="1" y="98"/>
                  </a:lnTo>
                  <a:lnTo>
                    <a:pt x="1" y="94"/>
                  </a:lnTo>
                  <a:lnTo>
                    <a:pt x="4" y="87"/>
                  </a:lnTo>
                  <a:lnTo>
                    <a:pt x="7" y="81"/>
                  </a:lnTo>
                  <a:lnTo>
                    <a:pt x="8" y="76"/>
                  </a:lnTo>
                  <a:lnTo>
                    <a:pt x="8" y="71"/>
                  </a:lnTo>
                  <a:lnTo>
                    <a:pt x="8" y="66"/>
                  </a:lnTo>
                  <a:lnTo>
                    <a:pt x="8" y="61"/>
                  </a:lnTo>
                  <a:lnTo>
                    <a:pt x="8" y="59"/>
                  </a:lnTo>
                  <a:lnTo>
                    <a:pt x="8" y="56"/>
                  </a:lnTo>
                  <a:lnTo>
                    <a:pt x="13" y="53"/>
                  </a:lnTo>
                  <a:lnTo>
                    <a:pt x="16" y="51"/>
                  </a:lnTo>
                  <a:lnTo>
                    <a:pt x="17" y="48"/>
                  </a:lnTo>
                  <a:lnTo>
                    <a:pt x="17" y="46"/>
                  </a:lnTo>
                  <a:lnTo>
                    <a:pt x="17" y="45"/>
                  </a:lnTo>
                  <a:lnTo>
                    <a:pt x="14" y="39"/>
                  </a:lnTo>
                  <a:lnTo>
                    <a:pt x="13" y="33"/>
                  </a:lnTo>
                  <a:lnTo>
                    <a:pt x="14" y="30"/>
                  </a:lnTo>
                  <a:lnTo>
                    <a:pt x="14" y="26"/>
                  </a:lnTo>
                  <a:lnTo>
                    <a:pt x="23" y="20"/>
                  </a:lnTo>
                  <a:lnTo>
                    <a:pt x="23" y="15"/>
                  </a:lnTo>
                  <a:lnTo>
                    <a:pt x="24" y="15"/>
                  </a:lnTo>
                  <a:lnTo>
                    <a:pt x="26" y="16"/>
                  </a:lnTo>
                  <a:lnTo>
                    <a:pt x="26" y="17"/>
                  </a:lnTo>
                  <a:lnTo>
                    <a:pt x="27" y="17"/>
                  </a:lnTo>
                  <a:lnTo>
                    <a:pt x="29" y="17"/>
                  </a:lnTo>
                  <a:lnTo>
                    <a:pt x="36" y="13"/>
                  </a:lnTo>
                  <a:lnTo>
                    <a:pt x="40" y="10"/>
                  </a:lnTo>
                  <a:lnTo>
                    <a:pt x="44" y="10"/>
                  </a:lnTo>
                  <a:lnTo>
                    <a:pt x="44" y="15"/>
                  </a:lnTo>
                  <a:lnTo>
                    <a:pt x="66" y="19"/>
                  </a:lnTo>
                  <a:lnTo>
                    <a:pt x="78" y="19"/>
                  </a:lnTo>
                  <a:lnTo>
                    <a:pt x="89" y="17"/>
                  </a:lnTo>
                  <a:lnTo>
                    <a:pt x="92" y="17"/>
                  </a:lnTo>
                  <a:lnTo>
                    <a:pt x="95" y="15"/>
                  </a:lnTo>
                  <a:lnTo>
                    <a:pt x="99" y="9"/>
                  </a:lnTo>
                  <a:lnTo>
                    <a:pt x="103" y="4"/>
                  </a:lnTo>
                  <a:lnTo>
                    <a:pt x="106" y="2"/>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7" name="Freeform 22"/>
            <p:cNvSpPr>
              <a:spLocks/>
            </p:cNvSpPr>
            <p:nvPr/>
          </p:nvSpPr>
          <p:spPr bwMode="auto">
            <a:xfrm>
              <a:off x="4483" y="3134"/>
              <a:ext cx="171" cy="66"/>
            </a:xfrm>
            <a:custGeom>
              <a:avLst/>
              <a:gdLst>
                <a:gd name="T0" fmla="*/ 14 w 171"/>
                <a:gd name="T1" fmla="*/ 1 h 66"/>
                <a:gd name="T2" fmla="*/ 21 w 171"/>
                <a:gd name="T3" fmla="*/ 5 h 66"/>
                <a:gd name="T4" fmla="*/ 30 w 171"/>
                <a:gd name="T5" fmla="*/ 4 h 66"/>
                <a:gd name="T6" fmla="*/ 43 w 171"/>
                <a:gd name="T7" fmla="*/ 0 h 66"/>
                <a:gd name="T8" fmla="*/ 49 w 171"/>
                <a:gd name="T9" fmla="*/ 0 h 66"/>
                <a:gd name="T10" fmla="*/ 56 w 171"/>
                <a:gd name="T11" fmla="*/ 4 h 66"/>
                <a:gd name="T12" fmla="*/ 69 w 171"/>
                <a:gd name="T13" fmla="*/ 14 h 66"/>
                <a:gd name="T14" fmla="*/ 76 w 171"/>
                <a:gd name="T15" fmla="*/ 17 h 66"/>
                <a:gd name="T16" fmla="*/ 99 w 171"/>
                <a:gd name="T17" fmla="*/ 8 h 66"/>
                <a:gd name="T18" fmla="*/ 102 w 171"/>
                <a:gd name="T19" fmla="*/ 11 h 66"/>
                <a:gd name="T20" fmla="*/ 109 w 171"/>
                <a:gd name="T21" fmla="*/ 14 h 66"/>
                <a:gd name="T22" fmla="*/ 125 w 171"/>
                <a:gd name="T23" fmla="*/ 15 h 66"/>
                <a:gd name="T24" fmla="*/ 135 w 171"/>
                <a:gd name="T25" fmla="*/ 21 h 66"/>
                <a:gd name="T26" fmla="*/ 138 w 171"/>
                <a:gd name="T27" fmla="*/ 27 h 66"/>
                <a:gd name="T28" fmla="*/ 135 w 171"/>
                <a:gd name="T29" fmla="*/ 36 h 66"/>
                <a:gd name="T30" fmla="*/ 160 w 171"/>
                <a:gd name="T31" fmla="*/ 38 h 66"/>
                <a:gd name="T32" fmla="*/ 162 w 171"/>
                <a:gd name="T33" fmla="*/ 48 h 66"/>
                <a:gd name="T34" fmla="*/ 162 w 171"/>
                <a:gd name="T35" fmla="*/ 56 h 66"/>
                <a:gd name="T36" fmla="*/ 171 w 171"/>
                <a:gd name="T37" fmla="*/ 66 h 66"/>
                <a:gd name="T38" fmla="*/ 162 w 171"/>
                <a:gd name="T39" fmla="*/ 66 h 66"/>
                <a:gd name="T40" fmla="*/ 154 w 171"/>
                <a:gd name="T41" fmla="*/ 63 h 66"/>
                <a:gd name="T42" fmla="*/ 148 w 171"/>
                <a:gd name="T43" fmla="*/ 57 h 66"/>
                <a:gd name="T44" fmla="*/ 142 w 171"/>
                <a:gd name="T45" fmla="*/ 53 h 66"/>
                <a:gd name="T46" fmla="*/ 135 w 171"/>
                <a:gd name="T47" fmla="*/ 51 h 66"/>
                <a:gd name="T48" fmla="*/ 115 w 171"/>
                <a:gd name="T49" fmla="*/ 53 h 66"/>
                <a:gd name="T50" fmla="*/ 99 w 171"/>
                <a:gd name="T51" fmla="*/ 50 h 66"/>
                <a:gd name="T52" fmla="*/ 85 w 171"/>
                <a:gd name="T53" fmla="*/ 43 h 66"/>
                <a:gd name="T54" fmla="*/ 79 w 171"/>
                <a:gd name="T55" fmla="*/ 41 h 66"/>
                <a:gd name="T56" fmla="*/ 70 w 171"/>
                <a:gd name="T57" fmla="*/ 41 h 66"/>
                <a:gd name="T58" fmla="*/ 56 w 171"/>
                <a:gd name="T59" fmla="*/ 44 h 66"/>
                <a:gd name="T60" fmla="*/ 40 w 171"/>
                <a:gd name="T61" fmla="*/ 41 h 66"/>
                <a:gd name="T62" fmla="*/ 37 w 171"/>
                <a:gd name="T63" fmla="*/ 34 h 66"/>
                <a:gd name="T64" fmla="*/ 29 w 171"/>
                <a:gd name="T65" fmla="*/ 36 h 66"/>
                <a:gd name="T66" fmla="*/ 20 w 171"/>
                <a:gd name="T67" fmla="*/ 37 h 66"/>
                <a:gd name="T68" fmla="*/ 16 w 171"/>
                <a:gd name="T69" fmla="*/ 34 h 66"/>
                <a:gd name="T70" fmla="*/ 18 w 171"/>
                <a:gd name="T71" fmla="*/ 27 h 66"/>
                <a:gd name="T72" fmla="*/ 4 w 171"/>
                <a:gd name="T73" fmla="*/ 25 h 66"/>
                <a:gd name="T74" fmla="*/ 5 w 171"/>
                <a:gd name="T75" fmla="*/ 12 h 66"/>
                <a:gd name="T76" fmla="*/ 10 w 171"/>
                <a:gd name="T77" fmla="*/ 0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1" h="66">
                  <a:moveTo>
                    <a:pt x="10" y="0"/>
                  </a:moveTo>
                  <a:lnTo>
                    <a:pt x="14" y="1"/>
                  </a:lnTo>
                  <a:lnTo>
                    <a:pt x="17" y="4"/>
                  </a:lnTo>
                  <a:lnTo>
                    <a:pt x="21" y="5"/>
                  </a:lnTo>
                  <a:lnTo>
                    <a:pt x="27" y="5"/>
                  </a:lnTo>
                  <a:lnTo>
                    <a:pt x="30" y="4"/>
                  </a:lnTo>
                  <a:lnTo>
                    <a:pt x="37" y="2"/>
                  </a:lnTo>
                  <a:lnTo>
                    <a:pt x="43" y="0"/>
                  </a:lnTo>
                  <a:lnTo>
                    <a:pt x="46" y="0"/>
                  </a:lnTo>
                  <a:lnTo>
                    <a:pt x="49" y="0"/>
                  </a:lnTo>
                  <a:lnTo>
                    <a:pt x="53" y="1"/>
                  </a:lnTo>
                  <a:lnTo>
                    <a:pt x="56" y="4"/>
                  </a:lnTo>
                  <a:lnTo>
                    <a:pt x="62" y="8"/>
                  </a:lnTo>
                  <a:lnTo>
                    <a:pt x="69" y="14"/>
                  </a:lnTo>
                  <a:lnTo>
                    <a:pt x="72" y="15"/>
                  </a:lnTo>
                  <a:lnTo>
                    <a:pt x="76" y="17"/>
                  </a:lnTo>
                  <a:lnTo>
                    <a:pt x="93" y="17"/>
                  </a:lnTo>
                  <a:lnTo>
                    <a:pt x="99" y="8"/>
                  </a:lnTo>
                  <a:lnTo>
                    <a:pt x="101" y="10"/>
                  </a:lnTo>
                  <a:lnTo>
                    <a:pt x="102" y="11"/>
                  </a:lnTo>
                  <a:lnTo>
                    <a:pt x="105" y="14"/>
                  </a:lnTo>
                  <a:lnTo>
                    <a:pt x="109" y="14"/>
                  </a:lnTo>
                  <a:lnTo>
                    <a:pt x="116" y="15"/>
                  </a:lnTo>
                  <a:lnTo>
                    <a:pt x="125" y="15"/>
                  </a:lnTo>
                  <a:lnTo>
                    <a:pt x="135" y="17"/>
                  </a:lnTo>
                  <a:lnTo>
                    <a:pt x="135" y="21"/>
                  </a:lnTo>
                  <a:lnTo>
                    <a:pt x="138" y="25"/>
                  </a:lnTo>
                  <a:lnTo>
                    <a:pt x="138" y="27"/>
                  </a:lnTo>
                  <a:lnTo>
                    <a:pt x="137" y="30"/>
                  </a:lnTo>
                  <a:lnTo>
                    <a:pt x="135" y="36"/>
                  </a:lnTo>
                  <a:lnTo>
                    <a:pt x="157" y="36"/>
                  </a:lnTo>
                  <a:lnTo>
                    <a:pt x="160" y="38"/>
                  </a:lnTo>
                  <a:lnTo>
                    <a:pt x="165" y="41"/>
                  </a:lnTo>
                  <a:lnTo>
                    <a:pt x="162" y="48"/>
                  </a:lnTo>
                  <a:lnTo>
                    <a:pt x="162" y="51"/>
                  </a:lnTo>
                  <a:lnTo>
                    <a:pt x="162" y="56"/>
                  </a:lnTo>
                  <a:lnTo>
                    <a:pt x="165" y="60"/>
                  </a:lnTo>
                  <a:lnTo>
                    <a:pt x="171" y="66"/>
                  </a:lnTo>
                  <a:lnTo>
                    <a:pt x="167" y="66"/>
                  </a:lnTo>
                  <a:lnTo>
                    <a:pt x="162" y="66"/>
                  </a:lnTo>
                  <a:lnTo>
                    <a:pt x="158" y="64"/>
                  </a:lnTo>
                  <a:lnTo>
                    <a:pt x="154" y="63"/>
                  </a:lnTo>
                  <a:lnTo>
                    <a:pt x="151" y="61"/>
                  </a:lnTo>
                  <a:lnTo>
                    <a:pt x="148" y="57"/>
                  </a:lnTo>
                  <a:lnTo>
                    <a:pt x="145" y="54"/>
                  </a:lnTo>
                  <a:lnTo>
                    <a:pt x="142" y="53"/>
                  </a:lnTo>
                  <a:lnTo>
                    <a:pt x="139" y="51"/>
                  </a:lnTo>
                  <a:lnTo>
                    <a:pt x="135" y="51"/>
                  </a:lnTo>
                  <a:lnTo>
                    <a:pt x="125" y="53"/>
                  </a:lnTo>
                  <a:lnTo>
                    <a:pt x="115" y="53"/>
                  </a:lnTo>
                  <a:lnTo>
                    <a:pt x="105" y="53"/>
                  </a:lnTo>
                  <a:lnTo>
                    <a:pt x="99" y="50"/>
                  </a:lnTo>
                  <a:lnTo>
                    <a:pt x="92" y="47"/>
                  </a:lnTo>
                  <a:lnTo>
                    <a:pt x="85" y="43"/>
                  </a:lnTo>
                  <a:lnTo>
                    <a:pt x="82" y="43"/>
                  </a:lnTo>
                  <a:lnTo>
                    <a:pt x="79" y="41"/>
                  </a:lnTo>
                  <a:lnTo>
                    <a:pt x="75" y="41"/>
                  </a:lnTo>
                  <a:lnTo>
                    <a:pt x="70" y="41"/>
                  </a:lnTo>
                  <a:lnTo>
                    <a:pt x="63" y="43"/>
                  </a:lnTo>
                  <a:lnTo>
                    <a:pt x="56" y="44"/>
                  </a:lnTo>
                  <a:lnTo>
                    <a:pt x="49" y="44"/>
                  </a:lnTo>
                  <a:lnTo>
                    <a:pt x="40" y="41"/>
                  </a:lnTo>
                  <a:lnTo>
                    <a:pt x="40" y="36"/>
                  </a:lnTo>
                  <a:lnTo>
                    <a:pt x="37" y="34"/>
                  </a:lnTo>
                  <a:lnTo>
                    <a:pt x="34" y="34"/>
                  </a:lnTo>
                  <a:lnTo>
                    <a:pt x="29" y="36"/>
                  </a:lnTo>
                  <a:lnTo>
                    <a:pt x="23" y="37"/>
                  </a:lnTo>
                  <a:lnTo>
                    <a:pt x="20" y="37"/>
                  </a:lnTo>
                  <a:lnTo>
                    <a:pt x="16" y="36"/>
                  </a:lnTo>
                  <a:lnTo>
                    <a:pt x="16" y="34"/>
                  </a:lnTo>
                  <a:lnTo>
                    <a:pt x="16" y="31"/>
                  </a:lnTo>
                  <a:lnTo>
                    <a:pt x="18" y="27"/>
                  </a:lnTo>
                  <a:lnTo>
                    <a:pt x="8" y="27"/>
                  </a:lnTo>
                  <a:lnTo>
                    <a:pt x="4" y="25"/>
                  </a:lnTo>
                  <a:lnTo>
                    <a:pt x="0" y="25"/>
                  </a:lnTo>
                  <a:lnTo>
                    <a:pt x="5" y="12"/>
                  </a:lnTo>
                  <a:lnTo>
                    <a:pt x="8" y="7"/>
                  </a:lnTo>
                  <a:lnTo>
                    <a:pt x="10"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8" name="Freeform 23"/>
            <p:cNvSpPr>
              <a:spLocks/>
            </p:cNvSpPr>
            <p:nvPr/>
          </p:nvSpPr>
          <p:spPr bwMode="auto">
            <a:xfrm>
              <a:off x="3355" y="3292"/>
              <a:ext cx="137" cy="299"/>
            </a:xfrm>
            <a:custGeom>
              <a:avLst/>
              <a:gdLst>
                <a:gd name="T0" fmla="*/ 123 w 137"/>
                <a:gd name="T1" fmla="*/ 13 h 299"/>
                <a:gd name="T2" fmla="*/ 128 w 137"/>
                <a:gd name="T3" fmla="*/ 11 h 299"/>
                <a:gd name="T4" fmla="*/ 133 w 137"/>
                <a:gd name="T5" fmla="*/ 26 h 299"/>
                <a:gd name="T6" fmla="*/ 137 w 137"/>
                <a:gd name="T7" fmla="*/ 58 h 299"/>
                <a:gd name="T8" fmla="*/ 134 w 137"/>
                <a:gd name="T9" fmla="*/ 75 h 299"/>
                <a:gd name="T10" fmla="*/ 130 w 137"/>
                <a:gd name="T11" fmla="*/ 79 h 299"/>
                <a:gd name="T12" fmla="*/ 121 w 137"/>
                <a:gd name="T13" fmla="*/ 72 h 299"/>
                <a:gd name="T14" fmla="*/ 130 w 137"/>
                <a:gd name="T15" fmla="*/ 94 h 299"/>
                <a:gd name="T16" fmla="*/ 124 w 137"/>
                <a:gd name="T17" fmla="*/ 102 h 299"/>
                <a:gd name="T18" fmla="*/ 124 w 137"/>
                <a:gd name="T19" fmla="*/ 112 h 299"/>
                <a:gd name="T20" fmla="*/ 121 w 137"/>
                <a:gd name="T21" fmla="*/ 127 h 299"/>
                <a:gd name="T22" fmla="*/ 108 w 137"/>
                <a:gd name="T23" fmla="*/ 157 h 299"/>
                <a:gd name="T24" fmla="*/ 102 w 137"/>
                <a:gd name="T25" fmla="*/ 176 h 299"/>
                <a:gd name="T26" fmla="*/ 102 w 137"/>
                <a:gd name="T27" fmla="*/ 193 h 299"/>
                <a:gd name="T28" fmla="*/ 88 w 137"/>
                <a:gd name="T29" fmla="*/ 233 h 299"/>
                <a:gd name="T30" fmla="*/ 79 w 137"/>
                <a:gd name="T31" fmla="*/ 268 h 299"/>
                <a:gd name="T32" fmla="*/ 77 w 137"/>
                <a:gd name="T33" fmla="*/ 281 h 299"/>
                <a:gd name="T34" fmla="*/ 62 w 137"/>
                <a:gd name="T35" fmla="*/ 292 h 299"/>
                <a:gd name="T36" fmla="*/ 45 w 137"/>
                <a:gd name="T37" fmla="*/ 299 h 299"/>
                <a:gd name="T38" fmla="*/ 30 w 137"/>
                <a:gd name="T39" fmla="*/ 291 h 299"/>
                <a:gd name="T40" fmla="*/ 17 w 137"/>
                <a:gd name="T41" fmla="*/ 274 h 299"/>
                <a:gd name="T42" fmla="*/ 2 w 137"/>
                <a:gd name="T43" fmla="*/ 233 h 299"/>
                <a:gd name="T44" fmla="*/ 2 w 137"/>
                <a:gd name="T45" fmla="*/ 210 h 299"/>
                <a:gd name="T46" fmla="*/ 13 w 137"/>
                <a:gd name="T47" fmla="*/ 196 h 299"/>
                <a:gd name="T48" fmla="*/ 13 w 137"/>
                <a:gd name="T49" fmla="*/ 186 h 299"/>
                <a:gd name="T50" fmla="*/ 20 w 137"/>
                <a:gd name="T51" fmla="*/ 177 h 299"/>
                <a:gd name="T52" fmla="*/ 28 w 137"/>
                <a:gd name="T53" fmla="*/ 167 h 299"/>
                <a:gd name="T54" fmla="*/ 25 w 137"/>
                <a:gd name="T55" fmla="*/ 148 h 299"/>
                <a:gd name="T56" fmla="*/ 16 w 137"/>
                <a:gd name="T57" fmla="*/ 125 h 299"/>
                <a:gd name="T58" fmla="*/ 17 w 137"/>
                <a:gd name="T59" fmla="*/ 105 h 299"/>
                <a:gd name="T60" fmla="*/ 29 w 137"/>
                <a:gd name="T61" fmla="*/ 94 h 299"/>
                <a:gd name="T62" fmla="*/ 49 w 137"/>
                <a:gd name="T63" fmla="*/ 76 h 299"/>
                <a:gd name="T64" fmla="*/ 55 w 137"/>
                <a:gd name="T65" fmla="*/ 79 h 299"/>
                <a:gd name="T66" fmla="*/ 64 w 137"/>
                <a:gd name="T67" fmla="*/ 79 h 299"/>
                <a:gd name="T68" fmla="*/ 68 w 137"/>
                <a:gd name="T69" fmla="*/ 72 h 299"/>
                <a:gd name="T70" fmla="*/ 75 w 137"/>
                <a:gd name="T71" fmla="*/ 75 h 299"/>
                <a:gd name="T72" fmla="*/ 77 w 137"/>
                <a:gd name="T73" fmla="*/ 68 h 299"/>
                <a:gd name="T74" fmla="*/ 81 w 137"/>
                <a:gd name="T75" fmla="*/ 60 h 299"/>
                <a:gd name="T76" fmla="*/ 87 w 137"/>
                <a:gd name="T77" fmla="*/ 59 h 299"/>
                <a:gd name="T78" fmla="*/ 88 w 137"/>
                <a:gd name="T79" fmla="*/ 49 h 299"/>
                <a:gd name="T80" fmla="*/ 92 w 137"/>
                <a:gd name="T81" fmla="*/ 43 h 299"/>
                <a:gd name="T82" fmla="*/ 91 w 137"/>
                <a:gd name="T83" fmla="*/ 39 h 299"/>
                <a:gd name="T84" fmla="*/ 104 w 137"/>
                <a:gd name="T85" fmla="*/ 36 h 299"/>
                <a:gd name="T86" fmla="*/ 113 w 137"/>
                <a:gd name="T87" fmla="*/ 0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 h="299">
                  <a:moveTo>
                    <a:pt x="113" y="0"/>
                  </a:moveTo>
                  <a:lnTo>
                    <a:pt x="121" y="13"/>
                  </a:lnTo>
                  <a:lnTo>
                    <a:pt x="123" y="13"/>
                  </a:lnTo>
                  <a:lnTo>
                    <a:pt x="125" y="11"/>
                  </a:lnTo>
                  <a:lnTo>
                    <a:pt x="127" y="11"/>
                  </a:lnTo>
                  <a:lnTo>
                    <a:pt x="128" y="11"/>
                  </a:lnTo>
                  <a:lnTo>
                    <a:pt x="130" y="13"/>
                  </a:lnTo>
                  <a:lnTo>
                    <a:pt x="131" y="19"/>
                  </a:lnTo>
                  <a:lnTo>
                    <a:pt x="133" y="26"/>
                  </a:lnTo>
                  <a:lnTo>
                    <a:pt x="134" y="33"/>
                  </a:lnTo>
                  <a:lnTo>
                    <a:pt x="136" y="42"/>
                  </a:lnTo>
                  <a:lnTo>
                    <a:pt x="137" y="58"/>
                  </a:lnTo>
                  <a:lnTo>
                    <a:pt x="137" y="72"/>
                  </a:lnTo>
                  <a:lnTo>
                    <a:pt x="136" y="72"/>
                  </a:lnTo>
                  <a:lnTo>
                    <a:pt x="134" y="75"/>
                  </a:lnTo>
                  <a:lnTo>
                    <a:pt x="134" y="76"/>
                  </a:lnTo>
                  <a:lnTo>
                    <a:pt x="134" y="79"/>
                  </a:lnTo>
                  <a:lnTo>
                    <a:pt x="130" y="79"/>
                  </a:lnTo>
                  <a:lnTo>
                    <a:pt x="130" y="72"/>
                  </a:lnTo>
                  <a:lnTo>
                    <a:pt x="125" y="72"/>
                  </a:lnTo>
                  <a:lnTo>
                    <a:pt x="121" y="72"/>
                  </a:lnTo>
                  <a:lnTo>
                    <a:pt x="125" y="83"/>
                  </a:lnTo>
                  <a:lnTo>
                    <a:pt x="128" y="89"/>
                  </a:lnTo>
                  <a:lnTo>
                    <a:pt x="130" y="94"/>
                  </a:lnTo>
                  <a:lnTo>
                    <a:pt x="130" y="99"/>
                  </a:lnTo>
                  <a:lnTo>
                    <a:pt x="125" y="101"/>
                  </a:lnTo>
                  <a:lnTo>
                    <a:pt x="124" y="102"/>
                  </a:lnTo>
                  <a:lnTo>
                    <a:pt x="124" y="104"/>
                  </a:lnTo>
                  <a:lnTo>
                    <a:pt x="124" y="108"/>
                  </a:lnTo>
                  <a:lnTo>
                    <a:pt x="124" y="112"/>
                  </a:lnTo>
                  <a:lnTo>
                    <a:pt x="118" y="118"/>
                  </a:lnTo>
                  <a:lnTo>
                    <a:pt x="120" y="122"/>
                  </a:lnTo>
                  <a:lnTo>
                    <a:pt x="121" y="127"/>
                  </a:lnTo>
                  <a:lnTo>
                    <a:pt x="121" y="130"/>
                  </a:lnTo>
                  <a:lnTo>
                    <a:pt x="115" y="145"/>
                  </a:lnTo>
                  <a:lnTo>
                    <a:pt x="108" y="157"/>
                  </a:lnTo>
                  <a:lnTo>
                    <a:pt x="101" y="168"/>
                  </a:lnTo>
                  <a:lnTo>
                    <a:pt x="102" y="171"/>
                  </a:lnTo>
                  <a:lnTo>
                    <a:pt x="102" y="176"/>
                  </a:lnTo>
                  <a:lnTo>
                    <a:pt x="104" y="180"/>
                  </a:lnTo>
                  <a:lnTo>
                    <a:pt x="104" y="184"/>
                  </a:lnTo>
                  <a:lnTo>
                    <a:pt x="102" y="193"/>
                  </a:lnTo>
                  <a:lnTo>
                    <a:pt x="101" y="200"/>
                  </a:lnTo>
                  <a:lnTo>
                    <a:pt x="94" y="217"/>
                  </a:lnTo>
                  <a:lnTo>
                    <a:pt x="88" y="233"/>
                  </a:lnTo>
                  <a:lnTo>
                    <a:pt x="82" y="249"/>
                  </a:lnTo>
                  <a:lnTo>
                    <a:pt x="81" y="258"/>
                  </a:lnTo>
                  <a:lnTo>
                    <a:pt x="79" y="268"/>
                  </a:lnTo>
                  <a:lnTo>
                    <a:pt x="78" y="272"/>
                  </a:lnTo>
                  <a:lnTo>
                    <a:pt x="78" y="276"/>
                  </a:lnTo>
                  <a:lnTo>
                    <a:pt x="77" y="281"/>
                  </a:lnTo>
                  <a:lnTo>
                    <a:pt x="74" y="285"/>
                  </a:lnTo>
                  <a:lnTo>
                    <a:pt x="69" y="289"/>
                  </a:lnTo>
                  <a:lnTo>
                    <a:pt x="62" y="292"/>
                  </a:lnTo>
                  <a:lnTo>
                    <a:pt x="46" y="298"/>
                  </a:lnTo>
                  <a:lnTo>
                    <a:pt x="48" y="299"/>
                  </a:lnTo>
                  <a:lnTo>
                    <a:pt x="45" y="299"/>
                  </a:lnTo>
                  <a:lnTo>
                    <a:pt x="41" y="298"/>
                  </a:lnTo>
                  <a:lnTo>
                    <a:pt x="35" y="295"/>
                  </a:lnTo>
                  <a:lnTo>
                    <a:pt x="30" y="291"/>
                  </a:lnTo>
                  <a:lnTo>
                    <a:pt x="26" y="288"/>
                  </a:lnTo>
                  <a:lnTo>
                    <a:pt x="23" y="284"/>
                  </a:lnTo>
                  <a:lnTo>
                    <a:pt x="17" y="274"/>
                  </a:lnTo>
                  <a:lnTo>
                    <a:pt x="13" y="259"/>
                  </a:lnTo>
                  <a:lnTo>
                    <a:pt x="7" y="246"/>
                  </a:lnTo>
                  <a:lnTo>
                    <a:pt x="2" y="233"/>
                  </a:lnTo>
                  <a:lnTo>
                    <a:pt x="0" y="226"/>
                  </a:lnTo>
                  <a:lnTo>
                    <a:pt x="0" y="219"/>
                  </a:lnTo>
                  <a:lnTo>
                    <a:pt x="2" y="210"/>
                  </a:lnTo>
                  <a:lnTo>
                    <a:pt x="5" y="202"/>
                  </a:lnTo>
                  <a:lnTo>
                    <a:pt x="9" y="199"/>
                  </a:lnTo>
                  <a:lnTo>
                    <a:pt x="13" y="196"/>
                  </a:lnTo>
                  <a:lnTo>
                    <a:pt x="13" y="193"/>
                  </a:lnTo>
                  <a:lnTo>
                    <a:pt x="13" y="189"/>
                  </a:lnTo>
                  <a:lnTo>
                    <a:pt x="13" y="186"/>
                  </a:lnTo>
                  <a:lnTo>
                    <a:pt x="13" y="183"/>
                  </a:lnTo>
                  <a:lnTo>
                    <a:pt x="13" y="181"/>
                  </a:lnTo>
                  <a:lnTo>
                    <a:pt x="20" y="177"/>
                  </a:lnTo>
                  <a:lnTo>
                    <a:pt x="25" y="174"/>
                  </a:lnTo>
                  <a:lnTo>
                    <a:pt x="28" y="171"/>
                  </a:lnTo>
                  <a:lnTo>
                    <a:pt x="28" y="167"/>
                  </a:lnTo>
                  <a:lnTo>
                    <a:pt x="28" y="164"/>
                  </a:lnTo>
                  <a:lnTo>
                    <a:pt x="26" y="155"/>
                  </a:lnTo>
                  <a:lnTo>
                    <a:pt x="25" y="148"/>
                  </a:lnTo>
                  <a:lnTo>
                    <a:pt x="22" y="141"/>
                  </a:lnTo>
                  <a:lnTo>
                    <a:pt x="19" y="132"/>
                  </a:lnTo>
                  <a:lnTo>
                    <a:pt x="16" y="125"/>
                  </a:lnTo>
                  <a:lnTo>
                    <a:pt x="16" y="118"/>
                  </a:lnTo>
                  <a:lnTo>
                    <a:pt x="16" y="111"/>
                  </a:lnTo>
                  <a:lnTo>
                    <a:pt x="17" y="105"/>
                  </a:lnTo>
                  <a:lnTo>
                    <a:pt x="20" y="101"/>
                  </a:lnTo>
                  <a:lnTo>
                    <a:pt x="25" y="96"/>
                  </a:lnTo>
                  <a:lnTo>
                    <a:pt x="29" y="94"/>
                  </a:lnTo>
                  <a:lnTo>
                    <a:pt x="39" y="88"/>
                  </a:lnTo>
                  <a:lnTo>
                    <a:pt x="49" y="82"/>
                  </a:lnTo>
                  <a:lnTo>
                    <a:pt x="49" y="76"/>
                  </a:lnTo>
                  <a:lnTo>
                    <a:pt x="51" y="76"/>
                  </a:lnTo>
                  <a:lnTo>
                    <a:pt x="52" y="78"/>
                  </a:lnTo>
                  <a:lnTo>
                    <a:pt x="55" y="79"/>
                  </a:lnTo>
                  <a:lnTo>
                    <a:pt x="58" y="81"/>
                  </a:lnTo>
                  <a:lnTo>
                    <a:pt x="61" y="81"/>
                  </a:lnTo>
                  <a:lnTo>
                    <a:pt x="64" y="79"/>
                  </a:lnTo>
                  <a:lnTo>
                    <a:pt x="65" y="75"/>
                  </a:lnTo>
                  <a:lnTo>
                    <a:pt x="68" y="73"/>
                  </a:lnTo>
                  <a:lnTo>
                    <a:pt x="68" y="72"/>
                  </a:lnTo>
                  <a:lnTo>
                    <a:pt x="71" y="72"/>
                  </a:lnTo>
                  <a:lnTo>
                    <a:pt x="74" y="73"/>
                  </a:lnTo>
                  <a:lnTo>
                    <a:pt x="75" y="75"/>
                  </a:lnTo>
                  <a:lnTo>
                    <a:pt x="77" y="75"/>
                  </a:lnTo>
                  <a:lnTo>
                    <a:pt x="77" y="72"/>
                  </a:lnTo>
                  <a:lnTo>
                    <a:pt x="77" y="68"/>
                  </a:lnTo>
                  <a:lnTo>
                    <a:pt x="77" y="60"/>
                  </a:lnTo>
                  <a:lnTo>
                    <a:pt x="81" y="59"/>
                  </a:lnTo>
                  <a:lnTo>
                    <a:pt x="81" y="60"/>
                  </a:lnTo>
                  <a:lnTo>
                    <a:pt x="82" y="62"/>
                  </a:lnTo>
                  <a:lnTo>
                    <a:pt x="85" y="63"/>
                  </a:lnTo>
                  <a:lnTo>
                    <a:pt x="87" y="59"/>
                  </a:lnTo>
                  <a:lnTo>
                    <a:pt x="87" y="55"/>
                  </a:lnTo>
                  <a:lnTo>
                    <a:pt x="88" y="52"/>
                  </a:lnTo>
                  <a:lnTo>
                    <a:pt x="88" y="49"/>
                  </a:lnTo>
                  <a:lnTo>
                    <a:pt x="94" y="49"/>
                  </a:lnTo>
                  <a:lnTo>
                    <a:pt x="94" y="47"/>
                  </a:lnTo>
                  <a:lnTo>
                    <a:pt x="92" y="43"/>
                  </a:lnTo>
                  <a:lnTo>
                    <a:pt x="91" y="40"/>
                  </a:lnTo>
                  <a:lnTo>
                    <a:pt x="91" y="42"/>
                  </a:lnTo>
                  <a:lnTo>
                    <a:pt x="91" y="39"/>
                  </a:lnTo>
                  <a:lnTo>
                    <a:pt x="92" y="37"/>
                  </a:lnTo>
                  <a:lnTo>
                    <a:pt x="97" y="36"/>
                  </a:lnTo>
                  <a:lnTo>
                    <a:pt x="104" y="36"/>
                  </a:lnTo>
                  <a:lnTo>
                    <a:pt x="105" y="26"/>
                  </a:lnTo>
                  <a:lnTo>
                    <a:pt x="108" y="16"/>
                  </a:lnTo>
                  <a:lnTo>
                    <a:pt x="11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9" name="Freeform 24"/>
            <p:cNvSpPr>
              <a:spLocks/>
            </p:cNvSpPr>
            <p:nvPr/>
          </p:nvSpPr>
          <p:spPr bwMode="auto">
            <a:xfrm>
              <a:off x="2412" y="1672"/>
              <a:ext cx="85" cy="111"/>
            </a:xfrm>
            <a:custGeom>
              <a:avLst/>
              <a:gdLst>
                <a:gd name="T0" fmla="*/ 59 w 85"/>
                <a:gd name="T1" fmla="*/ 2 h 111"/>
                <a:gd name="T2" fmla="*/ 59 w 85"/>
                <a:gd name="T3" fmla="*/ 10 h 111"/>
                <a:gd name="T4" fmla="*/ 62 w 85"/>
                <a:gd name="T5" fmla="*/ 12 h 111"/>
                <a:gd name="T6" fmla="*/ 73 w 85"/>
                <a:gd name="T7" fmla="*/ 7 h 111"/>
                <a:gd name="T8" fmla="*/ 78 w 85"/>
                <a:gd name="T9" fmla="*/ 10 h 111"/>
                <a:gd name="T10" fmla="*/ 75 w 85"/>
                <a:gd name="T11" fmla="*/ 17 h 111"/>
                <a:gd name="T12" fmla="*/ 81 w 85"/>
                <a:gd name="T13" fmla="*/ 25 h 111"/>
                <a:gd name="T14" fmla="*/ 84 w 85"/>
                <a:gd name="T15" fmla="*/ 30 h 111"/>
                <a:gd name="T16" fmla="*/ 79 w 85"/>
                <a:gd name="T17" fmla="*/ 33 h 111"/>
                <a:gd name="T18" fmla="*/ 72 w 85"/>
                <a:gd name="T19" fmla="*/ 35 h 111"/>
                <a:gd name="T20" fmla="*/ 65 w 85"/>
                <a:gd name="T21" fmla="*/ 46 h 111"/>
                <a:gd name="T22" fmla="*/ 63 w 85"/>
                <a:gd name="T23" fmla="*/ 58 h 111"/>
                <a:gd name="T24" fmla="*/ 68 w 85"/>
                <a:gd name="T25" fmla="*/ 69 h 111"/>
                <a:gd name="T26" fmla="*/ 68 w 85"/>
                <a:gd name="T27" fmla="*/ 78 h 111"/>
                <a:gd name="T28" fmla="*/ 62 w 85"/>
                <a:gd name="T29" fmla="*/ 84 h 111"/>
                <a:gd name="T30" fmla="*/ 66 w 85"/>
                <a:gd name="T31" fmla="*/ 88 h 111"/>
                <a:gd name="T32" fmla="*/ 62 w 85"/>
                <a:gd name="T33" fmla="*/ 88 h 111"/>
                <a:gd name="T34" fmla="*/ 58 w 85"/>
                <a:gd name="T35" fmla="*/ 91 h 111"/>
                <a:gd name="T36" fmla="*/ 49 w 85"/>
                <a:gd name="T37" fmla="*/ 99 h 111"/>
                <a:gd name="T38" fmla="*/ 40 w 85"/>
                <a:gd name="T39" fmla="*/ 99 h 111"/>
                <a:gd name="T40" fmla="*/ 32 w 85"/>
                <a:gd name="T41" fmla="*/ 105 h 111"/>
                <a:gd name="T42" fmla="*/ 27 w 85"/>
                <a:gd name="T43" fmla="*/ 111 h 111"/>
                <a:gd name="T44" fmla="*/ 23 w 85"/>
                <a:gd name="T45" fmla="*/ 107 h 111"/>
                <a:gd name="T46" fmla="*/ 19 w 85"/>
                <a:gd name="T47" fmla="*/ 104 h 111"/>
                <a:gd name="T48" fmla="*/ 13 w 85"/>
                <a:gd name="T49" fmla="*/ 107 h 111"/>
                <a:gd name="T50" fmla="*/ 9 w 85"/>
                <a:gd name="T51" fmla="*/ 108 h 111"/>
                <a:gd name="T52" fmla="*/ 4 w 85"/>
                <a:gd name="T53" fmla="*/ 104 h 111"/>
                <a:gd name="T54" fmla="*/ 0 w 85"/>
                <a:gd name="T55" fmla="*/ 94 h 111"/>
                <a:gd name="T56" fmla="*/ 12 w 85"/>
                <a:gd name="T57" fmla="*/ 84 h 111"/>
                <a:gd name="T58" fmla="*/ 13 w 85"/>
                <a:gd name="T59" fmla="*/ 61 h 111"/>
                <a:gd name="T60" fmla="*/ 3 w 85"/>
                <a:gd name="T61" fmla="*/ 52 h 111"/>
                <a:gd name="T62" fmla="*/ 6 w 85"/>
                <a:gd name="T63" fmla="*/ 46 h 111"/>
                <a:gd name="T64" fmla="*/ 16 w 85"/>
                <a:gd name="T65" fmla="*/ 45 h 111"/>
                <a:gd name="T66" fmla="*/ 16 w 85"/>
                <a:gd name="T67" fmla="*/ 39 h 111"/>
                <a:gd name="T68" fmla="*/ 10 w 85"/>
                <a:gd name="T69" fmla="*/ 38 h 111"/>
                <a:gd name="T70" fmla="*/ 13 w 85"/>
                <a:gd name="T71" fmla="*/ 27 h 111"/>
                <a:gd name="T72" fmla="*/ 22 w 85"/>
                <a:gd name="T73" fmla="*/ 33 h 111"/>
                <a:gd name="T74" fmla="*/ 29 w 85"/>
                <a:gd name="T75" fmla="*/ 29 h 111"/>
                <a:gd name="T76" fmla="*/ 32 w 85"/>
                <a:gd name="T77" fmla="*/ 23 h 111"/>
                <a:gd name="T78" fmla="*/ 39 w 85"/>
                <a:gd name="T79" fmla="*/ 16 h 111"/>
                <a:gd name="T80" fmla="*/ 39 w 85"/>
                <a:gd name="T81" fmla="*/ 13 h 111"/>
                <a:gd name="T82" fmla="*/ 48 w 85"/>
                <a:gd name="T83" fmla="*/ 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111">
                  <a:moveTo>
                    <a:pt x="55" y="0"/>
                  </a:moveTo>
                  <a:lnTo>
                    <a:pt x="58" y="0"/>
                  </a:lnTo>
                  <a:lnTo>
                    <a:pt x="59" y="2"/>
                  </a:lnTo>
                  <a:lnTo>
                    <a:pt x="60" y="4"/>
                  </a:lnTo>
                  <a:lnTo>
                    <a:pt x="60" y="7"/>
                  </a:lnTo>
                  <a:lnTo>
                    <a:pt x="59" y="10"/>
                  </a:lnTo>
                  <a:lnTo>
                    <a:pt x="58" y="13"/>
                  </a:lnTo>
                  <a:lnTo>
                    <a:pt x="55" y="16"/>
                  </a:lnTo>
                  <a:lnTo>
                    <a:pt x="62" y="12"/>
                  </a:lnTo>
                  <a:lnTo>
                    <a:pt x="66" y="9"/>
                  </a:lnTo>
                  <a:lnTo>
                    <a:pt x="69" y="7"/>
                  </a:lnTo>
                  <a:lnTo>
                    <a:pt x="73" y="7"/>
                  </a:lnTo>
                  <a:lnTo>
                    <a:pt x="76" y="9"/>
                  </a:lnTo>
                  <a:lnTo>
                    <a:pt x="78" y="9"/>
                  </a:lnTo>
                  <a:lnTo>
                    <a:pt x="78" y="10"/>
                  </a:lnTo>
                  <a:lnTo>
                    <a:pt x="78" y="12"/>
                  </a:lnTo>
                  <a:lnTo>
                    <a:pt x="75" y="16"/>
                  </a:lnTo>
                  <a:lnTo>
                    <a:pt x="75" y="17"/>
                  </a:lnTo>
                  <a:lnTo>
                    <a:pt x="75" y="19"/>
                  </a:lnTo>
                  <a:lnTo>
                    <a:pt x="79" y="19"/>
                  </a:lnTo>
                  <a:lnTo>
                    <a:pt x="81" y="25"/>
                  </a:lnTo>
                  <a:lnTo>
                    <a:pt x="79" y="30"/>
                  </a:lnTo>
                  <a:lnTo>
                    <a:pt x="82" y="30"/>
                  </a:lnTo>
                  <a:lnTo>
                    <a:pt x="84" y="30"/>
                  </a:lnTo>
                  <a:lnTo>
                    <a:pt x="85" y="33"/>
                  </a:lnTo>
                  <a:lnTo>
                    <a:pt x="84" y="33"/>
                  </a:lnTo>
                  <a:lnTo>
                    <a:pt x="79" y="33"/>
                  </a:lnTo>
                  <a:lnTo>
                    <a:pt x="76" y="32"/>
                  </a:lnTo>
                  <a:lnTo>
                    <a:pt x="75" y="33"/>
                  </a:lnTo>
                  <a:lnTo>
                    <a:pt x="72" y="35"/>
                  </a:lnTo>
                  <a:lnTo>
                    <a:pt x="71" y="36"/>
                  </a:lnTo>
                  <a:lnTo>
                    <a:pt x="66" y="40"/>
                  </a:lnTo>
                  <a:lnTo>
                    <a:pt x="65" y="46"/>
                  </a:lnTo>
                  <a:lnTo>
                    <a:pt x="65" y="50"/>
                  </a:lnTo>
                  <a:lnTo>
                    <a:pt x="63" y="55"/>
                  </a:lnTo>
                  <a:lnTo>
                    <a:pt x="63" y="58"/>
                  </a:lnTo>
                  <a:lnTo>
                    <a:pt x="63" y="61"/>
                  </a:lnTo>
                  <a:lnTo>
                    <a:pt x="65" y="63"/>
                  </a:lnTo>
                  <a:lnTo>
                    <a:pt x="68" y="69"/>
                  </a:lnTo>
                  <a:lnTo>
                    <a:pt x="69" y="74"/>
                  </a:lnTo>
                  <a:lnTo>
                    <a:pt x="69" y="76"/>
                  </a:lnTo>
                  <a:lnTo>
                    <a:pt x="68" y="78"/>
                  </a:lnTo>
                  <a:lnTo>
                    <a:pt x="66" y="79"/>
                  </a:lnTo>
                  <a:lnTo>
                    <a:pt x="63" y="82"/>
                  </a:lnTo>
                  <a:lnTo>
                    <a:pt x="62" y="84"/>
                  </a:lnTo>
                  <a:lnTo>
                    <a:pt x="65" y="85"/>
                  </a:lnTo>
                  <a:lnTo>
                    <a:pt x="66" y="86"/>
                  </a:lnTo>
                  <a:lnTo>
                    <a:pt x="66" y="88"/>
                  </a:lnTo>
                  <a:lnTo>
                    <a:pt x="65" y="89"/>
                  </a:lnTo>
                  <a:lnTo>
                    <a:pt x="63" y="89"/>
                  </a:lnTo>
                  <a:lnTo>
                    <a:pt x="62" y="88"/>
                  </a:lnTo>
                  <a:lnTo>
                    <a:pt x="60" y="86"/>
                  </a:lnTo>
                  <a:lnTo>
                    <a:pt x="58" y="85"/>
                  </a:lnTo>
                  <a:lnTo>
                    <a:pt x="58" y="91"/>
                  </a:lnTo>
                  <a:lnTo>
                    <a:pt x="53" y="91"/>
                  </a:lnTo>
                  <a:lnTo>
                    <a:pt x="49" y="91"/>
                  </a:lnTo>
                  <a:lnTo>
                    <a:pt x="49" y="99"/>
                  </a:lnTo>
                  <a:lnTo>
                    <a:pt x="48" y="99"/>
                  </a:lnTo>
                  <a:lnTo>
                    <a:pt x="45" y="99"/>
                  </a:lnTo>
                  <a:lnTo>
                    <a:pt x="40" y="99"/>
                  </a:lnTo>
                  <a:lnTo>
                    <a:pt x="39" y="99"/>
                  </a:lnTo>
                  <a:lnTo>
                    <a:pt x="35" y="102"/>
                  </a:lnTo>
                  <a:lnTo>
                    <a:pt x="32" y="105"/>
                  </a:lnTo>
                  <a:lnTo>
                    <a:pt x="30" y="107"/>
                  </a:lnTo>
                  <a:lnTo>
                    <a:pt x="30" y="109"/>
                  </a:lnTo>
                  <a:lnTo>
                    <a:pt x="27" y="111"/>
                  </a:lnTo>
                  <a:lnTo>
                    <a:pt x="26" y="111"/>
                  </a:lnTo>
                  <a:lnTo>
                    <a:pt x="23" y="108"/>
                  </a:lnTo>
                  <a:lnTo>
                    <a:pt x="23" y="107"/>
                  </a:lnTo>
                  <a:lnTo>
                    <a:pt x="22" y="105"/>
                  </a:lnTo>
                  <a:lnTo>
                    <a:pt x="20" y="104"/>
                  </a:lnTo>
                  <a:lnTo>
                    <a:pt x="19" y="104"/>
                  </a:lnTo>
                  <a:lnTo>
                    <a:pt x="17" y="105"/>
                  </a:lnTo>
                  <a:lnTo>
                    <a:pt x="16" y="107"/>
                  </a:lnTo>
                  <a:lnTo>
                    <a:pt x="13" y="107"/>
                  </a:lnTo>
                  <a:lnTo>
                    <a:pt x="13" y="109"/>
                  </a:lnTo>
                  <a:lnTo>
                    <a:pt x="9" y="109"/>
                  </a:lnTo>
                  <a:lnTo>
                    <a:pt x="9" y="108"/>
                  </a:lnTo>
                  <a:lnTo>
                    <a:pt x="10" y="105"/>
                  </a:lnTo>
                  <a:lnTo>
                    <a:pt x="6" y="104"/>
                  </a:lnTo>
                  <a:lnTo>
                    <a:pt x="4" y="104"/>
                  </a:lnTo>
                  <a:lnTo>
                    <a:pt x="4" y="102"/>
                  </a:lnTo>
                  <a:lnTo>
                    <a:pt x="3" y="99"/>
                  </a:lnTo>
                  <a:lnTo>
                    <a:pt x="0" y="94"/>
                  </a:lnTo>
                  <a:lnTo>
                    <a:pt x="3" y="94"/>
                  </a:lnTo>
                  <a:lnTo>
                    <a:pt x="9" y="94"/>
                  </a:lnTo>
                  <a:lnTo>
                    <a:pt x="12" y="84"/>
                  </a:lnTo>
                  <a:lnTo>
                    <a:pt x="14" y="76"/>
                  </a:lnTo>
                  <a:lnTo>
                    <a:pt x="22" y="61"/>
                  </a:lnTo>
                  <a:lnTo>
                    <a:pt x="13" y="61"/>
                  </a:lnTo>
                  <a:lnTo>
                    <a:pt x="9" y="61"/>
                  </a:lnTo>
                  <a:lnTo>
                    <a:pt x="4" y="56"/>
                  </a:lnTo>
                  <a:lnTo>
                    <a:pt x="3" y="52"/>
                  </a:lnTo>
                  <a:lnTo>
                    <a:pt x="4" y="50"/>
                  </a:lnTo>
                  <a:lnTo>
                    <a:pt x="6" y="49"/>
                  </a:lnTo>
                  <a:lnTo>
                    <a:pt x="6" y="46"/>
                  </a:lnTo>
                  <a:lnTo>
                    <a:pt x="10" y="46"/>
                  </a:lnTo>
                  <a:lnTo>
                    <a:pt x="16" y="46"/>
                  </a:lnTo>
                  <a:lnTo>
                    <a:pt x="16" y="45"/>
                  </a:lnTo>
                  <a:lnTo>
                    <a:pt x="16" y="43"/>
                  </a:lnTo>
                  <a:lnTo>
                    <a:pt x="16" y="40"/>
                  </a:lnTo>
                  <a:lnTo>
                    <a:pt x="16" y="39"/>
                  </a:lnTo>
                  <a:lnTo>
                    <a:pt x="16" y="38"/>
                  </a:lnTo>
                  <a:lnTo>
                    <a:pt x="13" y="38"/>
                  </a:lnTo>
                  <a:lnTo>
                    <a:pt x="10" y="38"/>
                  </a:lnTo>
                  <a:lnTo>
                    <a:pt x="12" y="33"/>
                  </a:lnTo>
                  <a:lnTo>
                    <a:pt x="10" y="27"/>
                  </a:lnTo>
                  <a:lnTo>
                    <a:pt x="13" y="27"/>
                  </a:lnTo>
                  <a:lnTo>
                    <a:pt x="14" y="30"/>
                  </a:lnTo>
                  <a:lnTo>
                    <a:pt x="16" y="33"/>
                  </a:lnTo>
                  <a:lnTo>
                    <a:pt x="22" y="33"/>
                  </a:lnTo>
                  <a:lnTo>
                    <a:pt x="24" y="32"/>
                  </a:lnTo>
                  <a:lnTo>
                    <a:pt x="27" y="30"/>
                  </a:lnTo>
                  <a:lnTo>
                    <a:pt x="29" y="29"/>
                  </a:lnTo>
                  <a:lnTo>
                    <a:pt x="30" y="26"/>
                  </a:lnTo>
                  <a:lnTo>
                    <a:pt x="32" y="25"/>
                  </a:lnTo>
                  <a:lnTo>
                    <a:pt x="32" y="23"/>
                  </a:lnTo>
                  <a:lnTo>
                    <a:pt x="33" y="22"/>
                  </a:lnTo>
                  <a:lnTo>
                    <a:pt x="39" y="22"/>
                  </a:lnTo>
                  <a:lnTo>
                    <a:pt x="39" y="16"/>
                  </a:lnTo>
                  <a:lnTo>
                    <a:pt x="33" y="16"/>
                  </a:lnTo>
                  <a:lnTo>
                    <a:pt x="36" y="14"/>
                  </a:lnTo>
                  <a:lnTo>
                    <a:pt x="39" y="13"/>
                  </a:lnTo>
                  <a:lnTo>
                    <a:pt x="39" y="4"/>
                  </a:lnTo>
                  <a:lnTo>
                    <a:pt x="43" y="6"/>
                  </a:lnTo>
                  <a:lnTo>
                    <a:pt x="48" y="6"/>
                  </a:lnTo>
                  <a:lnTo>
                    <a:pt x="50" y="7"/>
                  </a:lnTo>
                  <a:lnTo>
                    <a:pt x="5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0" name="Freeform 25"/>
            <p:cNvSpPr>
              <a:spLocks/>
            </p:cNvSpPr>
            <p:nvPr/>
          </p:nvSpPr>
          <p:spPr bwMode="auto">
            <a:xfrm>
              <a:off x="4621" y="3265"/>
              <a:ext cx="716" cy="528"/>
            </a:xfrm>
            <a:custGeom>
              <a:avLst/>
              <a:gdLst>
                <a:gd name="T0" fmla="*/ 396 w 716"/>
                <a:gd name="T1" fmla="*/ 21 h 528"/>
                <a:gd name="T2" fmla="*/ 413 w 716"/>
                <a:gd name="T3" fmla="*/ 37 h 528"/>
                <a:gd name="T4" fmla="*/ 407 w 716"/>
                <a:gd name="T5" fmla="*/ 56 h 528"/>
                <a:gd name="T6" fmla="*/ 422 w 716"/>
                <a:gd name="T7" fmla="*/ 106 h 528"/>
                <a:gd name="T8" fmla="*/ 461 w 716"/>
                <a:gd name="T9" fmla="*/ 132 h 528"/>
                <a:gd name="T10" fmla="*/ 481 w 716"/>
                <a:gd name="T11" fmla="*/ 148 h 528"/>
                <a:gd name="T12" fmla="*/ 494 w 716"/>
                <a:gd name="T13" fmla="*/ 135 h 528"/>
                <a:gd name="T14" fmla="*/ 507 w 716"/>
                <a:gd name="T15" fmla="*/ 97 h 528"/>
                <a:gd name="T16" fmla="*/ 521 w 716"/>
                <a:gd name="T17" fmla="*/ 0 h 528"/>
                <a:gd name="T18" fmla="*/ 549 w 716"/>
                <a:gd name="T19" fmla="*/ 76 h 528"/>
                <a:gd name="T20" fmla="*/ 576 w 716"/>
                <a:gd name="T21" fmla="*/ 90 h 528"/>
                <a:gd name="T22" fmla="*/ 589 w 716"/>
                <a:gd name="T23" fmla="*/ 142 h 528"/>
                <a:gd name="T24" fmla="*/ 625 w 716"/>
                <a:gd name="T25" fmla="*/ 195 h 528"/>
                <a:gd name="T26" fmla="*/ 632 w 716"/>
                <a:gd name="T27" fmla="*/ 217 h 528"/>
                <a:gd name="T28" fmla="*/ 652 w 716"/>
                <a:gd name="T29" fmla="*/ 253 h 528"/>
                <a:gd name="T30" fmla="*/ 688 w 716"/>
                <a:gd name="T31" fmla="*/ 301 h 528"/>
                <a:gd name="T32" fmla="*/ 704 w 716"/>
                <a:gd name="T33" fmla="*/ 360 h 528"/>
                <a:gd name="T34" fmla="*/ 713 w 716"/>
                <a:gd name="T35" fmla="*/ 416 h 528"/>
                <a:gd name="T36" fmla="*/ 707 w 716"/>
                <a:gd name="T37" fmla="*/ 469 h 528"/>
                <a:gd name="T38" fmla="*/ 683 w 716"/>
                <a:gd name="T39" fmla="*/ 499 h 528"/>
                <a:gd name="T40" fmla="*/ 671 w 716"/>
                <a:gd name="T41" fmla="*/ 528 h 528"/>
                <a:gd name="T42" fmla="*/ 432 w 716"/>
                <a:gd name="T43" fmla="*/ 502 h 528"/>
                <a:gd name="T44" fmla="*/ 387 w 716"/>
                <a:gd name="T45" fmla="*/ 522 h 528"/>
                <a:gd name="T46" fmla="*/ 373 w 716"/>
                <a:gd name="T47" fmla="*/ 496 h 528"/>
                <a:gd name="T48" fmla="*/ 366 w 716"/>
                <a:gd name="T49" fmla="*/ 482 h 528"/>
                <a:gd name="T50" fmla="*/ 334 w 716"/>
                <a:gd name="T51" fmla="*/ 475 h 528"/>
                <a:gd name="T52" fmla="*/ 284 w 716"/>
                <a:gd name="T53" fmla="*/ 470 h 528"/>
                <a:gd name="T54" fmla="*/ 226 w 716"/>
                <a:gd name="T55" fmla="*/ 483 h 528"/>
                <a:gd name="T56" fmla="*/ 209 w 716"/>
                <a:gd name="T57" fmla="*/ 499 h 528"/>
                <a:gd name="T58" fmla="*/ 189 w 716"/>
                <a:gd name="T59" fmla="*/ 515 h 528"/>
                <a:gd name="T60" fmla="*/ 160 w 716"/>
                <a:gd name="T61" fmla="*/ 521 h 528"/>
                <a:gd name="T62" fmla="*/ 109 w 716"/>
                <a:gd name="T63" fmla="*/ 521 h 528"/>
                <a:gd name="T64" fmla="*/ 43 w 716"/>
                <a:gd name="T65" fmla="*/ 516 h 528"/>
                <a:gd name="T66" fmla="*/ 36 w 716"/>
                <a:gd name="T67" fmla="*/ 442 h 528"/>
                <a:gd name="T68" fmla="*/ 30 w 716"/>
                <a:gd name="T69" fmla="*/ 393 h 528"/>
                <a:gd name="T70" fmla="*/ 17 w 716"/>
                <a:gd name="T71" fmla="*/ 364 h 528"/>
                <a:gd name="T72" fmla="*/ 13 w 716"/>
                <a:gd name="T73" fmla="*/ 344 h 528"/>
                <a:gd name="T74" fmla="*/ 14 w 716"/>
                <a:gd name="T75" fmla="*/ 319 h 528"/>
                <a:gd name="T76" fmla="*/ 0 w 716"/>
                <a:gd name="T77" fmla="*/ 292 h 528"/>
                <a:gd name="T78" fmla="*/ 9 w 716"/>
                <a:gd name="T79" fmla="*/ 259 h 528"/>
                <a:gd name="T80" fmla="*/ 20 w 716"/>
                <a:gd name="T81" fmla="*/ 249 h 528"/>
                <a:gd name="T82" fmla="*/ 60 w 716"/>
                <a:gd name="T83" fmla="*/ 218 h 528"/>
                <a:gd name="T84" fmla="*/ 88 w 716"/>
                <a:gd name="T85" fmla="*/ 205 h 528"/>
                <a:gd name="T86" fmla="*/ 108 w 716"/>
                <a:gd name="T87" fmla="*/ 194 h 528"/>
                <a:gd name="T88" fmla="*/ 147 w 716"/>
                <a:gd name="T89" fmla="*/ 177 h 528"/>
                <a:gd name="T90" fmla="*/ 166 w 716"/>
                <a:gd name="T91" fmla="*/ 126 h 528"/>
                <a:gd name="T92" fmla="*/ 191 w 716"/>
                <a:gd name="T93" fmla="*/ 128 h 528"/>
                <a:gd name="T94" fmla="*/ 204 w 716"/>
                <a:gd name="T95" fmla="*/ 106 h 528"/>
                <a:gd name="T96" fmla="*/ 217 w 716"/>
                <a:gd name="T97" fmla="*/ 96 h 528"/>
                <a:gd name="T98" fmla="*/ 222 w 716"/>
                <a:gd name="T99" fmla="*/ 82 h 528"/>
                <a:gd name="T100" fmla="*/ 235 w 716"/>
                <a:gd name="T101" fmla="*/ 64 h 528"/>
                <a:gd name="T102" fmla="*/ 263 w 716"/>
                <a:gd name="T103" fmla="*/ 86 h 528"/>
                <a:gd name="T104" fmla="*/ 285 w 716"/>
                <a:gd name="T105" fmla="*/ 87 h 528"/>
                <a:gd name="T106" fmla="*/ 298 w 716"/>
                <a:gd name="T107" fmla="*/ 59 h 528"/>
                <a:gd name="T108" fmla="*/ 305 w 716"/>
                <a:gd name="T109" fmla="*/ 41 h 528"/>
                <a:gd name="T110" fmla="*/ 327 w 716"/>
                <a:gd name="T111" fmla="*/ 25 h 528"/>
                <a:gd name="T112" fmla="*/ 337 w 716"/>
                <a:gd name="T113" fmla="*/ 11 h 528"/>
                <a:gd name="T114" fmla="*/ 351 w 716"/>
                <a:gd name="T115" fmla="*/ 14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6" h="528">
                  <a:moveTo>
                    <a:pt x="361" y="10"/>
                  </a:moveTo>
                  <a:lnTo>
                    <a:pt x="364" y="13"/>
                  </a:lnTo>
                  <a:lnTo>
                    <a:pt x="364" y="14"/>
                  </a:lnTo>
                  <a:lnTo>
                    <a:pt x="366" y="15"/>
                  </a:lnTo>
                  <a:lnTo>
                    <a:pt x="369" y="17"/>
                  </a:lnTo>
                  <a:lnTo>
                    <a:pt x="373" y="18"/>
                  </a:lnTo>
                  <a:lnTo>
                    <a:pt x="374" y="18"/>
                  </a:lnTo>
                  <a:lnTo>
                    <a:pt x="373" y="18"/>
                  </a:lnTo>
                  <a:lnTo>
                    <a:pt x="389" y="21"/>
                  </a:lnTo>
                  <a:lnTo>
                    <a:pt x="396" y="21"/>
                  </a:lnTo>
                  <a:lnTo>
                    <a:pt x="403" y="21"/>
                  </a:lnTo>
                  <a:lnTo>
                    <a:pt x="406" y="27"/>
                  </a:lnTo>
                  <a:lnTo>
                    <a:pt x="416" y="23"/>
                  </a:lnTo>
                  <a:lnTo>
                    <a:pt x="419" y="21"/>
                  </a:lnTo>
                  <a:lnTo>
                    <a:pt x="422" y="27"/>
                  </a:lnTo>
                  <a:lnTo>
                    <a:pt x="422" y="31"/>
                  </a:lnTo>
                  <a:lnTo>
                    <a:pt x="422" y="33"/>
                  </a:lnTo>
                  <a:lnTo>
                    <a:pt x="420" y="34"/>
                  </a:lnTo>
                  <a:lnTo>
                    <a:pt x="418" y="36"/>
                  </a:lnTo>
                  <a:lnTo>
                    <a:pt x="413" y="37"/>
                  </a:lnTo>
                  <a:lnTo>
                    <a:pt x="413" y="40"/>
                  </a:lnTo>
                  <a:lnTo>
                    <a:pt x="413" y="41"/>
                  </a:lnTo>
                  <a:lnTo>
                    <a:pt x="415" y="41"/>
                  </a:lnTo>
                  <a:lnTo>
                    <a:pt x="416" y="43"/>
                  </a:lnTo>
                  <a:lnTo>
                    <a:pt x="416" y="51"/>
                  </a:lnTo>
                  <a:lnTo>
                    <a:pt x="409" y="50"/>
                  </a:lnTo>
                  <a:lnTo>
                    <a:pt x="403" y="51"/>
                  </a:lnTo>
                  <a:lnTo>
                    <a:pt x="405" y="53"/>
                  </a:lnTo>
                  <a:lnTo>
                    <a:pt x="406" y="54"/>
                  </a:lnTo>
                  <a:lnTo>
                    <a:pt x="407" y="56"/>
                  </a:lnTo>
                  <a:lnTo>
                    <a:pt x="407" y="57"/>
                  </a:lnTo>
                  <a:lnTo>
                    <a:pt x="406" y="63"/>
                  </a:lnTo>
                  <a:lnTo>
                    <a:pt x="406" y="69"/>
                  </a:lnTo>
                  <a:lnTo>
                    <a:pt x="400" y="70"/>
                  </a:lnTo>
                  <a:lnTo>
                    <a:pt x="400" y="80"/>
                  </a:lnTo>
                  <a:lnTo>
                    <a:pt x="400" y="90"/>
                  </a:lnTo>
                  <a:lnTo>
                    <a:pt x="409" y="95"/>
                  </a:lnTo>
                  <a:lnTo>
                    <a:pt x="416" y="99"/>
                  </a:lnTo>
                  <a:lnTo>
                    <a:pt x="416" y="103"/>
                  </a:lnTo>
                  <a:lnTo>
                    <a:pt x="422" y="106"/>
                  </a:lnTo>
                  <a:lnTo>
                    <a:pt x="428" y="106"/>
                  </a:lnTo>
                  <a:lnTo>
                    <a:pt x="433" y="108"/>
                  </a:lnTo>
                  <a:lnTo>
                    <a:pt x="439" y="109"/>
                  </a:lnTo>
                  <a:lnTo>
                    <a:pt x="441" y="112"/>
                  </a:lnTo>
                  <a:lnTo>
                    <a:pt x="443" y="115"/>
                  </a:lnTo>
                  <a:lnTo>
                    <a:pt x="448" y="121"/>
                  </a:lnTo>
                  <a:lnTo>
                    <a:pt x="454" y="128"/>
                  </a:lnTo>
                  <a:lnTo>
                    <a:pt x="455" y="131"/>
                  </a:lnTo>
                  <a:lnTo>
                    <a:pt x="458" y="132"/>
                  </a:lnTo>
                  <a:lnTo>
                    <a:pt x="461" y="132"/>
                  </a:lnTo>
                  <a:lnTo>
                    <a:pt x="462" y="132"/>
                  </a:lnTo>
                  <a:lnTo>
                    <a:pt x="465" y="131"/>
                  </a:lnTo>
                  <a:lnTo>
                    <a:pt x="467" y="132"/>
                  </a:lnTo>
                  <a:lnTo>
                    <a:pt x="468" y="135"/>
                  </a:lnTo>
                  <a:lnTo>
                    <a:pt x="469" y="141"/>
                  </a:lnTo>
                  <a:lnTo>
                    <a:pt x="472" y="145"/>
                  </a:lnTo>
                  <a:lnTo>
                    <a:pt x="474" y="146"/>
                  </a:lnTo>
                  <a:lnTo>
                    <a:pt x="475" y="148"/>
                  </a:lnTo>
                  <a:lnTo>
                    <a:pt x="478" y="149"/>
                  </a:lnTo>
                  <a:lnTo>
                    <a:pt x="481" y="148"/>
                  </a:lnTo>
                  <a:lnTo>
                    <a:pt x="485" y="148"/>
                  </a:lnTo>
                  <a:lnTo>
                    <a:pt x="488" y="148"/>
                  </a:lnTo>
                  <a:lnTo>
                    <a:pt x="490" y="146"/>
                  </a:lnTo>
                  <a:lnTo>
                    <a:pt x="491" y="146"/>
                  </a:lnTo>
                  <a:lnTo>
                    <a:pt x="492" y="146"/>
                  </a:lnTo>
                  <a:lnTo>
                    <a:pt x="494" y="145"/>
                  </a:lnTo>
                  <a:lnTo>
                    <a:pt x="494" y="144"/>
                  </a:lnTo>
                  <a:lnTo>
                    <a:pt x="494" y="139"/>
                  </a:lnTo>
                  <a:lnTo>
                    <a:pt x="494" y="136"/>
                  </a:lnTo>
                  <a:lnTo>
                    <a:pt x="494" y="135"/>
                  </a:lnTo>
                  <a:lnTo>
                    <a:pt x="500" y="129"/>
                  </a:lnTo>
                  <a:lnTo>
                    <a:pt x="500" y="125"/>
                  </a:lnTo>
                  <a:lnTo>
                    <a:pt x="500" y="122"/>
                  </a:lnTo>
                  <a:lnTo>
                    <a:pt x="500" y="119"/>
                  </a:lnTo>
                  <a:lnTo>
                    <a:pt x="500" y="116"/>
                  </a:lnTo>
                  <a:lnTo>
                    <a:pt x="500" y="115"/>
                  </a:lnTo>
                  <a:lnTo>
                    <a:pt x="503" y="113"/>
                  </a:lnTo>
                  <a:lnTo>
                    <a:pt x="505" y="112"/>
                  </a:lnTo>
                  <a:lnTo>
                    <a:pt x="507" y="105"/>
                  </a:lnTo>
                  <a:lnTo>
                    <a:pt x="507" y="97"/>
                  </a:lnTo>
                  <a:lnTo>
                    <a:pt x="507" y="83"/>
                  </a:lnTo>
                  <a:lnTo>
                    <a:pt x="505" y="70"/>
                  </a:lnTo>
                  <a:lnTo>
                    <a:pt x="504" y="61"/>
                  </a:lnTo>
                  <a:lnTo>
                    <a:pt x="505" y="54"/>
                  </a:lnTo>
                  <a:lnTo>
                    <a:pt x="511" y="51"/>
                  </a:lnTo>
                  <a:lnTo>
                    <a:pt x="510" y="38"/>
                  </a:lnTo>
                  <a:lnTo>
                    <a:pt x="510" y="27"/>
                  </a:lnTo>
                  <a:lnTo>
                    <a:pt x="511" y="14"/>
                  </a:lnTo>
                  <a:lnTo>
                    <a:pt x="514" y="0"/>
                  </a:lnTo>
                  <a:lnTo>
                    <a:pt x="521" y="0"/>
                  </a:lnTo>
                  <a:lnTo>
                    <a:pt x="530" y="15"/>
                  </a:lnTo>
                  <a:lnTo>
                    <a:pt x="537" y="31"/>
                  </a:lnTo>
                  <a:lnTo>
                    <a:pt x="540" y="40"/>
                  </a:lnTo>
                  <a:lnTo>
                    <a:pt x="543" y="50"/>
                  </a:lnTo>
                  <a:lnTo>
                    <a:pt x="543" y="60"/>
                  </a:lnTo>
                  <a:lnTo>
                    <a:pt x="544" y="73"/>
                  </a:lnTo>
                  <a:lnTo>
                    <a:pt x="546" y="73"/>
                  </a:lnTo>
                  <a:lnTo>
                    <a:pt x="547" y="74"/>
                  </a:lnTo>
                  <a:lnTo>
                    <a:pt x="547" y="76"/>
                  </a:lnTo>
                  <a:lnTo>
                    <a:pt x="549" y="76"/>
                  </a:lnTo>
                  <a:lnTo>
                    <a:pt x="551" y="76"/>
                  </a:lnTo>
                  <a:lnTo>
                    <a:pt x="551" y="70"/>
                  </a:lnTo>
                  <a:lnTo>
                    <a:pt x="560" y="69"/>
                  </a:lnTo>
                  <a:lnTo>
                    <a:pt x="560" y="76"/>
                  </a:lnTo>
                  <a:lnTo>
                    <a:pt x="563" y="76"/>
                  </a:lnTo>
                  <a:lnTo>
                    <a:pt x="564" y="79"/>
                  </a:lnTo>
                  <a:lnTo>
                    <a:pt x="566" y="82"/>
                  </a:lnTo>
                  <a:lnTo>
                    <a:pt x="575" y="82"/>
                  </a:lnTo>
                  <a:lnTo>
                    <a:pt x="576" y="86"/>
                  </a:lnTo>
                  <a:lnTo>
                    <a:pt x="576" y="90"/>
                  </a:lnTo>
                  <a:lnTo>
                    <a:pt x="575" y="97"/>
                  </a:lnTo>
                  <a:lnTo>
                    <a:pt x="573" y="108"/>
                  </a:lnTo>
                  <a:lnTo>
                    <a:pt x="573" y="110"/>
                  </a:lnTo>
                  <a:lnTo>
                    <a:pt x="575" y="115"/>
                  </a:lnTo>
                  <a:lnTo>
                    <a:pt x="576" y="118"/>
                  </a:lnTo>
                  <a:lnTo>
                    <a:pt x="577" y="121"/>
                  </a:lnTo>
                  <a:lnTo>
                    <a:pt x="582" y="125"/>
                  </a:lnTo>
                  <a:lnTo>
                    <a:pt x="585" y="131"/>
                  </a:lnTo>
                  <a:lnTo>
                    <a:pt x="587" y="138"/>
                  </a:lnTo>
                  <a:lnTo>
                    <a:pt x="589" y="142"/>
                  </a:lnTo>
                  <a:lnTo>
                    <a:pt x="589" y="146"/>
                  </a:lnTo>
                  <a:lnTo>
                    <a:pt x="589" y="157"/>
                  </a:lnTo>
                  <a:lnTo>
                    <a:pt x="589" y="167"/>
                  </a:lnTo>
                  <a:lnTo>
                    <a:pt x="589" y="171"/>
                  </a:lnTo>
                  <a:lnTo>
                    <a:pt x="590" y="175"/>
                  </a:lnTo>
                  <a:lnTo>
                    <a:pt x="592" y="177"/>
                  </a:lnTo>
                  <a:lnTo>
                    <a:pt x="593" y="178"/>
                  </a:lnTo>
                  <a:lnTo>
                    <a:pt x="598" y="181"/>
                  </a:lnTo>
                  <a:lnTo>
                    <a:pt x="611" y="188"/>
                  </a:lnTo>
                  <a:lnTo>
                    <a:pt x="625" y="195"/>
                  </a:lnTo>
                  <a:lnTo>
                    <a:pt x="631" y="198"/>
                  </a:lnTo>
                  <a:lnTo>
                    <a:pt x="635" y="201"/>
                  </a:lnTo>
                  <a:lnTo>
                    <a:pt x="635" y="204"/>
                  </a:lnTo>
                  <a:lnTo>
                    <a:pt x="636" y="205"/>
                  </a:lnTo>
                  <a:lnTo>
                    <a:pt x="638" y="207"/>
                  </a:lnTo>
                  <a:lnTo>
                    <a:pt x="638" y="208"/>
                  </a:lnTo>
                  <a:lnTo>
                    <a:pt x="636" y="210"/>
                  </a:lnTo>
                  <a:lnTo>
                    <a:pt x="635" y="211"/>
                  </a:lnTo>
                  <a:lnTo>
                    <a:pt x="634" y="214"/>
                  </a:lnTo>
                  <a:lnTo>
                    <a:pt x="632" y="217"/>
                  </a:lnTo>
                  <a:lnTo>
                    <a:pt x="638" y="217"/>
                  </a:lnTo>
                  <a:lnTo>
                    <a:pt x="639" y="218"/>
                  </a:lnTo>
                  <a:lnTo>
                    <a:pt x="642" y="220"/>
                  </a:lnTo>
                  <a:lnTo>
                    <a:pt x="644" y="221"/>
                  </a:lnTo>
                  <a:lnTo>
                    <a:pt x="644" y="223"/>
                  </a:lnTo>
                  <a:lnTo>
                    <a:pt x="647" y="227"/>
                  </a:lnTo>
                  <a:lnTo>
                    <a:pt x="647" y="231"/>
                  </a:lnTo>
                  <a:lnTo>
                    <a:pt x="647" y="241"/>
                  </a:lnTo>
                  <a:lnTo>
                    <a:pt x="647" y="250"/>
                  </a:lnTo>
                  <a:lnTo>
                    <a:pt x="652" y="253"/>
                  </a:lnTo>
                  <a:lnTo>
                    <a:pt x="658" y="256"/>
                  </a:lnTo>
                  <a:lnTo>
                    <a:pt x="662" y="259"/>
                  </a:lnTo>
                  <a:lnTo>
                    <a:pt x="665" y="260"/>
                  </a:lnTo>
                  <a:lnTo>
                    <a:pt x="668" y="262"/>
                  </a:lnTo>
                  <a:lnTo>
                    <a:pt x="668" y="276"/>
                  </a:lnTo>
                  <a:lnTo>
                    <a:pt x="670" y="283"/>
                  </a:lnTo>
                  <a:lnTo>
                    <a:pt x="671" y="289"/>
                  </a:lnTo>
                  <a:lnTo>
                    <a:pt x="680" y="293"/>
                  </a:lnTo>
                  <a:lnTo>
                    <a:pt x="685" y="298"/>
                  </a:lnTo>
                  <a:lnTo>
                    <a:pt x="688" y="301"/>
                  </a:lnTo>
                  <a:lnTo>
                    <a:pt x="688" y="303"/>
                  </a:lnTo>
                  <a:lnTo>
                    <a:pt x="687" y="306"/>
                  </a:lnTo>
                  <a:lnTo>
                    <a:pt x="687" y="309"/>
                  </a:lnTo>
                  <a:lnTo>
                    <a:pt x="687" y="311"/>
                  </a:lnTo>
                  <a:lnTo>
                    <a:pt x="688" y="312"/>
                  </a:lnTo>
                  <a:lnTo>
                    <a:pt x="704" y="322"/>
                  </a:lnTo>
                  <a:lnTo>
                    <a:pt x="706" y="328"/>
                  </a:lnTo>
                  <a:lnTo>
                    <a:pt x="707" y="334"/>
                  </a:lnTo>
                  <a:lnTo>
                    <a:pt x="706" y="347"/>
                  </a:lnTo>
                  <a:lnTo>
                    <a:pt x="704" y="360"/>
                  </a:lnTo>
                  <a:lnTo>
                    <a:pt x="704" y="365"/>
                  </a:lnTo>
                  <a:lnTo>
                    <a:pt x="704" y="370"/>
                  </a:lnTo>
                  <a:lnTo>
                    <a:pt x="706" y="374"/>
                  </a:lnTo>
                  <a:lnTo>
                    <a:pt x="708" y="380"/>
                  </a:lnTo>
                  <a:lnTo>
                    <a:pt x="710" y="384"/>
                  </a:lnTo>
                  <a:lnTo>
                    <a:pt x="713" y="388"/>
                  </a:lnTo>
                  <a:lnTo>
                    <a:pt x="714" y="396"/>
                  </a:lnTo>
                  <a:lnTo>
                    <a:pt x="716" y="401"/>
                  </a:lnTo>
                  <a:lnTo>
                    <a:pt x="716" y="406"/>
                  </a:lnTo>
                  <a:lnTo>
                    <a:pt x="713" y="416"/>
                  </a:lnTo>
                  <a:lnTo>
                    <a:pt x="707" y="416"/>
                  </a:lnTo>
                  <a:lnTo>
                    <a:pt x="707" y="424"/>
                  </a:lnTo>
                  <a:lnTo>
                    <a:pt x="707" y="433"/>
                  </a:lnTo>
                  <a:lnTo>
                    <a:pt x="707" y="440"/>
                  </a:lnTo>
                  <a:lnTo>
                    <a:pt x="707" y="444"/>
                  </a:lnTo>
                  <a:lnTo>
                    <a:pt x="707" y="447"/>
                  </a:lnTo>
                  <a:lnTo>
                    <a:pt x="707" y="452"/>
                  </a:lnTo>
                  <a:lnTo>
                    <a:pt x="707" y="457"/>
                  </a:lnTo>
                  <a:lnTo>
                    <a:pt x="707" y="463"/>
                  </a:lnTo>
                  <a:lnTo>
                    <a:pt x="707" y="469"/>
                  </a:lnTo>
                  <a:lnTo>
                    <a:pt x="706" y="472"/>
                  </a:lnTo>
                  <a:lnTo>
                    <a:pt x="704" y="478"/>
                  </a:lnTo>
                  <a:lnTo>
                    <a:pt x="698" y="478"/>
                  </a:lnTo>
                  <a:lnTo>
                    <a:pt x="698" y="480"/>
                  </a:lnTo>
                  <a:lnTo>
                    <a:pt x="697" y="483"/>
                  </a:lnTo>
                  <a:lnTo>
                    <a:pt x="698" y="486"/>
                  </a:lnTo>
                  <a:lnTo>
                    <a:pt x="698" y="485"/>
                  </a:lnTo>
                  <a:lnTo>
                    <a:pt x="698" y="491"/>
                  </a:lnTo>
                  <a:lnTo>
                    <a:pt x="688" y="496"/>
                  </a:lnTo>
                  <a:lnTo>
                    <a:pt x="683" y="499"/>
                  </a:lnTo>
                  <a:lnTo>
                    <a:pt x="681" y="501"/>
                  </a:lnTo>
                  <a:lnTo>
                    <a:pt x="680" y="502"/>
                  </a:lnTo>
                  <a:lnTo>
                    <a:pt x="680" y="506"/>
                  </a:lnTo>
                  <a:lnTo>
                    <a:pt x="680" y="511"/>
                  </a:lnTo>
                  <a:lnTo>
                    <a:pt x="675" y="511"/>
                  </a:lnTo>
                  <a:lnTo>
                    <a:pt x="671" y="511"/>
                  </a:lnTo>
                  <a:lnTo>
                    <a:pt x="671" y="514"/>
                  </a:lnTo>
                  <a:lnTo>
                    <a:pt x="671" y="518"/>
                  </a:lnTo>
                  <a:lnTo>
                    <a:pt x="671" y="524"/>
                  </a:lnTo>
                  <a:lnTo>
                    <a:pt x="671" y="528"/>
                  </a:lnTo>
                  <a:lnTo>
                    <a:pt x="429" y="528"/>
                  </a:lnTo>
                  <a:lnTo>
                    <a:pt x="432" y="521"/>
                  </a:lnTo>
                  <a:lnTo>
                    <a:pt x="436" y="511"/>
                  </a:lnTo>
                  <a:lnTo>
                    <a:pt x="438" y="505"/>
                  </a:lnTo>
                  <a:lnTo>
                    <a:pt x="438" y="502"/>
                  </a:lnTo>
                  <a:lnTo>
                    <a:pt x="438" y="501"/>
                  </a:lnTo>
                  <a:lnTo>
                    <a:pt x="436" y="499"/>
                  </a:lnTo>
                  <a:lnTo>
                    <a:pt x="433" y="499"/>
                  </a:lnTo>
                  <a:lnTo>
                    <a:pt x="432" y="501"/>
                  </a:lnTo>
                  <a:lnTo>
                    <a:pt x="432" y="502"/>
                  </a:lnTo>
                  <a:lnTo>
                    <a:pt x="429" y="506"/>
                  </a:lnTo>
                  <a:lnTo>
                    <a:pt x="428" y="511"/>
                  </a:lnTo>
                  <a:lnTo>
                    <a:pt x="425" y="514"/>
                  </a:lnTo>
                  <a:lnTo>
                    <a:pt x="423" y="514"/>
                  </a:lnTo>
                  <a:lnTo>
                    <a:pt x="420" y="514"/>
                  </a:lnTo>
                  <a:lnTo>
                    <a:pt x="419" y="514"/>
                  </a:lnTo>
                  <a:lnTo>
                    <a:pt x="416" y="514"/>
                  </a:lnTo>
                  <a:lnTo>
                    <a:pt x="406" y="528"/>
                  </a:lnTo>
                  <a:lnTo>
                    <a:pt x="390" y="528"/>
                  </a:lnTo>
                  <a:lnTo>
                    <a:pt x="387" y="522"/>
                  </a:lnTo>
                  <a:lnTo>
                    <a:pt x="387" y="516"/>
                  </a:lnTo>
                  <a:lnTo>
                    <a:pt x="387" y="511"/>
                  </a:lnTo>
                  <a:lnTo>
                    <a:pt x="386" y="505"/>
                  </a:lnTo>
                  <a:lnTo>
                    <a:pt x="380" y="504"/>
                  </a:lnTo>
                  <a:lnTo>
                    <a:pt x="373" y="502"/>
                  </a:lnTo>
                  <a:lnTo>
                    <a:pt x="373" y="501"/>
                  </a:lnTo>
                  <a:lnTo>
                    <a:pt x="371" y="499"/>
                  </a:lnTo>
                  <a:lnTo>
                    <a:pt x="370" y="496"/>
                  </a:lnTo>
                  <a:lnTo>
                    <a:pt x="373" y="498"/>
                  </a:lnTo>
                  <a:lnTo>
                    <a:pt x="373" y="496"/>
                  </a:lnTo>
                  <a:lnTo>
                    <a:pt x="371" y="495"/>
                  </a:lnTo>
                  <a:lnTo>
                    <a:pt x="373" y="493"/>
                  </a:lnTo>
                  <a:lnTo>
                    <a:pt x="374" y="492"/>
                  </a:lnTo>
                  <a:lnTo>
                    <a:pt x="376" y="491"/>
                  </a:lnTo>
                  <a:lnTo>
                    <a:pt x="374" y="489"/>
                  </a:lnTo>
                  <a:lnTo>
                    <a:pt x="373" y="489"/>
                  </a:lnTo>
                  <a:lnTo>
                    <a:pt x="364" y="488"/>
                  </a:lnTo>
                  <a:lnTo>
                    <a:pt x="366" y="486"/>
                  </a:lnTo>
                  <a:lnTo>
                    <a:pt x="367" y="483"/>
                  </a:lnTo>
                  <a:lnTo>
                    <a:pt x="366" y="482"/>
                  </a:lnTo>
                  <a:lnTo>
                    <a:pt x="364" y="480"/>
                  </a:lnTo>
                  <a:lnTo>
                    <a:pt x="364" y="478"/>
                  </a:lnTo>
                  <a:lnTo>
                    <a:pt x="360" y="476"/>
                  </a:lnTo>
                  <a:lnTo>
                    <a:pt x="357" y="476"/>
                  </a:lnTo>
                  <a:lnTo>
                    <a:pt x="350" y="476"/>
                  </a:lnTo>
                  <a:lnTo>
                    <a:pt x="343" y="478"/>
                  </a:lnTo>
                  <a:lnTo>
                    <a:pt x="340" y="478"/>
                  </a:lnTo>
                  <a:lnTo>
                    <a:pt x="337" y="478"/>
                  </a:lnTo>
                  <a:lnTo>
                    <a:pt x="335" y="476"/>
                  </a:lnTo>
                  <a:lnTo>
                    <a:pt x="334" y="475"/>
                  </a:lnTo>
                  <a:lnTo>
                    <a:pt x="331" y="470"/>
                  </a:lnTo>
                  <a:lnTo>
                    <a:pt x="330" y="466"/>
                  </a:lnTo>
                  <a:lnTo>
                    <a:pt x="327" y="465"/>
                  </a:lnTo>
                  <a:lnTo>
                    <a:pt x="325" y="463"/>
                  </a:lnTo>
                  <a:lnTo>
                    <a:pt x="321" y="463"/>
                  </a:lnTo>
                  <a:lnTo>
                    <a:pt x="317" y="463"/>
                  </a:lnTo>
                  <a:lnTo>
                    <a:pt x="312" y="463"/>
                  </a:lnTo>
                  <a:lnTo>
                    <a:pt x="307" y="465"/>
                  </a:lnTo>
                  <a:lnTo>
                    <a:pt x="295" y="468"/>
                  </a:lnTo>
                  <a:lnTo>
                    <a:pt x="284" y="470"/>
                  </a:lnTo>
                  <a:lnTo>
                    <a:pt x="261" y="479"/>
                  </a:lnTo>
                  <a:lnTo>
                    <a:pt x="251" y="482"/>
                  </a:lnTo>
                  <a:lnTo>
                    <a:pt x="242" y="483"/>
                  </a:lnTo>
                  <a:lnTo>
                    <a:pt x="240" y="482"/>
                  </a:lnTo>
                  <a:lnTo>
                    <a:pt x="238" y="482"/>
                  </a:lnTo>
                  <a:lnTo>
                    <a:pt x="233" y="480"/>
                  </a:lnTo>
                  <a:lnTo>
                    <a:pt x="229" y="479"/>
                  </a:lnTo>
                  <a:lnTo>
                    <a:pt x="227" y="479"/>
                  </a:lnTo>
                  <a:lnTo>
                    <a:pt x="226" y="480"/>
                  </a:lnTo>
                  <a:lnTo>
                    <a:pt x="226" y="483"/>
                  </a:lnTo>
                  <a:lnTo>
                    <a:pt x="223" y="483"/>
                  </a:lnTo>
                  <a:lnTo>
                    <a:pt x="222" y="485"/>
                  </a:lnTo>
                  <a:lnTo>
                    <a:pt x="222" y="486"/>
                  </a:lnTo>
                  <a:lnTo>
                    <a:pt x="220" y="491"/>
                  </a:lnTo>
                  <a:lnTo>
                    <a:pt x="217" y="492"/>
                  </a:lnTo>
                  <a:lnTo>
                    <a:pt x="215" y="492"/>
                  </a:lnTo>
                  <a:lnTo>
                    <a:pt x="212" y="492"/>
                  </a:lnTo>
                  <a:lnTo>
                    <a:pt x="210" y="492"/>
                  </a:lnTo>
                  <a:lnTo>
                    <a:pt x="209" y="493"/>
                  </a:lnTo>
                  <a:lnTo>
                    <a:pt x="209" y="499"/>
                  </a:lnTo>
                  <a:lnTo>
                    <a:pt x="207" y="499"/>
                  </a:lnTo>
                  <a:lnTo>
                    <a:pt x="206" y="499"/>
                  </a:lnTo>
                  <a:lnTo>
                    <a:pt x="203" y="498"/>
                  </a:lnTo>
                  <a:lnTo>
                    <a:pt x="202" y="498"/>
                  </a:lnTo>
                  <a:lnTo>
                    <a:pt x="200" y="498"/>
                  </a:lnTo>
                  <a:lnTo>
                    <a:pt x="196" y="499"/>
                  </a:lnTo>
                  <a:lnTo>
                    <a:pt x="194" y="501"/>
                  </a:lnTo>
                  <a:lnTo>
                    <a:pt x="193" y="504"/>
                  </a:lnTo>
                  <a:lnTo>
                    <a:pt x="190" y="509"/>
                  </a:lnTo>
                  <a:lnTo>
                    <a:pt x="189" y="515"/>
                  </a:lnTo>
                  <a:lnTo>
                    <a:pt x="187" y="518"/>
                  </a:lnTo>
                  <a:lnTo>
                    <a:pt x="184" y="519"/>
                  </a:lnTo>
                  <a:lnTo>
                    <a:pt x="183" y="519"/>
                  </a:lnTo>
                  <a:lnTo>
                    <a:pt x="180" y="519"/>
                  </a:lnTo>
                  <a:lnTo>
                    <a:pt x="177" y="518"/>
                  </a:lnTo>
                  <a:lnTo>
                    <a:pt x="174" y="516"/>
                  </a:lnTo>
                  <a:lnTo>
                    <a:pt x="171" y="516"/>
                  </a:lnTo>
                  <a:lnTo>
                    <a:pt x="166" y="519"/>
                  </a:lnTo>
                  <a:lnTo>
                    <a:pt x="163" y="521"/>
                  </a:lnTo>
                  <a:lnTo>
                    <a:pt x="160" y="521"/>
                  </a:lnTo>
                  <a:lnTo>
                    <a:pt x="158" y="521"/>
                  </a:lnTo>
                  <a:lnTo>
                    <a:pt x="158" y="518"/>
                  </a:lnTo>
                  <a:lnTo>
                    <a:pt x="157" y="516"/>
                  </a:lnTo>
                  <a:lnTo>
                    <a:pt x="154" y="516"/>
                  </a:lnTo>
                  <a:lnTo>
                    <a:pt x="147" y="516"/>
                  </a:lnTo>
                  <a:lnTo>
                    <a:pt x="137" y="519"/>
                  </a:lnTo>
                  <a:lnTo>
                    <a:pt x="128" y="522"/>
                  </a:lnTo>
                  <a:lnTo>
                    <a:pt x="121" y="524"/>
                  </a:lnTo>
                  <a:lnTo>
                    <a:pt x="114" y="522"/>
                  </a:lnTo>
                  <a:lnTo>
                    <a:pt x="109" y="521"/>
                  </a:lnTo>
                  <a:lnTo>
                    <a:pt x="111" y="528"/>
                  </a:lnTo>
                  <a:lnTo>
                    <a:pt x="99" y="528"/>
                  </a:lnTo>
                  <a:lnTo>
                    <a:pt x="98" y="528"/>
                  </a:lnTo>
                  <a:lnTo>
                    <a:pt x="37" y="528"/>
                  </a:lnTo>
                  <a:lnTo>
                    <a:pt x="35" y="525"/>
                  </a:lnTo>
                  <a:lnTo>
                    <a:pt x="33" y="522"/>
                  </a:lnTo>
                  <a:lnTo>
                    <a:pt x="30" y="516"/>
                  </a:lnTo>
                  <a:lnTo>
                    <a:pt x="35" y="515"/>
                  </a:lnTo>
                  <a:lnTo>
                    <a:pt x="39" y="515"/>
                  </a:lnTo>
                  <a:lnTo>
                    <a:pt x="43" y="516"/>
                  </a:lnTo>
                  <a:lnTo>
                    <a:pt x="45" y="502"/>
                  </a:lnTo>
                  <a:lnTo>
                    <a:pt x="46" y="491"/>
                  </a:lnTo>
                  <a:lnTo>
                    <a:pt x="47" y="479"/>
                  </a:lnTo>
                  <a:lnTo>
                    <a:pt x="47" y="473"/>
                  </a:lnTo>
                  <a:lnTo>
                    <a:pt x="46" y="469"/>
                  </a:lnTo>
                  <a:lnTo>
                    <a:pt x="43" y="469"/>
                  </a:lnTo>
                  <a:lnTo>
                    <a:pt x="43" y="456"/>
                  </a:lnTo>
                  <a:lnTo>
                    <a:pt x="42" y="450"/>
                  </a:lnTo>
                  <a:lnTo>
                    <a:pt x="40" y="444"/>
                  </a:lnTo>
                  <a:lnTo>
                    <a:pt x="36" y="442"/>
                  </a:lnTo>
                  <a:lnTo>
                    <a:pt x="35" y="427"/>
                  </a:lnTo>
                  <a:lnTo>
                    <a:pt x="35" y="417"/>
                  </a:lnTo>
                  <a:lnTo>
                    <a:pt x="33" y="413"/>
                  </a:lnTo>
                  <a:lnTo>
                    <a:pt x="33" y="408"/>
                  </a:lnTo>
                  <a:lnTo>
                    <a:pt x="30" y="404"/>
                  </a:lnTo>
                  <a:lnTo>
                    <a:pt x="27" y="400"/>
                  </a:lnTo>
                  <a:lnTo>
                    <a:pt x="27" y="398"/>
                  </a:lnTo>
                  <a:lnTo>
                    <a:pt x="29" y="397"/>
                  </a:lnTo>
                  <a:lnTo>
                    <a:pt x="30" y="394"/>
                  </a:lnTo>
                  <a:lnTo>
                    <a:pt x="30" y="393"/>
                  </a:lnTo>
                  <a:lnTo>
                    <a:pt x="30" y="391"/>
                  </a:lnTo>
                  <a:lnTo>
                    <a:pt x="27" y="390"/>
                  </a:lnTo>
                  <a:lnTo>
                    <a:pt x="24" y="387"/>
                  </a:lnTo>
                  <a:lnTo>
                    <a:pt x="20" y="385"/>
                  </a:lnTo>
                  <a:lnTo>
                    <a:pt x="19" y="383"/>
                  </a:lnTo>
                  <a:lnTo>
                    <a:pt x="19" y="380"/>
                  </a:lnTo>
                  <a:lnTo>
                    <a:pt x="19" y="375"/>
                  </a:lnTo>
                  <a:lnTo>
                    <a:pt x="19" y="371"/>
                  </a:lnTo>
                  <a:lnTo>
                    <a:pt x="19" y="367"/>
                  </a:lnTo>
                  <a:lnTo>
                    <a:pt x="17" y="364"/>
                  </a:lnTo>
                  <a:lnTo>
                    <a:pt x="16" y="362"/>
                  </a:lnTo>
                  <a:lnTo>
                    <a:pt x="11" y="358"/>
                  </a:lnTo>
                  <a:lnTo>
                    <a:pt x="6" y="354"/>
                  </a:lnTo>
                  <a:lnTo>
                    <a:pt x="1" y="349"/>
                  </a:lnTo>
                  <a:lnTo>
                    <a:pt x="1" y="345"/>
                  </a:lnTo>
                  <a:lnTo>
                    <a:pt x="7" y="347"/>
                  </a:lnTo>
                  <a:lnTo>
                    <a:pt x="14" y="349"/>
                  </a:lnTo>
                  <a:lnTo>
                    <a:pt x="17" y="349"/>
                  </a:lnTo>
                  <a:lnTo>
                    <a:pt x="17" y="348"/>
                  </a:lnTo>
                  <a:lnTo>
                    <a:pt x="13" y="344"/>
                  </a:lnTo>
                  <a:lnTo>
                    <a:pt x="4" y="336"/>
                  </a:lnTo>
                  <a:lnTo>
                    <a:pt x="4" y="331"/>
                  </a:lnTo>
                  <a:lnTo>
                    <a:pt x="6" y="328"/>
                  </a:lnTo>
                  <a:lnTo>
                    <a:pt x="7" y="328"/>
                  </a:lnTo>
                  <a:lnTo>
                    <a:pt x="7" y="336"/>
                  </a:lnTo>
                  <a:lnTo>
                    <a:pt x="13" y="336"/>
                  </a:lnTo>
                  <a:lnTo>
                    <a:pt x="14" y="338"/>
                  </a:lnTo>
                  <a:lnTo>
                    <a:pt x="16" y="339"/>
                  </a:lnTo>
                  <a:lnTo>
                    <a:pt x="16" y="325"/>
                  </a:lnTo>
                  <a:lnTo>
                    <a:pt x="14" y="319"/>
                  </a:lnTo>
                  <a:lnTo>
                    <a:pt x="13" y="311"/>
                  </a:lnTo>
                  <a:lnTo>
                    <a:pt x="11" y="308"/>
                  </a:lnTo>
                  <a:lnTo>
                    <a:pt x="9" y="305"/>
                  </a:lnTo>
                  <a:lnTo>
                    <a:pt x="7" y="302"/>
                  </a:lnTo>
                  <a:lnTo>
                    <a:pt x="4" y="301"/>
                  </a:lnTo>
                  <a:lnTo>
                    <a:pt x="4" y="298"/>
                  </a:lnTo>
                  <a:lnTo>
                    <a:pt x="3" y="298"/>
                  </a:lnTo>
                  <a:lnTo>
                    <a:pt x="1" y="296"/>
                  </a:lnTo>
                  <a:lnTo>
                    <a:pt x="1" y="295"/>
                  </a:lnTo>
                  <a:lnTo>
                    <a:pt x="0" y="292"/>
                  </a:lnTo>
                  <a:lnTo>
                    <a:pt x="0" y="289"/>
                  </a:lnTo>
                  <a:lnTo>
                    <a:pt x="1" y="288"/>
                  </a:lnTo>
                  <a:lnTo>
                    <a:pt x="6" y="285"/>
                  </a:lnTo>
                  <a:lnTo>
                    <a:pt x="9" y="283"/>
                  </a:lnTo>
                  <a:lnTo>
                    <a:pt x="10" y="282"/>
                  </a:lnTo>
                  <a:lnTo>
                    <a:pt x="10" y="280"/>
                  </a:lnTo>
                  <a:lnTo>
                    <a:pt x="11" y="277"/>
                  </a:lnTo>
                  <a:lnTo>
                    <a:pt x="11" y="273"/>
                  </a:lnTo>
                  <a:lnTo>
                    <a:pt x="10" y="266"/>
                  </a:lnTo>
                  <a:lnTo>
                    <a:pt x="9" y="259"/>
                  </a:lnTo>
                  <a:lnTo>
                    <a:pt x="7" y="253"/>
                  </a:lnTo>
                  <a:lnTo>
                    <a:pt x="10" y="250"/>
                  </a:lnTo>
                  <a:lnTo>
                    <a:pt x="11" y="247"/>
                  </a:lnTo>
                  <a:lnTo>
                    <a:pt x="11" y="246"/>
                  </a:lnTo>
                  <a:lnTo>
                    <a:pt x="11" y="244"/>
                  </a:lnTo>
                  <a:lnTo>
                    <a:pt x="13" y="244"/>
                  </a:lnTo>
                  <a:lnTo>
                    <a:pt x="16" y="243"/>
                  </a:lnTo>
                  <a:lnTo>
                    <a:pt x="13" y="250"/>
                  </a:lnTo>
                  <a:lnTo>
                    <a:pt x="17" y="249"/>
                  </a:lnTo>
                  <a:lnTo>
                    <a:pt x="20" y="249"/>
                  </a:lnTo>
                  <a:lnTo>
                    <a:pt x="19" y="247"/>
                  </a:lnTo>
                  <a:lnTo>
                    <a:pt x="27" y="243"/>
                  </a:lnTo>
                  <a:lnTo>
                    <a:pt x="33" y="237"/>
                  </a:lnTo>
                  <a:lnTo>
                    <a:pt x="39" y="230"/>
                  </a:lnTo>
                  <a:lnTo>
                    <a:pt x="45" y="224"/>
                  </a:lnTo>
                  <a:lnTo>
                    <a:pt x="52" y="220"/>
                  </a:lnTo>
                  <a:lnTo>
                    <a:pt x="52" y="217"/>
                  </a:lnTo>
                  <a:lnTo>
                    <a:pt x="55" y="217"/>
                  </a:lnTo>
                  <a:lnTo>
                    <a:pt x="58" y="217"/>
                  </a:lnTo>
                  <a:lnTo>
                    <a:pt x="60" y="218"/>
                  </a:lnTo>
                  <a:lnTo>
                    <a:pt x="63" y="217"/>
                  </a:lnTo>
                  <a:lnTo>
                    <a:pt x="63" y="213"/>
                  </a:lnTo>
                  <a:lnTo>
                    <a:pt x="65" y="210"/>
                  </a:lnTo>
                  <a:lnTo>
                    <a:pt x="66" y="208"/>
                  </a:lnTo>
                  <a:lnTo>
                    <a:pt x="68" y="210"/>
                  </a:lnTo>
                  <a:lnTo>
                    <a:pt x="72" y="211"/>
                  </a:lnTo>
                  <a:lnTo>
                    <a:pt x="78" y="211"/>
                  </a:lnTo>
                  <a:lnTo>
                    <a:pt x="82" y="211"/>
                  </a:lnTo>
                  <a:lnTo>
                    <a:pt x="85" y="207"/>
                  </a:lnTo>
                  <a:lnTo>
                    <a:pt x="88" y="205"/>
                  </a:lnTo>
                  <a:lnTo>
                    <a:pt x="91" y="207"/>
                  </a:lnTo>
                  <a:lnTo>
                    <a:pt x="94" y="207"/>
                  </a:lnTo>
                  <a:lnTo>
                    <a:pt x="96" y="207"/>
                  </a:lnTo>
                  <a:lnTo>
                    <a:pt x="98" y="204"/>
                  </a:lnTo>
                  <a:lnTo>
                    <a:pt x="101" y="200"/>
                  </a:lnTo>
                  <a:lnTo>
                    <a:pt x="102" y="195"/>
                  </a:lnTo>
                  <a:lnTo>
                    <a:pt x="104" y="194"/>
                  </a:lnTo>
                  <a:lnTo>
                    <a:pt x="104" y="193"/>
                  </a:lnTo>
                  <a:lnTo>
                    <a:pt x="107" y="193"/>
                  </a:lnTo>
                  <a:lnTo>
                    <a:pt x="108" y="194"/>
                  </a:lnTo>
                  <a:lnTo>
                    <a:pt x="109" y="195"/>
                  </a:lnTo>
                  <a:lnTo>
                    <a:pt x="112" y="195"/>
                  </a:lnTo>
                  <a:lnTo>
                    <a:pt x="115" y="190"/>
                  </a:lnTo>
                  <a:lnTo>
                    <a:pt x="124" y="187"/>
                  </a:lnTo>
                  <a:lnTo>
                    <a:pt x="132" y="187"/>
                  </a:lnTo>
                  <a:lnTo>
                    <a:pt x="140" y="185"/>
                  </a:lnTo>
                  <a:lnTo>
                    <a:pt x="143" y="184"/>
                  </a:lnTo>
                  <a:lnTo>
                    <a:pt x="145" y="181"/>
                  </a:lnTo>
                  <a:lnTo>
                    <a:pt x="147" y="180"/>
                  </a:lnTo>
                  <a:lnTo>
                    <a:pt x="147" y="177"/>
                  </a:lnTo>
                  <a:lnTo>
                    <a:pt x="148" y="172"/>
                  </a:lnTo>
                  <a:lnTo>
                    <a:pt x="148" y="171"/>
                  </a:lnTo>
                  <a:lnTo>
                    <a:pt x="153" y="167"/>
                  </a:lnTo>
                  <a:lnTo>
                    <a:pt x="157" y="162"/>
                  </a:lnTo>
                  <a:lnTo>
                    <a:pt x="166" y="157"/>
                  </a:lnTo>
                  <a:lnTo>
                    <a:pt x="163" y="155"/>
                  </a:lnTo>
                  <a:lnTo>
                    <a:pt x="163" y="154"/>
                  </a:lnTo>
                  <a:lnTo>
                    <a:pt x="163" y="145"/>
                  </a:lnTo>
                  <a:lnTo>
                    <a:pt x="164" y="135"/>
                  </a:lnTo>
                  <a:lnTo>
                    <a:pt x="166" y="126"/>
                  </a:lnTo>
                  <a:lnTo>
                    <a:pt x="171" y="123"/>
                  </a:lnTo>
                  <a:lnTo>
                    <a:pt x="174" y="121"/>
                  </a:lnTo>
                  <a:lnTo>
                    <a:pt x="176" y="118"/>
                  </a:lnTo>
                  <a:lnTo>
                    <a:pt x="176" y="119"/>
                  </a:lnTo>
                  <a:lnTo>
                    <a:pt x="177" y="123"/>
                  </a:lnTo>
                  <a:lnTo>
                    <a:pt x="179" y="129"/>
                  </a:lnTo>
                  <a:lnTo>
                    <a:pt x="183" y="133"/>
                  </a:lnTo>
                  <a:lnTo>
                    <a:pt x="187" y="138"/>
                  </a:lnTo>
                  <a:lnTo>
                    <a:pt x="190" y="131"/>
                  </a:lnTo>
                  <a:lnTo>
                    <a:pt x="191" y="128"/>
                  </a:lnTo>
                  <a:lnTo>
                    <a:pt x="191" y="126"/>
                  </a:lnTo>
                  <a:lnTo>
                    <a:pt x="190" y="125"/>
                  </a:lnTo>
                  <a:lnTo>
                    <a:pt x="187" y="126"/>
                  </a:lnTo>
                  <a:lnTo>
                    <a:pt x="187" y="109"/>
                  </a:lnTo>
                  <a:lnTo>
                    <a:pt x="189" y="108"/>
                  </a:lnTo>
                  <a:lnTo>
                    <a:pt x="190" y="106"/>
                  </a:lnTo>
                  <a:lnTo>
                    <a:pt x="193" y="105"/>
                  </a:lnTo>
                  <a:lnTo>
                    <a:pt x="200" y="110"/>
                  </a:lnTo>
                  <a:lnTo>
                    <a:pt x="204" y="112"/>
                  </a:lnTo>
                  <a:lnTo>
                    <a:pt x="204" y="106"/>
                  </a:lnTo>
                  <a:lnTo>
                    <a:pt x="203" y="103"/>
                  </a:lnTo>
                  <a:lnTo>
                    <a:pt x="203" y="99"/>
                  </a:lnTo>
                  <a:lnTo>
                    <a:pt x="204" y="96"/>
                  </a:lnTo>
                  <a:lnTo>
                    <a:pt x="204" y="95"/>
                  </a:lnTo>
                  <a:lnTo>
                    <a:pt x="206" y="93"/>
                  </a:lnTo>
                  <a:lnTo>
                    <a:pt x="209" y="92"/>
                  </a:lnTo>
                  <a:lnTo>
                    <a:pt x="209" y="90"/>
                  </a:lnTo>
                  <a:lnTo>
                    <a:pt x="213" y="93"/>
                  </a:lnTo>
                  <a:lnTo>
                    <a:pt x="216" y="95"/>
                  </a:lnTo>
                  <a:lnTo>
                    <a:pt x="217" y="96"/>
                  </a:lnTo>
                  <a:lnTo>
                    <a:pt x="219" y="95"/>
                  </a:lnTo>
                  <a:lnTo>
                    <a:pt x="219" y="93"/>
                  </a:lnTo>
                  <a:lnTo>
                    <a:pt x="217" y="92"/>
                  </a:lnTo>
                  <a:lnTo>
                    <a:pt x="215" y="87"/>
                  </a:lnTo>
                  <a:lnTo>
                    <a:pt x="216" y="87"/>
                  </a:lnTo>
                  <a:lnTo>
                    <a:pt x="219" y="87"/>
                  </a:lnTo>
                  <a:lnTo>
                    <a:pt x="222" y="87"/>
                  </a:lnTo>
                  <a:lnTo>
                    <a:pt x="223" y="87"/>
                  </a:lnTo>
                  <a:lnTo>
                    <a:pt x="223" y="86"/>
                  </a:lnTo>
                  <a:lnTo>
                    <a:pt x="222" y="82"/>
                  </a:lnTo>
                  <a:lnTo>
                    <a:pt x="220" y="76"/>
                  </a:lnTo>
                  <a:lnTo>
                    <a:pt x="226" y="76"/>
                  </a:lnTo>
                  <a:lnTo>
                    <a:pt x="223" y="70"/>
                  </a:lnTo>
                  <a:lnTo>
                    <a:pt x="229" y="70"/>
                  </a:lnTo>
                  <a:lnTo>
                    <a:pt x="229" y="73"/>
                  </a:lnTo>
                  <a:lnTo>
                    <a:pt x="229" y="74"/>
                  </a:lnTo>
                  <a:lnTo>
                    <a:pt x="230" y="76"/>
                  </a:lnTo>
                  <a:lnTo>
                    <a:pt x="232" y="76"/>
                  </a:lnTo>
                  <a:lnTo>
                    <a:pt x="233" y="66"/>
                  </a:lnTo>
                  <a:lnTo>
                    <a:pt x="235" y="64"/>
                  </a:lnTo>
                  <a:lnTo>
                    <a:pt x="236" y="63"/>
                  </a:lnTo>
                  <a:lnTo>
                    <a:pt x="240" y="61"/>
                  </a:lnTo>
                  <a:lnTo>
                    <a:pt x="246" y="61"/>
                  </a:lnTo>
                  <a:lnTo>
                    <a:pt x="253" y="60"/>
                  </a:lnTo>
                  <a:lnTo>
                    <a:pt x="256" y="69"/>
                  </a:lnTo>
                  <a:lnTo>
                    <a:pt x="263" y="74"/>
                  </a:lnTo>
                  <a:lnTo>
                    <a:pt x="265" y="77"/>
                  </a:lnTo>
                  <a:lnTo>
                    <a:pt x="265" y="80"/>
                  </a:lnTo>
                  <a:lnTo>
                    <a:pt x="265" y="83"/>
                  </a:lnTo>
                  <a:lnTo>
                    <a:pt x="263" y="86"/>
                  </a:lnTo>
                  <a:lnTo>
                    <a:pt x="262" y="96"/>
                  </a:lnTo>
                  <a:lnTo>
                    <a:pt x="271" y="93"/>
                  </a:lnTo>
                  <a:lnTo>
                    <a:pt x="269" y="87"/>
                  </a:lnTo>
                  <a:lnTo>
                    <a:pt x="271" y="82"/>
                  </a:lnTo>
                  <a:lnTo>
                    <a:pt x="276" y="82"/>
                  </a:lnTo>
                  <a:lnTo>
                    <a:pt x="279" y="83"/>
                  </a:lnTo>
                  <a:lnTo>
                    <a:pt x="278" y="85"/>
                  </a:lnTo>
                  <a:lnTo>
                    <a:pt x="282" y="86"/>
                  </a:lnTo>
                  <a:lnTo>
                    <a:pt x="284" y="86"/>
                  </a:lnTo>
                  <a:lnTo>
                    <a:pt x="285" y="87"/>
                  </a:lnTo>
                  <a:lnTo>
                    <a:pt x="291" y="86"/>
                  </a:lnTo>
                  <a:lnTo>
                    <a:pt x="294" y="85"/>
                  </a:lnTo>
                  <a:lnTo>
                    <a:pt x="295" y="83"/>
                  </a:lnTo>
                  <a:lnTo>
                    <a:pt x="294" y="82"/>
                  </a:lnTo>
                  <a:lnTo>
                    <a:pt x="291" y="77"/>
                  </a:lnTo>
                  <a:lnTo>
                    <a:pt x="289" y="74"/>
                  </a:lnTo>
                  <a:lnTo>
                    <a:pt x="287" y="70"/>
                  </a:lnTo>
                  <a:lnTo>
                    <a:pt x="291" y="67"/>
                  </a:lnTo>
                  <a:lnTo>
                    <a:pt x="298" y="66"/>
                  </a:lnTo>
                  <a:lnTo>
                    <a:pt x="298" y="59"/>
                  </a:lnTo>
                  <a:lnTo>
                    <a:pt x="298" y="51"/>
                  </a:lnTo>
                  <a:lnTo>
                    <a:pt x="301" y="51"/>
                  </a:lnTo>
                  <a:lnTo>
                    <a:pt x="304" y="51"/>
                  </a:lnTo>
                  <a:lnTo>
                    <a:pt x="307" y="51"/>
                  </a:lnTo>
                  <a:lnTo>
                    <a:pt x="308" y="51"/>
                  </a:lnTo>
                  <a:lnTo>
                    <a:pt x="310" y="51"/>
                  </a:lnTo>
                  <a:lnTo>
                    <a:pt x="307" y="50"/>
                  </a:lnTo>
                  <a:lnTo>
                    <a:pt x="305" y="47"/>
                  </a:lnTo>
                  <a:lnTo>
                    <a:pt x="305" y="44"/>
                  </a:lnTo>
                  <a:lnTo>
                    <a:pt x="305" y="41"/>
                  </a:lnTo>
                  <a:lnTo>
                    <a:pt x="307" y="34"/>
                  </a:lnTo>
                  <a:lnTo>
                    <a:pt x="310" y="27"/>
                  </a:lnTo>
                  <a:lnTo>
                    <a:pt x="312" y="30"/>
                  </a:lnTo>
                  <a:lnTo>
                    <a:pt x="315" y="31"/>
                  </a:lnTo>
                  <a:lnTo>
                    <a:pt x="317" y="33"/>
                  </a:lnTo>
                  <a:lnTo>
                    <a:pt x="318" y="28"/>
                  </a:lnTo>
                  <a:lnTo>
                    <a:pt x="320" y="25"/>
                  </a:lnTo>
                  <a:lnTo>
                    <a:pt x="320" y="24"/>
                  </a:lnTo>
                  <a:lnTo>
                    <a:pt x="324" y="24"/>
                  </a:lnTo>
                  <a:lnTo>
                    <a:pt x="327" y="25"/>
                  </a:lnTo>
                  <a:lnTo>
                    <a:pt x="334" y="28"/>
                  </a:lnTo>
                  <a:lnTo>
                    <a:pt x="341" y="31"/>
                  </a:lnTo>
                  <a:lnTo>
                    <a:pt x="346" y="33"/>
                  </a:lnTo>
                  <a:lnTo>
                    <a:pt x="347" y="33"/>
                  </a:lnTo>
                  <a:lnTo>
                    <a:pt x="347" y="27"/>
                  </a:lnTo>
                  <a:lnTo>
                    <a:pt x="351" y="28"/>
                  </a:lnTo>
                  <a:lnTo>
                    <a:pt x="353" y="25"/>
                  </a:lnTo>
                  <a:lnTo>
                    <a:pt x="353" y="21"/>
                  </a:lnTo>
                  <a:lnTo>
                    <a:pt x="347" y="17"/>
                  </a:lnTo>
                  <a:lnTo>
                    <a:pt x="337" y="11"/>
                  </a:lnTo>
                  <a:lnTo>
                    <a:pt x="333" y="7"/>
                  </a:lnTo>
                  <a:lnTo>
                    <a:pt x="333" y="5"/>
                  </a:lnTo>
                  <a:lnTo>
                    <a:pt x="331" y="5"/>
                  </a:lnTo>
                  <a:lnTo>
                    <a:pt x="333" y="4"/>
                  </a:lnTo>
                  <a:lnTo>
                    <a:pt x="340" y="4"/>
                  </a:lnTo>
                  <a:lnTo>
                    <a:pt x="343" y="5"/>
                  </a:lnTo>
                  <a:lnTo>
                    <a:pt x="346" y="8"/>
                  </a:lnTo>
                  <a:lnTo>
                    <a:pt x="350" y="13"/>
                  </a:lnTo>
                  <a:lnTo>
                    <a:pt x="350" y="14"/>
                  </a:lnTo>
                  <a:lnTo>
                    <a:pt x="351" y="14"/>
                  </a:lnTo>
                  <a:lnTo>
                    <a:pt x="356" y="15"/>
                  </a:lnTo>
                  <a:lnTo>
                    <a:pt x="356" y="14"/>
                  </a:lnTo>
                  <a:lnTo>
                    <a:pt x="357" y="13"/>
                  </a:lnTo>
                  <a:lnTo>
                    <a:pt x="361" y="1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1" name="Freeform 26"/>
            <p:cNvSpPr>
              <a:spLocks/>
            </p:cNvSpPr>
            <p:nvPr/>
          </p:nvSpPr>
          <p:spPr bwMode="auto">
            <a:xfrm>
              <a:off x="4941" y="3026"/>
              <a:ext cx="339" cy="227"/>
            </a:xfrm>
            <a:custGeom>
              <a:avLst/>
              <a:gdLst>
                <a:gd name="T0" fmla="*/ 46 w 339"/>
                <a:gd name="T1" fmla="*/ 41 h 227"/>
                <a:gd name="T2" fmla="*/ 33 w 339"/>
                <a:gd name="T3" fmla="*/ 36 h 227"/>
                <a:gd name="T4" fmla="*/ 15 w 339"/>
                <a:gd name="T5" fmla="*/ 27 h 227"/>
                <a:gd name="T6" fmla="*/ 7 w 339"/>
                <a:gd name="T7" fmla="*/ 24 h 227"/>
                <a:gd name="T8" fmla="*/ 3 w 339"/>
                <a:gd name="T9" fmla="*/ 8 h 227"/>
                <a:gd name="T10" fmla="*/ 15 w 339"/>
                <a:gd name="T11" fmla="*/ 4 h 227"/>
                <a:gd name="T12" fmla="*/ 23 w 339"/>
                <a:gd name="T13" fmla="*/ 0 h 227"/>
                <a:gd name="T14" fmla="*/ 36 w 339"/>
                <a:gd name="T15" fmla="*/ 5 h 227"/>
                <a:gd name="T16" fmla="*/ 49 w 339"/>
                <a:gd name="T17" fmla="*/ 7 h 227"/>
                <a:gd name="T18" fmla="*/ 54 w 339"/>
                <a:gd name="T19" fmla="*/ 43 h 227"/>
                <a:gd name="T20" fmla="*/ 63 w 339"/>
                <a:gd name="T21" fmla="*/ 44 h 227"/>
                <a:gd name="T22" fmla="*/ 73 w 339"/>
                <a:gd name="T23" fmla="*/ 60 h 227"/>
                <a:gd name="T24" fmla="*/ 86 w 339"/>
                <a:gd name="T25" fmla="*/ 57 h 227"/>
                <a:gd name="T26" fmla="*/ 92 w 339"/>
                <a:gd name="T27" fmla="*/ 44 h 227"/>
                <a:gd name="T28" fmla="*/ 105 w 339"/>
                <a:gd name="T29" fmla="*/ 38 h 227"/>
                <a:gd name="T30" fmla="*/ 109 w 339"/>
                <a:gd name="T31" fmla="*/ 28 h 227"/>
                <a:gd name="T32" fmla="*/ 126 w 339"/>
                <a:gd name="T33" fmla="*/ 31 h 227"/>
                <a:gd name="T34" fmla="*/ 147 w 339"/>
                <a:gd name="T35" fmla="*/ 44 h 227"/>
                <a:gd name="T36" fmla="*/ 161 w 339"/>
                <a:gd name="T37" fmla="*/ 44 h 227"/>
                <a:gd name="T38" fmla="*/ 168 w 339"/>
                <a:gd name="T39" fmla="*/ 49 h 227"/>
                <a:gd name="T40" fmla="*/ 208 w 339"/>
                <a:gd name="T41" fmla="*/ 64 h 227"/>
                <a:gd name="T42" fmla="*/ 231 w 339"/>
                <a:gd name="T43" fmla="*/ 74 h 227"/>
                <a:gd name="T44" fmla="*/ 240 w 339"/>
                <a:gd name="T45" fmla="*/ 83 h 227"/>
                <a:gd name="T46" fmla="*/ 257 w 339"/>
                <a:gd name="T47" fmla="*/ 97 h 227"/>
                <a:gd name="T48" fmla="*/ 257 w 339"/>
                <a:gd name="T49" fmla="*/ 108 h 227"/>
                <a:gd name="T50" fmla="*/ 270 w 339"/>
                <a:gd name="T51" fmla="*/ 109 h 227"/>
                <a:gd name="T52" fmla="*/ 278 w 339"/>
                <a:gd name="T53" fmla="*/ 119 h 227"/>
                <a:gd name="T54" fmla="*/ 286 w 339"/>
                <a:gd name="T55" fmla="*/ 122 h 227"/>
                <a:gd name="T56" fmla="*/ 282 w 339"/>
                <a:gd name="T57" fmla="*/ 144 h 227"/>
                <a:gd name="T58" fmla="*/ 289 w 339"/>
                <a:gd name="T59" fmla="*/ 167 h 227"/>
                <a:gd name="T60" fmla="*/ 299 w 339"/>
                <a:gd name="T61" fmla="*/ 171 h 227"/>
                <a:gd name="T62" fmla="*/ 303 w 339"/>
                <a:gd name="T63" fmla="*/ 181 h 227"/>
                <a:gd name="T64" fmla="*/ 309 w 339"/>
                <a:gd name="T65" fmla="*/ 192 h 227"/>
                <a:gd name="T66" fmla="*/ 316 w 339"/>
                <a:gd name="T67" fmla="*/ 198 h 227"/>
                <a:gd name="T68" fmla="*/ 321 w 339"/>
                <a:gd name="T69" fmla="*/ 205 h 227"/>
                <a:gd name="T70" fmla="*/ 332 w 339"/>
                <a:gd name="T71" fmla="*/ 207 h 227"/>
                <a:gd name="T72" fmla="*/ 332 w 339"/>
                <a:gd name="T73" fmla="*/ 216 h 227"/>
                <a:gd name="T74" fmla="*/ 339 w 339"/>
                <a:gd name="T75" fmla="*/ 227 h 227"/>
                <a:gd name="T76" fmla="*/ 293 w 339"/>
                <a:gd name="T77" fmla="*/ 216 h 227"/>
                <a:gd name="T78" fmla="*/ 276 w 339"/>
                <a:gd name="T79" fmla="*/ 197 h 227"/>
                <a:gd name="T80" fmla="*/ 270 w 339"/>
                <a:gd name="T81" fmla="*/ 188 h 227"/>
                <a:gd name="T82" fmla="*/ 259 w 339"/>
                <a:gd name="T83" fmla="*/ 172 h 227"/>
                <a:gd name="T84" fmla="*/ 219 w 339"/>
                <a:gd name="T85" fmla="*/ 167 h 227"/>
                <a:gd name="T86" fmla="*/ 219 w 339"/>
                <a:gd name="T87" fmla="*/ 180 h 227"/>
                <a:gd name="T88" fmla="*/ 211 w 339"/>
                <a:gd name="T89" fmla="*/ 188 h 227"/>
                <a:gd name="T90" fmla="*/ 183 w 339"/>
                <a:gd name="T91" fmla="*/ 192 h 227"/>
                <a:gd name="T92" fmla="*/ 158 w 339"/>
                <a:gd name="T93" fmla="*/ 171 h 227"/>
                <a:gd name="T94" fmla="*/ 132 w 339"/>
                <a:gd name="T95" fmla="*/ 169 h 227"/>
                <a:gd name="T96" fmla="*/ 119 w 339"/>
                <a:gd name="T97" fmla="*/ 169 h 227"/>
                <a:gd name="T98" fmla="*/ 129 w 339"/>
                <a:gd name="T99" fmla="*/ 164 h 227"/>
                <a:gd name="T100" fmla="*/ 129 w 339"/>
                <a:gd name="T101" fmla="*/ 135 h 227"/>
                <a:gd name="T102" fmla="*/ 105 w 339"/>
                <a:gd name="T103" fmla="*/ 102 h 227"/>
                <a:gd name="T104" fmla="*/ 100 w 339"/>
                <a:gd name="T105" fmla="*/ 97 h 227"/>
                <a:gd name="T106" fmla="*/ 92 w 339"/>
                <a:gd name="T107" fmla="*/ 89 h 227"/>
                <a:gd name="T108" fmla="*/ 63 w 339"/>
                <a:gd name="T109" fmla="*/ 83 h 227"/>
                <a:gd name="T110" fmla="*/ 62 w 339"/>
                <a:gd name="T111" fmla="*/ 74 h 227"/>
                <a:gd name="T112" fmla="*/ 54 w 339"/>
                <a:gd name="T113" fmla="*/ 69 h 227"/>
                <a:gd name="T114" fmla="*/ 47 w 339"/>
                <a:gd name="T115" fmla="*/ 64 h 227"/>
                <a:gd name="T116" fmla="*/ 40 w 339"/>
                <a:gd name="T117" fmla="*/ 64 h 227"/>
                <a:gd name="T118" fmla="*/ 30 w 339"/>
                <a:gd name="T119" fmla="*/ 63 h 227"/>
                <a:gd name="T120" fmla="*/ 24 w 339"/>
                <a:gd name="T121" fmla="*/ 53 h 227"/>
                <a:gd name="T122" fmla="*/ 31 w 339"/>
                <a:gd name="T123" fmla="*/ 49 h 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9" h="227">
                  <a:moveTo>
                    <a:pt x="14" y="47"/>
                  </a:moveTo>
                  <a:lnTo>
                    <a:pt x="30" y="46"/>
                  </a:lnTo>
                  <a:lnTo>
                    <a:pt x="44" y="44"/>
                  </a:lnTo>
                  <a:lnTo>
                    <a:pt x="46" y="41"/>
                  </a:lnTo>
                  <a:lnTo>
                    <a:pt x="47" y="40"/>
                  </a:lnTo>
                  <a:lnTo>
                    <a:pt x="47" y="38"/>
                  </a:lnTo>
                  <a:lnTo>
                    <a:pt x="44" y="36"/>
                  </a:lnTo>
                  <a:lnTo>
                    <a:pt x="33" y="36"/>
                  </a:lnTo>
                  <a:lnTo>
                    <a:pt x="17" y="36"/>
                  </a:lnTo>
                  <a:lnTo>
                    <a:pt x="15" y="33"/>
                  </a:lnTo>
                  <a:lnTo>
                    <a:pt x="15" y="30"/>
                  </a:lnTo>
                  <a:lnTo>
                    <a:pt x="15" y="27"/>
                  </a:lnTo>
                  <a:lnTo>
                    <a:pt x="15" y="25"/>
                  </a:lnTo>
                  <a:lnTo>
                    <a:pt x="14" y="25"/>
                  </a:lnTo>
                  <a:lnTo>
                    <a:pt x="11" y="24"/>
                  </a:lnTo>
                  <a:lnTo>
                    <a:pt x="7" y="24"/>
                  </a:lnTo>
                  <a:lnTo>
                    <a:pt x="0" y="25"/>
                  </a:lnTo>
                  <a:lnTo>
                    <a:pt x="0" y="20"/>
                  </a:lnTo>
                  <a:lnTo>
                    <a:pt x="0" y="8"/>
                  </a:lnTo>
                  <a:lnTo>
                    <a:pt x="3" y="8"/>
                  </a:lnTo>
                  <a:lnTo>
                    <a:pt x="7" y="8"/>
                  </a:lnTo>
                  <a:lnTo>
                    <a:pt x="11" y="8"/>
                  </a:lnTo>
                  <a:lnTo>
                    <a:pt x="14" y="8"/>
                  </a:lnTo>
                  <a:lnTo>
                    <a:pt x="15" y="4"/>
                  </a:lnTo>
                  <a:lnTo>
                    <a:pt x="17" y="1"/>
                  </a:lnTo>
                  <a:lnTo>
                    <a:pt x="18" y="1"/>
                  </a:lnTo>
                  <a:lnTo>
                    <a:pt x="20" y="0"/>
                  </a:lnTo>
                  <a:lnTo>
                    <a:pt x="23" y="0"/>
                  </a:lnTo>
                  <a:lnTo>
                    <a:pt x="24" y="1"/>
                  </a:lnTo>
                  <a:lnTo>
                    <a:pt x="28" y="2"/>
                  </a:lnTo>
                  <a:lnTo>
                    <a:pt x="33" y="4"/>
                  </a:lnTo>
                  <a:lnTo>
                    <a:pt x="36" y="5"/>
                  </a:lnTo>
                  <a:lnTo>
                    <a:pt x="40" y="5"/>
                  </a:lnTo>
                  <a:lnTo>
                    <a:pt x="44" y="2"/>
                  </a:lnTo>
                  <a:lnTo>
                    <a:pt x="47" y="5"/>
                  </a:lnTo>
                  <a:lnTo>
                    <a:pt x="49" y="7"/>
                  </a:lnTo>
                  <a:lnTo>
                    <a:pt x="56" y="8"/>
                  </a:lnTo>
                  <a:lnTo>
                    <a:pt x="54" y="28"/>
                  </a:lnTo>
                  <a:lnTo>
                    <a:pt x="54" y="38"/>
                  </a:lnTo>
                  <a:lnTo>
                    <a:pt x="54" y="43"/>
                  </a:lnTo>
                  <a:lnTo>
                    <a:pt x="56" y="47"/>
                  </a:lnTo>
                  <a:lnTo>
                    <a:pt x="57" y="47"/>
                  </a:lnTo>
                  <a:lnTo>
                    <a:pt x="60" y="47"/>
                  </a:lnTo>
                  <a:lnTo>
                    <a:pt x="63" y="44"/>
                  </a:lnTo>
                  <a:lnTo>
                    <a:pt x="66" y="53"/>
                  </a:lnTo>
                  <a:lnTo>
                    <a:pt x="67" y="57"/>
                  </a:lnTo>
                  <a:lnTo>
                    <a:pt x="69" y="61"/>
                  </a:lnTo>
                  <a:lnTo>
                    <a:pt x="73" y="60"/>
                  </a:lnTo>
                  <a:lnTo>
                    <a:pt x="77" y="60"/>
                  </a:lnTo>
                  <a:lnTo>
                    <a:pt x="82" y="60"/>
                  </a:lnTo>
                  <a:lnTo>
                    <a:pt x="86" y="59"/>
                  </a:lnTo>
                  <a:lnTo>
                    <a:pt x="86" y="57"/>
                  </a:lnTo>
                  <a:lnTo>
                    <a:pt x="87" y="56"/>
                  </a:lnTo>
                  <a:lnTo>
                    <a:pt x="89" y="51"/>
                  </a:lnTo>
                  <a:lnTo>
                    <a:pt x="90" y="47"/>
                  </a:lnTo>
                  <a:lnTo>
                    <a:pt x="92" y="44"/>
                  </a:lnTo>
                  <a:lnTo>
                    <a:pt x="95" y="43"/>
                  </a:lnTo>
                  <a:lnTo>
                    <a:pt x="98" y="41"/>
                  </a:lnTo>
                  <a:lnTo>
                    <a:pt x="102" y="41"/>
                  </a:lnTo>
                  <a:lnTo>
                    <a:pt x="105" y="38"/>
                  </a:lnTo>
                  <a:lnTo>
                    <a:pt x="106" y="37"/>
                  </a:lnTo>
                  <a:lnTo>
                    <a:pt x="108" y="33"/>
                  </a:lnTo>
                  <a:lnTo>
                    <a:pt x="109" y="30"/>
                  </a:lnTo>
                  <a:lnTo>
                    <a:pt x="109" y="28"/>
                  </a:lnTo>
                  <a:lnTo>
                    <a:pt x="111" y="28"/>
                  </a:lnTo>
                  <a:lnTo>
                    <a:pt x="116" y="27"/>
                  </a:lnTo>
                  <a:lnTo>
                    <a:pt x="121" y="28"/>
                  </a:lnTo>
                  <a:lnTo>
                    <a:pt x="126" y="31"/>
                  </a:lnTo>
                  <a:lnTo>
                    <a:pt x="131" y="34"/>
                  </a:lnTo>
                  <a:lnTo>
                    <a:pt x="139" y="40"/>
                  </a:lnTo>
                  <a:lnTo>
                    <a:pt x="142" y="43"/>
                  </a:lnTo>
                  <a:lnTo>
                    <a:pt x="147" y="44"/>
                  </a:lnTo>
                  <a:lnTo>
                    <a:pt x="149" y="44"/>
                  </a:lnTo>
                  <a:lnTo>
                    <a:pt x="151" y="44"/>
                  </a:lnTo>
                  <a:lnTo>
                    <a:pt x="157" y="44"/>
                  </a:lnTo>
                  <a:lnTo>
                    <a:pt x="161" y="44"/>
                  </a:lnTo>
                  <a:lnTo>
                    <a:pt x="165" y="44"/>
                  </a:lnTo>
                  <a:lnTo>
                    <a:pt x="167" y="46"/>
                  </a:lnTo>
                  <a:lnTo>
                    <a:pt x="167" y="47"/>
                  </a:lnTo>
                  <a:lnTo>
                    <a:pt x="168" y="49"/>
                  </a:lnTo>
                  <a:lnTo>
                    <a:pt x="180" y="54"/>
                  </a:lnTo>
                  <a:lnTo>
                    <a:pt x="185" y="59"/>
                  </a:lnTo>
                  <a:lnTo>
                    <a:pt x="195" y="61"/>
                  </a:lnTo>
                  <a:lnTo>
                    <a:pt x="208" y="64"/>
                  </a:lnTo>
                  <a:lnTo>
                    <a:pt x="220" y="67"/>
                  </a:lnTo>
                  <a:lnTo>
                    <a:pt x="224" y="70"/>
                  </a:lnTo>
                  <a:lnTo>
                    <a:pt x="230" y="72"/>
                  </a:lnTo>
                  <a:lnTo>
                    <a:pt x="231" y="74"/>
                  </a:lnTo>
                  <a:lnTo>
                    <a:pt x="233" y="77"/>
                  </a:lnTo>
                  <a:lnTo>
                    <a:pt x="236" y="82"/>
                  </a:lnTo>
                  <a:lnTo>
                    <a:pt x="237" y="83"/>
                  </a:lnTo>
                  <a:lnTo>
                    <a:pt x="240" y="83"/>
                  </a:lnTo>
                  <a:lnTo>
                    <a:pt x="242" y="83"/>
                  </a:lnTo>
                  <a:lnTo>
                    <a:pt x="244" y="83"/>
                  </a:lnTo>
                  <a:lnTo>
                    <a:pt x="246" y="83"/>
                  </a:lnTo>
                  <a:lnTo>
                    <a:pt x="257" y="97"/>
                  </a:lnTo>
                  <a:lnTo>
                    <a:pt x="257" y="99"/>
                  </a:lnTo>
                  <a:lnTo>
                    <a:pt x="257" y="103"/>
                  </a:lnTo>
                  <a:lnTo>
                    <a:pt x="256" y="106"/>
                  </a:lnTo>
                  <a:lnTo>
                    <a:pt x="257" y="108"/>
                  </a:lnTo>
                  <a:lnTo>
                    <a:pt x="259" y="109"/>
                  </a:lnTo>
                  <a:lnTo>
                    <a:pt x="260" y="109"/>
                  </a:lnTo>
                  <a:lnTo>
                    <a:pt x="265" y="109"/>
                  </a:lnTo>
                  <a:lnTo>
                    <a:pt x="270" y="109"/>
                  </a:lnTo>
                  <a:lnTo>
                    <a:pt x="273" y="110"/>
                  </a:lnTo>
                  <a:lnTo>
                    <a:pt x="275" y="113"/>
                  </a:lnTo>
                  <a:lnTo>
                    <a:pt x="276" y="116"/>
                  </a:lnTo>
                  <a:lnTo>
                    <a:pt x="278" y="119"/>
                  </a:lnTo>
                  <a:lnTo>
                    <a:pt x="278" y="120"/>
                  </a:lnTo>
                  <a:lnTo>
                    <a:pt x="279" y="122"/>
                  </a:lnTo>
                  <a:lnTo>
                    <a:pt x="283" y="122"/>
                  </a:lnTo>
                  <a:lnTo>
                    <a:pt x="286" y="122"/>
                  </a:lnTo>
                  <a:lnTo>
                    <a:pt x="289" y="122"/>
                  </a:lnTo>
                  <a:lnTo>
                    <a:pt x="293" y="122"/>
                  </a:lnTo>
                  <a:lnTo>
                    <a:pt x="296" y="138"/>
                  </a:lnTo>
                  <a:lnTo>
                    <a:pt x="282" y="144"/>
                  </a:lnTo>
                  <a:lnTo>
                    <a:pt x="283" y="149"/>
                  </a:lnTo>
                  <a:lnTo>
                    <a:pt x="285" y="158"/>
                  </a:lnTo>
                  <a:lnTo>
                    <a:pt x="288" y="164"/>
                  </a:lnTo>
                  <a:lnTo>
                    <a:pt x="289" y="167"/>
                  </a:lnTo>
                  <a:lnTo>
                    <a:pt x="291" y="169"/>
                  </a:lnTo>
                  <a:lnTo>
                    <a:pt x="293" y="169"/>
                  </a:lnTo>
                  <a:lnTo>
                    <a:pt x="296" y="169"/>
                  </a:lnTo>
                  <a:lnTo>
                    <a:pt x="299" y="171"/>
                  </a:lnTo>
                  <a:lnTo>
                    <a:pt x="301" y="171"/>
                  </a:lnTo>
                  <a:lnTo>
                    <a:pt x="302" y="174"/>
                  </a:lnTo>
                  <a:lnTo>
                    <a:pt x="303" y="177"/>
                  </a:lnTo>
                  <a:lnTo>
                    <a:pt x="303" y="181"/>
                  </a:lnTo>
                  <a:lnTo>
                    <a:pt x="305" y="187"/>
                  </a:lnTo>
                  <a:lnTo>
                    <a:pt x="305" y="190"/>
                  </a:lnTo>
                  <a:lnTo>
                    <a:pt x="306" y="191"/>
                  </a:lnTo>
                  <a:lnTo>
                    <a:pt x="309" y="192"/>
                  </a:lnTo>
                  <a:lnTo>
                    <a:pt x="312" y="192"/>
                  </a:lnTo>
                  <a:lnTo>
                    <a:pt x="315" y="192"/>
                  </a:lnTo>
                  <a:lnTo>
                    <a:pt x="318" y="194"/>
                  </a:lnTo>
                  <a:lnTo>
                    <a:pt x="316" y="198"/>
                  </a:lnTo>
                  <a:lnTo>
                    <a:pt x="316" y="203"/>
                  </a:lnTo>
                  <a:lnTo>
                    <a:pt x="316" y="204"/>
                  </a:lnTo>
                  <a:lnTo>
                    <a:pt x="318" y="204"/>
                  </a:lnTo>
                  <a:lnTo>
                    <a:pt x="321" y="205"/>
                  </a:lnTo>
                  <a:lnTo>
                    <a:pt x="325" y="205"/>
                  </a:lnTo>
                  <a:lnTo>
                    <a:pt x="328" y="205"/>
                  </a:lnTo>
                  <a:lnTo>
                    <a:pt x="331" y="207"/>
                  </a:lnTo>
                  <a:lnTo>
                    <a:pt x="332" y="207"/>
                  </a:lnTo>
                  <a:lnTo>
                    <a:pt x="332" y="208"/>
                  </a:lnTo>
                  <a:lnTo>
                    <a:pt x="331" y="210"/>
                  </a:lnTo>
                  <a:lnTo>
                    <a:pt x="329" y="213"/>
                  </a:lnTo>
                  <a:lnTo>
                    <a:pt x="332" y="216"/>
                  </a:lnTo>
                  <a:lnTo>
                    <a:pt x="334" y="216"/>
                  </a:lnTo>
                  <a:lnTo>
                    <a:pt x="339" y="218"/>
                  </a:lnTo>
                  <a:lnTo>
                    <a:pt x="339" y="223"/>
                  </a:lnTo>
                  <a:lnTo>
                    <a:pt x="339" y="227"/>
                  </a:lnTo>
                  <a:lnTo>
                    <a:pt x="329" y="224"/>
                  </a:lnTo>
                  <a:lnTo>
                    <a:pt x="315" y="223"/>
                  </a:lnTo>
                  <a:lnTo>
                    <a:pt x="303" y="220"/>
                  </a:lnTo>
                  <a:lnTo>
                    <a:pt x="293" y="216"/>
                  </a:lnTo>
                  <a:lnTo>
                    <a:pt x="285" y="200"/>
                  </a:lnTo>
                  <a:lnTo>
                    <a:pt x="282" y="198"/>
                  </a:lnTo>
                  <a:lnTo>
                    <a:pt x="279" y="198"/>
                  </a:lnTo>
                  <a:lnTo>
                    <a:pt x="276" y="197"/>
                  </a:lnTo>
                  <a:lnTo>
                    <a:pt x="273" y="197"/>
                  </a:lnTo>
                  <a:lnTo>
                    <a:pt x="272" y="195"/>
                  </a:lnTo>
                  <a:lnTo>
                    <a:pt x="272" y="192"/>
                  </a:lnTo>
                  <a:lnTo>
                    <a:pt x="270" y="188"/>
                  </a:lnTo>
                  <a:lnTo>
                    <a:pt x="269" y="184"/>
                  </a:lnTo>
                  <a:lnTo>
                    <a:pt x="267" y="180"/>
                  </a:lnTo>
                  <a:lnTo>
                    <a:pt x="263" y="175"/>
                  </a:lnTo>
                  <a:lnTo>
                    <a:pt x="259" y="172"/>
                  </a:lnTo>
                  <a:lnTo>
                    <a:pt x="252" y="169"/>
                  </a:lnTo>
                  <a:lnTo>
                    <a:pt x="244" y="168"/>
                  </a:lnTo>
                  <a:lnTo>
                    <a:pt x="230" y="167"/>
                  </a:lnTo>
                  <a:lnTo>
                    <a:pt x="219" y="167"/>
                  </a:lnTo>
                  <a:lnTo>
                    <a:pt x="219" y="169"/>
                  </a:lnTo>
                  <a:lnTo>
                    <a:pt x="219" y="172"/>
                  </a:lnTo>
                  <a:lnTo>
                    <a:pt x="219" y="177"/>
                  </a:lnTo>
                  <a:lnTo>
                    <a:pt x="219" y="180"/>
                  </a:lnTo>
                  <a:lnTo>
                    <a:pt x="217" y="182"/>
                  </a:lnTo>
                  <a:lnTo>
                    <a:pt x="216" y="185"/>
                  </a:lnTo>
                  <a:lnTo>
                    <a:pt x="214" y="187"/>
                  </a:lnTo>
                  <a:lnTo>
                    <a:pt x="211" y="188"/>
                  </a:lnTo>
                  <a:lnTo>
                    <a:pt x="208" y="190"/>
                  </a:lnTo>
                  <a:lnTo>
                    <a:pt x="206" y="190"/>
                  </a:lnTo>
                  <a:lnTo>
                    <a:pt x="198" y="191"/>
                  </a:lnTo>
                  <a:lnTo>
                    <a:pt x="183" y="192"/>
                  </a:lnTo>
                  <a:lnTo>
                    <a:pt x="175" y="192"/>
                  </a:lnTo>
                  <a:lnTo>
                    <a:pt x="168" y="194"/>
                  </a:lnTo>
                  <a:lnTo>
                    <a:pt x="162" y="184"/>
                  </a:lnTo>
                  <a:lnTo>
                    <a:pt x="158" y="171"/>
                  </a:lnTo>
                  <a:lnTo>
                    <a:pt x="152" y="171"/>
                  </a:lnTo>
                  <a:lnTo>
                    <a:pt x="145" y="169"/>
                  </a:lnTo>
                  <a:lnTo>
                    <a:pt x="138" y="168"/>
                  </a:lnTo>
                  <a:lnTo>
                    <a:pt x="132" y="169"/>
                  </a:lnTo>
                  <a:lnTo>
                    <a:pt x="132" y="174"/>
                  </a:lnTo>
                  <a:lnTo>
                    <a:pt x="122" y="175"/>
                  </a:lnTo>
                  <a:lnTo>
                    <a:pt x="113" y="177"/>
                  </a:lnTo>
                  <a:lnTo>
                    <a:pt x="119" y="169"/>
                  </a:lnTo>
                  <a:lnTo>
                    <a:pt x="122" y="165"/>
                  </a:lnTo>
                  <a:lnTo>
                    <a:pt x="125" y="164"/>
                  </a:lnTo>
                  <a:lnTo>
                    <a:pt x="126" y="162"/>
                  </a:lnTo>
                  <a:lnTo>
                    <a:pt x="129" y="164"/>
                  </a:lnTo>
                  <a:lnTo>
                    <a:pt x="134" y="164"/>
                  </a:lnTo>
                  <a:lnTo>
                    <a:pt x="135" y="164"/>
                  </a:lnTo>
                  <a:lnTo>
                    <a:pt x="134" y="149"/>
                  </a:lnTo>
                  <a:lnTo>
                    <a:pt x="129" y="135"/>
                  </a:lnTo>
                  <a:lnTo>
                    <a:pt x="122" y="105"/>
                  </a:lnTo>
                  <a:lnTo>
                    <a:pt x="108" y="100"/>
                  </a:lnTo>
                  <a:lnTo>
                    <a:pt x="106" y="100"/>
                  </a:lnTo>
                  <a:lnTo>
                    <a:pt x="105" y="102"/>
                  </a:lnTo>
                  <a:lnTo>
                    <a:pt x="103" y="103"/>
                  </a:lnTo>
                  <a:lnTo>
                    <a:pt x="102" y="102"/>
                  </a:lnTo>
                  <a:lnTo>
                    <a:pt x="102" y="100"/>
                  </a:lnTo>
                  <a:lnTo>
                    <a:pt x="100" y="97"/>
                  </a:lnTo>
                  <a:lnTo>
                    <a:pt x="100" y="93"/>
                  </a:lnTo>
                  <a:lnTo>
                    <a:pt x="99" y="92"/>
                  </a:lnTo>
                  <a:lnTo>
                    <a:pt x="96" y="89"/>
                  </a:lnTo>
                  <a:lnTo>
                    <a:pt x="92" y="89"/>
                  </a:lnTo>
                  <a:lnTo>
                    <a:pt x="82" y="87"/>
                  </a:lnTo>
                  <a:lnTo>
                    <a:pt x="73" y="86"/>
                  </a:lnTo>
                  <a:lnTo>
                    <a:pt x="67" y="85"/>
                  </a:lnTo>
                  <a:lnTo>
                    <a:pt x="63" y="83"/>
                  </a:lnTo>
                  <a:lnTo>
                    <a:pt x="63" y="82"/>
                  </a:lnTo>
                  <a:lnTo>
                    <a:pt x="62" y="80"/>
                  </a:lnTo>
                  <a:lnTo>
                    <a:pt x="62" y="77"/>
                  </a:lnTo>
                  <a:lnTo>
                    <a:pt x="62" y="74"/>
                  </a:lnTo>
                  <a:lnTo>
                    <a:pt x="62" y="73"/>
                  </a:lnTo>
                  <a:lnTo>
                    <a:pt x="60" y="72"/>
                  </a:lnTo>
                  <a:lnTo>
                    <a:pt x="57" y="70"/>
                  </a:lnTo>
                  <a:lnTo>
                    <a:pt x="54" y="69"/>
                  </a:lnTo>
                  <a:lnTo>
                    <a:pt x="50" y="67"/>
                  </a:lnTo>
                  <a:lnTo>
                    <a:pt x="47" y="66"/>
                  </a:lnTo>
                  <a:lnTo>
                    <a:pt x="49" y="66"/>
                  </a:lnTo>
                  <a:lnTo>
                    <a:pt x="47" y="64"/>
                  </a:lnTo>
                  <a:lnTo>
                    <a:pt x="44" y="63"/>
                  </a:lnTo>
                  <a:lnTo>
                    <a:pt x="40" y="63"/>
                  </a:lnTo>
                  <a:lnTo>
                    <a:pt x="41" y="64"/>
                  </a:lnTo>
                  <a:lnTo>
                    <a:pt x="40" y="64"/>
                  </a:lnTo>
                  <a:lnTo>
                    <a:pt x="39" y="64"/>
                  </a:lnTo>
                  <a:lnTo>
                    <a:pt x="39" y="67"/>
                  </a:lnTo>
                  <a:lnTo>
                    <a:pt x="36" y="72"/>
                  </a:lnTo>
                  <a:lnTo>
                    <a:pt x="30" y="63"/>
                  </a:lnTo>
                  <a:lnTo>
                    <a:pt x="24" y="53"/>
                  </a:lnTo>
                  <a:lnTo>
                    <a:pt x="17" y="51"/>
                  </a:lnTo>
                  <a:lnTo>
                    <a:pt x="23" y="50"/>
                  </a:lnTo>
                  <a:lnTo>
                    <a:pt x="24" y="53"/>
                  </a:lnTo>
                  <a:lnTo>
                    <a:pt x="31" y="51"/>
                  </a:lnTo>
                  <a:lnTo>
                    <a:pt x="36" y="51"/>
                  </a:lnTo>
                  <a:lnTo>
                    <a:pt x="34" y="50"/>
                  </a:lnTo>
                  <a:lnTo>
                    <a:pt x="31" y="49"/>
                  </a:lnTo>
                  <a:lnTo>
                    <a:pt x="24" y="49"/>
                  </a:lnTo>
                  <a:lnTo>
                    <a:pt x="14" y="47"/>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2" name="Freeform 27"/>
            <p:cNvSpPr>
              <a:spLocks/>
            </p:cNvSpPr>
            <p:nvPr/>
          </p:nvSpPr>
          <p:spPr bwMode="auto">
            <a:xfrm>
              <a:off x="4545" y="2857"/>
              <a:ext cx="183" cy="233"/>
            </a:xfrm>
            <a:custGeom>
              <a:avLst/>
              <a:gdLst>
                <a:gd name="T0" fmla="*/ 103 w 183"/>
                <a:gd name="T1" fmla="*/ 59 h 233"/>
                <a:gd name="T2" fmla="*/ 106 w 183"/>
                <a:gd name="T3" fmla="*/ 55 h 233"/>
                <a:gd name="T4" fmla="*/ 112 w 183"/>
                <a:gd name="T5" fmla="*/ 49 h 233"/>
                <a:gd name="T6" fmla="*/ 122 w 183"/>
                <a:gd name="T7" fmla="*/ 48 h 233"/>
                <a:gd name="T8" fmla="*/ 122 w 183"/>
                <a:gd name="T9" fmla="*/ 35 h 233"/>
                <a:gd name="T10" fmla="*/ 134 w 183"/>
                <a:gd name="T11" fmla="*/ 14 h 233"/>
                <a:gd name="T12" fmla="*/ 138 w 183"/>
                <a:gd name="T13" fmla="*/ 3 h 233"/>
                <a:gd name="T14" fmla="*/ 152 w 183"/>
                <a:gd name="T15" fmla="*/ 6 h 233"/>
                <a:gd name="T16" fmla="*/ 161 w 183"/>
                <a:gd name="T17" fmla="*/ 17 h 233"/>
                <a:gd name="T18" fmla="*/ 161 w 183"/>
                <a:gd name="T19" fmla="*/ 23 h 233"/>
                <a:gd name="T20" fmla="*/ 168 w 183"/>
                <a:gd name="T21" fmla="*/ 26 h 233"/>
                <a:gd name="T22" fmla="*/ 177 w 183"/>
                <a:gd name="T23" fmla="*/ 30 h 233"/>
                <a:gd name="T24" fmla="*/ 183 w 183"/>
                <a:gd name="T25" fmla="*/ 42 h 233"/>
                <a:gd name="T26" fmla="*/ 172 w 183"/>
                <a:gd name="T27" fmla="*/ 48 h 233"/>
                <a:gd name="T28" fmla="*/ 167 w 183"/>
                <a:gd name="T29" fmla="*/ 45 h 233"/>
                <a:gd name="T30" fmla="*/ 168 w 183"/>
                <a:gd name="T31" fmla="*/ 50 h 233"/>
                <a:gd name="T32" fmla="*/ 167 w 183"/>
                <a:gd name="T33" fmla="*/ 59 h 233"/>
                <a:gd name="T34" fmla="*/ 149 w 183"/>
                <a:gd name="T35" fmla="*/ 63 h 233"/>
                <a:gd name="T36" fmla="*/ 152 w 183"/>
                <a:gd name="T37" fmla="*/ 75 h 233"/>
                <a:gd name="T38" fmla="*/ 151 w 183"/>
                <a:gd name="T39" fmla="*/ 81 h 233"/>
                <a:gd name="T40" fmla="*/ 154 w 183"/>
                <a:gd name="T41" fmla="*/ 91 h 233"/>
                <a:gd name="T42" fmla="*/ 158 w 183"/>
                <a:gd name="T43" fmla="*/ 102 h 233"/>
                <a:gd name="T44" fmla="*/ 158 w 183"/>
                <a:gd name="T45" fmla="*/ 120 h 233"/>
                <a:gd name="T46" fmla="*/ 164 w 183"/>
                <a:gd name="T47" fmla="*/ 124 h 233"/>
                <a:gd name="T48" fmla="*/ 172 w 183"/>
                <a:gd name="T49" fmla="*/ 130 h 233"/>
                <a:gd name="T50" fmla="*/ 175 w 183"/>
                <a:gd name="T51" fmla="*/ 135 h 233"/>
                <a:gd name="T52" fmla="*/ 164 w 183"/>
                <a:gd name="T53" fmla="*/ 135 h 233"/>
                <a:gd name="T54" fmla="*/ 152 w 183"/>
                <a:gd name="T55" fmla="*/ 144 h 233"/>
                <a:gd name="T56" fmla="*/ 154 w 183"/>
                <a:gd name="T57" fmla="*/ 171 h 233"/>
                <a:gd name="T58" fmla="*/ 147 w 183"/>
                <a:gd name="T59" fmla="*/ 182 h 233"/>
                <a:gd name="T60" fmla="*/ 145 w 183"/>
                <a:gd name="T61" fmla="*/ 193 h 233"/>
                <a:gd name="T62" fmla="*/ 139 w 183"/>
                <a:gd name="T63" fmla="*/ 202 h 233"/>
                <a:gd name="T64" fmla="*/ 131 w 183"/>
                <a:gd name="T65" fmla="*/ 218 h 233"/>
                <a:gd name="T66" fmla="*/ 128 w 183"/>
                <a:gd name="T67" fmla="*/ 225 h 233"/>
                <a:gd name="T68" fmla="*/ 119 w 183"/>
                <a:gd name="T69" fmla="*/ 225 h 233"/>
                <a:gd name="T70" fmla="*/ 106 w 183"/>
                <a:gd name="T71" fmla="*/ 230 h 233"/>
                <a:gd name="T72" fmla="*/ 106 w 183"/>
                <a:gd name="T73" fmla="*/ 228 h 233"/>
                <a:gd name="T74" fmla="*/ 76 w 183"/>
                <a:gd name="T75" fmla="*/ 222 h 233"/>
                <a:gd name="T76" fmla="*/ 56 w 183"/>
                <a:gd name="T77" fmla="*/ 216 h 233"/>
                <a:gd name="T78" fmla="*/ 43 w 183"/>
                <a:gd name="T79" fmla="*/ 218 h 233"/>
                <a:gd name="T80" fmla="*/ 17 w 183"/>
                <a:gd name="T81" fmla="*/ 174 h 233"/>
                <a:gd name="T82" fmla="*/ 7 w 183"/>
                <a:gd name="T83" fmla="*/ 180 h 233"/>
                <a:gd name="T84" fmla="*/ 10 w 183"/>
                <a:gd name="T85" fmla="*/ 174 h 233"/>
                <a:gd name="T86" fmla="*/ 1 w 183"/>
                <a:gd name="T87" fmla="*/ 148 h 233"/>
                <a:gd name="T88" fmla="*/ 1 w 183"/>
                <a:gd name="T89" fmla="*/ 131 h 233"/>
                <a:gd name="T90" fmla="*/ 14 w 183"/>
                <a:gd name="T91" fmla="*/ 108 h 233"/>
                <a:gd name="T92" fmla="*/ 43 w 183"/>
                <a:gd name="T93" fmla="*/ 112 h 233"/>
                <a:gd name="T94" fmla="*/ 49 w 183"/>
                <a:gd name="T95" fmla="*/ 97 h 233"/>
                <a:gd name="T96" fmla="*/ 62 w 183"/>
                <a:gd name="T97" fmla="*/ 89 h 233"/>
                <a:gd name="T98" fmla="*/ 75 w 183"/>
                <a:gd name="T99" fmla="*/ 89 h 233"/>
                <a:gd name="T100" fmla="*/ 86 w 183"/>
                <a:gd name="T101" fmla="*/ 75 h 233"/>
                <a:gd name="T102" fmla="*/ 99 w 183"/>
                <a:gd name="T103" fmla="*/ 61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3" h="233">
                  <a:moveTo>
                    <a:pt x="99" y="61"/>
                  </a:moveTo>
                  <a:lnTo>
                    <a:pt x="100" y="59"/>
                  </a:lnTo>
                  <a:lnTo>
                    <a:pt x="103" y="59"/>
                  </a:lnTo>
                  <a:lnTo>
                    <a:pt x="105" y="59"/>
                  </a:lnTo>
                  <a:lnTo>
                    <a:pt x="106" y="59"/>
                  </a:lnTo>
                  <a:lnTo>
                    <a:pt x="106" y="55"/>
                  </a:lnTo>
                  <a:lnTo>
                    <a:pt x="108" y="52"/>
                  </a:lnTo>
                  <a:lnTo>
                    <a:pt x="109" y="50"/>
                  </a:lnTo>
                  <a:lnTo>
                    <a:pt x="112" y="49"/>
                  </a:lnTo>
                  <a:lnTo>
                    <a:pt x="115" y="49"/>
                  </a:lnTo>
                  <a:lnTo>
                    <a:pt x="119" y="49"/>
                  </a:lnTo>
                  <a:lnTo>
                    <a:pt x="122" y="48"/>
                  </a:lnTo>
                  <a:lnTo>
                    <a:pt x="122" y="42"/>
                  </a:lnTo>
                  <a:lnTo>
                    <a:pt x="122" y="38"/>
                  </a:lnTo>
                  <a:lnTo>
                    <a:pt x="122" y="35"/>
                  </a:lnTo>
                  <a:lnTo>
                    <a:pt x="123" y="30"/>
                  </a:lnTo>
                  <a:lnTo>
                    <a:pt x="128" y="23"/>
                  </a:lnTo>
                  <a:lnTo>
                    <a:pt x="134" y="14"/>
                  </a:lnTo>
                  <a:lnTo>
                    <a:pt x="139" y="12"/>
                  </a:lnTo>
                  <a:lnTo>
                    <a:pt x="139" y="6"/>
                  </a:lnTo>
                  <a:lnTo>
                    <a:pt x="138" y="3"/>
                  </a:lnTo>
                  <a:lnTo>
                    <a:pt x="139" y="0"/>
                  </a:lnTo>
                  <a:lnTo>
                    <a:pt x="147" y="3"/>
                  </a:lnTo>
                  <a:lnTo>
                    <a:pt x="152" y="6"/>
                  </a:lnTo>
                  <a:lnTo>
                    <a:pt x="157" y="9"/>
                  </a:lnTo>
                  <a:lnTo>
                    <a:pt x="164" y="14"/>
                  </a:lnTo>
                  <a:lnTo>
                    <a:pt x="161" y="17"/>
                  </a:lnTo>
                  <a:lnTo>
                    <a:pt x="161" y="20"/>
                  </a:lnTo>
                  <a:lnTo>
                    <a:pt x="161" y="22"/>
                  </a:lnTo>
                  <a:lnTo>
                    <a:pt x="161" y="23"/>
                  </a:lnTo>
                  <a:lnTo>
                    <a:pt x="162" y="23"/>
                  </a:lnTo>
                  <a:lnTo>
                    <a:pt x="164" y="25"/>
                  </a:lnTo>
                  <a:lnTo>
                    <a:pt x="168" y="26"/>
                  </a:lnTo>
                  <a:lnTo>
                    <a:pt x="171" y="26"/>
                  </a:lnTo>
                  <a:lnTo>
                    <a:pt x="175" y="27"/>
                  </a:lnTo>
                  <a:lnTo>
                    <a:pt x="177" y="30"/>
                  </a:lnTo>
                  <a:lnTo>
                    <a:pt x="180" y="35"/>
                  </a:lnTo>
                  <a:lnTo>
                    <a:pt x="181" y="39"/>
                  </a:lnTo>
                  <a:lnTo>
                    <a:pt x="183" y="42"/>
                  </a:lnTo>
                  <a:lnTo>
                    <a:pt x="180" y="42"/>
                  </a:lnTo>
                  <a:lnTo>
                    <a:pt x="175" y="48"/>
                  </a:lnTo>
                  <a:lnTo>
                    <a:pt x="172" y="48"/>
                  </a:lnTo>
                  <a:lnTo>
                    <a:pt x="170" y="46"/>
                  </a:lnTo>
                  <a:lnTo>
                    <a:pt x="168" y="45"/>
                  </a:lnTo>
                  <a:lnTo>
                    <a:pt x="167" y="45"/>
                  </a:lnTo>
                  <a:lnTo>
                    <a:pt x="167" y="46"/>
                  </a:lnTo>
                  <a:lnTo>
                    <a:pt x="167" y="48"/>
                  </a:lnTo>
                  <a:lnTo>
                    <a:pt x="168" y="50"/>
                  </a:lnTo>
                  <a:lnTo>
                    <a:pt x="168" y="53"/>
                  </a:lnTo>
                  <a:lnTo>
                    <a:pt x="168" y="56"/>
                  </a:lnTo>
                  <a:lnTo>
                    <a:pt x="167" y="59"/>
                  </a:lnTo>
                  <a:lnTo>
                    <a:pt x="164" y="62"/>
                  </a:lnTo>
                  <a:lnTo>
                    <a:pt x="158" y="63"/>
                  </a:lnTo>
                  <a:lnTo>
                    <a:pt x="149" y="63"/>
                  </a:lnTo>
                  <a:lnTo>
                    <a:pt x="155" y="75"/>
                  </a:lnTo>
                  <a:lnTo>
                    <a:pt x="154" y="74"/>
                  </a:lnTo>
                  <a:lnTo>
                    <a:pt x="152" y="75"/>
                  </a:lnTo>
                  <a:lnTo>
                    <a:pt x="154" y="76"/>
                  </a:lnTo>
                  <a:lnTo>
                    <a:pt x="152" y="78"/>
                  </a:lnTo>
                  <a:lnTo>
                    <a:pt x="151" y="81"/>
                  </a:lnTo>
                  <a:lnTo>
                    <a:pt x="149" y="84"/>
                  </a:lnTo>
                  <a:lnTo>
                    <a:pt x="149" y="86"/>
                  </a:lnTo>
                  <a:lnTo>
                    <a:pt x="154" y="91"/>
                  </a:lnTo>
                  <a:lnTo>
                    <a:pt x="157" y="95"/>
                  </a:lnTo>
                  <a:lnTo>
                    <a:pt x="158" y="97"/>
                  </a:lnTo>
                  <a:lnTo>
                    <a:pt x="158" y="102"/>
                  </a:lnTo>
                  <a:lnTo>
                    <a:pt x="158" y="108"/>
                  </a:lnTo>
                  <a:lnTo>
                    <a:pt x="157" y="114"/>
                  </a:lnTo>
                  <a:lnTo>
                    <a:pt x="158" y="120"/>
                  </a:lnTo>
                  <a:lnTo>
                    <a:pt x="159" y="121"/>
                  </a:lnTo>
                  <a:lnTo>
                    <a:pt x="161" y="122"/>
                  </a:lnTo>
                  <a:lnTo>
                    <a:pt x="164" y="124"/>
                  </a:lnTo>
                  <a:lnTo>
                    <a:pt x="168" y="125"/>
                  </a:lnTo>
                  <a:lnTo>
                    <a:pt x="172" y="128"/>
                  </a:lnTo>
                  <a:lnTo>
                    <a:pt x="172" y="130"/>
                  </a:lnTo>
                  <a:lnTo>
                    <a:pt x="174" y="133"/>
                  </a:lnTo>
                  <a:lnTo>
                    <a:pt x="174" y="134"/>
                  </a:lnTo>
                  <a:lnTo>
                    <a:pt x="175" y="135"/>
                  </a:lnTo>
                  <a:lnTo>
                    <a:pt x="172" y="137"/>
                  </a:lnTo>
                  <a:lnTo>
                    <a:pt x="170" y="135"/>
                  </a:lnTo>
                  <a:lnTo>
                    <a:pt x="164" y="135"/>
                  </a:lnTo>
                  <a:lnTo>
                    <a:pt x="161" y="137"/>
                  </a:lnTo>
                  <a:lnTo>
                    <a:pt x="158" y="140"/>
                  </a:lnTo>
                  <a:lnTo>
                    <a:pt x="152" y="144"/>
                  </a:lnTo>
                  <a:lnTo>
                    <a:pt x="152" y="151"/>
                  </a:lnTo>
                  <a:lnTo>
                    <a:pt x="152" y="161"/>
                  </a:lnTo>
                  <a:lnTo>
                    <a:pt x="154" y="171"/>
                  </a:lnTo>
                  <a:lnTo>
                    <a:pt x="152" y="177"/>
                  </a:lnTo>
                  <a:lnTo>
                    <a:pt x="147" y="180"/>
                  </a:lnTo>
                  <a:lnTo>
                    <a:pt x="147" y="182"/>
                  </a:lnTo>
                  <a:lnTo>
                    <a:pt x="145" y="183"/>
                  </a:lnTo>
                  <a:lnTo>
                    <a:pt x="142" y="186"/>
                  </a:lnTo>
                  <a:lnTo>
                    <a:pt x="145" y="193"/>
                  </a:lnTo>
                  <a:lnTo>
                    <a:pt x="147" y="202"/>
                  </a:lnTo>
                  <a:lnTo>
                    <a:pt x="144" y="203"/>
                  </a:lnTo>
                  <a:lnTo>
                    <a:pt x="139" y="202"/>
                  </a:lnTo>
                  <a:lnTo>
                    <a:pt x="134" y="210"/>
                  </a:lnTo>
                  <a:lnTo>
                    <a:pt x="132" y="215"/>
                  </a:lnTo>
                  <a:lnTo>
                    <a:pt x="131" y="218"/>
                  </a:lnTo>
                  <a:lnTo>
                    <a:pt x="129" y="222"/>
                  </a:lnTo>
                  <a:lnTo>
                    <a:pt x="129" y="223"/>
                  </a:lnTo>
                  <a:lnTo>
                    <a:pt x="128" y="225"/>
                  </a:lnTo>
                  <a:lnTo>
                    <a:pt x="126" y="225"/>
                  </a:lnTo>
                  <a:lnTo>
                    <a:pt x="123" y="225"/>
                  </a:lnTo>
                  <a:lnTo>
                    <a:pt x="119" y="225"/>
                  </a:lnTo>
                  <a:lnTo>
                    <a:pt x="113" y="229"/>
                  </a:lnTo>
                  <a:lnTo>
                    <a:pt x="109" y="233"/>
                  </a:lnTo>
                  <a:lnTo>
                    <a:pt x="106" y="230"/>
                  </a:lnTo>
                  <a:lnTo>
                    <a:pt x="105" y="229"/>
                  </a:lnTo>
                  <a:lnTo>
                    <a:pt x="105" y="228"/>
                  </a:lnTo>
                  <a:lnTo>
                    <a:pt x="106" y="228"/>
                  </a:lnTo>
                  <a:lnTo>
                    <a:pt x="98" y="222"/>
                  </a:lnTo>
                  <a:lnTo>
                    <a:pt x="87" y="222"/>
                  </a:lnTo>
                  <a:lnTo>
                    <a:pt x="76" y="222"/>
                  </a:lnTo>
                  <a:lnTo>
                    <a:pt x="70" y="228"/>
                  </a:lnTo>
                  <a:lnTo>
                    <a:pt x="56" y="225"/>
                  </a:lnTo>
                  <a:lnTo>
                    <a:pt x="56" y="216"/>
                  </a:lnTo>
                  <a:lnTo>
                    <a:pt x="53" y="216"/>
                  </a:lnTo>
                  <a:lnTo>
                    <a:pt x="49" y="218"/>
                  </a:lnTo>
                  <a:lnTo>
                    <a:pt x="43" y="218"/>
                  </a:lnTo>
                  <a:lnTo>
                    <a:pt x="36" y="216"/>
                  </a:lnTo>
                  <a:lnTo>
                    <a:pt x="28" y="216"/>
                  </a:lnTo>
                  <a:lnTo>
                    <a:pt x="17" y="174"/>
                  </a:lnTo>
                  <a:lnTo>
                    <a:pt x="13" y="179"/>
                  </a:lnTo>
                  <a:lnTo>
                    <a:pt x="10" y="180"/>
                  </a:lnTo>
                  <a:lnTo>
                    <a:pt x="7" y="180"/>
                  </a:lnTo>
                  <a:lnTo>
                    <a:pt x="8" y="179"/>
                  </a:lnTo>
                  <a:lnTo>
                    <a:pt x="10" y="176"/>
                  </a:lnTo>
                  <a:lnTo>
                    <a:pt x="10" y="174"/>
                  </a:lnTo>
                  <a:lnTo>
                    <a:pt x="8" y="173"/>
                  </a:lnTo>
                  <a:lnTo>
                    <a:pt x="7" y="171"/>
                  </a:lnTo>
                  <a:lnTo>
                    <a:pt x="1" y="148"/>
                  </a:lnTo>
                  <a:lnTo>
                    <a:pt x="0" y="141"/>
                  </a:lnTo>
                  <a:lnTo>
                    <a:pt x="0" y="135"/>
                  </a:lnTo>
                  <a:lnTo>
                    <a:pt x="1" y="131"/>
                  </a:lnTo>
                  <a:lnTo>
                    <a:pt x="3" y="128"/>
                  </a:lnTo>
                  <a:lnTo>
                    <a:pt x="4" y="125"/>
                  </a:lnTo>
                  <a:lnTo>
                    <a:pt x="14" y="108"/>
                  </a:lnTo>
                  <a:lnTo>
                    <a:pt x="28" y="115"/>
                  </a:lnTo>
                  <a:lnTo>
                    <a:pt x="43" y="122"/>
                  </a:lnTo>
                  <a:lnTo>
                    <a:pt x="43" y="112"/>
                  </a:lnTo>
                  <a:lnTo>
                    <a:pt x="46" y="102"/>
                  </a:lnTo>
                  <a:lnTo>
                    <a:pt x="47" y="98"/>
                  </a:lnTo>
                  <a:lnTo>
                    <a:pt x="49" y="97"/>
                  </a:lnTo>
                  <a:lnTo>
                    <a:pt x="50" y="94"/>
                  </a:lnTo>
                  <a:lnTo>
                    <a:pt x="54" y="91"/>
                  </a:lnTo>
                  <a:lnTo>
                    <a:pt x="62" y="89"/>
                  </a:lnTo>
                  <a:lnTo>
                    <a:pt x="66" y="89"/>
                  </a:lnTo>
                  <a:lnTo>
                    <a:pt x="70" y="89"/>
                  </a:lnTo>
                  <a:lnTo>
                    <a:pt x="75" y="89"/>
                  </a:lnTo>
                  <a:lnTo>
                    <a:pt x="77" y="89"/>
                  </a:lnTo>
                  <a:lnTo>
                    <a:pt x="80" y="84"/>
                  </a:lnTo>
                  <a:lnTo>
                    <a:pt x="86" y="75"/>
                  </a:lnTo>
                  <a:lnTo>
                    <a:pt x="92" y="63"/>
                  </a:lnTo>
                  <a:lnTo>
                    <a:pt x="95" y="59"/>
                  </a:lnTo>
                  <a:lnTo>
                    <a:pt x="99" y="61"/>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grpSp>
      <p:sp>
        <p:nvSpPr>
          <p:cNvPr id="33" name="Text Box 31"/>
          <p:cNvSpPr txBox="1">
            <a:spLocks noChangeArrowheads="1"/>
          </p:cNvSpPr>
          <p:nvPr/>
        </p:nvSpPr>
        <p:spPr bwMode="auto">
          <a:xfrm>
            <a:off x="813542" y="1866035"/>
            <a:ext cx="193527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Pohjois-Amerikka: +2,2 %</a:t>
            </a:r>
          </a:p>
          <a:p>
            <a:pPr defTabSz="812394"/>
            <a:r>
              <a:rPr lang="fi-FI" sz="900" b="0" dirty="0">
                <a:solidFill>
                  <a:schemeClr val="accent2"/>
                </a:solidFill>
                <a:latin typeface="Verdana"/>
                <a:ea typeface="ＭＳ Ｐゴシック" pitchFamily="34" charset="-128"/>
              </a:rPr>
              <a:t>USA	+2,2 %</a:t>
            </a:r>
          </a:p>
          <a:p>
            <a:pPr defTabSz="812394"/>
            <a:r>
              <a:rPr lang="fi-FI" sz="900" b="0" dirty="0">
                <a:solidFill>
                  <a:srgbClr val="85E869">
                    <a:lumMod val="50000"/>
                  </a:srgbClr>
                </a:solidFill>
                <a:latin typeface="Verdana"/>
                <a:ea typeface="ＭＳ Ｐゴシック" pitchFamily="34" charset="-128"/>
              </a:rPr>
              <a:t>Kanada	+3,0 %</a:t>
            </a:r>
          </a:p>
        </p:txBody>
      </p:sp>
      <p:sp>
        <p:nvSpPr>
          <p:cNvPr id="34" name="Text Box 36"/>
          <p:cNvSpPr txBox="1">
            <a:spLocks noChangeArrowheads="1"/>
          </p:cNvSpPr>
          <p:nvPr/>
        </p:nvSpPr>
        <p:spPr bwMode="auto">
          <a:xfrm>
            <a:off x="477715" y="3320225"/>
            <a:ext cx="2252607" cy="1200329"/>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Etelä- ja Väli-Amerikka: +1,7 %</a:t>
            </a:r>
          </a:p>
          <a:p>
            <a:pPr defTabSz="812394"/>
            <a:r>
              <a:rPr lang="fi-FI" sz="900" b="0" dirty="0">
                <a:solidFill>
                  <a:schemeClr val="accent2"/>
                </a:solidFill>
                <a:latin typeface="Verdana"/>
                <a:ea typeface="ＭＳ Ｐゴシック" pitchFamily="34" charset="-128"/>
              </a:rPr>
              <a:t>Brasilia 	+0,7 %</a:t>
            </a:r>
          </a:p>
          <a:p>
            <a:pPr defTabSz="812394"/>
            <a:r>
              <a:rPr lang="fi-FI" sz="900" b="0" dirty="0">
                <a:solidFill>
                  <a:schemeClr val="accent2"/>
                </a:solidFill>
                <a:latin typeface="Verdana"/>
                <a:ea typeface="ＭＳ Ｐゴシック" pitchFamily="34" charset="-128"/>
              </a:rPr>
              <a:t>Meksiko 	+2,2 %</a:t>
            </a:r>
          </a:p>
          <a:p>
            <a:pPr defTabSz="812394"/>
            <a:r>
              <a:rPr lang="fi-FI" sz="900" b="0" dirty="0">
                <a:solidFill>
                  <a:srgbClr val="85E869">
                    <a:lumMod val="50000"/>
                  </a:srgbClr>
                </a:solidFill>
                <a:latin typeface="Verdana"/>
                <a:ea typeface="ＭＳ Ｐゴシック" pitchFamily="34" charset="-128"/>
              </a:rPr>
              <a:t>Argentiina 	+2,8 %</a:t>
            </a:r>
          </a:p>
          <a:p>
            <a:pPr defTabSz="812394"/>
            <a:r>
              <a:rPr lang="fi-FI" sz="900" b="0" dirty="0">
                <a:solidFill>
                  <a:srgbClr val="FF00B8"/>
                </a:solidFill>
                <a:latin typeface="Verdana"/>
                <a:ea typeface="ＭＳ Ｐゴシック" pitchFamily="34" charset="-128"/>
              </a:rPr>
              <a:t>Venezuela 	-8,2 %</a:t>
            </a:r>
          </a:p>
          <a:p>
            <a:pPr defTabSz="812394"/>
            <a:r>
              <a:rPr lang="fi-FI" sz="900" b="0" dirty="0">
                <a:solidFill>
                  <a:schemeClr val="accent2"/>
                </a:solidFill>
                <a:latin typeface="Verdana"/>
                <a:ea typeface="ＭＳ Ｐゴシック" pitchFamily="34" charset="-128"/>
              </a:rPr>
              <a:t>Kolumbia 	+1,8 %</a:t>
            </a:r>
          </a:p>
          <a:p>
            <a:pPr defTabSz="812394"/>
            <a:r>
              <a:rPr lang="fi-FI" sz="900" b="0" dirty="0">
                <a:solidFill>
                  <a:schemeClr val="accent2"/>
                </a:solidFill>
                <a:latin typeface="Verdana"/>
                <a:ea typeface="ＭＳ Ｐゴシック" pitchFamily="34" charset="-128"/>
              </a:rPr>
              <a:t>Chile 	+1,4 %</a:t>
            </a:r>
          </a:p>
          <a:p>
            <a:pPr defTabSz="812394"/>
            <a:r>
              <a:rPr lang="fi-FI" sz="900" b="0" dirty="0">
                <a:solidFill>
                  <a:srgbClr val="85E869">
                    <a:lumMod val="50000"/>
                  </a:srgbClr>
                </a:solidFill>
                <a:latin typeface="Verdana"/>
                <a:ea typeface="ＭＳ Ｐゴシック" pitchFamily="34" charset="-128"/>
              </a:rPr>
              <a:t>Peru 	+2,7 %</a:t>
            </a:r>
          </a:p>
        </p:txBody>
      </p:sp>
      <p:sp>
        <p:nvSpPr>
          <p:cNvPr id="35" name="Text Box 32"/>
          <p:cNvSpPr txBox="1">
            <a:spLocks noChangeArrowheads="1"/>
          </p:cNvSpPr>
          <p:nvPr/>
        </p:nvSpPr>
        <p:spPr bwMode="auto">
          <a:xfrm>
            <a:off x="2828192" y="1042754"/>
            <a:ext cx="1780366" cy="2446824"/>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Länsi-Eurooppa: +1,9 %</a:t>
            </a:r>
          </a:p>
          <a:p>
            <a:pPr defTabSz="812394"/>
            <a:r>
              <a:rPr lang="fi-FI" sz="900" b="0" dirty="0">
                <a:solidFill>
                  <a:schemeClr val="accent2"/>
                </a:solidFill>
                <a:latin typeface="Verdana"/>
                <a:ea typeface="ＭＳ Ｐゴシック" pitchFamily="34" charset="-128"/>
              </a:rPr>
              <a:t>Saksa	+1,9 %</a:t>
            </a:r>
          </a:p>
          <a:p>
            <a:pPr defTabSz="812394"/>
            <a:r>
              <a:rPr lang="fi-FI" sz="900" b="0" dirty="0">
                <a:solidFill>
                  <a:schemeClr val="accent2"/>
                </a:solidFill>
                <a:latin typeface="Verdana"/>
                <a:ea typeface="ＭＳ Ｐゴシック" pitchFamily="34" charset="-128"/>
              </a:rPr>
              <a:t>Iso-Britannia	+1,6 %</a:t>
            </a:r>
          </a:p>
          <a:p>
            <a:pPr defTabSz="812394"/>
            <a:r>
              <a:rPr lang="fi-FI" sz="900" b="0" dirty="0">
                <a:solidFill>
                  <a:schemeClr val="accent2"/>
                </a:solidFill>
                <a:latin typeface="Verdana"/>
                <a:ea typeface="ＭＳ Ｐゴシック" pitchFamily="34" charset="-128"/>
              </a:rPr>
              <a:t>Ranska	+1,6 %</a:t>
            </a:r>
          </a:p>
          <a:p>
            <a:pPr defTabSz="812394"/>
            <a:r>
              <a:rPr lang="fi-FI" sz="900" b="0" dirty="0">
                <a:solidFill>
                  <a:srgbClr val="FF00B8"/>
                </a:solidFill>
                <a:latin typeface="Verdana"/>
                <a:ea typeface="ＭＳ Ｐゴシック" pitchFamily="34" charset="-128"/>
              </a:rPr>
              <a:t>Italia	+1,3 %</a:t>
            </a:r>
          </a:p>
          <a:p>
            <a:pPr defTabSz="812394"/>
            <a:r>
              <a:rPr lang="fi-FI" sz="900" b="0" dirty="0">
                <a:solidFill>
                  <a:srgbClr val="85E869">
                    <a:lumMod val="50000"/>
                  </a:srgbClr>
                </a:solidFill>
                <a:latin typeface="Verdana"/>
                <a:ea typeface="ＭＳ Ｐゴシック" pitchFamily="34" charset="-128"/>
              </a:rPr>
              <a:t>Espanja	+3,1 %</a:t>
            </a:r>
          </a:p>
          <a:p>
            <a:pPr defTabSz="812394"/>
            <a:r>
              <a:rPr lang="fi-FI" sz="900" b="0" dirty="0">
                <a:solidFill>
                  <a:srgbClr val="85E869">
                    <a:lumMod val="50000"/>
                  </a:srgbClr>
                </a:solidFill>
                <a:latin typeface="Verdana"/>
                <a:ea typeface="ＭＳ Ｐゴシック" pitchFamily="34" charset="-128"/>
              </a:rPr>
              <a:t>Alankomaat	+2,9 %</a:t>
            </a:r>
          </a:p>
          <a:p>
            <a:pPr defTabSz="812394"/>
            <a:r>
              <a:rPr lang="fi-FI" sz="900" b="0" dirty="0">
                <a:solidFill>
                  <a:schemeClr val="accent2"/>
                </a:solidFill>
                <a:latin typeface="Verdana"/>
                <a:ea typeface="ＭＳ Ｐゴシック" pitchFamily="34" charset="-128"/>
              </a:rPr>
              <a:t>Sveitsi	+1,1 %</a:t>
            </a:r>
          </a:p>
          <a:p>
            <a:pPr defTabSz="812394"/>
            <a:r>
              <a:rPr lang="fi-FI" sz="900" b="0" dirty="0">
                <a:solidFill>
                  <a:srgbClr val="85E869">
                    <a:lumMod val="50000"/>
                  </a:srgbClr>
                </a:solidFill>
                <a:latin typeface="Verdana"/>
                <a:ea typeface="ＭＳ Ｐゴシック" pitchFamily="34" charset="-128"/>
              </a:rPr>
              <a:t>Ruotsi	+3,2 %</a:t>
            </a:r>
          </a:p>
          <a:p>
            <a:pPr defTabSz="812394"/>
            <a:r>
              <a:rPr lang="fi-FI" sz="900" b="0" dirty="0">
                <a:solidFill>
                  <a:schemeClr val="accent2"/>
                </a:solidFill>
                <a:latin typeface="Verdana"/>
                <a:ea typeface="ＭＳ Ｐゴシック" pitchFamily="34" charset="-128"/>
              </a:rPr>
              <a:t>Belgia	+1,7 %</a:t>
            </a:r>
          </a:p>
          <a:p>
            <a:pPr defTabSz="812394"/>
            <a:r>
              <a:rPr lang="fi-FI" sz="900" b="0" dirty="0">
                <a:solidFill>
                  <a:schemeClr val="accent2"/>
                </a:solidFill>
                <a:latin typeface="Verdana"/>
                <a:ea typeface="ＭＳ Ｐゴシック" pitchFamily="34" charset="-128"/>
              </a:rPr>
              <a:t>Norja	+1,8 %</a:t>
            </a:r>
          </a:p>
          <a:p>
            <a:pPr defTabSz="812394"/>
            <a:r>
              <a:rPr lang="fi-FI" sz="900" b="0" dirty="0">
                <a:solidFill>
                  <a:schemeClr val="accent3">
                    <a:lumMod val="50000"/>
                  </a:schemeClr>
                </a:solidFill>
                <a:latin typeface="Verdana"/>
                <a:ea typeface="ＭＳ Ｐゴシック" pitchFamily="34" charset="-128"/>
              </a:rPr>
              <a:t>Itävalta	+2,3 %</a:t>
            </a:r>
          </a:p>
          <a:p>
            <a:pPr defTabSz="812394"/>
            <a:r>
              <a:rPr lang="fi-FI" sz="900" b="0" dirty="0">
                <a:solidFill>
                  <a:schemeClr val="accent2"/>
                </a:solidFill>
                <a:latin typeface="Verdana"/>
                <a:ea typeface="ＭＳ Ｐゴシック" pitchFamily="34" charset="-128"/>
              </a:rPr>
              <a:t>Tanska	+2,2 %</a:t>
            </a:r>
          </a:p>
          <a:p>
            <a:pPr defTabSz="812394"/>
            <a:r>
              <a:rPr lang="fi-FI" sz="900" b="0" dirty="0">
                <a:solidFill>
                  <a:schemeClr val="accent2"/>
                </a:solidFill>
                <a:latin typeface="Verdana"/>
                <a:ea typeface="ＭＳ Ｐゴシック" pitchFamily="34" charset="-128"/>
              </a:rPr>
              <a:t>Kreikka	+1,0 %</a:t>
            </a:r>
          </a:p>
          <a:p>
            <a:pPr defTabSz="812394"/>
            <a:r>
              <a:rPr lang="fi-FI" sz="900" dirty="0">
                <a:solidFill>
                  <a:srgbClr val="0070C0"/>
                </a:solidFill>
                <a:latin typeface="Verdana"/>
                <a:ea typeface="ＭＳ Ｐゴシック" pitchFamily="34" charset="-128"/>
              </a:rPr>
              <a:t>Suomi	+2,3 %</a:t>
            </a:r>
          </a:p>
          <a:p>
            <a:pPr defTabSz="812394"/>
            <a:r>
              <a:rPr lang="fi-FI" sz="900" b="0" dirty="0">
                <a:solidFill>
                  <a:srgbClr val="85E869">
                    <a:lumMod val="50000"/>
                  </a:srgbClr>
                </a:solidFill>
                <a:latin typeface="Verdana"/>
                <a:ea typeface="ＭＳ Ｐゴシック" pitchFamily="34" charset="-128"/>
              </a:rPr>
              <a:t>Portugali	+2,5 %</a:t>
            </a:r>
          </a:p>
          <a:p>
            <a:pPr defTabSz="812394"/>
            <a:r>
              <a:rPr lang="fi-FI" sz="900" b="0" dirty="0">
                <a:solidFill>
                  <a:srgbClr val="85E869">
                    <a:lumMod val="50000"/>
                  </a:srgbClr>
                </a:solidFill>
                <a:latin typeface="Verdana"/>
                <a:ea typeface="ＭＳ Ｐゴシック" pitchFamily="34" charset="-128"/>
              </a:rPr>
              <a:t>Irlanti	+4,2 %</a:t>
            </a:r>
          </a:p>
        </p:txBody>
      </p:sp>
      <p:sp>
        <p:nvSpPr>
          <p:cNvPr id="36" name="Text Box 33"/>
          <p:cNvSpPr txBox="1">
            <a:spLocks noChangeArrowheads="1"/>
          </p:cNvSpPr>
          <p:nvPr/>
        </p:nvSpPr>
        <p:spPr bwMode="auto">
          <a:xfrm>
            <a:off x="4810201" y="3041228"/>
            <a:ext cx="148653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err="1">
                <a:solidFill>
                  <a:srgbClr val="000066"/>
                </a:solidFill>
                <a:latin typeface="Verdana"/>
                <a:ea typeface="ＭＳ Ｐゴシック" pitchFamily="34" charset="-128"/>
              </a:rPr>
              <a:t>Lähi</a:t>
            </a:r>
            <a:r>
              <a:rPr lang="fi-FI" sz="900" dirty="0">
                <a:solidFill>
                  <a:srgbClr val="000066"/>
                </a:solidFill>
                <a:latin typeface="Verdana"/>
                <a:ea typeface="ＭＳ Ｐゴシック" pitchFamily="34" charset="-128"/>
              </a:rPr>
              <a:t>- ja Keski-Itä</a:t>
            </a:r>
          </a:p>
          <a:p>
            <a:pPr defTabSz="812394"/>
            <a:r>
              <a:rPr lang="fi-FI" sz="900" b="0" dirty="0">
                <a:solidFill>
                  <a:schemeClr val="accent2"/>
                </a:solidFill>
                <a:latin typeface="Verdana"/>
                <a:ea typeface="ＭＳ Ｐゴシック" pitchFamily="34" charset="-128"/>
              </a:rPr>
              <a:t>Saudi Arabia	-0,4 % </a:t>
            </a:r>
          </a:p>
          <a:p>
            <a:pPr defTabSz="812394"/>
            <a:r>
              <a:rPr lang="fi-FI" sz="900" b="0" dirty="0">
                <a:solidFill>
                  <a:srgbClr val="85E869">
                    <a:lumMod val="50000"/>
                  </a:srgbClr>
                </a:solidFill>
                <a:latin typeface="Verdana"/>
                <a:ea typeface="ＭＳ Ｐゴシック" pitchFamily="34" charset="-128"/>
              </a:rPr>
              <a:t>Israel	+3,2 %</a:t>
            </a:r>
          </a:p>
        </p:txBody>
      </p:sp>
      <p:sp>
        <p:nvSpPr>
          <p:cNvPr id="37" name="Text Box 34"/>
          <p:cNvSpPr txBox="1">
            <a:spLocks noChangeArrowheads="1"/>
          </p:cNvSpPr>
          <p:nvPr/>
        </p:nvSpPr>
        <p:spPr bwMode="auto">
          <a:xfrm>
            <a:off x="6994297" y="1220764"/>
            <a:ext cx="1452001"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non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Aasia: +4,9 %</a:t>
            </a:r>
          </a:p>
          <a:p>
            <a:pPr defTabSz="812394"/>
            <a:r>
              <a:rPr lang="fi-FI" sz="900" b="0" dirty="0">
                <a:solidFill>
                  <a:srgbClr val="85E869">
                    <a:lumMod val="50000"/>
                  </a:srgbClr>
                </a:solidFill>
                <a:latin typeface="Verdana"/>
                <a:ea typeface="ＭＳ Ｐゴシック" pitchFamily="34" charset="-128"/>
              </a:rPr>
              <a:t>Kiina	+6,8 %</a:t>
            </a:r>
          </a:p>
          <a:p>
            <a:pPr defTabSz="812394"/>
            <a:r>
              <a:rPr lang="fi-FI" sz="900" b="0" dirty="0">
                <a:solidFill>
                  <a:srgbClr val="FF00B8"/>
                </a:solidFill>
                <a:latin typeface="Verdana"/>
                <a:ea typeface="ＭＳ Ｐゴシック" pitchFamily="34" charset="-128"/>
              </a:rPr>
              <a:t>Japani	+1,6 %</a:t>
            </a:r>
          </a:p>
          <a:p>
            <a:pPr defTabSz="812394"/>
            <a:r>
              <a:rPr lang="fi-FI" sz="900" b="0" dirty="0">
                <a:solidFill>
                  <a:schemeClr val="accent3">
                    <a:lumMod val="50000"/>
                  </a:schemeClr>
                </a:solidFill>
                <a:latin typeface="Verdana"/>
                <a:ea typeface="ＭＳ Ｐゴシック" pitchFamily="34" charset="-128"/>
              </a:rPr>
              <a:t>Intia	+6,8 %</a:t>
            </a:r>
          </a:p>
          <a:p>
            <a:pPr defTabSz="812394"/>
            <a:r>
              <a:rPr lang="fi-FI" sz="900" b="0" dirty="0">
                <a:solidFill>
                  <a:schemeClr val="accent3">
                    <a:lumMod val="50000"/>
                  </a:schemeClr>
                </a:solidFill>
                <a:latin typeface="Verdana"/>
                <a:ea typeface="ＭＳ Ｐゴシック" pitchFamily="34" charset="-128"/>
              </a:rPr>
              <a:t>Australia	+2,3 %</a:t>
            </a:r>
          </a:p>
          <a:p>
            <a:pPr defTabSz="812394"/>
            <a:r>
              <a:rPr lang="fi-FI" sz="900" b="0" dirty="0">
                <a:solidFill>
                  <a:schemeClr val="accent3">
                    <a:lumMod val="50000"/>
                  </a:schemeClr>
                </a:solidFill>
                <a:latin typeface="Verdana"/>
                <a:ea typeface="ＭＳ Ｐゴシック" pitchFamily="34" charset="-128"/>
              </a:rPr>
              <a:t>Etelä-Korea	+2,9 %</a:t>
            </a:r>
          </a:p>
          <a:p>
            <a:pPr defTabSz="812394"/>
            <a:r>
              <a:rPr lang="fi-FI" sz="900" b="0" dirty="0">
                <a:solidFill>
                  <a:srgbClr val="85E869">
                    <a:lumMod val="50000"/>
                  </a:srgbClr>
                </a:solidFill>
                <a:latin typeface="Verdana"/>
                <a:ea typeface="ＭＳ Ｐゴシック" pitchFamily="34" charset="-128"/>
              </a:rPr>
              <a:t>Indonesia	+5,1 %</a:t>
            </a:r>
          </a:p>
          <a:p>
            <a:pPr defTabSz="812394"/>
            <a:r>
              <a:rPr lang="fi-FI" sz="900" b="0" dirty="0">
                <a:solidFill>
                  <a:srgbClr val="85E869">
                    <a:lumMod val="50000"/>
                  </a:srgbClr>
                </a:solidFill>
                <a:latin typeface="Verdana"/>
                <a:ea typeface="ＭＳ Ｐゴシック" pitchFamily="34" charset="-128"/>
              </a:rPr>
              <a:t>Taiwan	+2,2 %</a:t>
            </a:r>
          </a:p>
          <a:p>
            <a:pPr defTabSz="812394"/>
            <a:r>
              <a:rPr lang="fi-FI" sz="900" b="0" dirty="0">
                <a:solidFill>
                  <a:srgbClr val="85E869">
                    <a:lumMod val="50000"/>
                  </a:srgbClr>
                </a:solidFill>
                <a:latin typeface="Verdana"/>
                <a:ea typeface="ＭＳ Ｐゴシック" pitchFamily="34" charset="-128"/>
              </a:rPr>
              <a:t>Thaimaa	+3,6 %</a:t>
            </a:r>
          </a:p>
          <a:p>
            <a:pPr defTabSz="812394"/>
            <a:r>
              <a:rPr lang="fi-FI" sz="900" b="0" dirty="0">
                <a:solidFill>
                  <a:srgbClr val="85E869">
                    <a:lumMod val="50000"/>
                  </a:srgbClr>
                </a:solidFill>
                <a:latin typeface="Verdana"/>
                <a:ea typeface="ＭＳ Ｐゴシック" pitchFamily="34" charset="-128"/>
              </a:rPr>
              <a:t>Malesia	+5,4 %</a:t>
            </a:r>
          </a:p>
          <a:p>
            <a:pPr defTabSz="812394"/>
            <a:r>
              <a:rPr lang="fi-FI" sz="900" b="0" dirty="0">
                <a:solidFill>
                  <a:srgbClr val="85E869">
                    <a:lumMod val="50000"/>
                  </a:srgbClr>
                </a:solidFill>
                <a:latin typeface="Verdana"/>
                <a:ea typeface="ＭＳ Ｐゴシック" pitchFamily="34" charset="-128"/>
              </a:rPr>
              <a:t>Singapore	+2,7 %</a:t>
            </a:r>
          </a:p>
          <a:p>
            <a:pPr defTabSz="812394"/>
            <a:r>
              <a:rPr lang="fi-FI" sz="900" b="0" dirty="0">
                <a:solidFill>
                  <a:srgbClr val="85E869">
                    <a:lumMod val="50000"/>
                  </a:srgbClr>
                </a:solidFill>
                <a:latin typeface="Verdana"/>
                <a:ea typeface="ＭＳ Ｐゴシック" pitchFamily="34" charset="-128"/>
              </a:rPr>
              <a:t>Uusi Seelanti	+2,5 %</a:t>
            </a:r>
          </a:p>
          <a:p>
            <a:pPr defTabSz="812394"/>
            <a:r>
              <a:rPr lang="fi-FI" sz="900" b="0" dirty="0">
                <a:solidFill>
                  <a:srgbClr val="85E869">
                    <a:lumMod val="50000"/>
                  </a:srgbClr>
                </a:solidFill>
                <a:latin typeface="Verdana"/>
                <a:ea typeface="ＭＳ Ｐゴシック" pitchFamily="34" charset="-128"/>
              </a:rPr>
              <a:t>Filippiinit	+6,5 %</a:t>
            </a:r>
          </a:p>
          <a:p>
            <a:pPr defTabSz="812394"/>
            <a:r>
              <a:rPr lang="fi-FI" sz="900" b="0" dirty="0">
                <a:solidFill>
                  <a:srgbClr val="85E869">
                    <a:lumMod val="50000"/>
                  </a:srgbClr>
                </a:solidFill>
                <a:latin typeface="Verdana"/>
                <a:ea typeface="ＭＳ Ｐゴシック" pitchFamily="34" charset="-128"/>
              </a:rPr>
              <a:t>Vietnam	+6,4 %</a:t>
            </a:r>
          </a:p>
        </p:txBody>
      </p:sp>
      <p:sp>
        <p:nvSpPr>
          <p:cNvPr id="38" name="Text Box 35"/>
          <p:cNvSpPr txBox="1">
            <a:spLocks noChangeArrowheads="1"/>
          </p:cNvSpPr>
          <p:nvPr/>
        </p:nvSpPr>
        <p:spPr bwMode="auto">
          <a:xfrm>
            <a:off x="3555239" y="3740339"/>
            <a:ext cx="1458490" cy="6463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Afrikka</a:t>
            </a:r>
          </a:p>
          <a:p>
            <a:pPr defTabSz="812394"/>
            <a:r>
              <a:rPr lang="fi-FI" sz="900" b="0" dirty="0">
                <a:solidFill>
                  <a:schemeClr val="accent2"/>
                </a:solidFill>
                <a:latin typeface="Verdana"/>
                <a:ea typeface="ＭＳ Ｐゴシック" pitchFamily="34" charset="-128"/>
              </a:rPr>
              <a:t>Etelä-Afrikka	+0,7 %</a:t>
            </a:r>
          </a:p>
          <a:p>
            <a:pPr defTabSz="812394"/>
            <a:r>
              <a:rPr lang="fi-FI" sz="900" b="0" dirty="0">
                <a:solidFill>
                  <a:schemeClr val="accent2"/>
                </a:solidFill>
                <a:latin typeface="Verdana"/>
                <a:ea typeface="ＭＳ Ｐゴシック" pitchFamily="34" charset="-128"/>
              </a:rPr>
              <a:t>Nigeria	+1,0 %</a:t>
            </a:r>
          </a:p>
          <a:p>
            <a:pPr defTabSz="812394"/>
            <a:r>
              <a:rPr lang="fi-FI" sz="900" b="0" dirty="0">
                <a:solidFill>
                  <a:srgbClr val="85E869">
                    <a:lumMod val="50000"/>
                  </a:srgbClr>
                </a:solidFill>
                <a:latin typeface="Verdana"/>
                <a:ea typeface="ＭＳ Ｐゴシック" pitchFamily="34" charset="-128"/>
              </a:rPr>
              <a:t>Egypti	+3,7 %</a:t>
            </a:r>
          </a:p>
        </p:txBody>
      </p:sp>
      <p:sp>
        <p:nvSpPr>
          <p:cNvPr id="39" name="Text Box 37"/>
          <p:cNvSpPr txBox="1">
            <a:spLocks noChangeArrowheads="1"/>
          </p:cNvSpPr>
          <p:nvPr/>
        </p:nvSpPr>
        <p:spPr bwMode="auto">
          <a:xfrm>
            <a:off x="4906151" y="808858"/>
            <a:ext cx="1652178"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Keski- ja </a:t>
            </a:r>
          </a:p>
          <a:p>
            <a:pPr defTabSz="812394"/>
            <a:r>
              <a:rPr lang="fi-FI" sz="900" dirty="0">
                <a:solidFill>
                  <a:srgbClr val="29282E"/>
                </a:solidFill>
                <a:latin typeface="Verdana"/>
                <a:ea typeface="ＭＳ Ｐゴシック" pitchFamily="34" charset="-128"/>
              </a:rPr>
              <a:t>Itä-Eurooppa: +3,2 %</a:t>
            </a:r>
          </a:p>
          <a:p>
            <a:pPr defTabSz="812394"/>
            <a:r>
              <a:rPr lang="fi-FI" sz="900" b="0" dirty="0">
                <a:solidFill>
                  <a:schemeClr val="accent2"/>
                </a:solidFill>
                <a:latin typeface="Verdana"/>
                <a:ea typeface="ＭＳ Ｐゴシック" pitchFamily="34" charset="-128"/>
              </a:rPr>
              <a:t>Venäjä  	+1,7 %</a:t>
            </a:r>
          </a:p>
          <a:p>
            <a:pPr defTabSz="812394"/>
            <a:r>
              <a:rPr lang="fi-FI" sz="900" b="0" dirty="0">
                <a:solidFill>
                  <a:srgbClr val="85E869">
                    <a:lumMod val="50000"/>
                  </a:srgbClr>
                </a:solidFill>
                <a:latin typeface="Verdana"/>
                <a:ea typeface="ＭＳ Ｐゴシック" pitchFamily="34" charset="-128"/>
              </a:rPr>
              <a:t>Turkki	+4,7 %</a:t>
            </a:r>
          </a:p>
          <a:p>
            <a:pPr defTabSz="812394"/>
            <a:r>
              <a:rPr lang="fi-FI" sz="900" b="0" dirty="0">
                <a:solidFill>
                  <a:srgbClr val="85E869">
                    <a:lumMod val="50000"/>
                  </a:srgbClr>
                </a:solidFill>
                <a:latin typeface="Verdana"/>
                <a:ea typeface="ＭＳ Ｐゴシック" pitchFamily="34" charset="-128"/>
              </a:rPr>
              <a:t>Puola  	+3,9 %</a:t>
            </a:r>
          </a:p>
          <a:p>
            <a:pPr defTabSz="812394"/>
            <a:r>
              <a:rPr lang="fi-FI" sz="900" b="0" dirty="0">
                <a:solidFill>
                  <a:srgbClr val="85E869">
                    <a:lumMod val="50000"/>
                  </a:srgbClr>
                </a:solidFill>
                <a:latin typeface="Verdana"/>
                <a:ea typeface="ＭＳ Ｐゴシック" pitchFamily="34" charset="-128"/>
              </a:rPr>
              <a:t>Tšekki 	+4,0 %</a:t>
            </a:r>
          </a:p>
          <a:p>
            <a:pPr defTabSz="812394"/>
            <a:r>
              <a:rPr lang="fi-FI" sz="900" b="0" dirty="0">
                <a:solidFill>
                  <a:srgbClr val="85E869">
                    <a:lumMod val="50000"/>
                  </a:srgbClr>
                </a:solidFill>
                <a:latin typeface="Verdana"/>
                <a:ea typeface="ＭＳ Ｐゴシック" pitchFamily="34" charset="-128"/>
              </a:rPr>
              <a:t>Romania  	+5,3 %</a:t>
            </a:r>
          </a:p>
          <a:p>
            <a:pPr defTabSz="812394"/>
            <a:r>
              <a:rPr lang="fi-FI" sz="900" b="0" dirty="0">
                <a:solidFill>
                  <a:schemeClr val="accent2"/>
                </a:solidFill>
                <a:latin typeface="Verdana"/>
                <a:ea typeface="ＭＳ Ｐゴシック" pitchFamily="34" charset="-128"/>
              </a:rPr>
              <a:t>Ukraina 	+1,9 %</a:t>
            </a:r>
          </a:p>
          <a:p>
            <a:pPr defTabSz="812394"/>
            <a:r>
              <a:rPr lang="fi-FI" sz="900" b="0" dirty="0">
                <a:solidFill>
                  <a:srgbClr val="85E869">
                    <a:lumMod val="50000"/>
                  </a:srgbClr>
                </a:solidFill>
                <a:latin typeface="Verdana"/>
                <a:ea typeface="ＭＳ Ｐゴシック" pitchFamily="34" charset="-128"/>
              </a:rPr>
              <a:t>Unkari  	+3,7 %</a:t>
            </a:r>
          </a:p>
          <a:p>
            <a:pPr defTabSz="812394"/>
            <a:r>
              <a:rPr lang="fi-FI" sz="900" b="0" dirty="0">
                <a:solidFill>
                  <a:srgbClr val="85E869">
                    <a:lumMod val="50000"/>
                  </a:srgbClr>
                </a:solidFill>
                <a:latin typeface="Verdana"/>
                <a:ea typeface="ＭＳ Ｐゴシック" pitchFamily="34" charset="-128"/>
              </a:rPr>
              <a:t>Slovakia 	+3,3 %</a:t>
            </a:r>
          </a:p>
          <a:p>
            <a:pPr defTabSz="812394"/>
            <a:r>
              <a:rPr lang="fi-FI" sz="900" b="0" dirty="0">
                <a:solidFill>
                  <a:srgbClr val="85E869">
                    <a:lumMod val="50000"/>
                  </a:srgbClr>
                </a:solidFill>
                <a:latin typeface="Verdana"/>
                <a:ea typeface="ＭＳ Ｐゴシック" pitchFamily="34" charset="-128"/>
              </a:rPr>
              <a:t>Slovenia 	+3,9 %</a:t>
            </a:r>
          </a:p>
          <a:p>
            <a:pPr defTabSz="812394"/>
            <a:r>
              <a:rPr lang="fi-FI" sz="900" b="0" dirty="0">
                <a:solidFill>
                  <a:srgbClr val="85E869">
                    <a:lumMod val="50000"/>
                  </a:srgbClr>
                </a:solidFill>
                <a:latin typeface="Verdana"/>
                <a:ea typeface="ＭＳ Ｐゴシック" pitchFamily="34" charset="-128"/>
              </a:rPr>
              <a:t>Liettua 	+3,6 %</a:t>
            </a:r>
          </a:p>
          <a:p>
            <a:pPr defTabSz="812394"/>
            <a:r>
              <a:rPr lang="fi-FI" sz="900" b="0" dirty="0">
                <a:solidFill>
                  <a:srgbClr val="85E869">
                    <a:lumMod val="50000"/>
                  </a:srgbClr>
                </a:solidFill>
                <a:latin typeface="Verdana"/>
                <a:ea typeface="ＭＳ Ｐゴシック" pitchFamily="34" charset="-128"/>
              </a:rPr>
              <a:t>Latvia 	+3,9 %</a:t>
            </a:r>
          </a:p>
          <a:p>
            <a:pPr defTabSz="812394"/>
            <a:r>
              <a:rPr lang="fi-FI" sz="900" b="0" dirty="0">
                <a:solidFill>
                  <a:srgbClr val="85E869">
                    <a:lumMod val="50000"/>
                  </a:srgbClr>
                </a:solidFill>
                <a:latin typeface="Verdana"/>
                <a:ea typeface="ＭＳ Ｐゴシック" pitchFamily="34" charset="-128"/>
              </a:rPr>
              <a:t>Viro 	+3,8 %</a:t>
            </a:r>
          </a:p>
        </p:txBody>
      </p:sp>
    </p:spTree>
    <p:extLst>
      <p:ext uri="{BB962C8B-B14F-4D97-AF65-F5344CB8AC3E}">
        <p14:creationId xmlns:p14="http://schemas.microsoft.com/office/powerpoint/2010/main" val="152299751"/>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rmAutofit/>
          </a:bodyPr>
          <a:lstStyle/>
          <a:p>
            <a:pPr>
              <a:lnSpc>
                <a:spcPct val="100000"/>
              </a:lnSpc>
            </a:pPr>
            <a:r>
              <a:rPr lang="fi-FI" sz="3200" dirty="0"/>
              <a:t>Teknologiateollisuuden näkymät </a:t>
            </a:r>
            <a:br>
              <a:rPr lang="fi-FI" sz="3200" dirty="0"/>
            </a:br>
            <a:r>
              <a:rPr lang="fi-FI" sz="3200" dirty="0"/>
              <a:t>Suomessa syksyllä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3610140118"/>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p:cNvSpPr>
            <a:spLocks noGrp="1"/>
          </p:cNvSpPr>
          <p:nvPr>
            <p:ph type="body" sz="quarter" idx="15"/>
          </p:nvPr>
        </p:nvSpPr>
        <p:spPr>
          <a:xfrm>
            <a:off x="251999" y="282150"/>
            <a:ext cx="8272862" cy="648000"/>
          </a:xfrm>
        </p:spPr>
        <p:txBody>
          <a:bodyPr/>
          <a:lstStyle/>
          <a:p>
            <a:r>
              <a:rPr lang="fi-FI" dirty="0"/>
              <a:t>Teknologiateollisuuden liikevaihto Suomessa kasvoi hieman vuonna 2016 ollen 67,3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42</a:t>
            </a:fld>
            <a:endParaRPr lang="fi-FI" dirty="0"/>
          </a:p>
        </p:txBody>
      </p:sp>
      <p:sp>
        <p:nvSpPr>
          <p:cNvPr id="4" name="Päivämäärän paikkamerkki 3"/>
          <p:cNvSpPr>
            <a:spLocks noGrp="1"/>
          </p:cNvSpPr>
          <p:nvPr>
            <p:ph type="dt" sz="half" idx="10"/>
          </p:nvPr>
        </p:nvSpPr>
        <p:spPr/>
        <p:txBody>
          <a:bodyPr/>
          <a:lstStyle/>
          <a:p>
            <a:fld id="{A05A29F8-3631-43D8-937B-CB2D984A1FF3}"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Tekstin paikkamerkki 10"/>
          <p:cNvSpPr>
            <a:spLocks noGrp="1"/>
          </p:cNvSpPr>
          <p:nvPr>
            <p:ph type="body" sz="quarter" idx="18"/>
          </p:nvPr>
        </p:nvSpPr>
        <p:spPr>
          <a:xfrm>
            <a:off x="2334682" y="4727574"/>
            <a:ext cx="4570154" cy="165163"/>
          </a:xfrm>
        </p:spPr>
        <p:txBody>
          <a:bodyPr/>
          <a:lstStyle/>
          <a:p>
            <a:r>
              <a:rPr lang="fi-FI" dirty="0"/>
              <a:t>Lähde: </a:t>
            </a:r>
            <a:r>
              <a:rPr lang="fi-FI" dirty="0" err="1"/>
              <a:t>Macrobond</a:t>
            </a:r>
            <a:r>
              <a:rPr lang="fi-FI" dirty="0"/>
              <a:t>, Tilastokeskus / Kansantalouden tilinpito</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98197989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2712"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260795587"/>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ja koko teollisuuden liikevaihto Suomessa on kasvanut</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16547" cy="165163"/>
          </a:xfrm>
        </p:spPr>
        <p:txBody>
          <a:bodyPr/>
          <a:lstStyle/>
          <a:p>
            <a:r>
              <a:rPr lang="fi-FI" dirty="0"/>
              <a:t>Kausipuhdistetut teollisuuden ja palveluiden liikevaihtokuvaajat</a:t>
            </a:r>
          </a:p>
          <a:p>
            <a:r>
              <a:rPr lang="fi-FI" dirty="0"/>
              <a:t>Lähde: </a:t>
            </a:r>
            <a:r>
              <a:rPr lang="fi-FI" dirty="0" err="1"/>
              <a:t>Macrobond</a:t>
            </a:r>
            <a:r>
              <a:rPr lang="fi-FI" dirty="0"/>
              <a:t>, Tilastokeskus</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15965088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008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33450399"/>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Suomessa on kasvanut kaikilla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645382"/>
            <a:ext cx="6060577" cy="165163"/>
          </a:xfrm>
        </p:spPr>
        <p:txBody>
          <a:bodyPr/>
          <a:lstStyle/>
          <a:p>
            <a:r>
              <a:rPr lang="fi-FI" dirty="0"/>
              <a:t>Kausipuhdistetut teollisuuden ja palveluiden liikevaihtokuvaajat</a:t>
            </a:r>
          </a:p>
          <a:p>
            <a:r>
              <a:rPr lang="fi-FI" dirty="0"/>
              <a:t>Osuudet liikevaihdosta 2015: </a:t>
            </a:r>
            <a:r>
              <a:rPr lang="fi-FI" dirty="0" err="1"/>
              <a:t>kone-</a:t>
            </a:r>
            <a:r>
              <a:rPr lang="fi-FI" dirty="0"/>
              <a:t> ja metallituoteteollisuus 41 %, elektroniikka- ja sähköteollisuus 21 %, tietotekniikka-ala 16 %, metallien jalostus 13 %, suunnittelu ja konsultointi 8 %</a:t>
            </a:r>
          </a:p>
          <a:p>
            <a:r>
              <a:rPr lang="fi-FI" dirty="0"/>
              <a:t>Lähde: </a:t>
            </a:r>
            <a:r>
              <a:rPr lang="fi-FI" dirty="0" err="1"/>
              <a:t>Macrobond</a:t>
            </a:r>
            <a:r>
              <a:rPr lang="fi-FI" dirty="0"/>
              <a:t>, Tilastokeskus</a:t>
            </a:r>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81324277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1104" name="Macrobond document" r:id="rId3" imgW="13193184" imgH="5572640" progId="Mbnd.mbnd">
                  <p:embed/>
                </p:oleObj>
              </mc:Choice>
              <mc:Fallback>
                <p:oleObj name="Macrobond document" r:id="rId3" imgW="13193184" imgH="5572640" progId="Mbnd.mbnd">
                  <p:embed/>
                  <p:pic>
                    <p:nvPicPr>
                      <p:cNvPr id="12" name="Sisällön paikkamerkki 11"/>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65526435"/>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uudet tilaukset Suomessa hyvässä kasvussa (laivatilaukset vauhdittaneet)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a:t>
            </a:r>
            <a:r>
              <a:rPr lang="fi-FI" dirty="0" err="1"/>
              <a:t>huhti</a:t>
            </a:r>
            <a:r>
              <a:rPr lang="fi-FI" dirty="0"/>
              <a:t>-kesäkuu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631437">
                  <a:extLst>
                    <a:ext uri="{9D8B030D-6E8A-4147-A177-3AD203B41FA5}">
                      <a16:colId xmlns:a16="http://schemas.microsoft.com/office/drawing/2014/main" val="20000"/>
                    </a:ext>
                  </a:extLst>
                </a:gridCol>
                <a:gridCol w="638700">
                  <a:extLst>
                    <a:ext uri="{9D8B030D-6E8A-4147-A177-3AD203B41FA5}">
                      <a16:colId xmlns:a16="http://schemas.microsoft.com/office/drawing/2014/main" val="20001"/>
                    </a:ext>
                  </a:extLst>
                </a:gridCol>
                <a:gridCol w="630629">
                  <a:extLst>
                    <a:ext uri="{9D8B030D-6E8A-4147-A177-3AD203B41FA5}">
                      <a16:colId xmlns:a16="http://schemas.microsoft.com/office/drawing/2014/main" val="20002"/>
                    </a:ext>
                  </a:extLst>
                </a:gridCol>
                <a:gridCol w="630629">
                  <a:extLst>
                    <a:ext uri="{9D8B030D-6E8A-4147-A177-3AD203B41FA5}">
                      <a16:colId xmlns:a16="http://schemas.microsoft.com/office/drawing/2014/main" val="20003"/>
                    </a:ext>
                  </a:extLst>
                </a:gridCol>
                <a:gridCol w="630629">
                  <a:extLst>
                    <a:ext uri="{9D8B030D-6E8A-4147-A177-3AD203B41FA5}">
                      <a16:colId xmlns:a16="http://schemas.microsoft.com/office/drawing/2014/main" val="20004"/>
                    </a:ext>
                  </a:extLst>
                </a:gridCol>
                <a:gridCol w="630629">
                  <a:extLst>
                    <a:ext uri="{9D8B030D-6E8A-4147-A177-3AD203B41FA5}">
                      <a16:colId xmlns:a16="http://schemas.microsoft.com/office/drawing/2014/main" val="20005"/>
                    </a:ext>
                  </a:extLst>
                </a:gridCol>
                <a:gridCol w="630629">
                  <a:extLst>
                    <a:ext uri="{9D8B030D-6E8A-4147-A177-3AD203B41FA5}">
                      <a16:colId xmlns:a16="http://schemas.microsoft.com/office/drawing/2014/main" val="20006"/>
                    </a:ext>
                  </a:extLst>
                </a:gridCol>
                <a:gridCol w="630629">
                  <a:extLst>
                    <a:ext uri="{9D8B030D-6E8A-4147-A177-3AD203B41FA5}">
                      <a16:colId xmlns:a16="http://schemas.microsoft.com/office/drawing/2014/main" val="20007"/>
                    </a:ext>
                  </a:extLst>
                </a:gridCol>
                <a:gridCol w="629013">
                  <a:extLst>
                    <a:ext uri="{9D8B030D-6E8A-4147-A177-3AD203B41FA5}">
                      <a16:colId xmlns:a16="http://schemas.microsoft.com/office/drawing/2014/main" val="20008"/>
                    </a:ext>
                  </a:extLst>
                </a:gridCol>
                <a:gridCol w="629013">
                  <a:extLst>
                    <a:ext uri="{9D8B030D-6E8A-4147-A177-3AD203B41FA5}">
                      <a16:colId xmlns:a16="http://schemas.microsoft.com/office/drawing/2014/main" val="382287146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ja pelialan ohjelmistoyritykset  </a:t>
            </a:r>
          </a:p>
        </p:txBody>
      </p:sp>
    </p:spTree>
    <p:extLst>
      <p:ext uri="{BB962C8B-B14F-4D97-AF65-F5344CB8AC3E}">
        <p14:creationId xmlns:p14="http://schemas.microsoft.com/office/powerpoint/2010/main" val="4226972585"/>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tilauskanta Suomessa vahvistunut edelleen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30.6.2017.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99" y="3653915"/>
          <a:ext cx="6674448" cy="252180"/>
        </p:xfrm>
        <a:graphic>
          <a:graphicData uri="http://schemas.openxmlformats.org/drawingml/2006/table">
            <a:tbl>
              <a:tblPr firstRow="1" bandRow="1">
                <a:tableStyleId>{073A0DAA-6AF3-43AB-8588-CEC1D06C72B9}</a:tableStyleId>
              </a:tblPr>
              <a:tblGrid>
                <a:gridCol w="683752">
                  <a:extLst>
                    <a:ext uri="{9D8B030D-6E8A-4147-A177-3AD203B41FA5}">
                      <a16:colId xmlns:a16="http://schemas.microsoft.com/office/drawing/2014/main" val="20004"/>
                    </a:ext>
                  </a:extLst>
                </a:gridCol>
                <a:gridCol w="692447">
                  <a:extLst>
                    <a:ext uri="{9D8B030D-6E8A-4147-A177-3AD203B41FA5}">
                      <a16:colId xmlns:a16="http://schemas.microsoft.com/office/drawing/2014/main" val="20005"/>
                    </a:ext>
                  </a:extLst>
                </a:gridCol>
                <a:gridCol w="613264">
                  <a:extLst>
                    <a:ext uri="{9D8B030D-6E8A-4147-A177-3AD203B41FA5}">
                      <a16:colId xmlns:a16="http://schemas.microsoft.com/office/drawing/2014/main" val="20006"/>
                    </a:ext>
                  </a:extLst>
                </a:gridCol>
                <a:gridCol w="641779">
                  <a:extLst>
                    <a:ext uri="{9D8B030D-6E8A-4147-A177-3AD203B41FA5}">
                      <a16:colId xmlns:a16="http://schemas.microsoft.com/office/drawing/2014/main" val="20007"/>
                    </a:ext>
                  </a:extLst>
                </a:gridCol>
                <a:gridCol w="641779">
                  <a:extLst>
                    <a:ext uri="{9D8B030D-6E8A-4147-A177-3AD203B41FA5}">
                      <a16:colId xmlns:a16="http://schemas.microsoft.com/office/drawing/2014/main" val="20008"/>
                    </a:ext>
                  </a:extLst>
                </a:gridCol>
                <a:gridCol w="641779">
                  <a:extLst>
                    <a:ext uri="{9D8B030D-6E8A-4147-A177-3AD203B41FA5}">
                      <a16:colId xmlns:a16="http://schemas.microsoft.com/office/drawing/2014/main" val="20009"/>
                    </a:ext>
                  </a:extLst>
                </a:gridCol>
                <a:gridCol w="705957">
                  <a:extLst>
                    <a:ext uri="{9D8B030D-6E8A-4147-A177-3AD203B41FA5}">
                      <a16:colId xmlns:a16="http://schemas.microsoft.com/office/drawing/2014/main" val="20010"/>
                    </a:ext>
                  </a:extLst>
                </a:gridCol>
                <a:gridCol w="641779">
                  <a:extLst>
                    <a:ext uri="{9D8B030D-6E8A-4147-A177-3AD203B41FA5}">
                      <a16:colId xmlns:a16="http://schemas.microsoft.com/office/drawing/2014/main" val="20011"/>
                    </a:ext>
                  </a:extLst>
                </a:gridCol>
                <a:gridCol w="641779">
                  <a:extLst>
                    <a:ext uri="{9D8B030D-6E8A-4147-A177-3AD203B41FA5}">
                      <a16:colId xmlns:a16="http://schemas.microsoft.com/office/drawing/2014/main" val="2608077099"/>
                    </a:ext>
                  </a:extLst>
                </a:gridCol>
                <a:gridCol w="770133">
                  <a:extLst>
                    <a:ext uri="{9D8B030D-6E8A-4147-A177-3AD203B41FA5}">
                      <a16:colId xmlns:a16="http://schemas.microsoft.com/office/drawing/2014/main" val="3221604342"/>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ja pelialan ohjelmistoyritykset  </a:t>
            </a:r>
          </a:p>
        </p:txBody>
      </p:sp>
      <p:sp>
        <p:nvSpPr>
          <p:cNvPr id="13" name="Text Box 10"/>
          <p:cNvSpPr txBox="1">
            <a:spLocks noChangeArrowheads="1"/>
          </p:cNvSpPr>
          <p:nvPr/>
        </p:nvSpPr>
        <p:spPr bwMode="auto">
          <a:xfrm>
            <a:off x="6516028" y="1405332"/>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2242450508"/>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tilauskannan kasvu ei koske kaikkia yrityksiä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0" name="Sisällön paikkamerkki 9"/>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5"/>
            <a:ext cx="4872518" cy="90614"/>
          </a:xfrm>
        </p:spPr>
        <p:txBody>
          <a:bodyPr/>
          <a:lstStyle/>
          <a:p>
            <a:r>
              <a:rPr lang="fi-FI" dirty="0"/>
              <a:t>Lähde: Teknologiateollisuus ry:n tilauskantatiedustelun vastaajayritykset, </a:t>
            </a:r>
          </a:p>
          <a:p>
            <a:r>
              <a:rPr lang="fi-FI" dirty="0"/>
              <a:t>viimeisin tieto 30.6.2017.</a:t>
            </a:r>
          </a:p>
        </p:txBody>
      </p:sp>
      <p:sp>
        <p:nvSpPr>
          <p:cNvPr id="11" name="Tekstiruutu 10"/>
          <p:cNvSpPr txBox="1"/>
          <p:nvPr/>
        </p:nvSpPr>
        <p:spPr>
          <a:xfrm>
            <a:off x="856800" y="959004"/>
            <a:ext cx="5616000" cy="288147"/>
          </a:xfrm>
          <a:prstGeom prst="rect">
            <a:avLst/>
          </a:prstGeom>
          <a:noFill/>
        </p:spPr>
        <p:txBody>
          <a:bodyPr wrap="square" lIns="36000" tIns="36000" rIns="36000" bIns="36000" rtlCol="0">
            <a:spAutoFit/>
          </a:bodyPr>
          <a:lstStyle/>
          <a:p>
            <a:r>
              <a:rPr lang="fi-FI" sz="1400" spc="-40" dirty="0">
                <a:solidFill>
                  <a:srgbClr val="29282E"/>
                </a:solidFill>
              </a:rPr>
              <a:t>Tilauskannan muutos 30.6.2017 / 30.6.2016, %</a:t>
            </a:r>
          </a:p>
        </p:txBody>
      </p:sp>
      <p:sp>
        <p:nvSpPr>
          <p:cNvPr id="12" name="Tekstiruutu 11"/>
          <p:cNvSpPr txBox="1"/>
          <p:nvPr/>
        </p:nvSpPr>
        <p:spPr>
          <a:xfrm>
            <a:off x="3416529" y="4493289"/>
            <a:ext cx="3547896" cy="234286"/>
          </a:xfrm>
          <a:prstGeom prst="rect">
            <a:avLst/>
          </a:prstGeom>
          <a:noFill/>
        </p:spPr>
        <p:txBody>
          <a:bodyPr wrap="square" lIns="36000" tIns="36000" rIns="36000" bIns="36000" rtlCol="0">
            <a:spAutoFit/>
          </a:bodyPr>
          <a:lstStyle/>
          <a:p>
            <a:r>
              <a:rPr lang="fi-FI" sz="1050" spc="-40" dirty="0">
                <a:solidFill>
                  <a:srgbClr val="29282E"/>
                </a:solidFill>
              </a:rPr>
              <a:t>Yritykset satunnaisjärjestyksessä</a:t>
            </a:r>
          </a:p>
        </p:txBody>
      </p:sp>
    </p:spTree>
    <p:extLst>
      <p:ext uri="{BB962C8B-B14F-4D97-AF65-F5344CB8AC3E}">
        <p14:creationId xmlns:p14="http://schemas.microsoft.com/office/powerpoint/2010/main" val="3515160607"/>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Tarjouspyyntöjä* on edelleen paljon liikkeellä	</a:t>
            </a:r>
          </a:p>
          <a:p>
            <a:pPr>
              <a:lnSpc>
                <a:spcPct val="100000"/>
              </a:lnSpc>
            </a:pPr>
            <a:r>
              <a:rPr lang="fi-FI" sz="2000" b="0" dirty="0"/>
              <a:t>- kilpailukyky ratkaisee niiden muuttumisen tilauksiksi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tilauskantatiedustelu, </a:t>
            </a:r>
          </a:p>
          <a:p>
            <a:r>
              <a:rPr lang="fi-FI" dirty="0"/>
              <a:t>viimeisin kyselyajankohta heinäkuu 2017. </a:t>
            </a:r>
          </a:p>
          <a:p>
            <a:endParaRPr lang="fi-FI" dirty="0"/>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2083750283"/>
              </p:ext>
            </p:extLst>
          </p:nvPr>
        </p:nvGraphicFramePr>
        <p:xfrm>
          <a:off x="381000" y="1081328"/>
          <a:ext cx="8391525" cy="3304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813541" y="2463439"/>
          <a:ext cx="7958984" cy="237914"/>
        </p:xfrm>
        <a:graphic>
          <a:graphicData uri="http://schemas.openxmlformats.org/drawingml/2006/table">
            <a:tbl>
              <a:tblPr firstRow="1" bandRow="1">
                <a:tableStyleId>{073A0DAA-6AF3-43AB-8588-CEC1D06C72B9}</a:tableStyleId>
              </a:tblPr>
              <a:tblGrid>
                <a:gridCol w="825934">
                  <a:extLst>
                    <a:ext uri="{9D8B030D-6E8A-4147-A177-3AD203B41FA5}">
                      <a16:colId xmlns:a16="http://schemas.microsoft.com/office/drawing/2014/main" val="20003"/>
                    </a:ext>
                  </a:extLst>
                </a:gridCol>
                <a:gridCol w="825934">
                  <a:extLst>
                    <a:ext uri="{9D8B030D-6E8A-4147-A177-3AD203B41FA5}">
                      <a16:colId xmlns:a16="http://schemas.microsoft.com/office/drawing/2014/main" val="20004"/>
                    </a:ext>
                  </a:extLst>
                </a:gridCol>
                <a:gridCol w="825934">
                  <a:extLst>
                    <a:ext uri="{9D8B030D-6E8A-4147-A177-3AD203B41FA5}">
                      <a16:colId xmlns:a16="http://schemas.microsoft.com/office/drawing/2014/main" val="20005"/>
                    </a:ext>
                  </a:extLst>
                </a:gridCol>
                <a:gridCol w="750847">
                  <a:extLst>
                    <a:ext uri="{9D8B030D-6E8A-4147-A177-3AD203B41FA5}">
                      <a16:colId xmlns:a16="http://schemas.microsoft.com/office/drawing/2014/main" val="20006"/>
                    </a:ext>
                  </a:extLst>
                </a:gridCol>
                <a:gridCol w="901019">
                  <a:extLst>
                    <a:ext uri="{9D8B030D-6E8A-4147-A177-3AD203B41FA5}">
                      <a16:colId xmlns:a16="http://schemas.microsoft.com/office/drawing/2014/main" val="20007"/>
                    </a:ext>
                  </a:extLst>
                </a:gridCol>
                <a:gridCol w="750847">
                  <a:extLst>
                    <a:ext uri="{9D8B030D-6E8A-4147-A177-3AD203B41FA5}">
                      <a16:colId xmlns:a16="http://schemas.microsoft.com/office/drawing/2014/main" val="20008"/>
                    </a:ext>
                  </a:extLst>
                </a:gridCol>
                <a:gridCol w="825934">
                  <a:extLst>
                    <a:ext uri="{9D8B030D-6E8A-4147-A177-3AD203B41FA5}">
                      <a16:colId xmlns:a16="http://schemas.microsoft.com/office/drawing/2014/main" val="20009"/>
                    </a:ext>
                  </a:extLst>
                </a:gridCol>
                <a:gridCol w="750845">
                  <a:extLst>
                    <a:ext uri="{9D8B030D-6E8A-4147-A177-3AD203B41FA5}">
                      <a16:colId xmlns:a16="http://schemas.microsoft.com/office/drawing/2014/main" val="20010"/>
                    </a:ext>
                  </a:extLst>
                </a:gridCol>
                <a:gridCol w="750845">
                  <a:extLst>
                    <a:ext uri="{9D8B030D-6E8A-4147-A177-3AD203B41FA5}">
                      <a16:colId xmlns:a16="http://schemas.microsoft.com/office/drawing/2014/main" val="20011"/>
                    </a:ext>
                  </a:extLst>
                </a:gridCol>
                <a:gridCol w="750845">
                  <a:extLst>
                    <a:ext uri="{9D8B030D-6E8A-4147-A177-3AD203B41FA5}">
                      <a16:colId xmlns:a16="http://schemas.microsoft.com/office/drawing/2014/main" val="2160887690"/>
                    </a:ext>
                  </a:extLst>
                </a:gridCol>
              </a:tblGrid>
              <a:tr h="134940">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Suorakulmio 5"/>
          <p:cNvSpPr/>
          <p:nvPr/>
        </p:nvSpPr>
        <p:spPr>
          <a:xfrm>
            <a:off x="740381" y="4313710"/>
            <a:ext cx="7914082" cy="461665"/>
          </a:xfrm>
          <a:prstGeom prst="rect">
            <a:avLst/>
          </a:prstGeom>
        </p:spPr>
        <p:txBody>
          <a:bodyPr wrap="square">
            <a:spAutoFit/>
          </a:bodyPr>
          <a:lstStyle/>
          <a:p>
            <a:r>
              <a:rPr lang="fi-FI" sz="800" dirty="0"/>
              <a:t>*) ”Onko tarjouspyyntöjen määrässä viime viikkoina näkyvissä oleellista vähenemistä tai lisääntymistä, kun verrataan tilannetta noin kolme kuukautta sitten vallinneeseen tilanteeseen”. Saldoluku = niiden yritysten osuus, joissa tarjouspyyntöjen määrä on lisääntynyt – niiden yritysten määrä, joissa tarjouspyyntöjen määrä on vähentynyt.</a:t>
            </a:r>
          </a:p>
        </p:txBody>
      </p:sp>
    </p:spTree>
    <p:extLst>
      <p:ext uri="{BB962C8B-B14F-4D97-AF65-F5344CB8AC3E}">
        <p14:creationId xmlns:p14="http://schemas.microsoft.com/office/powerpoint/2010/main" val="2587083354"/>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Elektroniikka- ja sähköteollisuuden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a:t>
            </a:r>
            <a:r>
              <a:rPr lang="fi-FI" dirty="0" err="1"/>
              <a:t>huhti</a:t>
            </a:r>
            <a:r>
              <a:rPr lang="fi-FI" dirty="0"/>
              <a:t>-kesäkuu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359879774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81327"/>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747101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Teknologiateollisuus </a:t>
            </a:r>
            <a:br>
              <a:rPr lang="fi-FI" dirty="0"/>
            </a:br>
            <a:r>
              <a:rPr lang="fi-FI" dirty="0"/>
              <a:t>– Suomen suurin elinkeino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9" name="Sisällön paikkamerkki 6"/>
          <p:cNvSpPr>
            <a:spLocks noGrp="1"/>
          </p:cNvSpPr>
          <p:nvPr>
            <p:ph sz="quarter" idx="17"/>
          </p:nvPr>
        </p:nvSpPr>
        <p:spPr>
          <a:xfrm>
            <a:off x="381000" y="1103313"/>
            <a:ext cx="4813603" cy="3541712"/>
          </a:xfrm>
        </p:spPr>
        <p:txBody>
          <a:bodyPr>
            <a:noAutofit/>
          </a:bodyPr>
          <a:lstStyle/>
          <a:p>
            <a:pPr marL="285750" indent="-285750">
              <a:lnSpc>
                <a:spcPct val="100000"/>
              </a:lnSpc>
              <a:buFont typeface="Arial" panose="020B0604020202020204" pitchFamily="34" charset="0"/>
              <a:buChar char="•"/>
            </a:pPr>
            <a:r>
              <a:rPr lang="fi-FI" b="1" dirty="0"/>
              <a:t>50 % </a:t>
            </a:r>
            <a:r>
              <a:rPr lang="fi-FI" dirty="0"/>
              <a:t>Suomen koko viennistä.</a:t>
            </a:r>
          </a:p>
          <a:p>
            <a:pPr marL="285750" indent="-285750">
              <a:lnSpc>
                <a:spcPct val="100000"/>
              </a:lnSpc>
              <a:buFont typeface="Arial" panose="020B0604020202020204" pitchFamily="34" charset="0"/>
              <a:buChar char="•"/>
            </a:pPr>
            <a:r>
              <a:rPr lang="fi-FI" dirty="0"/>
              <a:t>Alan yritykset investoivat Suomessa vuosittain noin </a:t>
            </a:r>
            <a:r>
              <a:rPr lang="fi-FI" b="1" dirty="0"/>
              <a:t>5,0 miljardia </a:t>
            </a:r>
            <a:r>
              <a:rPr lang="fi-FI" dirty="0"/>
              <a:t>euroa.</a:t>
            </a:r>
          </a:p>
          <a:p>
            <a:pPr marL="285750" indent="-285750">
              <a:lnSpc>
                <a:spcPct val="100000"/>
              </a:lnSpc>
              <a:buFont typeface="Arial" panose="020B0604020202020204" pitchFamily="34" charset="0"/>
              <a:buChar char="•"/>
            </a:pPr>
            <a:r>
              <a:rPr lang="fi-FI" b="1" dirty="0"/>
              <a:t>70 %</a:t>
            </a:r>
            <a:r>
              <a:rPr lang="fi-FI" dirty="0"/>
              <a:t> Suomen koko elinkeinoelämän </a:t>
            </a:r>
            <a:br>
              <a:rPr lang="fi-FI" dirty="0"/>
            </a:br>
            <a:r>
              <a:rPr lang="fi-FI" dirty="0" err="1"/>
              <a:t>t&amp;k</a:t>
            </a:r>
            <a:r>
              <a:rPr lang="fi-FI" dirty="0"/>
              <a:t> -investoinneista.</a:t>
            </a:r>
          </a:p>
          <a:p>
            <a:pPr marL="285750" indent="-285750">
              <a:lnSpc>
                <a:spcPct val="100000"/>
              </a:lnSpc>
              <a:buFont typeface="Arial" panose="020B0604020202020204" pitchFamily="34" charset="0"/>
              <a:buChar char="•"/>
            </a:pPr>
            <a:r>
              <a:rPr lang="fi-FI" dirty="0"/>
              <a:t>Alan yritykset työllistävät suoraan noin            </a:t>
            </a:r>
            <a:r>
              <a:rPr lang="fi-FI" b="1" dirty="0"/>
              <a:t>295 000 </a:t>
            </a:r>
            <a:r>
              <a:rPr lang="fi-FI" dirty="0"/>
              <a:t>ihmistä, välillinen työllistämisvaikutus mukaan lukien                                                                </a:t>
            </a:r>
            <a:r>
              <a:rPr lang="fi-FI" b="1" dirty="0"/>
              <a:t>750 000 </a:t>
            </a:r>
            <a:r>
              <a:rPr lang="fi-FI" dirty="0"/>
              <a:t>henkilöä eli 30 % Suomen </a:t>
            </a:r>
            <a:br>
              <a:rPr lang="fi-FI" dirty="0"/>
            </a:br>
            <a:r>
              <a:rPr lang="fi-FI" dirty="0"/>
              <a:t>koko työvoimasta.</a:t>
            </a:r>
          </a:p>
          <a:p>
            <a:pPr marL="285750" indent="-285750">
              <a:lnSpc>
                <a:spcPct val="100000"/>
              </a:lnSpc>
              <a:buFont typeface="Arial" panose="020B0604020202020204" pitchFamily="34" charset="0"/>
              <a:buChar char="•"/>
            </a:pPr>
            <a:r>
              <a:rPr lang="fi-FI" spc="-50" dirty="0"/>
              <a:t>Teknologiateollisuus ry on </a:t>
            </a:r>
            <a:r>
              <a:rPr lang="fi-FI" spc="-50" dirty="0" err="1"/>
              <a:t>EK:n</a:t>
            </a:r>
            <a:r>
              <a:rPr lang="fi-FI" spc="-50" dirty="0"/>
              <a:t> suurin jäsenliitto – </a:t>
            </a:r>
            <a:r>
              <a:rPr lang="fi-FI" b="1" spc="-50" dirty="0"/>
              <a:t>1 600 </a:t>
            </a:r>
            <a:r>
              <a:rPr lang="fi-FI" spc="-50" dirty="0"/>
              <a:t>jäsenyritystä.</a:t>
            </a:r>
          </a:p>
        </p:txBody>
      </p:sp>
      <p:pic>
        <p:nvPicPr>
          <p:cNvPr id="10" name="Kuvan paikkamerkki 9"/>
          <p:cNvPicPr>
            <a:picLocks noChangeAspect="1"/>
          </p:cNvPicPr>
          <p:nvPr/>
        </p:nvPicPr>
        <p:blipFill>
          <a:blip r:embed="rId2">
            <a:extLst>
              <a:ext uri="{28A0092B-C50C-407E-A947-70E740481C1C}">
                <a14:useLocalDpi xmlns:a14="http://schemas.microsoft.com/office/drawing/2010/main" val="0"/>
              </a:ext>
            </a:extLst>
          </a:blip>
          <a:srcRect l="18578" r="18578"/>
          <a:stretch>
            <a:fillRect/>
          </a:stretch>
        </p:blipFill>
        <p:spPr>
          <a:xfrm>
            <a:off x="5155209" y="1103313"/>
            <a:ext cx="3564055" cy="3347666"/>
          </a:xfrm>
          <a:prstGeom prst="rect">
            <a:avLst/>
          </a:prstGeom>
        </p:spPr>
      </p:pic>
    </p:spTree>
    <p:extLst>
      <p:ext uri="{BB962C8B-B14F-4D97-AF65-F5344CB8AC3E}">
        <p14:creationId xmlns:p14="http://schemas.microsoft.com/office/powerpoint/2010/main" val="3768796509"/>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30.6.2017.        	</a:t>
            </a:r>
          </a:p>
          <a:p>
            <a:endParaRPr lang="fi-FI" dirty="0"/>
          </a:p>
        </p:txBody>
      </p:sp>
      <p:graphicFrame>
        <p:nvGraphicFramePr>
          <p:cNvPr id="8" name="Object 3"/>
          <p:cNvGraphicFramePr>
            <a:graphicFrameLocks noGrp="1" noChangeAspect="1"/>
          </p:cNvGraphicFramePr>
          <p:nvPr>
            <p:ph sz="quarter" idx="17"/>
            <p:extLst/>
          </p:nvPr>
        </p:nvGraphicFramePr>
        <p:xfrm>
          <a:off x="359936" y="1081327"/>
          <a:ext cx="8412590"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43144" y="1109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554360" y="2001201"/>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14" name="Taulukko 13"/>
          <p:cNvGraphicFramePr>
            <a:graphicFrameLocks noGrp="1"/>
          </p:cNvGraphicFramePr>
          <p:nvPr>
            <p:extLst/>
          </p:nvPr>
        </p:nvGraphicFramePr>
        <p:xfrm>
          <a:off x="1007944" y="3628739"/>
          <a:ext cx="6480100" cy="295015"/>
        </p:xfrm>
        <a:graphic>
          <a:graphicData uri="http://schemas.openxmlformats.org/drawingml/2006/table">
            <a:tbl>
              <a:tblPr firstRow="1" bandRow="1">
                <a:tableStyleId>{073A0DAA-6AF3-43AB-8588-CEC1D06C72B9}</a:tableStyleId>
              </a:tblPr>
              <a:tblGrid>
                <a:gridCol w="647938">
                  <a:extLst>
                    <a:ext uri="{9D8B030D-6E8A-4147-A177-3AD203B41FA5}">
                      <a16:colId xmlns:a16="http://schemas.microsoft.com/office/drawing/2014/main" val="20003"/>
                    </a:ext>
                  </a:extLst>
                </a:gridCol>
                <a:gridCol w="647937">
                  <a:extLst>
                    <a:ext uri="{9D8B030D-6E8A-4147-A177-3AD203B41FA5}">
                      <a16:colId xmlns:a16="http://schemas.microsoft.com/office/drawing/2014/main" val="20004"/>
                    </a:ext>
                  </a:extLst>
                </a:gridCol>
                <a:gridCol w="684171">
                  <a:extLst>
                    <a:ext uri="{9D8B030D-6E8A-4147-A177-3AD203B41FA5}">
                      <a16:colId xmlns:a16="http://schemas.microsoft.com/office/drawing/2014/main" val="20005"/>
                    </a:ext>
                  </a:extLst>
                </a:gridCol>
                <a:gridCol w="662325">
                  <a:extLst>
                    <a:ext uri="{9D8B030D-6E8A-4147-A177-3AD203B41FA5}">
                      <a16:colId xmlns:a16="http://schemas.microsoft.com/office/drawing/2014/main" val="20006"/>
                    </a:ext>
                  </a:extLst>
                </a:gridCol>
                <a:gridCol w="692050">
                  <a:extLst>
                    <a:ext uri="{9D8B030D-6E8A-4147-A177-3AD203B41FA5}">
                      <a16:colId xmlns:a16="http://schemas.microsoft.com/office/drawing/2014/main" val="20007"/>
                    </a:ext>
                  </a:extLst>
                </a:gridCol>
                <a:gridCol w="629136">
                  <a:extLst>
                    <a:ext uri="{9D8B030D-6E8A-4147-A177-3AD203B41FA5}">
                      <a16:colId xmlns:a16="http://schemas.microsoft.com/office/drawing/2014/main" val="20008"/>
                    </a:ext>
                  </a:extLst>
                </a:gridCol>
                <a:gridCol w="692050">
                  <a:extLst>
                    <a:ext uri="{9D8B030D-6E8A-4147-A177-3AD203B41FA5}">
                      <a16:colId xmlns:a16="http://schemas.microsoft.com/office/drawing/2014/main" val="20009"/>
                    </a:ext>
                  </a:extLst>
                </a:gridCol>
                <a:gridCol w="629136">
                  <a:extLst>
                    <a:ext uri="{9D8B030D-6E8A-4147-A177-3AD203B41FA5}">
                      <a16:colId xmlns:a16="http://schemas.microsoft.com/office/drawing/2014/main" val="20010"/>
                    </a:ext>
                  </a:extLst>
                </a:gridCol>
                <a:gridCol w="629136">
                  <a:extLst>
                    <a:ext uri="{9D8B030D-6E8A-4147-A177-3AD203B41FA5}">
                      <a16:colId xmlns:a16="http://schemas.microsoft.com/office/drawing/2014/main" val="20011"/>
                    </a:ext>
                  </a:extLst>
                </a:gridCol>
                <a:gridCol w="566221">
                  <a:extLst>
                    <a:ext uri="{9D8B030D-6E8A-4147-A177-3AD203B41FA5}">
                      <a16:colId xmlns:a16="http://schemas.microsoft.com/office/drawing/2014/main" val="1616241093"/>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56174783"/>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Kone- ja metallituoteteollisuuden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a:t>
            </a:r>
            <a:r>
              <a:rPr lang="fi-FI" dirty="0" err="1"/>
              <a:t>huhti</a:t>
            </a:r>
            <a:r>
              <a:rPr lang="fi-FI" dirty="0"/>
              <a:t>-kesäkuu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1310758030"/>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9793224"/>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30.6.2017.        	</a:t>
            </a:r>
          </a:p>
          <a:p>
            <a:endParaRPr lang="fi-FI" dirty="0"/>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78309" y="111451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451229" y="136028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6" name="Taulukko 5"/>
          <p:cNvGraphicFramePr>
            <a:graphicFrameLocks noGrp="1"/>
          </p:cNvGraphicFramePr>
          <p:nvPr>
            <p:extLst/>
          </p:nvPr>
        </p:nvGraphicFramePr>
        <p:xfrm>
          <a:off x="1007943" y="3628739"/>
          <a:ext cx="6480104" cy="295015"/>
        </p:xfrm>
        <a:graphic>
          <a:graphicData uri="http://schemas.openxmlformats.org/drawingml/2006/table">
            <a:tbl>
              <a:tblPr firstRow="1" bandRow="1">
                <a:tableStyleId>{073A0DAA-6AF3-43AB-8588-CEC1D06C72B9}</a:tableStyleId>
              </a:tblPr>
              <a:tblGrid>
                <a:gridCol w="647938">
                  <a:extLst>
                    <a:ext uri="{9D8B030D-6E8A-4147-A177-3AD203B41FA5}">
                      <a16:colId xmlns:a16="http://schemas.microsoft.com/office/drawing/2014/main" val="4228025223"/>
                    </a:ext>
                  </a:extLst>
                </a:gridCol>
                <a:gridCol w="647937">
                  <a:extLst>
                    <a:ext uri="{9D8B030D-6E8A-4147-A177-3AD203B41FA5}">
                      <a16:colId xmlns:a16="http://schemas.microsoft.com/office/drawing/2014/main" val="3765177212"/>
                    </a:ext>
                  </a:extLst>
                </a:gridCol>
                <a:gridCol w="717363">
                  <a:extLst>
                    <a:ext uri="{9D8B030D-6E8A-4147-A177-3AD203B41FA5}">
                      <a16:colId xmlns:a16="http://schemas.microsoft.com/office/drawing/2014/main" val="1631859761"/>
                    </a:ext>
                  </a:extLst>
                </a:gridCol>
                <a:gridCol w="629136">
                  <a:extLst>
                    <a:ext uri="{9D8B030D-6E8A-4147-A177-3AD203B41FA5}">
                      <a16:colId xmlns:a16="http://schemas.microsoft.com/office/drawing/2014/main" val="1571681010"/>
                    </a:ext>
                  </a:extLst>
                </a:gridCol>
                <a:gridCol w="692050">
                  <a:extLst>
                    <a:ext uri="{9D8B030D-6E8A-4147-A177-3AD203B41FA5}">
                      <a16:colId xmlns:a16="http://schemas.microsoft.com/office/drawing/2014/main" val="1646634047"/>
                    </a:ext>
                  </a:extLst>
                </a:gridCol>
                <a:gridCol w="629136">
                  <a:extLst>
                    <a:ext uri="{9D8B030D-6E8A-4147-A177-3AD203B41FA5}">
                      <a16:colId xmlns:a16="http://schemas.microsoft.com/office/drawing/2014/main" val="1927876813"/>
                    </a:ext>
                  </a:extLst>
                </a:gridCol>
                <a:gridCol w="692050">
                  <a:extLst>
                    <a:ext uri="{9D8B030D-6E8A-4147-A177-3AD203B41FA5}">
                      <a16:colId xmlns:a16="http://schemas.microsoft.com/office/drawing/2014/main" val="1145011917"/>
                    </a:ext>
                  </a:extLst>
                </a:gridCol>
                <a:gridCol w="629136">
                  <a:extLst>
                    <a:ext uri="{9D8B030D-6E8A-4147-A177-3AD203B41FA5}">
                      <a16:colId xmlns:a16="http://schemas.microsoft.com/office/drawing/2014/main" val="1196178682"/>
                    </a:ext>
                  </a:extLst>
                </a:gridCol>
                <a:gridCol w="629136">
                  <a:extLst>
                    <a:ext uri="{9D8B030D-6E8A-4147-A177-3AD203B41FA5}">
                      <a16:colId xmlns:a16="http://schemas.microsoft.com/office/drawing/2014/main" val="3912423379"/>
                    </a:ext>
                  </a:extLst>
                </a:gridCol>
                <a:gridCol w="566222">
                  <a:extLst>
                    <a:ext uri="{9D8B030D-6E8A-4147-A177-3AD203B41FA5}">
                      <a16:colId xmlns:a16="http://schemas.microsoft.com/office/drawing/2014/main" val="4212475879"/>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5078260"/>
                  </a:ext>
                </a:extLst>
              </a:tr>
            </a:tbl>
          </a:graphicData>
        </a:graphic>
      </p:graphicFrame>
    </p:spTree>
    <p:extLst>
      <p:ext uri="{BB962C8B-B14F-4D97-AF65-F5344CB8AC3E}">
        <p14:creationId xmlns:p14="http://schemas.microsoft.com/office/powerpoint/2010/main" val="2654687898"/>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a:t>
            </a:r>
            <a:r>
              <a:rPr lang="fi-FI" dirty="0" err="1"/>
              <a:t>huhti</a:t>
            </a:r>
            <a:r>
              <a:rPr lang="fi-FI" dirty="0"/>
              <a:t>-kesäkuu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50496" cy="280504"/>
        </p:xfrm>
        <a:graphic>
          <a:graphicData uri="http://schemas.openxmlformats.org/drawingml/2006/table">
            <a:tbl>
              <a:tblPr firstRow="1" bandRow="1">
                <a:tableStyleId>{073A0DAA-6AF3-43AB-8588-CEC1D06C72B9}</a:tableStyleId>
              </a:tblPr>
              <a:tblGrid>
                <a:gridCol w="634888">
                  <a:extLst>
                    <a:ext uri="{9D8B030D-6E8A-4147-A177-3AD203B41FA5}">
                      <a16:colId xmlns:a16="http://schemas.microsoft.com/office/drawing/2014/main" val="20003"/>
                    </a:ext>
                  </a:extLst>
                </a:gridCol>
                <a:gridCol w="634888">
                  <a:extLst>
                    <a:ext uri="{9D8B030D-6E8A-4147-A177-3AD203B41FA5}">
                      <a16:colId xmlns:a16="http://schemas.microsoft.com/office/drawing/2014/main" val="20004"/>
                    </a:ext>
                  </a:extLst>
                </a:gridCol>
                <a:gridCol w="634888">
                  <a:extLst>
                    <a:ext uri="{9D8B030D-6E8A-4147-A177-3AD203B41FA5}">
                      <a16:colId xmlns:a16="http://schemas.microsoft.com/office/drawing/2014/main" val="20005"/>
                    </a:ext>
                  </a:extLst>
                </a:gridCol>
                <a:gridCol w="634888">
                  <a:extLst>
                    <a:ext uri="{9D8B030D-6E8A-4147-A177-3AD203B41FA5}">
                      <a16:colId xmlns:a16="http://schemas.microsoft.com/office/drawing/2014/main" val="20006"/>
                    </a:ext>
                  </a:extLst>
                </a:gridCol>
                <a:gridCol w="634888">
                  <a:extLst>
                    <a:ext uri="{9D8B030D-6E8A-4147-A177-3AD203B41FA5}">
                      <a16:colId xmlns:a16="http://schemas.microsoft.com/office/drawing/2014/main" val="20007"/>
                    </a:ext>
                  </a:extLst>
                </a:gridCol>
                <a:gridCol w="633260">
                  <a:extLst>
                    <a:ext uri="{9D8B030D-6E8A-4147-A177-3AD203B41FA5}">
                      <a16:colId xmlns:a16="http://schemas.microsoft.com/office/drawing/2014/main" val="20008"/>
                    </a:ext>
                  </a:extLst>
                </a:gridCol>
                <a:gridCol w="635699">
                  <a:extLst>
                    <a:ext uri="{9D8B030D-6E8A-4147-A177-3AD203B41FA5}">
                      <a16:colId xmlns:a16="http://schemas.microsoft.com/office/drawing/2014/main" val="20009"/>
                    </a:ext>
                  </a:extLst>
                </a:gridCol>
                <a:gridCol w="635699">
                  <a:extLst>
                    <a:ext uri="{9D8B030D-6E8A-4147-A177-3AD203B41FA5}">
                      <a16:colId xmlns:a16="http://schemas.microsoft.com/office/drawing/2014/main" val="20010"/>
                    </a:ext>
                  </a:extLst>
                </a:gridCol>
                <a:gridCol w="635699">
                  <a:extLst>
                    <a:ext uri="{9D8B030D-6E8A-4147-A177-3AD203B41FA5}">
                      <a16:colId xmlns:a16="http://schemas.microsoft.com/office/drawing/2014/main" val="20011"/>
                    </a:ext>
                  </a:extLst>
                </a:gridCol>
                <a:gridCol w="635699">
                  <a:extLst>
                    <a:ext uri="{9D8B030D-6E8A-4147-A177-3AD203B41FA5}">
                      <a16:colId xmlns:a16="http://schemas.microsoft.com/office/drawing/2014/main" val="110303078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3182403"/>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30.6.2017.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7" y="3653915"/>
          <a:ext cx="6544898" cy="252180"/>
        </p:xfrm>
        <a:graphic>
          <a:graphicData uri="http://schemas.openxmlformats.org/drawingml/2006/table">
            <a:tbl>
              <a:tblPr firstRow="1" bandRow="1">
                <a:tableStyleId>{073A0DAA-6AF3-43AB-8588-CEC1D06C72B9}</a:tableStyleId>
              </a:tblPr>
              <a:tblGrid>
                <a:gridCol w="652044">
                  <a:extLst>
                    <a:ext uri="{9D8B030D-6E8A-4147-A177-3AD203B41FA5}">
                      <a16:colId xmlns:a16="http://schemas.microsoft.com/office/drawing/2014/main" val="20003"/>
                    </a:ext>
                  </a:extLst>
                </a:gridCol>
                <a:gridCol w="697259">
                  <a:extLst>
                    <a:ext uri="{9D8B030D-6E8A-4147-A177-3AD203B41FA5}">
                      <a16:colId xmlns:a16="http://schemas.microsoft.com/office/drawing/2014/main" val="20004"/>
                    </a:ext>
                  </a:extLst>
                </a:gridCol>
                <a:gridCol w="643583">
                  <a:extLst>
                    <a:ext uri="{9D8B030D-6E8A-4147-A177-3AD203B41FA5}">
                      <a16:colId xmlns:a16="http://schemas.microsoft.com/office/drawing/2014/main" val="20005"/>
                    </a:ext>
                  </a:extLst>
                </a:gridCol>
                <a:gridCol w="664295">
                  <a:extLst>
                    <a:ext uri="{9D8B030D-6E8A-4147-A177-3AD203B41FA5}">
                      <a16:colId xmlns:a16="http://schemas.microsoft.com/office/drawing/2014/main" val="20006"/>
                    </a:ext>
                  </a:extLst>
                </a:gridCol>
                <a:gridCol w="615268">
                  <a:extLst>
                    <a:ext uri="{9D8B030D-6E8A-4147-A177-3AD203B41FA5}">
                      <a16:colId xmlns:a16="http://schemas.microsoft.com/office/drawing/2014/main" val="20007"/>
                    </a:ext>
                  </a:extLst>
                </a:gridCol>
                <a:gridCol w="692249">
                  <a:extLst>
                    <a:ext uri="{9D8B030D-6E8A-4147-A177-3AD203B41FA5}">
                      <a16:colId xmlns:a16="http://schemas.microsoft.com/office/drawing/2014/main" val="20008"/>
                    </a:ext>
                  </a:extLst>
                </a:gridCol>
                <a:gridCol w="692249">
                  <a:extLst>
                    <a:ext uri="{9D8B030D-6E8A-4147-A177-3AD203B41FA5}">
                      <a16:colId xmlns:a16="http://schemas.microsoft.com/office/drawing/2014/main" val="20009"/>
                    </a:ext>
                  </a:extLst>
                </a:gridCol>
                <a:gridCol w="629317">
                  <a:extLst>
                    <a:ext uri="{9D8B030D-6E8A-4147-A177-3AD203B41FA5}">
                      <a16:colId xmlns:a16="http://schemas.microsoft.com/office/drawing/2014/main" val="20010"/>
                    </a:ext>
                  </a:extLst>
                </a:gridCol>
                <a:gridCol w="629317">
                  <a:extLst>
                    <a:ext uri="{9D8B030D-6E8A-4147-A177-3AD203B41FA5}">
                      <a16:colId xmlns:a16="http://schemas.microsoft.com/office/drawing/2014/main" val="20011"/>
                    </a:ext>
                  </a:extLst>
                </a:gridCol>
                <a:gridCol w="629317">
                  <a:extLst>
                    <a:ext uri="{9D8B030D-6E8A-4147-A177-3AD203B41FA5}">
                      <a16:colId xmlns:a16="http://schemas.microsoft.com/office/drawing/2014/main" val="498062259"/>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256826"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2811407423"/>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a:t>
            </a:r>
            <a:r>
              <a:rPr lang="fi-FI" dirty="0" err="1"/>
              <a:t>huhti</a:t>
            </a:r>
            <a:r>
              <a:rPr lang="fi-FI" dirty="0"/>
              <a:t>-kesäkuu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287383093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1" name="Text Box 10"/>
          <p:cNvSpPr txBox="1">
            <a:spLocks noChangeArrowheads="1"/>
          </p:cNvSpPr>
          <p:nvPr/>
        </p:nvSpPr>
        <p:spPr bwMode="auto">
          <a:xfrm>
            <a:off x="3325169" y="4358484"/>
            <a:ext cx="15216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a:t>
            </a:r>
          </a:p>
        </p:txBody>
      </p:sp>
    </p:spTree>
    <p:extLst>
      <p:ext uri="{BB962C8B-B14F-4D97-AF65-F5344CB8AC3E}">
        <p14:creationId xmlns:p14="http://schemas.microsoft.com/office/powerpoint/2010/main" val="1647773486"/>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30.6.2017.        	</a:t>
            </a:r>
          </a:p>
          <a:p>
            <a:endParaRPr lang="fi-FI" dirty="0"/>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ulukko 8"/>
          <p:cNvGraphicFramePr>
            <a:graphicFrameLocks noGrp="1"/>
          </p:cNvGraphicFramePr>
          <p:nvPr>
            <p:extLst/>
          </p:nvPr>
        </p:nvGraphicFramePr>
        <p:xfrm>
          <a:off x="1007945" y="3653915"/>
          <a:ext cx="6480101" cy="252180"/>
        </p:xfrm>
        <a:graphic>
          <a:graphicData uri="http://schemas.openxmlformats.org/drawingml/2006/table">
            <a:tbl>
              <a:tblPr firstRow="1" bandRow="1">
                <a:tableStyleId>{073A0DAA-6AF3-43AB-8588-CEC1D06C72B9}</a:tableStyleId>
              </a:tblPr>
              <a:tblGrid>
                <a:gridCol w="647846">
                  <a:extLst>
                    <a:ext uri="{9D8B030D-6E8A-4147-A177-3AD203B41FA5}">
                      <a16:colId xmlns:a16="http://schemas.microsoft.com/office/drawing/2014/main" val="20003"/>
                    </a:ext>
                  </a:extLst>
                </a:gridCol>
                <a:gridCol w="692766">
                  <a:extLst>
                    <a:ext uri="{9D8B030D-6E8A-4147-A177-3AD203B41FA5}">
                      <a16:colId xmlns:a16="http://schemas.microsoft.com/office/drawing/2014/main" val="20004"/>
                    </a:ext>
                  </a:extLst>
                </a:gridCol>
                <a:gridCol w="635846">
                  <a:extLst>
                    <a:ext uri="{9D8B030D-6E8A-4147-A177-3AD203B41FA5}">
                      <a16:colId xmlns:a16="http://schemas.microsoft.com/office/drawing/2014/main" val="20005"/>
                    </a:ext>
                  </a:extLst>
                </a:gridCol>
                <a:gridCol w="665914">
                  <a:extLst>
                    <a:ext uri="{9D8B030D-6E8A-4147-A177-3AD203B41FA5}">
                      <a16:colId xmlns:a16="http://schemas.microsoft.com/office/drawing/2014/main" val="20006"/>
                    </a:ext>
                  </a:extLst>
                </a:gridCol>
                <a:gridCol w="692050">
                  <a:extLst>
                    <a:ext uri="{9D8B030D-6E8A-4147-A177-3AD203B41FA5}">
                      <a16:colId xmlns:a16="http://schemas.microsoft.com/office/drawing/2014/main" val="20007"/>
                    </a:ext>
                  </a:extLst>
                </a:gridCol>
                <a:gridCol w="629136">
                  <a:extLst>
                    <a:ext uri="{9D8B030D-6E8A-4147-A177-3AD203B41FA5}">
                      <a16:colId xmlns:a16="http://schemas.microsoft.com/office/drawing/2014/main" val="20008"/>
                    </a:ext>
                  </a:extLst>
                </a:gridCol>
                <a:gridCol w="692050">
                  <a:extLst>
                    <a:ext uri="{9D8B030D-6E8A-4147-A177-3AD203B41FA5}">
                      <a16:colId xmlns:a16="http://schemas.microsoft.com/office/drawing/2014/main" val="20009"/>
                    </a:ext>
                  </a:extLst>
                </a:gridCol>
                <a:gridCol w="629136">
                  <a:extLst>
                    <a:ext uri="{9D8B030D-6E8A-4147-A177-3AD203B41FA5}">
                      <a16:colId xmlns:a16="http://schemas.microsoft.com/office/drawing/2014/main" val="20010"/>
                    </a:ext>
                  </a:extLst>
                </a:gridCol>
                <a:gridCol w="629136">
                  <a:extLst>
                    <a:ext uri="{9D8B030D-6E8A-4147-A177-3AD203B41FA5}">
                      <a16:colId xmlns:a16="http://schemas.microsoft.com/office/drawing/2014/main" val="20011"/>
                    </a:ext>
                  </a:extLst>
                </a:gridCol>
                <a:gridCol w="566221">
                  <a:extLst>
                    <a:ext uri="{9D8B030D-6E8A-4147-A177-3AD203B41FA5}">
                      <a16:colId xmlns:a16="http://schemas.microsoft.com/office/drawing/2014/main" val="2914086870"/>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59815"/>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40191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r>
              <a:rPr lang="fi-FI" sz="900" dirty="0">
                <a:solidFill>
                  <a:schemeClr val="tx2"/>
                </a:solidFill>
              </a:rPr>
              <a:t> </a:t>
            </a:r>
          </a:p>
        </p:txBody>
      </p:sp>
      <p:sp>
        <p:nvSpPr>
          <p:cNvPr id="13" name="Text Box 10"/>
          <p:cNvSpPr txBox="1">
            <a:spLocks noChangeArrowheads="1"/>
          </p:cNvSpPr>
          <p:nvPr/>
        </p:nvSpPr>
        <p:spPr bwMode="auto">
          <a:xfrm>
            <a:off x="3347365" y="4358242"/>
            <a:ext cx="15216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a:t>
            </a:r>
          </a:p>
        </p:txBody>
      </p:sp>
    </p:spTree>
    <p:extLst>
      <p:ext uri="{BB962C8B-B14F-4D97-AF65-F5344CB8AC3E}">
        <p14:creationId xmlns:p14="http://schemas.microsoft.com/office/powerpoint/2010/main" val="2269594941"/>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ea typeface="ＭＳ Ｐゴシック" pitchFamily="34" charset="-128"/>
              </a:rPr>
              <a:t>Teknologiateollisuuden henkilöstö  Suomessa on kasvanut 6 000:lla tammi-kesäkuussa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57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533462" cy="165163"/>
          </a:xfrm>
        </p:spPr>
        <p:txBody>
          <a:bodyPr/>
          <a:lstStyle/>
          <a:p>
            <a:r>
              <a:rPr lang="fi-FI" dirty="0"/>
              <a:t>Lähde: Tilastokeskus, Teknologiateollisuus ry:n henkilöstötiedustelu</a:t>
            </a:r>
          </a:p>
        </p:txBody>
      </p:sp>
      <p:graphicFrame>
        <p:nvGraphicFramePr>
          <p:cNvPr id="8" name="Object 3"/>
          <p:cNvGraphicFramePr>
            <a:graphicFrameLocks noChangeAspect="1"/>
          </p:cNvGraphicFramePr>
          <p:nvPr>
            <p:extLst>
              <p:ext uri="{D42A27DB-BD31-4B8C-83A1-F6EECF244321}">
                <p14:modId xmlns:p14="http://schemas.microsoft.com/office/powerpoint/2010/main" val="4290411552"/>
              </p:ext>
            </p:extLst>
          </p:nvPr>
        </p:nvGraphicFramePr>
        <p:xfrm>
          <a:off x="395536" y="943123"/>
          <a:ext cx="8015459" cy="3644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492013"/>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rekrytoi tammi-kesäkuussa 22 600 henkilöä, viime vuonna kaikkiaan 28 500</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7"/>
          <p:cNvGraphicFramePr>
            <a:graphicFrameLocks noGrp="1"/>
          </p:cNvGraphicFramePr>
          <p:nvPr>
            <p:ph idx="4294967295"/>
            <p:extLst/>
          </p:nvPr>
        </p:nvGraphicFramePr>
        <p:xfrm>
          <a:off x="252000" y="1131590"/>
          <a:ext cx="8496464"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019428"/>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Yhteenveto teknologiateollisuuden tilanteesta Suomessa ja syksyn 2017 näkymistä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6" name="Sisällön paikkamerkki 5"/>
          <p:cNvSpPr>
            <a:spLocks noGrp="1"/>
          </p:cNvSpPr>
          <p:nvPr>
            <p:ph sz="quarter" idx="17"/>
          </p:nvPr>
        </p:nvSpPr>
        <p:spPr>
          <a:xfrm>
            <a:off x="1111510" y="1224757"/>
            <a:ext cx="7024545" cy="3541712"/>
          </a:xfrm>
        </p:spPr>
        <p:txBody>
          <a:bodyPr>
            <a:normAutofit/>
          </a:bodyPr>
          <a:lstStyle/>
          <a:p>
            <a:pPr marL="285750" indent="-285750">
              <a:lnSpc>
                <a:spcPct val="90000"/>
              </a:lnSpc>
              <a:buFont typeface="Arial" panose="020B0604020202020204" pitchFamily="34" charset="0"/>
              <a:buChar char="•"/>
            </a:pPr>
            <a:r>
              <a:rPr lang="fi-FI" sz="1200" dirty="0"/>
              <a:t>Liikevaihto Suomessa oli yhteensä 67,3 miljardia euroa vuonna 2016. Kasvua edellisvuotisesta oli koko vuoden ajalta noin puoli prosenttia. Tammi-heinäkuussa 2017 liikevaihto oli 11 % suurempi kuin viime vuonna samaan aikaan.        </a:t>
            </a:r>
          </a:p>
          <a:p>
            <a:pPr marL="285750" indent="-285750">
              <a:lnSpc>
                <a:spcPct val="90000"/>
              </a:lnSpc>
              <a:buFont typeface="Arial" panose="020B0604020202020204" pitchFamily="34" charset="0"/>
              <a:buChar char="•"/>
            </a:pPr>
            <a:r>
              <a:rPr lang="fi-FI" sz="1200" dirty="0"/>
              <a:t>Alan yritykset Suomessa saivat uusia tilauksia </a:t>
            </a:r>
            <a:r>
              <a:rPr lang="fi-FI" sz="1200" dirty="0" err="1"/>
              <a:t>huhti</a:t>
            </a:r>
            <a:r>
              <a:rPr lang="fi-FI" sz="1200" dirty="0"/>
              <a:t>-kesäkuussa euromääräisesti 25 prosenttia enemmän kuin tammi-maaliskuussa ja 47 prosenttia enemmän kuin vastaavalla ajanjaksolla vuonna 2016.     </a:t>
            </a:r>
          </a:p>
          <a:p>
            <a:pPr marL="285750" indent="-285750">
              <a:lnSpc>
                <a:spcPct val="90000"/>
              </a:lnSpc>
              <a:buFont typeface="Arial" panose="020B0604020202020204" pitchFamily="34" charset="0"/>
              <a:buChar char="•"/>
            </a:pPr>
            <a:r>
              <a:rPr lang="fi-FI" sz="1200" dirty="0"/>
              <a:t>Tilauskannan arvo oli kesäkuun lopussa 10 prosenttia suurempi kuin maaliskuun lopussa ja 18 prosenttia suurempi kuin vuoden 2016 kesäkuussa.  </a:t>
            </a:r>
          </a:p>
          <a:p>
            <a:pPr marL="285750" indent="-285750">
              <a:lnSpc>
                <a:spcPct val="90000"/>
              </a:lnSpc>
              <a:buFont typeface="Arial" panose="020B0604020202020204" pitchFamily="34" charset="0"/>
              <a:buChar char="•"/>
            </a:pPr>
            <a:r>
              <a:rPr lang="fi-FI" sz="1200" dirty="0"/>
              <a:t>Teknologiateollisuuden liikevaihto on syksyllä 2017 suurempi kuin viime vuonna vastaavaan aikaan.  </a:t>
            </a:r>
          </a:p>
          <a:p>
            <a:pPr marL="285750" indent="-285750">
              <a:lnSpc>
                <a:spcPct val="90000"/>
              </a:lnSpc>
              <a:buFont typeface="Arial" panose="020B0604020202020204" pitchFamily="34" charset="0"/>
              <a:buChar char="•"/>
            </a:pPr>
            <a:r>
              <a:rPr lang="fi-FI" sz="1200" dirty="0"/>
              <a:t>Teknologiateollisuuden henkilöstön kokonaisvahvuus Suomessa kasvoi tammi-kesäkuussa ja oli kesäkuun lopussa noin 296 000. Henkilöstöä oli kaksi prosenttia eli noin 6 000 enemmän kuin keskimäärin vuonna 2016.  </a:t>
            </a:r>
          </a:p>
          <a:p>
            <a:pPr marL="285750" indent="-285750">
              <a:lnSpc>
                <a:spcPct val="90000"/>
              </a:lnSpc>
              <a:buFont typeface="Arial" panose="020B0604020202020204" pitchFamily="34" charset="0"/>
              <a:buChar char="•"/>
            </a:pPr>
            <a:r>
              <a:rPr lang="fi-FI" sz="1200" dirty="0"/>
              <a:t>Alan yritykset rekrytoivat tammi-kesäkuussa uutta henkilöstöä yhteensä 22 600. Vuoden 2016 aikana rekrytointeja oli kaikkiaan 28 500. Henkilöstöä joko lisättiin tai korvattiin eläkkeelle siirtyneitä ja työpaikan vaihtaneita.    </a:t>
            </a:r>
          </a:p>
          <a:p>
            <a:pPr marL="285750" indent="-285750">
              <a:buFont typeface="Arial" panose="020B0604020202020204" pitchFamily="34" charset="0"/>
              <a:buChar char="•"/>
            </a:pPr>
            <a:endParaRPr lang="fi-FI" sz="1200" dirty="0"/>
          </a:p>
        </p:txBody>
      </p:sp>
    </p:spTree>
    <p:extLst>
      <p:ext uri="{BB962C8B-B14F-4D97-AF65-F5344CB8AC3E}">
        <p14:creationId xmlns:p14="http://schemas.microsoft.com/office/powerpoint/2010/main" val="292058419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Suomalaisten teknologiateollisuuden pörssiyritysten henkilöstöstä 87 % on ulkomailla, 13 % Suomessa (2016)</a:t>
            </a:r>
          </a:p>
          <a:p>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1" name="Sisällön paikkamerkki 10"/>
          <p:cNvGraphicFramePr>
            <a:graphicFrameLocks noGrp="1"/>
          </p:cNvGraphicFramePr>
          <p:nvPr>
            <p:ph sz="quarter" idx="17"/>
            <p:extLst>
              <p:ext uri="{D42A27DB-BD31-4B8C-83A1-F6EECF244321}">
                <p14:modId xmlns:p14="http://schemas.microsoft.com/office/powerpoint/2010/main" val="4042886662"/>
              </p:ext>
            </p:extLst>
          </p:nvPr>
        </p:nvGraphicFramePr>
        <p:xfrm>
          <a:off x="282027" y="1205066"/>
          <a:ext cx="8391525" cy="34403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en-GB" dirty="0" err="1"/>
              <a:t>Lähde</a:t>
            </a:r>
            <a:r>
              <a:rPr lang="en-GB" dirty="0"/>
              <a:t>: </a:t>
            </a:r>
            <a:r>
              <a:rPr lang="en-GB" dirty="0" err="1"/>
              <a:t>Pörssiyritysten</a:t>
            </a:r>
            <a:r>
              <a:rPr lang="en-GB" dirty="0"/>
              <a:t> </a:t>
            </a:r>
            <a:r>
              <a:rPr lang="en-GB" dirty="0" err="1"/>
              <a:t>vuosikertomukset</a:t>
            </a:r>
            <a:endParaRPr lang="en-GB" dirty="0"/>
          </a:p>
        </p:txBody>
      </p:sp>
    </p:spTree>
    <p:extLst>
      <p:ext uri="{BB962C8B-B14F-4D97-AF65-F5344CB8AC3E}">
        <p14:creationId xmlns:p14="http://schemas.microsoft.com/office/powerpoint/2010/main" val="2135717233"/>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866174" cy="327831"/>
          </a:xfrm>
        </p:spPr>
        <p:txBody>
          <a:bodyPr/>
          <a:lstStyle/>
          <a:p>
            <a:r>
              <a:rPr lang="fi-FI" dirty="0"/>
              <a:t>*) Välituotekäyttö koostuu tuotantoprosessissa panoksina kulutettavien tavaroiden ja palveluiden arvosta, pl. kiinteät varat. </a:t>
            </a:r>
          </a:p>
          <a:p>
            <a:r>
              <a:rPr lang="fi-FI" dirty="0"/>
              <a:t>Lähde: Tilastokeskus, Panos-tuotos –laskelmat 2012</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liikevaihdosta Suomessa noin kolmannes on alihankintaa </a:t>
            </a:r>
          </a:p>
          <a:p>
            <a:pPr>
              <a:lnSpc>
                <a:spcPct val="100000"/>
              </a:lnSpc>
              <a:spcBef>
                <a:spcPts val="0"/>
              </a:spcBef>
            </a:pPr>
            <a:r>
              <a:rPr lang="fi-FI" sz="1200" b="0" dirty="0"/>
              <a:t>Teknologiateollisuuden tuotteiden käyttö välituotteina* eri toimialoilla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254004933"/>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7"/>
          <p:cNvSpPr txBox="1">
            <a:spLocks noChangeArrowheads="1"/>
          </p:cNvSpPr>
          <p:nvPr/>
        </p:nvSpPr>
        <p:spPr bwMode="auto">
          <a:xfrm>
            <a:off x="7164040" y="1470133"/>
            <a:ext cx="1221564"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Miljardia euroa </a:t>
            </a:r>
          </a:p>
        </p:txBody>
      </p:sp>
    </p:spTree>
    <p:extLst>
      <p:ext uri="{BB962C8B-B14F-4D97-AF65-F5344CB8AC3E}">
        <p14:creationId xmlns:p14="http://schemas.microsoft.com/office/powerpoint/2010/main" val="625629343"/>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318" cy="415926"/>
          </a:xfrm>
        </p:spPr>
        <p:txBody>
          <a:bodyPr/>
          <a:lstStyle/>
          <a:p>
            <a:r>
              <a:rPr lang="fi-FI" dirty="0"/>
              <a:t>*) Välituotekäyttö koostuu tuotantoprosessissa panoksina kulutettavien tavaroiden ja palveluiden arvosta, pl. kiinteät varat. </a:t>
            </a:r>
          </a:p>
          <a:p>
            <a:r>
              <a:rPr lang="fi-FI" dirty="0"/>
              <a:t>Lähde: Tilastokeskus, Panos-tuotos –laskelmat 2012</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työpaikoista Suomessa puolet suuntautuu alihankintaan</a:t>
            </a:r>
          </a:p>
          <a:p>
            <a:pPr>
              <a:lnSpc>
                <a:spcPct val="100000"/>
              </a:lnSpc>
              <a:spcBef>
                <a:spcPts val="0"/>
              </a:spcBef>
            </a:pPr>
            <a:r>
              <a:rPr lang="fi-FI" sz="1200" b="0" dirty="0"/>
              <a:t>Suomessa valmistettujen välituotteiden* tuomat välittömät työpaikat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2394648985"/>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2062470"/>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Suomen talouskasvu on vakaalla pohjalla, jos myös vienti kasvaa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05350397"/>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Sisällön paikkamerkki 10"/>
          <p:cNvSpPr>
            <a:spLocks noGrp="1"/>
          </p:cNvSpPr>
          <p:nvPr>
            <p:ph idx="1"/>
          </p:nvPr>
        </p:nvSpPr>
        <p:spPr>
          <a:xfrm>
            <a:off x="4449254" y="1686114"/>
            <a:ext cx="3499200" cy="2894345"/>
          </a:xfrm>
        </p:spPr>
        <p:txBody>
          <a:bodyPr>
            <a:noAutofit/>
          </a:bodyPr>
          <a:lstStyle/>
          <a:p>
            <a:pPr>
              <a:lnSpc>
                <a:spcPct val="100000"/>
              </a:lnSpc>
            </a:pPr>
            <a:r>
              <a:rPr lang="fi-FI" sz="1300" dirty="0"/>
              <a:t>Sääntelyä pitää purkaa ja julkisen sektorin palveluita sujuvoittaa. </a:t>
            </a:r>
          </a:p>
          <a:p>
            <a:pPr>
              <a:lnSpc>
                <a:spcPct val="100000"/>
              </a:lnSpc>
            </a:pPr>
            <a:r>
              <a:rPr lang="fi-FI" sz="1300" dirty="0"/>
              <a:t>Tuottavuusloikkaa </a:t>
            </a:r>
            <a:r>
              <a:rPr lang="fi-FI" sz="1300" dirty="0" err="1"/>
              <a:t>digitalisaation</a:t>
            </a:r>
            <a:r>
              <a:rPr lang="fi-FI" sz="1300" dirty="0"/>
              <a:t> avulla tarvitaan.</a:t>
            </a:r>
          </a:p>
          <a:p>
            <a:pPr>
              <a:lnSpc>
                <a:spcPct val="100000"/>
              </a:lnSpc>
            </a:pPr>
            <a:r>
              <a:rPr lang="fi-FI" sz="1300" dirty="0"/>
              <a:t>Yritysverojärjestelmä on ajanmukaistettava.</a:t>
            </a:r>
          </a:p>
          <a:p>
            <a:pPr>
              <a:lnSpc>
                <a:spcPct val="100000"/>
              </a:lnSpc>
            </a:pPr>
            <a:r>
              <a:rPr lang="fi-FI" sz="1300" dirty="0"/>
              <a:t>Työmarkkinaratkaisuilla on palautettava kustannuskilpailukyky.</a:t>
            </a:r>
          </a:p>
          <a:p>
            <a:pPr lvl="1">
              <a:lnSpc>
                <a:spcPct val="100000"/>
              </a:lnSpc>
            </a:pPr>
            <a:r>
              <a:rPr lang="fi-FI" sz="1100" dirty="0"/>
              <a:t>Neuvottelu- ja sopimusjärjestelmä remontoitava vastaamaan kilpailijamaita, yrityskohtaisuutta lisättävä oleellisesti. </a:t>
            </a:r>
          </a:p>
          <a:p>
            <a:pPr>
              <a:lnSpc>
                <a:spcPct val="100000"/>
              </a:lnSpc>
            </a:pPr>
            <a:endParaRPr lang="fi-FI" sz="1300" dirty="0"/>
          </a:p>
          <a:p>
            <a:pPr>
              <a:lnSpc>
                <a:spcPct val="100000"/>
              </a:lnSpc>
            </a:pPr>
            <a:endParaRPr lang="fi-FI" sz="1300" dirty="0"/>
          </a:p>
        </p:txBody>
      </p:sp>
      <p:sp>
        <p:nvSpPr>
          <p:cNvPr id="12" name="Tekstin paikkamerkki 11"/>
          <p:cNvSpPr>
            <a:spLocks noGrp="1"/>
          </p:cNvSpPr>
          <p:nvPr>
            <p:ph type="body" sz="quarter" idx="17"/>
          </p:nvPr>
        </p:nvSpPr>
        <p:spPr>
          <a:xfrm>
            <a:off x="1072800" y="951725"/>
            <a:ext cx="7171200" cy="367183"/>
          </a:xfrm>
        </p:spPr>
        <p:txBody>
          <a:bodyPr/>
          <a:lstStyle/>
          <a:p>
            <a:r>
              <a:rPr lang="fi-FI" dirty="0"/>
              <a:t>Elinkeinoelämän usko Suomeen on palautettava</a:t>
            </a:r>
          </a:p>
        </p:txBody>
      </p:sp>
      <p:sp>
        <p:nvSpPr>
          <p:cNvPr id="14" name="Sisällön paikkamerkki 13"/>
          <p:cNvSpPr>
            <a:spLocks noGrp="1"/>
          </p:cNvSpPr>
          <p:nvPr>
            <p:ph idx="19"/>
          </p:nvPr>
        </p:nvSpPr>
        <p:spPr>
          <a:xfrm>
            <a:off x="1072800" y="1702783"/>
            <a:ext cx="3499200" cy="2894345"/>
          </a:xfrm>
        </p:spPr>
        <p:txBody>
          <a:bodyPr>
            <a:noAutofit/>
          </a:bodyPr>
          <a:lstStyle/>
          <a:p>
            <a:pPr>
              <a:lnSpc>
                <a:spcPct val="100000"/>
              </a:lnSpc>
            </a:pPr>
            <a:r>
              <a:rPr lang="fi-FI" sz="1300" dirty="0"/>
              <a:t>Rakenneuudistukset välttämättömiä julkisen talouden tasapainottamiseksi.</a:t>
            </a:r>
          </a:p>
          <a:p>
            <a:pPr lvl="1">
              <a:lnSpc>
                <a:spcPct val="100000"/>
              </a:lnSpc>
            </a:pPr>
            <a:r>
              <a:rPr lang="fi-FI" sz="1000" dirty="0"/>
              <a:t>Kuitenkin tarvitaan panostuksia kasvuun, osaamiseen ja uudistumiseen.</a:t>
            </a:r>
          </a:p>
          <a:p>
            <a:pPr lvl="1">
              <a:lnSpc>
                <a:spcPct val="100000"/>
              </a:lnSpc>
            </a:pPr>
            <a:r>
              <a:rPr lang="fi-FI" sz="1000" dirty="0"/>
              <a:t>Koulutuksen tulee vastata paremmin yritysten tarpeisiin.</a:t>
            </a:r>
          </a:p>
          <a:p>
            <a:pPr lvl="1">
              <a:lnSpc>
                <a:spcPct val="100000"/>
              </a:lnSpc>
            </a:pPr>
            <a:r>
              <a:rPr lang="fi-FI" sz="1000" dirty="0" err="1"/>
              <a:t>T&amp;k-investoinnit</a:t>
            </a:r>
            <a:r>
              <a:rPr lang="fi-FI" sz="1000" dirty="0"/>
              <a:t> saatava uudelleen kasvuun.</a:t>
            </a:r>
          </a:p>
          <a:p>
            <a:pPr lvl="1">
              <a:lnSpc>
                <a:spcPct val="100000"/>
              </a:lnSpc>
            </a:pPr>
            <a:r>
              <a:rPr lang="fi-FI" sz="1000" dirty="0"/>
              <a:t>Liikennekaari.</a:t>
            </a:r>
          </a:p>
          <a:p>
            <a:pPr>
              <a:lnSpc>
                <a:spcPct val="100000"/>
              </a:lnSpc>
            </a:pPr>
            <a:r>
              <a:rPr lang="fi-FI" sz="1300" dirty="0"/>
              <a:t>Elinkeinoelämälle ei enää yhtään EU-tason tai kansallisen tason lisärasitetta, jolla heikennetään kilpailukykyä.</a:t>
            </a:r>
          </a:p>
          <a:p>
            <a:pPr>
              <a:lnSpc>
                <a:spcPct val="100000"/>
              </a:lnSpc>
            </a:pPr>
            <a:endParaRPr lang="fi-FI" sz="1300" dirty="0"/>
          </a:p>
        </p:txBody>
      </p:sp>
    </p:spTree>
    <p:extLst>
      <p:ext uri="{BB962C8B-B14F-4D97-AF65-F5344CB8AC3E}">
        <p14:creationId xmlns:p14="http://schemas.microsoft.com/office/powerpoint/2010/main" val="586560096"/>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Viimeinen tieto </a:t>
            </a:r>
            <a:r>
              <a:rPr lang="fi-FI" dirty="0" err="1"/>
              <a:t>huhti</a:t>
            </a:r>
            <a:r>
              <a:rPr lang="fi-FI" dirty="0"/>
              <a:t>-kesäkuu 2017</a:t>
            </a:r>
          </a:p>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Suomen tavara- ja palveluviennin arvo on kasvanut tänä vuonna </a:t>
            </a:r>
          </a:p>
          <a:p>
            <a:pPr>
              <a:lnSpc>
                <a:spcPct val="100000"/>
              </a:lnSpc>
              <a:spcBef>
                <a:spcPts val="0"/>
              </a:spcBef>
            </a:pPr>
            <a:endParaRPr lang="fi-FI" sz="1200"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379041225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3736"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99779184"/>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on jäänyt kilpailijamaiden kehityksestä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411389045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7240"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92343374"/>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palveluvienti ei ole korvannut tavaraviennin pudotusta 2008 jälkeen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1469459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9290" name="Macrobond document" r:id="rId3" imgW="13193184" imgH="5572640" progId="Mbnd.mbnd">
                  <p:embed/>
                </p:oleObj>
              </mc:Choice>
              <mc:Fallback>
                <p:oleObj name="Macrobond document" r:id="rId3" imgW="13193184" imgH="5572640" progId="Mbnd.mbnd">
                  <p:embed/>
                  <p:pic>
                    <p:nvPicPr>
                      <p:cNvPr id="11" name="Objekti 10"/>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39740051"/>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Viimeinen tieto heinäkuu 2017</a:t>
            </a:r>
          </a:p>
          <a:p>
            <a:r>
              <a:rPr lang="fi-FI" dirty="0"/>
              <a:t>Lähde: Tullihallitus (Tavaroiden ulkomaankauppa)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Suomen tavaraviennin arvo on kasvanut tänä vuonna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490528886"/>
              </p:ext>
            </p:extLst>
          </p:nvPr>
        </p:nvGraphicFramePr>
        <p:xfrm>
          <a:off x="252000" y="1210929"/>
          <a:ext cx="8520526" cy="345148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55197" y="1340531"/>
            <a:ext cx="3302507" cy="253916"/>
          </a:xfrm>
          <a:prstGeom prst="rect">
            <a:avLst/>
          </a:prstGeom>
        </p:spPr>
        <p:txBody>
          <a:bodyPr wrap="none">
            <a:spAutoFit/>
          </a:bodyPr>
          <a:lstStyle/>
          <a:p>
            <a:r>
              <a:rPr lang="fi-FI" sz="1050" dirty="0"/>
              <a:t>Miljoonaa euroa kuukausittain, käyvin hinnoin</a:t>
            </a:r>
          </a:p>
        </p:txBody>
      </p:sp>
      <p:graphicFrame>
        <p:nvGraphicFramePr>
          <p:cNvPr id="6" name="Taulukko 5"/>
          <p:cNvGraphicFramePr>
            <a:graphicFrameLocks noGrp="1"/>
          </p:cNvGraphicFramePr>
          <p:nvPr>
            <p:extLst/>
          </p:nvPr>
        </p:nvGraphicFramePr>
        <p:xfrm>
          <a:off x="878347" y="4360208"/>
          <a:ext cx="7516914" cy="280504"/>
        </p:xfrm>
        <a:graphic>
          <a:graphicData uri="http://schemas.openxmlformats.org/drawingml/2006/table">
            <a:tbl>
              <a:tblPr firstRow="1" bandRow="1">
                <a:tableStyleId>{073A0DAA-6AF3-43AB-8588-CEC1D06C72B9}</a:tableStyleId>
              </a:tblPr>
              <a:tblGrid>
                <a:gridCol w="751980">
                  <a:extLst>
                    <a:ext uri="{9D8B030D-6E8A-4147-A177-3AD203B41FA5}">
                      <a16:colId xmlns:a16="http://schemas.microsoft.com/office/drawing/2014/main" val="1803676972"/>
                    </a:ext>
                  </a:extLst>
                </a:gridCol>
                <a:gridCol w="760630">
                  <a:extLst>
                    <a:ext uri="{9D8B030D-6E8A-4147-A177-3AD203B41FA5}">
                      <a16:colId xmlns:a16="http://schemas.microsoft.com/office/drawing/2014/main" val="2105154684"/>
                    </a:ext>
                  </a:extLst>
                </a:gridCol>
                <a:gridCol w="751019">
                  <a:extLst>
                    <a:ext uri="{9D8B030D-6E8A-4147-A177-3AD203B41FA5}">
                      <a16:colId xmlns:a16="http://schemas.microsoft.com/office/drawing/2014/main" val="3646309867"/>
                    </a:ext>
                  </a:extLst>
                </a:gridCol>
                <a:gridCol w="751019">
                  <a:extLst>
                    <a:ext uri="{9D8B030D-6E8A-4147-A177-3AD203B41FA5}">
                      <a16:colId xmlns:a16="http://schemas.microsoft.com/office/drawing/2014/main" val="2487516520"/>
                    </a:ext>
                  </a:extLst>
                </a:gridCol>
                <a:gridCol w="751019">
                  <a:extLst>
                    <a:ext uri="{9D8B030D-6E8A-4147-A177-3AD203B41FA5}">
                      <a16:colId xmlns:a16="http://schemas.microsoft.com/office/drawing/2014/main" val="3067801971"/>
                    </a:ext>
                  </a:extLst>
                </a:gridCol>
                <a:gridCol w="751019">
                  <a:extLst>
                    <a:ext uri="{9D8B030D-6E8A-4147-A177-3AD203B41FA5}">
                      <a16:colId xmlns:a16="http://schemas.microsoft.com/office/drawing/2014/main" val="1478731465"/>
                    </a:ext>
                  </a:extLst>
                </a:gridCol>
                <a:gridCol w="751019">
                  <a:extLst>
                    <a:ext uri="{9D8B030D-6E8A-4147-A177-3AD203B41FA5}">
                      <a16:colId xmlns:a16="http://schemas.microsoft.com/office/drawing/2014/main" val="2677636684"/>
                    </a:ext>
                  </a:extLst>
                </a:gridCol>
                <a:gridCol w="751019">
                  <a:extLst>
                    <a:ext uri="{9D8B030D-6E8A-4147-A177-3AD203B41FA5}">
                      <a16:colId xmlns:a16="http://schemas.microsoft.com/office/drawing/2014/main" val="1419263424"/>
                    </a:ext>
                  </a:extLst>
                </a:gridCol>
                <a:gridCol w="749095">
                  <a:extLst>
                    <a:ext uri="{9D8B030D-6E8A-4147-A177-3AD203B41FA5}">
                      <a16:colId xmlns:a16="http://schemas.microsoft.com/office/drawing/2014/main" val="1103362267"/>
                    </a:ext>
                  </a:extLst>
                </a:gridCol>
                <a:gridCol w="749095">
                  <a:extLst>
                    <a:ext uri="{9D8B030D-6E8A-4147-A177-3AD203B41FA5}">
                      <a16:colId xmlns:a16="http://schemas.microsoft.com/office/drawing/2014/main" val="274721835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2916960088"/>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051746" cy="165163"/>
          </a:xfrm>
        </p:spPr>
        <p:txBody>
          <a:bodyPr/>
          <a:lstStyle/>
          <a:p>
            <a:r>
              <a:rPr lang="fi-FI" dirty="0"/>
              <a:t>Lähde: Tilastokeskus: Kansantalouden tilinpito, Palvelujen ulkomaankauppa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 metsä- ja kemianteollisuus </a:t>
            </a:r>
            <a:br>
              <a:rPr lang="fi-FI" dirty="0"/>
            </a:br>
            <a:r>
              <a:rPr lang="fi-FI" dirty="0"/>
              <a:t>tuovat 60 % Suomen palveluviennin tuloista</a:t>
            </a:r>
          </a:p>
          <a:p>
            <a:pPr>
              <a:lnSpc>
                <a:spcPct val="100000"/>
              </a:lnSpc>
              <a:spcBef>
                <a:spcPts val="0"/>
              </a:spcBef>
            </a:pPr>
            <a:r>
              <a:rPr lang="fi-FI" sz="1200" b="0" dirty="0"/>
              <a:t>Peliteollisuus on kompensoinut elektroniikkateollisuuden palveluviennin vähenemisen</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3041844527"/>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6101362"/>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Viennin suhde bkt:hen on kasvanut Suomessa, mutta on merkittävästi alempi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372994817"/>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8264"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5391354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477368" cy="263031"/>
          </a:xfrm>
        </p:spPr>
        <p:txBody>
          <a:bodyPr/>
          <a:lstStyle/>
          <a:p>
            <a:r>
              <a:rPr lang="fi-FI" dirty="0"/>
              <a:t>*) Tavaraviennin lisäksi alan yrityksillä oli palveluvientiä noin 12,3 miljardia euroa (2015).</a:t>
            </a:r>
          </a:p>
          <a:p>
            <a:r>
              <a:rPr lang="fi-FI" dirty="0"/>
              <a:t>Lähde: Tullihallitus, Tilastokeskus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tavaravienti Suomesta alueittain 2016 </a:t>
            </a:r>
          </a:p>
          <a:p>
            <a:pPr>
              <a:lnSpc>
                <a:spcPct val="100000"/>
              </a:lnSpc>
              <a:spcBef>
                <a:spcPts val="0"/>
              </a:spcBef>
            </a:pPr>
            <a:r>
              <a:rPr lang="fi-FI" sz="1400" b="0" dirty="0"/>
              <a:t>Tavaravienti yhteensä 25,2 mrd. euroa*</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chemeClr val="tx2"/>
                </a:solidFill>
                <a:latin typeface="+mj-lt"/>
                <a:ea typeface="ＭＳ Ｐゴシック" pitchFamily="34" charset="-128"/>
              </a:rPr>
              <a:t>Pohjois-Amerikka</a:t>
            </a:r>
          </a:p>
          <a:p>
            <a:r>
              <a:rPr lang="fi-FI" sz="1050" b="0" dirty="0">
                <a:solidFill>
                  <a:schemeClr val="tx2"/>
                </a:solidFill>
                <a:latin typeface="+mj-lt"/>
                <a:ea typeface="ＭＳ Ｐゴシック" pitchFamily="34" charset="-128"/>
              </a:rPr>
              <a:t>2,5 mrd. €</a:t>
            </a:r>
          </a:p>
          <a:p>
            <a:r>
              <a:rPr lang="fi-FI" sz="1050" b="0" dirty="0">
                <a:solidFill>
                  <a:schemeClr val="tx2"/>
                </a:solidFill>
                <a:latin typeface="+mj-lt"/>
                <a:ea typeface="ＭＳ Ｐゴシック" pitchFamily="34" charset="-128"/>
              </a:rPr>
              <a:t>9,8 %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Länsi-Eurooppa</a:t>
            </a:r>
          </a:p>
          <a:p>
            <a:r>
              <a:rPr lang="fi-FI" sz="1050" dirty="0">
                <a:solidFill>
                  <a:schemeClr val="tx2"/>
                </a:solidFill>
                <a:ea typeface="ＭＳ Ｐゴシック" pitchFamily="34" charset="-128"/>
              </a:rPr>
              <a:t>13,7 mrd. €</a:t>
            </a:r>
          </a:p>
          <a:p>
            <a:r>
              <a:rPr lang="fi-FI" sz="1050" dirty="0">
                <a:solidFill>
                  <a:schemeClr val="tx2"/>
                </a:solidFill>
                <a:ea typeface="ＭＳ Ｐゴシック" pitchFamily="34" charset="-128"/>
              </a:rPr>
              <a:t>53,9 %</a:t>
            </a:r>
          </a:p>
        </p:txBody>
      </p:sp>
      <p:sp>
        <p:nvSpPr>
          <p:cNvPr id="23" name="Suorakulmio 22"/>
          <p:cNvSpPr/>
          <p:nvPr/>
        </p:nvSpPr>
        <p:spPr>
          <a:xfrm>
            <a:off x="1625341" y="3558211"/>
            <a:ext cx="1144682"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Etelä- ja Väli-Amerikka</a:t>
            </a:r>
          </a:p>
          <a:p>
            <a:r>
              <a:rPr lang="fi-FI" sz="1050" dirty="0">
                <a:solidFill>
                  <a:schemeClr val="tx2"/>
                </a:solidFill>
                <a:ea typeface="ＭＳ Ｐゴシック" pitchFamily="34" charset="-128"/>
              </a:rPr>
              <a:t>0,8 mrd. €</a:t>
            </a:r>
          </a:p>
          <a:p>
            <a:r>
              <a:rPr lang="fi-FI" sz="1050" dirty="0">
                <a:solidFill>
                  <a:schemeClr val="tx2"/>
                </a:solidFill>
                <a:ea typeface="ＭＳ Ｐゴシック" pitchFamily="34" charset="-128"/>
              </a:rPr>
              <a:t>3,2 %</a:t>
            </a:r>
          </a:p>
        </p:txBody>
      </p:sp>
      <p:sp>
        <p:nvSpPr>
          <p:cNvPr id="24" name="Suorakulmio 23"/>
          <p:cNvSpPr/>
          <p:nvPr/>
        </p:nvSpPr>
        <p:spPr>
          <a:xfrm>
            <a:off x="4856653" y="1894526"/>
            <a:ext cx="17635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Keski</a:t>
            </a:r>
            <a:r>
              <a:rPr lang="fi-FI" sz="1050" dirty="0">
                <a:solidFill>
                  <a:schemeClr val="tx2"/>
                </a:solidFill>
                <a:ea typeface="ＭＳ Ｐゴシック" pitchFamily="34" charset="-128"/>
              </a:rPr>
              <a:t>- ja Itä-Eurooppa</a:t>
            </a:r>
          </a:p>
          <a:p>
            <a:r>
              <a:rPr lang="fi-FI" sz="1050" dirty="0">
                <a:solidFill>
                  <a:schemeClr val="tx2"/>
                </a:solidFill>
                <a:ea typeface="ＭＳ Ｐゴシック" pitchFamily="34" charset="-128"/>
              </a:rPr>
              <a:t>3,8 mrd. €</a:t>
            </a:r>
          </a:p>
          <a:p>
            <a:r>
              <a:rPr lang="fi-FI" sz="1050" dirty="0">
                <a:solidFill>
                  <a:schemeClr val="tx2"/>
                </a:solidFill>
                <a:ea typeface="ＭＳ Ｐゴシック" pitchFamily="34" charset="-128"/>
              </a:rPr>
              <a:t>15,0 %</a:t>
            </a:r>
          </a:p>
        </p:txBody>
      </p:sp>
      <p:sp>
        <p:nvSpPr>
          <p:cNvPr id="25" name="Suorakulmio 24"/>
          <p:cNvSpPr/>
          <p:nvPr/>
        </p:nvSpPr>
        <p:spPr>
          <a:xfrm>
            <a:off x="4113337" y="3596092"/>
            <a:ext cx="9600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Afrikka</a:t>
            </a:r>
          </a:p>
          <a:p>
            <a:r>
              <a:rPr lang="fi-FI" sz="1050" dirty="0">
                <a:solidFill>
                  <a:schemeClr val="tx2"/>
                </a:solidFill>
                <a:ea typeface="ＭＳ Ｐゴシック" pitchFamily="34" charset="-128"/>
              </a:rPr>
              <a:t>0,4 mrd. €</a:t>
            </a:r>
          </a:p>
          <a:p>
            <a:r>
              <a:rPr lang="fi-FI" sz="1050" dirty="0">
                <a:solidFill>
                  <a:schemeClr val="tx2"/>
                </a:solidFill>
                <a:ea typeface="ＭＳ Ｐゴシック" pitchFamily="34" charset="-128"/>
              </a:rPr>
              <a:t>1,7 %</a:t>
            </a:r>
          </a:p>
        </p:txBody>
      </p:sp>
      <p:sp>
        <p:nvSpPr>
          <p:cNvPr id="26" name="Suorakulmio 25"/>
          <p:cNvSpPr/>
          <p:nvPr/>
        </p:nvSpPr>
        <p:spPr>
          <a:xfrm>
            <a:off x="4959666" y="2626775"/>
            <a:ext cx="1404208"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Lähi</a:t>
            </a:r>
            <a:r>
              <a:rPr lang="fi-FI" sz="1050" dirty="0">
                <a:solidFill>
                  <a:schemeClr val="tx2"/>
                </a:solidFill>
                <a:ea typeface="ＭＳ Ｐゴシック" pitchFamily="34" charset="-128"/>
              </a:rPr>
              <a:t>- ja Keski-Itä</a:t>
            </a:r>
          </a:p>
          <a:p>
            <a:r>
              <a:rPr lang="fi-FI" sz="1050" dirty="0">
                <a:solidFill>
                  <a:schemeClr val="tx2"/>
                </a:solidFill>
                <a:ea typeface="ＭＳ Ｐゴシック" pitchFamily="34" charset="-128"/>
              </a:rPr>
              <a:t>0,5 mrd. €</a:t>
            </a:r>
          </a:p>
          <a:p>
            <a:r>
              <a:rPr lang="fi-FI" sz="1050" dirty="0">
                <a:solidFill>
                  <a:schemeClr val="tx2"/>
                </a:solidFill>
                <a:ea typeface="ＭＳ Ｐゴシック" pitchFamily="34" charset="-128"/>
              </a:rPr>
              <a:t>1,8 %</a:t>
            </a:r>
          </a:p>
        </p:txBody>
      </p:sp>
      <p:sp>
        <p:nvSpPr>
          <p:cNvPr id="27" name="Suorakulmio 26"/>
          <p:cNvSpPr/>
          <p:nvPr/>
        </p:nvSpPr>
        <p:spPr>
          <a:xfrm>
            <a:off x="6738009" y="2309328"/>
            <a:ext cx="945733"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Aasia</a:t>
            </a:r>
          </a:p>
          <a:p>
            <a:r>
              <a:rPr lang="fi-FI" sz="1050" dirty="0">
                <a:solidFill>
                  <a:schemeClr val="tx2"/>
                </a:solidFill>
                <a:ea typeface="ＭＳ Ｐゴシック" pitchFamily="34" charset="-128"/>
              </a:rPr>
              <a:t>3,7 mrd. €</a:t>
            </a:r>
          </a:p>
          <a:p>
            <a:r>
              <a:rPr lang="fi-FI" sz="1050" dirty="0">
                <a:solidFill>
                  <a:schemeClr val="tx2"/>
                </a:solidFill>
                <a:ea typeface="ＭＳ Ｐゴシック" pitchFamily="34" charset="-128"/>
              </a:rPr>
              <a:t>14,6 %</a:t>
            </a:r>
          </a:p>
        </p:txBody>
      </p:sp>
    </p:spTree>
    <p:extLst>
      <p:ext uri="{BB962C8B-B14F-4D97-AF65-F5344CB8AC3E}">
        <p14:creationId xmlns:p14="http://schemas.microsoft.com/office/powerpoint/2010/main" val="2445109880"/>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00" cy="648000"/>
          </a:xfrm>
        </p:spPr>
        <p:txBody>
          <a:bodyPr/>
          <a:lstStyle/>
          <a:p>
            <a:pPr>
              <a:lnSpc>
                <a:spcPct val="100000"/>
              </a:lnSpc>
            </a:pPr>
            <a:r>
              <a:rPr lang="fi-FI" dirty="0"/>
              <a:t>Talouskasvua rajoittaa vientisektorin tuotanto- kapasiteetin pudotus 20 %:lla ja korkea käyttöaste </a:t>
            </a:r>
            <a:br>
              <a:rPr lang="fi-FI" dirty="0"/>
            </a:br>
            <a:r>
              <a:rPr lang="fi-FI" sz="1200" b="0" dirty="0"/>
              <a:t>Investoinnit ovat elinehto tuotannon ja viennin kasvun jatkumiselle</a:t>
            </a:r>
            <a:endParaRPr lang="fi-FI" sz="1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 teollisuustuotannon volyymi-indeksi</a:t>
            </a:r>
          </a:p>
        </p:txBody>
      </p:sp>
      <p:graphicFrame>
        <p:nvGraphicFramePr>
          <p:cNvPr id="20" name="Object 3"/>
          <p:cNvGraphicFramePr>
            <a:graphicFrameLocks noGrp="1" noChangeAspect="1"/>
          </p:cNvGraphicFramePr>
          <p:nvPr>
            <p:ph sz="quarter" idx="17"/>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nvPr>
        </p:nvGraphicFramePr>
        <p:xfrm>
          <a:off x="899591" y="4515966"/>
          <a:ext cx="5472607" cy="262832"/>
        </p:xfrm>
        <a:graphic>
          <a:graphicData uri="http://schemas.openxmlformats.org/drawingml/2006/table">
            <a:tbl>
              <a:tblPr firstRow="1" bandRow="1">
                <a:tableStyleId>{073A0DAA-6AF3-43AB-8588-CEC1D06C72B9}</a:tableStyleId>
              </a:tblPr>
              <a:tblGrid>
                <a:gridCol w="569319">
                  <a:extLst>
                    <a:ext uri="{9D8B030D-6E8A-4147-A177-3AD203B41FA5}">
                      <a16:colId xmlns:a16="http://schemas.microsoft.com/office/drawing/2014/main" val="20000"/>
                    </a:ext>
                  </a:extLst>
                </a:gridCol>
                <a:gridCol w="525948">
                  <a:extLst>
                    <a:ext uri="{9D8B030D-6E8A-4147-A177-3AD203B41FA5}">
                      <a16:colId xmlns:a16="http://schemas.microsoft.com/office/drawing/2014/main" val="20001"/>
                    </a:ext>
                  </a:extLst>
                </a:gridCol>
                <a:gridCol w="562217">
                  <a:extLst>
                    <a:ext uri="{9D8B030D-6E8A-4147-A177-3AD203B41FA5}">
                      <a16:colId xmlns:a16="http://schemas.microsoft.com/office/drawing/2014/main" val="20002"/>
                    </a:ext>
                  </a:extLst>
                </a:gridCol>
                <a:gridCol w="562217">
                  <a:extLst>
                    <a:ext uri="{9D8B030D-6E8A-4147-A177-3AD203B41FA5}">
                      <a16:colId xmlns:a16="http://schemas.microsoft.com/office/drawing/2014/main" val="20003"/>
                    </a:ext>
                  </a:extLst>
                </a:gridCol>
                <a:gridCol w="542151">
                  <a:extLst>
                    <a:ext uri="{9D8B030D-6E8A-4147-A177-3AD203B41FA5}">
                      <a16:colId xmlns:a16="http://schemas.microsoft.com/office/drawing/2014/main" val="20004"/>
                    </a:ext>
                  </a:extLst>
                </a:gridCol>
                <a:gridCol w="542151">
                  <a:extLst>
                    <a:ext uri="{9D8B030D-6E8A-4147-A177-3AD203B41FA5}">
                      <a16:colId xmlns:a16="http://schemas.microsoft.com/office/drawing/2014/main" val="20005"/>
                    </a:ext>
                  </a:extLst>
                </a:gridCol>
                <a:gridCol w="542151">
                  <a:extLst>
                    <a:ext uri="{9D8B030D-6E8A-4147-A177-3AD203B41FA5}">
                      <a16:colId xmlns:a16="http://schemas.microsoft.com/office/drawing/2014/main" val="20006"/>
                    </a:ext>
                  </a:extLst>
                </a:gridCol>
                <a:gridCol w="542151">
                  <a:extLst>
                    <a:ext uri="{9D8B030D-6E8A-4147-A177-3AD203B41FA5}">
                      <a16:colId xmlns:a16="http://schemas.microsoft.com/office/drawing/2014/main" val="20007"/>
                    </a:ext>
                  </a:extLst>
                </a:gridCol>
                <a:gridCol w="542151">
                  <a:extLst>
                    <a:ext uri="{9D8B030D-6E8A-4147-A177-3AD203B41FA5}">
                      <a16:colId xmlns:a16="http://schemas.microsoft.com/office/drawing/2014/main" val="20008"/>
                    </a:ext>
                  </a:extLst>
                </a:gridCol>
                <a:gridCol w="542151">
                  <a:extLst>
                    <a:ext uri="{9D8B030D-6E8A-4147-A177-3AD203B41FA5}">
                      <a16:colId xmlns:a16="http://schemas.microsoft.com/office/drawing/2014/main" val="470271291"/>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2017</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673617" y="3154959"/>
            <a:ext cx="62642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-21 %</a:t>
            </a:r>
          </a:p>
        </p:txBody>
      </p:sp>
    </p:spTree>
    <p:extLst>
      <p:ext uri="{BB962C8B-B14F-4D97-AF65-F5344CB8AC3E}">
        <p14:creationId xmlns:p14="http://schemas.microsoft.com/office/powerpoint/2010/main" val="3354331880"/>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00" cy="648000"/>
          </a:xfrm>
        </p:spPr>
        <p:txBody>
          <a:bodyPr/>
          <a:lstStyle/>
          <a:p>
            <a:pPr>
              <a:lnSpc>
                <a:spcPct val="100000"/>
              </a:lnSpc>
            </a:pPr>
            <a:r>
              <a:rPr lang="fi-FI" dirty="0"/>
              <a:t>Talouskasvua rajoittaa vientisektorin tuotanto- kapasiteetin väheneminen 20 %:lla 2008 jälkeen  </a:t>
            </a:r>
            <a:br>
              <a:rPr lang="fi-FI" dirty="0"/>
            </a:br>
            <a:r>
              <a:rPr lang="fi-FI" sz="1200" b="0" dirty="0"/>
              <a:t>Investoinnit ovat elinehto tuotannon ja viennin kasvun jatkumiselle</a:t>
            </a:r>
            <a:endParaRPr lang="fi-FI" sz="1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 teollisuustuotannon volyymi-indeksi</a:t>
            </a:r>
          </a:p>
        </p:txBody>
      </p:sp>
      <p:graphicFrame>
        <p:nvGraphicFramePr>
          <p:cNvPr id="20" name="Object 3"/>
          <p:cNvGraphicFramePr>
            <a:graphicFrameLocks noGrp="1" noChangeAspect="1"/>
          </p:cNvGraphicFramePr>
          <p:nvPr>
            <p:ph sz="quarter" idx="17"/>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nvPr>
        </p:nvGraphicFramePr>
        <p:xfrm>
          <a:off x="899591" y="4515966"/>
          <a:ext cx="5472607" cy="262832"/>
        </p:xfrm>
        <a:graphic>
          <a:graphicData uri="http://schemas.openxmlformats.org/drawingml/2006/table">
            <a:tbl>
              <a:tblPr firstRow="1" bandRow="1">
                <a:tableStyleId>{073A0DAA-6AF3-43AB-8588-CEC1D06C72B9}</a:tableStyleId>
              </a:tblPr>
              <a:tblGrid>
                <a:gridCol w="569319">
                  <a:extLst>
                    <a:ext uri="{9D8B030D-6E8A-4147-A177-3AD203B41FA5}">
                      <a16:colId xmlns:a16="http://schemas.microsoft.com/office/drawing/2014/main" val="20000"/>
                    </a:ext>
                  </a:extLst>
                </a:gridCol>
                <a:gridCol w="525948">
                  <a:extLst>
                    <a:ext uri="{9D8B030D-6E8A-4147-A177-3AD203B41FA5}">
                      <a16:colId xmlns:a16="http://schemas.microsoft.com/office/drawing/2014/main" val="20001"/>
                    </a:ext>
                  </a:extLst>
                </a:gridCol>
                <a:gridCol w="562217">
                  <a:extLst>
                    <a:ext uri="{9D8B030D-6E8A-4147-A177-3AD203B41FA5}">
                      <a16:colId xmlns:a16="http://schemas.microsoft.com/office/drawing/2014/main" val="20002"/>
                    </a:ext>
                  </a:extLst>
                </a:gridCol>
                <a:gridCol w="562217">
                  <a:extLst>
                    <a:ext uri="{9D8B030D-6E8A-4147-A177-3AD203B41FA5}">
                      <a16:colId xmlns:a16="http://schemas.microsoft.com/office/drawing/2014/main" val="20003"/>
                    </a:ext>
                  </a:extLst>
                </a:gridCol>
                <a:gridCol w="542151">
                  <a:extLst>
                    <a:ext uri="{9D8B030D-6E8A-4147-A177-3AD203B41FA5}">
                      <a16:colId xmlns:a16="http://schemas.microsoft.com/office/drawing/2014/main" val="20004"/>
                    </a:ext>
                  </a:extLst>
                </a:gridCol>
                <a:gridCol w="542151">
                  <a:extLst>
                    <a:ext uri="{9D8B030D-6E8A-4147-A177-3AD203B41FA5}">
                      <a16:colId xmlns:a16="http://schemas.microsoft.com/office/drawing/2014/main" val="20005"/>
                    </a:ext>
                  </a:extLst>
                </a:gridCol>
                <a:gridCol w="542151">
                  <a:extLst>
                    <a:ext uri="{9D8B030D-6E8A-4147-A177-3AD203B41FA5}">
                      <a16:colId xmlns:a16="http://schemas.microsoft.com/office/drawing/2014/main" val="20006"/>
                    </a:ext>
                  </a:extLst>
                </a:gridCol>
                <a:gridCol w="542151">
                  <a:extLst>
                    <a:ext uri="{9D8B030D-6E8A-4147-A177-3AD203B41FA5}">
                      <a16:colId xmlns:a16="http://schemas.microsoft.com/office/drawing/2014/main" val="20007"/>
                    </a:ext>
                  </a:extLst>
                </a:gridCol>
                <a:gridCol w="542151">
                  <a:extLst>
                    <a:ext uri="{9D8B030D-6E8A-4147-A177-3AD203B41FA5}">
                      <a16:colId xmlns:a16="http://schemas.microsoft.com/office/drawing/2014/main" val="20008"/>
                    </a:ext>
                  </a:extLst>
                </a:gridCol>
                <a:gridCol w="542151">
                  <a:extLst>
                    <a:ext uri="{9D8B030D-6E8A-4147-A177-3AD203B41FA5}">
                      <a16:colId xmlns:a16="http://schemas.microsoft.com/office/drawing/2014/main" val="470271291"/>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2017</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4988835" y="2503799"/>
            <a:ext cx="151216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Muutos 2017/2008</a:t>
            </a:r>
          </a:p>
          <a:p>
            <a:r>
              <a:rPr lang="fi-FI" sz="1050" dirty="0">
                <a:solidFill>
                  <a:srgbClr val="0070C0"/>
                </a:solidFill>
              </a:rPr>
              <a:t>-21 %</a:t>
            </a:r>
          </a:p>
        </p:txBody>
      </p:sp>
      <p:cxnSp>
        <p:nvCxnSpPr>
          <p:cNvPr id="9" name="Suora nuoliyhdysviiva 8">
            <a:extLst>
              <a:ext uri="{FF2B5EF4-FFF2-40B4-BE49-F238E27FC236}">
                <a16:creationId xmlns:a16="http://schemas.microsoft.com/office/drawing/2014/main" id="{447B94C9-A0AD-4FB7-AEE9-FE5A0A08CE6A}"/>
              </a:ext>
            </a:extLst>
          </p:cNvPr>
          <p:cNvCxnSpPr/>
          <p:nvPr/>
        </p:nvCxnSpPr>
        <p:spPr>
          <a:xfrm flipV="1">
            <a:off x="1111510" y="1923678"/>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80630417-AEC6-477D-AFE9-590F5EF5A8B3}"/>
              </a:ext>
            </a:extLst>
          </p:cNvPr>
          <p:cNvCxnSpPr>
            <a:cxnSpLocks/>
          </p:cNvCxnSpPr>
          <p:nvPr/>
        </p:nvCxnSpPr>
        <p:spPr>
          <a:xfrm flipV="1">
            <a:off x="1759455" y="2759250"/>
            <a:ext cx="0" cy="10366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uora nuoliyhdysviiva 13">
            <a:extLst>
              <a:ext uri="{FF2B5EF4-FFF2-40B4-BE49-F238E27FC236}">
                <a16:creationId xmlns:a16="http://schemas.microsoft.com/office/drawing/2014/main" id="{78C87399-ED0A-4E67-971B-47DE48D04F5C}"/>
              </a:ext>
            </a:extLst>
          </p:cNvPr>
          <p:cNvCxnSpPr>
            <a:cxnSpLocks/>
          </p:cNvCxnSpPr>
          <p:nvPr/>
        </p:nvCxnSpPr>
        <p:spPr>
          <a:xfrm flipV="1">
            <a:off x="2267744" y="2759250"/>
            <a:ext cx="0" cy="8128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a:extLst>
              <a:ext uri="{FF2B5EF4-FFF2-40B4-BE49-F238E27FC236}">
                <a16:creationId xmlns:a16="http://schemas.microsoft.com/office/drawing/2014/main" id="{D50B36C3-4A82-46B3-AA22-17CF57E084AC}"/>
              </a:ext>
            </a:extLst>
          </p:cNvPr>
          <p:cNvCxnSpPr>
            <a:cxnSpLocks/>
          </p:cNvCxnSpPr>
          <p:nvPr/>
        </p:nvCxnSpPr>
        <p:spPr>
          <a:xfrm flipV="1">
            <a:off x="2771800" y="2979015"/>
            <a:ext cx="0" cy="5931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0E8D6353-8634-4991-A20F-688F763805B8}"/>
              </a:ext>
            </a:extLst>
          </p:cNvPr>
          <p:cNvCxnSpPr>
            <a:cxnSpLocks/>
          </p:cNvCxnSpPr>
          <p:nvPr/>
        </p:nvCxnSpPr>
        <p:spPr>
          <a:xfrm flipV="1">
            <a:off x="3347864" y="2979015"/>
            <a:ext cx="0" cy="6077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uora nuoliyhdysviiva 16">
            <a:extLst>
              <a:ext uri="{FF2B5EF4-FFF2-40B4-BE49-F238E27FC236}">
                <a16:creationId xmlns:a16="http://schemas.microsoft.com/office/drawing/2014/main" id="{BA6A45C5-049A-40AE-8929-7C3A3E803CBC}"/>
              </a:ext>
            </a:extLst>
          </p:cNvPr>
          <p:cNvCxnSpPr/>
          <p:nvPr/>
        </p:nvCxnSpPr>
        <p:spPr>
          <a:xfrm flipV="1">
            <a:off x="3923928" y="3075806"/>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a:extLst>
              <a:ext uri="{FF2B5EF4-FFF2-40B4-BE49-F238E27FC236}">
                <a16:creationId xmlns:a16="http://schemas.microsoft.com/office/drawing/2014/main" id="{EA64D680-6BA4-449A-B7D7-11D5A11D1570}"/>
              </a:ext>
            </a:extLst>
          </p:cNvPr>
          <p:cNvCxnSpPr>
            <a:cxnSpLocks/>
          </p:cNvCxnSpPr>
          <p:nvPr/>
        </p:nvCxnSpPr>
        <p:spPr>
          <a:xfrm flipV="1">
            <a:off x="4427984" y="3282887"/>
            <a:ext cx="0" cy="6048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a:extLst>
              <a:ext uri="{FF2B5EF4-FFF2-40B4-BE49-F238E27FC236}">
                <a16:creationId xmlns:a16="http://schemas.microsoft.com/office/drawing/2014/main" id="{A14C0F9C-8C52-407E-A9E9-326A635EAA21}"/>
              </a:ext>
            </a:extLst>
          </p:cNvPr>
          <p:cNvCxnSpPr>
            <a:cxnSpLocks/>
          </p:cNvCxnSpPr>
          <p:nvPr/>
        </p:nvCxnSpPr>
        <p:spPr>
          <a:xfrm flipV="1">
            <a:off x="5004048" y="3282887"/>
            <a:ext cx="0" cy="6492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uora nuoliyhdysviiva 22">
            <a:extLst>
              <a:ext uri="{FF2B5EF4-FFF2-40B4-BE49-F238E27FC236}">
                <a16:creationId xmlns:a16="http://schemas.microsoft.com/office/drawing/2014/main" id="{6C80723E-0B58-4150-A2A0-95F1BDA4486C}"/>
              </a:ext>
            </a:extLst>
          </p:cNvPr>
          <p:cNvCxnSpPr>
            <a:cxnSpLocks/>
          </p:cNvCxnSpPr>
          <p:nvPr/>
        </p:nvCxnSpPr>
        <p:spPr>
          <a:xfrm flipV="1">
            <a:off x="5580112" y="3211191"/>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uora nuoliyhdysviiva 23">
            <a:extLst>
              <a:ext uri="{FF2B5EF4-FFF2-40B4-BE49-F238E27FC236}">
                <a16:creationId xmlns:a16="http://schemas.microsoft.com/office/drawing/2014/main" id="{4F0A8053-A08C-4003-BC29-A50AEC66197F}"/>
              </a:ext>
            </a:extLst>
          </p:cNvPr>
          <p:cNvCxnSpPr>
            <a:cxnSpLocks/>
          </p:cNvCxnSpPr>
          <p:nvPr/>
        </p:nvCxnSpPr>
        <p:spPr>
          <a:xfrm flipV="1">
            <a:off x="6012160" y="3148057"/>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423601"/>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Teollisuuden osuus bruttokansantuotteesta on Suomessa historiallisen matalalla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801373" cy="241813"/>
          </a:xfrm>
        </p:spPr>
        <p:txBody>
          <a:bodyPr/>
          <a:lstStyle/>
          <a:p>
            <a:r>
              <a:rPr lang="fi-FI" dirty="0"/>
              <a:t>*) Vuosina 1900-1974 teollisuuteen kuuluvat myös kaivostoiminta, energia-, vesi- ja jätehuolto. </a:t>
            </a:r>
          </a:p>
          <a:p>
            <a:r>
              <a:rPr lang="fi-FI" dirty="0"/>
              <a:t>Lähde: Tilastokeskus</a:t>
            </a:r>
          </a:p>
          <a:p>
            <a:endParaRPr lang="fi-FI" dirty="0"/>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6930233"/>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 tuo 80 prosenttia Suomen viennistä, mutta ei pysty enää rahoittamaan nykyistä </a:t>
            </a:r>
            <a:br>
              <a:rPr lang="fi-FI" dirty="0"/>
            </a:br>
            <a:r>
              <a:rPr lang="fi-FI" dirty="0"/>
              <a:t>julkista sektoria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a:t>Lähde: Tilastokeskus / Kansantalouden tilinpito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754958617"/>
              </p:ext>
            </p:extLst>
          </p:nvPr>
        </p:nvGraphicFramePr>
        <p:xfrm>
          <a:off x="381000" y="1470025"/>
          <a:ext cx="8391525" cy="3175000"/>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007945" y="1599735"/>
            <a:ext cx="2348720" cy="253916"/>
          </a:xfrm>
          <a:prstGeom prst="rect">
            <a:avLst/>
          </a:prstGeom>
        </p:spPr>
        <p:txBody>
          <a:bodyPr wrap="none">
            <a:spAutoFit/>
          </a:bodyPr>
          <a:lstStyle/>
          <a:p>
            <a:r>
              <a:rPr lang="fi-FI" sz="1050" dirty="0">
                <a:solidFill>
                  <a:schemeClr val="tx2"/>
                </a:solidFill>
                <a:ea typeface="ＭＳ Ｐゴシック" pitchFamily="34" charset="-128"/>
              </a:rPr>
              <a:t>Työpaikkojen määrä Suomessa </a:t>
            </a:r>
          </a:p>
        </p:txBody>
      </p:sp>
    </p:spTree>
    <p:extLst>
      <p:ext uri="{BB962C8B-B14F-4D97-AF65-F5344CB8AC3E}">
        <p14:creationId xmlns:p14="http://schemas.microsoft.com/office/powerpoint/2010/main" val="1639504345"/>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Tilastokeskus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Teollisuusyritysten lukumäärä Suomessa on vähentynyt merkittävästi vuoden 2007 jälkeen</a:t>
            </a: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825514216"/>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943144" y="1470133"/>
            <a:ext cx="2618024" cy="253916"/>
          </a:xfrm>
          <a:prstGeom prst="rect">
            <a:avLst/>
          </a:prstGeom>
        </p:spPr>
        <p:txBody>
          <a:bodyPr wrap="none">
            <a:spAutoFit/>
          </a:bodyPr>
          <a:lstStyle/>
          <a:p>
            <a:r>
              <a:rPr lang="fi-FI" sz="1050" dirty="0">
                <a:solidFill>
                  <a:schemeClr val="tx2"/>
                </a:solidFill>
                <a:ea typeface="ＭＳ Ｐゴシック" pitchFamily="34" charset="-128"/>
              </a:rPr>
              <a:t>Vähintään viiden henkilön yritykset</a:t>
            </a:r>
          </a:p>
        </p:txBody>
      </p:sp>
    </p:spTree>
    <p:extLst>
      <p:ext uri="{BB962C8B-B14F-4D97-AF65-F5344CB8AC3E}">
        <p14:creationId xmlns:p14="http://schemas.microsoft.com/office/powerpoint/2010/main" val="3994123494"/>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402464" cy="648000"/>
          </a:xfrm>
        </p:spPr>
        <p:txBody>
          <a:bodyPr/>
          <a:lstStyle/>
          <a:p>
            <a:pPr>
              <a:lnSpc>
                <a:spcPct val="100000"/>
              </a:lnSpc>
            </a:pPr>
            <a:r>
              <a:rPr lang="fi-FI" spc="-50" dirty="0"/>
              <a:t>Viennin pudotuksen seuraus: julkiset menot,    julkinen velka ja veroaste ovat kasvaneet merkittävästi </a:t>
            </a:r>
            <a:endParaRPr lang="fi-FI" spc="-90" dirty="0"/>
          </a:p>
        </p:txBody>
      </p:sp>
      <p:graphicFrame>
        <p:nvGraphicFramePr>
          <p:cNvPr id="11" name="Sisällön paikkamerkki 10">
            <a:extLst>
              <a:ext uri="{FF2B5EF4-FFF2-40B4-BE49-F238E27FC236}">
                <a16:creationId xmlns:a16="http://schemas.microsoft.com/office/drawing/2014/main" id="{CA88A3C9-4E10-44F2-AE49-FA8EE25ECE4C}"/>
              </a:ext>
            </a:extLst>
          </p:cNvPr>
          <p:cNvGraphicFramePr>
            <a:graphicFrameLocks noGrp="1" noChangeAspect="1"/>
          </p:cNvGraphicFramePr>
          <p:nvPr>
            <p:ph sz="quarter" idx="17"/>
            <p:extLst>
              <p:ext uri="{D42A27DB-BD31-4B8C-83A1-F6EECF244321}">
                <p14:modId xmlns:p14="http://schemas.microsoft.com/office/powerpoint/2010/main" val="2012543656"/>
              </p:ext>
            </p:extLst>
          </p:nvPr>
        </p:nvGraphicFramePr>
        <p:xfrm>
          <a:off x="383718" y="1405331"/>
          <a:ext cx="8386088" cy="3239693"/>
        </p:xfrm>
        <a:graphic>
          <a:graphicData uri="http://schemas.openxmlformats.org/presentationml/2006/ole">
            <mc:AlternateContent xmlns:mc="http://schemas.openxmlformats.org/markup-compatibility/2006">
              <mc:Choice xmlns:v="urn:schemas-microsoft-com:vml" Requires="v">
                <p:oleObj spid="_x0000_s64762"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A4F2E7F9-22CA-4C79-93E6-5E4228EE31C0}"/>
                          </a:ext>
                        </a:extLst>
                      </p:cNvPr>
                      <p:cNvPicPr/>
                      <p:nvPr/>
                    </p:nvPicPr>
                    <p:blipFill>
                      <a:blip r:embed="rId4"/>
                      <a:stretch>
                        <a:fillRect/>
                      </a:stretch>
                    </p:blipFill>
                    <p:spPr>
                      <a:xfrm>
                        <a:off x="383718" y="1405331"/>
                        <a:ext cx="8386088" cy="3239693"/>
                      </a:xfrm>
                      <a:prstGeom prst="rect">
                        <a:avLst/>
                      </a:prstGeom>
                    </p:spPr>
                  </p:pic>
                </p:oleObj>
              </mc:Fallback>
            </mc:AlternateContent>
          </a:graphicData>
        </a:graphic>
      </p:graphicFrame>
    </p:spTree>
    <p:extLst>
      <p:ext uri="{BB962C8B-B14F-4D97-AF65-F5344CB8AC3E}">
        <p14:creationId xmlns:p14="http://schemas.microsoft.com/office/powerpoint/2010/main" val="865284765"/>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OECD</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kokonaisveroaste on korkealla tasolla</a:t>
            </a:r>
            <a:endParaRPr lang="fi-FI" spc="-90" dirty="0"/>
          </a:p>
          <a:p>
            <a:pPr>
              <a:lnSpc>
                <a:spcPct val="100000"/>
              </a:lnSpc>
              <a:spcBef>
                <a:spcPts val="0"/>
              </a:spcBef>
            </a:pPr>
            <a:r>
              <a:rPr lang="fi-FI" sz="1200" b="0" dirty="0"/>
              <a:t>Verotuksen kiristyminen on yksi este talouskasvulle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775281476"/>
              </p:ext>
            </p:extLst>
          </p:nvPr>
        </p:nvGraphicFramePr>
        <p:xfrm>
          <a:off x="384175" y="1103313"/>
          <a:ext cx="8385175" cy="3541712"/>
        </p:xfrm>
        <a:graphic>
          <a:graphicData uri="http://schemas.openxmlformats.org/presentationml/2006/ole">
            <mc:AlternateContent xmlns:mc="http://schemas.openxmlformats.org/markup-compatibility/2006">
              <mc:Choice xmlns:v="urn:schemas-microsoft-com:vml" Requires="v">
                <p:oleObj spid="_x0000_s65784"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4175" y="1103313"/>
                        <a:ext cx="8385175" cy="3541712"/>
                      </a:xfrm>
                      <a:prstGeom prst="rect">
                        <a:avLst/>
                      </a:prstGeom>
                    </p:spPr>
                  </p:pic>
                </p:oleObj>
              </mc:Fallback>
            </mc:AlternateContent>
          </a:graphicData>
        </a:graphic>
      </p:graphicFrame>
    </p:spTree>
    <p:extLst>
      <p:ext uri="{BB962C8B-B14F-4D97-AF65-F5344CB8AC3E}">
        <p14:creationId xmlns:p14="http://schemas.microsoft.com/office/powerpoint/2010/main" val="1289382379"/>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OECD, Economic Outlook (June 2017) </a:t>
            </a:r>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Julkisen sektorin bkt-suhteen palauttaminen vaatii vahvaa talouskasvua ja lisää menoleikkauksia </a:t>
            </a:r>
            <a:endParaRPr lang="fi-FI" spc="-90" dirty="0"/>
          </a:p>
          <a:p>
            <a:pPr>
              <a:lnSpc>
                <a:spcPct val="100000"/>
              </a:lnSpc>
              <a:spcBef>
                <a:spcPts val="0"/>
              </a:spcBef>
            </a:pPr>
            <a:r>
              <a:rPr lang="fi-FI" sz="1200" b="0" dirty="0"/>
              <a:t>Verojen kiristäminen on ollut väärä ratkaisu tähän ongelmaan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076308227"/>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34399" y="1405332"/>
            <a:ext cx="4572000" cy="253916"/>
          </a:xfrm>
          <a:prstGeom prst="rect">
            <a:avLst/>
          </a:prstGeom>
        </p:spPr>
        <p:txBody>
          <a:bodyPr>
            <a:spAutoFit/>
          </a:bodyPr>
          <a:lstStyle/>
          <a:p>
            <a:pPr defTabSz="819108"/>
            <a:r>
              <a:rPr lang="fi-FI" sz="1050" dirty="0">
                <a:solidFill>
                  <a:schemeClr val="tx2"/>
                </a:solidFill>
                <a:ea typeface="ＭＳ Ｐゴシック" pitchFamily="34" charset="-128"/>
              </a:rPr>
              <a:t>Julkiset menot suhteessa bruttokansantuotteeseen, %</a:t>
            </a:r>
          </a:p>
        </p:txBody>
      </p:sp>
    </p:spTree>
    <p:extLst>
      <p:ext uri="{BB962C8B-B14F-4D97-AF65-F5344CB8AC3E}">
        <p14:creationId xmlns:p14="http://schemas.microsoft.com/office/powerpoint/2010/main" val="3504811976"/>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dirty="0"/>
              <a:t>Teknologiateollisuus</a:t>
            </a:r>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vaihtotase on edelleen negatiivinen </a:t>
            </a:r>
            <a:r>
              <a:rPr lang="fi-FI" sz="1200" b="0" dirty="0"/>
              <a:t>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7713814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6805"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13598426"/>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542169" cy="415926"/>
          </a:xfrm>
        </p:spPr>
        <p:txBody>
          <a:bodyPr/>
          <a:lstStyle/>
          <a:p>
            <a:r>
              <a:rPr lang="fi-FI" dirty="0"/>
              <a:t>*) Vertailussa yritysten koko perustuu niiden henkilöstön määrään. Niitä vientiyrityksiä, joilta ei ole </a:t>
            </a:r>
          </a:p>
          <a:p>
            <a:r>
              <a:rPr lang="fi-FI" dirty="0"/>
              <a:t>tiedossa henkilöstön määrää, ei ole otettu vertailussa huomioon.</a:t>
            </a:r>
          </a:p>
          <a:p>
            <a:r>
              <a:rPr lang="fi-FI" dirty="0"/>
              <a:t>Lähde: OECD, Trade </a:t>
            </a:r>
            <a:r>
              <a:rPr lang="fi-FI" dirty="0" err="1"/>
              <a:t>by</a:t>
            </a:r>
            <a:r>
              <a:rPr lang="fi-FI" dirty="0"/>
              <a:t> Enterprise </a:t>
            </a:r>
            <a:r>
              <a:rPr lang="fi-FI" dirty="0" err="1"/>
              <a:t>Characteristics</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100" dirty="0"/>
              <a:t>Pk-yritysten suoraa ulkomaanvientiä on kasvatettava</a:t>
            </a:r>
            <a:r>
              <a:rPr lang="fi-FI" spc="-50" dirty="0"/>
              <a:t> </a:t>
            </a:r>
            <a:endParaRPr lang="fi-FI" spc="-90" dirty="0"/>
          </a:p>
          <a:p>
            <a:pPr>
              <a:lnSpc>
                <a:spcPct val="100000"/>
              </a:lnSpc>
              <a:spcBef>
                <a:spcPts val="0"/>
              </a:spcBef>
            </a:pPr>
            <a:r>
              <a:rPr lang="fi-FI" sz="1200" b="0" dirty="0"/>
              <a:t>Erikokoisten yritysten* osuus tavaraviennin arvosta 2013</a:t>
            </a:r>
            <a:endParaRPr lang="fi-FI" dirty="0"/>
          </a:p>
        </p:txBody>
      </p:sp>
      <p:graphicFrame>
        <p:nvGraphicFramePr>
          <p:cNvPr id="9" name="Sisällön paikkamerkki 7"/>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78343" y="1189720"/>
            <a:ext cx="3159839" cy="253916"/>
          </a:xfrm>
          <a:prstGeom prst="rect">
            <a:avLst/>
          </a:prstGeom>
        </p:spPr>
        <p:txBody>
          <a:bodyPr wrap="none">
            <a:spAutoFit/>
          </a:bodyPr>
          <a:lstStyle/>
          <a:p>
            <a:r>
              <a:rPr lang="fi-FI" sz="1050" dirty="0">
                <a:solidFill>
                  <a:schemeClr val="tx2"/>
                </a:solidFill>
                <a:ea typeface="Arial Unicode MS"/>
                <a:cs typeface="Arial Unicode MS"/>
              </a:rPr>
              <a:t>Osuus maan koko tavaraviennin arvosta, %</a:t>
            </a:r>
          </a:p>
        </p:txBody>
      </p:sp>
    </p:spTree>
    <p:extLst>
      <p:ext uri="{BB962C8B-B14F-4D97-AF65-F5344CB8AC3E}">
        <p14:creationId xmlns:p14="http://schemas.microsoft.com/office/powerpoint/2010/main" val="387497202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pPr>
              <a:lnSpc>
                <a:spcPct val="100000"/>
              </a:lnSpc>
            </a:pPr>
            <a:r>
              <a:rPr lang="fi-FI" dirty="0"/>
              <a:t>Teknologia-, metsä- ja kemianteollisuus tuovat    80 % Suomen tavara- ja palveluviennin tuloista</a:t>
            </a:r>
          </a:p>
          <a:p>
            <a:pPr>
              <a:lnSpc>
                <a:spcPct val="100000"/>
              </a:lnSpc>
              <a:spcBef>
                <a:spcPts val="0"/>
              </a:spcBef>
            </a:pPr>
            <a:r>
              <a:rPr lang="fi-FI" sz="1400" b="0" dirty="0"/>
              <a:t>Tavara- ja palveluvienti: miljardia euroa ja osuus Suomen viennistä 2016*</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8</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17.10.2017</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 Palveluviennin toimialakohtaiset tiedot vuodelta 2015.</a:t>
            </a:r>
          </a:p>
          <a:p>
            <a:r>
              <a:rPr lang="fi-FI" dirty="0"/>
              <a:t>Lähde: Tullihallitus, Tilastokeskus (kansantalouden tilinpito, palvelujen ulkomaankauppa)</a:t>
            </a:r>
          </a:p>
          <a:p>
            <a:endParaRPr lang="fi-FI" dirty="0"/>
          </a:p>
        </p:txBody>
      </p:sp>
      <p:graphicFrame>
        <p:nvGraphicFramePr>
          <p:cNvPr id="11" name="Sisällön paikkamerkki 6"/>
          <p:cNvGraphicFramePr>
            <a:graphicFrameLocks/>
          </p:cNvGraphicFramePr>
          <p:nvPr>
            <p:extLst>
              <p:ext uri="{D42A27DB-BD31-4B8C-83A1-F6EECF244321}">
                <p14:modId xmlns:p14="http://schemas.microsoft.com/office/powerpoint/2010/main" val="1082703069"/>
              </p:ext>
            </p:extLst>
          </p:nvPr>
        </p:nvGraphicFramePr>
        <p:xfrm>
          <a:off x="758540"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0297962"/>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413249"/>
            <a:ext cx="6319781" cy="415926"/>
          </a:xfrm>
        </p:spPr>
        <p:txBody>
          <a:bodyPr/>
          <a:lstStyle/>
          <a:p>
            <a:r>
              <a:rPr lang="fi-FI" dirty="0"/>
              <a:t>*) Vertailussa yritysten koko perustuu Tilastokeskuksen määritelmiin:</a:t>
            </a:r>
          </a:p>
          <a:p>
            <a:r>
              <a:rPr lang="fi-FI" dirty="0"/>
              <a:t>Mikroyritys: henkilöstöä 0-9, liikevaihto 0-2 milj. euroa tai tase 0-2 milj. euroa</a:t>
            </a:r>
          </a:p>
          <a:p>
            <a:r>
              <a:rPr lang="fi-FI" dirty="0"/>
              <a:t>Pieni yritys: henkilöstöä 10-49, liikevaihto 2-10 milj. euroa tai tase 2-10 milj. euroa</a:t>
            </a:r>
          </a:p>
          <a:p>
            <a:r>
              <a:rPr lang="fi-FI" dirty="0"/>
              <a:t>Keskisuuri yritys: henkilöstöä 50-249, liikevaihto 10-50 milj. euroa tai tase 10-43 milj. euroa</a:t>
            </a:r>
          </a:p>
          <a:p>
            <a:r>
              <a:rPr lang="fi-FI" dirty="0"/>
              <a:t>Suuri yritys: henkilöstöä 250-, liikevaihto yli 50 milj. euroa tai tase yli 43 milj. euroa.   </a:t>
            </a:r>
          </a:p>
          <a:p>
            <a:r>
              <a:rPr lang="fi-FI" dirty="0"/>
              <a:t>Lähde: Tullihallitus, Tavaroiden ulkomaankauppa yritysten kokoluokittain</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Pk-yrityksiä on kannustettava lisäämään omaa vientiään ulkomaille </a:t>
            </a:r>
            <a:endParaRPr lang="fi-FI" spc="-90" dirty="0"/>
          </a:p>
          <a:p>
            <a:pPr>
              <a:lnSpc>
                <a:spcPct val="100000"/>
              </a:lnSpc>
              <a:spcBef>
                <a:spcPts val="0"/>
              </a:spcBef>
            </a:pPr>
            <a:r>
              <a:rPr lang="fi-FI" sz="1200" b="0" dirty="0"/>
              <a:t>Erikokoisten yritysten osuus Suomen koko tavaraviennistä,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911312984"/>
              </p:ext>
            </p:extLst>
          </p:nvPr>
        </p:nvGraphicFramePr>
        <p:xfrm>
          <a:off x="381000" y="1339850"/>
          <a:ext cx="8391525" cy="3036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8881515"/>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Viennin osuus liikevaihdosta vaihtelee paljon teknologiateollisuudessa Suomessa </a:t>
            </a:r>
            <a:endParaRPr lang="fi-FI" spc="-90" dirty="0"/>
          </a:p>
          <a:p>
            <a:pPr>
              <a:lnSpc>
                <a:spcPct val="100000"/>
              </a:lnSpc>
              <a:spcBef>
                <a:spcPts val="0"/>
              </a:spcBef>
            </a:pPr>
            <a:r>
              <a:rPr lang="fi-FI" sz="1200" b="0" dirty="0"/>
              <a:t>Teknologiateollisuus ry:n jäsenyritysten vientiosuus vuonna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520256389"/>
              </p:ext>
            </p:extLst>
          </p:nvPr>
        </p:nvGraphicFramePr>
        <p:xfrm>
          <a:off x="381001" y="1339850"/>
          <a:ext cx="7366248"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3103582" y="4556239"/>
            <a:ext cx="2440092" cy="253916"/>
          </a:xfrm>
          <a:prstGeom prst="rect">
            <a:avLst/>
          </a:prstGeom>
        </p:spPr>
        <p:txBody>
          <a:bodyPr wrap="non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a:t>
            </a:r>
          </a:p>
        </p:txBody>
      </p:sp>
      <p:sp>
        <p:nvSpPr>
          <p:cNvPr id="6" name="Suorakulmio 5"/>
          <p:cNvSpPr/>
          <p:nvPr/>
        </p:nvSpPr>
        <p:spPr>
          <a:xfrm>
            <a:off x="7423244" y="2219148"/>
            <a:ext cx="1637990" cy="1546577"/>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Viennin osuus </a:t>
            </a:r>
          </a:p>
          <a:p>
            <a:pPr eaLnBrk="0" fontAlgn="base" hangingPunct="0">
              <a:spcBef>
                <a:spcPct val="0"/>
              </a:spcBef>
              <a:spcAft>
                <a:spcPct val="0"/>
              </a:spcAft>
            </a:pPr>
            <a:r>
              <a:rPr lang="fi-FI" sz="1050" dirty="0">
                <a:solidFill>
                  <a:schemeClr val="tx2"/>
                </a:solidFill>
                <a:ea typeface="ＭＳ Ｐゴシック" pitchFamily="34" charset="-128"/>
              </a:rPr>
              <a:t>liikevaihdosta:</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mediaani 14 %</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21 %:lla ei </a:t>
            </a:r>
          </a:p>
          <a:p>
            <a:pPr eaLnBrk="0" fontAlgn="base" hangingPunct="0">
              <a:spcBef>
                <a:spcPct val="0"/>
              </a:spcBef>
              <a:spcAft>
                <a:spcPct val="0"/>
              </a:spcAft>
            </a:pPr>
            <a:r>
              <a:rPr lang="fi-FI" sz="1050" dirty="0">
                <a:solidFill>
                  <a:schemeClr val="tx2"/>
                </a:solidFill>
                <a:ea typeface="ＭＳ Ｐゴシック" pitchFamily="34" charset="-128"/>
              </a:rPr>
              <a:t>    lainkaan omaa </a:t>
            </a:r>
          </a:p>
          <a:p>
            <a:pPr eaLnBrk="0" fontAlgn="base" hangingPunct="0">
              <a:spcBef>
                <a:spcPct val="0"/>
              </a:spcBef>
              <a:spcAft>
                <a:spcPct val="0"/>
              </a:spcAft>
            </a:pPr>
            <a:r>
              <a:rPr lang="fi-FI" sz="1050" dirty="0">
                <a:solidFill>
                  <a:schemeClr val="tx2"/>
                </a:solidFill>
                <a:ea typeface="ＭＳ Ｐゴシック" pitchFamily="34" charset="-128"/>
              </a:rPr>
              <a:t>    vientiä</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39 %:lla omaa</a:t>
            </a:r>
          </a:p>
          <a:p>
            <a:pPr eaLnBrk="0" fontAlgn="base" hangingPunct="0">
              <a:spcBef>
                <a:spcPct val="0"/>
              </a:spcBef>
              <a:spcAft>
                <a:spcPct val="0"/>
              </a:spcAft>
            </a:pPr>
            <a:r>
              <a:rPr lang="fi-FI" sz="1050" dirty="0">
                <a:solidFill>
                  <a:schemeClr val="tx2"/>
                </a:solidFill>
                <a:ea typeface="ＭＳ Ｐゴシック" pitchFamily="34" charset="-128"/>
              </a:rPr>
              <a:t>    vientiä 0-5 %</a:t>
            </a:r>
          </a:p>
          <a:p>
            <a:pPr eaLnBrk="0" fontAlgn="base" hangingPunct="0">
              <a:spcBef>
                <a:spcPct val="0"/>
              </a:spcBef>
              <a:spcAft>
                <a:spcPct val="0"/>
              </a:spcAft>
            </a:pPr>
            <a:r>
              <a:rPr lang="fi-FI" sz="1050" dirty="0">
                <a:solidFill>
                  <a:schemeClr val="tx2"/>
                </a:solidFill>
                <a:ea typeface="ＭＳ Ｐゴシック" pitchFamily="34" charset="-128"/>
              </a:rPr>
              <a:t>    liikevaihdosta  </a:t>
            </a:r>
          </a:p>
        </p:txBody>
      </p:sp>
    </p:spTree>
    <p:extLst>
      <p:ext uri="{BB962C8B-B14F-4D97-AF65-F5344CB8AC3E}">
        <p14:creationId xmlns:p14="http://schemas.microsoft.com/office/powerpoint/2010/main" val="3620169987"/>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Sisällön paikkamerkki 10"/>
          <p:cNvSpPr>
            <a:spLocks noGrp="1"/>
          </p:cNvSpPr>
          <p:nvPr>
            <p:ph idx="19"/>
          </p:nvPr>
        </p:nvSpPr>
        <p:spPr>
          <a:xfrm>
            <a:off x="1072800" y="1146128"/>
            <a:ext cx="7171200" cy="3086177"/>
          </a:xfrm>
        </p:spPr>
        <p:txBody>
          <a:bodyPr>
            <a:noAutofit/>
          </a:bodyPr>
          <a:lstStyle/>
          <a:p>
            <a:pPr>
              <a:lnSpc>
                <a:spcPts val="1600"/>
              </a:lnSpc>
            </a:pPr>
            <a:r>
              <a:rPr lang="fi-FI" sz="1400" dirty="0" err="1"/>
              <a:t>Cleantech</a:t>
            </a:r>
            <a:endParaRPr lang="fi-FI" sz="1400" dirty="0"/>
          </a:p>
          <a:p>
            <a:pPr lvl="1">
              <a:lnSpc>
                <a:spcPts val="1600"/>
              </a:lnSpc>
            </a:pPr>
            <a:r>
              <a:rPr lang="fi-FI" sz="1100" dirty="0"/>
              <a:t>energiaa säästävät ja vähäpäästöisemmät teknologiat</a:t>
            </a:r>
          </a:p>
          <a:p>
            <a:pPr lvl="1">
              <a:lnSpc>
                <a:spcPts val="1600"/>
              </a:lnSpc>
            </a:pPr>
            <a:r>
              <a:rPr lang="fi-FI" sz="1100" dirty="0"/>
              <a:t>puhtaan käyttöveden ja jätevesien tehokkaamman puhdistuksen mahdollistavat teknologiat</a:t>
            </a:r>
          </a:p>
          <a:p>
            <a:pPr>
              <a:lnSpc>
                <a:spcPts val="1600"/>
              </a:lnSpc>
            </a:pPr>
            <a:r>
              <a:rPr lang="fi-FI" sz="1400" dirty="0"/>
              <a:t>Kaivosteollisuuden ja malmien jatkojalostuksen tuomat uudet mahdollisuudet </a:t>
            </a:r>
          </a:p>
          <a:p>
            <a:pPr>
              <a:lnSpc>
                <a:spcPts val="1600"/>
              </a:lnSpc>
            </a:pPr>
            <a:r>
              <a:rPr lang="fi-FI" sz="1400" dirty="0"/>
              <a:t>Meriteollisuus</a:t>
            </a:r>
          </a:p>
          <a:p>
            <a:pPr>
              <a:lnSpc>
                <a:spcPts val="1600"/>
              </a:lnSpc>
            </a:pPr>
            <a:r>
              <a:rPr lang="fi-FI" sz="1400" dirty="0"/>
              <a:t>Ohjelmistot ja pelit</a:t>
            </a:r>
          </a:p>
          <a:p>
            <a:pPr>
              <a:lnSpc>
                <a:spcPts val="1600"/>
              </a:lnSpc>
            </a:pPr>
            <a:r>
              <a:rPr lang="fi-FI" sz="1400" dirty="0"/>
              <a:t>Terveydenhuollon laitteet, tarvikkeet ja palvelut</a:t>
            </a:r>
          </a:p>
          <a:p>
            <a:pPr>
              <a:lnSpc>
                <a:spcPts val="1600"/>
              </a:lnSpc>
            </a:pPr>
            <a:r>
              <a:rPr lang="fi-FI" sz="1400" dirty="0"/>
              <a:t>Suomi globaalien konesalien sijaintipaikkana (pilvipalvelut)</a:t>
            </a:r>
          </a:p>
          <a:p>
            <a:pPr>
              <a:lnSpc>
                <a:spcPts val="1600"/>
              </a:lnSpc>
            </a:pPr>
            <a:r>
              <a:rPr lang="fi-FI" sz="1400" dirty="0"/>
              <a:t>Teollisuutta palveleva suunnittelutyö</a:t>
            </a:r>
          </a:p>
          <a:p>
            <a:pPr>
              <a:lnSpc>
                <a:spcPts val="1600"/>
              </a:lnSpc>
            </a:pPr>
            <a:r>
              <a:rPr lang="fi-FI" sz="1400" dirty="0"/>
              <a:t>Autoteollisuuden murros</a:t>
            </a:r>
          </a:p>
          <a:p>
            <a:pPr>
              <a:lnSpc>
                <a:spcPts val="1600"/>
              </a:lnSpc>
            </a:pPr>
            <a:r>
              <a:rPr lang="fi-FI" sz="1400" dirty="0"/>
              <a:t>Älyä tuotteissa, pakkauksissa, koneissa ja laitteissa (anturointi, </a:t>
            </a:r>
            <a:r>
              <a:rPr lang="fi-FI" sz="1400" dirty="0" err="1"/>
              <a:t>gps</a:t>
            </a:r>
            <a:r>
              <a:rPr lang="fi-FI" sz="1400" dirty="0"/>
              <a:t>, ohjattavuus, valvonta...) </a:t>
            </a:r>
          </a:p>
          <a:p>
            <a:endParaRPr lang="fi-FI" sz="1400" dirty="0"/>
          </a:p>
          <a:p>
            <a:endParaRPr lang="fi-FI" sz="1400" dirty="0"/>
          </a:p>
        </p:txBody>
      </p:sp>
      <p:sp>
        <p:nvSpPr>
          <p:cNvPr id="12" name="Tekstin paikkamerkki 11"/>
          <p:cNvSpPr>
            <a:spLocks noGrp="1"/>
          </p:cNvSpPr>
          <p:nvPr>
            <p:ph type="body" sz="quarter" idx="20"/>
          </p:nvPr>
        </p:nvSpPr>
        <p:spPr>
          <a:xfrm>
            <a:off x="1072800" y="368516"/>
            <a:ext cx="7171200" cy="367183"/>
          </a:xfrm>
        </p:spPr>
        <p:txBody>
          <a:bodyPr/>
          <a:lstStyle/>
          <a:p>
            <a:r>
              <a:rPr lang="fi-FI" dirty="0"/>
              <a:t>Uusia liiketoimintamahdollisuuksia</a:t>
            </a:r>
          </a:p>
        </p:txBody>
      </p:sp>
    </p:spTree>
    <p:extLst>
      <p:ext uri="{BB962C8B-B14F-4D97-AF65-F5344CB8AC3E}">
        <p14:creationId xmlns:p14="http://schemas.microsoft.com/office/powerpoint/2010/main" val="1748543731"/>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96515" y="1405332"/>
            <a:ext cx="6977283" cy="1165268"/>
          </a:xfrm>
        </p:spPr>
        <p:txBody>
          <a:bodyPr>
            <a:normAutofit/>
          </a:bodyPr>
          <a:lstStyle/>
          <a:p>
            <a:pPr>
              <a:lnSpc>
                <a:spcPct val="100000"/>
              </a:lnSpc>
            </a:pPr>
            <a:r>
              <a:rPr lang="fi-FI" sz="3200" dirty="0"/>
              <a:t>Suomen vientiä tukevat myös yksittäiset suurinvestoinnit</a:t>
            </a:r>
          </a:p>
          <a:p>
            <a:pPr>
              <a:lnSpc>
                <a:spcPct val="100000"/>
              </a:lnSpc>
            </a:pPr>
            <a:endParaRPr lang="fi-FI" sz="3200" dirty="0"/>
          </a:p>
          <a:p>
            <a:pPr>
              <a:lnSpc>
                <a:spcPct val="100000"/>
              </a:lnSpc>
            </a:pPr>
            <a:r>
              <a:rPr lang="fi-FI" sz="1800" dirty="0"/>
              <a:t>Laskelma Turun laivatilausten, Uudenkaupungin kasvavan autontuotannon ja Äänekosken uuden sellutehtaan kokonaisvaikutuksesta Suomen vientiin vuosina 2017-2019</a:t>
            </a:r>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83</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17.10.2017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7342990"/>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Laskelma laivatilausten, kasvavan autontuotannon ja Äänekosken uuden sellutehtaan vaikutuksesta Suomen vientiin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03736" cy="165163"/>
          </a:xfrm>
        </p:spPr>
        <p:txBody>
          <a:bodyPr/>
          <a:lstStyle/>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05333"/>
          <a:ext cx="8391525" cy="323969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48813" y="1534934"/>
            <a:ext cx="4714310" cy="234286"/>
          </a:xfrm>
          <a:prstGeom prst="rect">
            <a:avLst/>
          </a:prstGeom>
          <a:noFill/>
        </p:spPr>
        <p:txBody>
          <a:bodyPr wrap="square" lIns="36000" tIns="36000" rIns="36000" bIns="36000" rtlCol="0">
            <a:spAutoFit/>
          </a:bodyPr>
          <a:lstStyle/>
          <a:p>
            <a:r>
              <a:rPr lang="fi-FI" sz="1050" spc="-40" dirty="0">
                <a:solidFill>
                  <a:srgbClr val="29282E"/>
                </a:solidFill>
              </a:rPr>
              <a:t>Tavara- ja palveluvienti Suomesta, miljardia euroa, käyvin hinnoin</a:t>
            </a:r>
          </a:p>
        </p:txBody>
      </p:sp>
      <p:sp>
        <p:nvSpPr>
          <p:cNvPr id="11" name="Tekstiruutu 10"/>
          <p:cNvSpPr txBox="1"/>
          <p:nvPr/>
        </p:nvSpPr>
        <p:spPr>
          <a:xfrm>
            <a:off x="6256826" y="2053342"/>
            <a:ext cx="2397637" cy="557451"/>
          </a:xfrm>
          <a:prstGeom prst="rect">
            <a:avLst/>
          </a:prstGeom>
          <a:noFill/>
        </p:spPr>
        <p:txBody>
          <a:bodyPr wrap="square" lIns="36000" tIns="36000" rIns="36000" bIns="36000" rtlCol="0">
            <a:spAutoFit/>
          </a:bodyPr>
          <a:lstStyle/>
          <a:p>
            <a:r>
              <a:rPr lang="fi-FI" sz="1050" spc="-40" dirty="0">
                <a:solidFill>
                  <a:srgbClr val="FF0000"/>
                </a:solidFill>
              </a:rPr>
              <a:t>Koko tavara- ja palveluvienti kasvaa </a:t>
            </a:r>
          </a:p>
          <a:p>
            <a:r>
              <a:rPr lang="fi-FI" sz="1050" spc="-40" dirty="0">
                <a:solidFill>
                  <a:srgbClr val="FF0000"/>
                </a:solidFill>
              </a:rPr>
              <a:t>4,5 %:lla eli 3,5 miljardilla eurolla, jos vienti muutoin 2016 tasolla</a:t>
            </a:r>
          </a:p>
        </p:txBody>
      </p:sp>
    </p:spTree>
    <p:extLst>
      <p:ext uri="{BB962C8B-B14F-4D97-AF65-F5344CB8AC3E}">
        <p14:creationId xmlns:p14="http://schemas.microsoft.com/office/powerpoint/2010/main" val="3840870649"/>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58" cy="648000"/>
          </a:xfrm>
        </p:spPr>
        <p:txBody>
          <a:bodyPr/>
          <a:lstStyle/>
          <a:p>
            <a:pPr>
              <a:lnSpc>
                <a:spcPct val="100000"/>
              </a:lnSpc>
            </a:pPr>
            <a:r>
              <a:rPr lang="fi-FI" dirty="0"/>
              <a:t>Laskelma laivatilausten, kasvavan autontuotannon ja Äänekosken uuden sellutehtaan vaikutuksesta Suomen tavaravientiin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120009" cy="165163"/>
          </a:xfrm>
        </p:spPr>
        <p:txBody>
          <a:bodyPr/>
          <a:lstStyle/>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340531"/>
          <a:ext cx="8391525" cy="330449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40381" y="1470133"/>
            <a:ext cx="4714310" cy="234286"/>
          </a:xfrm>
          <a:prstGeom prst="rect">
            <a:avLst/>
          </a:prstGeom>
          <a:noFill/>
        </p:spPr>
        <p:txBody>
          <a:bodyPr wrap="square" lIns="36000" tIns="36000" rIns="36000" bIns="36000" rtlCol="0">
            <a:spAutoFit/>
          </a:bodyPr>
          <a:lstStyle/>
          <a:p>
            <a:r>
              <a:rPr lang="fi-FI" sz="1050" spc="-40" dirty="0">
                <a:solidFill>
                  <a:srgbClr val="29282E"/>
                </a:solidFill>
              </a:rPr>
              <a:t>Tavaravienti Suomesta, miljardia euroa, käyvin hinnoin</a:t>
            </a:r>
          </a:p>
        </p:txBody>
      </p:sp>
      <p:sp>
        <p:nvSpPr>
          <p:cNvPr id="11" name="Tekstiruutu 10"/>
          <p:cNvSpPr txBox="1"/>
          <p:nvPr/>
        </p:nvSpPr>
        <p:spPr>
          <a:xfrm>
            <a:off x="6374888" y="2235295"/>
            <a:ext cx="2397637" cy="557451"/>
          </a:xfrm>
          <a:prstGeom prst="rect">
            <a:avLst/>
          </a:prstGeom>
          <a:noFill/>
        </p:spPr>
        <p:txBody>
          <a:bodyPr wrap="square" lIns="36000" tIns="36000" rIns="36000" bIns="36000" rtlCol="0">
            <a:spAutoFit/>
          </a:bodyPr>
          <a:lstStyle/>
          <a:p>
            <a:r>
              <a:rPr lang="fi-FI" sz="1050" spc="-40" dirty="0">
                <a:solidFill>
                  <a:srgbClr val="FF0000"/>
                </a:solidFill>
              </a:rPr>
              <a:t>Tavaravienti kasvaa </a:t>
            </a:r>
          </a:p>
          <a:p>
            <a:r>
              <a:rPr lang="fi-FI" sz="1050" spc="-40" dirty="0">
                <a:solidFill>
                  <a:srgbClr val="FF0000"/>
                </a:solidFill>
              </a:rPr>
              <a:t>6,5 %:lla eli 3,5 miljardilla eurolla, jos vienti muutoin 2016 tasolla</a:t>
            </a:r>
          </a:p>
        </p:txBody>
      </p:sp>
    </p:spTree>
    <p:extLst>
      <p:ext uri="{BB962C8B-B14F-4D97-AF65-F5344CB8AC3E}">
        <p14:creationId xmlns:p14="http://schemas.microsoft.com/office/powerpoint/2010/main" val="3939894233"/>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Tuottavuus ja investoinnit ovat keskeisiä kilpailukyvyn kannalta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86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19204322"/>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fi-FI" dirty="0"/>
              <a:t>Nyt on panostettava tuottavuuteen* kaikin keinoin </a:t>
            </a:r>
          </a:p>
          <a:p>
            <a:pPr>
              <a:lnSpc>
                <a:spcPct val="100000"/>
              </a:lnSpc>
              <a:spcBef>
                <a:spcPts val="0"/>
              </a:spcBef>
            </a:pPr>
            <a:r>
              <a:rPr lang="fi-FI" sz="1200" b="0" dirty="0"/>
              <a:t>Vientisektorilla tuottavuus on 10 % ja koko kansantaloudessa 3 % alemmalla tasolla </a:t>
            </a:r>
            <a:br>
              <a:rPr lang="fi-FI" sz="1200" b="0" dirty="0"/>
            </a:br>
            <a:r>
              <a:rPr lang="fi-FI" sz="1200" b="0" dirty="0"/>
              <a:t>kuin vuosina 2007-2008</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831473957"/>
              </p:ext>
            </p:extLst>
          </p:nvPr>
        </p:nvGraphicFramePr>
        <p:xfrm>
          <a:off x="383718" y="1210929"/>
          <a:ext cx="8386088" cy="3434095"/>
        </p:xfrm>
        <a:graphic>
          <a:graphicData uri="http://schemas.openxmlformats.org/presentationml/2006/ole">
            <mc:AlternateContent xmlns:mc="http://schemas.openxmlformats.org/markup-compatibility/2006">
              <mc:Choice xmlns:v="urn:schemas-microsoft-com:vml" Requires="v">
                <p:oleObj spid="_x0000_s40311"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5"/>
                      </a:xfrm>
                      <a:prstGeom prst="rect">
                        <a:avLst/>
                      </a:prstGeom>
                    </p:spPr>
                  </p:pic>
                </p:oleObj>
              </mc:Fallback>
            </mc:AlternateContent>
          </a:graphicData>
        </a:graphic>
      </p:graphicFrame>
    </p:spTree>
    <p:extLst>
      <p:ext uri="{BB962C8B-B14F-4D97-AF65-F5344CB8AC3E}">
        <p14:creationId xmlns:p14="http://schemas.microsoft.com/office/powerpoint/2010/main" val="574700235"/>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Tuottavuuskehitys* teknologiateollisuuden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60626" y="4653025"/>
            <a:ext cx="5866174" cy="165163"/>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64034664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1336"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98146048"/>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21 %:ssa yrityksistä vuonna 2016. </a:t>
            </a:r>
          </a:p>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Teknologiateollisuuden yrityksissä tuottavuus vaihtelee merkittävästi  </a:t>
            </a:r>
            <a:endParaRPr lang="fi-FI" spc="-90" dirty="0"/>
          </a:p>
          <a:p>
            <a:pPr>
              <a:lnSpc>
                <a:spcPct val="100000"/>
              </a:lnSpc>
              <a:spcBef>
                <a:spcPts val="0"/>
              </a:spcBef>
            </a:pPr>
            <a:r>
              <a:rPr lang="fi-FI" sz="1200" b="0" dirty="0"/>
              <a:t>Teknologiateollisuus ry:n jäsenyritysten jalostusarvo / työntekijä 2016</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4167490464"/>
              </p:ext>
            </p:extLst>
          </p:nvPr>
        </p:nvGraphicFramePr>
        <p:xfrm>
          <a:off x="381001" y="1599735"/>
          <a:ext cx="8273462" cy="304529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1" name="Suorakulmio 10"/>
          <p:cNvSpPr/>
          <p:nvPr/>
        </p:nvSpPr>
        <p:spPr>
          <a:xfrm>
            <a:off x="1461552" y="4312076"/>
            <a:ext cx="6117919" cy="415498"/>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 (pl. negatiivisen jalostusarvon sekä jalostusarvoltaan 150 000 euroa / työntekijä ylittävät yritykset)</a:t>
            </a:r>
          </a:p>
        </p:txBody>
      </p:sp>
    </p:spTree>
    <p:extLst>
      <p:ext uri="{BB962C8B-B14F-4D97-AF65-F5344CB8AC3E}">
        <p14:creationId xmlns:p14="http://schemas.microsoft.com/office/powerpoint/2010/main" val="151424856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 Palveluviennin toimialakohtaiset tiedot vuodelta 2015. </a:t>
            </a:r>
          </a:p>
          <a:p>
            <a:r>
              <a:rPr lang="fi-FI" dirty="0"/>
              <a:t>Lähde: Tullihallitus, Tilastokeskus (kansantalouden tilinpito, palvelujen ulkomaankauppa) </a:t>
            </a:r>
          </a:p>
          <a:p>
            <a:endParaRPr lang="fi-FI" dirty="0"/>
          </a:p>
        </p:txBody>
      </p:sp>
      <p:sp>
        <p:nvSpPr>
          <p:cNvPr id="10" name="Tekstin paikkamerkki 7"/>
          <p:cNvSpPr>
            <a:spLocks noGrp="1"/>
          </p:cNvSpPr>
          <p:nvPr>
            <p:ph type="body" sz="quarter" idx="15"/>
          </p:nvPr>
        </p:nvSpPr>
        <p:spPr>
          <a:xfrm>
            <a:off x="252000" y="282150"/>
            <a:ext cx="8078458" cy="648000"/>
          </a:xfrm>
        </p:spPr>
        <p:txBody>
          <a:bodyPr/>
          <a:lstStyle/>
          <a:p>
            <a:pPr>
              <a:lnSpc>
                <a:spcPct val="100000"/>
              </a:lnSpc>
            </a:pPr>
            <a:r>
              <a:rPr lang="fi-FI" dirty="0"/>
              <a:t>Teknologia-, metsä- ja kemianteollisuuden tavara- ja palveluvienti alatoimialoittain (mrd. euroa 2016*)</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1660574246"/>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9860975"/>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Teollisuusyrityksissä tuottavuus on lähes 50 % suurempi kuin palveluyrityksissä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53421542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10929"/>
            <a:ext cx="1475917" cy="276999"/>
          </a:xfrm>
          <a:prstGeom prst="rect">
            <a:avLst/>
          </a:prstGeom>
        </p:spPr>
        <p:txBody>
          <a:bodyPr wrap="none">
            <a:spAutoFit/>
          </a:bodyPr>
          <a:lstStyle/>
          <a:p>
            <a:r>
              <a:rPr lang="fi-FI" sz="1200" dirty="0">
                <a:solidFill>
                  <a:srgbClr val="29282E"/>
                </a:solidFill>
                <a:ea typeface="ＭＳ Ｐゴシック" pitchFamily="34" charset="-128"/>
                <a:cs typeface="Arial Unicode MS"/>
              </a:rPr>
              <a:t>Euroa/työntekijä</a:t>
            </a:r>
            <a:endParaRPr lang="en-GB" sz="1200" dirty="0">
              <a:solidFill>
                <a:srgbClr val="29282E"/>
              </a:solidFill>
            </a:endParaRPr>
          </a:p>
        </p:txBody>
      </p:sp>
    </p:spTree>
    <p:extLst>
      <p:ext uri="{BB962C8B-B14F-4D97-AF65-F5344CB8AC3E}">
        <p14:creationId xmlns:p14="http://schemas.microsoft.com/office/powerpoint/2010/main" val="4043923524"/>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investoinnit Suomessa on saatava ennustettua vahvempaan kasvuun, nykyinen kehitys on riittämätön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OECD, </a:t>
            </a:r>
            <a:r>
              <a:rPr lang="fi-FI" dirty="0" err="1"/>
              <a:t>Economic</a:t>
            </a:r>
            <a:r>
              <a:rPr lang="fi-FI" dirty="0"/>
              <a:t> Outlook (</a:t>
            </a:r>
            <a:r>
              <a:rPr lang="fi-FI" dirty="0" err="1"/>
              <a:t>June</a:t>
            </a:r>
            <a:r>
              <a:rPr lang="fi-FI" dirty="0"/>
              <a:t> 2017)</a:t>
            </a:r>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1264076124"/>
              </p:ext>
            </p:extLst>
          </p:nvPr>
        </p:nvGraphicFramePr>
        <p:xfrm>
          <a:off x="381000" y="1340531"/>
          <a:ext cx="8391525" cy="33044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9241925"/>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a:t>Yritysten </a:t>
            </a:r>
            <a:r>
              <a:rPr lang="en-GB" dirty="0" err="1"/>
              <a:t>investoinnit</a:t>
            </a:r>
            <a:r>
              <a:rPr lang="en-GB" dirty="0"/>
              <a:t> </a:t>
            </a:r>
            <a:r>
              <a:rPr lang="en-GB" dirty="0" err="1"/>
              <a:t>ovat</a:t>
            </a:r>
            <a:r>
              <a:rPr lang="en-GB" dirty="0"/>
              <a:t> </a:t>
            </a:r>
            <a:r>
              <a:rPr lang="en-GB" dirty="0" err="1"/>
              <a:t>reaalisesti</a:t>
            </a:r>
            <a:r>
              <a:rPr lang="en-GB" dirty="0"/>
              <a:t> </a:t>
            </a:r>
            <a:r>
              <a:rPr lang="en-GB" dirty="0" err="1"/>
              <a:t>lähes</a:t>
            </a:r>
            <a:r>
              <a:rPr lang="en-GB" dirty="0"/>
              <a:t> 6 </a:t>
            </a:r>
            <a:r>
              <a:rPr lang="en-GB" dirty="0" err="1"/>
              <a:t>miljardia</a:t>
            </a:r>
            <a:r>
              <a:rPr lang="en-GB" dirty="0"/>
              <a:t> </a:t>
            </a:r>
            <a:r>
              <a:rPr lang="en-GB" dirty="0" err="1"/>
              <a:t>euroa</a:t>
            </a:r>
            <a:r>
              <a:rPr lang="en-GB" dirty="0"/>
              <a:t> </a:t>
            </a:r>
            <a:r>
              <a:rPr lang="en-GB" dirty="0" err="1"/>
              <a:t>alemmalla</a:t>
            </a:r>
            <a:r>
              <a:rPr lang="en-GB" dirty="0"/>
              <a:t> </a:t>
            </a:r>
            <a:r>
              <a:rPr lang="en-GB" dirty="0" err="1"/>
              <a:t>tasolla</a:t>
            </a:r>
            <a:r>
              <a:rPr lang="en-GB" dirty="0"/>
              <a:t> </a:t>
            </a:r>
            <a:r>
              <a:rPr lang="en-GB" dirty="0" err="1"/>
              <a:t>kuin</a:t>
            </a:r>
            <a:r>
              <a:rPr lang="en-GB" dirty="0"/>
              <a:t> 2008 </a:t>
            </a:r>
            <a:br>
              <a:rPr lang="en-GB" dirty="0"/>
            </a:br>
            <a:r>
              <a:rPr lang="en-GB" sz="1400" b="0" dirty="0" err="1"/>
              <a:t>Tuotannolliset</a:t>
            </a:r>
            <a:r>
              <a:rPr lang="en-GB" sz="1400" b="0" dirty="0"/>
              <a:t> </a:t>
            </a:r>
            <a:r>
              <a:rPr lang="en-GB" sz="1400" b="0" dirty="0" err="1"/>
              <a:t>sekä</a:t>
            </a:r>
            <a:r>
              <a:rPr lang="en-GB" sz="1400" b="0" dirty="0"/>
              <a:t> </a:t>
            </a:r>
            <a:r>
              <a:rPr lang="en-GB" sz="1400" b="0" dirty="0" err="1"/>
              <a:t>tutkimus</a:t>
            </a:r>
            <a:r>
              <a:rPr lang="en-GB" sz="1400" b="0" dirty="0"/>
              <a:t>- </a:t>
            </a:r>
            <a:r>
              <a:rPr lang="en-GB" sz="1400" b="0" dirty="0" err="1"/>
              <a:t>ja</a:t>
            </a:r>
            <a:r>
              <a:rPr lang="en-GB" sz="1400" b="0" dirty="0"/>
              <a:t> </a:t>
            </a:r>
            <a:r>
              <a:rPr lang="en-GB" sz="1400" b="0" dirty="0" err="1"/>
              <a:t>kehittämisinvestoinnit</a:t>
            </a:r>
            <a:r>
              <a:rPr lang="en-GB" sz="1400" b="0" dirty="0"/>
              <a:t> </a:t>
            </a:r>
            <a:r>
              <a:rPr lang="en-GB" sz="1400" b="0" dirty="0" err="1"/>
              <a:t>Suomessa</a:t>
            </a:r>
            <a:r>
              <a:rPr lang="fi-FI" sz="140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73472926"/>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64904" y="1491630"/>
            <a:ext cx="3600400" cy="234286"/>
          </a:xfrm>
          <a:prstGeom prst="rect">
            <a:avLst/>
          </a:prstGeom>
          <a:noFill/>
        </p:spPr>
        <p:txBody>
          <a:bodyPr wrap="square" lIns="36000" tIns="36000" rIns="36000" bIns="36000" rtlCol="0">
            <a:spAutoFit/>
          </a:bodyPr>
          <a:lstStyle/>
          <a:p>
            <a:r>
              <a:rPr lang="fi-FI" sz="1050" spc="-40" dirty="0">
                <a:solidFill>
                  <a:srgbClr val="29282E"/>
                </a:solidFill>
              </a:rPr>
              <a:t>Miljardia euroa, vuoden 2016 hintatasossa</a:t>
            </a:r>
          </a:p>
        </p:txBody>
      </p:sp>
    </p:spTree>
    <p:extLst>
      <p:ext uri="{BB962C8B-B14F-4D97-AF65-F5344CB8AC3E}">
        <p14:creationId xmlns:p14="http://schemas.microsoft.com/office/powerpoint/2010/main" val="644292966"/>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tuotannolliset investoinnit Suomessa ovat reaalisesti 3,0 sekä T&amp;K-investoinnit 2,7 miljardia euroa alemmalla tasolla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471892361"/>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5112568" cy="234286"/>
          </a:xfrm>
          <a:prstGeom prst="rect">
            <a:avLst/>
          </a:prstGeom>
          <a:noFill/>
        </p:spPr>
        <p:txBody>
          <a:bodyPr wrap="square" lIns="36000" tIns="36000" rIns="36000" bIns="36000" rtlCol="0">
            <a:spAutoFit/>
          </a:bodyPr>
          <a:lstStyle/>
          <a:p>
            <a:r>
              <a:rPr lang="fi-FI" sz="1050" spc="-40" dirty="0">
                <a:solidFill>
                  <a:schemeClr val="tx2"/>
                </a:solidFill>
              </a:rPr>
              <a:t>Miljardia euroa, vuoden 2016 hintatasossa</a:t>
            </a:r>
          </a:p>
        </p:txBody>
      </p:sp>
    </p:spTree>
    <p:extLst>
      <p:ext uri="{BB962C8B-B14F-4D97-AF65-F5344CB8AC3E}">
        <p14:creationId xmlns:p14="http://schemas.microsoft.com/office/powerpoint/2010/main" val="1615258745"/>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kasvupotentiaali Suomessa on rajallista nykyisellä investointikehityksellä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325289065"/>
              </p:ext>
            </p:extLst>
          </p:nvPr>
        </p:nvGraphicFramePr>
        <p:xfrm>
          <a:off x="381001" y="1404938"/>
          <a:ext cx="8338263"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78343" y="1599735"/>
            <a:ext cx="3961221" cy="234286"/>
          </a:xfrm>
          <a:prstGeom prst="rect">
            <a:avLst/>
          </a:prstGeom>
          <a:noFill/>
        </p:spPr>
        <p:txBody>
          <a:bodyPr wrap="square" lIns="36000" tIns="36000" rIns="36000" bIns="36000" rtlCol="0">
            <a:spAutoFit/>
          </a:bodyPr>
          <a:lstStyle/>
          <a:p>
            <a:r>
              <a:rPr lang="fi-FI" sz="1050" spc="-40" dirty="0">
                <a:solidFill>
                  <a:schemeClr val="tx2"/>
                </a:solidFill>
              </a:rPr>
              <a:t>Kiintein hinnoin, indeksi 2005=100</a:t>
            </a:r>
          </a:p>
        </p:txBody>
      </p:sp>
    </p:spTree>
    <p:extLst>
      <p:ext uri="{BB962C8B-B14F-4D97-AF65-F5344CB8AC3E}">
        <p14:creationId xmlns:p14="http://schemas.microsoft.com/office/powerpoint/2010/main" val="3769521604"/>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err="1"/>
              <a:t>Yritysten</a:t>
            </a:r>
            <a:r>
              <a:rPr lang="en-GB" dirty="0"/>
              <a:t> </a:t>
            </a:r>
            <a:r>
              <a:rPr lang="en-GB" dirty="0" err="1"/>
              <a:t>työvoimakustannukset</a:t>
            </a:r>
            <a:r>
              <a:rPr lang="en-GB" dirty="0"/>
              <a:t>, </a:t>
            </a:r>
            <a:r>
              <a:rPr lang="en-GB" dirty="0" err="1"/>
              <a:t>voitot</a:t>
            </a:r>
            <a:r>
              <a:rPr lang="en-GB" dirty="0"/>
              <a:t> </a:t>
            </a:r>
            <a:r>
              <a:rPr lang="en-GB" dirty="0" err="1"/>
              <a:t>ja</a:t>
            </a:r>
            <a:r>
              <a:rPr lang="en-GB" dirty="0"/>
              <a:t> </a:t>
            </a:r>
            <a:r>
              <a:rPr lang="en-GB" dirty="0" err="1"/>
              <a:t>investoinnit</a:t>
            </a:r>
            <a:r>
              <a:rPr lang="en-GB" dirty="0"/>
              <a:t>  </a:t>
            </a:r>
            <a:br>
              <a:rPr lang="en-GB" dirty="0"/>
            </a:b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2563429784"/>
              </p:ext>
            </p:extLst>
          </p:nvPr>
        </p:nvGraphicFramePr>
        <p:xfrm>
          <a:off x="381000" y="1210929"/>
          <a:ext cx="8391525" cy="34344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813542" y="1275730"/>
            <a:ext cx="3600400" cy="234286"/>
          </a:xfrm>
          <a:prstGeom prst="rect">
            <a:avLst/>
          </a:prstGeom>
          <a:noFill/>
        </p:spPr>
        <p:txBody>
          <a:bodyPr wrap="square" lIns="36000" tIns="36000" rIns="36000" bIns="36000" rtlCol="0">
            <a:spAutoFit/>
          </a:bodyPr>
          <a:lstStyle/>
          <a:p>
            <a:r>
              <a:rPr lang="fi-FI" sz="1050" spc="-40" dirty="0">
                <a:solidFill>
                  <a:srgbClr val="29282E"/>
                </a:solidFill>
              </a:rPr>
              <a:t>Käyvin hinnoin, indeksi, 2008=100</a:t>
            </a:r>
          </a:p>
        </p:txBody>
      </p:sp>
    </p:spTree>
    <p:extLst>
      <p:ext uri="{BB962C8B-B14F-4D97-AF65-F5344CB8AC3E}">
        <p14:creationId xmlns:p14="http://schemas.microsoft.com/office/powerpoint/2010/main" val="2736959065"/>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Yritykset Suomessa investoivat suunnilleen saman verran kuin pääomia kuluu (poistot)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221418998"/>
              </p:ext>
            </p:extLst>
          </p:nvPr>
        </p:nvGraphicFramePr>
        <p:xfrm>
          <a:off x="381000" y="1210930"/>
          <a:ext cx="8391525" cy="343409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22514" y="1405332"/>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käyvin hinnoin</a:t>
            </a:r>
          </a:p>
        </p:txBody>
      </p:sp>
    </p:spTree>
    <p:extLst>
      <p:ext uri="{BB962C8B-B14F-4D97-AF65-F5344CB8AC3E}">
        <p14:creationId xmlns:p14="http://schemas.microsoft.com/office/powerpoint/2010/main" val="2872748475"/>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375751" cy="241813"/>
          </a:xfrm>
        </p:spPr>
        <p:txBody>
          <a:bodyPr/>
          <a:lstStyle/>
          <a:p>
            <a:r>
              <a:rPr lang="fi-FI" dirty="0"/>
              <a:t>Lähde: Tilastokeskus (kansantalouden tilinpito), </a:t>
            </a:r>
            <a:r>
              <a:rPr lang="fi-FI" dirty="0" err="1"/>
              <a:t>EK:n</a:t>
            </a:r>
            <a:r>
              <a:rPr lang="fi-FI" dirty="0"/>
              <a:t> investointitiedustelu (kesäkuu 2017)</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ja teknologiateollisuuden investoinnit Suomessa ennakoivat vaisua talouskehitystä  </a:t>
            </a:r>
            <a:endParaRPr lang="fi-FI" spc="-90" dirty="0"/>
          </a:p>
          <a:p>
            <a:pPr>
              <a:lnSpc>
                <a:spcPct val="100000"/>
              </a:lnSpc>
              <a:spcBef>
                <a:spcPts val="0"/>
              </a:spcBef>
            </a:pPr>
            <a:r>
              <a:rPr lang="fi-FI" sz="1200" b="0" dirty="0"/>
              <a:t>Tuotannolliset sekä tutkimus- ja kehittämisinvestoinnit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156641788"/>
              </p:ext>
            </p:extLst>
          </p:nvPr>
        </p:nvGraphicFramePr>
        <p:xfrm>
          <a:off x="381000" y="1275730"/>
          <a:ext cx="8338264" cy="336929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11510" y="1470133"/>
            <a:ext cx="3672408"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spc="-40" dirty="0">
                <a:solidFill>
                  <a:schemeClr val="tx2"/>
                </a:solidFill>
              </a:rPr>
              <a:t>Miljoonaa euroa, käyvin hinnoin</a:t>
            </a:r>
          </a:p>
        </p:txBody>
      </p:sp>
    </p:spTree>
    <p:extLst>
      <p:ext uri="{BB962C8B-B14F-4D97-AF65-F5344CB8AC3E}">
        <p14:creationId xmlns:p14="http://schemas.microsoft.com/office/powerpoint/2010/main" val="1542545160"/>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Suomi ei ole houkutellut myöskään ulkomaisia investointeja (vrt. Viro, Puola, Ruotsi,…)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440552" cy="306614"/>
          </a:xfrm>
        </p:spPr>
        <p:txBody>
          <a:bodyPr/>
          <a:lstStyle/>
          <a:p>
            <a:r>
              <a:rPr lang="fi-FI" dirty="0"/>
              <a:t>Lähde: Leino Topias: Ulkomaisten yritysten investoinnit Suomessa; viimeaikainen</a:t>
            </a:r>
          </a:p>
          <a:p>
            <a:r>
              <a:rPr lang="fi-FI" dirty="0"/>
              <a:t>kehitys ja sen tulkintoja, Suomen Pankki (2015)</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29895985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40381" y="1210929"/>
            <a:ext cx="857927" cy="253916"/>
          </a:xfrm>
          <a:prstGeom prst="rect">
            <a:avLst/>
          </a:prstGeom>
        </p:spPr>
        <p:txBody>
          <a:bodyPr wrap="none">
            <a:spAutoFit/>
          </a:bodyPr>
          <a:lstStyle/>
          <a:p>
            <a:r>
              <a:rPr lang="fi-FI" sz="1050" dirty="0">
                <a:solidFill>
                  <a:schemeClr val="tx2"/>
                </a:solidFill>
                <a:ea typeface="ＭＳ Ｐゴシック" pitchFamily="34" charset="-128"/>
              </a:rPr>
              <a:t>% </a:t>
            </a:r>
            <a:r>
              <a:rPr lang="fi-FI" sz="1050" dirty="0" err="1">
                <a:solidFill>
                  <a:schemeClr val="tx2"/>
                </a:solidFill>
                <a:ea typeface="ＭＳ Ｐゴシック" pitchFamily="34" charset="-128"/>
              </a:rPr>
              <a:t>bkt:sta</a:t>
            </a:r>
            <a:endParaRPr lang="fi-FI" sz="1050" dirty="0">
              <a:solidFill>
                <a:schemeClr val="tx2"/>
              </a:solidFill>
            </a:endParaRPr>
          </a:p>
        </p:txBody>
      </p:sp>
    </p:spTree>
    <p:extLst>
      <p:ext uri="{BB962C8B-B14F-4D97-AF65-F5344CB8AC3E}">
        <p14:creationId xmlns:p14="http://schemas.microsoft.com/office/powerpoint/2010/main" val="2840410367"/>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17.10.2017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a:t>Lähde: Eurostat (tiedot vuodelta 2011)</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Suomi ei ole houkutellut myöskään ulkomaisia investointeja (vrt. Viro, Puola, Ruotsi,…)  </a:t>
            </a:r>
            <a:endParaRPr lang="fi-FI" spc="-90" dirty="0"/>
          </a:p>
          <a:p>
            <a:pPr>
              <a:lnSpc>
                <a:spcPct val="100000"/>
              </a:lnSpc>
              <a:spcBef>
                <a:spcPts val="0"/>
              </a:spcBef>
            </a:pPr>
            <a:r>
              <a:rPr lang="fi-FI" sz="1200" b="0" dirty="0"/>
              <a:t>Ulkomaisten yritysten osuus henkilöstöstä teollisuudessa ja kaupan alalla Suomessa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561949198"/>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6960891"/>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5. Onko yrityksellänne &amp;lt;u&amp;gt;tarve&amp;lt;/u&amp;gt; investoida henkilöstöön ja osaamiseen Suomessa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D2. Onko yrityksenne viimeaikoina &amp;lt;u&amp;gt;saanut&amp;lt;/u&amp;gt; tarvitsemansa pankki- tai muun vieraan pääoman ehtoisen investointirahoituksen?   $$$2&lt;/d2p1:TableName&gt;&lt;/d2p1:DataQueryItem&gt;&lt;d2p1:DataQueryItem&gt;&lt;d2p1:ColumnSelection&gt;/0[2]/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5]/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6]/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10]/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2]/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10]/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3]&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6]/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0]/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5]/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3]&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4]&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5]&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7]&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1]&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2]&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16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5.xml><?xml version="1.0" encoding="utf-8"?>
<a:theme xmlns:a="http://schemas.openxmlformats.org/drawingml/2006/main" name="17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6.xml><?xml version="1.0" encoding="utf-8"?>
<a:theme xmlns:a="http://schemas.openxmlformats.org/drawingml/2006/main" name="1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7.xml><?xml version="1.0" encoding="utf-8"?>
<a:theme xmlns:a="http://schemas.openxmlformats.org/drawingml/2006/main" name="20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8.xml><?xml version="1.0" encoding="utf-8"?>
<a:theme xmlns:a="http://schemas.openxmlformats.org/drawingml/2006/main" name="24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9.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6364</TotalTime>
  <Words>6430</Words>
  <Application>Microsoft Office PowerPoint</Application>
  <PresentationFormat>Näytössä katseltava esitys (16:9)</PresentationFormat>
  <Paragraphs>1710</Paragraphs>
  <Slides>168</Slides>
  <Notes>7</Notes>
  <HiddenSlides>0</HiddenSlides>
  <MMClips>0</MMClips>
  <ScaleCrop>false</ScaleCrop>
  <HeadingPairs>
    <vt:vector size="8" baseType="variant">
      <vt:variant>
        <vt:lpstr>Käytetyt fontit</vt:lpstr>
      </vt:variant>
      <vt:variant>
        <vt:i4>10</vt:i4>
      </vt:variant>
      <vt:variant>
        <vt:lpstr>Teema</vt:lpstr>
      </vt:variant>
      <vt:variant>
        <vt:i4>9</vt:i4>
      </vt:variant>
      <vt:variant>
        <vt:lpstr>Upotetut OLE-palvelimet</vt:lpstr>
      </vt:variant>
      <vt:variant>
        <vt:i4>1</vt:i4>
      </vt:variant>
      <vt:variant>
        <vt:lpstr>Dian otsikot</vt:lpstr>
      </vt:variant>
      <vt:variant>
        <vt:i4>168</vt:i4>
      </vt:variant>
    </vt:vector>
  </HeadingPairs>
  <TitlesOfParts>
    <vt:vector size="188" baseType="lpstr">
      <vt:lpstr>Arial Unicode MS</vt:lpstr>
      <vt:lpstr>ＭＳ Ｐゴシック</vt:lpstr>
      <vt:lpstr>Adobe Fan Heiti Std B</vt:lpstr>
      <vt:lpstr>Adobe Hebrew</vt:lpstr>
      <vt:lpstr>Arial</vt:lpstr>
      <vt:lpstr>Calibri</vt:lpstr>
      <vt:lpstr>Frutiger LT 45 Light</vt:lpstr>
      <vt:lpstr>Kozuka Gothic Pro B</vt:lpstr>
      <vt:lpstr>Verdana</vt:lpstr>
      <vt:lpstr>Wingdings</vt:lpstr>
      <vt:lpstr>Teknologiateollisuus_masterdia</vt:lpstr>
      <vt:lpstr>8_Teknologiateollisuus_masterdia</vt:lpstr>
      <vt:lpstr>1_Teknologiateollisuus_masterdia</vt:lpstr>
      <vt:lpstr>16_Teknologiateollisuus_masterdia</vt:lpstr>
      <vt:lpstr>17_Teknologiateollisuus_masterdia</vt:lpstr>
      <vt:lpstr>18_Teknologiateollisuus_masterdia</vt:lpstr>
      <vt:lpstr>20_Teknologiateollisuus_masterdia</vt:lpstr>
      <vt:lpstr>24_Teknologiateollisuus_masterdia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514</cp:revision>
  <cp:lastPrinted>2017-08-18T09:23:27Z</cp:lastPrinted>
  <dcterms:created xsi:type="dcterms:W3CDTF">2016-09-05T10:47:53Z</dcterms:created>
  <dcterms:modified xsi:type="dcterms:W3CDTF">2017-10-17T10:08:25Z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