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8.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9.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0.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11.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12.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13.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14.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15.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16.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17.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18.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theme/themeOverride1.xml" ContentType="application/vnd.openxmlformats-officedocument.themeOverride+xml"/>
  <Override PartName="/ppt/charts/chart17.xml" ContentType="application/vnd.openxmlformats-officedocument.drawingml.chart+xml"/>
  <Override PartName="/ppt/charts/style1.xml" ContentType="application/vnd.ms-office.chartstyle+xml"/>
  <Override PartName="/ppt/charts/colors1.xml" ContentType="application/vnd.ms-office.chartcolorstyle+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style2.xml" ContentType="application/vnd.ms-office.chartstyle+xml"/>
  <Override PartName="/ppt/charts/colors2.xml" ContentType="application/vnd.ms-office.chartcolorstyle+xml"/>
  <Override PartName="/ppt/charts/chart21.xml" ContentType="application/vnd.openxmlformats-officedocument.drawingml.chart+xml"/>
  <Override PartName="/ppt/charts/style3.xml" ContentType="application/vnd.ms-office.chartstyle+xml"/>
  <Override PartName="/ppt/charts/colors3.xml" ContentType="application/vnd.ms-office.chartcolorstyle+xml"/>
  <Override PartName="/ppt/charts/chart22.xml" ContentType="application/vnd.openxmlformats-officedocument.drawingml.chart+xml"/>
  <Override PartName="/ppt/charts/chart23.xml" ContentType="application/vnd.openxmlformats-officedocument.drawingml.chart+xml"/>
  <Override PartName="/ppt/drawings/drawing1.xml" ContentType="application/vnd.openxmlformats-officedocument.drawingml.chartshapes+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theme/themeOverride2.xml" ContentType="application/vnd.openxmlformats-officedocument.themeOverride+xml"/>
  <Override PartName="/ppt/charts/chart28.xml" ContentType="application/vnd.openxmlformats-officedocument.drawingml.chart+xml"/>
  <Override PartName="/ppt/charts/style4.xml" ContentType="application/vnd.ms-office.chartstyle+xml"/>
  <Override PartName="/ppt/charts/colors4.xml" ContentType="application/vnd.ms-office.chartcolorstyle+xml"/>
  <Override PartName="/ppt/charts/chart29.xml" ContentType="application/vnd.openxmlformats-officedocument.drawingml.chart+xml"/>
  <Override PartName="/ppt/charts/style5.xml" ContentType="application/vnd.ms-office.chartstyle+xml"/>
  <Override PartName="/ppt/charts/colors5.xml" ContentType="application/vnd.ms-office.chartcolorstyle+xml"/>
  <Override PartName="/ppt/charts/chart30.xml" ContentType="application/vnd.openxmlformats-officedocument.drawingml.chart+xml"/>
  <Override PartName="/ppt/charts/style6.xml" ContentType="application/vnd.ms-office.chartstyle+xml"/>
  <Override PartName="/ppt/charts/colors6.xml" ContentType="application/vnd.ms-office.chartcolorstyle+xml"/>
  <Override PartName="/ppt/charts/chart31.xml" ContentType="application/vnd.openxmlformats-officedocument.drawingml.chart+xml"/>
  <Override PartName="/ppt/charts/style7.xml" ContentType="application/vnd.ms-office.chartstyle+xml"/>
  <Override PartName="/ppt/charts/colors7.xml" ContentType="application/vnd.ms-office.chartcolorstyle+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theme/themeOverride3.xml" ContentType="application/vnd.openxmlformats-officedocument.themeOverride+xml"/>
  <Override PartName="/ppt/charts/chart37.xml" ContentType="application/vnd.openxmlformats-officedocument.drawingml.chart+xml"/>
  <Override PartName="/ppt/charts/chart38.xml" ContentType="application/vnd.openxmlformats-officedocument.drawingml.chart+xml"/>
  <Override PartName="/ppt/theme/themeOverride4.xml" ContentType="application/vnd.openxmlformats-officedocument.themeOverride+xml"/>
  <Override PartName="/ppt/notesSlides/notesSlide1.xml" ContentType="application/vnd.openxmlformats-officedocument.presentationml.notesSlide+xml"/>
  <Override PartName="/ppt/charts/chart39.xml" ContentType="application/vnd.openxmlformats-officedocument.drawingml.chart+xml"/>
  <Override PartName="/ppt/tags/tag1.xml" ContentType="application/vnd.openxmlformats-officedocument.presentationml.tags+xml"/>
  <Override PartName="/ppt/charts/chart40.xml" ContentType="application/vnd.openxmlformats-officedocument.drawingml.chart+xml"/>
  <Override PartName="/ppt/tags/tag2.xml" ContentType="application/vnd.openxmlformats-officedocument.presentationml.tags+xml"/>
  <Override PartName="/ppt/charts/chart41.xml" ContentType="application/vnd.openxmlformats-officedocument.drawingml.chart+xml"/>
  <Override PartName="/ppt/charts/chart42.xml" ContentType="application/vnd.openxmlformats-officedocument.drawingml.chart+xml"/>
  <Override PartName="/ppt/drawings/drawing2.xml" ContentType="application/vnd.openxmlformats-officedocument.drawingml.chartshapes+xml"/>
  <Override PartName="/ppt/tags/tag3.xml" ContentType="application/vnd.openxmlformats-officedocument.presentationml.tags+xml"/>
  <Override PartName="/ppt/charts/chart43.xml" ContentType="application/vnd.openxmlformats-officedocument.drawingml.chart+xml"/>
  <Override PartName="/ppt/tags/tag4.xml" ContentType="application/vnd.openxmlformats-officedocument.presentationml.tags+xml"/>
  <Override PartName="/ppt/charts/chart44.xml" ContentType="application/vnd.openxmlformats-officedocument.drawingml.chart+xml"/>
  <Override PartName="/ppt/tags/tag5.xml" ContentType="application/vnd.openxmlformats-officedocument.presentationml.tags+xml"/>
  <Override PartName="/ppt/charts/chart45.xml" ContentType="application/vnd.openxmlformats-officedocument.drawingml.chart+xml"/>
  <Override PartName="/ppt/tags/tag6.xml" ContentType="application/vnd.openxmlformats-officedocument.presentationml.tags+xml"/>
  <Override PartName="/ppt/charts/chart46.xml" ContentType="application/vnd.openxmlformats-officedocument.drawingml.chart+xml"/>
  <Override PartName="/ppt/drawings/drawing3.xml" ContentType="application/vnd.openxmlformats-officedocument.drawingml.chartshapes+xml"/>
  <Override PartName="/ppt/tags/tag7.xml" ContentType="application/vnd.openxmlformats-officedocument.presentationml.tags+xml"/>
  <Override PartName="/ppt/charts/chart47.xml" ContentType="application/vnd.openxmlformats-officedocument.drawingml.chart+xml"/>
  <Override PartName="/ppt/tags/tag8.xml" ContentType="application/vnd.openxmlformats-officedocument.presentationml.tags+xml"/>
  <Override PartName="/ppt/charts/chart48.xml" ContentType="application/vnd.openxmlformats-officedocument.drawingml.chart+xml"/>
  <Override PartName="/ppt/charts/chart4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style9.xml" ContentType="application/vnd.ms-office.chartstyle+xml"/>
  <Override PartName="/ppt/charts/colors9.xml" ContentType="application/vnd.ms-office.chartcolorstyle+xml"/>
  <Override PartName="/ppt/charts/chart5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5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5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60.xml" ContentType="application/vnd.openxmlformats-officedocument.drawingml.chart+xml"/>
  <Override PartName="/ppt/charts/chart61.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5.xml" ContentType="application/vnd.openxmlformats-officedocument.drawingml.chart+xml"/>
  <Override PartName="/ppt/charts/chart6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09" r:id="rId2"/>
    <p:sldMasterId id="2147483739" r:id="rId3"/>
    <p:sldMasterId id="2147483769" r:id="rId4"/>
    <p:sldMasterId id="2147483799" r:id="rId5"/>
    <p:sldMasterId id="2147483829" r:id="rId6"/>
    <p:sldMasterId id="2147483859" r:id="rId7"/>
    <p:sldMasterId id="2147483889" r:id="rId8"/>
    <p:sldMasterId id="2147483919" r:id="rId9"/>
    <p:sldMasterId id="2147483949" r:id="rId10"/>
    <p:sldMasterId id="2147483979" r:id="rId11"/>
    <p:sldMasterId id="2147484009" r:id="rId12"/>
    <p:sldMasterId id="2147484039" r:id="rId13"/>
    <p:sldMasterId id="2147484069" r:id="rId14"/>
    <p:sldMasterId id="2147484099" r:id="rId15"/>
    <p:sldMasterId id="2147484129" r:id="rId16"/>
    <p:sldMasterId id="2147484159" r:id="rId17"/>
    <p:sldMasterId id="2147484189" r:id="rId18"/>
    <p:sldMasterId id="2147484219" r:id="rId19"/>
  </p:sldMasterIdLst>
  <p:notesMasterIdLst>
    <p:notesMasterId r:id="rId163"/>
  </p:notesMasterIdLst>
  <p:handoutMasterIdLst>
    <p:handoutMasterId r:id="rId164"/>
  </p:handoutMasterIdLst>
  <p:sldIdLst>
    <p:sldId id="257" r:id="rId20"/>
    <p:sldId id="258" r:id="rId21"/>
    <p:sldId id="259" r:id="rId22"/>
    <p:sldId id="389" r:id="rId23"/>
    <p:sldId id="385" r:id="rId24"/>
    <p:sldId id="264" r:id="rId25"/>
    <p:sldId id="265" r:id="rId26"/>
    <p:sldId id="269" r:id="rId27"/>
    <p:sldId id="266" r:id="rId28"/>
    <p:sldId id="267" r:id="rId29"/>
    <p:sldId id="268" r:id="rId30"/>
    <p:sldId id="270" r:id="rId31"/>
    <p:sldId id="271"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8" r:id="rId47"/>
    <p:sldId id="287" r:id="rId48"/>
    <p:sldId id="290" r:id="rId49"/>
    <p:sldId id="291" r:id="rId50"/>
    <p:sldId id="292" r:id="rId51"/>
    <p:sldId id="293" r:id="rId52"/>
    <p:sldId id="294" r:id="rId53"/>
    <p:sldId id="295" r:id="rId54"/>
    <p:sldId id="296" r:id="rId55"/>
    <p:sldId id="386" r:id="rId56"/>
    <p:sldId id="297" r:id="rId57"/>
    <p:sldId id="298" r:id="rId58"/>
    <p:sldId id="299" r:id="rId59"/>
    <p:sldId id="390" r:id="rId60"/>
    <p:sldId id="391" r:id="rId61"/>
    <p:sldId id="392" r:id="rId62"/>
    <p:sldId id="393" r:id="rId63"/>
    <p:sldId id="394" r:id="rId64"/>
    <p:sldId id="395" r:id="rId65"/>
    <p:sldId id="396" r:id="rId66"/>
    <p:sldId id="397" r:id="rId67"/>
    <p:sldId id="308" r:id="rId68"/>
    <p:sldId id="310" r:id="rId69"/>
    <p:sldId id="311" r:id="rId70"/>
    <p:sldId id="312" r:id="rId71"/>
    <p:sldId id="313" r:id="rId72"/>
    <p:sldId id="314" r:id="rId73"/>
    <p:sldId id="315" r:id="rId74"/>
    <p:sldId id="439" r:id="rId75"/>
    <p:sldId id="441" r:id="rId76"/>
    <p:sldId id="440" r:id="rId77"/>
    <p:sldId id="317" r:id="rId78"/>
    <p:sldId id="318" r:id="rId79"/>
    <p:sldId id="319" r:id="rId80"/>
    <p:sldId id="320" r:id="rId81"/>
    <p:sldId id="412" r:id="rId82"/>
    <p:sldId id="322" r:id="rId83"/>
    <p:sldId id="323" r:id="rId84"/>
    <p:sldId id="324" r:id="rId85"/>
    <p:sldId id="413" r:id="rId86"/>
    <p:sldId id="414" r:id="rId87"/>
    <p:sldId id="442" r:id="rId88"/>
    <p:sldId id="415" r:id="rId89"/>
    <p:sldId id="416" r:id="rId90"/>
    <p:sldId id="330" r:id="rId91"/>
    <p:sldId id="331" r:id="rId92"/>
    <p:sldId id="332" r:id="rId93"/>
    <p:sldId id="333" r:id="rId94"/>
    <p:sldId id="334" r:id="rId95"/>
    <p:sldId id="336" r:id="rId96"/>
    <p:sldId id="337" r:id="rId97"/>
    <p:sldId id="338" r:id="rId98"/>
    <p:sldId id="339" r:id="rId99"/>
    <p:sldId id="341" r:id="rId100"/>
    <p:sldId id="342" r:id="rId101"/>
    <p:sldId id="343" r:id="rId102"/>
    <p:sldId id="344" r:id="rId103"/>
    <p:sldId id="345" r:id="rId104"/>
    <p:sldId id="418" r:id="rId105"/>
    <p:sldId id="417" r:id="rId106"/>
    <p:sldId id="419" r:id="rId107"/>
    <p:sldId id="420" r:id="rId108"/>
    <p:sldId id="421" r:id="rId109"/>
    <p:sldId id="422" r:id="rId110"/>
    <p:sldId id="423" r:id="rId111"/>
    <p:sldId id="424" r:id="rId112"/>
    <p:sldId id="425" r:id="rId113"/>
    <p:sldId id="426" r:id="rId114"/>
    <p:sldId id="427" r:id="rId115"/>
    <p:sldId id="428" r:id="rId116"/>
    <p:sldId id="429" r:id="rId117"/>
    <p:sldId id="430" r:id="rId118"/>
    <p:sldId id="431" r:id="rId119"/>
    <p:sldId id="432" r:id="rId120"/>
    <p:sldId id="433" r:id="rId121"/>
    <p:sldId id="434" r:id="rId122"/>
    <p:sldId id="435" r:id="rId123"/>
    <p:sldId id="436" r:id="rId124"/>
    <p:sldId id="437" r:id="rId125"/>
    <p:sldId id="438" r:id="rId126"/>
    <p:sldId id="346" r:id="rId127"/>
    <p:sldId id="347" r:id="rId128"/>
    <p:sldId id="348" r:id="rId129"/>
    <p:sldId id="349" r:id="rId130"/>
    <p:sldId id="351" r:id="rId131"/>
    <p:sldId id="352" r:id="rId132"/>
    <p:sldId id="353" r:id="rId133"/>
    <p:sldId id="354" r:id="rId134"/>
    <p:sldId id="355" r:id="rId135"/>
    <p:sldId id="356" r:id="rId136"/>
    <p:sldId id="357" r:id="rId137"/>
    <p:sldId id="358" r:id="rId138"/>
    <p:sldId id="359" r:id="rId139"/>
    <p:sldId id="360" r:id="rId140"/>
    <p:sldId id="361" r:id="rId141"/>
    <p:sldId id="362" r:id="rId142"/>
    <p:sldId id="363" r:id="rId143"/>
    <p:sldId id="364" r:id="rId144"/>
    <p:sldId id="398" r:id="rId145"/>
    <p:sldId id="399" r:id="rId146"/>
    <p:sldId id="400" r:id="rId147"/>
    <p:sldId id="401" r:id="rId148"/>
    <p:sldId id="369" r:id="rId149"/>
    <p:sldId id="402" r:id="rId150"/>
    <p:sldId id="403" r:id="rId151"/>
    <p:sldId id="404" r:id="rId152"/>
    <p:sldId id="405" r:id="rId153"/>
    <p:sldId id="406" r:id="rId154"/>
    <p:sldId id="407" r:id="rId155"/>
    <p:sldId id="408" r:id="rId156"/>
    <p:sldId id="409" r:id="rId157"/>
    <p:sldId id="410" r:id="rId158"/>
    <p:sldId id="411" r:id="rId159"/>
    <p:sldId id="380" r:id="rId160"/>
    <p:sldId id="381" r:id="rId161"/>
    <p:sldId id="382" r:id="rId162"/>
  </p:sldIdLst>
  <p:sldSz cx="9144000" cy="5143500" type="screen16x9"/>
  <p:notesSz cx="6797675" cy="9926638"/>
  <p:defaultTextStyle>
    <a:defPPr>
      <a:defRPr lang="fi-FI"/>
    </a:defPPr>
    <a:lvl1pPr marL="0" algn="l" defTabSz="679871" rtl="0" eaLnBrk="1" latinLnBrk="0" hangingPunct="1">
      <a:defRPr sz="1340" kern="1200">
        <a:solidFill>
          <a:schemeClr val="tx1"/>
        </a:solidFill>
        <a:latin typeface="+mn-lt"/>
        <a:ea typeface="+mn-ea"/>
        <a:cs typeface="+mn-cs"/>
      </a:defRPr>
    </a:lvl1pPr>
    <a:lvl2pPr marL="339932" algn="l" defTabSz="679871" rtl="0" eaLnBrk="1" latinLnBrk="0" hangingPunct="1">
      <a:defRPr sz="1340" kern="1200">
        <a:solidFill>
          <a:schemeClr val="tx1"/>
        </a:solidFill>
        <a:latin typeface="+mn-lt"/>
        <a:ea typeface="+mn-ea"/>
        <a:cs typeface="+mn-cs"/>
      </a:defRPr>
    </a:lvl2pPr>
    <a:lvl3pPr marL="679871" algn="l" defTabSz="679871" rtl="0" eaLnBrk="1" latinLnBrk="0" hangingPunct="1">
      <a:defRPr sz="1340" kern="1200">
        <a:solidFill>
          <a:schemeClr val="tx1"/>
        </a:solidFill>
        <a:latin typeface="+mn-lt"/>
        <a:ea typeface="+mn-ea"/>
        <a:cs typeface="+mn-cs"/>
      </a:defRPr>
    </a:lvl3pPr>
    <a:lvl4pPr marL="1019807" algn="l" defTabSz="679871" rtl="0" eaLnBrk="1" latinLnBrk="0" hangingPunct="1">
      <a:defRPr sz="1340" kern="1200">
        <a:solidFill>
          <a:schemeClr val="tx1"/>
        </a:solidFill>
        <a:latin typeface="+mn-lt"/>
        <a:ea typeface="+mn-ea"/>
        <a:cs typeface="+mn-cs"/>
      </a:defRPr>
    </a:lvl4pPr>
    <a:lvl5pPr marL="1359744" algn="l" defTabSz="679871" rtl="0" eaLnBrk="1" latinLnBrk="0" hangingPunct="1">
      <a:defRPr sz="1340" kern="1200">
        <a:solidFill>
          <a:schemeClr val="tx1"/>
        </a:solidFill>
        <a:latin typeface="+mn-lt"/>
        <a:ea typeface="+mn-ea"/>
        <a:cs typeface="+mn-cs"/>
      </a:defRPr>
    </a:lvl5pPr>
    <a:lvl6pPr marL="1699681" algn="l" defTabSz="679871" rtl="0" eaLnBrk="1" latinLnBrk="0" hangingPunct="1">
      <a:defRPr sz="1340" kern="1200">
        <a:solidFill>
          <a:schemeClr val="tx1"/>
        </a:solidFill>
        <a:latin typeface="+mn-lt"/>
        <a:ea typeface="+mn-ea"/>
        <a:cs typeface="+mn-cs"/>
      </a:defRPr>
    </a:lvl6pPr>
    <a:lvl7pPr marL="2039614" algn="l" defTabSz="679871" rtl="0" eaLnBrk="1" latinLnBrk="0" hangingPunct="1">
      <a:defRPr sz="1340" kern="1200">
        <a:solidFill>
          <a:schemeClr val="tx1"/>
        </a:solidFill>
        <a:latin typeface="+mn-lt"/>
        <a:ea typeface="+mn-ea"/>
        <a:cs typeface="+mn-cs"/>
      </a:defRPr>
    </a:lvl7pPr>
    <a:lvl8pPr marL="2379548" algn="l" defTabSz="679871" rtl="0" eaLnBrk="1" latinLnBrk="0" hangingPunct="1">
      <a:defRPr sz="1340" kern="1200">
        <a:solidFill>
          <a:schemeClr val="tx1"/>
        </a:solidFill>
        <a:latin typeface="+mn-lt"/>
        <a:ea typeface="+mn-ea"/>
        <a:cs typeface="+mn-cs"/>
      </a:defRPr>
    </a:lvl8pPr>
    <a:lvl9pPr marL="2719486" algn="l" defTabSz="679871" rtl="0" eaLnBrk="1" latinLnBrk="0" hangingPunct="1">
      <a:defRPr sz="134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ukonen Sini" initials="KS" lastIdx="7" clrIdx="0">
    <p:extLst>
      <p:ext uri="{19B8F6BF-5375-455C-9EA6-DF929625EA0E}">
        <p15:presenceInfo xmlns:p15="http://schemas.microsoft.com/office/powerpoint/2012/main" userId="S-1-5-21-1871869801-2214748161-1963216912-12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CFCF"/>
    <a:srgbClr val="216657"/>
    <a:srgbClr val="333333"/>
    <a:srgbClr val="24215C"/>
    <a:srgbClr val="736B2B"/>
    <a:srgbClr val="2E0538"/>
    <a:srgbClr val="542B1F"/>
    <a:srgbClr val="2B4D24"/>
    <a:srgbClr val="73214F"/>
    <a:srgbClr val="052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Normaali tyyli 2 - Korostu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Normaali tyyli 2 - Korost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ferSingleView="1">
    <p:restoredLeft sz="15987" autoAdjust="0"/>
    <p:restoredTop sz="90909" autoAdjust="0"/>
  </p:normalViewPr>
  <p:slideViewPr>
    <p:cSldViewPr showGuides="1">
      <p:cViewPr varScale="1">
        <p:scale>
          <a:sx n="129" d="100"/>
          <a:sy n="129" d="100"/>
        </p:scale>
        <p:origin x="787" y="101"/>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4746"/>
    </p:cViewPr>
  </p:sorterViewPr>
  <p:notesViewPr>
    <p:cSldViewPr snapToObjects="1">
      <p:cViewPr varScale="1">
        <p:scale>
          <a:sx n="79" d="100"/>
          <a:sy n="79" d="100"/>
        </p:scale>
        <p:origin x="3954" y="102"/>
      </p:cViewPr>
      <p:guideLst>
        <p:guide orient="horz" pos="3127"/>
        <p:guide pos="2141"/>
      </p:guideLst>
    </p:cSldViewPr>
  </p:notesViewPr>
  <p:gridSpacing cx="64801" cy="64801"/>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38" Type="http://schemas.openxmlformats.org/officeDocument/2006/relationships/slide" Target="slides/slide119.xml"/><Relationship Id="rId154" Type="http://schemas.openxmlformats.org/officeDocument/2006/relationships/slide" Target="slides/slide135.xml"/><Relationship Id="rId159" Type="http://schemas.openxmlformats.org/officeDocument/2006/relationships/slide" Target="slides/slide140.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144" Type="http://schemas.openxmlformats.org/officeDocument/2006/relationships/slide" Target="slides/slide125.xml"/><Relationship Id="rId149" Type="http://schemas.openxmlformats.org/officeDocument/2006/relationships/slide" Target="slides/slide13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160" Type="http://schemas.openxmlformats.org/officeDocument/2006/relationships/slide" Target="slides/slide141.xml"/><Relationship Id="rId165" Type="http://schemas.openxmlformats.org/officeDocument/2006/relationships/commentAuthors" Target="commentAuthors.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slide" Target="slides/slide131.xml"/><Relationship Id="rId155" Type="http://schemas.openxmlformats.org/officeDocument/2006/relationships/slide" Target="slides/slide13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40" Type="http://schemas.openxmlformats.org/officeDocument/2006/relationships/slide" Target="slides/slide121.xml"/><Relationship Id="rId145" Type="http://schemas.openxmlformats.org/officeDocument/2006/relationships/slide" Target="slides/slide126.xml"/><Relationship Id="rId161" Type="http://schemas.openxmlformats.org/officeDocument/2006/relationships/slide" Target="slides/slide142.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slide" Target="slides/slide100.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30" Type="http://schemas.openxmlformats.org/officeDocument/2006/relationships/slide" Target="slides/slide111.xml"/><Relationship Id="rId135" Type="http://schemas.openxmlformats.org/officeDocument/2006/relationships/slide" Target="slides/slide116.xml"/><Relationship Id="rId143" Type="http://schemas.openxmlformats.org/officeDocument/2006/relationships/slide" Target="slides/slide124.xml"/><Relationship Id="rId148" Type="http://schemas.openxmlformats.org/officeDocument/2006/relationships/slide" Target="slides/slide129.xml"/><Relationship Id="rId151" Type="http://schemas.openxmlformats.org/officeDocument/2006/relationships/slide" Target="slides/slide132.xml"/><Relationship Id="rId156" Type="http://schemas.openxmlformats.org/officeDocument/2006/relationships/slide" Target="slides/slide137.xml"/><Relationship Id="rId164" Type="http://schemas.openxmlformats.org/officeDocument/2006/relationships/handoutMaster" Target="handoutMasters/handoutMaster1.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16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1.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xml"/><Relationship Id="rId1" Type="http://schemas.microsoft.com/office/2011/relationships/chartStyle" Target="style1.xm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xml"/><Relationship Id="rId1" Type="http://schemas.microsoft.com/office/2011/relationships/chartStyle" Target="style2.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3.xml"/><Relationship Id="rId1" Type="http://schemas.microsoft.com/office/2011/relationships/chartStyle" Target="style3.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themeOverride" Target="../theme/themeOverride2.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4.xml"/><Relationship Id="rId1" Type="http://schemas.microsoft.com/office/2011/relationships/chartStyle" Target="style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5.xml"/><Relationship Id="rId1" Type="http://schemas.microsoft.com/office/2011/relationships/chartStyle" Target="style5.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6.xml"/><Relationship Id="rId1" Type="http://schemas.microsoft.com/office/2011/relationships/chartStyle" Target="style6.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7.xml"/><Relationship Id="rId1" Type="http://schemas.microsoft.com/office/2011/relationships/chartStyle" Target="style7.xml"/></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themeOverride" Target="../theme/themeOverride3.xml"/></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1" Type="http://schemas.openxmlformats.org/officeDocument/2006/relationships/oleObject" Target="../embeddings/oleObject31.bin"/></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9.xml"/><Relationship Id="rId1" Type="http://schemas.microsoft.com/office/2011/relationships/chartStyle" Target="style9.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10.xml"/><Relationship Id="rId1" Type="http://schemas.microsoft.com/office/2011/relationships/chartStyle" Target="style10.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11.xml"/><Relationship Id="rId1" Type="http://schemas.microsoft.com/office/2011/relationships/chartStyle" Target="style11.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12.xml"/><Relationship Id="rId1" Type="http://schemas.microsoft.com/office/2011/relationships/chartStyle" Target="style12.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13.xml"/><Relationship Id="rId1" Type="http://schemas.microsoft.com/office/2011/relationships/chartStyle" Target="style1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4.xml"/><Relationship Id="rId1" Type="http://schemas.microsoft.com/office/2011/relationships/chartStyle" Target="style14.xml"/></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15.xml"/><Relationship Id="rId1" Type="http://schemas.microsoft.com/office/2011/relationships/chartStyle" Target="style15.xml"/></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Taul1!$B$1</c:f>
              <c:strCache>
                <c:ptCount val="1"/>
                <c:pt idx="0">
                  <c:v>Suomi</c:v>
                </c:pt>
              </c:strCache>
            </c:strRef>
          </c:tx>
          <c:spPr>
            <a:ln w="50800">
              <a:solidFill>
                <a:schemeClr val="accent5"/>
              </a:solidFill>
            </a:ln>
          </c:spPr>
          <c:marker>
            <c:symbol val="none"/>
          </c:marker>
          <c:cat>
            <c:strRef>
              <c:f>Taul1!$A$2:$A$43</c:f>
              <c:strCache>
                <c:ptCount val="42"/>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2016(1-6)</c:v>
                </c:pt>
              </c:strCache>
            </c:strRef>
          </c:cat>
          <c:val>
            <c:numRef>
              <c:f>Taul1!$B$2:$B$43</c:f>
              <c:numCache>
                <c:formatCode>General</c:formatCode>
                <c:ptCount val="42"/>
                <c:pt idx="0">
                  <c:v>24.5</c:v>
                </c:pt>
                <c:pt idx="1">
                  <c:v>32.799999999999997</c:v>
                </c:pt>
                <c:pt idx="2">
                  <c:v>31.7</c:v>
                </c:pt>
                <c:pt idx="3">
                  <c:v>30.9</c:v>
                </c:pt>
                <c:pt idx="4">
                  <c:v>22.1</c:v>
                </c:pt>
                <c:pt idx="5">
                  <c:v>22</c:v>
                </c:pt>
                <c:pt idx="6">
                  <c:v>30</c:v>
                </c:pt>
                <c:pt idx="7">
                  <c:v>34.9</c:v>
                </c:pt>
                <c:pt idx="8">
                  <c:v>40.1</c:v>
                </c:pt>
                <c:pt idx="9">
                  <c:v>26.8</c:v>
                </c:pt>
                <c:pt idx="10">
                  <c:v>30.7</c:v>
                </c:pt>
                <c:pt idx="11">
                  <c:v>27.2</c:v>
                </c:pt>
                <c:pt idx="12">
                  <c:v>30.8</c:v>
                </c:pt>
                <c:pt idx="13">
                  <c:v>21.3</c:v>
                </c:pt>
                <c:pt idx="14">
                  <c:v>20.100000000000001</c:v>
                </c:pt>
                <c:pt idx="15">
                  <c:v>16.100000000000001</c:v>
                </c:pt>
                <c:pt idx="16">
                  <c:v>6.2</c:v>
                </c:pt>
                <c:pt idx="17">
                  <c:v>3.7</c:v>
                </c:pt>
                <c:pt idx="18">
                  <c:v>5.8</c:v>
                </c:pt>
                <c:pt idx="19">
                  <c:v>5.0999999999999996</c:v>
                </c:pt>
                <c:pt idx="20">
                  <c:v>4.4000000000000004</c:v>
                </c:pt>
                <c:pt idx="21">
                  <c:v>4.8</c:v>
                </c:pt>
                <c:pt idx="22">
                  <c:v>6.1</c:v>
                </c:pt>
                <c:pt idx="23">
                  <c:v>5.2</c:v>
                </c:pt>
                <c:pt idx="24">
                  <c:v>3.6</c:v>
                </c:pt>
                <c:pt idx="25">
                  <c:v>3.8</c:v>
                </c:pt>
                <c:pt idx="26">
                  <c:v>5.4</c:v>
                </c:pt>
                <c:pt idx="27">
                  <c:v>6.3</c:v>
                </c:pt>
                <c:pt idx="28">
                  <c:v>7.6</c:v>
                </c:pt>
                <c:pt idx="29">
                  <c:v>10</c:v>
                </c:pt>
                <c:pt idx="30">
                  <c:v>12.6</c:v>
                </c:pt>
                <c:pt idx="31">
                  <c:v>10.8</c:v>
                </c:pt>
                <c:pt idx="32">
                  <c:v>10.7</c:v>
                </c:pt>
                <c:pt idx="33">
                  <c:v>12.4</c:v>
                </c:pt>
                <c:pt idx="34">
                  <c:v>7.7</c:v>
                </c:pt>
                <c:pt idx="35">
                  <c:v>8.3000000000000007</c:v>
                </c:pt>
                <c:pt idx="36">
                  <c:v>8.9</c:v>
                </c:pt>
                <c:pt idx="37">
                  <c:v>9.6</c:v>
                </c:pt>
                <c:pt idx="38">
                  <c:v>9.4</c:v>
                </c:pt>
                <c:pt idx="39">
                  <c:v>8.1</c:v>
                </c:pt>
                <c:pt idx="40">
                  <c:v>5.2</c:v>
                </c:pt>
                <c:pt idx="41">
                  <c:v>4.8</c:v>
                </c:pt>
              </c:numCache>
            </c:numRef>
          </c:val>
          <c:smooth val="0"/>
        </c:ser>
        <c:dLbls>
          <c:showLegendKey val="0"/>
          <c:showVal val="0"/>
          <c:showCatName val="0"/>
          <c:showSerName val="0"/>
          <c:showPercent val="0"/>
          <c:showBubbleSize val="0"/>
        </c:dLbls>
        <c:smooth val="0"/>
        <c:axId val="427579656"/>
        <c:axId val="427580048"/>
      </c:lineChart>
      <c:catAx>
        <c:axId val="427579656"/>
        <c:scaling>
          <c:orientation val="minMax"/>
        </c:scaling>
        <c:delete val="0"/>
        <c:axPos val="b"/>
        <c:numFmt formatCode="#,##0.00" sourceLinked="0"/>
        <c:majorTickMark val="out"/>
        <c:minorTickMark val="none"/>
        <c:tickLblPos val="nextTo"/>
        <c:txPr>
          <a:bodyPr rot="-5400000" vert="horz" anchor="ctr" anchorCtr="0"/>
          <a:lstStyle/>
          <a:p>
            <a:pPr>
              <a:defRPr sz="1050" b="0" i="0" baseline="0">
                <a:solidFill>
                  <a:schemeClr val="tx2"/>
                </a:solidFill>
                <a:latin typeface="Verdana" panose="020B0604030504040204" pitchFamily="34" charset="0"/>
              </a:defRPr>
            </a:pPr>
            <a:endParaRPr lang="fi-FI"/>
          </a:p>
        </c:txPr>
        <c:crossAx val="427580048"/>
        <c:crosses val="autoZero"/>
        <c:auto val="1"/>
        <c:lblAlgn val="ctr"/>
        <c:lblOffset val="100"/>
        <c:noMultiLvlLbl val="0"/>
      </c:catAx>
      <c:valAx>
        <c:axId val="427580048"/>
        <c:scaling>
          <c:orientation val="minMax"/>
          <c:max val="42"/>
          <c:min val="0"/>
        </c:scaling>
        <c:delete val="0"/>
        <c:axPos val="l"/>
        <c:majorGridlines>
          <c:spPr>
            <a:ln w="3175" cmpd="sng">
              <a:solidFill>
                <a:schemeClr val="tx2">
                  <a:alpha val="20000"/>
                </a:schemeClr>
              </a:solidFill>
              <a:prstDash val="dash"/>
            </a:ln>
          </c:spPr>
        </c:majorGridlines>
        <c:numFmt formatCode="General" sourceLinked="1"/>
        <c:majorTickMark val="out"/>
        <c:minorTickMark val="none"/>
        <c:tickLblPos val="nextTo"/>
        <c:txPr>
          <a:bodyPr/>
          <a:lstStyle/>
          <a:p>
            <a:pPr>
              <a:defRPr sz="1050" baseline="0">
                <a:solidFill>
                  <a:schemeClr val="tx2"/>
                </a:solidFill>
                <a:latin typeface="Verdana" panose="020B0604030504040204" pitchFamily="34" charset="0"/>
              </a:defRPr>
            </a:pPr>
            <a:endParaRPr lang="fi-FI"/>
          </a:p>
        </c:txPr>
        <c:crossAx val="427579656"/>
        <c:crosses val="autoZero"/>
        <c:crossBetween val="between"/>
        <c:majorUnit val="2"/>
      </c:valAx>
    </c:plotArea>
    <c:plotVisOnly val="1"/>
    <c:dispBlanksAs val="gap"/>
    <c:showDLblsOverMax val="0"/>
  </c:chart>
  <c:txPr>
    <a:bodyPr/>
    <a:lstStyle/>
    <a:p>
      <a:pPr>
        <a:defRPr sz="1800"/>
      </a:pPr>
      <a:endParaRPr lang="fi-FI"/>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4719386523903586"/>
          <c:h val="0.83258046821215703"/>
        </c:manualLayout>
      </c:layout>
      <c:lineChart>
        <c:grouping val="standard"/>
        <c:varyColors val="0"/>
        <c:ser>
          <c:idx val="0"/>
          <c:order val="0"/>
          <c:tx>
            <c:strRef>
              <c:f>Sheet1!$B$1</c:f>
              <c:strCache>
                <c:ptCount val="1"/>
                <c:pt idx="0">
                  <c:v>Yhteensä </c:v>
                </c:pt>
              </c:strCache>
            </c:strRef>
          </c:tx>
          <c:spPr>
            <a:ln w="38100">
              <a:solidFill>
                <a:schemeClr val="tx2"/>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Sheet1!$B$2:$B$50</c:f>
              <c:numCache>
                <c:formatCode>General</c:formatCode>
                <c:ptCount val="49"/>
                <c:pt idx="1">
                  <c:v>1961.4</c:v>
                </c:pt>
                <c:pt idx="2">
                  <c:v>2982.2</c:v>
                </c:pt>
                <c:pt idx="3">
                  <c:v>2003.1</c:v>
                </c:pt>
                <c:pt idx="4">
                  <c:v>3211.1</c:v>
                </c:pt>
                <c:pt idx="5">
                  <c:v>3327.1</c:v>
                </c:pt>
                <c:pt idx="6">
                  <c:v>2374.8000000000002</c:v>
                </c:pt>
                <c:pt idx="7">
                  <c:v>2363.1</c:v>
                </c:pt>
                <c:pt idx="8">
                  <c:v>2979.2</c:v>
                </c:pt>
                <c:pt idx="9">
                  <c:v>3064.8</c:v>
                </c:pt>
                <c:pt idx="10">
                  <c:v>4272.7</c:v>
                </c:pt>
                <c:pt idx="11">
                  <c:v>2925.8</c:v>
                </c:pt>
                <c:pt idx="12">
                  <c:v>3425.7</c:v>
                </c:pt>
                <c:pt idx="13">
                  <c:v>3976.2</c:v>
                </c:pt>
                <c:pt idx="14">
                  <c:v>3321.1</c:v>
                </c:pt>
                <c:pt idx="15">
                  <c:v>3855.3</c:v>
                </c:pt>
                <c:pt idx="16">
                  <c:v>1913.2</c:v>
                </c:pt>
                <c:pt idx="17">
                  <c:v>1606.7</c:v>
                </c:pt>
                <c:pt idx="18">
                  <c:v>1496.8</c:v>
                </c:pt>
                <c:pt idx="19">
                  <c:v>1732.3</c:v>
                </c:pt>
                <c:pt idx="20">
                  <c:v>2158.9</c:v>
                </c:pt>
                <c:pt idx="21">
                  <c:v>1876</c:v>
                </c:pt>
                <c:pt idx="22">
                  <c:v>2300.1999999999998</c:v>
                </c:pt>
                <c:pt idx="23">
                  <c:v>2118.1</c:v>
                </c:pt>
                <c:pt idx="24">
                  <c:v>2845.3</c:v>
                </c:pt>
                <c:pt idx="25">
                  <c:v>2945.4</c:v>
                </c:pt>
                <c:pt idx="26">
                  <c:v>3773</c:v>
                </c:pt>
                <c:pt idx="27">
                  <c:v>2837.1</c:v>
                </c:pt>
                <c:pt idx="28">
                  <c:v>3353.1</c:v>
                </c:pt>
                <c:pt idx="29">
                  <c:v>3153.9</c:v>
                </c:pt>
                <c:pt idx="30">
                  <c:v>2995.8</c:v>
                </c:pt>
                <c:pt idx="31">
                  <c:v>2741.8</c:v>
                </c:pt>
                <c:pt idx="32">
                  <c:v>3438.9</c:v>
                </c:pt>
                <c:pt idx="33">
                  <c:v>2750.6</c:v>
                </c:pt>
                <c:pt idx="34">
                  <c:v>2952.9</c:v>
                </c:pt>
                <c:pt idx="35">
                  <c:v>2777.5</c:v>
                </c:pt>
                <c:pt idx="36">
                  <c:v>2749.6</c:v>
                </c:pt>
                <c:pt idx="37">
                  <c:v>3372.3</c:v>
                </c:pt>
                <c:pt idx="38">
                  <c:v>3622.7</c:v>
                </c:pt>
                <c:pt idx="39">
                  <c:v>4217.6000000000004</c:v>
                </c:pt>
                <c:pt idx="40">
                  <c:v>3394.7</c:v>
                </c:pt>
                <c:pt idx="41">
                  <c:v>3070.4</c:v>
                </c:pt>
                <c:pt idx="42">
                  <c:v>4927.3999999999996</c:v>
                </c:pt>
                <c:pt idx="43">
                  <c:v>3782.3</c:v>
                </c:pt>
                <c:pt idx="44">
                  <c:v>3424.3</c:v>
                </c:pt>
                <c:pt idx="45">
                  <c:v>3071.5</c:v>
                </c:pt>
                <c:pt idx="46">
                  <c:v>2934.4</c:v>
                </c:pt>
              </c:numCache>
            </c:numRef>
          </c:val>
          <c:smooth val="0"/>
        </c:ser>
        <c:ser>
          <c:idx val="1"/>
          <c:order val="1"/>
          <c:tx>
            <c:strRef>
              <c:f>Sheet1!$C$1</c:f>
              <c:strCache>
                <c:ptCount val="1"/>
                <c:pt idx="0">
                  <c:v>Vientiin </c:v>
                </c:pt>
              </c:strCache>
            </c:strRef>
          </c:tx>
          <c:spPr>
            <a:ln w="38100">
              <a:solidFill>
                <a:schemeClr val="accent1">
                  <a:lumMod val="60000"/>
                  <a:lumOff val="40000"/>
                </a:schemeClr>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Sheet1!$C$2:$C$50</c:f>
              <c:numCache>
                <c:formatCode>General</c:formatCode>
                <c:ptCount val="49"/>
                <c:pt idx="1">
                  <c:v>1370.3</c:v>
                </c:pt>
                <c:pt idx="2">
                  <c:v>2379.4</c:v>
                </c:pt>
                <c:pt idx="3">
                  <c:v>1526.9</c:v>
                </c:pt>
                <c:pt idx="4">
                  <c:v>2338.1</c:v>
                </c:pt>
                <c:pt idx="5">
                  <c:v>2695.5</c:v>
                </c:pt>
                <c:pt idx="6">
                  <c:v>1734.4</c:v>
                </c:pt>
                <c:pt idx="7">
                  <c:v>1789.9</c:v>
                </c:pt>
                <c:pt idx="8">
                  <c:v>2344.8000000000002</c:v>
                </c:pt>
                <c:pt idx="9">
                  <c:v>2433.6</c:v>
                </c:pt>
                <c:pt idx="10">
                  <c:v>3620.6</c:v>
                </c:pt>
                <c:pt idx="11">
                  <c:v>2304.3000000000002</c:v>
                </c:pt>
                <c:pt idx="12">
                  <c:v>2722.1</c:v>
                </c:pt>
                <c:pt idx="13">
                  <c:v>3308.2</c:v>
                </c:pt>
                <c:pt idx="14">
                  <c:v>2636.9</c:v>
                </c:pt>
                <c:pt idx="15">
                  <c:v>3270.8</c:v>
                </c:pt>
                <c:pt idx="16">
                  <c:v>1424.8</c:v>
                </c:pt>
                <c:pt idx="17">
                  <c:v>1218.2</c:v>
                </c:pt>
                <c:pt idx="18">
                  <c:v>1097.7</c:v>
                </c:pt>
                <c:pt idx="19">
                  <c:v>1414.4</c:v>
                </c:pt>
                <c:pt idx="20">
                  <c:v>1707.2</c:v>
                </c:pt>
                <c:pt idx="21">
                  <c:v>1481.3</c:v>
                </c:pt>
                <c:pt idx="22">
                  <c:v>1819.9</c:v>
                </c:pt>
                <c:pt idx="23">
                  <c:v>1774.3</c:v>
                </c:pt>
                <c:pt idx="24">
                  <c:v>2103.6999999999998</c:v>
                </c:pt>
                <c:pt idx="25">
                  <c:v>2223.8000000000002</c:v>
                </c:pt>
                <c:pt idx="26">
                  <c:v>3015</c:v>
                </c:pt>
                <c:pt idx="27">
                  <c:v>2303.8000000000002</c:v>
                </c:pt>
                <c:pt idx="28">
                  <c:v>2683.8</c:v>
                </c:pt>
                <c:pt idx="29">
                  <c:v>2507</c:v>
                </c:pt>
                <c:pt idx="30">
                  <c:v>2361.3000000000002</c:v>
                </c:pt>
                <c:pt idx="31">
                  <c:v>2183</c:v>
                </c:pt>
                <c:pt idx="32">
                  <c:v>2831.4</c:v>
                </c:pt>
                <c:pt idx="33">
                  <c:v>2219.1</c:v>
                </c:pt>
                <c:pt idx="34">
                  <c:v>2264.9</c:v>
                </c:pt>
                <c:pt idx="35">
                  <c:v>2259.3000000000002</c:v>
                </c:pt>
                <c:pt idx="36">
                  <c:v>2176</c:v>
                </c:pt>
                <c:pt idx="37">
                  <c:v>2575.8000000000002</c:v>
                </c:pt>
                <c:pt idx="38">
                  <c:v>2745.4</c:v>
                </c:pt>
                <c:pt idx="39">
                  <c:v>3086.3</c:v>
                </c:pt>
                <c:pt idx="40">
                  <c:v>2667</c:v>
                </c:pt>
                <c:pt idx="41">
                  <c:v>2350.8000000000002</c:v>
                </c:pt>
                <c:pt idx="42">
                  <c:v>3939.9</c:v>
                </c:pt>
                <c:pt idx="43">
                  <c:v>3225.9</c:v>
                </c:pt>
                <c:pt idx="44">
                  <c:v>2616.4</c:v>
                </c:pt>
                <c:pt idx="45">
                  <c:v>2240.9</c:v>
                </c:pt>
                <c:pt idx="46">
                  <c:v>2193.3000000000002</c:v>
                </c:pt>
              </c:numCache>
            </c:numRef>
          </c:val>
          <c:smooth val="0"/>
        </c:ser>
        <c:ser>
          <c:idx val="2"/>
          <c:order val="2"/>
          <c:tx>
            <c:strRef>
              <c:f>Sheet1!$D$1</c:f>
              <c:strCache>
                <c:ptCount val="1"/>
                <c:pt idx="0">
                  <c:v>Kotimaahan </c:v>
                </c:pt>
              </c:strCache>
            </c:strRef>
          </c:tx>
          <c:spPr>
            <a:ln w="38100">
              <a:solidFill>
                <a:schemeClr val="accent2"/>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Sheet1!$D$2:$D$50</c:f>
              <c:numCache>
                <c:formatCode>General</c:formatCode>
                <c:ptCount val="49"/>
                <c:pt idx="1">
                  <c:v>591</c:v>
                </c:pt>
                <c:pt idx="2">
                  <c:v>602.9</c:v>
                </c:pt>
                <c:pt idx="3">
                  <c:v>476.3</c:v>
                </c:pt>
                <c:pt idx="4">
                  <c:v>873</c:v>
                </c:pt>
                <c:pt idx="5">
                  <c:v>631.5</c:v>
                </c:pt>
                <c:pt idx="6">
                  <c:v>640.4</c:v>
                </c:pt>
                <c:pt idx="7">
                  <c:v>573.1</c:v>
                </c:pt>
                <c:pt idx="8">
                  <c:v>634.5</c:v>
                </c:pt>
                <c:pt idx="9">
                  <c:v>631.29999999999995</c:v>
                </c:pt>
                <c:pt idx="10">
                  <c:v>652.1</c:v>
                </c:pt>
                <c:pt idx="11">
                  <c:v>621.5</c:v>
                </c:pt>
                <c:pt idx="12">
                  <c:v>703.6</c:v>
                </c:pt>
                <c:pt idx="13">
                  <c:v>668</c:v>
                </c:pt>
                <c:pt idx="14">
                  <c:v>684.3</c:v>
                </c:pt>
                <c:pt idx="15">
                  <c:v>584.4</c:v>
                </c:pt>
                <c:pt idx="16">
                  <c:v>488.5</c:v>
                </c:pt>
                <c:pt idx="17">
                  <c:v>388.6</c:v>
                </c:pt>
                <c:pt idx="18">
                  <c:v>399.1</c:v>
                </c:pt>
                <c:pt idx="19">
                  <c:v>317.8</c:v>
                </c:pt>
                <c:pt idx="20">
                  <c:v>451.7</c:v>
                </c:pt>
                <c:pt idx="21">
                  <c:v>394.8</c:v>
                </c:pt>
                <c:pt idx="22">
                  <c:v>480.4</c:v>
                </c:pt>
                <c:pt idx="23">
                  <c:v>343.8</c:v>
                </c:pt>
                <c:pt idx="24">
                  <c:v>741.5</c:v>
                </c:pt>
                <c:pt idx="25">
                  <c:v>721.6</c:v>
                </c:pt>
                <c:pt idx="26">
                  <c:v>758</c:v>
                </c:pt>
                <c:pt idx="27">
                  <c:v>533.29999999999995</c:v>
                </c:pt>
                <c:pt idx="28">
                  <c:v>669.3</c:v>
                </c:pt>
                <c:pt idx="29">
                  <c:v>646.9</c:v>
                </c:pt>
                <c:pt idx="30">
                  <c:v>634.4</c:v>
                </c:pt>
                <c:pt idx="31">
                  <c:v>558.79999999999995</c:v>
                </c:pt>
                <c:pt idx="32">
                  <c:v>607.5</c:v>
                </c:pt>
                <c:pt idx="33">
                  <c:v>531.5</c:v>
                </c:pt>
                <c:pt idx="34">
                  <c:v>688</c:v>
                </c:pt>
                <c:pt idx="35">
                  <c:v>518.29999999999995</c:v>
                </c:pt>
                <c:pt idx="36">
                  <c:v>573.6</c:v>
                </c:pt>
                <c:pt idx="37">
                  <c:v>796.4</c:v>
                </c:pt>
                <c:pt idx="38">
                  <c:v>877.3</c:v>
                </c:pt>
                <c:pt idx="39">
                  <c:v>1131.3</c:v>
                </c:pt>
                <c:pt idx="40">
                  <c:v>727.7</c:v>
                </c:pt>
                <c:pt idx="41">
                  <c:v>719.6</c:v>
                </c:pt>
                <c:pt idx="42">
                  <c:v>987.4</c:v>
                </c:pt>
                <c:pt idx="43">
                  <c:v>556.4</c:v>
                </c:pt>
                <c:pt idx="44">
                  <c:v>807.9</c:v>
                </c:pt>
                <c:pt idx="45">
                  <c:v>830.6</c:v>
                </c:pt>
                <c:pt idx="46">
                  <c:v>741.1</c:v>
                </c:pt>
              </c:numCache>
            </c:numRef>
          </c:val>
          <c:smooth val="0"/>
        </c:ser>
        <c:dLbls>
          <c:showLegendKey val="0"/>
          <c:showVal val="0"/>
          <c:showCatName val="0"/>
          <c:showSerName val="0"/>
          <c:showPercent val="0"/>
          <c:showBubbleSize val="0"/>
        </c:dLbls>
        <c:smooth val="0"/>
        <c:axId val="438726984"/>
        <c:axId val="438727376"/>
      </c:lineChart>
      <c:catAx>
        <c:axId val="438726984"/>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438727376"/>
        <c:crosses val="autoZero"/>
        <c:auto val="1"/>
        <c:lblAlgn val="ctr"/>
        <c:lblOffset val="100"/>
        <c:tickLblSkip val="3"/>
        <c:tickMarkSkip val="4"/>
        <c:noMultiLvlLbl val="0"/>
      </c:catAx>
      <c:valAx>
        <c:axId val="438727376"/>
        <c:scaling>
          <c:orientation val="minMax"/>
          <c:max val="55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38726984"/>
        <c:crosses val="autoZero"/>
        <c:crossBetween val="midCat"/>
        <c:majorUnit val="500"/>
        <c:minorUnit val="100"/>
      </c:valAx>
      <c:spPr>
        <a:noFill/>
        <a:ln w="11372">
          <a:solidFill>
            <a:schemeClr val="tx1"/>
          </a:solidFill>
          <a:prstDash val="solid"/>
        </a:ln>
      </c:spPr>
    </c:plotArea>
    <c:legend>
      <c:legendPos val="r"/>
      <c:layout>
        <c:manualLayout>
          <c:xMode val="edge"/>
          <c:yMode val="edge"/>
          <c:x val="0.83403364695204085"/>
          <c:y val="0.19757124334097242"/>
          <c:w val="0.16596635304795915"/>
          <c:h val="0.6999113409376055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803566693777357E-2"/>
          <c:y val="2.9418823439059976E-2"/>
          <c:w val="0.74940609722309115"/>
          <c:h val="0.88516485812511014"/>
        </c:manualLayout>
      </c:layout>
      <c:areaChart>
        <c:grouping val="stacked"/>
        <c:varyColors val="0"/>
        <c:ser>
          <c:idx val="2"/>
          <c:order val="0"/>
          <c:tx>
            <c:strRef>
              <c:f>Sheet1!$B$1</c:f>
              <c:strCache>
                <c:ptCount val="1"/>
                <c:pt idx="0">
                  <c:v>Kotimaahan </c:v>
                </c:pt>
              </c:strCache>
            </c:strRef>
          </c:tx>
          <c:spPr>
            <a:solidFill>
              <a:schemeClr val="accent2"/>
            </a:solidFill>
            <a:ln w="11167">
              <a:solidFill>
                <a:schemeClr val="accent2"/>
              </a:solidFill>
              <a:prstDash val="solid"/>
            </a:ln>
          </c:spPr>
          <c:cat>
            <c:strRef>
              <c:f>Sheet1!$A$3:$A$49</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Sheet1!$B$3:$B$49</c:f>
              <c:numCache>
                <c:formatCode>General</c:formatCode>
                <c:ptCount val="47"/>
                <c:pt idx="0">
                  <c:v>1309.4000000000001</c:v>
                </c:pt>
                <c:pt idx="1">
                  <c:v>1418.1</c:v>
                </c:pt>
                <c:pt idx="2">
                  <c:v>1406.8</c:v>
                </c:pt>
                <c:pt idx="3">
                  <c:v>1356.1</c:v>
                </c:pt>
                <c:pt idx="4">
                  <c:v>1581.1</c:v>
                </c:pt>
                <c:pt idx="5">
                  <c:v>1643.5</c:v>
                </c:pt>
                <c:pt idx="6">
                  <c:v>2086.9</c:v>
                </c:pt>
                <c:pt idx="7">
                  <c:v>1936.2</c:v>
                </c:pt>
                <c:pt idx="8">
                  <c:v>1914.5</c:v>
                </c:pt>
                <c:pt idx="9">
                  <c:v>2132.3000000000002</c:v>
                </c:pt>
                <c:pt idx="10">
                  <c:v>2258.4</c:v>
                </c:pt>
                <c:pt idx="11">
                  <c:v>2467</c:v>
                </c:pt>
                <c:pt idx="12">
                  <c:v>2177.1999999999998</c:v>
                </c:pt>
                <c:pt idx="13">
                  <c:v>2029.4</c:v>
                </c:pt>
                <c:pt idx="14">
                  <c:v>1911.8</c:v>
                </c:pt>
                <c:pt idx="15">
                  <c:v>1886</c:v>
                </c:pt>
                <c:pt idx="16">
                  <c:v>1645.4</c:v>
                </c:pt>
                <c:pt idx="17">
                  <c:v>1559</c:v>
                </c:pt>
                <c:pt idx="18">
                  <c:v>1363.1</c:v>
                </c:pt>
                <c:pt idx="19">
                  <c:v>1310.4000000000001</c:v>
                </c:pt>
                <c:pt idx="20">
                  <c:v>1289.0999999999999</c:v>
                </c:pt>
                <c:pt idx="21">
                  <c:v>1247.7</c:v>
                </c:pt>
                <c:pt idx="22">
                  <c:v>1346.4</c:v>
                </c:pt>
                <c:pt idx="23">
                  <c:v>1170.7</c:v>
                </c:pt>
                <c:pt idx="24">
                  <c:v>1482.6</c:v>
                </c:pt>
                <c:pt idx="25">
                  <c:v>1856.3</c:v>
                </c:pt>
                <c:pt idx="26">
                  <c:v>2056.4</c:v>
                </c:pt>
                <c:pt idx="27">
                  <c:v>1994.8</c:v>
                </c:pt>
                <c:pt idx="28">
                  <c:v>1861.5</c:v>
                </c:pt>
                <c:pt idx="29">
                  <c:v>1925.8</c:v>
                </c:pt>
                <c:pt idx="30">
                  <c:v>2204.1999999999998</c:v>
                </c:pt>
                <c:pt idx="31">
                  <c:v>1771</c:v>
                </c:pt>
                <c:pt idx="32">
                  <c:v>1784.8</c:v>
                </c:pt>
                <c:pt idx="33">
                  <c:v>1575.3</c:v>
                </c:pt>
                <c:pt idx="34">
                  <c:v>1693.2</c:v>
                </c:pt>
                <c:pt idx="35">
                  <c:v>1707</c:v>
                </c:pt>
                <c:pt idx="36">
                  <c:v>1510.3</c:v>
                </c:pt>
                <c:pt idx="37">
                  <c:v>1716</c:v>
                </c:pt>
                <c:pt idx="38">
                  <c:v>1818.2</c:v>
                </c:pt>
                <c:pt idx="39">
                  <c:v>2307.4</c:v>
                </c:pt>
                <c:pt idx="40">
                  <c:v>2384.8000000000002</c:v>
                </c:pt>
                <c:pt idx="41">
                  <c:v>2488.3000000000002</c:v>
                </c:pt>
                <c:pt idx="42">
                  <c:v>2623.8</c:v>
                </c:pt>
                <c:pt idx="43">
                  <c:v>2392.5</c:v>
                </c:pt>
                <c:pt idx="44">
                  <c:v>2406.9</c:v>
                </c:pt>
                <c:pt idx="45">
                  <c:v>2551.3000000000002</c:v>
                </c:pt>
                <c:pt idx="46">
                  <c:v>2422</c:v>
                </c:pt>
              </c:numCache>
            </c:numRef>
          </c:val>
        </c:ser>
        <c:ser>
          <c:idx val="0"/>
          <c:order val="1"/>
          <c:tx>
            <c:strRef>
              <c:f>Sheet1!$C$1</c:f>
              <c:strCache>
                <c:ptCount val="1"/>
                <c:pt idx="0">
                  <c:v>Vientiin </c:v>
                </c:pt>
              </c:strCache>
            </c:strRef>
          </c:tx>
          <c:spPr>
            <a:solidFill>
              <a:schemeClr val="accent1">
                <a:lumMod val="60000"/>
                <a:lumOff val="40000"/>
              </a:schemeClr>
            </a:solidFill>
            <a:ln w="25400">
              <a:noFill/>
            </a:ln>
          </c:spPr>
          <c:cat>
            <c:strRef>
              <c:f>Sheet1!$A$3:$A$49</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Sheet1!$C$3:$C$49</c:f>
              <c:numCache>
                <c:formatCode>General</c:formatCode>
                <c:ptCount val="47"/>
                <c:pt idx="0">
                  <c:v>4614.3999999999996</c:v>
                </c:pt>
                <c:pt idx="1">
                  <c:v>4986.5</c:v>
                </c:pt>
                <c:pt idx="2">
                  <c:v>6104.5</c:v>
                </c:pt>
                <c:pt idx="3">
                  <c:v>6805</c:v>
                </c:pt>
                <c:pt idx="4">
                  <c:v>7693.7</c:v>
                </c:pt>
                <c:pt idx="5">
                  <c:v>9084</c:v>
                </c:pt>
                <c:pt idx="6">
                  <c:v>8363.1</c:v>
                </c:pt>
                <c:pt idx="7">
                  <c:v>8921.4</c:v>
                </c:pt>
                <c:pt idx="8">
                  <c:v>9355.2000000000007</c:v>
                </c:pt>
                <c:pt idx="9">
                  <c:v>9614.5</c:v>
                </c:pt>
                <c:pt idx="10">
                  <c:v>10953.8</c:v>
                </c:pt>
                <c:pt idx="11">
                  <c:v>10956.9</c:v>
                </c:pt>
                <c:pt idx="12">
                  <c:v>11185.2</c:v>
                </c:pt>
                <c:pt idx="13">
                  <c:v>11991.1</c:v>
                </c:pt>
                <c:pt idx="14">
                  <c:v>11805.2</c:v>
                </c:pt>
                <c:pt idx="15">
                  <c:v>12790.7</c:v>
                </c:pt>
                <c:pt idx="16">
                  <c:v>11274.9</c:v>
                </c:pt>
                <c:pt idx="17">
                  <c:v>10068.799999999999</c:v>
                </c:pt>
                <c:pt idx="18">
                  <c:v>8775.5</c:v>
                </c:pt>
                <c:pt idx="19">
                  <c:v>8508.6</c:v>
                </c:pt>
                <c:pt idx="20">
                  <c:v>7272.7</c:v>
                </c:pt>
                <c:pt idx="21">
                  <c:v>6991.2</c:v>
                </c:pt>
                <c:pt idx="22">
                  <c:v>6996.8</c:v>
                </c:pt>
                <c:pt idx="23">
                  <c:v>6926.9</c:v>
                </c:pt>
                <c:pt idx="24">
                  <c:v>5966.9</c:v>
                </c:pt>
                <c:pt idx="25">
                  <c:v>5985.8</c:v>
                </c:pt>
                <c:pt idx="26">
                  <c:v>6748.2</c:v>
                </c:pt>
                <c:pt idx="27">
                  <c:v>7101.3</c:v>
                </c:pt>
                <c:pt idx="28">
                  <c:v>7153.9</c:v>
                </c:pt>
                <c:pt idx="29">
                  <c:v>7244.8</c:v>
                </c:pt>
                <c:pt idx="30">
                  <c:v>6885.4</c:v>
                </c:pt>
                <c:pt idx="31">
                  <c:v>6594.9</c:v>
                </c:pt>
                <c:pt idx="32">
                  <c:v>6911.7</c:v>
                </c:pt>
                <c:pt idx="33">
                  <c:v>7168.1</c:v>
                </c:pt>
                <c:pt idx="34">
                  <c:v>6916.2</c:v>
                </c:pt>
                <c:pt idx="35">
                  <c:v>6954.5</c:v>
                </c:pt>
                <c:pt idx="36">
                  <c:v>6301.2</c:v>
                </c:pt>
                <c:pt idx="37">
                  <c:v>6838.2</c:v>
                </c:pt>
                <c:pt idx="38">
                  <c:v>6862.2</c:v>
                </c:pt>
                <c:pt idx="39">
                  <c:v>7475.5</c:v>
                </c:pt>
                <c:pt idx="40">
                  <c:v>7564.7</c:v>
                </c:pt>
                <c:pt idx="41">
                  <c:v>7787.2</c:v>
                </c:pt>
                <c:pt idx="42">
                  <c:v>8746.5</c:v>
                </c:pt>
                <c:pt idx="43">
                  <c:v>9753</c:v>
                </c:pt>
                <c:pt idx="44">
                  <c:v>9873.5</c:v>
                </c:pt>
                <c:pt idx="45">
                  <c:v>10051.299999999999</c:v>
                </c:pt>
                <c:pt idx="46">
                  <c:v>9177.2000000000007</c:v>
                </c:pt>
              </c:numCache>
            </c:numRef>
          </c:val>
        </c:ser>
        <c:dLbls>
          <c:showLegendKey val="0"/>
          <c:showVal val="0"/>
          <c:showCatName val="0"/>
          <c:showSerName val="0"/>
          <c:showPercent val="0"/>
          <c:showBubbleSize val="0"/>
        </c:dLbls>
        <c:axId val="605682112"/>
        <c:axId val="605682504"/>
      </c:areaChart>
      <c:catAx>
        <c:axId val="605682112"/>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605682504"/>
        <c:crosses val="autoZero"/>
        <c:auto val="1"/>
        <c:lblAlgn val="ctr"/>
        <c:lblOffset val="100"/>
        <c:tickLblSkip val="11"/>
        <c:tickMarkSkip val="4"/>
        <c:noMultiLvlLbl val="0"/>
      </c:catAx>
      <c:valAx>
        <c:axId val="605682504"/>
        <c:scaling>
          <c:orientation val="minMax"/>
          <c:max val="1500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605682112"/>
        <c:crosses val="autoZero"/>
        <c:crossBetween val="midCat"/>
        <c:majorUnit val="1000"/>
        <c:minorUnit val="500"/>
      </c:valAx>
      <c:spPr>
        <a:noFill/>
        <a:ln w="11167">
          <a:solidFill>
            <a:schemeClr val="tx1"/>
          </a:solidFill>
          <a:prstDash val="solid"/>
        </a:ln>
      </c:spPr>
    </c:plotArea>
    <c:legend>
      <c:legendPos val="r"/>
      <c:layout>
        <c:manualLayout>
          <c:xMode val="edge"/>
          <c:yMode val="edge"/>
          <c:x val="0.83047518529687181"/>
          <c:y val="0.2495533379956586"/>
          <c:w val="0.15751975951927688"/>
          <c:h val="0.19583533558734201"/>
        </c:manualLayout>
      </c:layout>
      <c:overlay val="0"/>
      <c:spPr>
        <a:solidFill>
          <a:schemeClr val="bg1"/>
        </a:solidFill>
        <a:ln w="2792">
          <a:noFill/>
          <a:prstDash val="solid"/>
        </a:ln>
      </c:spPr>
      <c:txPr>
        <a:bodyPr/>
        <a:lstStyle/>
        <a:p>
          <a:pPr>
            <a:defRPr sz="1400" b="1" i="0" u="none" strike="noStrike" baseline="0">
              <a:solidFill>
                <a:srgbClr val="003366"/>
              </a:solidFill>
              <a:latin typeface="Arial"/>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4719386523903586"/>
          <c:h val="0.83258046821215703"/>
        </c:manualLayout>
      </c:layout>
      <c:lineChart>
        <c:grouping val="standard"/>
        <c:varyColors val="0"/>
        <c:ser>
          <c:idx val="0"/>
          <c:order val="0"/>
          <c:tx>
            <c:strRef>
              <c:f>Sheet1!$B$1</c:f>
              <c:strCache>
                <c:ptCount val="1"/>
                <c:pt idx="0">
                  <c:v>Yhteensä </c:v>
                </c:pt>
              </c:strCache>
            </c:strRef>
          </c:tx>
          <c:spPr>
            <a:ln w="38100">
              <a:solidFill>
                <a:schemeClr val="tx2"/>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Sheet1!$B$2:$B$50</c:f>
              <c:numCache>
                <c:formatCode>General</c:formatCode>
                <c:ptCount val="49"/>
                <c:pt idx="1">
                  <c:v>144.6</c:v>
                </c:pt>
                <c:pt idx="2">
                  <c:v>142.1</c:v>
                </c:pt>
                <c:pt idx="3">
                  <c:v>139.6</c:v>
                </c:pt>
                <c:pt idx="4">
                  <c:v>150</c:v>
                </c:pt>
                <c:pt idx="5">
                  <c:v>160.4</c:v>
                </c:pt>
                <c:pt idx="6">
                  <c:v>150.9</c:v>
                </c:pt>
                <c:pt idx="7">
                  <c:v>141.5</c:v>
                </c:pt>
                <c:pt idx="8">
                  <c:v>152.80000000000001</c:v>
                </c:pt>
                <c:pt idx="9">
                  <c:v>164.1</c:v>
                </c:pt>
                <c:pt idx="10">
                  <c:v>158.6</c:v>
                </c:pt>
                <c:pt idx="11">
                  <c:v>153.19999999999999</c:v>
                </c:pt>
                <c:pt idx="12">
                  <c:v>162.4</c:v>
                </c:pt>
                <c:pt idx="13">
                  <c:v>171.6</c:v>
                </c:pt>
                <c:pt idx="14">
                  <c:v>160.6</c:v>
                </c:pt>
                <c:pt idx="15">
                  <c:v>149.6</c:v>
                </c:pt>
                <c:pt idx="16">
                  <c:v>142</c:v>
                </c:pt>
                <c:pt idx="17">
                  <c:v>134.4</c:v>
                </c:pt>
                <c:pt idx="18">
                  <c:v>124.7</c:v>
                </c:pt>
                <c:pt idx="19">
                  <c:v>114.9</c:v>
                </c:pt>
                <c:pt idx="20">
                  <c:v>119.7</c:v>
                </c:pt>
                <c:pt idx="21">
                  <c:v>124.4</c:v>
                </c:pt>
                <c:pt idx="22">
                  <c:v>127.7</c:v>
                </c:pt>
                <c:pt idx="23">
                  <c:v>131</c:v>
                </c:pt>
                <c:pt idx="24">
                  <c:v>189.4</c:v>
                </c:pt>
                <c:pt idx="25">
                  <c:v>217.4</c:v>
                </c:pt>
                <c:pt idx="26">
                  <c:v>183.8</c:v>
                </c:pt>
                <c:pt idx="27">
                  <c:v>195.1</c:v>
                </c:pt>
                <c:pt idx="28">
                  <c:v>245.3</c:v>
                </c:pt>
                <c:pt idx="29">
                  <c:v>248.7</c:v>
                </c:pt>
                <c:pt idx="30">
                  <c:v>279.60000000000002</c:v>
                </c:pt>
                <c:pt idx="31">
                  <c:v>181.2</c:v>
                </c:pt>
                <c:pt idx="32">
                  <c:v>205.9</c:v>
                </c:pt>
                <c:pt idx="33">
                  <c:v>231.5</c:v>
                </c:pt>
                <c:pt idx="34">
                  <c:v>205.8</c:v>
                </c:pt>
                <c:pt idx="35">
                  <c:v>193.1</c:v>
                </c:pt>
                <c:pt idx="36">
                  <c:v>244.1</c:v>
                </c:pt>
                <c:pt idx="37">
                  <c:v>249.8</c:v>
                </c:pt>
                <c:pt idx="38">
                  <c:v>238.7</c:v>
                </c:pt>
                <c:pt idx="39">
                  <c:v>182.5</c:v>
                </c:pt>
                <c:pt idx="40">
                  <c:v>295.89999999999998</c:v>
                </c:pt>
                <c:pt idx="41">
                  <c:v>254.9</c:v>
                </c:pt>
                <c:pt idx="42">
                  <c:v>285.8</c:v>
                </c:pt>
                <c:pt idx="43">
                  <c:v>206.1</c:v>
                </c:pt>
                <c:pt idx="44">
                  <c:v>255.9</c:v>
                </c:pt>
                <c:pt idx="45">
                  <c:v>282.3</c:v>
                </c:pt>
                <c:pt idx="46">
                  <c:v>275.5</c:v>
                </c:pt>
              </c:numCache>
            </c:numRef>
          </c:val>
          <c:smooth val="0"/>
        </c:ser>
        <c:ser>
          <c:idx val="1"/>
          <c:order val="1"/>
          <c:tx>
            <c:strRef>
              <c:f>Sheet1!$C$1</c:f>
              <c:strCache>
                <c:ptCount val="1"/>
                <c:pt idx="0">
                  <c:v>Vientiin </c:v>
                </c:pt>
              </c:strCache>
            </c:strRef>
          </c:tx>
          <c:spPr>
            <a:ln w="38100">
              <a:solidFill>
                <a:schemeClr val="accent2"/>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Sheet1!$C$2:$C$50</c:f>
              <c:numCache>
                <c:formatCode>General</c:formatCode>
                <c:ptCount val="49"/>
                <c:pt idx="1">
                  <c:v>33.700000000000003</c:v>
                </c:pt>
                <c:pt idx="2">
                  <c:v>38.700000000000003</c:v>
                </c:pt>
                <c:pt idx="3">
                  <c:v>43.6</c:v>
                </c:pt>
                <c:pt idx="4">
                  <c:v>49.1</c:v>
                </c:pt>
                <c:pt idx="5">
                  <c:v>54.5</c:v>
                </c:pt>
                <c:pt idx="6">
                  <c:v>45.7</c:v>
                </c:pt>
                <c:pt idx="7">
                  <c:v>36.799999999999997</c:v>
                </c:pt>
                <c:pt idx="8">
                  <c:v>37.5</c:v>
                </c:pt>
                <c:pt idx="9">
                  <c:v>38.1</c:v>
                </c:pt>
                <c:pt idx="10">
                  <c:v>40.6</c:v>
                </c:pt>
                <c:pt idx="11">
                  <c:v>43.2</c:v>
                </c:pt>
                <c:pt idx="12">
                  <c:v>43.4</c:v>
                </c:pt>
                <c:pt idx="13">
                  <c:v>43.6</c:v>
                </c:pt>
                <c:pt idx="14">
                  <c:v>36.799999999999997</c:v>
                </c:pt>
                <c:pt idx="15">
                  <c:v>29.9</c:v>
                </c:pt>
                <c:pt idx="16">
                  <c:v>28.9</c:v>
                </c:pt>
                <c:pt idx="17">
                  <c:v>27.8</c:v>
                </c:pt>
                <c:pt idx="18">
                  <c:v>25.8</c:v>
                </c:pt>
                <c:pt idx="19">
                  <c:v>23.7</c:v>
                </c:pt>
                <c:pt idx="20">
                  <c:v>23.5</c:v>
                </c:pt>
                <c:pt idx="21">
                  <c:v>23.2</c:v>
                </c:pt>
                <c:pt idx="22">
                  <c:v>24.2</c:v>
                </c:pt>
                <c:pt idx="23">
                  <c:v>25.3</c:v>
                </c:pt>
                <c:pt idx="24">
                  <c:v>16.5</c:v>
                </c:pt>
                <c:pt idx="25">
                  <c:v>30.1</c:v>
                </c:pt>
                <c:pt idx="26">
                  <c:v>26</c:v>
                </c:pt>
                <c:pt idx="27">
                  <c:v>18.2</c:v>
                </c:pt>
                <c:pt idx="28">
                  <c:v>24.5</c:v>
                </c:pt>
                <c:pt idx="29">
                  <c:v>30.7</c:v>
                </c:pt>
                <c:pt idx="30">
                  <c:v>58.4</c:v>
                </c:pt>
                <c:pt idx="31">
                  <c:v>24.3</c:v>
                </c:pt>
                <c:pt idx="32">
                  <c:v>21.8</c:v>
                </c:pt>
                <c:pt idx="33">
                  <c:v>29.3</c:v>
                </c:pt>
                <c:pt idx="34">
                  <c:v>28.4</c:v>
                </c:pt>
                <c:pt idx="35">
                  <c:v>22</c:v>
                </c:pt>
                <c:pt idx="36">
                  <c:v>28.5</c:v>
                </c:pt>
                <c:pt idx="37">
                  <c:v>27.6</c:v>
                </c:pt>
                <c:pt idx="38">
                  <c:v>35.700000000000003</c:v>
                </c:pt>
                <c:pt idx="39">
                  <c:v>23.9</c:v>
                </c:pt>
                <c:pt idx="40">
                  <c:v>33.299999999999997</c:v>
                </c:pt>
                <c:pt idx="41">
                  <c:v>24</c:v>
                </c:pt>
                <c:pt idx="42">
                  <c:v>33.1</c:v>
                </c:pt>
                <c:pt idx="43">
                  <c:v>17.399999999999999</c:v>
                </c:pt>
                <c:pt idx="44">
                  <c:v>26.6</c:v>
                </c:pt>
                <c:pt idx="45">
                  <c:v>31.9</c:v>
                </c:pt>
                <c:pt idx="46">
                  <c:v>25.7</c:v>
                </c:pt>
              </c:numCache>
            </c:numRef>
          </c:val>
          <c:smooth val="0"/>
        </c:ser>
        <c:ser>
          <c:idx val="2"/>
          <c:order val="2"/>
          <c:tx>
            <c:strRef>
              <c:f>Sheet1!$D$1</c:f>
              <c:strCache>
                <c:ptCount val="1"/>
                <c:pt idx="0">
                  <c:v>Kotimaahan </c:v>
                </c:pt>
              </c:strCache>
            </c:strRef>
          </c:tx>
          <c:spPr>
            <a:ln w="38100">
              <a:solidFill>
                <a:schemeClr val="accent1">
                  <a:lumMod val="60000"/>
                  <a:lumOff val="40000"/>
                </a:schemeClr>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Sheet1!$D$2:$D$50</c:f>
              <c:numCache>
                <c:formatCode>General</c:formatCode>
                <c:ptCount val="49"/>
                <c:pt idx="1">
                  <c:v>110.9</c:v>
                </c:pt>
                <c:pt idx="2">
                  <c:v>103.5</c:v>
                </c:pt>
                <c:pt idx="3">
                  <c:v>96</c:v>
                </c:pt>
                <c:pt idx="4">
                  <c:v>100.9</c:v>
                </c:pt>
                <c:pt idx="5">
                  <c:v>105.9</c:v>
                </c:pt>
                <c:pt idx="6">
                  <c:v>105.3</c:v>
                </c:pt>
                <c:pt idx="7">
                  <c:v>104.6</c:v>
                </c:pt>
                <c:pt idx="8">
                  <c:v>115.3</c:v>
                </c:pt>
                <c:pt idx="9">
                  <c:v>126</c:v>
                </c:pt>
                <c:pt idx="10">
                  <c:v>118</c:v>
                </c:pt>
                <c:pt idx="11">
                  <c:v>110</c:v>
                </c:pt>
                <c:pt idx="12">
                  <c:v>119</c:v>
                </c:pt>
                <c:pt idx="13">
                  <c:v>128</c:v>
                </c:pt>
                <c:pt idx="14">
                  <c:v>123.8</c:v>
                </c:pt>
                <c:pt idx="15">
                  <c:v>119.7</c:v>
                </c:pt>
                <c:pt idx="16">
                  <c:v>113.2</c:v>
                </c:pt>
                <c:pt idx="17">
                  <c:v>106.6</c:v>
                </c:pt>
                <c:pt idx="18">
                  <c:v>98.9</c:v>
                </c:pt>
                <c:pt idx="19">
                  <c:v>91.2</c:v>
                </c:pt>
                <c:pt idx="20">
                  <c:v>96.2</c:v>
                </c:pt>
                <c:pt idx="21">
                  <c:v>101.2</c:v>
                </c:pt>
                <c:pt idx="22">
                  <c:v>103.5</c:v>
                </c:pt>
                <c:pt idx="23">
                  <c:v>105.7</c:v>
                </c:pt>
                <c:pt idx="24">
                  <c:v>172.8</c:v>
                </c:pt>
                <c:pt idx="25">
                  <c:v>187.3</c:v>
                </c:pt>
                <c:pt idx="26">
                  <c:v>157.80000000000001</c:v>
                </c:pt>
                <c:pt idx="27">
                  <c:v>176.9</c:v>
                </c:pt>
                <c:pt idx="28">
                  <c:v>220.8</c:v>
                </c:pt>
                <c:pt idx="29">
                  <c:v>218</c:v>
                </c:pt>
                <c:pt idx="30">
                  <c:v>221.2</c:v>
                </c:pt>
                <c:pt idx="31">
                  <c:v>156.80000000000001</c:v>
                </c:pt>
                <c:pt idx="32">
                  <c:v>184</c:v>
                </c:pt>
                <c:pt idx="33">
                  <c:v>202.3</c:v>
                </c:pt>
                <c:pt idx="34">
                  <c:v>177.5</c:v>
                </c:pt>
                <c:pt idx="35">
                  <c:v>171.1</c:v>
                </c:pt>
                <c:pt idx="36">
                  <c:v>215.6</c:v>
                </c:pt>
                <c:pt idx="37">
                  <c:v>222.2</c:v>
                </c:pt>
                <c:pt idx="38">
                  <c:v>203</c:v>
                </c:pt>
                <c:pt idx="39">
                  <c:v>158.6</c:v>
                </c:pt>
                <c:pt idx="40">
                  <c:v>262.60000000000002</c:v>
                </c:pt>
                <c:pt idx="41">
                  <c:v>230.8</c:v>
                </c:pt>
                <c:pt idx="42">
                  <c:v>252.8</c:v>
                </c:pt>
                <c:pt idx="43">
                  <c:v>188.6</c:v>
                </c:pt>
                <c:pt idx="44">
                  <c:v>229.3</c:v>
                </c:pt>
                <c:pt idx="45">
                  <c:v>250.4</c:v>
                </c:pt>
                <c:pt idx="46">
                  <c:v>249.8</c:v>
                </c:pt>
              </c:numCache>
            </c:numRef>
          </c:val>
          <c:smooth val="0"/>
        </c:ser>
        <c:dLbls>
          <c:showLegendKey val="0"/>
          <c:showVal val="0"/>
          <c:showCatName val="0"/>
          <c:showSerName val="0"/>
          <c:showPercent val="0"/>
          <c:showBubbleSize val="0"/>
        </c:dLbls>
        <c:smooth val="0"/>
        <c:axId val="605683288"/>
        <c:axId val="328877608"/>
      </c:lineChart>
      <c:catAx>
        <c:axId val="605683288"/>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328877608"/>
        <c:crosses val="autoZero"/>
        <c:auto val="1"/>
        <c:lblAlgn val="ctr"/>
        <c:lblOffset val="100"/>
        <c:tickLblSkip val="3"/>
        <c:tickMarkSkip val="4"/>
        <c:noMultiLvlLbl val="0"/>
      </c:catAx>
      <c:valAx>
        <c:axId val="328877608"/>
        <c:scaling>
          <c:orientation val="minMax"/>
          <c:max val="35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605683288"/>
        <c:crosses val="autoZero"/>
        <c:crossBetween val="midCat"/>
        <c:majorUnit val="50"/>
      </c:valAx>
      <c:spPr>
        <a:noFill/>
        <a:ln w="11372">
          <a:solidFill>
            <a:schemeClr val="tx1"/>
          </a:solidFill>
          <a:prstDash val="solid"/>
        </a:ln>
      </c:spPr>
    </c:plotArea>
    <c:legend>
      <c:legendPos val="r"/>
      <c:layout>
        <c:manualLayout>
          <c:xMode val="edge"/>
          <c:yMode val="edge"/>
          <c:x val="0.83403364695204085"/>
          <c:y val="0.19757124334097242"/>
          <c:w val="0.16596635304795915"/>
          <c:h val="0.6999113409376055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803566693777357E-2"/>
          <c:y val="2.9418823439059976E-2"/>
          <c:w val="0.74940609722309115"/>
          <c:h val="0.88516485812511014"/>
        </c:manualLayout>
      </c:layout>
      <c:areaChart>
        <c:grouping val="stacked"/>
        <c:varyColors val="0"/>
        <c:ser>
          <c:idx val="2"/>
          <c:order val="0"/>
          <c:tx>
            <c:strRef>
              <c:f>Sheet1!$B$1</c:f>
              <c:strCache>
                <c:ptCount val="1"/>
                <c:pt idx="0">
                  <c:v>Kotimaahan </c:v>
                </c:pt>
              </c:strCache>
            </c:strRef>
          </c:tx>
          <c:spPr>
            <a:solidFill>
              <a:schemeClr val="accent2"/>
            </a:solidFill>
            <a:ln w="11167">
              <a:solidFill>
                <a:schemeClr val="accent2"/>
              </a:solidFill>
              <a:prstDash val="solid"/>
            </a:ln>
          </c:spPr>
          <c:cat>
            <c:strRef>
              <c:f>Sheet1!$A$2:$A$48</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Sheet1!$B$2:$B$48</c:f>
              <c:numCache>
                <c:formatCode>General</c:formatCode>
                <c:ptCount val="47"/>
                <c:pt idx="0">
                  <c:v>171.7</c:v>
                </c:pt>
                <c:pt idx="1">
                  <c:v>193.8</c:v>
                </c:pt>
                <c:pt idx="2">
                  <c:v>194.1</c:v>
                </c:pt>
                <c:pt idx="3">
                  <c:v>194.4</c:v>
                </c:pt>
                <c:pt idx="4">
                  <c:v>195.8</c:v>
                </c:pt>
                <c:pt idx="5">
                  <c:v>197.2</c:v>
                </c:pt>
                <c:pt idx="6">
                  <c:v>205.2</c:v>
                </c:pt>
                <c:pt idx="7">
                  <c:v>213.2</c:v>
                </c:pt>
                <c:pt idx="8">
                  <c:v>219.9</c:v>
                </c:pt>
                <c:pt idx="9">
                  <c:v>226.6</c:v>
                </c:pt>
                <c:pt idx="10">
                  <c:v>225.7</c:v>
                </c:pt>
                <c:pt idx="11">
                  <c:v>224.8</c:v>
                </c:pt>
                <c:pt idx="12">
                  <c:v>234.4</c:v>
                </c:pt>
                <c:pt idx="13">
                  <c:v>244</c:v>
                </c:pt>
                <c:pt idx="14">
                  <c:v>248.2</c:v>
                </c:pt>
                <c:pt idx="15">
                  <c:v>252.4</c:v>
                </c:pt>
                <c:pt idx="16">
                  <c:v>237.1</c:v>
                </c:pt>
                <c:pt idx="17">
                  <c:v>221.7</c:v>
                </c:pt>
                <c:pt idx="18">
                  <c:v>221.1</c:v>
                </c:pt>
                <c:pt idx="19">
                  <c:v>220.5</c:v>
                </c:pt>
                <c:pt idx="20">
                  <c:v>219.4</c:v>
                </c:pt>
                <c:pt idx="21">
                  <c:v>218.4</c:v>
                </c:pt>
                <c:pt idx="22">
                  <c:v>218.1</c:v>
                </c:pt>
                <c:pt idx="23">
                  <c:v>217.7</c:v>
                </c:pt>
                <c:pt idx="24">
                  <c:v>241.9</c:v>
                </c:pt>
                <c:pt idx="25">
                  <c:v>266.10000000000002</c:v>
                </c:pt>
                <c:pt idx="26">
                  <c:v>277.89999999999998</c:v>
                </c:pt>
                <c:pt idx="27">
                  <c:v>289.3</c:v>
                </c:pt>
                <c:pt idx="28">
                  <c:v>274.60000000000002</c:v>
                </c:pt>
                <c:pt idx="29">
                  <c:v>294.5</c:v>
                </c:pt>
                <c:pt idx="30">
                  <c:v>344.6</c:v>
                </c:pt>
                <c:pt idx="31">
                  <c:v>288.10000000000002</c:v>
                </c:pt>
                <c:pt idx="32">
                  <c:v>286.60000000000002</c:v>
                </c:pt>
                <c:pt idx="33">
                  <c:v>331.9</c:v>
                </c:pt>
                <c:pt idx="34">
                  <c:v>360.8</c:v>
                </c:pt>
                <c:pt idx="35">
                  <c:v>350.5</c:v>
                </c:pt>
                <c:pt idx="36">
                  <c:v>356.7</c:v>
                </c:pt>
                <c:pt idx="37">
                  <c:v>388.7</c:v>
                </c:pt>
                <c:pt idx="38">
                  <c:v>413.7</c:v>
                </c:pt>
                <c:pt idx="39">
                  <c:v>398.3</c:v>
                </c:pt>
                <c:pt idx="40">
                  <c:v>430.7</c:v>
                </c:pt>
                <c:pt idx="41">
                  <c:v>446.3</c:v>
                </c:pt>
                <c:pt idx="42">
                  <c:v>489.6</c:v>
                </c:pt>
                <c:pt idx="43">
                  <c:v>501.9</c:v>
                </c:pt>
                <c:pt idx="44">
                  <c:v>523.4</c:v>
                </c:pt>
                <c:pt idx="45">
                  <c:v>554.79999999999995</c:v>
                </c:pt>
                <c:pt idx="46">
                  <c:v>550.6</c:v>
                </c:pt>
              </c:numCache>
            </c:numRef>
          </c:val>
        </c:ser>
        <c:ser>
          <c:idx val="0"/>
          <c:order val="1"/>
          <c:tx>
            <c:strRef>
              <c:f>Sheet1!$C$1</c:f>
              <c:strCache>
                <c:ptCount val="1"/>
                <c:pt idx="0">
                  <c:v>Vientiin </c:v>
                </c:pt>
              </c:strCache>
            </c:strRef>
          </c:tx>
          <c:spPr>
            <a:solidFill>
              <a:schemeClr val="accent1">
                <a:lumMod val="60000"/>
                <a:lumOff val="40000"/>
              </a:schemeClr>
            </a:solidFill>
            <a:ln w="25400">
              <a:noFill/>
            </a:ln>
          </c:spPr>
          <c:cat>
            <c:strRef>
              <c:f>Sheet1!$A$2:$A$48</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Sheet1!$C$2:$C$48</c:f>
              <c:numCache>
                <c:formatCode>General</c:formatCode>
                <c:ptCount val="47"/>
                <c:pt idx="0">
                  <c:v>196.2</c:v>
                </c:pt>
                <c:pt idx="1">
                  <c:v>200.3</c:v>
                </c:pt>
                <c:pt idx="2">
                  <c:v>230</c:v>
                </c:pt>
                <c:pt idx="3">
                  <c:v>259.7</c:v>
                </c:pt>
                <c:pt idx="4">
                  <c:v>297.8</c:v>
                </c:pt>
                <c:pt idx="5">
                  <c:v>335.8</c:v>
                </c:pt>
                <c:pt idx="6">
                  <c:v>318.5</c:v>
                </c:pt>
                <c:pt idx="7">
                  <c:v>301.2</c:v>
                </c:pt>
                <c:pt idx="8">
                  <c:v>286.8</c:v>
                </c:pt>
                <c:pt idx="9">
                  <c:v>272.5</c:v>
                </c:pt>
                <c:pt idx="10">
                  <c:v>284.39999999999998</c:v>
                </c:pt>
                <c:pt idx="11">
                  <c:v>296.3</c:v>
                </c:pt>
                <c:pt idx="12">
                  <c:v>300</c:v>
                </c:pt>
                <c:pt idx="13">
                  <c:v>303.7</c:v>
                </c:pt>
                <c:pt idx="14">
                  <c:v>282.5</c:v>
                </c:pt>
                <c:pt idx="15">
                  <c:v>261.3</c:v>
                </c:pt>
                <c:pt idx="16">
                  <c:v>214.4</c:v>
                </c:pt>
                <c:pt idx="17">
                  <c:v>167.6</c:v>
                </c:pt>
                <c:pt idx="18">
                  <c:v>155.19999999999999</c:v>
                </c:pt>
                <c:pt idx="19">
                  <c:v>142.80000000000001</c:v>
                </c:pt>
                <c:pt idx="20">
                  <c:v>131.4</c:v>
                </c:pt>
                <c:pt idx="21">
                  <c:v>119.9</c:v>
                </c:pt>
                <c:pt idx="22">
                  <c:v>130.5</c:v>
                </c:pt>
                <c:pt idx="23">
                  <c:v>141.1</c:v>
                </c:pt>
                <c:pt idx="24">
                  <c:v>123.7</c:v>
                </c:pt>
                <c:pt idx="25">
                  <c:v>130.1</c:v>
                </c:pt>
                <c:pt idx="26">
                  <c:v>127.5</c:v>
                </c:pt>
                <c:pt idx="27">
                  <c:v>115.3</c:v>
                </c:pt>
                <c:pt idx="28">
                  <c:v>105.5</c:v>
                </c:pt>
                <c:pt idx="29">
                  <c:v>108.6</c:v>
                </c:pt>
                <c:pt idx="30">
                  <c:v>123</c:v>
                </c:pt>
                <c:pt idx="31">
                  <c:v>99.3</c:v>
                </c:pt>
                <c:pt idx="32">
                  <c:v>90.4</c:v>
                </c:pt>
                <c:pt idx="33">
                  <c:v>98.4</c:v>
                </c:pt>
                <c:pt idx="34">
                  <c:v>110</c:v>
                </c:pt>
                <c:pt idx="35">
                  <c:v>95</c:v>
                </c:pt>
                <c:pt idx="36">
                  <c:v>100.6</c:v>
                </c:pt>
                <c:pt idx="37">
                  <c:v>101.7</c:v>
                </c:pt>
                <c:pt idx="38">
                  <c:v>106.2</c:v>
                </c:pt>
                <c:pt idx="39">
                  <c:v>103.5</c:v>
                </c:pt>
                <c:pt idx="40">
                  <c:v>106.4</c:v>
                </c:pt>
                <c:pt idx="41">
                  <c:v>96.7</c:v>
                </c:pt>
                <c:pt idx="42">
                  <c:v>96.2</c:v>
                </c:pt>
                <c:pt idx="43">
                  <c:v>94.4</c:v>
                </c:pt>
                <c:pt idx="44">
                  <c:v>85.9</c:v>
                </c:pt>
                <c:pt idx="45">
                  <c:v>94.5</c:v>
                </c:pt>
                <c:pt idx="46">
                  <c:v>93</c:v>
                </c:pt>
              </c:numCache>
            </c:numRef>
          </c:val>
        </c:ser>
        <c:dLbls>
          <c:showLegendKey val="0"/>
          <c:showVal val="0"/>
          <c:showCatName val="0"/>
          <c:showSerName val="0"/>
          <c:showPercent val="0"/>
          <c:showBubbleSize val="0"/>
        </c:dLbls>
        <c:axId val="195763952"/>
        <c:axId val="195764344"/>
      </c:areaChart>
      <c:catAx>
        <c:axId val="195763952"/>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195764344"/>
        <c:crosses val="autoZero"/>
        <c:auto val="1"/>
        <c:lblAlgn val="ctr"/>
        <c:lblOffset val="100"/>
        <c:tickLblSkip val="11"/>
        <c:tickMarkSkip val="4"/>
        <c:noMultiLvlLbl val="0"/>
      </c:catAx>
      <c:valAx>
        <c:axId val="195764344"/>
        <c:scaling>
          <c:orientation val="minMax"/>
          <c:max val="75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195763952"/>
        <c:crosses val="autoZero"/>
        <c:crossBetween val="midCat"/>
        <c:majorUnit val="50"/>
      </c:valAx>
      <c:spPr>
        <a:noFill/>
        <a:ln w="11167">
          <a:solidFill>
            <a:schemeClr val="tx1"/>
          </a:solidFill>
          <a:prstDash val="solid"/>
        </a:ln>
      </c:spPr>
    </c:plotArea>
    <c:legend>
      <c:legendPos val="r"/>
      <c:layout>
        <c:manualLayout>
          <c:xMode val="edge"/>
          <c:yMode val="edge"/>
          <c:x val="0.83047518529687181"/>
          <c:y val="0.2495533379956586"/>
          <c:w val="0.15751975951927688"/>
          <c:h val="0.19739283338463937"/>
        </c:manualLayout>
      </c:layout>
      <c:overlay val="0"/>
      <c:spPr>
        <a:solidFill>
          <a:schemeClr val="bg1"/>
        </a:solidFill>
        <a:ln w="2792">
          <a:noFill/>
          <a:prstDash val="solid"/>
        </a:ln>
      </c:spPr>
      <c:txPr>
        <a:bodyPr/>
        <a:lstStyle/>
        <a:p>
          <a:pPr>
            <a:defRPr sz="1400" b="1" i="0" u="none" strike="noStrike" baseline="0">
              <a:solidFill>
                <a:srgbClr val="003366"/>
              </a:solidFill>
              <a:latin typeface="Arial"/>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4719386523903586"/>
          <c:h val="0.83258046821215703"/>
        </c:manualLayout>
      </c:layout>
      <c:lineChart>
        <c:grouping val="standard"/>
        <c:varyColors val="0"/>
        <c:ser>
          <c:idx val="0"/>
          <c:order val="0"/>
          <c:tx>
            <c:strRef>
              <c:f>Sheet1!$B$1</c:f>
              <c:strCache>
                <c:ptCount val="1"/>
                <c:pt idx="0">
                  <c:v>Yhteensä</c:v>
                </c:pt>
              </c:strCache>
            </c:strRef>
          </c:tx>
          <c:spPr>
            <a:ln>
              <a:solidFill>
                <a:schemeClr val="tx1"/>
              </a:solidFill>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Sheet1!$B$2:$B$50</c:f>
              <c:numCache>
                <c:formatCode>General</c:formatCode>
                <c:ptCount val="49"/>
                <c:pt idx="10">
                  <c:v>276.10000000000002</c:v>
                </c:pt>
                <c:pt idx="11">
                  <c:v>232.8</c:v>
                </c:pt>
                <c:pt idx="12">
                  <c:v>376.3</c:v>
                </c:pt>
                <c:pt idx="13">
                  <c:v>425.1</c:v>
                </c:pt>
                <c:pt idx="14">
                  <c:v>498.2</c:v>
                </c:pt>
                <c:pt idx="15">
                  <c:v>269</c:v>
                </c:pt>
                <c:pt idx="16">
                  <c:v>412.9</c:v>
                </c:pt>
                <c:pt idx="17">
                  <c:v>356</c:v>
                </c:pt>
                <c:pt idx="18">
                  <c:v>412.3</c:v>
                </c:pt>
                <c:pt idx="19">
                  <c:v>364.7</c:v>
                </c:pt>
                <c:pt idx="20">
                  <c:v>482.9</c:v>
                </c:pt>
                <c:pt idx="21">
                  <c:v>395.5</c:v>
                </c:pt>
                <c:pt idx="22">
                  <c:v>305.2</c:v>
                </c:pt>
                <c:pt idx="23">
                  <c:v>295.3</c:v>
                </c:pt>
                <c:pt idx="24">
                  <c:v>482.1</c:v>
                </c:pt>
                <c:pt idx="25">
                  <c:v>580.4</c:v>
                </c:pt>
                <c:pt idx="26">
                  <c:v>360.7</c:v>
                </c:pt>
                <c:pt idx="27">
                  <c:v>322.2</c:v>
                </c:pt>
                <c:pt idx="28">
                  <c:v>481.8</c:v>
                </c:pt>
                <c:pt idx="29">
                  <c:v>519.6</c:v>
                </c:pt>
                <c:pt idx="30">
                  <c:v>530.20000000000005</c:v>
                </c:pt>
                <c:pt idx="31">
                  <c:v>363.2</c:v>
                </c:pt>
                <c:pt idx="32">
                  <c:v>460.4</c:v>
                </c:pt>
                <c:pt idx="33">
                  <c:v>640.79999999999995</c:v>
                </c:pt>
                <c:pt idx="34">
                  <c:v>545</c:v>
                </c:pt>
                <c:pt idx="35">
                  <c:v>452</c:v>
                </c:pt>
                <c:pt idx="36">
                  <c:v>589.9</c:v>
                </c:pt>
                <c:pt idx="37">
                  <c:v>622.70000000000005</c:v>
                </c:pt>
                <c:pt idx="38">
                  <c:v>477.9</c:v>
                </c:pt>
                <c:pt idx="39">
                  <c:v>526.79999999999995</c:v>
                </c:pt>
                <c:pt idx="40">
                  <c:v>576.70000000000005</c:v>
                </c:pt>
                <c:pt idx="41">
                  <c:v>511.7</c:v>
                </c:pt>
                <c:pt idx="42">
                  <c:v>546.1</c:v>
                </c:pt>
                <c:pt idx="43">
                  <c:v>522.20000000000005</c:v>
                </c:pt>
                <c:pt idx="44">
                  <c:v>626.79999999999995</c:v>
                </c:pt>
                <c:pt idx="45">
                  <c:v>435.6</c:v>
                </c:pt>
                <c:pt idx="46">
                  <c:v>432.6</c:v>
                </c:pt>
              </c:numCache>
            </c:numRef>
          </c:val>
          <c:smooth val="0"/>
        </c:ser>
        <c:dLbls>
          <c:showLegendKey val="0"/>
          <c:showVal val="0"/>
          <c:showCatName val="0"/>
          <c:showSerName val="0"/>
          <c:showPercent val="0"/>
          <c:showBubbleSize val="0"/>
        </c:dLbls>
        <c:smooth val="0"/>
        <c:axId val="433860800"/>
        <c:axId val="391895880"/>
      </c:lineChart>
      <c:catAx>
        <c:axId val="433860800"/>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391895880"/>
        <c:crosses val="autoZero"/>
        <c:auto val="1"/>
        <c:lblAlgn val="ctr"/>
        <c:lblOffset val="100"/>
        <c:tickLblSkip val="3"/>
        <c:tickMarkSkip val="4"/>
        <c:noMultiLvlLbl val="0"/>
      </c:catAx>
      <c:valAx>
        <c:axId val="391895880"/>
        <c:scaling>
          <c:orientation val="minMax"/>
          <c:max val="8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33860800"/>
        <c:crosses val="autoZero"/>
        <c:crossBetween val="midCat"/>
        <c:majorUnit val="50"/>
      </c:valAx>
      <c:spPr>
        <a:noFill/>
        <a:ln w="11372">
          <a:solidFill>
            <a:schemeClr val="tx1"/>
          </a:solidFill>
          <a:prstDash val="solid"/>
        </a:ln>
      </c:spPr>
    </c:plotArea>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803566693777357E-2"/>
          <c:y val="2.9418823439059976E-2"/>
          <c:w val="0.74940609722309115"/>
          <c:h val="0.88516485812511014"/>
        </c:manualLayout>
      </c:layout>
      <c:areaChart>
        <c:grouping val="stacked"/>
        <c:varyColors val="0"/>
        <c:ser>
          <c:idx val="2"/>
          <c:order val="0"/>
          <c:tx>
            <c:strRef>
              <c:f>Sheet1!$B$1</c:f>
              <c:strCache>
                <c:ptCount val="1"/>
                <c:pt idx="0">
                  <c:v>Yhteensä</c:v>
                </c:pt>
              </c:strCache>
            </c:strRef>
          </c:tx>
          <c:spPr>
            <a:solidFill>
              <a:schemeClr val="accent1">
                <a:lumMod val="60000"/>
                <a:lumOff val="40000"/>
              </a:schemeClr>
            </a:solidFill>
            <a:ln w="11167">
              <a:solidFill>
                <a:schemeClr val="accent1">
                  <a:lumMod val="60000"/>
                  <a:lumOff val="40000"/>
                </a:schemeClr>
              </a:solidFill>
              <a:prstDash val="solid"/>
            </a:ln>
          </c:spPr>
          <c:cat>
            <c:strRef>
              <c:f>Sheet1!$A$2:$A$40</c:f>
              <c:strCache>
                <c:ptCount val="38"/>
                <c:pt idx="1">
                  <c:v>2007,I</c:v>
                </c:pt>
                <c:pt idx="5">
                  <c:v>2008,I</c:v>
                </c:pt>
                <c:pt idx="9">
                  <c:v>2009,I</c:v>
                </c:pt>
                <c:pt idx="13">
                  <c:v>2010,I</c:v>
                </c:pt>
                <c:pt idx="17">
                  <c:v>2011,I</c:v>
                </c:pt>
                <c:pt idx="21">
                  <c:v>2012,I</c:v>
                </c:pt>
                <c:pt idx="25">
                  <c:v>2013,I</c:v>
                </c:pt>
                <c:pt idx="29">
                  <c:v>2014,I</c:v>
                </c:pt>
                <c:pt idx="33">
                  <c:v>2015,I</c:v>
                </c:pt>
                <c:pt idx="37">
                  <c:v>2016,I</c:v>
                </c:pt>
              </c:strCache>
            </c:strRef>
          </c:cat>
          <c:val>
            <c:numRef>
              <c:f>Sheet1!$B$2:$B$40</c:f>
              <c:numCache>
                <c:formatCode>General</c:formatCode>
                <c:ptCount val="39"/>
                <c:pt idx="0">
                  <c:v>939.6</c:v>
                </c:pt>
                <c:pt idx="1">
                  <c:v>939.6</c:v>
                </c:pt>
                <c:pt idx="2">
                  <c:v>939.6</c:v>
                </c:pt>
                <c:pt idx="3">
                  <c:v>880.5</c:v>
                </c:pt>
                <c:pt idx="4">
                  <c:v>859.8</c:v>
                </c:pt>
                <c:pt idx="5">
                  <c:v>902.5</c:v>
                </c:pt>
                <c:pt idx="6">
                  <c:v>1021.5</c:v>
                </c:pt>
                <c:pt idx="7">
                  <c:v>946.9</c:v>
                </c:pt>
                <c:pt idx="8">
                  <c:v>927.1</c:v>
                </c:pt>
                <c:pt idx="9">
                  <c:v>915.9</c:v>
                </c:pt>
                <c:pt idx="10">
                  <c:v>947.6</c:v>
                </c:pt>
                <c:pt idx="11">
                  <c:v>988.7</c:v>
                </c:pt>
                <c:pt idx="12">
                  <c:v>1071.8</c:v>
                </c:pt>
                <c:pt idx="13">
                  <c:v>1088.3</c:v>
                </c:pt>
                <c:pt idx="14">
                  <c:v>978.2</c:v>
                </c:pt>
                <c:pt idx="15">
                  <c:v>960.9</c:v>
                </c:pt>
                <c:pt idx="16">
                  <c:v>1021.2</c:v>
                </c:pt>
                <c:pt idx="17">
                  <c:v>1239.3</c:v>
                </c:pt>
                <c:pt idx="18">
                  <c:v>1206</c:v>
                </c:pt>
                <c:pt idx="19">
                  <c:v>1166.9000000000001</c:v>
                </c:pt>
                <c:pt idx="20">
                  <c:v>1219.3</c:v>
                </c:pt>
                <c:pt idx="21">
                  <c:v>1332.2</c:v>
                </c:pt>
                <c:pt idx="22">
                  <c:v>1457.4</c:v>
                </c:pt>
                <c:pt idx="23">
                  <c:v>1404.8</c:v>
                </c:pt>
                <c:pt idx="24">
                  <c:v>1343.9</c:v>
                </c:pt>
                <c:pt idx="25">
                  <c:v>1363.6</c:v>
                </c:pt>
                <c:pt idx="26">
                  <c:v>1392.3</c:v>
                </c:pt>
                <c:pt idx="27">
                  <c:v>1356.7</c:v>
                </c:pt>
                <c:pt idx="28">
                  <c:v>1328.2</c:v>
                </c:pt>
                <c:pt idx="29">
                  <c:v>1403.3</c:v>
                </c:pt>
                <c:pt idx="30">
                  <c:v>1381</c:v>
                </c:pt>
                <c:pt idx="31">
                  <c:v>1448.9</c:v>
                </c:pt>
                <c:pt idx="32">
                  <c:v>1499.4</c:v>
                </c:pt>
                <c:pt idx="33">
                  <c:v>1504.9</c:v>
                </c:pt>
                <c:pt idx="34">
                  <c:v>1460.8</c:v>
                </c:pt>
                <c:pt idx="35">
                  <c:v>1560.9</c:v>
                </c:pt>
                <c:pt idx="36">
                  <c:v>1643.2</c:v>
                </c:pt>
                <c:pt idx="37">
                  <c:v>1544.1</c:v>
                </c:pt>
                <c:pt idx="38">
                  <c:v>1478.1</c:v>
                </c:pt>
              </c:numCache>
            </c:numRef>
          </c:val>
        </c:ser>
        <c:dLbls>
          <c:showLegendKey val="0"/>
          <c:showVal val="0"/>
          <c:showCatName val="0"/>
          <c:showSerName val="0"/>
          <c:showPercent val="0"/>
          <c:showBubbleSize val="0"/>
        </c:dLbls>
        <c:axId val="328454040"/>
        <c:axId val="328454432"/>
      </c:areaChart>
      <c:catAx>
        <c:axId val="328454040"/>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328454432"/>
        <c:crosses val="autoZero"/>
        <c:auto val="1"/>
        <c:lblAlgn val="ctr"/>
        <c:lblOffset val="100"/>
        <c:tickLblSkip val="11"/>
        <c:tickMarkSkip val="4"/>
        <c:noMultiLvlLbl val="0"/>
      </c:catAx>
      <c:valAx>
        <c:axId val="328454432"/>
        <c:scaling>
          <c:orientation val="minMax"/>
          <c:max val="1800"/>
          <c:min val="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28454040"/>
        <c:crosses val="autoZero"/>
        <c:crossBetween val="midCat"/>
        <c:majorUnit val="100"/>
      </c:valAx>
      <c:spPr>
        <a:noFill/>
        <a:ln w="11167">
          <a:solidFill>
            <a:schemeClr val="tx1"/>
          </a:solidFill>
          <a:prstDash val="solid"/>
        </a:ln>
      </c:spPr>
    </c:plotArea>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16709084461717E-2"/>
          <c:y val="6.1726891542255774E-2"/>
          <c:w val="0.87725631768953072"/>
          <c:h val="0.78794563978547505"/>
        </c:manualLayout>
      </c:layout>
      <c:barChart>
        <c:barDir val="col"/>
        <c:grouping val="clustered"/>
        <c:varyColors val="0"/>
        <c:ser>
          <c:idx val="0"/>
          <c:order val="0"/>
          <c:tx>
            <c:strRef>
              <c:f>Sheet1!$B$1</c:f>
              <c:strCache>
                <c:ptCount val="1"/>
                <c:pt idx="0">
                  <c:v>Henkilöstö Suomessa </c:v>
                </c:pt>
              </c:strCache>
            </c:strRef>
          </c:tx>
          <c:spPr>
            <a:solidFill>
              <a:srgbClr val="00FFFF"/>
            </a:solidFill>
            <a:ln w="3195">
              <a:solidFill>
                <a:srgbClr val="000000"/>
              </a:solidFill>
              <a:prstDash val="solid"/>
            </a:ln>
          </c:spPr>
          <c:invertIfNegative val="0"/>
          <c:cat>
            <c:strRef>
              <c:f>Sheet1!$A$2:$A$13</c:f>
              <c:strCache>
                <c:ptCount val="12"/>
                <c:pt idx="0">
                  <c:v>2005</c:v>
                </c:pt>
                <c:pt idx="1">
                  <c:v>2006</c:v>
                </c:pt>
                <c:pt idx="2">
                  <c:v>2007</c:v>
                </c:pt>
                <c:pt idx="3">
                  <c:v>2008</c:v>
                </c:pt>
                <c:pt idx="4">
                  <c:v>2009</c:v>
                </c:pt>
                <c:pt idx="5">
                  <c:v>2010</c:v>
                </c:pt>
                <c:pt idx="6">
                  <c:v>2011</c:v>
                </c:pt>
                <c:pt idx="7">
                  <c:v>2012</c:v>
                </c:pt>
                <c:pt idx="8">
                  <c:v>2013</c:v>
                </c:pt>
                <c:pt idx="9">
                  <c:v>2014</c:v>
                </c:pt>
                <c:pt idx="10">
                  <c:v>2015</c:v>
                </c:pt>
                <c:pt idx="11">
                  <c:v>2016 (30.6)</c:v>
                </c:pt>
              </c:strCache>
            </c:strRef>
          </c:cat>
          <c:val>
            <c:numRef>
              <c:f>Sheet1!$B$2:$B$13</c:f>
              <c:numCache>
                <c:formatCode>#,##0</c:formatCode>
                <c:ptCount val="12"/>
                <c:pt idx="0">
                  <c:v>291600</c:v>
                </c:pt>
                <c:pt idx="1">
                  <c:v>302300</c:v>
                </c:pt>
                <c:pt idx="2">
                  <c:v>311000</c:v>
                </c:pt>
                <c:pt idx="3">
                  <c:v>326300</c:v>
                </c:pt>
                <c:pt idx="4">
                  <c:v>299000</c:v>
                </c:pt>
                <c:pt idx="5">
                  <c:v>283900</c:v>
                </c:pt>
                <c:pt idx="6">
                  <c:v>289800</c:v>
                </c:pt>
                <c:pt idx="7">
                  <c:v>296300</c:v>
                </c:pt>
                <c:pt idx="8">
                  <c:v>290100</c:v>
                </c:pt>
                <c:pt idx="9">
                  <c:v>287400</c:v>
                </c:pt>
                <c:pt idx="10">
                  <c:v>288500</c:v>
                </c:pt>
                <c:pt idx="11">
                  <c:v>285851</c:v>
                </c:pt>
              </c:numCache>
            </c:numRef>
          </c:val>
        </c:ser>
        <c:ser>
          <c:idx val="1"/>
          <c:order val="1"/>
          <c:tx>
            <c:strRef>
              <c:f>Sheet1!$C$1</c:f>
              <c:strCache>
                <c:ptCount val="1"/>
                <c:pt idx="0">
                  <c:v>Henkilöstö tytäryrityksissä ulkomailla </c:v>
                </c:pt>
              </c:strCache>
            </c:strRef>
          </c:tx>
          <c:spPr>
            <a:solidFill>
              <a:srgbClr val="FF0000"/>
            </a:solidFill>
            <a:ln w="3195">
              <a:solidFill>
                <a:schemeClr val="tx1"/>
              </a:solidFill>
              <a:prstDash val="solid"/>
            </a:ln>
          </c:spPr>
          <c:invertIfNegative val="0"/>
          <c:cat>
            <c:strRef>
              <c:f>Sheet1!$A$2:$A$13</c:f>
              <c:strCache>
                <c:ptCount val="12"/>
                <c:pt idx="0">
                  <c:v>2005</c:v>
                </c:pt>
                <c:pt idx="1">
                  <c:v>2006</c:v>
                </c:pt>
                <c:pt idx="2">
                  <c:v>2007</c:v>
                </c:pt>
                <c:pt idx="3">
                  <c:v>2008</c:v>
                </c:pt>
                <c:pt idx="4">
                  <c:v>2009</c:v>
                </c:pt>
                <c:pt idx="5">
                  <c:v>2010</c:v>
                </c:pt>
                <c:pt idx="6">
                  <c:v>2011</c:v>
                </c:pt>
                <c:pt idx="7">
                  <c:v>2012</c:v>
                </c:pt>
                <c:pt idx="8">
                  <c:v>2013</c:v>
                </c:pt>
                <c:pt idx="9">
                  <c:v>2014</c:v>
                </c:pt>
                <c:pt idx="10">
                  <c:v>2015</c:v>
                </c:pt>
                <c:pt idx="11">
                  <c:v>2016 (30.6)</c:v>
                </c:pt>
              </c:strCache>
            </c:strRef>
          </c:cat>
          <c:val>
            <c:numRef>
              <c:f>Sheet1!$C$2:$C$13</c:f>
              <c:numCache>
                <c:formatCode>#,##0</c:formatCode>
                <c:ptCount val="12"/>
                <c:pt idx="0">
                  <c:v>188884</c:v>
                </c:pt>
                <c:pt idx="1">
                  <c:v>218801</c:v>
                </c:pt>
                <c:pt idx="2">
                  <c:v>284004</c:v>
                </c:pt>
                <c:pt idx="3">
                  <c:v>297345</c:v>
                </c:pt>
                <c:pt idx="4">
                  <c:v>284683</c:v>
                </c:pt>
                <c:pt idx="5">
                  <c:v>304473</c:v>
                </c:pt>
                <c:pt idx="6">
                  <c:v>327105</c:v>
                </c:pt>
                <c:pt idx="7">
                  <c:v>302967</c:v>
                </c:pt>
                <c:pt idx="8">
                  <c:v>287327</c:v>
                </c:pt>
                <c:pt idx="9">
                  <c:v>273143</c:v>
                </c:pt>
                <c:pt idx="10">
                  <c:v>251806</c:v>
                </c:pt>
              </c:numCache>
            </c:numRef>
          </c:val>
        </c:ser>
        <c:dLbls>
          <c:showLegendKey val="0"/>
          <c:showVal val="0"/>
          <c:showCatName val="0"/>
          <c:showSerName val="0"/>
          <c:showPercent val="0"/>
          <c:showBubbleSize val="0"/>
        </c:dLbls>
        <c:gapWidth val="75"/>
        <c:axId val="328875952"/>
        <c:axId val="405897656"/>
      </c:barChart>
      <c:catAx>
        <c:axId val="328875952"/>
        <c:scaling>
          <c:orientation val="minMax"/>
        </c:scaling>
        <c:delete val="0"/>
        <c:axPos val="b"/>
        <c:numFmt formatCode="General" sourceLinked="1"/>
        <c:majorTickMark val="out"/>
        <c:minorTickMark val="none"/>
        <c:tickLblPos val="nextTo"/>
        <c:spPr>
          <a:ln w="319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05897656"/>
        <c:crosses val="autoZero"/>
        <c:auto val="1"/>
        <c:lblAlgn val="ctr"/>
        <c:lblOffset val="100"/>
        <c:tickLblSkip val="1"/>
        <c:tickMarkSkip val="1"/>
        <c:noMultiLvlLbl val="0"/>
      </c:catAx>
      <c:valAx>
        <c:axId val="405897656"/>
        <c:scaling>
          <c:orientation val="minMax"/>
          <c:max val="350000"/>
          <c:min val="150000"/>
        </c:scaling>
        <c:delete val="0"/>
        <c:axPos val="l"/>
        <c:majorGridlines>
          <c:spPr>
            <a:ln w="3195">
              <a:solidFill>
                <a:schemeClr val="tx2"/>
              </a:solidFill>
              <a:prstDash val="dash"/>
            </a:ln>
          </c:spPr>
        </c:majorGridlines>
        <c:numFmt formatCode="#,##0" sourceLinked="1"/>
        <c:majorTickMark val="out"/>
        <c:minorTickMark val="none"/>
        <c:tickLblPos val="nextTo"/>
        <c:spPr>
          <a:ln w="319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328875952"/>
        <c:crosses val="autoZero"/>
        <c:crossBetween val="between"/>
        <c:majorUnit val="20000"/>
      </c:valAx>
      <c:spPr>
        <a:noFill/>
        <a:ln w="12778">
          <a:solidFill>
            <a:schemeClr val="tx1"/>
          </a:solidFill>
          <a:prstDash val="solid"/>
        </a:ln>
      </c:spPr>
    </c:plotArea>
    <c:legend>
      <c:legendPos val="r"/>
      <c:layout>
        <c:manualLayout>
          <c:xMode val="edge"/>
          <c:yMode val="edge"/>
          <c:x val="7.4608904933814682E-2"/>
          <c:y val="0.93476126285096073"/>
          <c:w val="0.89169675090252709"/>
          <c:h val="6.3344576417293907E-2"/>
        </c:manualLayout>
      </c:layout>
      <c:overlay val="0"/>
      <c:spPr>
        <a:noFill/>
        <a:ln w="25556">
          <a:noFill/>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207" b="1" i="0" u="none" strike="noStrike" baseline="0">
          <a:solidFill>
            <a:schemeClr val="tx1"/>
          </a:solidFill>
          <a:latin typeface="Arial"/>
          <a:ea typeface="Arial"/>
          <a:cs typeface="Arial"/>
        </a:defRPr>
      </a:pPr>
      <a:endParaRPr lang="fi-FI"/>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Henkilöstömäärän muutos edelliseen neljännekseen verrattuna</c:v>
                </c:pt>
              </c:strCache>
            </c:strRef>
          </c:tx>
          <c:spPr>
            <a:solidFill>
              <a:schemeClr val="accent2"/>
            </a:solidFill>
            <a:ln>
              <a:noFill/>
            </a:ln>
            <a:effectLst/>
          </c:spPr>
          <c:invertIfNegative val="0"/>
          <c:cat>
            <c:strRef>
              <c:f>Taul1!$A$2:$A$9</c:f>
              <c:strCache>
                <c:ptCount val="8"/>
                <c:pt idx="0">
                  <c:v>2014 Q3</c:v>
                </c:pt>
                <c:pt idx="1">
                  <c:v>2014 Q4</c:v>
                </c:pt>
                <c:pt idx="2">
                  <c:v>2015 Q1</c:v>
                </c:pt>
                <c:pt idx="3">
                  <c:v>2015 Q2</c:v>
                </c:pt>
                <c:pt idx="4">
                  <c:v>2015 Q3</c:v>
                </c:pt>
                <c:pt idx="5">
                  <c:v>2015 Q4</c:v>
                </c:pt>
                <c:pt idx="6">
                  <c:v>2016 Q1</c:v>
                </c:pt>
                <c:pt idx="7">
                  <c:v>2016 Q2</c:v>
                </c:pt>
              </c:strCache>
            </c:strRef>
          </c:cat>
          <c:val>
            <c:numRef>
              <c:f>Taul1!$B$2:$B$9</c:f>
              <c:numCache>
                <c:formatCode>General</c:formatCode>
                <c:ptCount val="8"/>
                <c:pt idx="0">
                  <c:v>-1698</c:v>
                </c:pt>
                <c:pt idx="1">
                  <c:v>-2747</c:v>
                </c:pt>
                <c:pt idx="2">
                  <c:v>403</c:v>
                </c:pt>
                <c:pt idx="3">
                  <c:v>1431</c:v>
                </c:pt>
                <c:pt idx="4">
                  <c:v>-1024</c:v>
                </c:pt>
                <c:pt idx="5">
                  <c:v>-3448</c:v>
                </c:pt>
                <c:pt idx="6">
                  <c:v>-971</c:v>
                </c:pt>
                <c:pt idx="7">
                  <c:v>787</c:v>
                </c:pt>
              </c:numCache>
            </c:numRef>
          </c:val>
        </c:ser>
        <c:ser>
          <c:idx val="1"/>
          <c:order val="1"/>
          <c:tx>
            <c:strRef>
              <c:f>Taul1!$C$1</c:f>
              <c:strCache>
                <c:ptCount val="1"/>
                <c:pt idx="0">
                  <c:v>Neljänneksen aikana rekrytoitujen määrä</c:v>
                </c:pt>
              </c:strCache>
            </c:strRef>
          </c:tx>
          <c:spPr>
            <a:solidFill>
              <a:schemeClr val="tx2"/>
            </a:solidFill>
            <a:ln>
              <a:solidFill>
                <a:schemeClr val="tx2"/>
              </a:solidFill>
            </a:ln>
            <a:effectLst/>
          </c:spPr>
          <c:invertIfNegative val="0"/>
          <c:cat>
            <c:strRef>
              <c:f>Taul1!$A$2:$A$9</c:f>
              <c:strCache>
                <c:ptCount val="8"/>
                <c:pt idx="0">
                  <c:v>2014 Q3</c:v>
                </c:pt>
                <c:pt idx="1">
                  <c:v>2014 Q4</c:v>
                </c:pt>
                <c:pt idx="2">
                  <c:v>2015 Q1</c:v>
                </c:pt>
                <c:pt idx="3">
                  <c:v>2015 Q2</c:v>
                </c:pt>
                <c:pt idx="4">
                  <c:v>2015 Q3</c:v>
                </c:pt>
                <c:pt idx="5">
                  <c:v>2015 Q4</c:v>
                </c:pt>
                <c:pt idx="6">
                  <c:v>2016 Q1</c:v>
                </c:pt>
                <c:pt idx="7">
                  <c:v>2016 Q2</c:v>
                </c:pt>
              </c:strCache>
            </c:strRef>
          </c:cat>
          <c:val>
            <c:numRef>
              <c:f>Taul1!$C$2:$C$9</c:f>
              <c:numCache>
                <c:formatCode>#,##0</c:formatCode>
                <c:ptCount val="8"/>
                <c:pt idx="0">
                  <c:v>6039.6008389420494</c:v>
                </c:pt>
                <c:pt idx="1">
                  <c:v>4797.7897681127743</c:v>
                </c:pt>
                <c:pt idx="2">
                  <c:v>7851.4313289360571</c:v>
                </c:pt>
                <c:pt idx="3">
                  <c:v>6685.9122554600544</c:v>
                </c:pt>
                <c:pt idx="4" formatCode="General">
                  <c:v>7700</c:v>
                </c:pt>
                <c:pt idx="5">
                  <c:v>6176.3555772662821</c:v>
                </c:pt>
                <c:pt idx="6">
                  <c:v>7537.782188740196</c:v>
                </c:pt>
                <c:pt idx="7">
                  <c:v>6857.0390325418875</c:v>
                </c:pt>
              </c:numCache>
            </c:numRef>
          </c:val>
        </c:ser>
        <c:dLbls>
          <c:showLegendKey val="0"/>
          <c:showVal val="0"/>
          <c:showCatName val="0"/>
          <c:showSerName val="0"/>
          <c:showPercent val="0"/>
          <c:showBubbleSize val="0"/>
        </c:dLbls>
        <c:gapWidth val="70"/>
        <c:overlap val="-21"/>
        <c:axId val="414933368"/>
        <c:axId val="414933760"/>
      </c:barChart>
      <c:catAx>
        <c:axId val="414933368"/>
        <c:scaling>
          <c:orientation val="minMax"/>
        </c:scaling>
        <c:delete val="0"/>
        <c:axPos val="b"/>
        <c:numFmt formatCode="General" sourceLinked="1"/>
        <c:majorTickMark val="cross"/>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4933760"/>
        <c:crosses val="autoZero"/>
        <c:auto val="1"/>
        <c:lblAlgn val="ctr"/>
        <c:lblOffset val="0"/>
        <c:noMultiLvlLbl val="0"/>
      </c:catAx>
      <c:valAx>
        <c:axId val="414933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14933368"/>
        <c:crosses val="autoZero"/>
        <c:crossBetween val="between"/>
      </c:valAx>
      <c:spPr>
        <a:noFill/>
        <a:ln>
          <a:noFill/>
        </a:ln>
        <a:effectLst/>
      </c:spPr>
    </c:plotArea>
    <c:legend>
      <c:legendPos val="b"/>
      <c:layout>
        <c:manualLayout>
          <c:xMode val="edge"/>
          <c:yMode val="edge"/>
          <c:x val="2.1876346646111267E-2"/>
          <c:y val="0.91633433036153356"/>
          <c:w val="0.95491074975467694"/>
          <c:h val="6.6031577059480331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7730618041679"/>
          <c:y val="4.8367593712212817E-2"/>
          <c:w val="0.58501475999102881"/>
          <c:h val="0.80079711317826507"/>
        </c:manualLayout>
      </c:layout>
      <c:barChart>
        <c:barDir val="bar"/>
        <c:grouping val="clustered"/>
        <c:varyColors val="0"/>
        <c:ser>
          <c:idx val="0"/>
          <c:order val="0"/>
          <c:tx>
            <c:strRef>
              <c:f>Sheet1!$B$1</c:f>
              <c:strCache>
                <c:ptCount val="1"/>
                <c:pt idx="0">
                  <c:v>Tuotetaan Suomessa</c:v>
                </c:pt>
              </c:strCache>
            </c:strRef>
          </c:tx>
          <c:spPr>
            <a:solidFill>
              <a:schemeClr val="accent5"/>
            </a:solidFill>
            <a:ln w="3175">
              <a:solidFill>
                <a:schemeClr val="tx1"/>
              </a:solidFill>
              <a:prstDash val="solid"/>
            </a:ln>
          </c:spPr>
          <c:invertIfNegative val="0"/>
          <c:dLbls>
            <c:dLbl>
              <c:idx val="0"/>
              <c:layout>
                <c:manualLayout>
                  <c:x val="2.722404067142959E-3"/>
                  <c:y val="-2.8572463479554604E-3"/>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Lst>
            </c:dLbl>
            <c:spPr>
              <a:noFill/>
              <a:ln>
                <a:noFill/>
              </a:ln>
              <a:effectLst/>
            </c:spPr>
            <c:txPr>
              <a:bodyPr/>
              <a:lstStyle/>
              <a:p>
                <a:pPr>
                  <a:defRPr baseline="0"/>
                </a:pPr>
                <a:endParaRPr lang="fi-FI"/>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Sheet1!$A$2:$A$7</c:f>
              <c:strCache>
                <c:ptCount val="6"/>
                <c:pt idx="0">
                  <c:v>Teknologiateollisuuden tuotteet ja palvelut yhteensä</c:v>
                </c:pt>
                <c:pt idx="1">
                  <c:v>Teollisuuden, yhteiskunnan ja rakentamisen asiantuntijapalvelut</c:v>
                </c:pt>
                <c:pt idx="2">
                  <c:v>Tietotekniikkapalvelut, ohjelmistot</c:v>
                </c:pt>
                <c:pt idx="3">
                  <c:v>Tietoliikennelaitteet, sähkökoneet, instrumentit</c:v>
                </c:pt>
                <c:pt idx="4">
                  <c:v>Koneet, metallituotteet, kulkuneuvot</c:v>
                </c:pt>
                <c:pt idx="5">
                  <c:v>Terästuotteet, värimetallit, valut</c:v>
                </c:pt>
              </c:strCache>
            </c:strRef>
          </c:cat>
          <c:val>
            <c:numRef>
              <c:f>Sheet1!$B$2:$B$7</c:f>
              <c:numCache>
                <c:formatCode>0.00</c:formatCode>
                <c:ptCount val="6"/>
                <c:pt idx="0">
                  <c:v>23.75</c:v>
                </c:pt>
                <c:pt idx="1">
                  <c:v>4.3499999999999996</c:v>
                </c:pt>
                <c:pt idx="2">
                  <c:v>4.8899999999999997</c:v>
                </c:pt>
                <c:pt idx="3">
                  <c:v>1.28</c:v>
                </c:pt>
                <c:pt idx="4">
                  <c:v>11.13</c:v>
                </c:pt>
                <c:pt idx="5">
                  <c:v>2.1</c:v>
                </c:pt>
              </c:numCache>
            </c:numRef>
          </c:val>
        </c:ser>
        <c:ser>
          <c:idx val="1"/>
          <c:order val="1"/>
          <c:tx>
            <c:strRef>
              <c:f>Sheet1!$C$1</c:f>
              <c:strCache>
                <c:ptCount val="1"/>
                <c:pt idx="0">
                  <c:v>Tuodaan ulkomailta Suomeen</c:v>
                </c:pt>
              </c:strCache>
            </c:strRef>
          </c:tx>
          <c:spPr>
            <a:solidFill>
              <a:schemeClr val="accent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Teknologiateollisuuden tuotteet ja palvelut yhteensä</c:v>
                </c:pt>
                <c:pt idx="1">
                  <c:v>Teollisuuden, yhteiskunnan ja rakentamisen asiantuntijapalvelut</c:v>
                </c:pt>
                <c:pt idx="2">
                  <c:v>Tietotekniikkapalvelut, ohjelmistot</c:v>
                </c:pt>
                <c:pt idx="3">
                  <c:v>Tietoliikennelaitteet, sähkökoneet, instrumentit</c:v>
                </c:pt>
                <c:pt idx="4">
                  <c:v>Koneet, metallituotteet, kulkuneuvot</c:v>
                </c:pt>
                <c:pt idx="5">
                  <c:v>Terästuotteet, värimetallit, valut</c:v>
                </c:pt>
              </c:strCache>
            </c:strRef>
          </c:cat>
          <c:val>
            <c:numRef>
              <c:f>Sheet1!$C$2:$C$7</c:f>
              <c:numCache>
                <c:formatCode>0.00</c:formatCode>
                <c:ptCount val="6"/>
                <c:pt idx="0">
                  <c:v>17.2</c:v>
                </c:pt>
                <c:pt idx="1">
                  <c:v>1.1399999999999999</c:v>
                </c:pt>
                <c:pt idx="2">
                  <c:v>1.22</c:v>
                </c:pt>
                <c:pt idx="3">
                  <c:v>5.56</c:v>
                </c:pt>
                <c:pt idx="4">
                  <c:v>5.86</c:v>
                </c:pt>
                <c:pt idx="5">
                  <c:v>3.42</c:v>
                </c:pt>
              </c:numCache>
            </c:numRef>
          </c:val>
        </c:ser>
        <c:dLbls>
          <c:showLegendKey val="0"/>
          <c:showVal val="0"/>
          <c:showCatName val="0"/>
          <c:showSerName val="0"/>
          <c:showPercent val="0"/>
          <c:showBubbleSize val="0"/>
        </c:dLbls>
        <c:gapWidth val="75"/>
        <c:overlap val="-25"/>
        <c:axId val="424944032"/>
        <c:axId val="415536712"/>
      </c:barChart>
      <c:catAx>
        <c:axId val="424944032"/>
        <c:scaling>
          <c:orientation val="minMax"/>
        </c:scaling>
        <c:delete val="0"/>
        <c:axPos val="l"/>
        <c:numFmt formatCode="General" sourceLinked="0"/>
        <c:majorTickMark val="none"/>
        <c:minorTickMark val="none"/>
        <c:tickLblPos val="nextTo"/>
        <c:spPr>
          <a:noFill/>
          <a:ln w="3175">
            <a:solidFill>
              <a:schemeClr val="tx1"/>
            </a:solidFill>
            <a:prstDash val="solid"/>
          </a:ln>
        </c:spPr>
        <c:txPr>
          <a:bodyPr rot="0" vert="horz"/>
          <a:lstStyle/>
          <a:p>
            <a:pPr>
              <a:defRPr/>
            </a:pPr>
            <a:endParaRPr lang="fi-FI"/>
          </a:p>
        </c:txPr>
        <c:crossAx val="415536712"/>
        <c:crosses val="autoZero"/>
        <c:auto val="1"/>
        <c:lblAlgn val="ctr"/>
        <c:lblOffset val="100"/>
        <c:noMultiLvlLbl val="0"/>
      </c:catAx>
      <c:valAx>
        <c:axId val="415536712"/>
        <c:scaling>
          <c:orientation val="minMax"/>
          <c:max val="30"/>
        </c:scaling>
        <c:delete val="0"/>
        <c:axPos val="b"/>
        <c:majorGridlines>
          <c:spPr>
            <a:ln w="3175">
              <a:solidFill>
                <a:schemeClr val="tx1"/>
              </a:solidFill>
              <a:prstDash val="dash"/>
            </a:ln>
          </c:spPr>
        </c:majorGridlines>
        <c:numFmt formatCode="0.00" sourceLinked="1"/>
        <c:majorTickMark val="none"/>
        <c:minorTickMark val="none"/>
        <c:tickLblPos val="nextTo"/>
        <c:spPr>
          <a:ln w="25400">
            <a:noFill/>
          </a:ln>
        </c:spPr>
        <c:txPr>
          <a:bodyPr rot="0" vert="horz"/>
          <a:lstStyle/>
          <a:p>
            <a:pPr>
              <a:defRPr/>
            </a:pPr>
            <a:endParaRPr lang="fi-FI"/>
          </a:p>
        </c:txPr>
        <c:crossAx val="424944032"/>
        <c:crosses val="autoZero"/>
        <c:crossBetween val="between"/>
        <c:majorUnit val="5"/>
      </c:valAx>
      <c:spPr>
        <a:noFill/>
        <a:ln w="12700">
          <a:solidFill>
            <a:schemeClr val="tx1"/>
          </a:solidFill>
          <a:prstDash val="solid"/>
        </a:ln>
      </c:spPr>
    </c:plotArea>
    <c:legend>
      <c:legendPos val="b"/>
      <c:overlay val="0"/>
    </c:legend>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07730618041679"/>
          <c:y val="4.3530834340991538E-2"/>
          <c:w val="0.58460835763390007"/>
          <c:h val="0.8467463272048672"/>
        </c:manualLayout>
      </c:layout>
      <c:barChart>
        <c:barDir val="bar"/>
        <c:grouping val="clustered"/>
        <c:varyColors val="0"/>
        <c:ser>
          <c:idx val="0"/>
          <c:order val="0"/>
          <c:tx>
            <c:strRef>
              <c:f>Sheet1!$B$1</c:f>
              <c:strCache>
                <c:ptCount val="1"/>
                <c:pt idx="0">
                  <c:v>Tuotetaan Suomessa</c:v>
                </c:pt>
              </c:strCache>
            </c:strRef>
          </c:tx>
          <c:spPr>
            <a:solidFill>
              <a:schemeClr val="accent5"/>
            </a:solidFill>
            <a:ln w="3175">
              <a:solidFill>
                <a:schemeClr val="tx1"/>
              </a:solidFill>
              <a:prstDash val="solid"/>
            </a:ln>
          </c:spPr>
          <c:invertIfNegative val="0"/>
          <c:dLbls>
            <c:dLbl>
              <c:idx val="0"/>
              <c:layout>
                <c:manualLayout>
                  <c:x val="-1.3260849045178074E-3"/>
                  <c:y val="2.7319777130851192E-3"/>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Lst>
            </c:dLbl>
            <c:numFmt formatCode="#,##0" sourceLinked="0"/>
            <c:spPr>
              <a:noFill/>
              <a:ln>
                <a:noFill/>
              </a:ln>
              <a:effectLst/>
            </c:spPr>
            <c:txPr>
              <a:bodyPr/>
              <a:lstStyle/>
              <a:p>
                <a:pPr>
                  <a:defRPr sz="1050" b="0" i="0" baseline="0">
                    <a:latin typeface="Verdana" panose="020B0604030504040204" pitchFamily="34" charset="0"/>
                  </a:defRPr>
                </a:pPr>
                <a:endParaRPr lang="fi-FI"/>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Sheet1!$A$2:$A$7</c:f>
              <c:strCache>
                <c:ptCount val="6"/>
                <c:pt idx="0">
                  <c:v>Teknologiateollisuuden tuotteet ja
palvelut yhteensä</c:v>
                </c:pt>
                <c:pt idx="1">
                  <c:v>Teollisuuden, yhteiskunnan ja
rakentamisen asiantuntijapalvelut</c:v>
                </c:pt>
                <c:pt idx="2">
                  <c:v>Tietotekniikkapalvelut, ohjelmistot</c:v>
                </c:pt>
                <c:pt idx="3">
                  <c:v>Tietoliikennelaitteet, sähkökoneet,
instrumentit</c:v>
                </c:pt>
                <c:pt idx="4">
                  <c:v>Koneet, metallituotteet, kulkuneuvot</c:v>
                </c:pt>
                <c:pt idx="5">
                  <c:v>Terästuotteet, värimetallit, valut</c:v>
                </c:pt>
              </c:strCache>
            </c:strRef>
          </c:cat>
          <c:val>
            <c:numRef>
              <c:f>Sheet1!$B$2:$B$7</c:f>
              <c:numCache>
                <c:formatCode>0</c:formatCode>
                <c:ptCount val="6"/>
                <c:pt idx="0">
                  <c:v>150900</c:v>
                </c:pt>
                <c:pt idx="1">
                  <c:v>39200</c:v>
                </c:pt>
                <c:pt idx="2">
                  <c:v>34200</c:v>
                </c:pt>
                <c:pt idx="3">
                  <c:v>4500</c:v>
                </c:pt>
                <c:pt idx="4">
                  <c:v>68800</c:v>
                </c:pt>
                <c:pt idx="5">
                  <c:v>4200</c:v>
                </c:pt>
              </c:numCache>
            </c:numRef>
          </c:val>
        </c:ser>
        <c:dLbls>
          <c:showLegendKey val="0"/>
          <c:showVal val="0"/>
          <c:showCatName val="0"/>
          <c:showSerName val="0"/>
          <c:showPercent val="0"/>
          <c:showBubbleSize val="0"/>
        </c:dLbls>
        <c:gapWidth val="75"/>
        <c:overlap val="-25"/>
        <c:axId val="407952648"/>
        <c:axId val="407953040"/>
      </c:barChart>
      <c:catAx>
        <c:axId val="407952648"/>
        <c:scaling>
          <c:orientation val="minMax"/>
        </c:scaling>
        <c:delete val="0"/>
        <c:axPos val="l"/>
        <c:numFmt formatCode="General" sourceLinked="0"/>
        <c:majorTickMark val="none"/>
        <c:minorTickMark val="none"/>
        <c:tickLblPos val="nextTo"/>
        <c:spPr>
          <a:noFill/>
          <a:ln w="317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07953040"/>
        <c:crosses val="autoZero"/>
        <c:auto val="1"/>
        <c:lblAlgn val="ctr"/>
        <c:lblOffset val="100"/>
        <c:noMultiLvlLbl val="0"/>
      </c:catAx>
      <c:valAx>
        <c:axId val="407953040"/>
        <c:scaling>
          <c:orientation val="minMax"/>
        </c:scaling>
        <c:delete val="0"/>
        <c:axPos val="b"/>
        <c:majorGridlines>
          <c:spPr>
            <a:ln w="3175">
              <a:solidFill>
                <a:schemeClr val="tx1"/>
              </a:solidFill>
              <a:prstDash val="dash"/>
            </a:ln>
          </c:spPr>
        </c:majorGridlines>
        <c:numFmt formatCode="#,##0" sourceLinked="0"/>
        <c:majorTickMark val="none"/>
        <c:minorTickMark val="none"/>
        <c:tickLblPos val="nextTo"/>
        <c:spPr>
          <a:ln w="25400">
            <a:noFill/>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07952648"/>
        <c:crosses val="autoZero"/>
        <c:crossBetween val="between"/>
      </c:valAx>
      <c:spPr>
        <a:noFill/>
        <a:ln w="12700">
          <a:solidFill>
            <a:schemeClr val="tx1"/>
          </a:solidFill>
          <a:prstDash val="solid"/>
        </a:ln>
      </c:spPr>
    </c:plotArea>
    <c:plotVisOnly val="1"/>
    <c:dispBlanksAs val="gap"/>
    <c:showDLblsOverMax val="0"/>
  </c:chart>
  <c:spPr>
    <a:noFill/>
    <a:ln>
      <a:noFill/>
    </a:ln>
  </c:spPr>
  <c:txPr>
    <a:bodyPr/>
    <a:lstStyle/>
    <a:p>
      <a:pPr>
        <a:defRPr sz="1400" b="1" i="0" u="none" strike="noStrike" baseline="0">
          <a:solidFill>
            <a:schemeClr val="tx1"/>
          </a:solidFill>
          <a:latin typeface="Arial"/>
          <a:ea typeface="Arial"/>
          <a:cs typeface="Arial"/>
        </a:defRPr>
      </a:pPr>
      <a:endParaRPr lang="fi-FI"/>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12514696725472E-2"/>
          <c:y val="5.2962930800055937E-2"/>
          <c:w val="0.90632698996125116"/>
          <c:h val="0.85375494071146241"/>
        </c:manualLayout>
      </c:layout>
      <c:barChart>
        <c:barDir val="col"/>
        <c:grouping val="clustered"/>
        <c:varyColors val="0"/>
        <c:ser>
          <c:idx val="0"/>
          <c:order val="0"/>
          <c:tx>
            <c:strRef>
              <c:f>Sheet1!$B$1</c:f>
              <c:strCache>
                <c:ptCount val="1"/>
                <c:pt idx="0">
                  <c:v>Kasvun osuus 2007</c:v>
                </c:pt>
              </c:strCache>
            </c:strRef>
          </c:tx>
          <c:spPr>
            <a:solidFill>
              <a:srgbClr val="00FFFF"/>
            </a:solidFill>
            <a:ln w="11797">
              <a:solidFill>
                <a:srgbClr val="000000"/>
              </a:solidFill>
              <a:prstDash val="solid"/>
            </a:ln>
          </c:spPr>
          <c:invertIfNegative val="0"/>
          <c:cat>
            <c:numRef>
              <c:f>Sheet1!$A$2:$A$22</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Sheet1!$B$2:$B$22</c:f>
              <c:numCache>
                <c:formatCode>General</c:formatCode>
                <c:ptCount val="21"/>
              </c:numCache>
            </c:numRef>
          </c:val>
        </c:ser>
        <c:dLbls>
          <c:showLegendKey val="0"/>
          <c:showVal val="0"/>
          <c:showCatName val="0"/>
          <c:showSerName val="0"/>
          <c:showPercent val="0"/>
          <c:showBubbleSize val="0"/>
        </c:dLbls>
        <c:gapWidth val="75"/>
        <c:axId val="427580832"/>
        <c:axId val="673763664"/>
      </c:barChart>
      <c:catAx>
        <c:axId val="427580832"/>
        <c:scaling>
          <c:orientation val="minMax"/>
        </c:scaling>
        <c:delete val="0"/>
        <c:axPos val="b"/>
        <c:majorGridlines>
          <c:spPr>
            <a:ln>
              <a:noFill/>
            </a:ln>
          </c:spPr>
        </c:majorGridlines>
        <c:numFmt formatCode="General" sourceLinked="1"/>
        <c:majorTickMark val="out"/>
        <c:minorTickMark val="out"/>
        <c:tickLblPos val="nextTo"/>
        <c:spPr>
          <a:ln w="23595">
            <a:solidFill>
              <a:srgbClr val="000000"/>
            </a:solidFill>
            <a:prstDash val="solid"/>
          </a:ln>
        </c:spPr>
        <c:txPr>
          <a:bodyPr rot="0" vert="horz"/>
          <a:lstStyle/>
          <a:p>
            <a:pPr>
              <a:defRPr/>
            </a:pPr>
            <a:endParaRPr lang="fi-FI"/>
          </a:p>
        </c:txPr>
        <c:crossAx val="673763664"/>
        <c:crossesAt val="-5"/>
        <c:auto val="0"/>
        <c:lblAlgn val="ctr"/>
        <c:lblOffset val="100"/>
        <c:tickLblSkip val="2"/>
        <c:tickMarkSkip val="1"/>
        <c:noMultiLvlLbl val="0"/>
      </c:catAx>
      <c:valAx>
        <c:axId val="673763664"/>
        <c:scaling>
          <c:orientation val="minMax"/>
          <c:max val="9"/>
          <c:min val="-4"/>
        </c:scaling>
        <c:delete val="0"/>
        <c:axPos val="l"/>
        <c:majorGridlines>
          <c:spPr>
            <a:ln w="11797">
              <a:solidFill>
                <a:srgbClr val="555555"/>
              </a:solidFill>
              <a:prstDash val="sysDash"/>
            </a:ln>
          </c:spPr>
        </c:majorGridlines>
        <c:numFmt formatCode="General" sourceLinked="1"/>
        <c:majorTickMark val="out"/>
        <c:minorTickMark val="none"/>
        <c:tickLblPos val="nextTo"/>
        <c:spPr>
          <a:ln w="2949">
            <a:solidFill>
              <a:srgbClr val="000000"/>
            </a:solidFill>
            <a:prstDash val="solid"/>
          </a:ln>
        </c:spPr>
        <c:txPr>
          <a:bodyPr rot="0" vert="horz"/>
          <a:lstStyle/>
          <a:p>
            <a:pPr>
              <a:defRPr/>
            </a:pPr>
            <a:endParaRPr lang="fi-FI"/>
          </a:p>
        </c:txPr>
        <c:crossAx val="427580832"/>
        <c:crosses val="autoZero"/>
        <c:crossBetween val="midCat"/>
        <c:majorUnit val="1"/>
        <c:minorUnit val="0.5"/>
      </c:valAx>
      <c:spPr>
        <a:noFill/>
        <a:ln w="2949">
          <a:solidFill>
            <a:srgbClr val="000000"/>
          </a:solidFill>
          <a:prstDash val="solid"/>
        </a:ln>
      </c:spPr>
    </c:plotArea>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Times New Roman"/>
          <a:cs typeface="Times New Roman"/>
        </a:defRPr>
      </a:pPr>
      <a:endParaRPr lang="fi-FI"/>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051343058062166"/>
          <c:y val="0.10846260111494638"/>
          <c:w val="0.33897313883875674"/>
          <c:h val="0.6989642086832889"/>
        </c:manualLayout>
      </c:layout>
      <c:pieChart>
        <c:varyColors val="1"/>
        <c:ser>
          <c:idx val="0"/>
          <c:order val="0"/>
          <c:tx>
            <c:strRef>
              <c:f>Taul1!$B$1</c:f>
              <c:strCache>
                <c:ptCount val="1"/>
                <c:pt idx="0">
                  <c:v>2014</c:v>
                </c:pt>
              </c:strCache>
            </c:strRef>
          </c:tx>
          <c:spPr>
            <a:ln w="12700"/>
          </c:spPr>
          <c:dPt>
            <c:idx val="0"/>
            <c:bubble3D val="0"/>
            <c:spPr>
              <a:solidFill>
                <a:schemeClr val="accent1"/>
              </a:solidFill>
              <a:ln w="12700">
                <a:solidFill>
                  <a:schemeClr val="lt1"/>
                </a:solidFill>
              </a:ln>
              <a:effectLst/>
            </c:spPr>
          </c:dPt>
          <c:dPt>
            <c:idx val="1"/>
            <c:bubble3D val="0"/>
            <c:spPr>
              <a:solidFill>
                <a:schemeClr val="accent2"/>
              </a:solidFill>
              <a:ln w="12700">
                <a:solidFill>
                  <a:schemeClr val="lt1"/>
                </a:solidFill>
              </a:ln>
              <a:effectLst/>
            </c:spPr>
          </c:dPt>
          <c:dPt>
            <c:idx val="2"/>
            <c:bubble3D val="0"/>
            <c:spPr>
              <a:solidFill>
                <a:schemeClr val="accent3"/>
              </a:solidFill>
              <a:ln w="12700">
                <a:solidFill>
                  <a:schemeClr val="lt1"/>
                </a:solidFill>
              </a:ln>
              <a:effectLst/>
            </c:spPr>
          </c:dPt>
          <c:dPt>
            <c:idx val="3"/>
            <c:bubble3D val="0"/>
            <c:spPr>
              <a:solidFill>
                <a:schemeClr val="accent4"/>
              </a:solidFill>
              <a:ln w="12700">
                <a:solidFill>
                  <a:schemeClr val="lt1"/>
                </a:solidFill>
              </a:ln>
              <a:effectLst/>
            </c:spPr>
          </c:dPt>
          <c:dPt>
            <c:idx val="4"/>
            <c:bubble3D val="0"/>
            <c:spPr>
              <a:solidFill>
                <a:schemeClr val="accent5"/>
              </a:solidFill>
              <a:ln w="12700">
                <a:solidFill>
                  <a:schemeClr val="lt1"/>
                </a:solidFill>
              </a:ln>
              <a:effectLst/>
            </c:spPr>
          </c:dPt>
          <c:dPt>
            <c:idx val="5"/>
            <c:bubble3D val="0"/>
            <c:spPr>
              <a:solidFill>
                <a:schemeClr val="accent6"/>
              </a:solidFill>
              <a:ln w="12700">
                <a:solidFill>
                  <a:schemeClr val="lt1"/>
                </a:solidFill>
              </a:ln>
              <a:effectLst/>
            </c:spPr>
          </c:dPt>
          <c:dPt>
            <c:idx val="6"/>
            <c:bubble3D val="0"/>
            <c:spPr>
              <a:solidFill>
                <a:schemeClr val="accent1">
                  <a:lumMod val="60000"/>
                </a:schemeClr>
              </a:solidFill>
              <a:ln w="12700">
                <a:solidFill>
                  <a:schemeClr val="lt1"/>
                </a:solidFill>
              </a:ln>
              <a:effectLst/>
            </c:spPr>
          </c:dPt>
          <c:dPt>
            <c:idx val="7"/>
            <c:bubble3D val="0"/>
            <c:spPr>
              <a:solidFill>
                <a:schemeClr val="accent2">
                  <a:lumMod val="60000"/>
                </a:schemeClr>
              </a:solidFill>
              <a:ln w="12700">
                <a:solidFill>
                  <a:schemeClr val="lt1"/>
                </a:solidFill>
              </a:ln>
              <a:effectLst/>
            </c:spPr>
          </c:dPt>
          <c:dPt>
            <c:idx val="8"/>
            <c:bubble3D val="0"/>
            <c:spPr>
              <a:solidFill>
                <a:schemeClr val="accent3">
                  <a:lumMod val="60000"/>
                </a:schemeClr>
              </a:solidFill>
              <a:ln w="12700">
                <a:solidFill>
                  <a:schemeClr val="lt1"/>
                </a:solidFill>
              </a:ln>
              <a:effectLst/>
            </c:spPr>
          </c:dPt>
          <c:dPt>
            <c:idx val="9"/>
            <c:bubble3D val="0"/>
            <c:spPr>
              <a:solidFill>
                <a:schemeClr val="accent4">
                  <a:lumMod val="60000"/>
                </a:schemeClr>
              </a:solidFill>
              <a:ln w="12700">
                <a:solidFill>
                  <a:schemeClr val="lt1"/>
                </a:solidFill>
              </a:ln>
              <a:effectLst/>
            </c:spPr>
          </c:dPt>
          <c:dPt>
            <c:idx val="10"/>
            <c:bubble3D val="0"/>
            <c:spPr>
              <a:solidFill>
                <a:schemeClr val="accent5">
                  <a:lumMod val="60000"/>
                </a:schemeClr>
              </a:solidFill>
              <a:ln w="12700">
                <a:solidFill>
                  <a:schemeClr val="lt1"/>
                </a:solidFill>
              </a:ln>
              <a:effectLst/>
            </c:spPr>
          </c:dPt>
          <c:dPt>
            <c:idx val="11"/>
            <c:bubble3D val="0"/>
            <c:spPr>
              <a:solidFill>
                <a:schemeClr val="accent6">
                  <a:lumMod val="60000"/>
                </a:schemeClr>
              </a:solidFill>
              <a:ln w="12700">
                <a:solidFill>
                  <a:schemeClr val="lt1"/>
                </a:solidFill>
              </a:ln>
              <a:effectLst/>
            </c:spPr>
          </c:dPt>
          <c:dPt>
            <c:idx val="12"/>
            <c:bubble3D val="0"/>
            <c:spPr>
              <a:solidFill>
                <a:schemeClr val="accent1">
                  <a:lumMod val="80000"/>
                  <a:lumOff val="20000"/>
                </a:schemeClr>
              </a:solidFill>
              <a:ln w="12700">
                <a:solidFill>
                  <a:schemeClr val="lt1"/>
                </a:solidFill>
              </a:ln>
              <a:effectLst/>
            </c:spPr>
          </c:dPt>
          <c:dPt>
            <c:idx val="13"/>
            <c:bubble3D val="0"/>
            <c:explosion val="4"/>
            <c:spPr>
              <a:solidFill>
                <a:schemeClr val="accent2">
                  <a:lumMod val="80000"/>
                  <a:lumOff val="20000"/>
                </a:schemeClr>
              </a:solidFill>
              <a:ln w="12700">
                <a:solidFill>
                  <a:schemeClr val="lt1"/>
                </a:solidFill>
              </a:ln>
              <a:effectLst/>
            </c:spPr>
          </c:dPt>
          <c:dLbls>
            <c:dLbl>
              <c:idx val="0"/>
              <c:layout>
                <c:manualLayout>
                  <c:x val="1.950704749675226E-2"/>
                  <c:y val="-6.6397223980327385E-3"/>
                </c:manualLayout>
              </c:layout>
              <c:tx>
                <c:rich>
                  <a:bodyPr/>
                  <a:lstStyle/>
                  <a:p>
                    <a:fld id="{4EAB05B2-F99F-4FF2-80A8-6F209CF4756B}" type="CATEGORYNAME">
                      <a:rPr lang="en-US" sz="1050" baseline="0">
                        <a:solidFill>
                          <a:schemeClr val="accent1"/>
                        </a:solidFill>
                      </a:rPr>
                      <a:pPr/>
                      <a:t>[LUOKAN NIMI]</a:t>
                    </a:fld>
                    <a:r>
                      <a:rPr lang="en-US" sz="1050" baseline="0" dirty="0">
                        <a:solidFill>
                          <a:schemeClr val="accent1"/>
                        </a:solidFill>
                      </a:rPr>
                      <a:t>
</a:t>
                    </a:r>
                    <a:fld id="{72F29EC9-BB89-437A-8B11-E97A16939106}" type="VALUE">
                      <a:rPr lang="en-US" sz="1050" baseline="0">
                        <a:solidFill>
                          <a:schemeClr val="accent1"/>
                        </a:solidFill>
                      </a:rPr>
                      <a:pPr/>
                      <a:t>[ARVO]</a:t>
                    </a:fld>
                    <a:r>
                      <a:rPr lang="en-US" sz="1050" baseline="0" dirty="0">
                        <a:solidFill>
                          <a:schemeClr val="accent1"/>
                        </a:solidFill>
                      </a:rPr>
                      <a:t> </a:t>
                    </a:r>
                    <a:r>
                      <a:rPr lang="en-US" sz="1050" baseline="0" dirty="0" err="1">
                        <a:solidFill>
                          <a:schemeClr val="accent1"/>
                        </a:solidFill>
                      </a:rPr>
                      <a:t>mrd</a:t>
                    </a:r>
                    <a:r>
                      <a:rPr lang="en-US" sz="1050" baseline="0" dirty="0">
                        <a:solidFill>
                          <a:schemeClr val="accent1"/>
                        </a:solidFill>
                      </a:rPr>
                      <a:t>.€
</a:t>
                    </a:r>
                    <a:fld id="{2F8208CA-F327-4012-9833-FF5136133297}" type="PERCENTAGE">
                      <a:rPr lang="en-US" sz="1050" baseline="0">
                        <a:solidFill>
                          <a:schemeClr val="accent1"/>
                        </a:solidFill>
                      </a:rPr>
                      <a:pPr/>
                      <a:t>[PROSENTTI]</a:t>
                    </a:fld>
                    <a:endParaRPr lang="en-US" sz="1050" baseline="0" dirty="0">
                      <a:solidFill>
                        <a:schemeClr val="accent1"/>
                      </a:solidFill>
                    </a:endParaRP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Lst>
            </c:dLbl>
            <c:dLbl>
              <c:idx val="1"/>
              <c:layout>
                <c:manualLayout>
                  <c:x val="-5.1335364928987819E-2"/>
                  <c:y val="-5.4634200902217274E-2"/>
                </c:manualLayout>
              </c:layout>
              <c:tx>
                <c:rich>
                  <a:bodyPr/>
                  <a:lstStyle/>
                  <a:p>
                    <a:fld id="{97BFE3C5-7E49-43FD-A289-AA54F8EAFFA9}" type="CATEGORYNAME">
                      <a:rPr lang="en-US" sz="1000">
                        <a:solidFill>
                          <a:schemeClr val="accent2"/>
                        </a:solidFill>
                      </a:rPr>
                      <a:pPr/>
                      <a:t>[LUOKAN NIMI]</a:t>
                    </a:fld>
                    <a:r>
                      <a:rPr lang="en-US" sz="1000" dirty="0">
                        <a:solidFill>
                          <a:schemeClr val="accent2"/>
                        </a:solidFill>
                      </a:rPr>
                      <a:t>
</a:t>
                    </a:r>
                    <a:fld id="{D22FB38F-D053-4987-B9E3-E34DFBF28DBD}" type="VALUE">
                      <a:rPr lang="en-US" sz="1000">
                        <a:solidFill>
                          <a:schemeClr val="accent2"/>
                        </a:solidFill>
                      </a:rPr>
                      <a:pPr/>
                      <a:t>[ARVO]</a:t>
                    </a:fld>
                    <a:r>
                      <a:rPr lang="en-US" sz="1000" dirty="0">
                        <a:solidFill>
                          <a:schemeClr val="accent2"/>
                        </a:solidFill>
                      </a:rPr>
                      <a:t> </a:t>
                    </a:r>
                    <a:r>
                      <a:rPr lang="en-US" sz="1000" dirty="0" err="1">
                        <a:solidFill>
                          <a:schemeClr val="accent2"/>
                        </a:solidFill>
                      </a:rPr>
                      <a:t>mrd</a:t>
                    </a:r>
                    <a:r>
                      <a:rPr lang="en-US" sz="1000" dirty="0">
                        <a:solidFill>
                          <a:schemeClr val="accent2"/>
                        </a:solidFill>
                      </a:rPr>
                      <a:t>.€</a:t>
                    </a:r>
                    <a:r>
                      <a:rPr lang="en-US" sz="1000" dirty="0">
                        <a:solidFill>
                          <a:srgbClr val="000000"/>
                        </a:solidFill>
                      </a:rPr>
                      <a:t>
</a:t>
                    </a:r>
                    <a:fld id="{3A5D80B5-274E-4DDE-B870-B9A735F2B95D}" type="PERCENTAGE">
                      <a:rPr lang="en-US" sz="1000">
                        <a:solidFill>
                          <a:schemeClr val="accent2"/>
                        </a:solidFill>
                      </a:rPr>
                      <a:pPr/>
                      <a:t>[PROSENTTI]</a:t>
                    </a:fld>
                    <a:endParaRPr lang="en-US" sz="1000" dirty="0">
                      <a:solidFill>
                        <a:srgbClr val="000000"/>
                      </a:solidFill>
                    </a:endParaRP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Lst>
            </c:dLbl>
            <c:dLbl>
              <c:idx val="2"/>
              <c:layout>
                <c:manualLayout>
                  <c:x val="-2.6495672221413066E-2"/>
                  <c:y val="6.8292751127771436E-3"/>
                </c:manualLayout>
              </c:layout>
              <c:tx>
                <c:rich>
                  <a:bodyPr/>
                  <a:lstStyle/>
                  <a:p>
                    <a:fld id="{4F8ED565-539F-423F-8435-EE6A7BCD0983}" type="CATEGORYNAME">
                      <a:rPr lang="en-US" sz="1000">
                        <a:solidFill>
                          <a:schemeClr val="accent3"/>
                        </a:solidFill>
                      </a:rPr>
                      <a:pPr/>
                      <a:t>[LUOKAN NIMI]</a:t>
                    </a:fld>
                    <a:r>
                      <a:rPr lang="en-US" sz="1000" dirty="0">
                        <a:solidFill>
                          <a:schemeClr val="accent3"/>
                        </a:solidFill>
                      </a:rPr>
                      <a:t>
</a:t>
                    </a:r>
                    <a:fld id="{DE4971F3-97B3-4827-8C09-C73D27416722}" type="VALUE">
                      <a:rPr lang="en-US" sz="1000">
                        <a:solidFill>
                          <a:schemeClr val="accent3"/>
                        </a:solidFill>
                      </a:rPr>
                      <a:pPr/>
                      <a:t>[ARVO]</a:t>
                    </a:fld>
                    <a:r>
                      <a:rPr lang="en-US" sz="1000" dirty="0">
                        <a:solidFill>
                          <a:schemeClr val="accent3"/>
                        </a:solidFill>
                      </a:rPr>
                      <a:t> </a:t>
                    </a:r>
                    <a:r>
                      <a:rPr lang="en-US" sz="1000" dirty="0" err="1">
                        <a:solidFill>
                          <a:schemeClr val="accent3"/>
                        </a:solidFill>
                      </a:rPr>
                      <a:t>mrd</a:t>
                    </a:r>
                    <a:r>
                      <a:rPr lang="en-US" sz="1000" dirty="0">
                        <a:solidFill>
                          <a:schemeClr val="accent3"/>
                        </a:solidFill>
                      </a:rPr>
                      <a:t>.€
</a:t>
                    </a:r>
                    <a:fld id="{932EA66D-72DF-4B7A-960D-BC9D650C134A}" type="PERCENTAGE">
                      <a:rPr lang="en-US" sz="1000">
                        <a:solidFill>
                          <a:schemeClr val="accent3"/>
                        </a:solidFill>
                      </a:rPr>
                      <a:pPr/>
                      <a:t>[PROSENTTI]</a:t>
                    </a:fld>
                    <a:endParaRPr lang="en-US" sz="1000" dirty="0">
                      <a:solidFill>
                        <a:schemeClr val="accent3"/>
                      </a:solidFill>
                    </a:endParaRP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Lst>
            </c:dLbl>
            <c:dLbl>
              <c:idx val="3"/>
              <c:layout>
                <c:manualLayout>
                  <c:x val="-4.9679385415149532E-2"/>
                  <c:y val="8.8780576466102865E-2"/>
                </c:manualLayout>
              </c:layout>
              <c:tx>
                <c:rich>
                  <a:bodyPr/>
                  <a:lstStyle/>
                  <a:p>
                    <a:fld id="{F032F855-88D9-4187-AB46-3FFD5CEAB88A}" type="CATEGORYNAME">
                      <a:rPr lang="fi-FI" sz="1000">
                        <a:solidFill>
                          <a:schemeClr val="accent4"/>
                        </a:solidFill>
                      </a:rPr>
                      <a:pPr/>
                      <a:t>[LUOKAN NIMI]</a:t>
                    </a:fld>
                    <a:r>
                      <a:rPr lang="fi-FI" sz="1000" dirty="0">
                        <a:solidFill>
                          <a:schemeClr val="accent4"/>
                        </a:solidFill>
                      </a:rPr>
                      <a:t>
</a:t>
                    </a:r>
                    <a:fld id="{8075301A-A27B-49BD-9FB7-092FB4E0F148}" type="VALUE">
                      <a:rPr lang="fi-FI" sz="1000">
                        <a:solidFill>
                          <a:schemeClr val="accent4"/>
                        </a:solidFill>
                      </a:rPr>
                      <a:pPr/>
                      <a:t>[ARVO]</a:t>
                    </a:fld>
                    <a:r>
                      <a:rPr lang="fi-FI" sz="1000" dirty="0">
                        <a:solidFill>
                          <a:schemeClr val="accent4"/>
                        </a:solidFill>
                      </a:rPr>
                      <a:t> mrd.€
</a:t>
                    </a:r>
                    <a:fld id="{17227AA2-9DEB-4333-BDAB-A4948AB71EE2}" type="PERCENTAGE">
                      <a:rPr lang="fi-FI" sz="1000">
                        <a:solidFill>
                          <a:schemeClr val="accent4"/>
                        </a:solidFill>
                      </a:rPr>
                      <a:pPr/>
                      <a:t>[PROSENTTI]</a:t>
                    </a:fld>
                    <a:endParaRPr lang="fi-FI" sz="1000" dirty="0">
                      <a:solidFill>
                        <a:schemeClr val="accent4"/>
                      </a:solidFill>
                    </a:endParaRP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rgbClr val="000000"/>
                    </a:solidFill>
                    <a:latin typeface="Verdana" panose="020B0604030504040204" pitchFamily="34" charset="0"/>
                    <a:ea typeface="+mn-ea"/>
                    <a:cs typeface="+mn-cs"/>
                  </a:defRPr>
                </a:pPr>
                <a:endParaRPr lang="fi-FI"/>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Taul1!$A$2:$A$5</c:f>
              <c:strCache>
                <c:ptCount val="4"/>
                <c:pt idx="0">
                  <c:v>Teknologiateollisuus</c:v>
                </c:pt>
                <c:pt idx="1">
                  <c:v>Metsäteollisuus</c:v>
                </c:pt>
                <c:pt idx="2">
                  <c:v>Kemianteollisuus</c:v>
                </c:pt>
                <c:pt idx="3">
                  <c:v>Muut toimialat</c:v>
                </c:pt>
              </c:strCache>
            </c:strRef>
          </c:cat>
          <c:val>
            <c:numRef>
              <c:f>Taul1!$B$2:$B$5</c:f>
              <c:numCache>
                <c:formatCode>General</c:formatCode>
                <c:ptCount val="4"/>
                <c:pt idx="0">
                  <c:v>38</c:v>
                </c:pt>
                <c:pt idx="1">
                  <c:v>12.21</c:v>
                </c:pt>
                <c:pt idx="2">
                  <c:v>10.94</c:v>
                </c:pt>
                <c:pt idx="3">
                  <c:v>15.43</c:v>
                </c:pt>
              </c:numCache>
            </c:numRef>
          </c:val>
        </c:ser>
        <c:dLbls>
          <c:dLblPos val="outEnd"/>
          <c:showLegendKey val="0"/>
          <c:showVal val="0"/>
          <c:showCatName val="1"/>
          <c:showSerName val="0"/>
          <c:showPercent val="1"/>
          <c:showBubbleSize val="0"/>
          <c:showLeaderLines val="1"/>
        </c:dLbls>
        <c:firstSliceAng val="0"/>
      </c:pieChart>
      <c:spPr>
        <a:noFill/>
        <a:ln>
          <a:noFill/>
        </a:ln>
        <a:effectLst/>
      </c:spPr>
    </c:plotArea>
    <c:legend>
      <c:legendPos val="b"/>
      <c:layout>
        <c:manualLayout>
          <c:xMode val="edge"/>
          <c:yMode val="edge"/>
          <c:x val="9.2515533283427917E-2"/>
          <c:y val="0.90564549824401597"/>
          <c:w val="0.79178508984731999"/>
          <c:h val="6.3622763748486938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133036231291054"/>
          <c:y val="0.10286186515853044"/>
          <c:w val="0.30934917092879022"/>
          <c:h val="0.68996327749305697"/>
        </c:manualLayout>
      </c:layout>
      <c:pieChart>
        <c:varyColors val="1"/>
        <c:ser>
          <c:idx val="0"/>
          <c:order val="0"/>
          <c:tx>
            <c:strRef>
              <c:f>Taul1!$B$1</c:f>
              <c:strCache>
                <c:ptCount val="1"/>
                <c:pt idx="0">
                  <c:v>2014</c:v>
                </c:pt>
              </c:strCache>
            </c:strRef>
          </c:tx>
          <c:spPr>
            <a:ln w="0"/>
            <a:effectLst/>
          </c:spPr>
          <c:dPt>
            <c:idx val="0"/>
            <c:bubble3D val="0"/>
            <c:spPr>
              <a:solidFill>
                <a:schemeClr val="accent1"/>
              </a:solidFill>
              <a:ln w="0" cap="flat" cmpd="sng" algn="ctr">
                <a:solidFill>
                  <a:schemeClr val="lt1">
                    <a:shade val="95000"/>
                    <a:satMod val="105000"/>
                  </a:schemeClr>
                </a:solidFill>
                <a:prstDash val="solid"/>
                <a:round/>
              </a:ln>
              <a:effectLst/>
            </c:spPr>
          </c:dPt>
          <c:dPt>
            <c:idx val="1"/>
            <c:bubble3D val="0"/>
            <c:spPr>
              <a:solidFill>
                <a:schemeClr val="accent2"/>
              </a:solidFill>
              <a:ln w="0" cap="flat" cmpd="sng" algn="ctr">
                <a:solidFill>
                  <a:schemeClr val="lt1">
                    <a:shade val="95000"/>
                    <a:satMod val="105000"/>
                  </a:schemeClr>
                </a:solidFill>
                <a:prstDash val="solid"/>
                <a:round/>
              </a:ln>
              <a:effectLst/>
            </c:spPr>
          </c:dPt>
          <c:dPt>
            <c:idx val="2"/>
            <c:bubble3D val="0"/>
            <c:spPr>
              <a:solidFill>
                <a:schemeClr val="accent3"/>
              </a:solidFill>
              <a:ln w="0" cap="flat" cmpd="sng" algn="ctr">
                <a:solidFill>
                  <a:schemeClr val="lt1">
                    <a:shade val="95000"/>
                    <a:satMod val="105000"/>
                  </a:schemeClr>
                </a:solidFill>
                <a:prstDash val="solid"/>
                <a:round/>
              </a:ln>
              <a:effectLst/>
            </c:spPr>
          </c:dPt>
          <c:dPt>
            <c:idx val="3"/>
            <c:bubble3D val="0"/>
            <c:spPr>
              <a:solidFill>
                <a:schemeClr val="accent4"/>
              </a:solidFill>
              <a:ln w="0" cap="flat" cmpd="sng" algn="ctr">
                <a:solidFill>
                  <a:schemeClr val="lt1">
                    <a:shade val="95000"/>
                    <a:satMod val="105000"/>
                  </a:schemeClr>
                </a:solidFill>
                <a:prstDash val="solid"/>
                <a:round/>
              </a:ln>
              <a:effectLst/>
            </c:spPr>
          </c:dPt>
          <c:dPt>
            <c:idx val="4"/>
            <c:bubble3D val="0"/>
            <c:spPr>
              <a:solidFill>
                <a:schemeClr val="accent5"/>
              </a:solidFill>
              <a:ln w="0" cap="flat" cmpd="sng" algn="ctr">
                <a:solidFill>
                  <a:schemeClr val="lt1">
                    <a:shade val="95000"/>
                    <a:satMod val="105000"/>
                  </a:schemeClr>
                </a:solidFill>
                <a:prstDash val="solid"/>
                <a:round/>
              </a:ln>
              <a:effectLst/>
            </c:spPr>
          </c:dPt>
          <c:dPt>
            <c:idx val="5"/>
            <c:bubble3D val="0"/>
            <c:spPr>
              <a:solidFill>
                <a:schemeClr val="accent6"/>
              </a:solidFill>
              <a:ln w="0" cap="flat" cmpd="sng" algn="ctr">
                <a:solidFill>
                  <a:schemeClr val="lt1">
                    <a:shade val="95000"/>
                    <a:satMod val="105000"/>
                  </a:schemeClr>
                </a:solidFill>
                <a:prstDash val="solid"/>
                <a:round/>
              </a:ln>
              <a:effectLst/>
            </c:spPr>
          </c:dPt>
          <c:dPt>
            <c:idx val="6"/>
            <c:bubble3D val="0"/>
            <c:spPr>
              <a:solidFill>
                <a:srgbClr val="0ACFCF"/>
              </a:solidFill>
              <a:ln w="0" cap="flat" cmpd="sng" algn="ctr">
                <a:solidFill>
                  <a:schemeClr val="lt1">
                    <a:shade val="95000"/>
                    <a:satMod val="105000"/>
                  </a:schemeClr>
                </a:solidFill>
                <a:prstDash val="solid"/>
                <a:round/>
              </a:ln>
              <a:effectLst/>
            </c:spPr>
          </c:dPt>
          <c:dPt>
            <c:idx val="7"/>
            <c:bubble3D val="0"/>
            <c:spPr>
              <a:solidFill>
                <a:srgbClr val="141F94"/>
              </a:solidFill>
              <a:ln w="0" cap="flat" cmpd="sng" algn="ctr">
                <a:solidFill>
                  <a:schemeClr val="lt1">
                    <a:shade val="95000"/>
                    <a:satMod val="105000"/>
                  </a:schemeClr>
                </a:solidFill>
                <a:prstDash val="solid"/>
                <a:round/>
              </a:ln>
              <a:effectLst/>
            </c:spPr>
          </c:dPt>
          <c:dPt>
            <c:idx val="8"/>
            <c:bubble3D val="0"/>
            <c:spPr>
              <a:solidFill>
                <a:srgbClr val="999999"/>
              </a:solidFill>
              <a:ln w="0" cap="flat" cmpd="sng" algn="ctr">
                <a:solidFill>
                  <a:schemeClr val="lt1">
                    <a:shade val="95000"/>
                    <a:satMod val="105000"/>
                  </a:schemeClr>
                </a:solidFill>
                <a:prstDash val="solid"/>
                <a:round/>
              </a:ln>
              <a:effectLst/>
            </c:spPr>
          </c:dPt>
          <c:dPt>
            <c:idx val="9"/>
            <c:bubble3D val="0"/>
            <c:spPr>
              <a:solidFill>
                <a:srgbClr val="0A4F77"/>
              </a:solidFill>
              <a:ln w="0" cap="flat" cmpd="sng" algn="ctr">
                <a:solidFill>
                  <a:schemeClr val="lt1">
                    <a:shade val="95000"/>
                    <a:satMod val="105000"/>
                  </a:schemeClr>
                </a:solidFill>
                <a:prstDash val="solid"/>
                <a:round/>
              </a:ln>
              <a:effectLst/>
            </c:spPr>
          </c:dPt>
          <c:dPt>
            <c:idx val="10"/>
            <c:bubble3D val="0"/>
            <c:spPr>
              <a:solidFill>
                <a:srgbClr val="C9218C"/>
              </a:solidFill>
              <a:ln w="0" cap="flat" cmpd="sng" algn="ctr">
                <a:solidFill>
                  <a:schemeClr val="lt1">
                    <a:shade val="95000"/>
                    <a:satMod val="105000"/>
                  </a:schemeClr>
                </a:solidFill>
                <a:prstDash val="solid"/>
                <a:round/>
              </a:ln>
              <a:effectLst/>
            </c:spPr>
          </c:dPt>
          <c:dPt>
            <c:idx val="11"/>
            <c:bubble3D val="0"/>
            <c:spPr>
              <a:solidFill>
                <a:srgbClr val="599C45"/>
              </a:solidFill>
              <a:ln w="0" cap="flat" cmpd="sng" algn="ctr">
                <a:solidFill>
                  <a:schemeClr val="lt1">
                    <a:shade val="95000"/>
                    <a:satMod val="105000"/>
                  </a:schemeClr>
                </a:solidFill>
                <a:prstDash val="solid"/>
                <a:round/>
              </a:ln>
              <a:effectLst/>
            </c:spPr>
          </c:dPt>
          <c:dPt>
            <c:idx val="12"/>
            <c:bubble3D val="0"/>
            <c:spPr>
              <a:solidFill>
                <a:srgbClr val="AB543D"/>
              </a:solidFill>
              <a:ln w="0" cap="flat" cmpd="sng" algn="ctr">
                <a:solidFill>
                  <a:schemeClr val="lt1">
                    <a:shade val="95000"/>
                    <a:satMod val="105000"/>
                  </a:schemeClr>
                </a:solidFill>
                <a:prstDash val="solid"/>
                <a:round/>
              </a:ln>
              <a:effectLst/>
            </c:spPr>
          </c:dPt>
          <c:dPt>
            <c:idx val="13"/>
            <c:bubble3D val="0"/>
            <c:spPr>
              <a:solidFill>
                <a:srgbClr val="5C0A70"/>
              </a:solidFill>
              <a:ln w="0" cap="flat" cmpd="sng" algn="ctr">
                <a:solidFill>
                  <a:schemeClr val="lt1">
                    <a:shade val="95000"/>
                    <a:satMod val="105000"/>
                  </a:schemeClr>
                </a:solidFill>
                <a:prstDash val="solid"/>
                <a:round/>
              </a:ln>
              <a:effectLst/>
            </c:spPr>
          </c:dPt>
          <c:dPt>
            <c:idx val="14"/>
            <c:bubble3D val="0"/>
            <c:spPr>
              <a:solidFill>
                <a:srgbClr val="C7C22B"/>
              </a:solidFill>
              <a:ln w="0" cap="flat" cmpd="sng" algn="ctr">
                <a:solidFill>
                  <a:schemeClr val="lt1">
                    <a:shade val="95000"/>
                    <a:satMod val="105000"/>
                  </a:schemeClr>
                </a:solidFill>
                <a:prstDash val="solid"/>
                <a:round/>
              </a:ln>
              <a:effectLst/>
            </c:spPr>
          </c:dPt>
          <c:dPt>
            <c:idx val="15"/>
            <c:bubble3D val="0"/>
            <c:spPr>
              <a:solidFill>
                <a:srgbClr val="26AB9C"/>
              </a:solidFill>
              <a:ln w="0" cap="flat" cmpd="sng" algn="ctr">
                <a:solidFill>
                  <a:schemeClr val="lt1">
                    <a:shade val="95000"/>
                    <a:satMod val="105000"/>
                  </a:schemeClr>
                </a:solidFill>
                <a:prstDash val="solid"/>
                <a:round/>
              </a:ln>
              <a:effectLst/>
            </c:spPr>
          </c:dPt>
          <c:dPt>
            <c:idx val="16"/>
            <c:bubble3D val="0"/>
            <c:spPr>
              <a:solidFill>
                <a:srgbClr val="2B2B8E"/>
              </a:solidFill>
              <a:ln w="0" cap="flat" cmpd="sng" algn="ctr">
                <a:solidFill>
                  <a:schemeClr val="lt1">
                    <a:shade val="95000"/>
                    <a:satMod val="105000"/>
                  </a:schemeClr>
                </a:solidFill>
                <a:prstDash val="solid"/>
                <a:round/>
              </a:ln>
              <a:effectLst/>
            </c:spPr>
          </c:dPt>
          <c:dPt>
            <c:idx val="17"/>
            <c:bubble3D val="0"/>
            <c:spPr>
              <a:solidFill>
                <a:srgbClr val="666666"/>
              </a:solidFill>
              <a:ln w="0" cap="flat" cmpd="sng" algn="ctr">
                <a:solidFill>
                  <a:schemeClr val="lt1">
                    <a:shade val="95000"/>
                    <a:satMod val="105000"/>
                  </a:schemeClr>
                </a:solidFill>
                <a:prstDash val="solid"/>
                <a:round/>
              </a:ln>
              <a:effectLst/>
            </c:spPr>
          </c:dPt>
          <c:dPt>
            <c:idx val="18"/>
            <c:bubble3D val="0"/>
            <c:spPr>
              <a:solidFill>
                <a:srgbClr val="05293B"/>
              </a:solidFill>
              <a:ln w="0" cap="flat" cmpd="sng" algn="ctr">
                <a:solidFill>
                  <a:schemeClr val="lt1">
                    <a:shade val="95000"/>
                    <a:satMod val="105000"/>
                  </a:schemeClr>
                </a:solidFill>
                <a:prstDash val="solid"/>
                <a:round/>
              </a:ln>
              <a:effectLst/>
            </c:spPr>
          </c:dPt>
          <c:dPt>
            <c:idx val="19"/>
            <c:bubble3D val="0"/>
            <c:spPr>
              <a:solidFill>
                <a:srgbClr val="73214F"/>
              </a:solidFill>
              <a:ln w="0" cap="flat" cmpd="sng" algn="ctr">
                <a:solidFill>
                  <a:schemeClr val="lt1">
                    <a:shade val="95000"/>
                    <a:satMod val="105000"/>
                  </a:schemeClr>
                </a:solidFill>
                <a:prstDash val="solid"/>
                <a:round/>
              </a:ln>
              <a:effectLst/>
            </c:spPr>
          </c:dPt>
          <c:dPt>
            <c:idx val="20"/>
            <c:bubble3D val="0"/>
            <c:spPr>
              <a:solidFill>
                <a:srgbClr val="2B4D24"/>
              </a:solidFill>
              <a:ln w="0" cap="flat" cmpd="sng" algn="ctr">
                <a:solidFill>
                  <a:schemeClr val="lt1">
                    <a:shade val="95000"/>
                    <a:satMod val="105000"/>
                  </a:schemeClr>
                </a:solidFill>
                <a:prstDash val="solid"/>
                <a:round/>
              </a:ln>
              <a:effectLst/>
            </c:spPr>
          </c:dPt>
          <c:dPt>
            <c:idx val="21"/>
            <c:bubble3D val="0"/>
            <c:spPr>
              <a:solidFill>
                <a:srgbClr val="542B1F"/>
              </a:solidFill>
              <a:ln w="0" cap="flat" cmpd="sng" algn="ctr">
                <a:solidFill>
                  <a:schemeClr val="lt1">
                    <a:shade val="95000"/>
                    <a:satMod val="105000"/>
                  </a:schemeClr>
                </a:solidFill>
                <a:prstDash val="solid"/>
                <a:round/>
              </a:ln>
              <a:effectLst/>
            </c:spPr>
          </c:dPt>
          <c:dPt>
            <c:idx val="22"/>
            <c:bubble3D val="0"/>
            <c:spPr>
              <a:solidFill>
                <a:srgbClr val="2E0538"/>
              </a:solidFill>
              <a:ln w="0" cap="flat" cmpd="sng" algn="ctr">
                <a:solidFill>
                  <a:schemeClr val="lt1">
                    <a:shade val="95000"/>
                    <a:satMod val="105000"/>
                  </a:schemeClr>
                </a:solidFill>
                <a:prstDash val="solid"/>
                <a:round/>
              </a:ln>
              <a:effectLst/>
            </c:spPr>
          </c:dPt>
          <c:dPt>
            <c:idx val="23"/>
            <c:bubble3D val="0"/>
            <c:spPr>
              <a:solidFill>
                <a:srgbClr val="736B2B"/>
              </a:solidFill>
              <a:ln w="0" cap="flat" cmpd="sng" algn="ctr">
                <a:solidFill>
                  <a:schemeClr val="lt1">
                    <a:shade val="95000"/>
                    <a:satMod val="105000"/>
                  </a:schemeClr>
                </a:solidFill>
                <a:prstDash val="solid"/>
                <a:round/>
              </a:ln>
              <a:effectLst/>
            </c:spPr>
          </c:dPt>
          <c:dPt>
            <c:idx val="24"/>
            <c:bubble3D val="0"/>
            <c:spPr>
              <a:solidFill>
                <a:srgbClr val="216657"/>
              </a:solidFill>
              <a:ln w="0" cap="flat" cmpd="sng" algn="ctr">
                <a:solidFill>
                  <a:schemeClr val="lt1">
                    <a:shade val="95000"/>
                    <a:satMod val="105000"/>
                  </a:schemeClr>
                </a:solidFill>
                <a:prstDash val="solid"/>
                <a:round/>
              </a:ln>
              <a:effectLst/>
            </c:spPr>
          </c:dPt>
          <c:dLbls>
            <c:dLbl>
              <c:idx val="0"/>
              <c:layout>
                <c:manualLayout>
                  <c:x val="6.5079924807527459E-2"/>
                  <c:y val="1.5085974088309621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1"/>
              <c:layout>
                <c:manualLayout>
                  <c:x val="4.4787786925394688E-2"/>
                  <c:y val="3.2672973863217311E-4"/>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2"/>
              <c:layout>
                <c:manualLayout>
                  <c:x val="3.6739357972332243E-2"/>
                  <c:y val="-3.8070134081583461E-2"/>
                </c:manualLayout>
              </c:layout>
              <c:tx>
                <c:rich>
                  <a:bodyPr/>
                  <a:lstStyle/>
                  <a:p>
                    <a:fld id="{D58879DA-EAF0-4311-8711-637C9FDF2200}" type="CATEGORYNAME">
                      <a:rPr lang="en-US" baseline="0">
                        <a:solidFill>
                          <a:schemeClr val="accent2"/>
                        </a:solidFill>
                      </a:rPr>
                      <a:pPr/>
                      <a:t>[LUOKAN NIMI]</a:t>
                    </a:fld>
                    <a:r>
                      <a:rPr lang="en-US" baseline="0" dirty="0">
                        <a:solidFill>
                          <a:schemeClr val="accent2"/>
                        </a:solidFill>
                      </a:rPr>
                      <a:t>, </a:t>
                    </a:r>
                    <a:fld id="{590318F8-1074-4B75-B633-27361B1C648B}" type="VALUE">
                      <a:rPr lang="en-US" baseline="0">
                        <a:solidFill>
                          <a:schemeClr val="accent2"/>
                        </a:solidFill>
                      </a:rPr>
                      <a:pPr/>
                      <a:t>[ARVO]</a:t>
                    </a:fld>
                    <a:endParaRPr lang="en-US" baseline="0" dirty="0">
                      <a:solidFill>
                        <a:schemeClr val="accent2"/>
                      </a:solidFill>
                    </a:endParaRPr>
                  </a:p>
                </c:rich>
              </c:tx>
              <c:dLblPos val="bestFit"/>
              <c:showLegendKey val="0"/>
              <c:showVal val="1"/>
              <c:showCatName val="1"/>
              <c:showSerName val="0"/>
              <c:showPercent val="0"/>
              <c:showBubbleSize val="0"/>
              <c:extLst>
                <c:ext xmlns:c15="http://schemas.microsoft.com/office/drawing/2012/chart" uri="{CE6537A1-D6FC-4f65-9D91-7224C49458BB}">
                  <c15:layout>
                    <c:manualLayout>
                      <c:w val="0.28128536278173022"/>
                      <c:h val="7.9948212804293678E-2"/>
                    </c:manualLayout>
                  </c15:layout>
                  <c15:dlblFieldTable/>
                  <c15:showDataLabelsRange val="0"/>
                </c:ext>
              </c:extLst>
            </c:dLbl>
            <c:dLbl>
              <c:idx val="3"/>
              <c:layout>
                <c:manualLayout>
                  <c:x val="5.3770872913603336E-2"/>
                  <c:y val="-6.0702421046078002E-2"/>
                </c:manualLayout>
              </c:layout>
              <c:spPr>
                <a:noFill/>
                <a:ln>
                  <a:noFill/>
                </a:ln>
                <a:effectLst/>
              </c:spPr>
              <c:txPr>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7192256864510161"/>
                      <c:h val="0.12349506100640208"/>
                    </c:manualLayout>
                  </c15:layout>
                </c:ext>
              </c:extLst>
            </c:dLbl>
            <c:dLbl>
              <c:idx val="4"/>
              <c:layout>
                <c:manualLayout>
                  <c:x val="6.8446121644509555E-2"/>
                  <c:y val="-3.059552614396648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5"/>
              <c:layout>
                <c:manualLayout>
                  <c:x val="7.4744886942882865E-2"/>
                  <c:y val="-3.566675482338767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6"/>
              <c:layout>
                <c:manualLayout>
                  <c:x val="0.10138720520726244"/>
                  <c:y val="-1.3597065605096681E-2"/>
                </c:manualLayout>
              </c:layout>
              <c:tx>
                <c:rich>
                  <a:bodyPr/>
                  <a:lstStyle/>
                  <a:p>
                    <a:fld id="{4C4FECE7-07F7-47D1-BB5A-FC25D27DB245}" type="CATEGORYNAME">
                      <a:rPr lang="en-US">
                        <a:solidFill>
                          <a:schemeClr val="accent2"/>
                        </a:solidFill>
                      </a:rPr>
                      <a:pPr/>
                      <a:t>[LUOKAN NIMI]</a:t>
                    </a:fld>
                    <a:r>
                      <a:rPr lang="en-US" dirty="0">
                        <a:solidFill>
                          <a:schemeClr val="accent2"/>
                        </a:solidFill>
                      </a:rPr>
                      <a:t>, </a:t>
                    </a:r>
                    <a:fld id="{D4D1B192-4D72-47FC-8D47-54A58A22BECF}" type="VALUE">
                      <a:rPr lang="en-US">
                        <a:solidFill>
                          <a:schemeClr val="accent2"/>
                        </a:solidFill>
                      </a:rPr>
                      <a:pPr/>
                      <a:t>[ARVO]</a:t>
                    </a:fld>
                    <a:endParaRPr lang="en-US" dirty="0">
                      <a:solidFill>
                        <a:schemeClr val="accent2"/>
                      </a:solidFill>
                    </a:endParaRPr>
                  </a:p>
                </c:rich>
              </c:tx>
              <c:dLblPos val="bestFit"/>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Lst>
            </c:dLbl>
            <c:dLbl>
              <c:idx val="7"/>
              <c:layout>
                <c:manualLayout>
                  <c:x val="0.14895307675735206"/>
                  <c:y val="2.3816150133911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8"/>
              <c:layout>
                <c:manualLayout>
                  <c:x val="0.14239162929032631"/>
                  <c:y val="7.6932880452568575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9"/>
              <c:layout>
                <c:manualLayout>
                  <c:x val="4.8522836289839832E-2"/>
                  <c:y val="9.29631247708501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10"/>
              <c:layout>
                <c:manualLayout>
                  <c:x val="-5.6805675080051313E-2"/>
                  <c:y val="0.1215040849199325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11"/>
              <c:layout>
                <c:manualLayout>
                  <c:x val="-5.4713283963718842E-2"/>
                  <c:y val="9.690543302599084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12"/>
              <c:layout>
                <c:manualLayout>
                  <c:x val="-0.14890225813616861"/>
                  <c:y val="0.14129943716279389"/>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13"/>
              <c:layout>
                <c:manualLayout>
                  <c:x val="-7.5627532431465846E-2"/>
                  <c:y val="8.957263856613537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3044896701012582"/>
                      <c:h val="7.6563621811918808E-2"/>
                    </c:manualLayout>
                  </c15:layout>
                </c:ext>
              </c:extLst>
            </c:dLbl>
            <c:dLbl>
              <c:idx val="14"/>
              <c:layout>
                <c:manualLayout>
                  <c:x val="-2.7672647914993093E-2"/>
                  <c:y val="5.0890019257897788E-2"/>
                </c:manualLayout>
              </c:layout>
              <c:spPr>
                <a:noFill/>
                <a:ln>
                  <a:noFill/>
                </a:ln>
                <a:effectLst/>
              </c:spPr>
              <c:txPr>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1086597554932427"/>
                      <c:h val="8.4041499665735639E-2"/>
                    </c:manualLayout>
                  </c15:layout>
                </c:ext>
              </c:extLst>
            </c:dLbl>
            <c:dLbl>
              <c:idx val="15"/>
              <c:layout>
                <c:manualLayout>
                  <c:x val="-3.6036128460885289E-2"/>
                  <c:y val="2.2367816801464855E-2"/>
                </c:manualLayout>
              </c:layout>
              <c:tx>
                <c:rich>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fld id="{E88C430E-7005-434F-B761-EA1ED132FEE2}" type="CATEGORYNAME">
                      <a:rPr lang="en-US">
                        <a:solidFill>
                          <a:schemeClr val="accent2"/>
                        </a:solidFill>
                      </a:rPr>
                      <a:pPr algn="l">
                        <a:defRPr/>
                      </a:pPr>
                      <a:t>[LUOKAN NIMI]</a:t>
                    </a:fld>
                    <a:r>
                      <a:rPr lang="en-US" baseline="0" dirty="0">
                        <a:solidFill>
                          <a:schemeClr val="accent2"/>
                        </a:solidFill>
                      </a:rPr>
                      <a:t>, </a:t>
                    </a:r>
                    <a:fld id="{29C7D86A-6581-4421-A9D0-78D91E84CB51}" type="VALUE">
                      <a:rPr lang="en-US" baseline="0">
                        <a:solidFill>
                          <a:schemeClr val="accent2"/>
                        </a:solidFill>
                      </a:rPr>
                      <a:pPr algn="l">
                        <a:defRPr/>
                      </a:pPr>
                      <a:t>[ARVO]</a:t>
                    </a:fld>
                    <a:endParaRPr lang="en-US" baseline="0" dirty="0">
                      <a:solidFill>
                        <a:schemeClr val="accent2"/>
                      </a:solidFill>
                    </a:endParaRPr>
                  </a:p>
                </c:rich>
              </c:tx>
              <c:spPr>
                <a:noFill/>
                <a:ln>
                  <a:noFill/>
                </a:ln>
                <a:effectLst/>
              </c:spPr>
              <c:txPr>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996082660954246"/>
                      <c:h val="9.0664839323408505E-2"/>
                    </c:manualLayout>
                  </c15:layout>
                  <c15:dlblFieldTable/>
                  <c15:showDataLabelsRange val="0"/>
                </c:ext>
              </c:extLst>
            </c:dLbl>
            <c:dLbl>
              <c:idx val="16"/>
              <c:layout>
                <c:manualLayout>
                  <c:x val="-9.9574674385052922E-2"/>
                  <c:y val="1.8325866618703734E-2"/>
                </c:manualLayout>
              </c:layout>
              <c:spPr>
                <a:noFill/>
                <a:ln>
                  <a:noFill/>
                </a:ln>
                <a:effectLst/>
              </c:spPr>
              <c:txPr>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extLst>
                <c:ext xmlns:c15="http://schemas.microsoft.com/office/drawing/2012/chart" uri="{CE6537A1-D6FC-4f65-9D91-7224C49458BB}"/>
              </c:extLst>
            </c:dLbl>
            <c:dLbl>
              <c:idx val="17"/>
              <c:layout>
                <c:manualLayout>
                  <c:x val="-0.10128819240073134"/>
                  <c:y val="-1.2447391988948722E-2"/>
                </c:manualLayout>
              </c:layout>
              <c:spPr>
                <a:noFill/>
                <a:ln>
                  <a:noFill/>
                </a:ln>
                <a:effectLst/>
              </c:spPr>
              <c:txPr>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18"/>
              <c:layout>
                <c:manualLayout>
                  <c:x val="-6.6519189278368418E-2"/>
                  <c:y val="-5.3279030921723751E-2"/>
                </c:manualLayout>
              </c:layout>
              <c:spPr>
                <a:noFill/>
                <a:ln>
                  <a:noFill/>
                </a:ln>
                <a:effectLst/>
              </c:spPr>
              <c:txPr>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3364564915062519"/>
                      <c:h val="7.6563621811918808E-2"/>
                    </c:manualLayout>
                  </c15:layout>
                </c:ext>
              </c:extLst>
            </c:dLbl>
            <c:dLbl>
              <c:idx val="19"/>
              <c:layout>
                <c:manualLayout>
                  <c:x val="-4.2923304202890838E-2"/>
                  <c:y val="-0.10026532157602931"/>
                </c:manualLayout>
              </c:layout>
              <c:tx>
                <c:rich>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fld id="{A8807897-8D10-4C6C-83CC-F898A9867191}" type="CATEGORYNAME">
                      <a:rPr lang="en-US">
                        <a:solidFill>
                          <a:schemeClr val="accent2"/>
                        </a:solidFill>
                      </a:rPr>
                      <a:pPr algn="l">
                        <a:defRPr/>
                      </a:pPr>
                      <a:t>[LUOKAN NIMI]</a:t>
                    </a:fld>
                    <a:r>
                      <a:rPr lang="en-US" baseline="0" dirty="0">
                        <a:solidFill>
                          <a:schemeClr val="accent2"/>
                        </a:solidFill>
                      </a:rPr>
                      <a:t>, </a:t>
                    </a:r>
                    <a:fld id="{70C6255F-AB64-499C-8822-FF7E8C0117C9}" type="VALUE">
                      <a:rPr lang="en-US" baseline="0">
                        <a:solidFill>
                          <a:schemeClr val="accent2"/>
                        </a:solidFill>
                      </a:rPr>
                      <a:pPr algn="l">
                        <a:defRPr/>
                      </a:pPr>
                      <a:t>[ARVO]</a:t>
                    </a:fld>
                    <a:endParaRPr lang="en-US" baseline="0" dirty="0">
                      <a:solidFill>
                        <a:schemeClr val="accent2"/>
                      </a:solidFill>
                    </a:endParaRPr>
                  </a:p>
                </c:rich>
              </c:tx>
              <c:spPr>
                <a:noFill/>
                <a:ln>
                  <a:noFill/>
                </a:ln>
                <a:effectLst/>
              </c:spPr>
              <c:txPr>
                <a:bodyPr rot="0" spcFirstLastPara="1" vertOverflow="ellipsis" vert="horz" wrap="square" anchor="ctr" anchorCtr="0"/>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7645935081726297"/>
                      <c:h val="8.4161221669814462E-2"/>
                    </c:manualLayout>
                  </c15:layout>
                  <c15:dlblFieldTable/>
                  <c15:showDataLabelsRange val="0"/>
                </c:ext>
              </c:extLst>
            </c:dLbl>
            <c:dLbl>
              <c:idx val="20"/>
              <c:layout>
                <c:manualLayout>
                  <c:x val="-2.9666980565098297E-2"/>
                  <c:y val="-0.14564350592716485"/>
                </c:manualLayout>
              </c:layout>
              <c:tx>
                <c:rich>
                  <a:bodyPr/>
                  <a:lstStyle/>
                  <a:p>
                    <a:fld id="{B65DDB1F-D59A-40D7-8150-A44FABE281CA}" type="CATEGORYNAME">
                      <a:rPr lang="en-US">
                        <a:solidFill>
                          <a:schemeClr val="accent2"/>
                        </a:solidFill>
                      </a:rPr>
                      <a:pPr/>
                      <a:t>[LUOKAN NIMI]</a:t>
                    </a:fld>
                    <a:r>
                      <a:rPr lang="en-US" baseline="0" dirty="0">
                        <a:solidFill>
                          <a:schemeClr val="accent2"/>
                        </a:solidFill>
                      </a:rPr>
                      <a:t>, </a:t>
                    </a:r>
                    <a:fld id="{6258AC2A-3F3D-4960-B3CB-AB6B13231B73}" type="VALUE">
                      <a:rPr lang="en-US" baseline="0">
                        <a:solidFill>
                          <a:schemeClr val="accent2"/>
                        </a:solidFill>
                      </a:rPr>
                      <a:pPr/>
                      <a:t>[ARVO]</a:t>
                    </a:fld>
                    <a:endParaRPr lang="en-US" baseline="0" dirty="0">
                      <a:solidFill>
                        <a:schemeClr val="accent2"/>
                      </a:solidFill>
                    </a:endParaRPr>
                  </a:p>
                </c:rich>
              </c:tx>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7384377496941936"/>
                      <c:h val="8.4354077431570307E-2"/>
                    </c:manualLayout>
                  </c15:layout>
                  <c15:dlblFieldTable/>
                  <c15:showDataLabelsRange val="0"/>
                </c:ext>
              </c:extLst>
            </c:dLbl>
            <c:dLbl>
              <c:idx val="21"/>
              <c:layout>
                <c:manualLayout>
                  <c:x val="-5.4761239563990548E-3"/>
                  <c:y val="-0.19496599403265916"/>
                </c:manualLayout>
              </c:layout>
              <c:tx>
                <c:rich>
                  <a:bodyPr/>
                  <a:lstStyle/>
                  <a:p>
                    <a:fld id="{08891941-D8F3-482E-ADE6-975525F8ADEC}" type="CATEGORYNAME">
                      <a:rPr lang="en-US">
                        <a:solidFill>
                          <a:schemeClr val="accent2"/>
                        </a:solidFill>
                      </a:rPr>
                      <a:pPr/>
                      <a:t>[LUOKAN NIMI]</a:t>
                    </a:fld>
                    <a:r>
                      <a:rPr lang="en-US" baseline="0" dirty="0">
                        <a:solidFill>
                          <a:schemeClr val="accent2"/>
                        </a:solidFill>
                      </a:rPr>
                      <a:t>, </a:t>
                    </a:r>
                    <a:fld id="{2686E372-2069-4D8C-B3B3-BDFB66E860A6}" type="VALUE">
                      <a:rPr lang="en-US" baseline="0">
                        <a:solidFill>
                          <a:schemeClr val="accent2"/>
                        </a:solidFill>
                      </a:rPr>
                      <a:pPr/>
                      <a:t>[ARVO]</a:t>
                    </a:fld>
                    <a:endParaRPr lang="en-US" baseline="0" dirty="0">
                      <a:solidFill>
                        <a:schemeClr val="accent2"/>
                      </a:solidFill>
                    </a:endParaRPr>
                  </a:p>
                </c:rich>
              </c:tx>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880020575576952"/>
                      <c:h val="9.0664755984592088E-2"/>
                    </c:manualLayout>
                  </c15:layout>
                  <c15:dlblFieldTable/>
                  <c15:showDataLabelsRange val="0"/>
                </c:ext>
              </c:extLst>
            </c:dLbl>
            <c:dLbl>
              <c:idx val="22"/>
              <c:layout>
                <c:manualLayout>
                  <c:x val="4.7946176161199519E-2"/>
                  <c:y val="-0.24203915541958962"/>
                </c:manualLayout>
              </c:layout>
              <c:tx>
                <c:rich>
                  <a:bodyPr rot="0" spcFirstLastPara="1" vertOverflow="ellipsis" vert="horz" wrap="square" anchor="ctr" anchorCtr="1"/>
                  <a:lstStyle/>
                  <a:p>
                    <a:pPr algn="l">
                      <a:defRPr sz="850" b="0" i="0" u="none" strike="noStrike" kern="1200" baseline="0">
                        <a:solidFill>
                          <a:schemeClr val="tx1"/>
                        </a:solidFill>
                        <a:latin typeface="+mn-lt"/>
                        <a:ea typeface="+mn-ea"/>
                        <a:cs typeface="+mn-cs"/>
                      </a:defRPr>
                    </a:pPr>
                    <a:fld id="{8F7826DE-AC81-45A6-B614-DBD5F7D29E2A}" type="CATEGORYNAME">
                      <a:rPr lang="en-US">
                        <a:solidFill>
                          <a:schemeClr val="accent2"/>
                        </a:solidFill>
                      </a:rPr>
                      <a:pPr algn="l">
                        <a:defRPr/>
                      </a:pPr>
                      <a:t>[LUOKAN NIMI]</a:t>
                    </a:fld>
                    <a:r>
                      <a:rPr lang="en-US" baseline="0" dirty="0">
                        <a:solidFill>
                          <a:schemeClr val="accent2"/>
                        </a:solidFill>
                      </a:rPr>
                      <a:t>, </a:t>
                    </a:r>
                    <a:fld id="{D535A3AC-45CA-4EBB-B988-9E3DB492B768}" type="VALUE">
                      <a:rPr lang="en-US" baseline="0">
                        <a:solidFill>
                          <a:schemeClr val="accent2"/>
                        </a:solidFill>
                      </a:rPr>
                      <a:pPr algn="l">
                        <a:defRPr/>
                      </a:pPr>
                      <a:t>[ARVO]</a:t>
                    </a:fld>
                    <a:endParaRPr lang="en-US" baseline="0" dirty="0">
                      <a:solidFill>
                        <a:schemeClr val="accent2"/>
                      </a:solidFill>
                    </a:endParaRPr>
                  </a:p>
                </c:rich>
              </c:tx>
              <c:spPr>
                <a:noFill/>
                <a:ln>
                  <a:noFill/>
                </a:ln>
                <a:effectLst/>
              </c:spPr>
              <c:txPr>
                <a:bodyPr rot="0" spcFirstLastPara="1" vertOverflow="ellipsis" vert="horz" wrap="square" anchor="ctr" anchorCtr="1"/>
                <a:lstStyle/>
                <a:p>
                  <a:pPr algn="l">
                    <a:defRPr sz="850" b="0" i="0" u="none" strike="noStrike" kern="1200" baseline="0">
                      <a:solidFill>
                        <a:schemeClr val="tx1"/>
                      </a:solidFill>
                      <a:latin typeface="+mn-lt"/>
                      <a:ea typeface="+mn-ea"/>
                      <a:cs typeface="+mn-cs"/>
                    </a:defRPr>
                  </a:pPr>
                  <a:endParaRPr lang="fi-FI"/>
                </a:p>
              </c:txPr>
              <c:dLblPos val="bestFit"/>
              <c:showLegendKey val="0"/>
              <c:showVal val="1"/>
              <c:showCatName val="1"/>
              <c:showSerName val="0"/>
              <c:showPercent val="0"/>
              <c:showBubbleSize val="0"/>
              <c:extLst>
                <c:ext xmlns:c15="http://schemas.microsoft.com/office/drawing/2012/chart" uri="{CE6537A1-D6FC-4f65-9D91-7224C49458BB}">
                  <c15:layout>
                    <c:manualLayout>
                      <c:w val="0.32845828471168304"/>
                      <c:h val="0.13186371706332947"/>
                    </c:manualLayout>
                  </c15:layout>
                  <c15:dlblFieldTable/>
                  <c15:showDataLabelsRange val="0"/>
                </c:ext>
              </c:extLst>
            </c:dLbl>
            <c:dLbl>
              <c:idx val="23"/>
              <c:layout>
                <c:manualLayout>
                  <c:x val="1.4588284470712103E-2"/>
                  <c:y val="-0.2172688905928974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Lst>
            </c:dLbl>
            <c:dLbl>
              <c:idx val="24"/>
              <c:layout>
                <c:manualLayout>
                  <c:x val="0.19030959276629131"/>
                  <c:y val="-2.654200206574079E-2"/>
                </c:manualLayout>
              </c:layout>
              <c:tx>
                <c:rich>
                  <a:bodyPr/>
                  <a:lstStyle/>
                  <a:p>
                    <a:fld id="{354645EA-1241-4171-B47A-D3F89FEA2A3D}" type="CATEGORYNAME">
                      <a:rPr lang="en-US">
                        <a:solidFill>
                          <a:schemeClr val="accent2"/>
                        </a:solidFill>
                      </a:rPr>
                      <a:pPr/>
                      <a:t>[LUOKAN NIMI]</a:t>
                    </a:fld>
                    <a:r>
                      <a:rPr lang="en-US" dirty="0">
                        <a:solidFill>
                          <a:schemeClr val="accent2"/>
                        </a:solidFill>
                      </a:rPr>
                      <a:t>, </a:t>
                    </a:r>
                    <a:fld id="{F7BE62E6-1055-41BA-86FD-174F15538FD1}" type="VALUE">
                      <a:rPr lang="en-US">
                        <a:solidFill>
                          <a:schemeClr val="accent2"/>
                        </a:solidFill>
                      </a:rPr>
                      <a:pPr/>
                      <a:t>[ARVO]</a:t>
                    </a:fld>
                    <a:endParaRPr lang="en-US" dirty="0">
                      <a:solidFill>
                        <a:schemeClr val="accent2"/>
                      </a:solidFill>
                    </a:endParaRPr>
                  </a:p>
                </c:rich>
              </c:tx>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5974936160598289"/>
                      <c:h val="7.6563621811918808E-2"/>
                    </c:manualLayout>
                  </c15:layout>
                  <c15:dlblFieldTable/>
                  <c15:showDataLabelsRange val="0"/>
                </c:ext>
              </c:extLst>
            </c:dLbl>
            <c:spPr>
              <a:noFill/>
              <a:ln>
                <a:noFill/>
              </a:ln>
              <a:effectLst/>
            </c:spPr>
            <c:txPr>
              <a:bodyPr rot="0" spcFirstLastPara="1" vertOverflow="ellipsis" vert="horz" wrap="square" anchor="ctr" anchorCtr="1"/>
              <a:lstStyle/>
              <a:p>
                <a:pPr>
                  <a:defRPr sz="850" b="0" i="0" u="none" strike="noStrike" kern="1200" baseline="0">
                    <a:solidFill>
                      <a:schemeClr val="tx1"/>
                    </a:solidFill>
                    <a:latin typeface="+mn-lt"/>
                    <a:ea typeface="+mn-ea"/>
                    <a:cs typeface="+mn-cs"/>
                  </a:defRPr>
                </a:pPr>
                <a:endParaRPr lang="fi-FI"/>
              </a:p>
            </c:txPr>
            <c:dLblPos val="outEnd"/>
            <c:showLegendKey val="0"/>
            <c:showVal val="1"/>
            <c:showCatName val="1"/>
            <c:showSerName val="0"/>
            <c:showPercent val="0"/>
            <c:showBubbleSize val="0"/>
            <c:separator>, </c:separator>
            <c:showLeaderLines val="1"/>
            <c:leaderLines>
              <c:spPr>
                <a:ln w="6350" cap="flat" cmpd="sng" algn="ctr">
                  <a:solidFill>
                    <a:schemeClr val="tx1">
                      <a:shade val="95000"/>
                      <a:satMod val="105000"/>
                    </a:schemeClr>
                  </a:solidFill>
                  <a:prstDash val="solid"/>
                  <a:round/>
                </a:ln>
                <a:effectLst/>
              </c:spPr>
            </c:leaderLines>
            <c:extLst>
              <c:ext xmlns:c15="http://schemas.microsoft.com/office/drawing/2012/chart" uri="{CE6537A1-D6FC-4f65-9D91-7224C49458BB}"/>
            </c:extLst>
          </c:dLbls>
          <c:cat>
            <c:strRef>
              <c:f>Taul1!$A$2:$A$26</c:f>
              <c:strCache>
                <c:ptCount val="25"/>
                <c:pt idx="0">
                  <c:v>Koneet ja laitteet</c:v>
                </c:pt>
                <c:pt idx="1">
                  <c:v>Paperi, kartonki, pahvi</c:v>
                </c:pt>
                <c:pt idx="2">
                  <c:v>Elektroniikkateollisuuden palvelut</c:v>
                </c:pt>
                <c:pt idx="3">
                  <c:v>Kemikaalit ja kemialliset tuotteet</c:v>
                </c:pt>
                <c:pt idx="4">
                  <c:v>Terästuotteet</c:v>
                </c:pt>
                <c:pt idx="5">
                  <c:v>Sähkökoneet ja -laitteet</c:v>
                </c:pt>
                <c:pt idx="6">
                  <c:v>Pelit ja ohjelmistot</c:v>
                </c:pt>
                <c:pt idx="7">
                  <c:v>Dieselpolttoaineet</c:v>
                </c:pt>
                <c:pt idx="8">
                  <c:v>Tietoliikennelaitteet</c:v>
                </c:pt>
                <c:pt idx="9">
                  <c:v>Värimetallit</c:v>
                </c:pt>
                <c:pt idx="10">
                  <c:v>Sahatavara</c:v>
                </c:pt>
                <c:pt idx="11">
                  <c:v>Autot</c:v>
                </c:pt>
                <c:pt idx="12">
                  <c:v>Selluloosa</c:v>
                </c:pt>
                <c:pt idx="13">
                  <c:v>Kumi- ja muovituotteet</c:v>
                </c:pt>
                <c:pt idx="14">
                  <c:v>Laivat, veneet ja muut ajoneuvot</c:v>
                </c:pt>
                <c:pt idx="15">
                  <c:v>Koneteollisuuden palvelut</c:v>
                </c:pt>
                <c:pt idx="16">
                  <c:v>Metallituotteet</c:v>
                </c:pt>
                <c:pt idx="17">
                  <c:v>Lääkkeet</c:v>
                </c:pt>
                <c:pt idx="18">
                  <c:v>Lääkintäkojeet ja laitteet</c:v>
                </c:pt>
                <c:pt idx="19">
                  <c:v>Metallien jalostuksen palvelut</c:v>
                </c:pt>
                <c:pt idx="20">
                  <c:v>Kemianteollisuuden palvelut</c:v>
                </c:pt>
                <c:pt idx="21">
                  <c:v>Metsäteollisuuden palvelut</c:v>
                </c:pt>
                <c:pt idx="22">
                  <c:v>Suunnittelu- ja konsultointipalvelut</c:v>
                </c:pt>
                <c:pt idx="23">
                  <c:v>Muut tavaratuotteet</c:v>
                </c:pt>
                <c:pt idx="24">
                  <c:v>Matkailutulot ym. palvelut</c:v>
                </c:pt>
              </c:strCache>
            </c:strRef>
          </c:cat>
          <c:val>
            <c:numRef>
              <c:f>Taul1!$B$2:$B$26</c:f>
              <c:numCache>
                <c:formatCode>#,##0.0</c:formatCode>
                <c:ptCount val="25"/>
                <c:pt idx="0">
                  <c:v>7.3</c:v>
                </c:pt>
                <c:pt idx="1">
                  <c:v>7</c:v>
                </c:pt>
                <c:pt idx="2">
                  <c:v>5</c:v>
                </c:pt>
                <c:pt idx="3">
                  <c:v>4.4000000000000004</c:v>
                </c:pt>
                <c:pt idx="4">
                  <c:v>3.9</c:v>
                </c:pt>
                <c:pt idx="5">
                  <c:v>3.7</c:v>
                </c:pt>
                <c:pt idx="6">
                  <c:v>3.5</c:v>
                </c:pt>
                <c:pt idx="7">
                  <c:v>3.4</c:v>
                </c:pt>
                <c:pt idx="8">
                  <c:v>2.8</c:v>
                </c:pt>
                <c:pt idx="9">
                  <c:v>2.6</c:v>
                </c:pt>
                <c:pt idx="10">
                  <c:v>2.5</c:v>
                </c:pt>
                <c:pt idx="11">
                  <c:v>2.2000000000000002</c:v>
                </c:pt>
                <c:pt idx="12">
                  <c:v>1.8</c:v>
                </c:pt>
                <c:pt idx="13">
                  <c:v>1.4</c:v>
                </c:pt>
                <c:pt idx="14">
                  <c:v>1.4</c:v>
                </c:pt>
                <c:pt idx="15">
                  <c:v>1.4</c:v>
                </c:pt>
                <c:pt idx="16">
                  <c:v>1.3</c:v>
                </c:pt>
                <c:pt idx="17">
                  <c:v>0.9</c:v>
                </c:pt>
                <c:pt idx="18">
                  <c:v>0.9</c:v>
                </c:pt>
                <c:pt idx="19">
                  <c:v>0.9</c:v>
                </c:pt>
                <c:pt idx="20">
                  <c:v>0.8</c:v>
                </c:pt>
                <c:pt idx="21">
                  <c:v>0.4</c:v>
                </c:pt>
                <c:pt idx="22">
                  <c:v>0.3</c:v>
                </c:pt>
                <c:pt idx="23">
                  <c:v>6.6</c:v>
                </c:pt>
                <c:pt idx="24">
                  <c:v>10.199999999999999</c:v>
                </c:pt>
              </c:numCache>
            </c:numRef>
          </c:val>
        </c:ser>
        <c:dLbls>
          <c:dLblPos val="outEnd"/>
          <c:showLegendKey val="0"/>
          <c:showVal val="0"/>
          <c:showCatName val="1"/>
          <c:showSerName val="0"/>
          <c:showPercent val="1"/>
          <c:showBubbleSize val="0"/>
          <c:showLeaderLines val="1"/>
        </c:dLbls>
        <c:firstSliceAng val="0"/>
      </c:pieChart>
      <c:spPr>
        <a:noFill/>
        <a:ln w="25400">
          <a:noFill/>
        </a:ln>
        <a:effectLst/>
      </c:spPr>
    </c:plotArea>
    <c:plotVisOnly val="1"/>
    <c:dispBlanksAs val="gap"/>
    <c:showDLblsOverMax val="0"/>
  </c:chart>
  <c:spPr>
    <a:noFill/>
    <a:ln w="9525" cap="flat" cmpd="sng" algn="ctr">
      <a:noFill/>
      <a:prstDash val="solid"/>
    </a:ln>
    <a:effectLst/>
  </c:spPr>
  <c:txPr>
    <a:bodyPr/>
    <a:lstStyle/>
    <a:p>
      <a:pPr>
        <a:defRPr sz="850" b="0" i="0" baseline="0"/>
      </a:pPr>
      <a:endParaRPr lang="fi-FI"/>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5.3981703474847161E-2"/>
          <c:y val="4.169009667464485E-2"/>
          <c:w val="0.71579377100593577"/>
          <c:h val="0.83742813430070639"/>
        </c:manualLayout>
      </c:layout>
      <c:lineChart>
        <c:grouping val="standard"/>
        <c:varyColors val="0"/>
        <c:ser>
          <c:idx val="2"/>
          <c:order val="0"/>
          <c:tx>
            <c:strRef>
              <c:f>Taul1!$B$1</c:f>
              <c:strCache>
                <c:ptCount val="1"/>
                <c:pt idx="0">
                  <c:v>Teknologia-, metsä- ja kemianteollisuuden palveluvienti Suomesta (ml. peliteollisuus)</c:v>
                </c:pt>
              </c:strCache>
            </c:strRef>
          </c:tx>
          <c:marker>
            <c:symbol val="none"/>
          </c:marker>
          <c:cat>
            <c:numRef>
              <c:f>Taul1!$A$2:$A$6</c:f>
              <c:numCache>
                <c:formatCode>General</c:formatCode>
                <c:ptCount val="5"/>
                <c:pt idx="0">
                  <c:v>2011</c:v>
                </c:pt>
                <c:pt idx="1">
                  <c:v>2012</c:v>
                </c:pt>
                <c:pt idx="2">
                  <c:v>2013</c:v>
                </c:pt>
                <c:pt idx="3">
                  <c:v>2014</c:v>
                </c:pt>
                <c:pt idx="4">
                  <c:v>2015</c:v>
                </c:pt>
              </c:numCache>
            </c:numRef>
          </c:cat>
          <c:val>
            <c:numRef>
              <c:f>Taul1!$B$2:$B$6</c:f>
              <c:numCache>
                <c:formatCode>General</c:formatCode>
                <c:ptCount val="5"/>
                <c:pt idx="0">
                  <c:v>12.891</c:v>
                </c:pt>
                <c:pt idx="1">
                  <c:v>12.340999999999999</c:v>
                </c:pt>
                <c:pt idx="2">
                  <c:v>12.834</c:v>
                </c:pt>
                <c:pt idx="3">
                  <c:v>12.632999999999999</c:v>
                </c:pt>
                <c:pt idx="4">
                  <c:v>12.676</c:v>
                </c:pt>
              </c:numCache>
            </c:numRef>
          </c:val>
          <c:smooth val="0"/>
        </c:ser>
        <c:ser>
          <c:idx val="3"/>
          <c:order val="1"/>
          <c:tx>
            <c:strRef>
              <c:f>Taul1!$C$1</c:f>
              <c:strCache>
                <c:ptCount val="1"/>
                <c:pt idx="0">
                  <c:v>Muiden toimialojen palveluvienti Suomesta </c:v>
                </c:pt>
              </c:strCache>
            </c:strRef>
          </c:tx>
          <c:marker>
            <c:symbol val="none"/>
          </c:marker>
          <c:cat>
            <c:numRef>
              <c:f>Taul1!$A$2:$A$6</c:f>
              <c:numCache>
                <c:formatCode>General</c:formatCode>
                <c:ptCount val="5"/>
                <c:pt idx="0">
                  <c:v>2011</c:v>
                </c:pt>
                <c:pt idx="1">
                  <c:v>2012</c:v>
                </c:pt>
                <c:pt idx="2">
                  <c:v>2013</c:v>
                </c:pt>
                <c:pt idx="3">
                  <c:v>2014</c:v>
                </c:pt>
                <c:pt idx="4">
                  <c:v>2015</c:v>
                </c:pt>
              </c:numCache>
            </c:numRef>
          </c:cat>
          <c:val>
            <c:numRef>
              <c:f>Taul1!$C$2:$C$6</c:f>
              <c:numCache>
                <c:formatCode>General</c:formatCode>
                <c:ptCount val="5"/>
                <c:pt idx="0">
                  <c:v>8.5470000000000006</c:v>
                </c:pt>
                <c:pt idx="1">
                  <c:v>9.9789999999999992</c:v>
                </c:pt>
                <c:pt idx="2">
                  <c:v>9.3620000000000001</c:v>
                </c:pt>
                <c:pt idx="3">
                  <c:v>8.5020000000000007</c:v>
                </c:pt>
                <c:pt idx="4">
                  <c:v>9.8369999999999997</c:v>
                </c:pt>
              </c:numCache>
            </c:numRef>
          </c:val>
          <c:smooth val="0"/>
        </c:ser>
        <c:dLbls>
          <c:showLegendKey val="0"/>
          <c:showVal val="0"/>
          <c:showCatName val="0"/>
          <c:showSerName val="0"/>
          <c:showPercent val="0"/>
          <c:showBubbleSize val="0"/>
        </c:dLbls>
        <c:smooth val="0"/>
        <c:axId val="673186296"/>
        <c:axId val="673186688"/>
      </c:lineChart>
      <c:catAx>
        <c:axId val="673186296"/>
        <c:scaling>
          <c:orientation val="minMax"/>
        </c:scaling>
        <c:delete val="0"/>
        <c:axPos val="b"/>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673186688"/>
        <c:crosses val="autoZero"/>
        <c:auto val="1"/>
        <c:lblAlgn val="ctr"/>
        <c:lblOffset val="100"/>
        <c:tickLblSkip val="1"/>
        <c:tickMarkSkip val="1"/>
        <c:noMultiLvlLbl val="0"/>
      </c:catAx>
      <c:valAx>
        <c:axId val="673186688"/>
        <c:scaling>
          <c:orientation val="minMax"/>
          <c:max val="15"/>
          <c:min val="0"/>
        </c:scaling>
        <c:delete val="0"/>
        <c:axPos val="l"/>
        <c:majorGridlines>
          <c:spPr>
            <a:ln w="3175">
              <a:prstDash val="dash"/>
            </a:ln>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673186296"/>
        <c:crosses val="autoZero"/>
        <c:crossBetween val="between"/>
        <c:majorUnit val="1"/>
        <c:minorUnit val="0.5"/>
      </c:valAx>
      <c:spPr>
        <a:ln>
          <a:noFill/>
        </a:ln>
      </c:spPr>
    </c:plotArea>
    <c:legend>
      <c:legendPos val="r"/>
      <c:layout>
        <c:manualLayout>
          <c:xMode val="edge"/>
          <c:yMode val="edge"/>
          <c:x val="0.7770658010009065"/>
          <c:y val="9.389418710757913E-2"/>
          <c:w val="0.21485621614561912"/>
          <c:h val="0.72093804242011117"/>
        </c:manualLayout>
      </c:layout>
      <c:overlay val="0"/>
      <c:txPr>
        <a:bodyPr/>
        <a:lstStyle/>
        <a:p>
          <a:pPr>
            <a:defRPr sz="1050" b="0" i="0" baseline="0">
              <a:solidFill>
                <a:schemeClr val="tx2"/>
              </a:solidFill>
              <a:latin typeface="Verdana" panose="020B0604030504040204" pitchFamily="34" charset="0"/>
              <a:cs typeface="Arial" panose="020B0604020202020204" pitchFamily="34" charset="0"/>
            </a:defRPr>
          </a:pPr>
          <a:endParaRPr lang="fi-FI"/>
        </a:p>
      </c:txPr>
    </c:legend>
    <c:plotVisOnly val="1"/>
    <c:dispBlanksAs val="gap"/>
    <c:showDLblsOverMax val="0"/>
  </c:chart>
  <c:txPr>
    <a:bodyPr/>
    <a:lstStyle/>
    <a:p>
      <a:pPr>
        <a:defRPr sz="1000">
          <a:latin typeface="Arial Narrow" pitchFamily="34" charset="0"/>
        </a:defRPr>
      </a:pPr>
      <a:endParaRPr lang="fi-FI"/>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044352244495914E-2"/>
          <c:y val="4.6908039361746694E-2"/>
          <c:w val="0.64907365403570305"/>
          <c:h val="0.92502841056746687"/>
        </c:manualLayout>
      </c:layout>
      <c:lineChart>
        <c:grouping val="standard"/>
        <c:varyColors val="0"/>
        <c:ser>
          <c:idx val="0"/>
          <c:order val="0"/>
          <c:tx>
            <c:strRef>
              <c:f>Sheet1!$B$1</c:f>
              <c:strCache>
                <c:ptCount val="1"/>
                <c:pt idx="0">
                  <c:v>Teollisuuden tuotantokyky (tuotanto, jos kapasiteetti täyskäytössä), vas. ast.</c:v>
                </c:pt>
              </c:strCache>
            </c:strRef>
          </c:tx>
          <c:spPr>
            <a:ln w="44450">
              <a:solidFill>
                <a:schemeClr val="accent1"/>
              </a:solidFill>
              <a:prstDash val="sysDash"/>
            </a:ln>
          </c:spPr>
          <c:marker>
            <c:symbol val="none"/>
          </c:marker>
          <c:cat>
            <c:strRef>
              <c:f>Sheet1!$A$2:$A$37</c:f>
              <c:strCache>
                <c:ptCount val="33"/>
                <c:pt idx="0">
                  <c:v>2008,I</c:v>
                </c:pt>
                <c:pt idx="4">
                  <c:v>2009,I</c:v>
                </c:pt>
                <c:pt idx="8">
                  <c:v>2010,I</c:v>
                </c:pt>
                <c:pt idx="12">
                  <c:v>2011,I</c:v>
                </c:pt>
                <c:pt idx="16">
                  <c:v>2012,I</c:v>
                </c:pt>
                <c:pt idx="20">
                  <c:v>2013,I</c:v>
                </c:pt>
                <c:pt idx="24">
                  <c:v>2014,I</c:v>
                </c:pt>
                <c:pt idx="28">
                  <c:v>2015,I</c:v>
                </c:pt>
                <c:pt idx="32">
                  <c:v>2016,I</c:v>
                </c:pt>
              </c:strCache>
            </c:strRef>
          </c:cat>
          <c:val>
            <c:numRef>
              <c:f>Sheet1!$B$2:$B$37</c:f>
              <c:numCache>
                <c:formatCode>General</c:formatCode>
                <c:ptCount val="36"/>
                <c:pt idx="0">
                  <c:v>122.8732024</c:v>
                </c:pt>
                <c:pt idx="1">
                  <c:v>118.70010480000001</c:v>
                </c:pt>
                <c:pt idx="2">
                  <c:v>122.2171756</c:v>
                </c:pt>
                <c:pt idx="3">
                  <c:v>118.7250367</c:v>
                </c:pt>
                <c:pt idx="4">
                  <c:v>105.3790231</c:v>
                </c:pt>
                <c:pt idx="5">
                  <c:v>105.7337433</c:v>
                </c:pt>
                <c:pt idx="6">
                  <c:v>106.92029909999999</c:v>
                </c:pt>
                <c:pt idx="7">
                  <c:v>104.6416323</c:v>
                </c:pt>
                <c:pt idx="8">
                  <c:v>100.7685836</c:v>
                </c:pt>
                <c:pt idx="9">
                  <c:v>104.5715883</c:v>
                </c:pt>
                <c:pt idx="10">
                  <c:v>105.7747746</c:v>
                </c:pt>
                <c:pt idx="11">
                  <c:v>104.6748655</c:v>
                </c:pt>
                <c:pt idx="12">
                  <c:v>102.56465660000001</c:v>
                </c:pt>
                <c:pt idx="13">
                  <c:v>99.994130389999995</c:v>
                </c:pt>
                <c:pt idx="14">
                  <c:v>104.5524142</c:v>
                </c:pt>
                <c:pt idx="15">
                  <c:v>103.5027042</c:v>
                </c:pt>
                <c:pt idx="16">
                  <c:v>102.1505136</c:v>
                </c:pt>
                <c:pt idx="17">
                  <c:v>100.45372089999999</c:v>
                </c:pt>
                <c:pt idx="18">
                  <c:v>102.10411569999999</c:v>
                </c:pt>
                <c:pt idx="19">
                  <c:v>100.3259032</c:v>
                </c:pt>
                <c:pt idx="20">
                  <c:v>99.04406401</c:v>
                </c:pt>
                <c:pt idx="21">
                  <c:v>96.595150579999995</c:v>
                </c:pt>
                <c:pt idx="22">
                  <c:v>99.121039760000002</c:v>
                </c:pt>
                <c:pt idx="23">
                  <c:v>97.806777999999994</c:v>
                </c:pt>
                <c:pt idx="24">
                  <c:v>97.885682340000002</c:v>
                </c:pt>
                <c:pt idx="25">
                  <c:v>95.530207529999998</c:v>
                </c:pt>
                <c:pt idx="26">
                  <c:v>97.469834390000003</c:v>
                </c:pt>
                <c:pt idx="27">
                  <c:v>96.523625179999996</c:v>
                </c:pt>
                <c:pt idx="28">
                  <c:v>95.144713859999996</c:v>
                </c:pt>
                <c:pt idx="29">
                  <c:v>94.015121239999999</c:v>
                </c:pt>
                <c:pt idx="30">
                  <c:v>96.646160300000005</c:v>
                </c:pt>
                <c:pt idx="31">
                  <c:v>95.147844320000004</c:v>
                </c:pt>
                <c:pt idx="32">
                  <c:v>94.226399270000002</c:v>
                </c:pt>
                <c:pt idx="33">
                  <c:v>94.359751239999994</c:v>
                </c:pt>
              </c:numCache>
            </c:numRef>
          </c:val>
          <c:smooth val="0"/>
        </c:ser>
        <c:ser>
          <c:idx val="1"/>
          <c:order val="1"/>
          <c:tx>
            <c:strRef>
              <c:f>Sheet1!$C$1</c:f>
              <c:strCache>
                <c:ptCount val="1"/>
                <c:pt idx="0">
                  <c:v>Teollisuuden tuotanto (2008=100), vas. ast.</c:v>
                </c:pt>
              </c:strCache>
            </c:strRef>
          </c:tx>
          <c:spPr>
            <a:ln w="44450">
              <a:solidFill>
                <a:schemeClr val="accent1"/>
              </a:solidFill>
            </a:ln>
          </c:spPr>
          <c:marker>
            <c:symbol val="none"/>
          </c:marker>
          <c:cat>
            <c:strRef>
              <c:f>Sheet1!$A$2:$A$37</c:f>
              <c:strCache>
                <c:ptCount val="33"/>
                <c:pt idx="0">
                  <c:v>2008,I</c:v>
                </c:pt>
                <c:pt idx="4">
                  <c:v>2009,I</c:v>
                </c:pt>
                <c:pt idx="8">
                  <c:v>2010,I</c:v>
                </c:pt>
                <c:pt idx="12">
                  <c:v>2011,I</c:v>
                </c:pt>
                <c:pt idx="16">
                  <c:v>2012,I</c:v>
                </c:pt>
                <c:pt idx="20">
                  <c:v>2013,I</c:v>
                </c:pt>
                <c:pt idx="24">
                  <c:v>2014,I</c:v>
                </c:pt>
                <c:pt idx="28">
                  <c:v>2015,I</c:v>
                </c:pt>
                <c:pt idx="32">
                  <c:v>2016,I</c:v>
                </c:pt>
              </c:strCache>
            </c:strRef>
          </c:cat>
          <c:val>
            <c:numRef>
              <c:f>Sheet1!$C$2:$C$37</c:f>
              <c:numCache>
                <c:formatCode>General</c:formatCode>
                <c:ptCount val="36"/>
                <c:pt idx="0">
                  <c:v>103.1095</c:v>
                </c:pt>
                <c:pt idx="1">
                  <c:v>101.6561</c:v>
                </c:pt>
                <c:pt idx="2">
                  <c:v>100.9014</c:v>
                </c:pt>
                <c:pt idx="3">
                  <c:v>94.333029999999994</c:v>
                </c:pt>
                <c:pt idx="4">
                  <c:v>80.693169999999995</c:v>
                </c:pt>
                <c:pt idx="5">
                  <c:v>79.044089999999997</c:v>
                </c:pt>
                <c:pt idx="6">
                  <c:v>79.686949999999996</c:v>
                </c:pt>
                <c:pt idx="7">
                  <c:v>79.603099999999998</c:v>
                </c:pt>
                <c:pt idx="8">
                  <c:v>79.603099999999998</c:v>
                </c:pt>
                <c:pt idx="9">
                  <c:v>83.348470000000006</c:v>
                </c:pt>
                <c:pt idx="10">
                  <c:v>84.214939999999999</c:v>
                </c:pt>
                <c:pt idx="11">
                  <c:v>85.444760000000002</c:v>
                </c:pt>
                <c:pt idx="12">
                  <c:v>86.255330000000001</c:v>
                </c:pt>
                <c:pt idx="13">
                  <c:v>85.584519999999998</c:v>
                </c:pt>
                <c:pt idx="14">
                  <c:v>85.584519999999998</c:v>
                </c:pt>
                <c:pt idx="15">
                  <c:v>86.031720000000007</c:v>
                </c:pt>
                <c:pt idx="16">
                  <c:v>85.752219999999994</c:v>
                </c:pt>
                <c:pt idx="17">
                  <c:v>85.836070000000007</c:v>
                </c:pt>
                <c:pt idx="18">
                  <c:v>84.298789999999997</c:v>
                </c:pt>
                <c:pt idx="19">
                  <c:v>83.488230000000001</c:v>
                </c:pt>
                <c:pt idx="20">
                  <c:v>82.286349999999999</c:v>
                </c:pt>
                <c:pt idx="21">
                  <c:v>81.168329999999997</c:v>
                </c:pt>
                <c:pt idx="22">
                  <c:v>81.531689999999998</c:v>
                </c:pt>
                <c:pt idx="23">
                  <c:v>81.28013</c:v>
                </c:pt>
                <c:pt idx="24">
                  <c:v>81.056529999999995</c:v>
                </c:pt>
                <c:pt idx="25">
                  <c:v>80.07826</c:v>
                </c:pt>
                <c:pt idx="26">
                  <c:v>79.854659999999996</c:v>
                </c:pt>
                <c:pt idx="27">
                  <c:v>79.910560000000004</c:v>
                </c:pt>
                <c:pt idx="28">
                  <c:v>79.379499999999993</c:v>
                </c:pt>
                <c:pt idx="29">
                  <c:v>78.960239999999999</c:v>
                </c:pt>
                <c:pt idx="30">
                  <c:v>79.323599999999999</c:v>
                </c:pt>
                <c:pt idx="31">
                  <c:v>79.659000000000006</c:v>
                </c:pt>
                <c:pt idx="32">
                  <c:v>79.099990000000005</c:v>
                </c:pt>
                <c:pt idx="33">
                  <c:v>80.832930000000005</c:v>
                </c:pt>
              </c:numCache>
            </c:numRef>
          </c:val>
          <c:smooth val="0"/>
        </c:ser>
        <c:dLbls>
          <c:showLegendKey val="0"/>
          <c:showVal val="0"/>
          <c:showCatName val="0"/>
          <c:showSerName val="0"/>
          <c:showPercent val="0"/>
          <c:showBubbleSize val="0"/>
        </c:dLbls>
        <c:marker val="1"/>
        <c:smooth val="0"/>
        <c:axId val="673187472"/>
        <c:axId val="673187864"/>
      </c:lineChart>
      <c:lineChart>
        <c:grouping val="standard"/>
        <c:varyColors val="0"/>
        <c:ser>
          <c:idx val="2"/>
          <c:order val="2"/>
          <c:tx>
            <c:strRef>
              <c:f>Sheet1!$D$1</c:f>
              <c:strCache>
                <c:ptCount val="1"/>
                <c:pt idx="0">
                  <c:v>Teollisuuden kapasiteetin käyttöaste, %, oik. ast.</c:v>
                </c:pt>
              </c:strCache>
            </c:strRef>
          </c:tx>
          <c:spPr>
            <a:ln w="44450">
              <a:solidFill>
                <a:schemeClr val="accent3"/>
              </a:solidFill>
            </a:ln>
          </c:spPr>
          <c:marker>
            <c:symbol val="none"/>
          </c:marker>
          <c:cat>
            <c:strRef>
              <c:f>Sheet1!$A$2:$A$37</c:f>
              <c:strCache>
                <c:ptCount val="33"/>
                <c:pt idx="0">
                  <c:v>2008,I</c:v>
                </c:pt>
                <c:pt idx="4">
                  <c:v>2009,I</c:v>
                </c:pt>
                <c:pt idx="8">
                  <c:v>2010,I</c:v>
                </c:pt>
                <c:pt idx="12">
                  <c:v>2011,I</c:v>
                </c:pt>
                <c:pt idx="16">
                  <c:v>2012,I</c:v>
                </c:pt>
                <c:pt idx="20">
                  <c:v>2013,I</c:v>
                </c:pt>
                <c:pt idx="24">
                  <c:v>2014,I</c:v>
                </c:pt>
                <c:pt idx="28">
                  <c:v>2015,I</c:v>
                </c:pt>
                <c:pt idx="32">
                  <c:v>2016,I</c:v>
                </c:pt>
              </c:strCache>
            </c:strRef>
          </c:cat>
          <c:val>
            <c:numRef>
              <c:f>Sheet1!$D$2:$D$37</c:f>
              <c:numCache>
                <c:formatCode>General</c:formatCode>
                <c:ptCount val="36"/>
                <c:pt idx="0">
                  <c:v>80.83</c:v>
                </c:pt>
                <c:pt idx="1">
                  <c:v>83.23</c:v>
                </c:pt>
                <c:pt idx="2">
                  <c:v>78.900000000000006</c:v>
                </c:pt>
                <c:pt idx="3">
                  <c:v>73.599999999999994</c:v>
                </c:pt>
                <c:pt idx="4">
                  <c:v>69.400000000000006</c:v>
                </c:pt>
                <c:pt idx="5">
                  <c:v>66.23</c:v>
                </c:pt>
                <c:pt idx="6">
                  <c:v>65.83</c:v>
                </c:pt>
                <c:pt idx="7">
                  <c:v>68.53</c:v>
                </c:pt>
                <c:pt idx="8">
                  <c:v>73.400000000000006</c:v>
                </c:pt>
                <c:pt idx="9">
                  <c:v>74.47</c:v>
                </c:pt>
                <c:pt idx="10">
                  <c:v>74.37</c:v>
                </c:pt>
                <c:pt idx="11">
                  <c:v>77.5</c:v>
                </c:pt>
                <c:pt idx="12">
                  <c:v>81.099999999999994</c:v>
                </c:pt>
                <c:pt idx="13">
                  <c:v>83.17</c:v>
                </c:pt>
                <c:pt idx="14">
                  <c:v>77.8</c:v>
                </c:pt>
                <c:pt idx="15">
                  <c:v>79.7</c:v>
                </c:pt>
                <c:pt idx="16">
                  <c:v>80.87</c:v>
                </c:pt>
                <c:pt idx="17">
                  <c:v>82.97</c:v>
                </c:pt>
                <c:pt idx="18">
                  <c:v>78.900000000000006</c:v>
                </c:pt>
                <c:pt idx="19">
                  <c:v>79.83</c:v>
                </c:pt>
                <c:pt idx="20">
                  <c:v>79.63</c:v>
                </c:pt>
                <c:pt idx="21">
                  <c:v>81</c:v>
                </c:pt>
                <c:pt idx="22">
                  <c:v>78.430000000000007</c:v>
                </c:pt>
                <c:pt idx="23">
                  <c:v>79.67</c:v>
                </c:pt>
                <c:pt idx="24">
                  <c:v>79.23</c:v>
                </c:pt>
                <c:pt idx="25">
                  <c:v>80.7</c:v>
                </c:pt>
                <c:pt idx="26">
                  <c:v>77.930000000000007</c:v>
                </c:pt>
                <c:pt idx="27">
                  <c:v>79.2</c:v>
                </c:pt>
                <c:pt idx="28">
                  <c:v>80.13</c:v>
                </c:pt>
                <c:pt idx="29">
                  <c:v>80.930000000000007</c:v>
                </c:pt>
                <c:pt idx="30">
                  <c:v>78.17</c:v>
                </c:pt>
                <c:pt idx="31">
                  <c:v>80.569999999999993</c:v>
                </c:pt>
                <c:pt idx="32">
                  <c:v>80.87</c:v>
                </c:pt>
                <c:pt idx="33">
                  <c:v>83.27</c:v>
                </c:pt>
              </c:numCache>
            </c:numRef>
          </c:val>
          <c:smooth val="0"/>
        </c:ser>
        <c:dLbls>
          <c:showLegendKey val="0"/>
          <c:showVal val="0"/>
          <c:showCatName val="0"/>
          <c:showSerName val="0"/>
          <c:showPercent val="0"/>
          <c:showBubbleSize val="0"/>
        </c:dLbls>
        <c:marker val="1"/>
        <c:smooth val="0"/>
        <c:axId val="673188648"/>
        <c:axId val="673188256"/>
      </c:lineChart>
      <c:catAx>
        <c:axId val="673187472"/>
        <c:scaling>
          <c:orientation val="minMax"/>
        </c:scaling>
        <c:delete val="0"/>
        <c:axPos val="b"/>
        <c:majorGridlines>
          <c:spPr>
            <a:ln w="3175" cmpd="sng">
              <a:solidFill>
                <a:schemeClr val="tx1"/>
              </a:solidFill>
              <a:prstDash val="dash"/>
            </a:ln>
          </c:spPr>
        </c:majorGridlines>
        <c:numFmt formatCode="General" sourceLinked="0"/>
        <c:majorTickMark val="out"/>
        <c:minorTickMark val="none"/>
        <c:tickLblPos val="none"/>
        <c:spPr>
          <a:ln w="3319">
            <a:solidFill>
              <a:schemeClr val="tx1"/>
            </a:solidFill>
            <a:prstDash val="solid"/>
          </a:ln>
        </c:spPr>
        <c:crossAx val="673187864"/>
        <c:crossesAt val="10"/>
        <c:auto val="1"/>
        <c:lblAlgn val="ctr"/>
        <c:lblOffset val="100"/>
        <c:tickLblSkip val="1"/>
        <c:tickMarkSkip val="4"/>
        <c:noMultiLvlLbl val="0"/>
      </c:catAx>
      <c:valAx>
        <c:axId val="673187864"/>
        <c:scaling>
          <c:orientation val="minMax"/>
          <c:max val="125"/>
          <c:min val="70"/>
        </c:scaling>
        <c:delete val="0"/>
        <c:axPos val="l"/>
        <c:majorGridlines>
          <c:spPr>
            <a:ln w="3175" cmpd="sng">
              <a:noFill/>
              <a:prstDash val="dash"/>
            </a:ln>
          </c:spPr>
        </c:majorGridlines>
        <c:numFmt formatCode="#,##0" sourceLinked="0"/>
        <c:majorTickMark val="out"/>
        <c:minorTickMark val="none"/>
        <c:tickLblPos val="nextTo"/>
        <c:spPr>
          <a:ln w="3319">
            <a:solidFill>
              <a:schemeClr val="tx1"/>
            </a:solidFill>
            <a:prstDash val="solid"/>
          </a:ln>
        </c:spPr>
        <c:txPr>
          <a:bodyPr rot="0" vert="horz"/>
          <a:lstStyle/>
          <a:p>
            <a:pPr>
              <a:defRPr sz="1050" b="0" i="0" u="none" strike="noStrike" baseline="0">
                <a:solidFill>
                  <a:srgbClr val="003366"/>
                </a:solidFill>
                <a:latin typeface="Verdana" panose="020B0604030504040204" pitchFamily="34" charset="0"/>
                <a:ea typeface="Arial"/>
                <a:cs typeface="Arial"/>
              </a:defRPr>
            </a:pPr>
            <a:endParaRPr lang="fi-FI"/>
          </a:p>
        </c:txPr>
        <c:crossAx val="673187472"/>
        <c:crosses val="autoZero"/>
        <c:crossBetween val="between"/>
        <c:majorUnit val="5"/>
      </c:valAx>
      <c:valAx>
        <c:axId val="673188256"/>
        <c:scaling>
          <c:orientation val="minMax"/>
          <c:max val="100"/>
          <c:min val="55"/>
        </c:scaling>
        <c:delete val="0"/>
        <c:axPos val="r"/>
        <c:numFmt formatCode="0%" sourceLinked="0"/>
        <c:majorTickMark val="out"/>
        <c:minorTickMark val="none"/>
        <c:tickLblPos val="nextTo"/>
        <c:txPr>
          <a:bodyPr/>
          <a:lstStyle/>
          <a:p>
            <a:pPr>
              <a:defRPr sz="1050" b="0" i="0" baseline="0">
                <a:latin typeface="Verdana" panose="020B0604030504040204" pitchFamily="34" charset="0"/>
              </a:defRPr>
            </a:pPr>
            <a:endParaRPr lang="fi-FI"/>
          </a:p>
        </c:txPr>
        <c:crossAx val="673188648"/>
        <c:crosses val="max"/>
        <c:crossBetween val="between"/>
        <c:dispUnits>
          <c:builtInUnit val="hundreds"/>
        </c:dispUnits>
      </c:valAx>
      <c:catAx>
        <c:axId val="673188648"/>
        <c:scaling>
          <c:orientation val="minMax"/>
        </c:scaling>
        <c:delete val="1"/>
        <c:axPos val="b"/>
        <c:numFmt formatCode="General" sourceLinked="1"/>
        <c:majorTickMark val="out"/>
        <c:minorTickMark val="none"/>
        <c:tickLblPos val="nextTo"/>
        <c:crossAx val="673188256"/>
        <c:crosses val="autoZero"/>
        <c:auto val="1"/>
        <c:lblAlgn val="ctr"/>
        <c:lblOffset val="100"/>
        <c:noMultiLvlLbl val="0"/>
      </c:catAx>
      <c:spPr>
        <a:noFill/>
        <a:ln w="13275">
          <a:solidFill>
            <a:schemeClr val="tx1"/>
          </a:solidFill>
          <a:prstDash val="solid"/>
        </a:ln>
      </c:spPr>
    </c:plotArea>
    <c:legend>
      <c:legendPos val="r"/>
      <c:layout>
        <c:manualLayout>
          <c:xMode val="edge"/>
          <c:yMode val="edge"/>
          <c:x val="0.79190004200666742"/>
          <c:y val="4.3942887482975562E-2"/>
          <c:w val="0.20809995799333256"/>
          <c:h val="0.93480122240659291"/>
        </c:manualLayout>
      </c:layout>
      <c:overlay val="0"/>
      <c:spPr>
        <a:solidFill>
          <a:schemeClr val="bg1"/>
        </a:solidFill>
        <a:ln w="26550">
          <a:noFill/>
        </a:ln>
      </c:spPr>
      <c:txPr>
        <a:bodyPr/>
        <a:lstStyle/>
        <a:p>
          <a:pPr>
            <a:defRPr sz="1050" b="0" i="0" u="none" strike="noStrike" baseline="0">
              <a:solidFill>
                <a:srgbClr val="003366"/>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86" b="1" i="0" u="none" strike="noStrike" baseline="0">
          <a:solidFill>
            <a:schemeClr val="tx1"/>
          </a:solidFill>
          <a:latin typeface="Times New Roman"/>
          <a:ea typeface="Times New Roman"/>
          <a:cs typeface="Times New Roman"/>
        </a:defRPr>
      </a:pPr>
      <a:endParaRPr lang="fi-FI"/>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589611652948449E-2"/>
          <c:y val="3.1747870267673152E-2"/>
          <c:w val="0.91449014413971497"/>
          <c:h val="0.76690453656310842"/>
        </c:manualLayout>
      </c:layout>
      <c:lineChart>
        <c:grouping val="standard"/>
        <c:varyColors val="0"/>
        <c:ser>
          <c:idx val="1"/>
          <c:order val="0"/>
          <c:tx>
            <c:strRef>
              <c:f>Taul1!$B$1</c:f>
              <c:strCache>
                <c:ptCount val="1"/>
                <c:pt idx="0">
                  <c:v>Teollisuus*</c:v>
                </c:pt>
              </c:strCache>
            </c:strRef>
          </c:tx>
          <c:spPr>
            <a:ln w="76200">
              <a:solidFill>
                <a:srgbClr val="0070C0"/>
              </a:solidFill>
            </a:ln>
          </c:spPr>
          <c:marker>
            <c:symbol val="none"/>
          </c:marker>
          <c:cat>
            <c:numRef>
              <c:f>Taul1!$A$2:$A$117</c:f>
              <c:numCache>
                <c:formatCode>General</c:formatCode>
                <c:ptCount val="116"/>
                <c:pt idx="0">
                  <c:v>1900</c:v>
                </c:pt>
                <c:pt idx="5">
                  <c:v>1905</c:v>
                </c:pt>
                <c:pt idx="10">
                  <c:v>1910</c:v>
                </c:pt>
                <c:pt idx="15">
                  <c:v>1915</c:v>
                </c:pt>
                <c:pt idx="20">
                  <c:v>1920</c:v>
                </c:pt>
                <c:pt idx="25">
                  <c:v>1925</c:v>
                </c:pt>
                <c:pt idx="30">
                  <c:v>1930</c:v>
                </c:pt>
                <c:pt idx="35">
                  <c:v>1935</c:v>
                </c:pt>
                <c:pt idx="40">
                  <c:v>1940</c:v>
                </c:pt>
                <c:pt idx="45">
                  <c:v>1945</c:v>
                </c:pt>
                <c:pt idx="50">
                  <c:v>1950</c:v>
                </c:pt>
                <c:pt idx="55">
                  <c:v>1955</c:v>
                </c:pt>
                <c:pt idx="60">
                  <c:v>1960</c:v>
                </c:pt>
                <c:pt idx="65">
                  <c:v>1965</c:v>
                </c:pt>
                <c:pt idx="70">
                  <c:v>1970</c:v>
                </c:pt>
                <c:pt idx="75">
                  <c:v>1975</c:v>
                </c:pt>
                <c:pt idx="80">
                  <c:v>1980</c:v>
                </c:pt>
                <c:pt idx="85">
                  <c:v>1985</c:v>
                </c:pt>
                <c:pt idx="90">
                  <c:v>1990</c:v>
                </c:pt>
                <c:pt idx="95">
                  <c:v>1995</c:v>
                </c:pt>
                <c:pt idx="100">
                  <c:v>2000</c:v>
                </c:pt>
                <c:pt idx="105">
                  <c:v>2005</c:v>
                </c:pt>
                <c:pt idx="110">
                  <c:v>2010</c:v>
                </c:pt>
                <c:pt idx="115">
                  <c:v>2015</c:v>
                </c:pt>
              </c:numCache>
            </c:numRef>
          </c:cat>
          <c:val>
            <c:numRef>
              <c:f>Taul1!$B$2:$B$117</c:f>
              <c:numCache>
                <c:formatCode>0.0\ %</c:formatCode>
                <c:ptCount val="116"/>
                <c:pt idx="0">
                  <c:v>0.16663504489377826</c:v>
                </c:pt>
                <c:pt idx="1">
                  <c:v>0.15668540862129912</c:v>
                </c:pt>
                <c:pt idx="2">
                  <c:v>0.15737956872657702</c:v>
                </c:pt>
                <c:pt idx="3">
                  <c:v>0.15964146407013824</c:v>
                </c:pt>
                <c:pt idx="4">
                  <c:v>0.16363575542675027</c:v>
                </c:pt>
                <c:pt idx="5">
                  <c:v>0.17099420224293357</c:v>
                </c:pt>
                <c:pt idx="6">
                  <c:v>0.18246886420762254</c:v>
                </c:pt>
                <c:pt idx="7">
                  <c:v>0.18503546607313462</c:v>
                </c:pt>
                <c:pt idx="8">
                  <c:v>0.17462210032926329</c:v>
                </c:pt>
                <c:pt idx="9">
                  <c:v>0.18420469950851637</c:v>
                </c:pt>
                <c:pt idx="10">
                  <c:v>0.19040914915122045</c:v>
                </c:pt>
                <c:pt idx="11">
                  <c:v>0.18935595429556515</c:v>
                </c:pt>
                <c:pt idx="12">
                  <c:v>0.18897962544767352</c:v>
                </c:pt>
                <c:pt idx="13">
                  <c:v>0.18998468783905381</c:v>
                </c:pt>
                <c:pt idx="14">
                  <c:v>0.18175919081370184</c:v>
                </c:pt>
                <c:pt idx="15">
                  <c:v>0.21228686987781195</c:v>
                </c:pt>
                <c:pt idx="16">
                  <c:v>0.25021782933659475</c:v>
                </c:pt>
                <c:pt idx="17">
                  <c:v>0.18562690472857279</c:v>
                </c:pt>
                <c:pt idx="18">
                  <c:v>0.14639312901448168</c:v>
                </c:pt>
                <c:pt idx="19">
                  <c:v>0.1648362268774802</c:v>
                </c:pt>
                <c:pt idx="20">
                  <c:v>0.196070275974151</c:v>
                </c:pt>
                <c:pt idx="21">
                  <c:v>0.19450574192640299</c:v>
                </c:pt>
                <c:pt idx="22">
                  <c:v>0.21216486231772139</c:v>
                </c:pt>
                <c:pt idx="23">
                  <c:v>0.22187892432630049</c:v>
                </c:pt>
                <c:pt idx="24">
                  <c:v>0.21184728993837346</c:v>
                </c:pt>
                <c:pt idx="25">
                  <c:v>0.21384707805043549</c:v>
                </c:pt>
                <c:pt idx="26">
                  <c:v>0.2207995703133776</c:v>
                </c:pt>
                <c:pt idx="27">
                  <c:v>0.22789122105034529</c:v>
                </c:pt>
                <c:pt idx="28">
                  <c:v>0.22987785487892703</c:v>
                </c:pt>
                <c:pt idx="29">
                  <c:v>0.23222888439706474</c:v>
                </c:pt>
                <c:pt idx="30">
                  <c:v>0.22386727454461258</c:v>
                </c:pt>
                <c:pt idx="31">
                  <c:v>0.2192006276838703</c:v>
                </c:pt>
                <c:pt idx="32">
                  <c:v>0.21399177448494544</c:v>
                </c:pt>
                <c:pt idx="33">
                  <c:v>0.22802303120874842</c:v>
                </c:pt>
                <c:pt idx="34">
                  <c:v>0.23529029008727631</c:v>
                </c:pt>
                <c:pt idx="35">
                  <c:v>0.23057423058001733</c:v>
                </c:pt>
                <c:pt idx="36">
                  <c:v>0.23531360723280639</c:v>
                </c:pt>
                <c:pt idx="37">
                  <c:v>0.25115623708649792</c:v>
                </c:pt>
                <c:pt idx="38">
                  <c:v>0.23159033068448032</c:v>
                </c:pt>
                <c:pt idx="39">
                  <c:v>0.23307994399895446</c:v>
                </c:pt>
                <c:pt idx="40">
                  <c:v>0.22863343621687096</c:v>
                </c:pt>
                <c:pt idx="41">
                  <c:v>0.22373589367306743</c:v>
                </c:pt>
                <c:pt idx="42">
                  <c:v>0.23207916434541268</c:v>
                </c:pt>
                <c:pt idx="43">
                  <c:v>0.23535776845319487</c:v>
                </c:pt>
                <c:pt idx="44">
                  <c:v>0.20933597428060877</c:v>
                </c:pt>
                <c:pt idx="45">
                  <c:v>0.22442365422779392</c:v>
                </c:pt>
                <c:pt idx="46">
                  <c:v>0.2576340702685076</c:v>
                </c:pt>
                <c:pt idx="47">
                  <c:v>0.26675354789886696</c:v>
                </c:pt>
                <c:pt idx="48">
                  <c:v>0.29735723408122472</c:v>
                </c:pt>
                <c:pt idx="49">
                  <c:v>0.30382903475896195</c:v>
                </c:pt>
                <c:pt idx="50">
                  <c:v>0.30107267019555917</c:v>
                </c:pt>
                <c:pt idx="51">
                  <c:v>0.31771900299385286</c:v>
                </c:pt>
                <c:pt idx="52">
                  <c:v>0.25986659235995674</c:v>
                </c:pt>
                <c:pt idx="53">
                  <c:v>0.27916381486828418</c:v>
                </c:pt>
                <c:pt idx="54">
                  <c:v>0.29941987512942425</c:v>
                </c:pt>
                <c:pt idx="55">
                  <c:v>0.29794920099813266</c:v>
                </c:pt>
                <c:pt idx="56">
                  <c:v>0.29138052439711998</c:v>
                </c:pt>
                <c:pt idx="57">
                  <c:v>0.29457437176646217</c:v>
                </c:pt>
                <c:pt idx="58">
                  <c:v>0.28888354067664518</c:v>
                </c:pt>
                <c:pt idx="59">
                  <c:v>0.29442653577315442</c:v>
                </c:pt>
                <c:pt idx="60">
                  <c:v>0.28589041095890411</c:v>
                </c:pt>
                <c:pt idx="61">
                  <c:v>0.2839983098931611</c:v>
                </c:pt>
                <c:pt idx="62">
                  <c:v>0.27852254086769612</c:v>
                </c:pt>
                <c:pt idx="63">
                  <c:v>0.27381810691111341</c:v>
                </c:pt>
                <c:pt idx="64">
                  <c:v>0.26856935432642132</c:v>
                </c:pt>
                <c:pt idx="65">
                  <c:v>0.26368816582707078</c:v>
                </c:pt>
                <c:pt idx="66">
                  <c:v>0.26453656840397172</c:v>
                </c:pt>
                <c:pt idx="67">
                  <c:v>0.26336096027436412</c:v>
                </c:pt>
                <c:pt idx="68">
                  <c:v>0.27185929648241208</c:v>
                </c:pt>
                <c:pt idx="69">
                  <c:v>0.29177588466579291</c:v>
                </c:pt>
                <c:pt idx="70">
                  <c:v>0.30006329422075079</c:v>
                </c:pt>
                <c:pt idx="71">
                  <c:v>0.28878993654681062</c:v>
                </c:pt>
                <c:pt idx="72">
                  <c:v>0.29595872742906276</c:v>
                </c:pt>
                <c:pt idx="73">
                  <c:v>0.3018385868117055</c:v>
                </c:pt>
                <c:pt idx="74">
                  <c:v>0.32201565557729939</c:v>
                </c:pt>
                <c:pt idx="75">
                  <c:v>0.25407600460633978</c:v>
                </c:pt>
                <c:pt idx="76">
                  <c:v>0.25371777040761739</c:v>
                </c:pt>
                <c:pt idx="77">
                  <c:v>0.2491369957589506</c:v>
                </c:pt>
                <c:pt idx="78">
                  <c:v>0.25799812072128508</c:v>
                </c:pt>
                <c:pt idx="79">
                  <c:v>0.26807333102732617</c:v>
                </c:pt>
                <c:pt idx="80">
                  <c:v>0.27055033378723969</c:v>
                </c:pt>
                <c:pt idx="81">
                  <c:v>0.26224147074421073</c:v>
                </c:pt>
                <c:pt idx="82">
                  <c:v>0.25457409108806928</c:v>
                </c:pt>
                <c:pt idx="83">
                  <c:v>0.24985323470705648</c:v>
                </c:pt>
                <c:pt idx="84">
                  <c:v>0.2520565906062977</c:v>
                </c:pt>
                <c:pt idx="85">
                  <c:v>0.246241626421561</c:v>
                </c:pt>
                <c:pt idx="86">
                  <c:v>0.2362144698152249</c:v>
                </c:pt>
                <c:pt idx="87">
                  <c:v>0.24164936621263525</c:v>
                </c:pt>
                <c:pt idx="88">
                  <c:v>0.2411030003186985</c:v>
                </c:pt>
                <c:pt idx="89">
                  <c:v>0.23746063497641479</c:v>
                </c:pt>
                <c:pt idx="90">
                  <c:v>0.224</c:v>
                </c:pt>
                <c:pt idx="91">
                  <c:v>0.19700000000000001</c:v>
                </c:pt>
                <c:pt idx="92">
                  <c:v>0.20699999999999999</c:v>
                </c:pt>
                <c:pt idx="93">
                  <c:v>0.22700000000000001</c:v>
                </c:pt>
                <c:pt idx="94">
                  <c:v>0.24</c:v>
                </c:pt>
                <c:pt idx="95">
                  <c:v>0.254</c:v>
                </c:pt>
                <c:pt idx="96">
                  <c:v>0.245</c:v>
                </c:pt>
                <c:pt idx="97">
                  <c:v>0.25</c:v>
                </c:pt>
                <c:pt idx="98">
                  <c:v>0.26400000000000001</c:v>
                </c:pt>
                <c:pt idx="99">
                  <c:v>0.26200000000000001</c:v>
                </c:pt>
                <c:pt idx="100">
                  <c:v>0.27600000000000002</c:v>
                </c:pt>
                <c:pt idx="101">
                  <c:v>0.26900000000000002</c:v>
                </c:pt>
                <c:pt idx="102">
                  <c:v>0.26100000000000001</c:v>
                </c:pt>
                <c:pt idx="103">
                  <c:v>0.252</c:v>
                </c:pt>
                <c:pt idx="104">
                  <c:v>0.246</c:v>
                </c:pt>
                <c:pt idx="105">
                  <c:v>0.24299999999999999</c:v>
                </c:pt>
                <c:pt idx="106">
                  <c:v>0.251</c:v>
                </c:pt>
                <c:pt idx="107">
                  <c:v>0.253</c:v>
                </c:pt>
                <c:pt idx="108">
                  <c:v>0.23699999999999999</c:v>
                </c:pt>
                <c:pt idx="109">
                  <c:v>0.191</c:v>
                </c:pt>
                <c:pt idx="110">
                  <c:v>0.19500000000000001</c:v>
                </c:pt>
                <c:pt idx="111">
                  <c:v>0.189</c:v>
                </c:pt>
                <c:pt idx="112">
                  <c:v>0.16900000000000001</c:v>
                </c:pt>
                <c:pt idx="113">
                  <c:v>0.16900000000000001</c:v>
                </c:pt>
                <c:pt idx="114">
                  <c:v>0.16900000000000001</c:v>
                </c:pt>
                <c:pt idx="115">
                  <c:v>0.17</c:v>
                </c:pt>
              </c:numCache>
            </c:numRef>
          </c:val>
          <c:smooth val="0"/>
        </c:ser>
        <c:ser>
          <c:idx val="0"/>
          <c:order val="1"/>
          <c:tx>
            <c:strRef>
              <c:f>Taul1!$C$1</c:f>
              <c:strCache>
                <c:ptCount val="1"/>
                <c:pt idx="0">
                  <c:v>Teollisuus + teknologiateollisuuden palvelualat</c:v>
                </c:pt>
              </c:strCache>
            </c:strRef>
          </c:tx>
          <c:spPr>
            <a:ln>
              <a:solidFill>
                <a:srgbClr val="0070C0"/>
              </a:solidFill>
              <a:prstDash val="sysDash"/>
            </a:ln>
          </c:spPr>
          <c:marker>
            <c:symbol val="none"/>
          </c:marker>
          <c:cat>
            <c:numRef>
              <c:f>Taul1!$A$2:$A$117</c:f>
              <c:numCache>
                <c:formatCode>General</c:formatCode>
                <c:ptCount val="116"/>
                <c:pt idx="0">
                  <c:v>1900</c:v>
                </c:pt>
                <c:pt idx="5">
                  <c:v>1905</c:v>
                </c:pt>
                <c:pt idx="10">
                  <c:v>1910</c:v>
                </c:pt>
                <c:pt idx="15">
                  <c:v>1915</c:v>
                </c:pt>
                <c:pt idx="20">
                  <c:v>1920</c:v>
                </c:pt>
                <c:pt idx="25">
                  <c:v>1925</c:v>
                </c:pt>
                <c:pt idx="30">
                  <c:v>1930</c:v>
                </c:pt>
                <c:pt idx="35">
                  <c:v>1935</c:v>
                </c:pt>
                <c:pt idx="40">
                  <c:v>1940</c:v>
                </c:pt>
                <c:pt idx="45">
                  <c:v>1945</c:v>
                </c:pt>
                <c:pt idx="50">
                  <c:v>1950</c:v>
                </c:pt>
                <c:pt idx="55">
                  <c:v>1955</c:v>
                </c:pt>
                <c:pt idx="60">
                  <c:v>1960</c:v>
                </c:pt>
                <c:pt idx="65">
                  <c:v>1965</c:v>
                </c:pt>
                <c:pt idx="70">
                  <c:v>1970</c:v>
                </c:pt>
                <c:pt idx="75">
                  <c:v>1975</c:v>
                </c:pt>
                <c:pt idx="80">
                  <c:v>1980</c:v>
                </c:pt>
                <c:pt idx="85">
                  <c:v>1985</c:v>
                </c:pt>
                <c:pt idx="90">
                  <c:v>1990</c:v>
                </c:pt>
                <c:pt idx="95">
                  <c:v>1995</c:v>
                </c:pt>
                <c:pt idx="100">
                  <c:v>2000</c:v>
                </c:pt>
                <c:pt idx="105">
                  <c:v>2005</c:v>
                </c:pt>
                <c:pt idx="110">
                  <c:v>2010</c:v>
                </c:pt>
                <c:pt idx="115">
                  <c:v>2015</c:v>
                </c:pt>
              </c:numCache>
            </c:numRef>
          </c:cat>
          <c:val>
            <c:numRef>
              <c:f>Taul1!$C$2:$C$117</c:f>
              <c:numCache>
                <c:formatCode>General</c:formatCode>
                <c:ptCount val="116"/>
                <c:pt idx="75" formatCode="0.0\ %">
                  <c:v>0.26444026910721863</c:v>
                </c:pt>
                <c:pt idx="76" formatCode="0.0\ %">
                  <c:v>0.26404193858992192</c:v>
                </c:pt>
                <c:pt idx="77" formatCode="0.0\ %">
                  <c:v>0.25929578853930368</c:v>
                </c:pt>
                <c:pt idx="78" formatCode="0.0\ %">
                  <c:v>0.26846838784733096</c:v>
                </c:pt>
                <c:pt idx="79" formatCode="0.0\ %">
                  <c:v>0.27883469772089625</c:v>
                </c:pt>
                <c:pt idx="80" formatCode="0.0\ %">
                  <c:v>0.28293865621574943</c:v>
                </c:pt>
                <c:pt idx="81" formatCode="0.0\ %">
                  <c:v>0.27482175475811677</c:v>
                </c:pt>
                <c:pt idx="82" formatCode="0.0\ %">
                  <c:v>0.26819792623703897</c:v>
                </c:pt>
                <c:pt idx="83" formatCode="0.0\ %">
                  <c:v>0.26356698367969944</c:v>
                </c:pt>
                <c:pt idx="84" formatCode="0.0\ %">
                  <c:v>0.26675407617315539</c:v>
                </c:pt>
                <c:pt idx="85" formatCode="0.0\ %">
                  <c:v>0.2612361738588565</c:v>
                </c:pt>
                <c:pt idx="86" formatCode="0.0\ %">
                  <c:v>0.25296765528006682</c:v>
                </c:pt>
                <c:pt idx="87" formatCode="0.0\ %">
                  <c:v>0.25955744594663022</c:v>
                </c:pt>
                <c:pt idx="88" formatCode="0.0\ %">
                  <c:v>0.2601642056060583</c:v>
                </c:pt>
                <c:pt idx="89" formatCode="0.0\ %">
                  <c:v>0.25757227621068568</c:v>
                </c:pt>
                <c:pt idx="90" formatCode="0.0\ %">
                  <c:v>0.245</c:v>
                </c:pt>
                <c:pt idx="91" formatCode="0.0\ %">
                  <c:v>0.216</c:v>
                </c:pt>
                <c:pt idx="92" formatCode="0.0\ %">
                  <c:v>0.22600000000000001</c:v>
                </c:pt>
                <c:pt idx="93" formatCode="0.0\ %">
                  <c:v>0.246</c:v>
                </c:pt>
                <c:pt idx="94" formatCode="0.0\ %">
                  <c:v>0.26100000000000001</c:v>
                </c:pt>
                <c:pt idx="95" formatCode="0.0\ %">
                  <c:v>0.27600000000000002</c:v>
                </c:pt>
                <c:pt idx="96" formatCode="0.0\ %">
                  <c:v>0.26800000000000002</c:v>
                </c:pt>
                <c:pt idx="97" formatCode="0.0\ %">
                  <c:v>0.27400000000000002</c:v>
                </c:pt>
                <c:pt idx="98" formatCode="0.0\ %">
                  <c:v>0.28999999999999998</c:v>
                </c:pt>
                <c:pt idx="99" formatCode="0.0\ %">
                  <c:v>0.29099999999999998</c:v>
                </c:pt>
                <c:pt idx="100" formatCode="0.0\ %">
                  <c:v>0.30599999999999999</c:v>
                </c:pt>
                <c:pt idx="101" formatCode="0.0\ %">
                  <c:v>0.30199999999999999</c:v>
                </c:pt>
                <c:pt idx="102" formatCode="0.0\ %">
                  <c:v>0.29299999999999998</c:v>
                </c:pt>
                <c:pt idx="103" formatCode="0.0\ %">
                  <c:v>0.28499999999999998</c:v>
                </c:pt>
                <c:pt idx="104" formatCode="0.0\ %">
                  <c:v>0.28199999999999997</c:v>
                </c:pt>
                <c:pt idx="105" formatCode="0.0\ %">
                  <c:v>0.28000000000000003</c:v>
                </c:pt>
                <c:pt idx="106" formatCode="0.0\ %">
                  <c:v>0.28799999999999998</c:v>
                </c:pt>
                <c:pt idx="107" formatCode="0.0\ %">
                  <c:v>0.29299999999999998</c:v>
                </c:pt>
                <c:pt idx="108" formatCode="0.0\ %">
                  <c:v>0.27700000000000002</c:v>
                </c:pt>
                <c:pt idx="109" formatCode="0.0\ %">
                  <c:v>0.23100000000000001</c:v>
                </c:pt>
                <c:pt idx="110" formatCode="0.0\ %">
                  <c:v>0.23400000000000001</c:v>
                </c:pt>
                <c:pt idx="111" formatCode="0.0\ %">
                  <c:v>0.22900000000000001</c:v>
                </c:pt>
                <c:pt idx="112" formatCode="0.0\ %">
                  <c:v>0.21199999999999999</c:v>
                </c:pt>
                <c:pt idx="113" formatCode="0.0\ %">
                  <c:v>0.214</c:v>
                </c:pt>
                <c:pt idx="114" formatCode="0.0\ %">
                  <c:v>0.217</c:v>
                </c:pt>
                <c:pt idx="115" formatCode="0.0\ %">
                  <c:v>0.221</c:v>
                </c:pt>
              </c:numCache>
            </c:numRef>
          </c:val>
          <c:smooth val="0"/>
        </c:ser>
        <c:dLbls>
          <c:showLegendKey val="0"/>
          <c:showVal val="0"/>
          <c:showCatName val="0"/>
          <c:showSerName val="0"/>
          <c:showPercent val="0"/>
          <c:showBubbleSize val="0"/>
        </c:dLbls>
        <c:smooth val="0"/>
        <c:axId val="673189432"/>
        <c:axId val="506339784"/>
      </c:lineChart>
      <c:catAx>
        <c:axId val="673189432"/>
        <c:scaling>
          <c:orientation val="minMax"/>
        </c:scaling>
        <c:delete val="0"/>
        <c:axPos val="b"/>
        <c:majorGridlines>
          <c:spPr>
            <a:ln>
              <a:prstDash val="dash"/>
            </a:ln>
          </c:spPr>
        </c:majorGridlines>
        <c:numFmt formatCode="General" sourceLinked="1"/>
        <c:majorTickMark val="out"/>
        <c:minorTickMark val="out"/>
        <c:tickLblPos val="nextTo"/>
        <c:txPr>
          <a:bodyPr/>
          <a:lstStyle/>
          <a:p>
            <a:pPr>
              <a:defRPr sz="1050" b="0" i="0" baseline="0">
                <a:solidFill>
                  <a:schemeClr val="tx2"/>
                </a:solidFill>
                <a:latin typeface="Verdana" panose="020B0604030504040204" pitchFamily="34" charset="0"/>
              </a:defRPr>
            </a:pPr>
            <a:endParaRPr lang="fi-FI"/>
          </a:p>
        </c:txPr>
        <c:crossAx val="506339784"/>
        <c:crosses val="autoZero"/>
        <c:auto val="1"/>
        <c:lblAlgn val="ctr"/>
        <c:lblOffset val="100"/>
        <c:tickMarkSkip val="10"/>
        <c:noMultiLvlLbl val="0"/>
      </c:catAx>
      <c:valAx>
        <c:axId val="506339784"/>
        <c:scaling>
          <c:orientation val="minMax"/>
        </c:scaling>
        <c:delete val="0"/>
        <c:axPos val="l"/>
        <c:majorGridlines/>
        <c:numFmt formatCode="0%" sourceLinked="0"/>
        <c:majorTickMark val="none"/>
        <c:minorTickMark val="none"/>
        <c:tickLblPos val="nextTo"/>
        <c:txPr>
          <a:bodyPr/>
          <a:lstStyle/>
          <a:p>
            <a:pPr>
              <a:defRPr sz="1050" b="0" i="0" baseline="0">
                <a:solidFill>
                  <a:schemeClr val="tx2"/>
                </a:solidFill>
                <a:latin typeface="Verdana" panose="020B0604030504040204" pitchFamily="34" charset="0"/>
              </a:defRPr>
            </a:pPr>
            <a:endParaRPr lang="fi-FI"/>
          </a:p>
        </c:txPr>
        <c:crossAx val="673189432"/>
        <c:crosses val="autoZero"/>
        <c:crossBetween val="between"/>
      </c:valAx>
    </c:plotArea>
    <c:legend>
      <c:legendPos val="r"/>
      <c:layout>
        <c:manualLayout>
          <c:xMode val="edge"/>
          <c:yMode val="edge"/>
          <c:x val="0.12471215448503073"/>
          <c:y val="0.93902530243593463"/>
          <c:w val="0.83450280886664763"/>
          <c:h val="4.1531154072682951E-2"/>
        </c:manualLayout>
      </c:layout>
      <c:overlay val="0"/>
      <c:txPr>
        <a:bodyPr/>
        <a:lstStyle/>
        <a:p>
          <a:pPr>
            <a:defRPr sz="105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7.0137682781424265E-2"/>
          <c:y val="3.8924155099169307E-2"/>
          <c:w val="0.91316719395132218"/>
          <c:h val="0.78170801983085447"/>
        </c:manualLayout>
      </c:layout>
      <c:lineChart>
        <c:grouping val="standard"/>
        <c:varyColors val="0"/>
        <c:ser>
          <c:idx val="0"/>
          <c:order val="0"/>
          <c:tx>
            <c:strRef>
              <c:f>Taul1!$B$1</c:f>
              <c:strCache>
                <c:ptCount val="1"/>
                <c:pt idx="0">
                  <c:v>Teollisuus </c:v>
                </c:pt>
              </c:strCache>
            </c:strRef>
          </c:tx>
          <c:spPr>
            <a:ln>
              <a:solidFill>
                <a:schemeClr val="accent1"/>
              </a:solidFill>
            </a:ln>
          </c:spPr>
          <c:marker>
            <c:symbol val="none"/>
          </c:marker>
          <c:cat>
            <c:numRef>
              <c:f>Taul1!$A$2:$A$17</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Taul1!$B$2:$B$17</c:f>
              <c:numCache>
                <c:formatCode>General</c:formatCode>
                <c:ptCount val="16"/>
                <c:pt idx="0">
                  <c:v>440200</c:v>
                </c:pt>
                <c:pt idx="1">
                  <c:v>444000</c:v>
                </c:pt>
                <c:pt idx="2">
                  <c:v>434700</c:v>
                </c:pt>
                <c:pt idx="3">
                  <c:v>422700</c:v>
                </c:pt>
                <c:pt idx="4">
                  <c:v>411800</c:v>
                </c:pt>
                <c:pt idx="5">
                  <c:v>412600</c:v>
                </c:pt>
                <c:pt idx="6">
                  <c:v>415700</c:v>
                </c:pt>
                <c:pt idx="7">
                  <c:v>420500</c:v>
                </c:pt>
                <c:pt idx="8">
                  <c:v>426100</c:v>
                </c:pt>
                <c:pt idx="9">
                  <c:v>383000</c:v>
                </c:pt>
                <c:pt idx="10">
                  <c:v>364800</c:v>
                </c:pt>
                <c:pt idx="11">
                  <c:v>368800</c:v>
                </c:pt>
                <c:pt idx="12">
                  <c:v>367600</c:v>
                </c:pt>
                <c:pt idx="13">
                  <c:v>353500</c:v>
                </c:pt>
                <c:pt idx="14">
                  <c:v>343600</c:v>
                </c:pt>
                <c:pt idx="15">
                  <c:v>339300</c:v>
                </c:pt>
              </c:numCache>
            </c:numRef>
          </c:val>
          <c:smooth val="0"/>
        </c:ser>
        <c:ser>
          <c:idx val="1"/>
          <c:order val="1"/>
          <c:tx>
            <c:strRef>
              <c:f>Taul1!$C$1</c:f>
              <c:strCache>
                <c:ptCount val="1"/>
                <c:pt idx="0">
                  <c:v>Julkinen sektori </c:v>
                </c:pt>
              </c:strCache>
            </c:strRef>
          </c:tx>
          <c:spPr>
            <a:ln>
              <a:solidFill>
                <a:schemeClr val="accent2"/>
              </a:solidFill>
            </a:ln>
          </c:spPr>
          <c:marker>
            <c:symbol val="none"/>
          </c:marker>
          <c:cat>
            <c:numRef>
              <c:f>Taul1!$A$2:$A$17</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Taul1!$C$2:$C$17</c:f>
              <c:numCache>
                <c:formatCode>General</c:formatCode>
                <c:ptCount val="16"/>
                <c:pt idx="0">
                  <c:v>583200</c:v>
                </c:pt>
                <c:pt idx="1">
                  <c:v>591700</c:v>
                </c:pt>
                <c:pt idx="2">
                  <c:v>605400</c:v>
                </c:pt>
                <c:pt idx="3">
                  <c:v>610700</c:v>
                </c:pt>
                <c:pt idx="4">
                  <c:v>613800</c:v>
                </c:pt>
                <c:pt idx="5">
                  <c:v>613800</c:v>
                </c:pt>
                <c:pt idx="6">
                  <c:v>617200</c:v>
                </c:pt>
                <c:pt idx="7">
                  <c:v>616400</c:v>
                </c:pt>
                <c:pt idx="8">
                  <c:v>622300</c:v>
                </c:pt>
                <c:pt idx="9">
                  <c:v>624900</c:v>
                </c:pt>
                <c:pt idx="10">
                  <c:v>624200</c:v>
                </c:pt>
                <c:pt idx="11">
                  <c:v>628800</c:v>
                </c:pt>
                <c:pt idx="12">
                  <c:v>629800</c:v>
                </c:pt>
                <c:pt idx="13">
                  <c:v>632800</c:v>
                </c:pt>
                <c:pt idx="14">
                  <c:v>626000</c:v>
                </c:pt>
                <c:pt idx="15">
                  <c:v>619500</c:v>
                </c:pt>
              </c:numCache>
            </c:numRef>
          </c:val>
          <c:smooth val="0"/>
        </c:ser>
        <c:dLbls>
          <c:showLegendKey val="0"/>
          <c:showVal val="0"/>
          <c:showCatName val="0"/>
          <c:showSerName val="0"/>
          <c:showPercent val="0"/>
          <c:showBubbleSize val="0"/>
        </c:dLbls>
        <c:smooth val="0"/>
        <c:axId val="506340568"/>
        <c:axId val="506340960"/>
      </c:lineChart>
      <c:catAx>
        <c:axId val="506340568"/>
        <c:scaling>
          <c:orientation val="minMax"/>
        </c:scaling>
        <c:delete val="0"/>
        <c:axPos val="b"/>
        <c:numFmt formatCode="General" sourceLinked="1"/>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506340960"/>
        <c:crosses val="autoZero"/>
        <c:auto val="1"/>
        <c:lblAlgn val="ctr"/>
        <c:lblOffset val="100"/>
        <c:tickLblSkip val="1"/>
        <c:tickMarkSkip val="1"/>
        <c:noMultiLvlLbl val="0"/>
      </c:catAx>
      <c:valAx>
        <c:axId val="506340960"/>
        <c:scaling>
          <c:orientation val="minMax"/>
          <c:max val="650000"/>
          <c:min val="300000"/>
        </c:scaling>
        <c:delete val="0"/>
        <c:axPos val="l"/>
        <c:majorGridlines>
          <c:spPr>
            <a:ln w="3175">
              <a:prstDash val="dash"/>
            </a:ln>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506340568"/>
        <c:crosses val="autoZero"/>
        <c:crossBetween val="between"/>
        <c:majorUnit val="50000"/>
      </c:valAx>
      <c:spPr>
        <a:ln>
          <a:noFill/>
        </a:ln>
      </c:spPr>
    </c:plotArea>
    <c:legend>
      <c:legendPos val="b"/>
      <c:layout>
        <c:manualLayout>
          <c:xMode val="edge"/>
          <c:yMode val="edge"/>
          <c:x val="4.9402541558609937E-2"/>
          <c:y val="0.92196083736955559"/>
          <c:w val="0.93402327759436299"/>
          <c:h val="6.4369943447790665E-2"/>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000">
          <a:latin typeface="Arial Narrow" pitchFamily="34" charset="0"/>
        </a:defRPr>
      </a:pPr>
      <a:endParaRPr lang="fi-FI"/>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7.0137682781424265E-2"/>
          <c:y val="3.8924155099169307E-2"/>
          <c:w val="0.91316719395132218"/>
          <c:h val="0.84691560187896686"/>
        </c:manualLayout>
      </c:layout>
      <c:lineChart>
        <c:grouping val="standard"/>
        <c:varyColors val="0"/>
        <c:ser>
          <c:idx val="0"/>
          <c:order val="0"/>
          <c:tx>
            <c:strRef>
              <c:f>Taul1!$B$1</c:f>
              <c:strCache>
                <c:ptCount val="1"/>
                <c:pt idx="0">
                  <c:v>Yrityksiä</c:v>
                </c:pt>
              </c:strCache>
            </c:strRef>
          </c:tx>
          <c:spPr>
            <a:ln>
              <a:solidFill>
                <a:srgbClr val="00B050"/>
              </a:solidFill>
            </a:ln>
          </c:spPr>
          <c:marker>
            <c:symbol val="none"/>
          </c:marker>
          <c:cat>
            <c:numRef>
              <c:f>Taul1!$A$2:$A$15</c:f>
              <c:numCache>
                <c:formatCode>General</c:formatCode>
                <c:ptCount val="1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numCache>
            </c:numRef>
          </c:cat>
          <c:val>
            <c:numRef>
              <c:f>Taul1!$B$2:$B$15</c:f>
              <c:numCache>
                <c:formatCode>General</c:formatCode>
                <c:ptCount val="14"/>
                <c:pt idx="0">
                  <c:v>6349</c:v>
                </c:pt>
                <c:pt idx="1">
                  <c:v>6323</c:v>
                </c:pt>
                <c:pt idx="2">
                  <c:v>6107</c:v>
                </c:pt>
                <c:pt idx="3">
                  <c:v>6197</c:v>
                </c:pt>
                <c:pt idx="4">
                  <c:v>6163</c:v>
                </c:pt>
                <c:pt idx="5">
                  <c:v>6319</c:v>
                </c:pt>
                <c:pt idx="6">
                  <c:v>6457</c:v>
                </c:pt>
                <c:pt idx="7">
                  <c:v>6348</c:v>
                </c:pt>
                <c:pt idx="8">
                  <c:v>6005</c:v>
                </c:pt>
                <c:pt idx="9">
                  <c:v>5806</c:v>
                </c:pt>
                <c:pt idx="10">
                  <c:v>5908</c:v>
                </c:pt>
                <c:pt idx="11">
                  <c:v>5702</c:v>
                </c:pt>
                <c:pt idx="12">
                  <c:v>5732</c:v>
                </c:pt>
                <c:pt idx="13">
                  <c:v>5523</c:v>
                </c:pt>
              </c:numCache>
            </c:numRef>
          </c:val>
          <c:smooth val="0"/>
        </c:ser>
        <c:dLbls>
          <c:showLegendKey val="0"/>
          <c:showVal val="0"/>
          <c:showCatName val="0"/>
          <c:showSerName val="0"/>
          <c:showPercent val="0"/>
          <c:showBubbleSize val="0"/>
        </c:dLbls>
        <c:smooth val="0"/>
        <c:axId val="506341744"/>
        <c:axId val="506342136"/>
      </c:lineChart>
      <c:catAx>
        <c:axId val="506341744"/>
        <c:scaling>
          <c:orientation val="minMax"/>
        </c:scaling>
        <c:delete val="0"/>
        <c:axPos val="b"/>
        <c:numFmt formatCode="General" sourceLinked="1"/>
        <c:majorTickMark val="out"/>
        <c:minorTickMark val="none"/>
        <c:tickLblPos val="nextTo"/>
        <c:crossAx val="506342136"/>
        <c:crosses val="autoZero"/>
        <c:auto val="1"/>
        <c:lblAlgn val="ctr"/>
        <c:lblOffset val="100"/>
        <c:tickLblSkip val="1"/>
        <c:tickMarkSkip val="1"/>
        <c:noMultiLvlLbl val="0"/>
      </c:catAx>
      <c:valAx>
        <c:axId val="506342136"/>
        <c:scaling>
          <c:orientation val="minMax"/>
          <c:max val="6600"/>
          <c:min val="5200"/>
        </c:scaling>
        <c:delete val="0"/>
        <c:axPos val="l"/>
        <c:majorGridlines>
          <c:spPr>
            <a:ln w="3175">
              <a:prstDash val="dash"/>
            </a:ln>
          </c:spPr>
        </c:majorGridlines>
        <c:numFmt formatCode="General" sourceLinked="0"/>
        <c:majorTickMark val="out"/>
        <c:minorTickMark val="none"/>
        <c:tickLblPos val="nextTo"/>
        <c:crossAx val="506341744"/>
        <c:crosses val="autoZero"/>
        <c:crossBetween val="between"/>
        <c:majorUnit val="200"/>
      </c:valAx>
      <c:spPr>
        <a:ln>
          <a:noFill/>
        </a:ln>
      </c:spPr>
    </c:plotArea>
    <c:plotVisOnly val="1"/>
    <c:dispBlanksAs val="gap"/>
    <c:showDLblsOverMax val="0"/>
  </c:chart>
  <c:txPr>
    <a:bodyPr/>
    <a:lstStyle/>
    <a:p>
      <a:pPr>
        <a:defRPr sz="1050" baseline="0">
          <a:solidFill>
            <a:schemeClr val="tx2"/>
          </a:solidFill>
          <a:latin typeface="Verdana" panose="020B0604030504040204" pitchFamily="34" charset="0"/>
        </a:defRPr>
      </a:pPr>
      <a:endParaRPr lang="fi-FI"/>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16709084461717E-2"/>
          <c:y val="3.0936287702781007E-2"/>
          <c:w val="0.87725631768953072"/>
          <c:h val="0.8187361571788494"/>
        </c:manualLayout>
      </c:layout>
      <c:barChart>
        <c:barDir val="col"/>
        <c:grouping val="clustered"/>
        <c:varyColors val="0"/>
        <c:ser>
          <c:idx val="0"/>
          <c:order val="0"/>
          <c:tx>
            <c:strRef>
              <c:f>Sheet1!$B$1</c:f>
              <c:strCache>
                <c:ptCount val="1"/>
                <c:pt idx="0">
                  <c:v>Teollisuusyritysten arvonlisäys/työntekijä</c:v>
                </c:pt>
              </c:strCache>
            </c:strRef>
          </c:tx>
          <c:spPr>
            <a:solidFill>
              <a:srgbClr val="0070C0"/>
            </a:solidFill>
            <a:ln w="3195">
              <a:solidFill>
                <a:srgbClr val="000000"/>
              </a:solidFill>
              <a:prstDash val="solid"/>
            </a:ln>
          </c:spPr>
          <c:invertIfNegative val="0"/>
          <c:cat>
            <c:numRef>
              <c:f>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Sheet1!$B$2:$B$12</c:f>
              <c:numCache>
                <c:formatCode>#,##0</c:formatCode>
                <c:ptCount val="11"/>
                <c:pt idx="0">
                  <c:v>86369.505839999998</c:v>
                </c:pt>
                <c:pt idx="1">
                  <c:v>92574.599260000003</c:v>
                </c:pt>
                <c:pt idx="2">
                  <c:v>100311.5113</c:v>
                </c:pt>
                <c:pt idx="3">
                  <c:v>96091.844060000003</c:v>
                </c:pt>
                <c:pt idx="4">
                  <c:v>80210.442190000002</c:v>
                </c:pt>
                <c:pt idx="5">
                  <c:v>88943.977589999995</c:v>
                </c:pt>
                <c:pt idx="6">
                  <c:v>89387.755099999995</c:v>
                </c:pt>
                <c:pt idx="7">
                  <c:v>80623.253209999995</c:v>
                </c:pt>
                <c:pt idx="8">
                  <c:v>85561.683600000004</c:v>
                </c:pt>
                <c:pt idx="9">
                  <c:v>88512.22421</c:v>
                </c:pt>
                <c:pt idx="10">
                  <c:v>91848.384170000005</c:v>
                </c:pt>
              </c:numCache>
            </c:numRef>
          </c:val>
        </c:ser>
        <c:ser>
          <c:idx val="1"/>
          <c:order val="1"/>
          <c:tx>
            <c:strRef>
              <c:f>Sheet1!$C$1</c:f>
              <c:strCache>
                <c:ptCount val="1"/>
                <c:pt idx="0">
                  <c:v>Palveluyritysten arvonlisäys/työntekijä</c:v>
                </c:pt>
              </c:strCache>
            </c:strRef>
          </c:tx>
          <c:spPr>
            <a:solidFill>
              <a:srgbClr val="00B050"/>
            </a:solidFill>
            <a:ln w="3195">
              <a:solidFill>
                <a:schemeClr val="tx1"/>
              </a:solidFill>
              <a:prstDash val="solid"/>
            </a:ln>
          </c:spPr>
          <c:invertIfNegative val="0"/>
          <c:cat>
            <c:numRef>
              <c:f>Sheet1!$A$2:$A$12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Sheet1!$C$2:$C$12</c:f>
              <c:numCache>
                <c:formatCode>#,##0</c:formatCode>
                <c:ptCount val="11"/>
                <c:pt idx="0">
                  <c:v>53912.151559999998</c:v>
                </c:pt>
                <c:pt idx="1">
                  <c:v>53714.083839999999</c:v>
                </c:pt>
                <c:pt idx="2">
                  <c:v>56865.128960000002</c:v>
                </c:pt>
                <c:pt idx="3">
                  <c:v>58852.692770000001</c:v>
                </c:pt>
                <c:pt idx="4">
                  <c:v>56913.222679999999</c:v>
                </c:pt>
                <c:pt idx="5">
                  <c:v>58795.8174</c:v>
                </c:pt>
                <c:pt idx="6">
                  <c:v>61413.808270000001</c:v>
                </c:pt>
                <c:pt idx="7">
                  <c:v>62557.062879999998</c:v>
                </c:pt>
                <c:pt idx="8">
                  <c:v>62606.731910000002</c:v>
                </c:pt>
                <c:pt idx="9">
                  <c:v>62562.433299999997</c:v>
                </c:pt>
                <c:pt idx="10">
                  <c:v>64310.05111</c:v>
                </c:pt>
              </c:numCache>
            </c:numRef>
          </c:val>
        </c:ser>
        <c:dLbls>
          <c:showLegendKey val="0"/>
          <c:showVal val="0"/>
          <c:showCatName val="0"/>
          <c:showSerName val="0"/>
          <c:showPercent val="0"/>
          <c:showBubbleSize val="0"/>
        </c:dLbls>
        <c:gapWidth val="75"/>
        <c:axId val="506342920"/>
        <c:axId val="506343312"/>
      </c:barChart>
      <c:catAx>
        <c:axId val="506342920"/>
        <c:scaling>
          <c:orientation val="minMax"/>
        </c:scaling>
        <c:delete val="0"/>
        <c:axPos val="b"/>
        <c:numFmt formatCode="General" sourceLinked="1"/>
        <c:majorTickMark val="out"/>
        <c:minorTickMark val="none"/>
        <c:tickLblPos val="nextTo"/>
        <c:spPr>
          <a:ln w="319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506343312"/>
        <c:crosses val="autoZero"/>
        <c:auto val="1"/>
        <c:lblAlgn val="ctr"/>
        <c:lblOffset val="100"/>
        <c:tickLblSkip val="1"/>
        <c:tickMarkSkip val="1"/>
        <c:noMultiLvlLbl val="0"/>
      </c:catAx>
      <c:valAx>
        <c:axId val="506343312"/>
        <c:scaling>
          <c:orientation val="minMax"/>
          <c:max val="110000"/>
          <c:min val="50000"/>
        </c:scaling>
        <c:delete val="0"/>
        <c:axPos val="l"/>
        <c:majorGridlines>
          <c:spPr>
            <a:ln w="3195">
              <a:solidFill>
                <a:schemeClr val="tx2"/>
              </a:solidFill>
              <a:prstDash val="dash"/>
            </a:ln>
          </c:spPr>
        </c:majorGridlines>
        <c:numFmt formatCode="#,##0" sourceLinked="1"/>
        <c:majorTickMark val="out"/>
        <c:minorTickMark val="none"/>
        <c:tickLblPos val="nextTo"/>
        <c:spPr>
          <a:ln w="3195">
            <a:solidFill>
              <a:schemeClr val="tx1"/>
            </a:solidFill>
            <a:prstDash val="solid"/>
          </a:ln>
        </c:spPr>
        <c:txPr>
          <a:bodyPr rot="0" vert="horz"/>
          <a:lstStyle/>
          <a:p>
            <a:pPr>
              <a:defRPr sz="1050" b="0" i="0" u="none" strike="noStrike" baseline="0">
                <a:solidFill>
                  <a:schemeClr val="tx1"/>
                </a:solidFill>
                <a:latin typeface="Verdana" panose="020B0604030504040204" pitchFamily="34" charset="0"/>
                <a:ea typeface="Arial"/>
                <a:cs typeface="Arial"/>
              </a:defRPr>
            </a:pPr>
            <a:endParaRPr lang="fi-FI"/>
          </a:p>
        </c:txPr>
        <c:crossAx val="506342920"/>
        <c:crosses val="autoZero"/>
        <c:crossBetween val="between"/>
        <c:majorUnit val="10000"/>
        <c:minorUnit val="5000"/>
      </c:valAx>
    </c:plotArea>
    <c:legend>
      <c:legendPos val="r"/>
      <c:layout>
        <c:manualLayout>
          <c:xMode val="edge"/>
          <c:yMode val="edge"/>
          <c:x val="7.4608904933814682E-2"/>
          <c:y val="0.93476126285096073"/>
          <c:w val="0.89169675090252709"/>
          <c:h val="6.3344576417293907E-2"/>
        </c:manualLayout>
      </c:layout>
      <c:overlay val="0"/>
      <c:spPr>
        <a:noFill/>
        <a:ln w="25556">
          <a:noFill/>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207" b="1" i="0" u="none" strike="noStrike" baseline="0">
          <a:solidFill>
            <a:schemeClr val="tx1"/>
          </a:solidFill>
          <a:latin typeface="Arial"/>
          <a:ea typeface="Arial"/>
          <a:cs typeface="Arial"/>
        </a:defRPr>
      </a:pPr>
      <a:endParaRPr lang="fi-FI"/>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sz="1200" b="0" dirty="0" smtClean="0">
                <a:solidFill>
                  <a:srgbClr val="002060"/>
                </a:solidFill>
              </a:rPr>
              <a:t>Yritysten </a:t>
            </a:r>
            <a:r>
              <a:rPr lang="en-GB" sz="1200" b="0" dirty="0" err="1" smtClean="0">
                <a:solidFill>
                  <a:srgbClr val="002060"/>
                </a:solidFill>
              </a:rPr>
              <a:t>kiinteät</a:t>
            </a:r>
            <a:r>
              <a:rPr lang="en-GB" sz="1200" b="0" dirty="0" smtClean="0">
                <a:solidFill>
                  <a:srgbClr val="002060"/>
                </a:solidFill>
              </a:rPr>
              <a:t> </a:t>
            </a:r>
            <a:r>
              <a:rPr lang="en-GB" sz="1200" b="0" dirty="0" err="1" smtClean="0">
                <a:solidFill>
                  <a:srgbClr val="002060"/>
                </a:solidFill>
              </a:rPr>
              <a:t>investoinnit</a:t>
            </a:r>
            <a:r>
              <a:rPr lang="en-GB" sz="1200" b="0" dirty="0" smtClean="0">
                <a:solidFill>
                  <a:srgbClr val="002060"/>
                </a:solidFill>
              </a:rPr>
              <a:t>, </a:t>
            </a:r>
            <a:r>
              <a:rPr lang="en-GB" sz="1200" b="0" dirty="0" err="1" smtClean="0">
                <a:solidFill>
                  <a:srgbClr val="002060"/>
                </a:solidFill>
              </a:rPr>
              <a:t>indeksi</a:t>
            </a:r>
            <a:r>
              <a:rPr lang="en-GB" sz="1200" b="0" dirty="0" smtClean="0">
                <a:solidFill>
                  <a:srgbClr val="002060"/>
                </a:solidFill>
              </a:rPr>
              <a:t> 2005=100</a:t>
            </a:r>
            <a:endParaRPr lang="en-GB" sz="1200" b="0" dirty="0">
              <a:solidFill>
                <a:srgbClr val="002060"/>
              </a:solidFill>
            </a:endParaRPr>
          </a:p>
        </c:rich>
      </c:tx>
      <c:layout>
        <c:manualLayout>
          <c:xMode val="edge"/>
          <c:yMode val="edge"/>
          <c:x val="5.8953289181644573E-2"/>
          <c:y val="6.375843095090734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manualLayout>
          <c:layoutTarget val="inner"/>
          <c:xMode val="edge"/>
          <c:yMode val="edge"/>
          <c:x val="5.5997432328977588E-2"/>
          <c:y val="6.4156413602612594E-2"/>
          <c:w val="0.77514168229806557"/>
          <c:h val="0.85021772723054978"/>
        </c:manualLayout>
      </c:layout>
      <c:lineChart>
        <c:grouping val="standard"/>
        <c:varyColors val="0"/>
        <c:ser>
          <c:idx val="0"/>
          <c:order val="0"/>
          <c:tx>
            <c:strRef>
              <c:f>Taul1!$B$1</c:f>
              <c:strCache>
                <c:ptCount val="1"/>
                <c:pt idx="0">
                  <c:v>Ruotsi </c:v>
                </c:pt>
              </c:strCache>
            </c:strRef>
          </c:tx>
          <c:spPr>
            <a:ln w="50800" cap="rnd">
              <a:solidFill>
                <a:srgbClr val="FF0000"/>
              </a:solidFill>
              <a:round/>
            </a:ln>
            <a:effectLst/>
          </c:spPr>
          <c:marker>
            <c:symbol val="none"/>
          </c:marker>
          <c:cat>
            <c:strRef>
              <c:f>Taul1!$A$2:$A$14</c:f>
              <c:strCache>
                <c:ptCount val="13"/>
                <c:pt idx="0">
                  <c:v>2005</c:v>
                </c:pt>
                <c:pt idx="1">
                  <c:v>2006</c:v>
                </c:pt>
                <c:pt idx="2">
                  <c:v>2007</c:v>
                </c:pt>
                <c:pt idx="3">
                  <c:v>2008</c:v>
                </c:pt>
                <c:pt idx="4">
                  <c:v>2009</c:v>
                </c:pt>
                <c:pt idx="5">
                  <c:v>2010</c:v>
                </c:pt>
                <c:pt idx="6">
                  <c:v>2011</c:v>
                </c:pt>
                <c:pt idx="7">
                  <c:v>2012</c:v>
                </c:pt>
                <c:pt idx="8">
                  <c:v>2013</c:v>
                </c:pt>
                <c:pt idx="9">
                  <c:v>2014</c:v>
                </c:pt>
                <c:pt idx="10">
                  <c:v>2015e</c:v>
                </c:pt>
                <c:pt idx="11">
                  <c:v>2016e</c:v>
                </c:pt>
                <c:pt idx="12">
                  <c:v>2017e</c:v>
                </c:pt>
              </c:strCache>
            </c:strRef>
          </c:cat>
          <c:val>
            <c:numRef>
              <c:f>Taul1!$B$2:$B$14</c:f>
              <c:numCache>
                <c:formatCode>General</c:formatCode>
                <c:ptCount val="13"/>
                <c:pt idx="0">
                  <c:v>100</c:v>
                </c:pt>
                <c:pt idx="1">
                  <c:v>109.5</c:v>
                </c:pt>
                <c:pt idx="2">
                  <c:v>120.669</c:v>
                </c:pt>
                <c:pt idx="3">
                  <c:v>125.49576</c:v>
                </c:pt>
                <c:pt idx="4">
                  <c:v>106.42</c:v>
                </c:pt>
                <c:pt idx="5">
                  <c:v>110.039</c:v>
                </c:pt>
                <c:pt idx="6">
                  <c:v>117.962</c:v>
                </c:pt>
                <c:pt idx="7">
                  <c:v>121.38200000000001</c:v>
                </c:pt>
                <c:pt idx="8">
                  <c:v>122.35299999999999</c:v>
                </c:pt>
                <c:pt idx="9">
                  <c:v>130.06200000000001</c:v>
                </c:pt>
                <c:pt idx="10">
                  <c:v>137.60499999999999</c:v>
                </c:pt>
                <c:pt idx="11">
                  <c:v>144.07300000000001</c:v>
                </c:pt>
                <c:pt idx="12">
                  <c:v>149.83600000000001</c:v>
                </c:pt>
              </c:numCache>
            </c:numRef>
          </c:val>
          <c:smooth val="0"/>
        </c:ser>
        <c:ser>
          <c:idx val="1"/>
          <c:order val="1"/>
          <c:tx>
            <c:strRef>
              <c:f>Taul1!$C$1</c:f>
              <c:strCache>
                <c:ptCount val="1"/>
                <c:pt idx="0">
                  <c:v>Alankomaat</c:v>
                </c:pt>
              </c:strCache>
            </c:strRef>
          </c:tx>
          <c:spPr>
            <a:ln w="50800" cap="rnd">
              <a:solidFill>
                <a:schemeClr val="accent3"/>
              </a:solidFill>
              <a:round/>
            </a:ln>
            <a:effectLst/>
          </c:spPr>
          <c:marker>
            <c:symbol val="none"/>
          </c:marker>
          <c:cat>
            <c:strRef>
              <c:f>Taul1!$A$2:$A$14</c:f>
              <c:strCache>
                <c:ptCount val="13"/>
                <c:pt idx="0">
                  <c:v>2005</c:v>
                </c:pt>
                <c:pt idx="1">
                  <c:v>2006</c:v>
                </c:pt>
                <c:pt idx="2">
                  <c:v>2007</c:v>
                </c:pt>
                <c:pt idx="3">
                  <c:v>2008</c:v>
                </c:pt>
                <c:pt idx="4">
                  <c:v>2009</c:v>
                </c:pt>
                <c:pt idx="5">
                  <c:v>2010</c:v>
                </c:pt>
                <c:pt idx="6">
                  <c:v>2011</c:v>
                </c:pt>
                <c:pt idx="7">
                  <c:v>2012</c:v>
                </c:pt>
                <c:pt idx="8">
                  <c:v>2013</c:v>
                </c:pt>
                <c:pt idx="9">
                  <c:v>2014</c:v>
                </c:pt>
                <c:pt idx="10">
                  <c:v>2015e</c:v>
                </c:pt>
                <c:pt idx="11">
                  <c:v>2016e</c:v>
                </c:pt>
                <c:pt idx="12">
                  <c:v>2017e</c:v>
                </c:pt>
              </c:strCache>
            </c:strRef>
          </c:cat>
          <c:val>
            <c:numRef>
              <c:f>Taul1!$C$2:$C$14</c:f>
              <c:numCache>
                <c:formatCode>General</c:formatCode>
                <c:ptCount val="13"/>
                <c:pt idx="0">
                  <c:v>100</c:v>
                </c:pt>
                <c:pt idx="1">
                  <c:v>107.1</c:v>
                </c:pt>
                <c:pt idx="2">
                  <c:v>116.63200000000001</c:v>
                </c:pt>
                <c:pt idx="3">
                  <c:v>123.63</c:v>
                </c:pt>
                <c:pt idx="4">
                  <c:v>110.154</c:v>
                </c:pt>
                <c:pt idx="5">
                  <c:v>106.85</c:v>
                </c:pt>
                <c:pt idx="6">
                  <c:v>120.633</c:v>
                </c:pt>
                <c:pt idx="7">
                  <c:v>115.928</c:v>
                </c:pt>
                <c:pt idx="8">
                  <c:v>112.45</c:v>
                </c:pt>
                <c:pt idx="9">
                  <c:v>117.398</c:v>
                </c:pt>
                <c:pt idx="10">
                  <c:v>127.495</c:v>
                </c:pt>
                <c:pt idx="11">
                  <c:v>134.124</c:v>
                </c:pt>
                <c:pt idx="12">
                  <c:v>141.63499999999999</c:v>
                </c:pt>
              </c:numCache>
            </c:numRef>
          </c:val>
          <c:smooth val="0"/>
        </c:ser>
        <c:ser>
          <c:idx val="2"/>
          <c:order val="2"/>
          <c:tx>
            <c:strRef>
              <c:f>Taul1!$D$1</c:f>
              <c:strCache>
                <c:ptCount val="1"/>
                <c:pt idx="0">
                  <c:v>USA</c:v>
                </c:pt>
              </c:strCache>
            </c:strRef>
          </c:tx>
          <c:spPr>
            <a:ln w="50800" cap="rnd">
              <a:solidFill>
                <a:schemeClr val="tx2"/>
              </a:solidFill>
              <a:round/>
            </a:ln>
            <a:effectLst/>
          </c:spPr>
          <c:marker>
            <c:symbol val="none"/>
          </c:marker>
          <c:cat>
            <c:strRef>
              <c:f>Taul1!$A$2:$A$14</c:f>
              <c:strCache>
                <c:ptCount val="13"/>
                <c:pt idx="0">
                  <c:v>2005</c:v>
                </c:pt>
                <c:pt idx="1">
                  <c:v>2006</c:v>
                </c:pt>
                <c:pt idx="2">
                  <c:v>2007</c:v>
                </c:pt>
                <c:pt idx="3">
                  <c:v>2008</c:v>
                </c:pt>
                <c:pt idx="4">
                  <c:v>2009</c:v>
                </c:pt>
                <c:pt idx="5">
                  <c:v>2010</c:v>
                </c:pt>
                <c:pt idx="6">
                  <c:v>2011</c:v>
                </c:pt>
                <c:pt idx="7">
                  <c:v>2012</c:v>
                </c:pt>
                <c:pt idx="8">
                  <c:v>2013</c:v>
                </c:pt>
                <c:pt idx="9">
                  <c:v>2014</c:v>
                </c:pt>
                <c:pt idx="10">
                  <c:v>2015e</c:v>
                </c:pt>
                <c:pt idx="11">
                  <c:v>2016e</c:v>
                </c:pt>
                <c:pt idx="12">
                  <c:v>2017e</c:v>
                </c:pt>
              </c:strCache>
            </c:strRef>
          </c:cat>
          <c:val>
            <c:numRef>
              <c:f>Taul1!$D$2:$D$14</c:f>
              <c:numCache>
                <c:formatCode>General</c:formatCode>
                <c:ptCount val="13"/>
                <c:pt idx="0">
                  <c:v>100</c:v>
                </c:pt>
                <c:pt idx="1">
                  <c:v>107.1</c:v>
                </c:pt>
                <c:pt idx="2">
                  <c:v>113.41889999999999</c:v>
                </c:pt>
                <c:pt idx="3">
                  <c:v>112.625</c:v>
                </c:pt>
                <c:pt idx="4">
                  <c:v>95.055999999999997</c:v>
                </c:pt>
                <c:pt idx="5">
                  <c:v>97.432000000000002</c:v>
                </c:pt>
                <c:pt idx="6">
                  <c:v>104.934</c:v>
                </c:pt>
                <c:pt idx="7">
                  <c:v>114.378</c:v>
                </c:pt>
                <c:pt idx="8">
                  <c:v>117.81</c:v>
                </c:pt>
                <c:pt idx="9">
                  <c:v>125.114</c:v>
                </c:pt>
                <c:pt idx="10">
                  <c:v>128.61699999999999</c:v>
                </c:pt>
                <c:pt idx="11">
                  <c:v>128.488</c:v>
                </c:pt>
                <c:pt idx="12">
                  <c:v>133.756</c:v>
                </c:pt>
              </c:numCache>
            </c:numRef>
          </c:val>
          <c:smooth val="0"/>
        </c:ser>
        <c:ser>
          <c:idx val="3"/>
          <c:order val="3"/>
          <c:tx>
            <c:strRef>
              <c:f>Taul1!$E$1</c:f>
              <c:strCache>
                <c:ptCount val="1"/>
                <c:pt idx="0">
                  <c:v>Saksa </c:v>
                </c:pt>
              </c:strCache>
            </c:strRef>
          </c:tx>
          <c:spPr>
            <a:ln w="50800" cap="rnd">
              <a:solidFill>
                <a:schemeClr val="accent5"/>
              </a:solidFill>
              <a:round/>
            </a:ln>
            <a:effectLst/>
          </c:spPr>
          <c:marker>
            <c:symbol val="none"/>
          </c:marker>
          <c:cat>
            <c:strRef>
              <c:f>Taul1!$A$2:$A$14</c:f>
              <c:strCache>
                <c:ptCount val="13"/>
                <c:pt idx="0">
                  <c:v>2005</c:v>
                </c:pt>
                <c:pt idx="1">
                  <c:v>2006</c:v>
                </c:pt>
                <c:pt idx="2">
                  <c:v>2007</c:v>
                </c:pt>
                <c:pt idx="3">
                  <c:v>2008</c:v>
                </c:pt>
                <c:pt idx="4">
                  <c:v>2009</c:v>
                </c:pt>
                <c:pt idx="5">
                  <c:v>2010</c:v>
                </c:pt>
                <c:pt idx="6">
                  <c:v>2011</c:v>
                </c:pt>
                <c:pt idx="7">
                  <c:v>2012</c:v>
                </c:pt>
                <c:pt idx="8">
                  <c:v>2013</c:v>
                </c:pt>
                <c:pt idx="9">
                  <c:v>2014</c:v>
                </c:pt>
                <c:pt idx="10">
                  <c:v>2015e</c:v>
                </c:pt>
                <c:pt idx="11">
                  <c:v>2016e</c:v>
                </c:pt>
                <c:pt idx="12">
                  <c:v>2017e</c:v>
                </c:pt>
              </c:strCache>
            </c:strRef>
          </c:cat>
          <c:val>
            <c:numRef>
              <c:f>Taul1!$E$2:$E$14</c:f>
              <c:numCache>
                <c:formatCode>General</c:formatCode>
                <c:ptCount val="13"/>
                <c:pt idx="0">
                  <c:v>100</c:v>
                </c:pt>
                <c:pt idx="1">
                  <c:v>108.5</c:v>
                </c:pt>
                <c:pt idx="2">
                  <c:v>116.96299999999999</c:v>
                </c:pt>
                <c:pt idx="3">
                  <c:v>119.419</c:v>
                </c:pt>
                <c:pt idx="4">
                  <c:v>100.90900000000001</c:v>
                </c:pt>
                <c:pt idx="5">
                  <c:v>107.16500000000001</c:v>
                </c:pt>
                <c:pt idx="6">
                  <c:v>114.988</c:v>
                </c:pt>
                <c:pt idx="7">
                  <c:v>113.378</c:v>
                </c:pt>
                <c:pt idx="8">
                  <c:v>111.45099999999999</c:v>
                </c:pt>
                <c:pt idx="9">
                  <c:v>116.46599999999999</c:v>
                </c:pt>
                <c:pt idx="10">
                  <c:v>118.679</c:v>
                </c:pt>
                <c:pt idx="11">
                  <c:v>121.646</c:v>
                </c:pt>
                <c:pt idx="12">
                  <c:v>125.417</c:v>
                </c:pt>
              </c:numCache>
            </c:numRef>
          </c:val>
          <c:smooth val="0"/>
        </c:ser>
        <c:ser>
          <c:idx val="4"/>
          <c:order val="4"/>
          <c:tx>
            <c:strRef>
              <c:f>Taul1!$F$1</c:f>
              <c:strCache>
                <c:ptCount val="1"/>
                <c:pt idx="0">
                  <c:v>Sveitsi</c:v>
                </c:pt>
              </c:strCache>
            </c:strRef>
          </c:tx>
          <c:spPr>
            <a:ln w="50800" cap="rnd">
              <a:solidFill>
                <a:schemeClr val="accent2"/>
              </a:solidFill>
              <a:round/>
            </a:ln>
            <a:effectLst/>
          </c:spPr>
          <c:marker>
            <c:symbol val="none"/>
          </c:marker>
          <c:cat>
            <c:strRef>
              <c:f>Taul1!$A$2:$A$14</c:f>
              <c:strCache>
                <c:ptCount val="13"/>
                <c:pt idx="0">
                  <c:v>2005</c:v>
                </c:pt>
                <c:pt idx="1">
                  <c:v>2006</c:v>
                </c:pt>
                <c:pt idx="2">
                  <c:v>2007</c:v>
                </c:pt>
                <c:pt idx="3">
                  <c:v>2008</c:v>
                </c:pt>
                <c:pt idx="4">
                  <c:v>2009</c:v>
                </c:pt>
                <c:pt idx="5">
                  <c:v>2010</c:v>
                </c:pt>
                <c:pt idx="6">
                  <c:v>2011</c:v>
                </c:pt>
                <c:pt idx="7">
                  <c:v>2012</c:v>
                </c:pt>
                <c:pt idx="8">
                  <c:v>2013</c:v>
                </c:pt>
                <c:pt idx="9">
                  <c:v>2014</c:v>
                </c:pt>
                <c:pt idx="10">
                  <c:v>2015e</c:v>
                </c:pt>
                <c:pt idx="11">
                  <c:v>2016e</c:v>
                </c:pt>
                <c:pt idx="12">
                  <c:v>2017e</c:v>
                </c:pt>
              </c:strCache>
            </c:strRef>
          </c:cat>
          <c:val>
            <c:numRef>
              <c:f>Taul1!$F$2:$F$14</c:f>
              <c:numCache>
                <c:formatCode>General</c:formatCode>
                <c:ptCount val="13"/>
                <c:pt idx="0">
                  <c:v>100</c:v>
                </c:pt>
                <c:pt idx="1">
                  <c:v>107.1</c:v>
                </c:pt>
                <c:pt idx="2">
                  <c:v>114.91800000000001</c:v>
                </c:pt>
                <c:pt idx="3">
                  <c:v>115.49299999999999</c:v>
                </c:pt>
                <c:pt idx="4">
                  <c:v>103.251</c:v>
                </c:pt>
                <c:pt idx="5">
                  <c:v>107.27800000000001</c:v>
                </c:pt>
                <c:pt idx="6">
                  <c:v>112.85599999999999</c:v>
                </c:pt>
                <c:pt idx="7">
                  <c:v>117.25700000000001</c:v>
                </c:pt>
                <c:pt idx="8">
                  <c:v>119.01600000000001</c:v>
                </c:pt>
                <c:pt idx="9">
                  <c:v>121.754</c:v>
                </c:pt>
                <c:pt idx="10">
                  <c:v>122.60599999999999</c:v>
                </c:pt>
                <c:pt idx="11">
                  <c:v>123.955</c:v>
                </c:pt>
                <c:pt idx="12">
                  <c:v>126.18600000000001</c:v>
                </c:pt>
              </c:numCache>
            </c:numRef>
          </c:val>
          <c:smooth val="0"/>
        </c:ser>
        <c:ser>
          <c:idx val="5"/>
          <c:order val="5"/>
          <c:tx>
            <c:strRef>
              <c:f>Taul1!$G$1</c:f>
              <c:strCache>
                <c:ptCount val="1"/>
                <c:pt idx="0">
                  <c:v>Suomi </c:v>
                </c:pt>
              </c:strCache>
            </c:strRef>
          </c:tx>
          <c:spPr>
            <a:ln w="50800" cap="rnd">
              <a:solidFill>
                <a:schemeClr val="accent1"/>
              </a:solidFill>
              <a:round/>
            </a:ln>
            <a:effectLst/>
          </c:spPr>
          <c:marker>
            <c:symbol val="none"/>
          </c:marker>
          <c:cat>
            <c:strRef>
              <c:f>Taul1!$A$2:$A$14</c:f>
              <c:strCache>
                <c:ptCount val="13"/>
                <c:pt idx="0">
                  <c:v>2005</c:v>
                </c:pt>
                <c:pt idx="1">
                  <c:v>2006</c:v>
                </c:pt>
                <c:pt idx="2">
                  <c:v>2007</c:v>
                </c:pt>
                <c:pt idx="3">
                  <c:v>2008</c:v>
                </c:pt>
                <c:pt idx="4">
                  <c:v>2009</c:v>
                </c:pt>
                <c:pt idx="5">
                  <c:v>2010</c:v>
                </c:pt>
                <c:pt idx="6">
                  <c:v>2011</c:v>
                </c:pt>
                <c:pt idx="7">
                  <c:v>2012</c:v>
                </c:pt>
                <c:pt idx="8">
                  <c:v>2013</c:v>
                </c:pt>
                <c:pt idx="9">
                  <c:v>2014</c:v>
                </c:pt>
                <c:pt idx="10">
                  <c:v>2015e</c:v>
                </c:pt>
                <c:pt idx="11">
                  <c:v>2016e</c:v>
                </c:pt>
                <c:pt idx="12">
                  <c:v>2017e</c:v>
                </c:pt>
              </c:strCache>
            </c:strRef>
          </c:cat>
          <c:val>
            <c:numRef>
              <c:f>Taul1!$G$2:$G$14</c:f>
              <c:numCache>
                <c:formatCode>General</c:formatCode>
                <c:ptCount val="13"/>
                <c:pt idx="0">
                  <c:v>100</c:v>
                </c:pt>
                <c:pt idx="1">
                  <c:v>102.2</c:v>
                </c:pt>
                <c:pt idx="2">
                  <c:v>119.16500000000001</c:v>
                </c:pt>
                <c:pt idx="3">
                  <c:v>125.004</c:v>
                </c:pt>
                <c:pt idx="4">
                  <c:v>105.503</c:v>
                </c:pt>
                <c:pt idx="5">
                  <c:v>98.962000000000003</c:v>
                </c:pt>
                <c:pt idx="6">
                  <c:v>102.03</c:v>
                </c:pt>
                <c:pt idx="7">
                  <c:v>98.867000000000004</c:v>
                </c:pt>
                <c:pt idx="8">
                  <c:v>91.65</c:v>
                </c:pt>
                <c:pt idx="9">
                  <c:v>90.459000000000003</c:v>
                </c:pt>
                <c:pt idx="10">
                  <c:v>90.096999999999994</c:v>
                </c:pt>
                <c:pt idx="11">
                  <c:v>93.251000000000005</c:v>
                </c:pt>
                <c:pt idx="12">
                  <c:v>96.421000000000006</c:v>
                </c:pt>
              </c:numCache>
            </c:numRef>
          </c:val>
          <c:smooth val="0"/>
        </c:ser>
        <c:dLbls>
          <c:showLegendKey val="0"/>
          <c:showVal val="0"/>
          <c:showCatName val="0"/>
          <c:showSerName val="0"/>
          <c:showPercent val="0"/>
          <c:showBubbleSize val="0"/>
        </c:dLbls>
        <c:smooth val="0"/>
        <c:axId val="493347336"/>
        <c:axId val="493347728"/>
      </c:lineChart>
      <c:catAx>
        <c:axId val="493347336"/>
        <c:scaling>
          <c:orientation val="minMax"/>
        </c:scaling>
        <c:delete val="0"/>
        <c:axPos val="b"/>
        <c:majorGridlines>
          <c:spPr>
            <a:ln w="317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Verdana" panose="020B0604030504040204" pitchFamily="34" charset="0"/>
                <a:ea typeface="+mn-ea"/>
                <a:cs typeface="+mn-cs"/>
              </a:defRPr>
            </a:pPr>
            <a:endParaRPr lang="fi-FI"/>
          </a:p>
        </c:txPr>
        <c:crossAx val="493347728"/>
        <c:crosses val="autoZero"/>
        <c:auto val="1"/>
        <c:lblAlgn val="ctr"/>
        <c:lblOffset val="100"/>
        <c:noMultiLvlLbl val="0"/>
      </c:catAx>
      <c:valAx>
        <c:axId val="493347728"/>
        <c:scaling>
          <c:orientation val="minMax"/>
          <c:min val="85"/>
        </c:scaling>
        <c:delete val="0"/>
        <c:axPos val="l"/>
        <c:majorGridlines>
          <c:spPr>
            <a:ln w="317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Verdana" panose="020B0604030504040204" pitchFamily="34" charset="0"/>
                <a:ea typeface="+mn-ea"/>
                <a:cs typeface="+mn-cs"/>
              </a:defRPr>
            </a:pPr>
            <a:endParaRPr lang="fi-FI"/>
          </a:p>
        </c:txPr>
        <c:crossAx val="493347336"/>
        <c:crosses val="autoZero"/>
        <c:crossBetween val="between"/>
        <c:majorUnit val="5"/>
        <c:minorUnit val="1"/>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rgbClr val="002060"/>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Yritysten investoinnit</c:v>
                </c:pt>
              </c:strCache>
            </c:strRef>
          </c:tx>
          <c:spPr>
            <a:ln w="38100" cap="rnd">
              <a:solidFill>
                <a:schemeClr val="accent1"/>
              </a:solidFill>
              <a:round/>
            </a:ln>
            <a:effectLst/>
          </c:spPr>
          <c:marker>
            <c:symbol val="none"/>
          </c:marker>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Taul1!$B$2:$B$12</c:f>
              <c:numCache>
                <c:formatCode>General</c:formatCode>
                <c:ptCount val="11"/>
                <c:pt idx="0">
                  <c:v>23.401</c:v>
                </c:pt>
                <c:pt idx="1">
                  <c:v>23.988</c:v>
                </c:pt>
                <c:pt idx="2">
                  <c:v>27.751999999999999</c:v>
                </c:pt>
                <c:pt idx="3">
                  <c:v>29.318000000000001</c:v>
                </c:pt>
                <c:pt idx="4">
                  <c:v>24.523</c:v>
                </c:pt>
                <c:pt idx="5">
                  <c:v>23.488</c:v>
                </c:pt>
                <c:pt idx="6">
                  <c:v>24.405999999999999</c:v>
                </c:pt>
                <c:pt idx="7">
                  <c:v>23.652999999999999</c:v>
                </c:pt>
                <c:pt idx="8">
                  <c:v>21.882000000000001</c:v>
                </c:pt>
                <c:pt idx="9">
                  <c:v>21.248999999999999</c:v>
                </c:pt>
                <c:pt idx="10">
                  <c:v>22.44</c:v>
                </c:pt>
              </c:numCache>
            </c:numRef>
          </c:val>
          <c:smooth val="0"/>
        </c:ser>
        <c:dLbls>
          <c:showLegendKey val="0"/>
          <c:showVal val="0"/>
          <c:showCatName val="0"/>
          <c:showSerName val="0"/>
          <c:showPercent val="0"/>
          <c:showBubbleSize val="0"/>
        </c:dLbls>
        <c:smooth val="0"/>
        <c:axId val="493348512"/>
        <c:axId val="493348904"/>
      </c:lineChart>
      <c:catAx>
        <c:axId val="493348512"/>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sz="1050" b="0" i="0" u="none" strike="noStrike" kern="1200" baseline="0">
                <a:solidFill>
                  <a:schemeClr val="tx1"/>
                </a:solidFill>
                <a:latin typeface="Verdana" panose="020B0604030504040204" pitchFamily="34" charset="0"/>
                <a:ea typeface="+mn-ea"/>
                <a:cs typeface="+mn-cs"/>
              </a:defRPr>
            </a:pPr>
            <a:endParaRPr lang="fi-FI"/>
          </a:p>
        </c:txPr>
        <c:crossAx val="493348904"/>
        <c:crosses val="autoZero"/>
        <c:auto val="1"/>
        <c:lblAlgn val="ctr"/>
        <c:lblOffset val="100"/>
        <c:tickLblSkip val="1"/>
        <c:noMultiLvlLbl val="0"/>
      </c:catAx>
      <c:valAx>
        <c:axId val="493348904"/>
        <c:scaling>
          <c:orientation val="minMax"/>
          <c:max val="32"/>
          <c:min val="20"/>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fi-FI"/>
          </a:p>
        </c:txPr>
        <c:crossAx val="493348512"/>
        <c:crosses val="autoZero"/>
        <c:crossBetween val="between"/>
        <c:majorUnit val="1"/>
        <c:minorUnit val="0.5"/>
      </c:valAx>
      <c:spPr>
        <a:noFill/>
        <a:ln>
          <a:noFill/>
        </a:ln>
        <a:effectLst/>
      </c:spPr>
    </c:plotArea>
    <c:plotVisOnly val="1"/>
    <c:dispBlanksAs val="gap"/>
    <c:showDLblsOverMax val="0"/>
  </c:chart>
  <c:spPr>
    <a:noFill/>
    <a:ln>
      <a:noFill/>
    </a:ln>
    <a:effectLst/>
  </c:spPr>
  <c:txPr>
    <a:bodyPr/>
    <a:lstStyle/>
    <a:p>
      <a:pPr>
        <a:defRPr sz="1050" baseline="0">
          <a:solidFill>
            <a:schemeClr val="tx1"/>
          </a:solidFill>
          <a:latin typeface="Verdana" panose="020B0604030504040204" pitchFamily="34" charset="0"/>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12514696725472E-2"/>
          <c:y val="5.2962930800055937E-2"/>
          <c:w val="0.90632698996125116"/>
          <c:h val="0.85375494071146241"/>
        </c:manualLayout>
      </c:layout>
      <c:barChart>
        <c:barDir val="col"/>
        <c:grouping val="clustered"/>
        <c:varyColors val="0"/>
        <c:ser>
          <c:idx val="0"/>
          <c:order val="0"/>
          <c:tx>
            <c:strRef>
              <c:f>Sheet1!$B$1</c:f>
              <c:strCache>
                <c:ptCount val="1"/>
                <c:pt idx="0">
                  <c:v>Kasvun osuus 2007</c:v>
                </c:pt>
              </c:strCache>
            </c:strRef>
          </c:tx>
          <c:spPr>
            <a:solidFill>
              <a:srgbClr val="00FFFF"/>
            </a:solidFill>
            <a:ln w="11797">
              <a:solidFill>
                <a:srgbClr val="000000"/>
              </a:solidFill>
              <a:prstDash val="solid"/>
            </a:ln>
          </c:spPr>
          <c:invertIfNegative val="0"/>
          <c:cat>
            <c:numRef>
              <c:f>Sheet1!$A$2:$A$22</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Sheet1!$B$2:$B$22</c:f>
              <c:numCache>
                <c:formatCode>General</c:formatCode>
                <c:ptCount val="21"/>
              </c:numCache>
            </c:numRef>
          </c:val>
        </c:ser>
        <c:dLbls>
          <c:showLegendKey val="0"/>
          <c:showVal val="0"/>
          <c:showCatName val="0"/>
          <c:showSerName val="0"/>
          <c:showPercent val="0"/>
          <c:showBubbleSize val="0"/>
        </c:dLbls>
        <c:gapWidth val="75"/>
        <c:axId val="673764448"/>
        <c:axId val="673764840"/>
      </c:barChart>
      <c:catAx>
        <c:axId val="673764448"/>
        <c:scaling>
          <c:orientation val="minMax"/>
        </c:scaling>
        <c:delete val="0"/>
        <c:axPos val="b"/>
        <c:majorGridlines>
          <c:spPr>
            <a:ln>
              <a:noFill/>
            </a:ln>
          </c:spPr>
        </c:majorGridlines>
        <c:numFmt formatCode="General" sourceLinked="1"/>
        <c:majorTickMark val="out"/>
        <c:minorTickMark val="out"/>
        <c:tickLblPos val="nextTo"/>
        <c:spPr>
          <a:ln w="23595">
            <a:solidFill>
              <a:srgbClr val="000000"/>
            </a:solidFill>
            <a:prstDash val="solid"/>
          </a:ln>
        </c:spPr>
        <c:txPr>
          <a:bodyPr rot="0" vert="horz"/>
          <a:lstStyle/>
          <a:p>
            <a:pPr>
              <a:defRPr/>
            </a:pPr>
            <a:endParaRPr lang="fi-FI"/>
          </a:p>
        </c:txPr>
        <c:crossAx val="673764840"/>
        <c:crossesAt val="-5"/>
        <c:auto val="0"/>
        <c:lblAlgn val="ctr"/>
        <c:lblOffset val="100"/>
        <c:tickLblSkip val="2"/>
        <c:tickMarkSkip val="1"/>
        <c:noMultiLvlLbl val="0"/>
      </c:catAx>
      <c:valAx>
        <c:axId val="673764840"/>
        <c:scaling>
          <c:orientation val="minMax"/>
          <c:max val="9"/>
          <c:min val="-4"/>
        </c:scaling>
        <c:delete val="0"/>
        <c:axPos val="l"/>
        <c:majorGridlines>
          <c:spPr>
            <a:ln w="11797">
              <a:solidFill>
                <a:srgbClr val="555555"/>
              </a:solidFill>
              <a:prstDash val="sysDash"/>
            </a:ln>
          </c:spPr>
        </c:majorGridlines>
        <c:numFmt formatCode="General" sourceLinked="1"/>
        <c:majorTickMark val="out"/>
        <c:minorTickMark val="none"/>
        <c:tickLblPos val="nextTo"/>
        <c:spPr>
          <a:ln w="2949">
            <a:solidFill>
              <a:srgbClr val="000000"/>
            </a:solidFill>
            <a:prstDash val="solid"/>
          </a:ln>
        </c:spPr>
        <c:txPr>
          <a:bodyPr rot="0" vert="horz"/>
          <a:lstStyle/>
          <a:p>
            <a:pPr>
              <a:defRPr/>
            </a:pPr>
            <a:endParaRPr lang="fi-FI"/>
          </a:p>
        </c:txPr>
        <c:crossAx val="673764448"/>
        <c:crosses val="autoZero"/>
        <c:crossBetween val="midCat"/>
        <c:majorUnit val="1"/>
        <c:minorUnit val="0.5"/>
      </c:valAx>
      <c:spPr>
        <a:noFill/>
        <a:ln w="2949">
          <a:solidFill>
            <a:srgbClr val="000000"/>
          </a:solidFill>
          <a:prstDash val="solid"/>
        </a:ln>
      </c:spPr>
    </c:plotArea>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Times New Roman"/>
          <a:cs typeface="Times New Roman"/>
        </a:defRPr>
      </a:pPr>
      <a:endParaRPr lang="fi-FI"/>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Tuotannolliset investoinnit</c:v>
                </c:pt>
              </c:strCache>
            </c:strRef>
          </c:tx>
          <c:spPr>
            <a:ln w="38100" cap="rnd">
              <a:solidFill>
                <a:schemeClr val="accent3">
                  <a:lumMod val="50000"/>
                </a:schemeClr>
              </a:solidFill>
              <a:round/>
            </a:ln>
            <a:effectLst/>
          </c:spPr>
          <c:marker>
            <c:symbol val="none"/>
          </c:marker>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Taul1!$B$2:$B$12</c:f>
              <c:numCache>
                <c:formatCode>General</c:formatCode>
                <c:ptCount val="11"/>
                <c:pt idx="0">
                  <c:v>15.552</c:v>
                </c:pt>
                <c:pt idx="1">
                  <c:v>16.047999999999998</c:v>
                </c:pt>
                <c:pt idx="2">
                  <c:v>19.326000000000001</c:v>
                </c:pt>
                <c:pt idx="3">
                  <c:v>20.507000000000001</c:v>
                </c:pt>
                <c:pt idx="4">
                  <c:v>16.399999999999999</c:v>
                </c:pt>
                <c:pt idx="5">
                  <c:v>15.401999999999999</c:v>
                </c:pt>
                <c:pt idx="6">
                  <c:v>16.707000000000001</c:v>
                </c:pt>
                <c:pt idx="7">
                  <c:v>16.503</c:v>
                </c:pt>
                <c:pt idx="8">
                  <c:v>15.007</c:v>
                </c:pt>
                <c:pt idx="9">
                  <c:v>14.545</c:v>
                </c:pt>
                <c:pt idx="10">
                  <c:v>15.997</c:v>
                </c:pt>
              </c:numCache>
            </c:numRef>
          </c:val>
          <c:smooth val="0"/>
        </c:ser>
        <c:ser>
          <c:idx val="1"/>
          <c:order val="1"/>
          <c:tx>
            <c:strRef>
              <c:f>Taul1!$C$1</c:f>
              <c:strCache>
                <c:ptCount val="1"/>
                <c:pt idx="0">
                  <c:v>T&amp;K-investoinnit</c:v>
                </c:pt>
              </c:strCache>
            </c:strRef>
          </c:tx>
          <c:spPr>
            <a:ln w="38100" cap="rnd">
              <a:solidFill>
                <a:srgbClr val="FF0000"/>
              </a:solidFill>
              <a:round/>
            </a:ln>
            <a:effectLst/>
          </c:spPr>
          <c:marker>
            <c:symbol val="none"/>
          </c:marker>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Taul1!$C$2:$C$12</c:f>
              <c:numCache>
                <c:formatCode>General</c:formatCode>
                <c:ptCount val="11"/>
                <c:pt idx="0">
                  <c:v>7.8490000000000002</c:v>
                </c:pt>
                <c:pt idx="1">
                  <c:v>7.94</c:v>
                </c:pt>
                <c:pt idx="2">
                  <c:v>8.4260000000000002</c:v>
                </c:pt>
                <c:pt idx="3">
                  <c:v>8.8109999999999999</c:v>
                </c:pt>
                <c:pt idx="4">
                  <c:v>8.1229999999999993</c:v>
                </c:pt>
                <c:pt idx="5">
                  <c:v>8.0860000000000003</c:v>
                </c:pt>
                <c:pt idx="6">
                  <c:v>7.6989999999999998</c:v>
                </c:pt>
                <c:pt idx="7">
                  <c:v>7.15</c:v>
                </c:pt>
                <c:pt idx="8">
                  <c:v>6.875</c:v>
                </c:pt>
                <c:pt idx="9">
                  <c:v>6.7039999999999997</c:v>
                </c:pt>
                <c:pt idx="10">
                  <c:v>6.4429999999999996</c:v>
                </c:pt>
              </c:numCache>
            </c:numRef>
          </c:val>
          <c:smooth val="0"/>
        </c:ser>
        <c:dLbls>
          <c:showLegendKey val="0"/>
          <c:showVal val="0"/>
          <c:showCatName val="0"/>
          <c:showSerName val="0"/>
          <c:showPercent val="0"/>
          <c:showBubbleSize val="0"/>
        </c:dLbls>
        <c:smooth val="0"/>
        <c:axId val="493349688"/>
        <c:axId val="493350080"/>
      </c:lineChart>
      <c:catAx>
        <c:axId val="493349688"/>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493350080"/>
        <c:crosses val="autoZero"/>
        <c:auto val="1"/>
        <c:lblAlgn val="ctr"/>
        <c:lblOffset val="100"/>
        <c:tickLblSkip val="1"/>
        <c:noMultiLvlLbl val="0"/>
      </c:catAx>
      <c:valAx>
        <c:axId val="493350080"/>
        <c:scaling>
          <c:orientation val="minMax"/>
          <c:max val="22"/>
          <c:min val="5"/>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93349688"/>
        <c:crosses val="autoZero"/>
        <c:crossBetween val="between"/>
        <c:majorUnit val="1"/>
        <c:min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Tuotannolliset ja T&amp;K -investoinnit</c:v>
                </c:pt>
              </c:strCache>
            </c:strRef>
          </c:tx>
          <c:spPr>
            <a:ln w="38100" cap="rnd">
              <a:solidFill>
                <a:schemeClr val="accent1"/>
              </a:solidFill>
              <a:round/>
            </a:ln>
            <a:effectLst/>
          </c:spPr>
          <c:marker>
            <c:symbol val="none"/>
          </c:marker>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Taul1!$B$2:$B$12</c:f>
              <c:numCache>
                <c:formatCode>General</c:formatCode>
                <c:ptCount val="11"/>
                <c:pt idx="0">
                  <c:v>19.841000000000001</c:v>
                </c:pt>
                <c:pt idx="1">
                  <c:v>20.794</c:v>
                </c:pt>
                <c:pt idx="2">
                  <c:v>24.821000000000002</c:v>
                </c:pt>
                <c:pt idx="3">
                  <c:v>27.286000000000001</c:v>
                </c:pt>
                <c:pt idx="4">
                  <c:v>22.923999999999999</c:v>
                </c:pt>
                <c:pt idx="5">
                  <c:v>21.672000000000001</c:v>
                </c:pt>
                <c:pt idx="6">
                  <c:v>23.038</c:v>
                </c:pt>
                <c:pt idx="7">
                  <c:v>23.100999999999999</c:v>
                </c:pt>
                <c:pt idx="8">
                  <c:v>21.651</c:v>
                </c:pt>
                <c:pt idx="9">
                  <c:v>21.16</c:v>
                </c:pt>
                <c:pt idx="10">
                  <c:v>22.44</c:v>
                </c:pt>
              </c:numCache>
            </c:numRef>
          </c:val>
          <c:smooth val="0"/>
        </c:ser>
        <c:ser>
          <c:idx val="1"/>
          <c:order val="1"/>
          <c:tx>
            <c:strRef>
              <c:f>Taul1!$C$1</c:f>
              <c:strCache>
                <c:ptCount val="1"/>
                <c:pt idx="0">
                  <c:v>Kiinteän pääoman kuluminen</c:v>
                </c:pt>
              </c:strCache>
            </c:strRef>
          </c:tx>
          <c:spPr>
            <a:ln w="38100" cap="rnd">
              <a:solidFill>
                <a:schemeClr val="accent3">
                  <a:lumMod val="50000"/>
                </a:schemeClr>
              </a:solidFill>
              <a:round/>
            </a:ln>
            <a:effectLst/>
          </c:spPr>
          <c:marker>
            <c:symbol val="none"/>
          </c:marker>
          <c:cat>
            <c:numRef>
              <c:f>Taul1!$A$2:$A$12</c:f>
              <c:numCache>
                <c:formatCode>General</c:formatCode>
                <c:ptCount val="11"/>
                <c:pt idx="0">
                  <c:v>2005</c:v>
                </c:pt>
                <c:pt idx="1">
                  <c:v>2006</c:v>
                </c:pt>
                <c:pt idx="2">
                  <c:v>2007</c:v>
                </c:pt>
                <c:pt idx="3">
                  <c:v>2008</c:v>
                </c:pt>
                <c:pt idx="4">
                  <c:v>2009</c:v>
                </c:pt>
                <c:pt idx="5">
                  <c:v>2010</c:v>
                </c:pt>
                <c:pt idx="6">
                  <c:v>2011</c:v>
                </c:pt>
                <c:pt idx="7">
                  <c:v>2012</c:v>
                </c:pt>
                <c:pt idx="8">
                  <c:v>2013</c:v>
                </c:pt>
                <c:pt idx="9">
                  <c:v>2014</c:v>
                </c:pt>
                <c:pt idx="10">
                  <c:v>2015</c:v>
                </c:pt>
              </c:numCache>
            </c:numRef>
          </c:cat>
          <c:val>
            <c:numRef>
              <c:f>Taul1!$C$2:$C$12</c:f>
              <c:numCache>
                <c:formatCode>General</c:formatCode>
                <c:ptCount val="11"/>
                <c:pt idx="0">
                  <c:v>17.393000000000001</c:v>
                </c:pt>
                <c:pt idx="1">
                  <c:v>18.140999999999998</c:v>
                </c:pt>
                <c:pt idx="2">
                  <c:v>19.234000000000002</c:v>
                </c:pt>
                <c:pt idx="3">
                  <c:v>20.651</c:v>
                </c:pt>
                <c:pt idx="4">
                  <c:v>21.209</c:v>
                </c:pt>
                <c:pt idx="5">
                  <c:v>21.15</c:v>
                </c:pt>
                <c:pt idx="6">
                  <c:v>21.651</c:v>
                </c:pt>
                <c:pt idx="7">
                  <c:v>22.446999999999999</c:v>
                </c:pt>
                <c:pt idx="8">
                  <c:v>22.7</c:v>
                </c:pt>
                <c:pt idx="9">
                  <c:v>22.785</c:v>
                </c:pt>
                <c:pt idx="10">
                  <c:v>22.896000000000001</c:v>
                </c:pt>
              </c:numCache>
            </c:numRef>
          </c:val>
          <c:smooth val="0"/>
        </c:ser>
        <c:dLbls>
          <c:showLegendKey val="0"/>
          <c:showVal val="0"/>
          <c:showCatName val="0"/>
          <c:showSerName val="0"/>
          <c:showPercent val="0"/>
          <c:showBubbleSize val="0"/>
        </c:dLbls>
        <c:smooth val="0"/>
        <c:axId val="393341376"/>
        <c:axId val="393341768"/>
      </c:lineChart>
      <c:catAx>
        <c:axId val="393341376"/>
        <c:scaling>
          <c:orientation val="minMax"/>
        </c:scaling>
        <c:delete val="0"/>
        <c:axPos val="b"/>
        <c:majorGridlines>
          <c:spPr>
            <a:ln w="3175"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crossAx val="393341768"/>
        <c:crosses val="autoZero"/>
        <c:auto val="1"/>
        <c:lblAlgn val="ctr"/>
        <c:lblOffset val="100"/>
        <c:noMultiLvlLbl val="0"/>
      </c:catAx>
      <c:valAx>
        <c:axId val="393341768"/>
        <c:scaling>
          <c:orientation val="minMax"/>
          <c:max val="28"/>
          <c:min val="16"/>
        </c:scaling>
        <c:delete val="0"/>
        <c:axPos val="l"/>
        <c:majorGridlines>
          <c:spPr>
            <a:ln w="3175" cap="flat" cmpd="sng" algn="ctr">
              <a:solidFill>
                <a:schemeClr val="tx1">
                  <a:lumMod val="15000"/>
                  <a:lumOff val="8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393341376"/>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lgn="ctr">
            <a:defRPr lang="fi-FI"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084522019337891E-2"/>
          <c:y val="7.6035483085939534E-2"/>
          <c:w val="0.87671290829405835"/>
          <c:h val="0.76695732307892539"/>
        </c:manualLayout>
      </c:layout>
      <c:barChart>
        <c:barDir val="col"/>
        <c:grouping val="clustered"/>
        <c:varyColors val="0"/>
        <c:ser>
          <c:idx val="0"/>
          <c:order val="0"/>
          <c:tx>
            <c:strRef>
              <c:f>Taul1!$B$1</c:f>
              <c:strCache>
                <c:ptCount val="1"/>
                <c:pt idx="0">
                  <c:v>Teollisuus</c:v>
                </c:pt>
              </c:strCache>
            </c:strRef>
          </c:tx>
          <c:spPr>
            <a:solidFill>
              <a:srgbClr val="C00000"/>
            </a:solidFill>
          </c:spPr>
          <c:invertIfNegative val="0"/>
          <c:cat>
            <c:strRef>
              <c:f>Taul1!$A$2:$A$13</c:f>
              <c:strCache>
                <c:ptCount val="12"/>
                <c:pt idx="0">
                  <c:v>2005</c:v>
                </c:pt>
                <c:pt idx="1">
                  <c:v>2006</c:v>
                </c:pt>
                <c:pt idx="2">
                  <c:v>2007</c:v>
                </c:pt>
                <c:pt idx="3">
                  <c:v>2008</c:v>
                </c:pt>
                <c:pt idx="4">
                  <c:v>2009</c:v>
                </c:pt>
                <c:pt idx="5">
                  <c:v>2010</c:v>
                </c:pt>
                <c:pt idx="6">
                  <c:v>2011</c:v>
                </c:pt>
                <c:pt idx="7">
                  <c:v>2012</c:v>
                </c:pt>
                <c:pt idx="8">
                  <c:v>2013</c:v>
                </c:pt>
                <c:pt idx="9">
                  <c:v>2014</c:v>
                </c:pt>
                <c:pt idx="10">
                  <c:v>2015</c:v>
                </c:pt>
                <c:pt idx="11">
                  <c:v>2016e</c:v>
                </c:pt>
              </c:strCache>
            </c:strRef>
          </c:cat>
          <c:val>
            <c:numRef>
              <c:f>Taul1!$B$2:$B$13</c:f>
              <c:numCache>
                <c:formatCode>General</c:formatCode>
                <c:ptCount val="12"/>
                <c:pt idx="0">
                  <c:v>8725</c:v>
                </c:pt>
                <c:pt idx="1">
                  <c:v>8957</c:v>
                </c:pt>
                <c:pt idx="2">
                  <c:v>10090</c:v>
                </c:pt>
                <c:pt idx="3">
                  <c:v>10000</c:v>
                </c:pt>
                <c:pt idx="4">
                  <c:v>8583</c:v>
                </c:pt>
                <c:pt idx="5">
                  <c:v>7856</c:v>
                </c:pt>
                <c:pt idx="6">
                  <c:v>7624</c:v>
                </c:pt>
                <c:pt idx="7">
                  <c:v>7056</c:v>
                </c:pt>
                <c:pt idx="8">
                  <c:v>6409</c:v>
                </c:pt>
                <c:pt idx="9">
                  <c:v>6313</c:v>
                </c:pt>
                <c:pt idx="10">
                  <c:v>6809</c:v>
                </c:pt>
                <c:pt idx="11">
                  <c:v>7118</c:v>
                </c:pt>
              </c:numCache>
            </c:numRef>
          </c:val>
        </c:ser>
        <c:ser>
          <c:idx val="1"/>
          <c:order val="1"/>
          <c:tx>
            <c:strRef>
              <c:f>Taul1!$C$1</c:f>
              <c:strCache>
                <c:ptCount val="1"/>
                <c:pt idx="0">
                  <c:v>Teknologiateollisuus, ml. tietotekniikka-ala sekä suunnittelu ja konsultointi </c:v>
                </c:pt>
              </c:strCache>
            </c:strRef>
          </c:tx>
          <c:spPr>
            <a:solidFill>
              <a:schemeClr val="accent3"/>
            </a:solidFill>
          </c:spPr>
          <c:invertIfNegative val="0"/>
          <c:cat>
            <c:strRef>
              <c:f>Taul1!$A$2:$A$13</c:f>
              <c:strCache>
                <c:ptCount val="12"/>
                <c:pt idx="0">
                  <c:v>2005</c:v>
                </c:pt>
                <c:pt idx="1">
                  <c:v>2006</c:v>
                </c:pt>
                <c:pt idx="2">
                  <c:v>2007</c:v>
                </c:pt>
                <c:pt idx="3">
                  <c:v>2008</c:v>
                </c:pt>
                <c:pt idx="4">
                  <c:v>2009</c:v>
                </c:pt>
                <c:pt idx="5">
                  <c:v>2010</c:v>
                </c:pt>
                <c:pt idx="6">
                  <c:v>2011</c:v>
                </c:pt>
                <c:pt idx="7">
                  <c:v>2012</c:v>
                </c:pt>
                <c:pt idx="8">
                  <c:v>2013</c:v>
                </c:pt>
                <c:pt idx="9">
                  <c:v>2014</c:v>
                </c:pt>
                <c:pt idx="10">
                  <c:v>2015</c:v>
                </c:pt>
                <c:pt idx="11">
                  <c:v>2016e</c:v>
                </c:pt>
              </c:strCache>
            </c:strRef>
          </c:cat>
          <c:val>
            <c:numRef>
              <c:f>Taul1!$C$2:$C$13</c:f>
              <c:numCache>
                <c:formatCode>General</c:formatCode>
                <c:ptCount val="12"/>
                <c:pt idx="0">
                  <c:v>6400</c:v>
                </c:pt>
                <c:pt idx="1">
                  <c:v>6531</c:v>
                </c:pt>
                <c:pt idx="2">
                  <c:v>7294</c:v>
                </c:pt>
                <c:pt idx="3">
                  <c:v>8411</c:v>
                </c:pt>
                <c:pt idx="4">
                  <c:v>7150</c:v>
                </c:pt>
                <c:pt idx="5">
                  <c:v>6944</c:v>
                </c:pt>
                <c:pt idx="6">
                  <c:v>6846</c:v>
                </c:pt>
                <c:pt idx="7">
                  <c:v>5944</c:v>
                </c:pt>
                <c:pt idx="8">
                  <c:v>5261</c:v>
                </c:pt>
                <c:pt idx="9">
                  <c:v>5784</c:v>
                </c:pt>
                <c:pt idx="10">
                  <c:v>5471</c:v>
                </c:pt>
              </c:numCache>
            </c:numRef>
          </c:val>
        </c:ser>
        <c:dLbls>
          <c:showLegendKey val="0"/>
          <c:showVal val="0"/>
          <c:showCatName val="0"/>
          <c:showSerName val="0"/>
          <c:showPercent val="0"/>
          <c:showBubbleSize val="0"/>
        </c:dLbls>
        <c:gapWidth val="150"/>
        <c:axId val="393342552"/>
        <c:axId val="393342944"/>
      </c:barChart>
      <c:catAx>
        <c:axId val="393342552"/>
        <c:scaling>
          <c:orientation val="minMax"/>
        </c:scaling>
        <c:delete val="0"/>
        <c:axPos val="b"/>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393342944"/>
        <c:crosses val="autoZero"/>
        <c:auto val="1"/>
        <c:lblAlgn val="ctr"/>
        <c:lblOffset val="100"/>
        <c:noMultiLvlLbl val="0"/>
      </c:catAx>
      <c:valAx>
        <c:axId val="393342944"/>
        <c:scaling>
          <c:orientation val="minMax"/>
          <c:max val="11000"/>
        </c:scaling>
        <c:delete val="0"/>
        <c:axPos val="l"/>
        <c:majorGridlines>
          <c:spPr>
            <a:ln w="3175"/>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393342552"/>
        <c:crosses val="autoZero"/>
        <c:crossBetween val="between"/>
        <c:majorUnit val="1000"/>
      </c:valAx>
    </c:plotArea>
    <c:legend>
      <c:legendPos val="r"/>
      <c:layout>
        <c:manualLayout>
          <c:xMode val="edge"/>
          <c:yMode val="edge"/>
          <c:x val="7.0849466275910739E-2"/>
          <c:y val="0.93841851773414064"/>
          <c:w val="0.86844099457043999"/>
          <c:h val="4.634597891900899E-2"/>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130412080452805E-2"/>
          <c:y val="3.0256176909409457E-2"/>
          <c:w val="0.89551768011976851"/>
          <c:h val="0.63896132717736509"/>
        </c:manualLayout>
      </c:layout>
      <c:barChart>
        <c:barDir val="col"/>
        <c:grouping val="clustered"/>
        <c:varyColors val="0"/>
        <c:ser>
          <c:idx val="0"/>
          <c:order val="0"/>
          <c:tx>
            <c:strRef>
              <c:f>Taul1!$B$1</c:f>
              <c:strCache>
                <c:ptCount val="1"/>
                <c:pt idx="0">
                  <c:v>Suorat sijoitukset sisään, vuosivirta keskimäärin 2003-2012, % bkt:sta</c:v>
                </c:pt>
              </c:strCache>
            </c:strRef>
          </c:tx>
          <c:spPr>
            <a:solidFill>
              <a:schemeClr val="accent1">
                <a:alpha val="50000"/>
              </a:schemeClr>
            </a:solidFill>
          </c:spPr>
          <c:invertIfNegative val="0"/>
          <c:dLbls>
            <c:spPr>
              <a:noFill/>
              <a:ln>
                <a:noFill/>
              </a:ln>
              <a:effectLst/>
            </c:spPr>
            <c:txPr>
              <a:bodyPr wrap="square" lIns="38100" tIns="19050" rIns="38100" bIns="19050" anchor="ctr">
                <a:spAutoFit/>
              </a:bodyPr>
              <a:lstStyle/>
              <a:p>
                <a:pPr>
                  <a:defRPr sz="105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Taul1!$A$2:$A$12</c:f>
              <c:strCache>
                <c:ptCount val="11"/>
                <c:pt idx="0">
                  <c:v>Irlanti</c:v>
                </c:pt>
                <c:pt idx="1">
                  <c:v>Viro</c:v>
                </c:pt>
                <c:pt idx="2">
                  <c:v>Puola</c:v>
                </c:pt>
                <c:pt idx="3">
                  <c:v>Belgia</c:v>
                </c:pt>
                <c:pt idx="4">
                  <c:v>Itävalta</c:v>
                </c:pt>
                <c:pt idx="5">
                  <c:v>Ruotsi</c:v>
                </c:pt>
                <c:pt idx="6">
                  <c:v>Norja</c:v>
                </c:pt>
                <c:pt idx="7">
                  <c:v>Alankomaat</c:v>
                </c:pt>
                <c:pt idx="8">
                  <c:v>Saksa</c:v>
                </c:pt>
                <c:pt idx="9">
                  <c:v>Suomi</c:v>
                </c:pt>
                <c:pt idx="10">
                  <c:v>Italia</c:v>
                </c:pt>
              </c:strCache>
            </c:strRef>
          </c:cat>
          <c:val>
            <c:numRef>
              <c:f>Taul1!$B$2:$B$12</c:f>
              <c:numCache>
                <c:formatCode>General</c:formatCode>
                <c:ptCount val="11"/>
                <c:pt idx="0">
                  <c:v>5.4</c:v>
                </c:pt>
                <c:pt idx="1">
                  <c:v>9.5</c:v>
                </c:pt>
                <c:pt idx="2">
                  <c:v>3.6</c:v>
                </c:pt>
                <c:pt idx="3">
                  <c:v>15.1</c:v>
                </c:pt>
                <c:pt idx="4">
                  <c:v>2.6</c:v>
                </c:pt>
                <c:pt idx="5">
                  <c:v>3.7</c:v>
                </c:pt>
                <c:pt idx="6">
                  <c:v>2.7</c:v>
                </c:pt>
                <c:pt idx="7">
                  <c:v>4</c:v>
                </c:pt>
                <c:pt idx="8">
                  <c:v>1.2</c:v>
                </c:pt>
                <c:pt idx="9">
                  <c:v>2</c:v>
                </c:pt>
                <c:pt idx="10">
                  <c:v>1.1000000000000001</c:v>
                </c:pt>
              </c:numCache>
            </c:numRef>
          </c:val>
        </c:ser>
        <c:ser>
          <c:idx val="1"/>
          <c:order val="1"/>
          <c:tx>
            <c:strRef>
              <c:f>Taul1!$C$1</c:f>
              <c:strCache>
                <c:ptCount val="1"/>
                <c:pt idx="0">
                  <c:v>Ulkomaisomisteisten tytäryhtiöiden vuosittaiset investoinnit aineelliseen kiinteään pääomaan keskimäärin 2003-2012, % bkt:sta</c:v>
                </c:pt>
              </c:strCache>
            </c:strRef>
          </c:tx>
          <c:spPr>
            <a:solidFill>
              <a:schemeClr val="accent2">
                <a:alpha val="50000"/>
              </a:schemeClr>
            </a:solidFill>
          </c:spPr>
          <c:invertIfNegative val="0"/>
          <c:dLbls>
            <c:spPr>
              <a:noFill/>
              <a:ln>
                <a:noFill/>
              </a:ln>
              <a:effectLst/>
            </c:spPr>
            <c:txPr>
              <a:bodyPr wrap="square" lIns="38100" tIns="19050" rIns="38100" bIns="19050" anchor="ctr">
                <a:spAutoFit/>
              </a:bodyPr>
              <a:lstStyle/>
              <a:p>
                <a:pPr>
                  <a:defRPr sz="105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Taul1!$A$2:$A$12</c:f>
              <c:strCache>
                <c:ptCount val="11"/>
                <c:pt idx="0">
                  <c:v>Irlanti</c:v>
                </c:pt>
                <c:pt idx="1">
                  <c:v>Viro</c:v>
                </c:pt>
                <c:pt idx="2">
                  <c:v>Puola</c:v>
                </c:pt>
                <c:pt idx="3">
                  <c:v>Belgia</c:v>
                </c:pt>
                <c:pt idx="4">
                  <c:v>Itävalta</c:v>
                </c:pt>
                <c:pt idx="5">
                  <c:v>Ruotsi</c:v>
                </c:pt>
                <c:pt idx="6">
                  <c:v>Norja</c:v>
                </c:pt>
                <c:pt idx="7">
                  <c:v>Alankomaat</c:v>
                </c:pt>
                <c:pt idx="8">
                  <c:v>Saksa</c:v>
                </c:pt>
                <c:pt idx="9">
                  <c:v>Suomi</c:v>
                </c:pt>
                <c:pt idx="10">
                  <c:v>Italia</c:v>
                </c:pt>
              </c:strCache>
            </c:strRef>
          </c:cat>
          <c:val>
            <c:numRef>
              <c:f>Taul1!$C$2:$C$12</c:f>
              <c:numCache>
                <c:formatCode>General</c:formatCode>
                <c:ptCount val="11"/>
                <c:pt idx="0">
                  <c:v>3.4</c:v>
                </c:pt>
                <c:pt idx="1">
                  <c:v>3.3</c:v>
                </c:pt>
                <c:pt idx="2">
                  <c:v>2.8</c:v>
                </c:pt>
                <c:pt idx="3">
                  <c:v>2.7</c:v>
                </c:pt>
                <c:pt idx="4">
                  <c:v>2.2999999999999998</c:v>
                </c:pt>
                <c:pt idx="5">
                  <c:v>2.2000000000000002</c:v>
                </c:pt>
                <c:pt idx="6">
                  <c:v>2.1</c:v>
                </c:pt>
                <c:pt idx="7">
                  <c:v>1.4</c:v>
                </c:pt>
                <c:pt idx="8">
                  <c:v>1.4</c:v>
                </c:pt>
                <c:pt idx="9">
                  <c:v>1</c:v>
                </c:pt>
                <c:pt idx="10">
                  <c:v>0.9</c:v>
                </c:pt>
              </c:numCache>
            </c:numRef>
          </c:val>
        </c:ser>
        <c:dLbls>
          <c:showLegendKey val="0"/>
          <c:showVal val="0"/>
          <c:showCatName val="0"/>
          <c:showSerName val="0"/>
          <c:showPercent val="0"/>
          <c:showBubbleSize val="0"/>
        </c:dLbls>
        <c:gapWidth val="150"/>
        <c:axId val="450464104"/>
        <c:axId val="450464496"/>
      </c:barChart>
      <c:catAx>
        <c:axId val="450464104"/>
        <c:scaling>
          <c:orientation val="minMax"/>
        </c:scaling>
        <c:delete val="0"/>
        <c:axPos val="b"/>
        <c:numFmt formatCode="General" sourceLinked="0"/>
        <c:majorTickMark val="out"/>
        <c:minorTickMark val="none"/>
        <c:tickLblPos val="nextTo"/>
        <c:txPr>
          <a:bodyPr/>
          <a:lstStyle/>
          <a:p>
            <a:pPr>
              <a:defRPr sz="1050" b="0" i="0" spc="-100" baseline="0">
                <a:solidFill>
                  <a:schemeClr val="tx2"/>
                </a:solidFill>
                <a:latin typeface="Verdana" panose="020B0604030504040204" pitchFamily="34" charset="0"/>
              </a:defRPr>
            </a:pPr>
            <a:endParaRPr lang="fi-FI"/>
          </a:p>
        </c:txPr>
        <c:crossAx val="450464496"/>
        <c:crosses val="autoZero"/>
        <c:auto val="1"/>
        <c:lblAlgn val="ctr"/>
        <c:lblOffset val="100"/>
        <c:noMultiLvlLbl val="0"/>
      </c:catAx>
      <c:valAx>
        <c:axId val="450464496"/>
        <c:scaling>
          <c:orientation val="minMax"/>
          <c:max val="17"/>
          <c:min val="0"/>
        </c:scaling>
        <c:delete val="0"/>
        <c:axPos val="l"/>
        <c:majorGridlines>
          <c:spPr>
            <a:ln w="3175"/>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50464104"/>
        <c:crosses val="autoZero"/>
        <c:crossBetween val="between"/>
        <c:majorUnit val="1"/>
        <c:minorUnit val="0.5"/>
      </c:valAx>
    </c:plotArea>
    <c:legend>
      <c:legendPos val="b"/>
      <c:legendEntry>
        <c:idx val="0"/>
        <c:txPr>
          <a:bodyPr anchor="ctr" anchorCtr="1"/>
          <a:lstStyle/>
          <a:p>
            <a:pPr>
              <a:defRPr sz="1050" baseline="0">
                <a:solidFill>
                  <a:schemeClr val="tx2"/>
                </a:solidFill>
                <a:latin typeface="Verdana" panose="020B0604030504040204" pitchFamily="34" charset="0"/>
              </a:defRPr>
            </a:pPr>
            <a:endParaRPr lang="fi-FI"/>
          </a:p>
        </c:txPr>
      </c:legendEntry>
      <c:legendEntry>
        <c:idx val="1"/>
        <c:txPr>
          <a:bodyPr anchor="ctr" anchorCtr="1"/>
          <a:lstStyle/>
          <a:p>
            <a:pPr>
              <a:defRPr sz="1050" baseline="0">
                <a:solidFill>
                  <a:schemeClr val="tx2"/>
                </a:solidFill>
                <a:latin typeface="Verdana" panose="020B0604030504040204" pitchFamily="34" charset="0"/>
              </a:defRPr>
            </a:pPr>
            <a:endParaRPr lang="fi-FI"/>
          </a:p>
        </c:txPr>
      </c:legendEntry>
      <c:layout>
        <c:manualLayout>
          <c:xMode val="edge"/>
          <c:yMode val="edge"/>
          <c:x val="5.0736308358730976E-2"/>
          <c:y val="0.83413529953875409"/>
          <c:w val="0.94877844015241564"/>
          <c:h val="0.16029253649082703"/>
        </c:manualLayout>
      </c:layout>
      <c:overlay val="0"/>
      <c:txPr>
        <a:bodyPr anchor="ctr" anchorCtr="1"/>
        <a:lstStyle/>
        <a:p>
          <a:pPr>
            <a:defRPr sz="1050" baseline="0">
              <a:solidFill>
                <a:srgbClr val="002060"/>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130412080452805E-2"/>
          <c:y val="3.0256176909409457E-2"/>
          <c:w val="0.89551768011976851"/>
          <c:h val="0.72601585804359103"/>
        </c:manualLayout>
      </c:layout>
      <c:barChart>
        <c:barDir val="col"/>
        <c:grouping val="clustered"/>
        <c:varyColors val="0"/>
        <c:ser>
          <c:idx val="0"/>
          <c:order val="0"/>
          <c:tx>
            <c:strRef>
              <c:f>Taul1!$B$1</c:f>
              <c:strCache>
                <c:ptCount val="1"/>
                <c:pt idx="0">
                  <c:v>Teollisuus</c:v>
                </c:pt>
              </c:strCache>
            </c:strRef>
          </c:tx>
          <c:spPr>
            <a:solidFill>
              <a:schemeClr val="accent3">
                <a:alpha val="50000"/>
              </a:schemeClr>
            </a:solidFill>
          </c:spPr>
          <c:invertIfNegative val="0"/>
          <c:dLbls>
            <c:spPr>
              <a:noFill/>
              <a:ln>
                <a:noFill/>
              </a:ln>
              <a:effectLst/>
            </c:spPr>
            <c:txPr>
              <a:bodyPr wrap="square" lIns="38100" tIns="19050" rIns="38100" bIns="19050" anchor="ctr">
                <a:spAutoFit/>
              </a:bodyPr>
              <a:lstStyle/>
              <a:p>
                <a:pPr>
                  <a:defRPr sz="105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Taul1!$A$2:$A$12</c:f>
              <c:strCache>
                <c:ptCount val="11"/>
                <c:pt idx="0">
                  <c:v>Italia</c:v>
                </c:pt>
                <c:pt idx="1">
                  <c:v>Saksa</c:v>
                </c:pt>
                <c:pt idx="2">
                  <c:v>Suomi</c:v>
                </c:pt>
                <c:pt idx="3">
                  <c:v>Norja</c:v>
                </c:pt>
                <c:pt idx="4">
                  <c:v>Puola</c:v>
                </c:pt>
                <c:pt idx="5">
                  <c:v>Itävalta</c:v>
                </c:pt>
                <c:pt idx="6">
                  <c:v>Alankomaat</c:v>
                </c:pt>
                <c:pt idx="7">
                  <c:v>Ruotsi</c:v>
                </c:pt>
                <c:pt idx="8">
                  <c:v>Viro</c:v>
                </c:pt>
                <c:pt idx="9">
                  <c:v>Belgia</c:v>
                </c:pt>
                <c:pt idx="10">
                  <c:v>Irlanti</c:v>
                </c:pt>
              </c:strCache>
            </c:strRef>
          </c:cat>
          <c:val>
            <c:numRef>
              <c:f>Taul1!$B$2:$B$12</c:f>
              <c:numCache>
                <c:formatCode>0%</c:formatCode>
                <c:ptCount val="11"/>
                <c:pt idx="0">
                  <c:v>0.11</c:v>
                </c:pt>
                <c:pt idx="1">
                  <c:v>0.17</c:v>
                </c:pt>
                <c:pt idx="2">
                  <c:v>0.19</c:v>
                </c:pt>
                <c:pt idx="3">
                  <c:v>0.24</c:v>
                </c:pt>
                <c:pt idx="4">
                  <c:v>0.28000000000000003</c:v>
                </c:pt>
                <c:pt idx="5">
                  <c:v>0.28999999999999998</c:v>
                </c:pt>
                <c:pt idx="6">
                  <c:v>0.3</c:v>
                </c:pt>
                <c:pt idx="7">
                  <c:v>0.35</c:v>
                </c:pt>
                <c:pt idx="8">
                  <c:v>0.36</c:v>
                </c:pt>
                <c:pt idx="9">
                  <c:v>0.37</c:v>
                </c:pt>
                <c:pt idx="10">
                  <c:v>0.48</c:v>
                </c:pt>
              </c:numCache>
            </c:numRef>
          </c:val>
        </c:ser>
        <c:ser>
          <c:idx val="1"/>
          <c:order val="1"/>
          <c:tx>
            <c:strRef>
              <c:f>Taul1!$C$1</c:f>
              <c:strCache>
                <c:ptCount val="1"/>
                <c:pt idx="0">
                  <c:v>Kauppa</c:v>
                </c:pt>
              </c:strCache>
            </c:strRef>
          </c:tx>
          <c:spPr>
            <a:solidFill>
              <a:schemeClr val="accent4">
                <a:lumMod val="75000"/>
                <a:alpha val="50000"/>
              </a:schemeClr>
            </a:solidFill>
          </c:spPr>
          <c:invertIfNegative val="0"/>
          <c:dLbls>
            <c:spPr>
              <a:noFill/>
              <a:ln>
                <a:noFill/>
              </a:ln>
              <a:effectLst/>
            </c:spPr>
            <c:txPr>
              <a:bodyPr wrap="square" lIns="38100" tIns="19050" rIns="38100" bIns="19050" anchor="ctr">
                <a:spAutoFit/>
              </a:bodyPr>
              <a:lstStyle/>
              <a:p>
                <a:pPr>
                  <a:defRPr sz="105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Taul1!$A$2:$A$12</c:f>
              <c:strCache>
                <c:ptCount val="11"/>
                <c:pt idx="0">
                  <c:v>Italia</c:v>
                </c:pt>
                <c:pt idx="1">
                  <c:v>Saksa</c:v>
                </c:pt>
                <c:pt idx="2">
                  <c:v>Suomi</c:v>
                </c:pt>
                <c:pt idx="3">
                  <c:v>Norja</c:v>
                </c:pt>
                <c:pt idx="4">
                  <c:v>Puola</c:v>
                </c:pt>
                <c:pt idx="5">
                  <c:v>Itävalta</c:v>
                </c:pt>
                <c:pt idx="6">
                  <c:v>Alankomaat</c:v>
                </c:pt>
                <c:pt idx="7">
                  <c:v>Ruotsi</c:v>
                </c:pt>
                <c:pt idx="8">
                  <c:v>Viro</c:v>
                </c:pt>
                <c:pt idx="9">
                  <c:v>Belgia</c:v>
                </c:pt>
                <c:pt idx="10">
                  <c:v>Irlanti</c:v>
                </c:pt>
              </c:strCache>
            </c:strRef>
          </c:cat>
          <c:val>
            <c:numRef>
              <c:f>Taul1!$C$2:$C$12</c:f>
              <c:numCache>
                <c:formatCode>0%</c:formatCode>
                <c:ptCount val="11"/>
                <c:pt idx="0">
                  <c:v>0.08</c:v>
                </c:pt>
                <c:pt idx="1">
                  <c:v>0.08</c:v>
                </c:pt>
                <c:pt idx="2">
                  <c:v>0.16</c:v>
                </c:pt>
                <c:pt idx="3">
                  <c:v>0.21</c:v>
                </c:pt>
                <c:pt idx="4">
                  <c:v>0.14000000000000001</c:v>
                </c:pt>
                <c:pt idx="5">
                  <c:v>0.28999999999999998</c:v>
                </c:pt>
                <c:pt idx="6">
                  <c:v>0.17</c:v>
                </c:pt>
                <c:pt idx="7">
                  <c:v>0.23</c:v>
                </c:pt>
                <c:pt idx="8">
                  <c:v>0.21</c:v>
                </c:pt>
                <c:pt idx="9">
                  <c:v>0.14000000000000001</c:v>
                </c:pt>
                <c:pt idx="10">
                  <c:v>0.23</c:v>
                </c:pt>
              </c:numCache>
            </c:numRef>
          </c:val>
        </c:ser>
        <c:dLbls>
          <c:showLegendKey val="0"/>
          <c:showVal val="0"/>
          <c:showCatName val="0"/>
          <c:showSerName val="0"/>
          <c:showPercent val="0"/>
          <c:showBubbleSize val="0"/>
        </c:dLbls>
        <c:gapWidth val="150"/>
        <c:axId val="450465280"/>
        <c:axId val="450465672"/>
      </c:barChart>
      <c:catAx>
        <c:axId val="450465280"/>
        <c:scaling>
          <c:orientation val="minMax"/>
        </c:scaling>
        <c:delete val="0"/>
        <c:axPos val="b"/>
        <c:numFmt formatCode="General" sourceLinked="0"/>
        <c:majorTickMark val="out"/>
        <c:minorTickMark val="none"/>
        <c:tickLblPos val="nextTo"/>
        <c:txPr>
          <a:bodyPr/>
          <a:lstStyle/>
          <a:p>
            <a:pPr>
              <a:defRPr sz="1050" b="0" i="0" spc="-100" baseline="0">
                <a:solidFill>
                  <a:schemeClr val="tx2"/>
                </a:solidFill>
                <a:latin typeface="Verdana" panose="020B0604030504040204" pitchFamily="34" charset="0"/>
              </a:defRPr>
            </a:pPr>
            <a:endParaRPr lang="fi-FI"/>
          </a:p>
        </c:txPr>
        <c:crossAx val="450465672"/>
        <c:crosses val="autoZero"/>
        <c:auto val="1"/>
        <c:lblAlgn val="ctr"/>
        <c:lblOffset val="100"/>
        <c:noMultiLvlLbl val="0"/>
      </c:catAx>
      <c:valAx>
        <c:axId val="450465672"/>
        <c:scaling>
          <c:orientation val="minMax"/>
          <c:max val="0.5"/>
          <c:min val="0"/>
        </c:scaling>
        <c:delete val="0"/>
        <c:axPos val="l"/>
        <c:majorGridlines>
          <c:spPr>
            <a:ln w="3175"/>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50465280"/>
        <c:crosses val="autoZero"/>
        <c:crossBetween val="between"/>
        <c:majorUnit val="0.1"/>
        <c:minorUnit val="1.0000000000000002E-2"/>
      </c:valAx>
    </c:plotArea>
    <c:legend>
      <c:legendPos val="b"/>
      <c:layout>
        <c:manualLayout>
          <c:xMode val="edge"/>
          <c:yMode val="edge"/>
          <c:x val="6.7384027806294058E-2"/>
          <c:y val="0.89734160011730491"/>
          <c:w val="0.93213063345803626"/>
          <c:h val="9.7086199387651034E-2"/>
        </c:manualLayout>
      </c:layout>
      <c:overlay val="0"/>
      <c:txPr>
        <a:bodyPr/>
        <a:lstStyle/>
        <a:p>
          <a:pPr>
            <a:defRPr sz="105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4.9306638719932253E-2"/>
          <c:y val="2.1684839773854631E-2"/>
          <c:w val="0.93399825653667523"/>
          <c:h val="0.82556879982788089"/>
        </c:manualLayout>
      </c:layout>
      <c:lineChart>
        <c:grouping val="standard"/>
        <c:varyColors val="0"/>
        <c:ser>
          <c:idx val="0"/>
          <c:order val="0"/>
          <c:tx>
            <c:strRef>
              <c:f>Taul1!$B$1</c:f>
              <c:strCache>
                <c:ptCount val="1"/>
                <c:pt idx="0">
                  <c:v>Suomi</c:v>
                </c:pt>
              </c:strCache>
            </c:strRef>
          </c:tx>
          <c:spPr>
            <a:ln w="63500">
              <a:solidFill>
                <a:schemeClr val="tx1">
                  <a:lumMod val="50000"/>
                  <a:lumOff val="50000"/>
                </a:schemeClr>
              </a:solidFill>
            </a:ln>
          </c:spPr>
          <c:marker>
            <c:symbol val="none"/>
          </c:marker>
          <c:cat>
            <c:strRef>
              <c:f>Taul1!$A$2:$A$11</c:f>
              <c:strCache>
                <c:ptCount val="10"/>
                <c:pt idx="0">
                  <c:v>2008</c:v>
                </c:pt>
                <c:pt idx="1">
                  <c:v>2009</c:v>
                </c:pt>
                <c:pt idx="2">
                  <c:v>2010</c:v>
                </c:pt>
                <c:pt idx="3">
                  <c:v>2011</c:v>
                </c:pt>
                <c:pt idx="4">
                  <c:v>2012</c:v>
                </c:pt>
                <c:pt idx="5">
                  <c:v>2013</c:v>
                </c:pt>
                <c:pt idx="6">
                  <c:v>2014</c:v>
                </c:pt>
                <c:pt idx="7">
                  <c:v>2015</c:v>
                </c:pt>
                <c:pt idx="8">
                  <c:v>2016e</c:v>
                </c:pt>
                <c:pt idx="9">
                  <c:v>2017e</c:v>
                </c:pt>
              </c:strCache>
            </c:strRef>
          </c:cat>
          <c:val>
            <c:numRef>
              <c:f>Taul1!$B$2:$B$11</c:f>
              <c:numCache>
                <c:formatCode>General</c:formatCode>
                <c:ptCount val="10"/>
                <c:pt idx="0">
                  <c:v>48.3</c:v>
                </c:pt>
                <c:pt idx="1">
                  <c:v>54.8</c:v>
                </c:pt>
                <c:pt idx="2">
                  <c:v>54.8</c:v>
                </c:pt>
                <c:pt idx="3">
                  <c:v>54.4</c:v>
                </c:pt>
                <c:pt idx="4">
                  <c:v>56.2</c:v>
                </c:pt>
                <c:pt idx="5">
                  <c:v>57.5</c:v>
                </c:pt>
                <c:pt idx="6">
                  <c:v>58.1</c:v>
                </c:pt>
                <c:pt idx="7">
                  <c:v>58.3</c:v>
                </c:pt>
                <c:pt idx="8">
                  <c:v>58.3</c:v>
                </c:pt>
                <c:pt idx="9">
                  <c:v>57.9</c:v>
                </c:pt>
              </c:numCache>
            </c:numRef>
          </c:val>
          <c:smooth val="0"/>
        </c:ser>
        <c:ser>
          <c:idx val="1"/>
          <c:order val="1"/>
          <c:tx>
            <c:strRef>
              <c:f>Taul1!$C$1</c:f>
              <c:strCache>
                <c:ptCount val="1"/>
                <c:pt idx="0">
                  <c:v>Tanska</c:v>
                </c:pt>
              </c:strCache>
            </c:strRef>
          </c:tx>
          <c:spPr>
            <a:ln w="63500">
              <a:solidFill>
                <a:srgbClr val="C00000"/>
              </a:solidFill>
            </a:ln>
          </c:spPr>
          <c:marker>
            <c:symbol val="none"/>
          </c:marker>
          <c:cat>
            <c:strRef>
              <c:f>Taul1!$A$2:$A$11</c:f>
              <c:strCache>
                <c:ptCount val="10"/>
                <c:pt idx="0">
                  <c:v>2008</c:v>
                </c:pt>
                <c:pt idx="1">
                  <c:v>2009</c:v>
                </c:pt>
                <c:pt idx="2">
                  <c:v>2010</c:v>
                </c:pt>
                <c:pt idx="3">
                  <c:v>2011</c:v>
                </c:pt>
                <c:pt idx="4">
                  <c:v>2012</c:v>
                </c:pt>
                <c:pt idx="5">
                  <c:v>2013</c:v>
                </c:pt>
                <c:pt idx="6">
                  <c:v>2014</c:v>
                </c:pt>
                <c:pt idx="7">
                  <c:v>2015</c:v>
                </c:pt>
                <c:pt idx="8">
                  <c:v>2016e</c:v>
                </c:pt>
                <c:pt idx="9">
                  <c:v>2017e</c:v>
                </c:pt>
              </c:strCache>
            </c:strRef>
          </c:cat>
          <c:val>
            <c:numRef>
              <c:f>Taul1!$C$2:$C$11</c:f>
              <c:numCache>
                <c:formatCode>General</c:formatCode>
                <c:ptCount val="10"/>
                <c:pt idx="0">
                  <c:v>50.5</c:v>
                </c:pt>
                <c:pt idx="1">
                  <c:v>56.8</c:v>
                </c:pt>
                <c:pt idx="2">
                  <c:v>57.1</c:v>
                </c:pt>
                <c:pt idx="3">
                  <c:v>56.8</c:v>
                </c:pt>
                <c:pt idx="4">
                  <c:v>58.3</c:v>
                </c:pt>
                <c:pt idx="5">
                  <c:v>56.5</c:v>
                </c:pt>
                <c:pt idx="6">
                  <c:v>56</c:v>
                </c:pt>
                <c:pt idx="7">
                  <c:v>55.7</c:v>
                </c:pt>
                <c:pt idx="8">
                  <c:v>55.1</c:v>
                </c:pt>
                <c:pt idx="9">
                  <c:v>54.6</c:v>
                </c:pt>
              </c:numCache>
            </c:numRef>
          </c:val>
          <c:smooth val="0"/>
        </c:ser>
        <c:ser>
          <c:idx val="2"/>
          <c:order val="2"/>
          <c:tx>
            <c:strRef>
              <c:f>Taul1!$D$1</c:f>
              <c:strCache>
                <c:ptCount val="1"/>
                <c:pt idx="0">
                  <c:v>Ruotsi</c:v>
                </c:pt>
              </c:strCache>
            </c:strRef>
          </c:tx>
          <c:spPr>
            <a:ln w="63500">
              <a:solidFill>
                <a:srgbClr val="00B050"/>
              </a:solidFill>
            </a:ln>
          </c:spPr>
          <c:marker>
            <c:symbol val="none"/>
          </c:marker>
          <c:cat>
            <c:strRef>
              <c:f>Taul1!$A$2:$A$11</c:f>
              <c:strCache>
                <c:ptCount val="10"/>
                <c:pt idx="0">
                  <c:v>2008</c:v>
                </c:pt>
                <c:pt idx="1">
                  <c:v>2009</c:v>
                </c:pt>
                <c:pt idx="2">
                  <c:v>2010</c:v>
                </c:pt>
                <c:pt idx="3">
                  <c:v>2011</c:v>
                </c:pt>
                <c:pt idx="4">
                  <c:v>2012</c:v>
                </c:pt>
                <c:pt idx="5">
                  <c:v>2013</c:v>
                </c:pt>
                <c:pt idx="6">
                  <c:v>2014</c:v>
                </c:pt>
                <c:pt idx="7">
                  <c:v>2015</c:v>
                </c:pt>
                <c:pt idx="8">
                  <c:v>2016e</c:v>
                </c:pt>
                <c:pt idx="9">
                  <c:v>2017e</c:v>
                </c:pt>
              </c:strCache>
            </c:strRef>
          </c:cat>
          <c:val>
            <c:numRef>
              <c:f>Taul1!$D$2:$D$11</c:f>
              <c:numCache>
                <c:formatCode>General</c:formatCode>
                <c:ptCount val="10"/>
                <c:pt idx="0">
                  <c:v>50.4</c:v>
                </c:pt>
                <c:pt idx="1">
                  <c:v>53.1</c:v>
                </c:pt>
                <c:pt idx="2">
                  <c:v>51.3</c:v>
                </c:pt>
                <c:pt idx="3">
                  <c:v>50.6</c:v>
                </c:pt>
                <c:pt idx="4">
                  <c:v>51.6</c:v>
                </c:pt>
                <c:pt idx="5">
                  <c:v>52.3</c:v>
                </c:pt>
                <c:pt idx="6">
                  <c:v>51.6</c:v>
                </c:pt>
                <c:pt idx="7">
                  <c:v>50.4</c:v>
                </c:pt>
                <c:pt idx="8">
                  <c:v>50.2</c:v>
                </c:pt>
                <c:pt idx="9">
                  <c:v>49.9</c:v>
                </c:pt>
              </c:numCache>
            </c:numRef>
          </c:val>
          <c:smooth val="0"/>
        </c:ser>
        <c:ser>
          <c:idx val="3"/>
          <c:order val="3"/>
          <c:tx>
            <c:strRef>
              <c:f>Taul1!$E$1</c:f>
              <c:strCache>
                <c:ptCount val="1"/>
                <c:pt idx="0">
                  <c:v>Saksa</c:v>
                </c:pt>
              </c:strCache>
            </c:strRef>
          </c:tx>
          <c:spPr>
            <a:ln w="63500">
              <a:solidFill>
                <a:srgbClr val="FFC000"/>
              </a:solidFill>
            </a:ln>
          </c:spPr>
          <c:marker>
            <c:symbol val="none"/>
          </c:marker>
          <c:cat>
            <c:strRef>
              <c:f>Taul1!$A$2:$A$11</c:f>
              <c:strCache>
                <c:ptCount val="10"/>
                <c:pt idx="0">
                  <c:v>2008</c:v>
                </c:pt>
                <c:pt idx="1">
                  <c:v>2009</c:v>
                </c:pt>
                <c:pt idx="2">
                  <c:v>2010</c:v>
                </c:pt>
                <c:pt idx="3">
                  <c:v>2011</c:v>
                </c:pt>
                <c:pt idx="4">
                  <c:v>2012</c:v>
                </c:pt>
                <c:pt idx="5">
                  <c:v>2013</c:v>
                </c:pt>
                <c:pt idx="6">
                  <c:v>2014</c:v>
                </c:pt>
                <c:pt idx="7">
                  <c:v>2015</c:v>
                </c:pt>
                <c:pt idx="8">
                  <c:v>2016e</c:v>
                </c:pt>
                <c:pt idx="9">
                  <c:v>2017e</c:v>
                </c:pt>
              </c:strCache>
            </c:strRef>
          </c:cat>
          <c:val>
            <c:numRef>
              <c:f>Taul1!$E$2:$E$11</c:f>
              <c:numCache>
                <c:formatCode>General</c:formatCode>
                <c:ptCount val="10"/>
                <c:pt idx="0">
                  <c:v>43.6</c:v>
                </c:pt>
                <c:pt idx="1">
                  <c:v>47.6</c:v>
                </c:pt>
                <c:pt idx="2">
                  <c:v>47.4</c:v>
                </c:pt>
                <c:pt idx="3">
                  <c:v>44.8</c:v>
                </c:pt>
                <c:pt idx="4">
                  <c:v>44.4</c:v>
                </c:pt>
                <c:pt idx="5">
                  <c:v>44.5</c:v>
                </c:pt>
                <c:pt idx="6">
                  <c:v>44.2</c:v>
                </c:pt>
                <c:pt idx="7">
                  <c:v>44</c:v>
                </c:pt>
                <c:pt idx="8">
                  <c:v>44.3</c:v>
                </c:pt>
                <c:pt idx="9">
                  <c:v>44.4</c:v>
                </c:pt>
              </c:numCache>
            </c:numRef>
          </c:val>
          <c:smooth val="0"/>
        </c:ser>
        <c:dLbls>
          <c:showLegendKey val="0"/>
          <c:showVal val="0"/>
          <c:showCatName val="0"/>
          <c:showSerName val="0"/>
          <c:showPercent val="0"/>
          <c:showBubbleSize val="0"/>
        </c:dLbls>
        <c:smooth val="0"/>
        <c:axId val="450466456"/>
        <c:axId val="450466848"/>
      </c:lineChart>
      <c:catAx>
        <c:axId val="450466456"/>
        <c:scaling>
          <c:orientation val="minMax"/>
        </c:scaling>
        <c:delete val="0"/>
        <c:axPos val="b"/>
        <c:numFmt formatCode="General" sourceLinked="1"/>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50466848"/>
        <c:crosses val="autoZero"/>
        <c:auto val="1"/>
        <c:lblAlgn val="ctr"/>
        <c:lblOffset val="100"/>
        <c:tickLblSkip val="1"/>
        <c:tickMarkSkip val="1"/>
        <c:noMultiLvlLbl val="0"/>
      </c:catAx>
      <c:valAx>
        <c:axId val="450466848"/>
        <c:scaling>
          <c:orientation val="minMax"/>
          <c:max val="60"/>
          <c:min val="42"/>
        </c:scaling>
        <c:delete val="0"/>
        <c:axPos val="l"/>
        <c:majorGridlines>
          <c:spPr>
            <a:ln w="3175">
              <a:prstDash val="dash"/>
            </a:ln>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50466456"/>
        <c:crosses val="autoZero"/>
        <c:crossBetween val="between"/>
        <c:majorUnit val="2"/>
      </c:valAx>
      <c:spPr>
        <a:ln>
          <a:noFill/>
        </a:ln>
      </c:spPr>
    </c:plotArea>
    <c:legend>
      <c:legendPos val="b"/>
      <c:layout>
        <c:manualLayout>
          <c:xMode val="edge"/>
          <c:yMode val="edge"/>
          <c:x val="0.29871538770407835"/>
          <c:y val="0.92720155751256084"/>
          <c:w val="0.49251563385462754"/>
          <c:h val="6.4902871614458318E-2"/>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000">
          <a:latin typeface="Arial Narrow" pitchFamily="34" charset="0"/>
        </a:defRPr>
      </a:pPr>
      <a:endParaRPr lang="fi-FI"/>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2327377919984753E-2"/>
          <c:y val="3.5889778907319585E-2"/>
          <c:w val="0.83427209420406134"/>
          <c:h val="0.86344396477992746"/>
        </c:manualLayout>
      </c:layout>
      <c:barChart>
        <c:barDir val="col"/>
        <c:grouping val="percentStacked"/>
        <c:varyColors val="0"/>
        <c:ser>
          <c:idx val="0"/>
          <c:order val="0"/>
          <c:tx>
            <c:strRef>
              <c:f>Taul1!$B$1</c:f>
              <c:strCache>
                <c:ptCount val="1"/>
                <c:pt idx="0">
                  <c:v>0-9</c:v>
                </c:pt>
              </c:strCache>
            </c:strRef>
          </c:tx>
          <c:spPr>
            <a:solidFill>
              <a:srgbClr val="FF805C">
                <a:lumMod val="50000"/>
              </a:srgbClr>
            </a:solidFill>
            <a:ln>
              <a:solidFill>
                <a:srgbClr val="000000"/>
              </a:solidFill>
            </a:ln>
          </c:spPr>
          <c:invertIfNegative val="0"/>
          <c:dLbls>
            <c:numFmt formatCode="#,##0" sourceLinked="0"/>
            <c:spPr>
              <a:noFill/>
              <a:ln>
                <a:noFill/>
              </a:ln>
              <a:effectLst/>
            </c:spPr>
            <c:txPr>
              <a:bodyPr/>
              <a:lstStyle/>
              <a:p>
                <a:pPr>
                  <a:defRPr sz="1050" b="0" i="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Saksa</c:v>
                </c:pt>
                <c:pt idx="1">
                  <c:v>USA</c:v>
                </c:pt>
                <c:pt idx="2">
                  <c:v>Suomi</c:v>
                </c:pt>
                <c:pt idx="3">
                  <c:v>Puola</c:v>
                </c:pt>
                <c:pt idx="4">
                  <c:v>Ruotsi</c:v>
                </c:pt>
                <c:pt idx="5">
                  <c:v>UK</c:v>
                </c:pt>
                <c:pt idx="6">
                  <c:v>Tšekki</c:v>
                </c:pt>
                <c:pt idx="7">
                  <c:v>Ranska</c:v>
                </c:pt>
                <c:pt idx="8">
                  <c:v>Tanska</c:v>
                </c:pt>
                <c:pt idx="9">
                  <c:v>Itävalta</c:v>
                </c:pt>
                <c:pt idx="10">
                  <c:v>Italia</c:v>
                </c:pt>
                <c:pt idx="11">
                  <c:v>Viro</c:v>
                </c:pt>
              </c:strCache>
            </c:strRef>
          </c:cat>
          <c:val>
            <c:numRef>
              <c:f>Taul1!$B$2:$B$13</c:f>
              <c:numCache>
                <c:formatCode>0</c:formatCode>
                <c:ptCount val="12"/>
                <c:pt idx="0">
                  <c:v>4</c:v>
                </c:pt>
                <c:pt idx="1">
                  <c:v>13</c:v>
                </c:pt>
                <c:pt idx="2">
                  <c:v>3</c:v>
                </c:pt>
                <c:pt idx="3">
                  <c:v>6</c:v>
                </c:pt>
                <c:pt idx="4">
                  <c:v>11</c:v>
                </c:pt>
                <c:pt idx="5">
                  <c:v>14</c:v>
                </c:pt>
                <c:pt idx="6">
                  <c:v>5</c:v>
                </c:pt>
                <c:pt idx="7">
                  <c:v>20</c:v>
                </c:pt>
                <c:pt idx="8">
                  <c:v>7</c:v>
                </c:pt>
                <c:pt idx="9">
                  <c:v>15</c:v>
                </c:pt>
                <c:pt idx="10">
                  <c:v>6</c:v>
                </c:pt>
                <c:pt idx="11">
                  <c:v>23</c:v>
                </c:pt>
              </c:numCache>
            </c:numRef>
          </c:val>
        </c:ser>
        <c:ser>
          <c:idx val="1"/>
          <c:order val="1"/>
          <c:tx>
            <c:strRef>
              <c:f>Taul1!$C$1</c:f>
              <c:strCache>
                <c:ptCount val="1"/>
                <c:pt idx="0">
                  <c:v>10-49</c:v>
                </c:pt>
              </c:strCache>
            </c:strRef>
          </c:tx>
          <c:spPr>
            <a:solidFill>
              <a:srgbClr val="85E869"/>
            </a:solidFill>
            <a:ln>
              <a:solidFill>
                <a:srgbClr val="000000"/>
              </a:solidFill>
            </a:ln>
          </c:spPr>
          <c:invertIfNegative val="0"/>
          <c:dLbls>
            <c:numFmt formatCode="#,##0" sourceLinked="0"/>
            <c:spPr>
              <a:noFill/>
              <a:ln>
                <a:noFill/>
              </a:ln>
              <a:effectLst/>
            </c:spPr>
            <c:txPr>
              <a:bodyPr/>
              <a:lstStyle/>
              <a:p>
                <a:pPr>
                  <a:defRPr sz="1050" b="0" i="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Saksa</c:v>
                </c:pt>
                <c:pt idx="1">
                  <c:v>USA</c:v>
                </c:pt>
                <c:pt idx="2">
                  <c:v>Suomi</c:v>
                </c:pt>
                <c:pt idx="3">
                  <c:v>Puola</c:v>
                </c:pt>
                <c:pt idx="4">
                  <c:v>Ruotsi</c:v>
                </c:pt>
                <c:pt idx="5">
                  <c:v>UK</c:v>
                </c:pt>
                <c:pt idx="6">
                  <c:v>Tšekki</c:v>
                </c:pt>
                <c:pt idx="7">
                  <c:v>Ranska</c:v>
                </c:pt>
                <c:pt idx="8">
                  <c:v>Tanska</c:v>
                </c:pt>
                <c:pt idx="9">
                  <c:v>Itävalta</c:v>
                </c:pt>
                <c:pt idx="10">
                  <c:v>Italia</c:v>
                </c:pt>
                <c:pt idx="11">
                  <c:v>Viro</c:v>
                </c:pt>
              </c:strCache>
            </c:strRef>
          </c:cat>
          <c:val>
            <c:numRef>
              <c:f>Taul1!$C$2:$C$13</c:f>
              <c:numCache>
                <c:formatCode>0</c:formatCode>
                <c:ptCount val="12"/>
                <c:pt idx="0">
                  <c:v>7</c:v>
                </c:pt>
                <c:pt idx="1">
                  <c:v>6</c:v>
                </c:pt>
                <c:pt idx="2">
                  <c:v>8</c:v>
                </c:pt>
                <c:pt idx="3">
                  <c:v>10</c:v>
                </c:pt>
                <c:pt idx="4">
                  <c:v>9</c:v>
                </c:pt>
                <c:pt idx="5">
                  <c:v>8</c:v>
                </c:pt>
                <c:pt idx="6">
                  <c:v>9</c:v>
                </c:pt>
                <c:pt idx="7">
                  <c:v>10</c:v>
                </c:pt>
                <c:pt idx="8">
                  <c:v>15</c:v>
                </c:pt>
                <c:pt idx="9">
                  <c:v>11</c:v>
                </c:pt>
                <c:pt idx="10">
                  <c:v>19</c:v>
                </c:pt>
                <c:pt idx="11">
                  <c:v>17</c:v>
                </c:pt>
              </c:numCache>
            </c:numRef>
          </c:val>
        </c:ser>
        <c:ser>
          <c:idx val="2"/>
          <c:order val="2"/>
          <c:tx>
            <c:strRef>
              <c:f>Taul1!$D$1</c:f>
              <c:strCache>
                <c:ptCount val="1"/>
                <c:pt idx="0">
                  <c:v>50-249</c:v>
                </c:pt>
              </c:strCache>
            </c:strRef>
          </c:tx>
          <c:spPr>
            <a:solidFill>
              <a:srgbClr val="FF00B8"/>
            </a:solidFill>
            <a:ln>
              <a:solidFill>
                <a:srgbClr val="000000"/>
              </a:solidFill>
            </a:ln>
          </c:spPr>
          <c:invertIfNegative val="0"/>
          <c:dLbls>
            <c:numFmt formatCode="#,##0" sourceLinked="0"/>
            <c:spPr>
              <a:noFill/>
              <a:ln>
                <a:noFill/>
              </a:ln>
              <a:effectLst/>
            </c:spPr>
            <c:txPr>
              <a:bodyPr/>
              <a:lstStyle/>
              <a:p>
                <a:pPr>
                  <a:defRPr sz="1050" b="0" i="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Saksa</c:v>
                </c:pt>
                <c:pt idx="1">
                  <c:v>USA</c:v>
                </c:pt>
                <c:pt idx="2">
                  <c:v>Suomi</c:v>
                </c:pt>
                <c:pt idx="3">
                  <c:v>Puola</c:v>
                </c:pt>
                <c:pt idx="4">
                  <c:v>Ruotsi</c:v>
                </c:pt>
                <c:pt idx="5">
                  <c:v>UK</c:v>
                </c:pt>
                <c:pt idx="6">
                  <c:v>Tšekki</c:v>
                </c:pt>
                <c:pt idx="7">
                  <c:v>Ranska</c:v>
                </c:pt>
                <c:pt idx="8">
                  <c:v>Tanska</c:v>
                </c:pt>
                <c:pt idx="9">
                  <c:v>Itävalta</c:v>
                </c:pt>
                <c:pt idx="10">
                  <c:v>Italia</c:v>
                </c:pt>
                <c:pt idx="11">
                  <c:v>Viro</c:v>
                </c:pt>
              </c:strCache>
            </c:strRef>
          </c:cat>
          <c:val>
            <c:numRef>
              <c:f>Taul1!$D$2:$D$13</c:f>
              <c:numCache>
                <c:formatCode>0</c:formatCode>
                <c:ptCount val="12"/>
                <c:pt idx="0">
                  <c:v>14</c:v>
                </c:pt>
                <c:pt idx="1">
                  <c:v>9</c:v>
                </c:pt>
                <c:pt idx="2">
                  <c:v>20</c:v>
                </c:pt>
                <c:pt idx="3">
                  <c:v>20</c:v>
                </c:pt>
                <c:pt idx="4">
                  <c:v>16</c:v>
                </c:pt>
                <c:pt idx="5">
                  <c:v>14</c:v>
                </c:pt>
                <c:pt idx="6">
                  <c:v>22</c:v>
                </c:pt>
                <c:pt idx="7">
                  <c:v>15</c:v>
                </c:pt>
                <c:pt idx="8">
                  <c:v>24</c:v>
                </c:pt>
                <c:pt idx="9">
                  <c:v>24</c:v>
                </c:pt>
                <c:pt idx="10">
                  <c:v>29</c:v>
                </c:pt>
                <c:pt idx="11">
                  <c:v>33</c:v>
                </c:pt>
              </c:numCache>
            </c:numRef>
          </c:val>
        </c:ser>
        <c:ser>
          <c:idx val="3"/>
          <c:order val="3"/>
          <c:tx>
            <c:strRef>
              <c:f>Taul1!$E$1</c:f>
              <c:strCache>
                <c:ptCount val="1"/>
                <c:pt idx="0">
                  <c:v>250+</c:v>
                </c:pt>
              </c:strCache>
            </c:strRef>
          </c:tx>
          <c:spPr>
            <a:solidFill>
              <a:srgbClr val="0070C0"/>
            </a:solidFill>
            <a:ln>
              <a:solidFill>
                <a:srgbClr val="000000"/>
              </a:solidFill>
            </a:ln>
          </c:spPr>
          <c:invertIfNegative val="0"/>
          <c:dLbls>
            <c:numFmt formatCode="#,##0" sourceLinked="0"/>
            <c:spPr>
              <a:noFill/>
              <a:ln>
                <a:noFill/>
              </a:ln>
              <a:effectLst/>
            </c:spPr>
            <c:txPr>
              <a:bodyPr/>
              <a:lstStyle/>
              <a:p>
                <a:pPr>
                  <a:defRPr sz="1050" b="0" i="0" baseline="0">
                    <a:solidFill>
                      <a:schemeClr val="tx2"/>
                    </a:solidFill>
                    <a:latin typeface="Verdana" panose="020B0604030504040204" pitchFamily="34" charset="0"/>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Taul1!$A$2:$A$13</c:f>
              <c:strCache>
                <c:ptCount val="12"/>
                <c:pt idx="0">
                  <c:v>Saksa</c:v>
                </c:pt>
                <c:pt idx="1">
                  <c:v>USA</c:v>
                </c:pt>
                <c:pt idx="2">
                  <c:v>Suomi</c:v>
                </c:pt>
                <c:pt idx="3">
                  <c:v>Puola</c:v>
                </c:pt>
                <c:pt idx="4">
                  <c:v>Ruotsi</c:v>
                </c:pt>
                <c:pt idx="5">
                  <c:v>UK</c:v>
                </c:pt>
                <c:pt idx="6">
                  <c:v>Tšekki</c:v>
                </c:pt>
                <c:pt idx="7">
                  <c:v>Ranska</c:v>
                </c:pt>
                <c:pt idx="8">
                  <c:v>Tanska</c:v>
                </c:pt>
                <c:pt idx="9">
                  <c:v>Itävalta</c:v>
                </c:pt>
                <c:pt idx="10">
                  <c:v>Italia</c:v>
                </c:pt>
                <c:pt idx="11">
                  <c:v>Viro</c:v>
                </c:pt>
              </c:strCache>
            </c:strRef>
          </c:cat>
          <c:val>
            <c:numRef>
              <c:f>Taul1!$E$2:$E$13</c:f>
              <c:numCache>
                <c:formatCode>0</c:formatCode>
                <c:ptCount val="12"/>
                <c:pt idx="0">
                  <c:v>75</c:v>
                </c:pt>
                <c:pt idx="1">
                  <c:v>72</c:v>
                </c:pt>
                <c:pt idx="2">
                  <c:v>69</c:v>
                </c:pt>
                <c:pt idx="3">
                  <c:v>65</c:v>
                </c:pt>
                <c:pt idx="4">
                  <c:v>64</c:v>
                </c:pt>
                <c:pt idx="5">
                  <c:v>64</c:v>
                </c:pt>
                <c:pt idx="6">
                  <c:v>63</c:v>
                </c:pt>
                <c:pt idx="7">
                  <c:v>55</c:v>
                </c:pt>
                <c:pt idx="8">
                  <c:v>54</c:v>
                </c:pt>
                <c:pt idx="9">
                  <c:v>50</c:v>
                </c:pt>
                <c:pt idx="10">
                  <c:v>46</c:v>
                </c:pt>
                <c:pt idx="11">
                  <c:v>28</c:v>
                </c:pt>
              </c:numCache>
            </c:numRef>
          </c:val>
        </c:ser>
        <c:dLbls>
          <c:showLegendKey val="0"/>
          <c:showVal val="0"/>
          <c:showCatName val="0"/>
          <c:showSerName val="0"/>
          <c:showPercent val="0"/>
          <c:showBubbleSize val="0"/>
        </c:dLbls>
        <c:gapWidth val="50"/>
        <c:overlap val="100"/>
        <c:axId val="384902832"/>
        <c:axId val="384903224"/>
      </c:barChart>
      <c:catAx>
        <c:axId val="384902832"/>
        <c:scaling>
          <c:orientation val="minMax"/>
        </c:scaling>
        <c:delete val="0"/>
        <c:axPos val="b"/>
        <c:numFmt formatCode="General" sourceLinked="0"/>
        <c:majorTickMark val="out"/>
        <c:minorTickMark val="none"/>
        <c:tickLblPos val="nextTo"/>
        <c:txPr>
          <a:bodyPr rot="0" vert="horz" anchor="t" anchorCtr="1"/>
          <a:lstStyle/>
          <a:p>
            <a:pPr>
              <a:defRPr sz="1050" b="0" i="0" baseline="0">
                <a:solidFill>
                  <a:schemeClr val="tx2"/>
                </a:solidFill>
                <a:latin typeface="Verdana" panose="020B0604030504040204" pitchFamily="34" charset="0"/>
              </a:defRPr>
            </a:pPr>
            <a:endParaRPr lang="fi-FI"/>
          </a:p>
        </c:txPr>
        <c:crossAx val="384903224"/>
        <c:crosses val="autoZero"/>
        <c:auto val="1"/>
        <c:lblAlgn val="ctr"/>
        <c:lblOffset val="100"/>
        <c:noMultiLvlLbl val="0"/>
      </c:catAx>
      <c:valAx>
        <c:axId val="384903224"/>
        <c:scaling>
          <c:orientation val="minMax"/>
        </c:scaling>
        <c:delete val="0"/>
        <c:axPos val="l"/>
        <c:majorGridlines/>
        <c:numFmt formatCode="0%" sourceLinked="1"/>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384902832"/>
        <c:crosses val="autoZero"/>
        <c:crossBetween val="between"/>
      </c:valAx>
    </c:plotArea>
    <c:legend>
      <c:legendPos val="r"/>
      <c:layout>
        <c:manualLayout>
          <c:xMode val="edge"/>
          <c:yMode val="edge"/>
          <c:x val="0.90497593991171976"/>
          <c:y val="0.37971420283107871"/>
          <c:w val="8.8791917356649847E-2"/>
          <c:h val="0.24057468041469818"/>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393208514680174E-2"/>
          <c:y val="3.5328973864015109E-2"/>
          <c:w val="0.67799105330634002"/>
          <c:h val="0.87446293846138301"/>
        </c:manualLayout>
      </c:layout>
      <c:lineChart>
        <c:grouping val="standard"/>
        <c:varyColors val="0"/>
        <c:ser>
          <c:idx val="0"/>
          <c:order val="0"/>
          <c:tx>
            <c:strRef>
              <c:f>Taul1!$B$1</c:f>
              <c:strCache>
                <c:ptCount val="1"/>
                <c:pt idx="0">
                  <c:v>Suuri yritys</c:v>
                </c:pt>
              </c:strCache>
            </c:strRef>
          </c:tx>
          <c:spPr>
            <a:ln>
              <a:solidFill>
                <a:schemeClr val="accent1"/>
              </a:solidFill>
            </a:ln>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Taul1!$B$2:$B$49</c:f>
              <c:numCache>
                <c:formatCode>General</c:formatCode>
                <c:ptCount val="48"/>
                <c:pt idx="0">
                  <c:v>0.86250000000000004</c:v>
                </c:pt>
                <c:pt idx="1">
                  <c:v>0.84299999999999997</c:v>
                </c:pt>
                <c:pt idx="2">
                  <c:v>0.85120000000000007</c:v>
                </c:pt>
                <c:pt idx="3">
                  <c:v>0.87599999999999989</c:v>
                </c:pt>
                <c:pt idx="4">
                  <c:v>0.87970000000000004</c:v>
                </c:pt>
                <c:pt idx="5">
                  <c:v>0.88319999999999999</c:v>
                </c:pt>
                <c:pt idx="6">
                  <c:v>0.88340000000000007</c:v>
                </c:pt>
                <c:pt idx="7">
                  <c:v>0.86909999999999998</c:v>
                </c:pt>
                <c:pt idx="8">
                  <c:v>0.87239999999999995</c:v>
                </c:pt>
                <c:pt idx="9">
                  <c:v>0.87599999999999989</c:v>
                </c:pt>
                <c:pt idx="10">
                  <c:v>0.86900000000000011</c:v>
                </c:pt>
                <c:pt idx="11">
                  <c:v>0.86250000000000004</c:v>
                </c:pt>
                <c:pt idx="12">
                  <c:v>0.90170000000000006</c:v>
                </c:pt>
                <c:pt idx="13">
                  <c:v>0.90249999999999997</c:v>
                </c:pt>
                <c:pt idx="14">
                  <c:v>0.90049999999999997</c:v>
                </c:pt>
                <c:pt idx="15">
                  <c:v>0.89439999999999997</c:v>
                </c:pt>
                <c:pt idx="16">
                  <c:v>0.87419999999999998</c:v>
                </c:pt>
                <c:pt idx="17">
                  <c:v>0.87</c:v>
                </c:pt>
                <c:pt idx="18">
                  <c:v>0.86959999999999993</c:v>
                </c:pt>
                <c:pt idx="19">
                  <c:v>0.87890000000000001</c:v>
                </c:pt>
                <c:pt idx="20">
                  <c:v>0.86080000000000001</c:v>
                </c:pt>
                <c:pt idx="21">
                  <c:v>0.85589999999999999</c:v>
                </c:pt>
                <c:pt idx="22">
                  <c:v>0.86849999999999994</c:v>
                </c:pt>
                <c:pt idx="23">
                  <c:v>0.87139999999999995</c:v>
                </c:pt>
                <c:pt idx="24">
                  <c:v>0.84959999999999991</c:v>
                </c:pt>
                <c:pt idx="25">
                  <c:v>0.86459999999999992</c:v>
                </c:pt>
                <c:pt idx="26">
                  <c:v>0.8640000000000001</c:v>
                </c:pt>
                <c:pt idx="27">
                  <c:v>0.86099999999999999</c:v>
                </c:pt>
                <c:pt idx="28">
                  <c:v>0.87</c:v>
                </c:pt>
                <c:pt idx="29">
                  <c:v>0.86699999999999999</c:v>
                </c:pt>
                <c:pt idx="30">
                  <c:v>0.86799999999999999</c:v>
                </c:pt>
                <c:pt idx="31">
                  <c:v>0.86099999999999999</c:v>
                </c:pt>
                <c:pt idx="32">
                  <c:v>0.871</c:v>
                </c:pt>
                <c:pt idx="33">
                  <c:v>0.86499999999999999</c:v>
                </c:pt>
                <c:pt idx="34">
                  <c:v>0.86299999999999999</c:v>
                </c:pt>
                <c:pt idx="35">
                  <c:v>0.86</c:v>
                </c:pt>
                <c:pt idx="36">
                  <c:v>0.85970000000000002</c:v>
                </c:pt>
                <c:pt idx="37">
                  <c:v>0.86499999999999999</c:v>
                </c:pt>
                <c:pt idx="38">
                  <c:v>0.86199999999999999</c:v>
                </c:pt>
                <c:pt idx="39">
                  <c:v>0.85499999999999998</c:v>
                </c:pt>
                <c:pt idx="40">
                  <c:v>0.85209999999999997</c:v>
                </c:pt>
                <c:pt idx="41">
                  <c:v>0.85440000000000005</c:v>
                </c:pt>
                <c:pt idx="42">
                  <c:v>0.85880000000000001</c:v>
                </c:pt>
                <c:pt idx="43">
                  <c:v>0.84699999999999998</c:v>
                </c:pt>
                <c:pt idx="44">
                  <c:v>0.84299999999999997</c:v>
                </c:pt>
              </c:numCache>
            </c:numRef>
          </c:val>
          <c:smooth val="0"/>
        </c:ser>
        <c:ser>
          <c:idx val="1"/>
          <c:order val="1"/>
          <c:tx>
            <c:strRef>
              <c:f>Taul1!$C$1</c:f>
              <c:strCache>
                <c:ptCount val="1"/>
                <c:pt idx="0">
                  <c:v>Keskisuuri yritys</c:v>
                </c:pt>
              </c:strCache>
            </c:strRef>
          </c:tx>
          <c:spPr>
            <a:ln>
              <a:solidFill>
                <a:schemeClr val="accent2"/>
              </a:solidFill>
            </a:ln>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Taul1!$C$2:$C$49</c:f>
              <c:numCache>
                <c:formatCode>General</c:formatCode>
                <c:ptCount val="48"/>
                <c:pt idx="0">
                  <c:v>7.3800000000000004E-2</c:v>
                </c:pt>
                <c:pt idx="1">
                  <c:v>8.2500000000000004E-2</c:v>
                </c:pt>
                <c:pt idx="2">
                  <c:v>7.6700000000000004E-2</c:v>
                </c:pt>
                <c:pt idx="3">
                  <c:v>7.6399999999999996E-2</c:v>
                </c:pt>
                <c:pt idx="4">
                  <c:v>7.5700000000000003E-2</c:v>
                </c:pt>
                <c:pt idx="5">
                  <c:v>7.3800000000000004E-2</c:v>
                </c:pt>
                <c:pt idx="6">
                  <c:v>7.4499999999999997E-2</c:v>
                </c:pt>
                <c:pt idx="7">
                  <c:v>8.0299999999999996E-2</c:v>
                </c:pt>
                <c:pt idx="8">
                  <c:v>7.980000000000001E-2</c:v>
                </c:pt>
                <c:pt idx="9">
                  <c:v>7.5300000000000006E-2</c:v>
                </c:pt>
                <c:pt idx="10">
                  <c:v>8.1699999999999995E-2</c:v>
                </c:pt>
                <c:pt idx="11">
                  <c:v>8.3900000000000002E-2</c:v>
                </c:pt>
                <c:pt idx="12">
                  <c:v>6.3E-2</c:v>
                </c:pt>
                <c:pt idx="13">
                  <c:v>6.1200000000000004E-2</c:v>
                </c:pt>
                <c:pt idx="14">
                  <c:v>6.3600000000000004E-2</c:v>
                </c:pt>
                <c:pt idx="15">
                  <c:v>6.6299999999999998E-2</c:v>
                </c:pt>
                <c:pt idx="16">
                  <c:v>8.3800000000000013E-2</c:v>
                </c:pt>
                <c:pt idx="17">
                  <c:v>8.4900000000000003E-2</c:v>
                </c:pt>
                <c:pt idx="18">
                  <c:v>8.3299999999999999E-2</c:v>
                </c:pt>
                <c:pt idx="19">
                  <c:v>7.9199999999999993E-2</c:v>
                </c:pt>
                <c:pt idx="20">
                  <c:v>9.1199999999999989E-2</c:v>
                </c:pt>
                <c:pt idx="21">
                  <c:v>9.9199999999999997E-2</c:v>
                </c:pt>
                <c:pt idx="22">
                  <c:v>8.5299999999999987E-2</c:v>
                </c:pt>
                <c:pt idx="23">
                  <c:v>7.85E-2</c:v>
                </c:pt>
                <c:pt idx="24">
                  <c:v>8.6999999999999994E-2</c:v>
                </c:pt>
                <c:pt idx="25">
                  <c:v>8.5800000000000001E-2</c:v>
                </c:pt>
                <c:pt idx="26">
                  <c:v>8.8800000000000004E-2</c:v>
                </c:pt>
                <c:pt idx="27">
                  <c:v>8.6300000000000002E-2</c:v>
                </c:pt>
                <c:pt idx="28">
                  <c:v>8.5900000000000004E-2</c:v>
                </c:pt>
                <c:pt idx="29">
                  <c:v>8.72E-2</c:v>
                </c:pt>
                <c:pt idx="30">
                  <c:v>8.7899999999999992E-2</c:v>
                </c:pt>
                <c:pt idx="31">
                  <c:v>9.1899999999999996E-2</c:v>
                </c:pt>
                <c:pt idx="32">
                  <c:v>8.48E-2</c:v>
                </c:pt>
                <c:pt idx="33">
                  <c:v>8.900000000000001E-2</c:v>
                </c:pt>
                <c:pt idx="34">
                  <c:v>8.9200000000000002E-2</c:v>
                </c:pt>
                <c:pt idx="35">
                  <c:v>9.2799999999999994E-2</c:v>
                </c:pt>
                <c:pt idx="36">
                  <c:v>8.929999999999999E-2</c:v>
                </c:pt>
                <c:pt idx="37">
                  <c:v>8.6400000000000005E-2</c:v>
                </c:pt>
                <c:pt idx="38">
                  <c:v>8.8400000000000006E-2</c:v>
                </c:pt>
                <c:pt idx="39">
                  <c:v>9.2100000000000001E-2</c:v>
                </c:pt>
                <c:pt idx="40">
                  <c:v>9.1800000000000007E-2</c:v>
                </c:pt>
                <c:pt idx="41">
                  <c:v>8.9099999999999999E-2</c:v>
                </c:pt>
                <c:pt idx="42">
                  <c:v>8.6699999999999999E-2</c:v>
                </c:pt>
                <c:pt idx="43">
                  <c:v>9.64E-2</c:v>
                </c:pt>
                <c:pt idx="44">
                  <c:v>9.7100000000000006E-2</c:v>
                </c:pt>
              </c:numCache>
            </c:numRef>
          </c:val>
          <c:smooth val="0"/>
        </c:ser>
        <c:ser>
          <c:idx val="2"/>
          <c:order val="2"/>
          <c:tx>
            <c:strRef>
              <c:f>Taul1!$D$1</c:f>
              <c:strCache>
                <c:ptCount val="1"/>
                <c:pt idx="0">
                  <c:v>Pieni yritys</c:v>
                </c:pt>
              </c:strCache>
            </c:strRef>
          </c:tx>
          <c:spPr>
            <a:ln>
              <a:solidFill>
                <a:schemeClr val="accent3"/>
              </a:solidFill>
            </a:ln>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Taul1!$D$2:$D$49</c:f>
              <c:numCache>
                <c:formatCode>General</c:formatCode>
                <c:ptCount val="48"/>
                <c:pt idx="0">
                  <c:v>3.2799999999999996E-2</c:v>
                </c:pt>
                <c:pt idx="1">
                  <c:v>3.7900000000000003E-2</c:v>
                </c:pt>
                <c:pt idx="2">
                  <c:v>3.44E-2</c:v>
                </c:pt>
                <c:pt idx="3">
                  <c:v>3.4799999999999998E-2</c:v>
                </c:pt>
                <c:pt idx="4">
                  <c:v>3.2400000000000005E-2</c:v>
                </c:pt>
                <c:pt idx="5">
                  <c:v>3.0899999999999997E-2</c:v>
                </c:pt>
                <c:pt idx="6">
                  <c:v>0.03</c:v>
                </c:pt>
                <c:pt idx="7">
                  <c:v>3.7200000000000004E-2</c:v>
                </c:pt>
                <c:pt idx="8">
                  <c:v>3.5799999999999998E-2</c:v>
                </c:pt>
                <c:pt idx="9">
                  <c:v>3.7400000000000003E-2</c:v>
                </c:pt>
                <c:pt idx="10">
                  <c:v>3.7499999999999999E-2</c:v>
                </c:pt>
                <c:pt idx="11">
                  <c:v>4.1900000000000007E-2</c:v>
                </c:pt>
                <c:pt idx="12">
                  <c:v>2.98E-2</c:v>
                </c:pt>
                <c:pt idx="13">
                  <c:v>3.0699999999999998E-2</c:v>
                </c:pt>
                <c:pt idx="14">
                  <c:v>3.0099999999999998E-2</c:v>
                </c:pt>
                <c:pt idx="15">
                  <c:v>3.2599999999999997E-2</c:v>
                </c:pt>
                <c:pt idx="16">
                  <c:v>3.3599999999999998E-2</c:v>
                </c:pt>
                <c:pt idx="17">
                  <c:v>3.4700000000000002E-2</c:v>
                </c:pt>
                <c:pt idx="18">
                  <c:v>3.7499999999999999E-2</c:v>
                </c:pt>
                <c:pt idx="19">
                  <c:v>3.2500000000000001E-2</c:v>
                </c:pt>
                <c:pt idx="20">
                  <c:v>3.7999999999999999E-2</c:v>
                </c:pt>
                <c:pt idx="21">
                  <c:v>3.3599999999999998E-2</c:v>
                </c:pt>
                <c:pt idx="22">
                  <c:v>3.49E-2</c:v>
                </c:pt>
                <c:pt idx="23">
                  <c:v>3.8900000000000004E-2</c:v>
                </c:pt>
                <c:pt idx="24">
                  <c:v>4.6600000000000003E-2</c:v>
                </c:pt>
                <c:pt idx="25">
                  <c:v>3.85E-2</c:v>
                </c:pt>
                <c:pt idx="26">
                  <c:v>3.6699999999999997E-2</c:v>
                </c:pt>
                <c:pt idx="27">
                  <c:v>4.0399999999999998E-2</c:v>
                </c:pt>
                <c:pt idx="28">
                  <c:v>3.3500000000000002E-2</c:v>
                </c:pt>
                <c:pt idx="29">
                  <c:v>3.56E-2</c:v>
                </c:pt>
                <c:pt idx="30">
                  <c:v>3.4200000000000001E-2</c:v>
                </c:pt>
                <c:pt idx="31">
                  <c:v>3.5499999999999997E-2</c:v>
                </c:pt>
                <c:pt idx="32">
                  <c:v>3.2300000000000002E-2</c:v>
                </c:pt>
                <c:pt idx="33">
                  <c:v>3.4099999999999998E-2</c:v>
                </c:pt>
                <c:pt idx="34">
                  <c:v>3.5699999999999996E-2</c:v>
                </c:pt>
                <c:pt idx="35">
                  <c:v>3.5799999999999998E-2</c:v>
                </c:pt>
                <c:pt idx="36">
                  <c:v>3.5799999999999998E-2</c:v>
                </c:pt>
                <c:pt idx="37">
                  <c:v>3.5000000000000003E-2</c:v>
                </c:pt>
                <c:pt idx="38">
                  <c:v>3.5200000000000002E-2</c:v>
                </c:pt>
                <c:pt idx="39">
                  <c:v>3.61E-2</c:v>
                </c:pt>
                <c:pt idx="40">
                  <c:v>4.0599999999999997E-2</c:v>
                </c:pt>
                <c:pt idx="41">
                  <c:v>4.2099999999999999E-2</c:v>
                </c:pt>
                <c:pt idx="42">
                  <c:v>3.8399999999999997E-2</c:v>
                </c:pt>
                <c:pt idx="43">
                  <c:v>4.2099999999999999E-2</c:v>
                </c:pt>
                <c:pt idx="44">
                  <c:v>4.2299999999999997E-2</c:v>
                </c:pt>
              </c:numCache>
            </c:numRef>
          </c:val>
          <c:smooth val="0"/>
        </c:ser>
        <c:ser>
          <c:idx val="3"/>
          <c:order val="3"/>
          <c:tx>
            <c:strRef>
              <c:f>Taul1!$E$1</c:f>
              <c:strCache>
                <c:ptCount val="1"/>
                <c:pt idx="0">
                  <c:v>Mikroyritys</c:v>
                </c:pt>
              </c:strCache>
            </c:strRef>
          </c:tx>
          <c:spPr>
            <a:ln>
              <a:solidFill>
                <a:schemeClr val="accent4">
                  <a:lumMod val="50000"/>
                </a:schemeClr>
              </a:solidFill>
            </a:ln>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Taul1!$E$2:$E$49</c:f>
              <c:numCache>
                <c:formatCode>General</c:formatCode>
                <c:ptCount val="48"/>
                <c:pt idx="0">
                  <c:v>3.0899999999999997E-2</c:v>
                </c:pt>
                <c:pt idx="1">
                  <c:v>3.6699999999999997E-2</c:v>
                </c:pt>
                <c:pt idx="2">
                  <c:v>3.7699999999999997E-2</c:v>
                </c:pt>
                <c:pt idx="3">
                  <c:v>1.2800000000000001E-2</c:v>
                </c:pt>
                <c:pt idx="4">
                  <c:v>1.21E-2</c:v>
                </c:pt>
                <c:pt idx="5">
                  <c:v>1.2E-2</c:v>
                </c:pt>
                <c:pt idx="6">
                  <c:v>1.2E-2</c:v>
                </c:pt>
                <c:pt idx="7">
                  <c:v>1.34E-2</c:v>
                </c:pt>
                <c:pt idx="8">
                  <c:v>1.1899999999999999E-2</c:v>
                </c:pt>
                <c:pt idx="9">
                  <c:v>1.1299999999999999E-2</c:v>
                </c:pt>
                <c:pt idx="10">
                  <c:v>1.18E-2</c:v>
                </c:pt>
                <c:pt idx="11">
                  <c:v>1.1599999999999999E-2</c:v>
                </c:pt>
                <c:pt idx="12">
                  <c:v>5.5000000000000005E-3</c:v>
                </c:pt>
                <c:pt idx="13">
                  <c:v>5.6000000000000008E-3</c:v>
                </c:pt>
                <c:pt idx="14">
                  <c:v>5.7999999999999996E-3</c:v>
                </c:pt>
                <c:pt idx="15">
                  <c:v>6.7000000000000002E-3</c:v>
                </c:pt>
                <c:pt idx="16">
                  <c:v>8.3999999999999995E-3</c:v>
                </c:pt>
                <c:pt idx="17">
                  <c:v>1.04E-2</c:v>
                </c:pt>
                <c:pt idx="18">
                  <c:v>9.5999999999999992E-3</c:v>
                </c:pt>
                <c:pt idx="19">
                  <c:v>9.3999999999999986E-3</c:v>
                </c:pt>
                <c:pt idx="20">
                  <c:v>1.01E-2</c:v>
                </c:pt>
                <c:pt idx="21">
                  <c:v>1.1299999999999999E-2</c:v>
                </c:pt>
                <c:pt idx="22">
                  <c:v>1.1299999999999999E-2</c:v>
                </c:pt>
                <c:pt idx="23">
                  <c:v>1.1299999999999999E-2</c:v>
                </c:pt>
                <c:pt idx="24">
                  <c:v>1.6799999999999999E-2</c:v>
                </c:pt>
                <c:pt idx="25">
                  <c:v>1.11E-2</c:v>
                </c:pt>
                <c:pt idx="26">
                  <c:v>1.0500000000000001E-2</c:v>
                </c:pt>
                <c:pt idx="27">
                  <c:v>1.18E-2</c:v>
                </c:pt>
                <c:pt idx="28">
                  <c:v>1.01E-2</c:v>
                </c:pt>
                <c:pt idx="29">
                  <c:v>1.0800000000000001E-2</c:v>
                </c:pt>
                <c:pt idx="30">
                  <c:v>1.01E-2</c:v>
                </c:pt>
                <c:pt idx="31">
                  <c:v>1.1899999999999999E-2</c:v>
                </c:pt>
                <c:pt idx="32">
                  <c:v>1.23E-2</c:v>
                </c:pt>
                <c:pt idx="33">
                  <c:v>1.1699999999999999E-2</c:v>
                </c:pt>
                <c:pt idx="34">
                  <c:v>1.123E-2</c:v>
                </c:pt>
                <c:pt idx="35">
                  <c:v>1.1399999999999999E-2</c:v>
                </c:pt>
                <c:pt idx="36">
                  <c:v>1.5100000000000001E-2</c:v>
                </c:pt>
                <c:pt idx="37">
                  <c:v>1.35E-2</c:v>
                </c:pt>
                <c:pt idx="38">
                  <c:v>1.4800000000000001E-2</c:v>
                </c:pt>
                <c:pt idx="39">
                  <c:v>1.6899999999999998E-2</c:v>
                </c:pt>
                <c:pt idx="40">
                  <c:v>1.55E-2</c:v>
                </c:pt>
                <c:pt idx="41">
                  <c:v>1.44E-2</c:v>
                </c:pt>
                <c:pt idx="42">
                  <c:v>1.61E-2</c:v>
                </c:pt>
                <c:pt idx="43">
                  <c:v>1.44E-2</c:v>
                </c:pt>
                <c:pt idx="44">
                  <c:v>1.7600000000000001E-2</c:v>
                </c:pt>
              </c:numCache>
            </c:numRef>
          </c:val>
          <c:smooth val="0"/>
        </c:ser>
        <c:dLbls>
          <c:showLegendKey val="0"/>
          <c:showVal val="0"/>
          <c:showCatName val="0"/>
          <c:showSerName val="0"/>
          <c:showPercent val="0"/>
          <c:showBubbleSize val="0"/>
        </c:dLbls>
        <c:smooth val="0"/>
        <c:axId val="753742032"/>
        <c:axId val="753742424"/>
      </c:lineChart>
      <c:catAx>
        <c:axId val="753742032"/>
        <c:scaling>
          <c:orientation val="minMax"/>
        </c:scaling>
        <c:delete val="0"/>
        <c:axPos val="b"/>
        <c:majorGridlines>
          <c:spPr>
            <a:ln w="3175">
              <a:solidFill>
                <a:schemeClr val="tx1">
                  <a:tint val="75000"/>
                  <a:shade val="95000"/>
                  <a:satMod val="105000"/>
                </a:schemeClr>
              </a:solidFill>
              <a:prstDash val="sysDot"/>
            </a:ln>
          </c:spPr>
        </c:majorGridlines>
        <c:minorGridlines>
          <c:spPr>
            <a:ln w="3175">
              <a:solidFill>
                <a:schemeClr val="tx1"/>
              </a:solidFill>
              <a:prstDash val="sysDash"/>
            </a:ln>
            <a:effectLst>
              <a:glow rad="127000">
                <a:schemeClr val="bg1">
                  <a:alpha val="67000"/>
                </a:schemeClr>
              </a:glow>
            </a:effectLst>
          </c:spPr>
        </c:minorGridlines>
        <c:numFmt formatCode="General" sourceLinked="1"/>
        <c:majorTickMark val="out"/>
        <c:minorTickMark val="none"/>
        <c:tickLblPos val="nextTo"/>
        <c:txPr>
          <a:bodyPr rot="60000" anchor="t" anchorCtr="0"/>
          <a:lstStyle/>
          <a:p>
            <a:pPr>
              <a:defRPr sz="1050" b="0" i="0" baseline="0">
                <a:solidFill>
                  <a:schemeClr val="tx1"/>
                </a:solidFill>
                <a:latin typeface="Verdana" panose="020B0604030504040204" pitchFamily="34" charset="0"/>
              </a:defRPr>
            </a:pPr>
            <a:endParaRPr lang="fi-FI"/>
          </a:p>
        </c:txPr>
        <c:crossAx val="753742424"/>
        <c:crosses val="autoZero"/>
        <c:auto val="1"/>
        <c:lblAlgn val="ctr"/>
        <c:lblOffset val="100"/>
        <c:tickLblSkip val="1"/>
        <c:tickMarkSkip val="4"/>
        <c:noMultiLvlLbl val="0"/>
      </c:catAx>
      <c:valAx>
        <c:axId val="753742424"/>
        <c:scaling>
          <c:orientation val="minMax"/>
          <c:max val="1"/>
          <c:min val="0"/>
        </c:scaling>
        <c:delete val="0"/>
        <c:axPos val="l"/>
        <c:majorGridlines>
          <c:spPr>
            <a:ln w="3175" cmpd="sng">
              <a:prstDash val="sysDot"/>
            </a:ln>
            <a:effectLst>
              <a:glow>
                <a:schemeClr val="accent1"/>
              </a:glow>
            </a:effectLst>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753742032"/>
        <c:crosses val="autoZero"/>
        <c:crossBetween val="between"/>
      </c:valAx>
    </c:plotArea>
    <c:legend>
      <c:legendPos val="r"/>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5.417656315671153E-2"/>
          <c:y val="2.8281709743054453E-2"/>
          <c:w val="0.88612145577931145"/>
          <c:h val="0.94369900261192341"/>
        </c:manualLayout>
      </c:layout>
      <c:scatterChart>
        <c:scatterStyle val="lineMarker"/>
        <c:varyColors val="0"/>
        <c:ser>
          <c:idx val="0"/>
          <c:order val="0"/>
          <c:tx>
            <c:strRef>
              <c:f>Taul1!$B$1</c:f>
              <c:strCache>
                <c:ptCount val="1"/>
                <c:pt idx="0">
                  <c:v>Viennin osuus liikevaihdosta, %</c:v>
                </c:pt>
              </c:strCache>
            </c:strRef>
          </c:tx>
          <c:spPr>
            <a:ln w="47625">
              <a:noFill/>
            </a:ln>
            <a:effectLst/>
          </c:spPr>
          <c:marker>
            <c:symbol val="circle"/>
            <c:size val="4"/>
            <c:spPr>
              <a:solidFill>
                <a:schemeClr val="accent4"/>
              </a:solidFill>
              <a:ln>
                <a:solidFill>
                  <a:schemeClr val="tx1"/>
                </a:solidFill>
              </a:ln>
              <a:effectLst/>
            </c:spPr>
          </c:marker>
          <c:yVal>
            <c:numRef>
              <c:f>Taul1!$B$2:$B$1221</c:f>
              <c:numCache>
                <c:formatCode>General</c:formatCode>
                <c:ptCount val="1220"/>
                <c:pt idx="2" formatCode="#,##0.0">
                  <c:v>27</c:v>
                </c:pt>
                <c:pt idx="3" formatCode="#,##0.0">
                  <c:v>90</c:v>
                </c:pt>
                <c:pt idx="4" formatCode="#,##0.0">
                  <c:v>10</c:v>
                </c:pt>
                <c:pt idx="5" formatCode="#,##0.0">
                  <c:v>100</c:v>
                </c:pt>
                <c:pt idx="6" formatCode="#,##0.0">
                  <c:v>0</c:v>
                </c:pt>
                <c:pt idx="7" formatCode="#,##0.0">
                  <c:v>1.2</c:v>
                </c:pt>
                <c:pt idx="8" formatCode="#,##0.0">
                  <c:v>0</c:v>
                </c:pt>
                <c:pt idx="9" formatCode="#,##0.0">
                  <c:v>0</c:v>
                </c:pt>
                <c:pt idx="10" formatCode="#,##0.0">
                  <c:v>0.9</c:v>
                </c:pt>
                <c:pt idx="11" formatCode="#,##0.0">
                  <c:v>0</c:v>
                </c:pt>
                <c:pt idx="12" formatCode="#,##0.0">
                  <c:v>0</c:v>
                </c:pt>
                <c:pt idx="13" formatCode="#,##0.0">
                  <c:v>7</c:v>
                </c:pt>
                <c:pt idx="14" formatCode="#,##0.0">
                  <c:v>4</c:v>
                </c:pt>
                <c:pt idx="15" formatCode="#,##0.0">
                  <c:v>1</c:v>
                </c:pt>
                <c:pt idx="16" formatCode="#,##0.0">
                  <c:v>0</c:v>
                </c:pt>
                <c:pt idx="17" formatCode="#,##0.0">
                  <c:v>20</c:v>
                </c:pt>
                <c:pt idx="18" formatCode="#,##0.0">
                  <c:v>0</c:v>
                </c:pt>
                <c:pt idx="19" formatCode="#,##0.0">
                  <c:v>75</c:v>
                </c:pt>
                <c:pt idx="20" formatCode="#,##0.0">
                  <c:v>19</c:v>
                </c:pt>
                <c:pt idx="21" formatCode="#,##0.0">
                  <c:v>37</c:v>
                </c:pt>
                <c:pt idx="22" formatCode="#,##0.0">
                  <c:v>5.6</c:v>
                </c:pt>
                <c:pt idx="23" formatCode="#,##0.0">
                  <c:v>0</c:v>
                </c:pt>
                <c:pt idx="24" formatCode="#,##0.0">
                  <c:v>70</c:v>
                </c:pt>
                <c:pt idx="25" formatCode="#,##0.0">
                  <c:v>20</c:v>
                </c:pt>
                <c:pt idx="26" formatCode="#,##0.0">
                  <c:v>93</c:v>
                </c:pt>
                <c:pt idx="27" formatCode="#,##0.0">
                  <c:v>25</c:v>
                </c:pt>
                <c:pt idx="28" formatCode="#,##0.0">
                  <c:v>40</c:v>
                </c:pt>
                <c:pt idx="29" formatCode="#,##0.0">
                  <c:v>65.5</c:v>
                </c:pt>
                <c:pt idx="30" formatCode="#,##0.0">
                  <c:v>2.6</c:v>
                </c:pt>
                <c:pt idx="31" formatCode="#,##0.0">
                  <c:v>2.2000000000000002</c:v>
                </c:pt>
                <c:pt idx="32" formatCode="#,##0.0">
                  <c:v>58</c:v>
                </c:pt>
                <c:pt idx="33" formatCode="#,##0.0">
                  <c:v>35</c:v>
                </c:pt>
                <c:pt idx="34" formatCode="#,##0.0">
                  <c:v>100</c:v>
                </c:pt>
                <c:pt idx="35" formatCode="#,##0.0">
                  <c:v>14</c:v>
                </c:pt>
                <c:pt idx="36" formatCode="#,##0.0">
                  <c:v>97</c:v>
                </c:pt>
                <c:pt idx="37" formatCode="#,##0.0">
                  <c:v>83</c:v>
                </c:pt>
                <c:pt idx="38" formatCode="#,##0.0">
                  <c:v>96</c:v>
                </c:pt>
                <c:pt idx="39" formatCode="#,##0.0">
                  <c:v>0</c:v>
                </c:pt>
                <c:pt idx="40" formatCode="#,##0.0">
                  <c:v>93</c:v>
                </c:pt>
                <c:pt idx="41" formatCode="#,##0.0">
                  <c:v>3</c:v>
                </c:pt>
                <c:pt idx="42" formatCode="#,##0.0">
                  <c:v>0</c:v>
                </c:pt>
                <c:pt idx="43" formatCode="#,##0.0">
                  <c:v>5</c:v>
                </c:pt>
                <c:pt idx="44" formatCode="#,##0.0">
                  <c:v>12</c:v>
                </c:pt>
                <c:pt idx="45" formatCode="#,##0.0">
                  <c:v>0</c:v>
                </c:pt>
                <c:pt idx="46" formatCode="#,##0.0">
                  <c:v>10</c:v>
                </c:pt>
                <c:pt idx="47" formatCode="#,##0.0">
                  <c:v>85</c:v>
                </c:pt>
                <c:pt idx="48" formatCode="#,##0.0">
                  <c:v>8</c:v>
                </c:pt>
                <c:pt idx="49" formatCode="#,##0.0">
                  <c:v>35</c:v>
                </c:pt>
                <c:pt idx="50" formatCode="#,##0.0">
                  <c:v>39.299999999999997</c:v>
                </c:pt>
                <c:pt idx="51" formatCode="#,##0.0">
                  <c:v>0</c:v>
                </c:pt>
                <c:pt idx="52" formatCode="#,##0.0">
                  <c:v>20</c:v>
                </c:pt>
                <c:pt idx="53" formatCode="#,##0.0">
                  <c:v>50</c:v>
                </c:pt>
                <c:pt idx="54" formatCode="#,##0.0">
                  <c:v>14</c:v>
                </c:pt>
                <c:pt idx="55" formatCode="#,##0.0">
                  <c:v>33</c:v>
                </c:pt>
                <c:pt idx="56" formatCode="#,##0.0">
                  <c:v>70</c:v>
                </c:pt>
                <c:pt idx="57" formatCode="#,##0.0">
                  <c:v>30</c:v>
                </c:pt>
                <c:pt idx="58" formatCode="#,##0.0">
                  <c:v>58.7</c:v>
                </c:pt>
                <c:pt idx="59" formatCode="#,##0.0">
                  <c:v>38.799999999999997</c:v>
                </c:pt>
                <c:pt idx="60" formatCode="#,##0.0">
                  <c:v>29</c:v>
                </c:pt>
                <c:pt idx="61" formatCode="#,##0.0">
                  <c:v>0</c:v>
                </c:pt>
                <c:pt idx="62" formatCode="#,##0.0">
                  <c:v>63</c:v>
                </c:pt>
                <c:pt idx="63" formatCode="#,##0.0">
                  <c:v>10</c:v>
                </c:pt>
                <c:pt idx="64" formatCode="#,##0.0">
                  <c:v>0</c:v>
                </c:pt>
                <c:pt idx="65" formatCode="#,##0.0">
                  <c:v>0</c:v>
                </c:pt>
                <c:pt idx="66" formatCode="#,##0.0">
                  <c:v>0</c:v>
                </c:pt>
                <c:pt idx="67" formatCode="#,##0.0">
                  <c:v>18</c:v>
                </c:pt>
                <c:pt idx="68" formatCode="#,##0.0">
                  <c:v>0</c:v>
                </c:pt>
                <c:pt idx="69" formatCode="#,##0.0">
                  <c:v>50</c:v>
                </c:pt>
                <c:pt idx="70" formatCode="#,##0.0">
                  <c:v>70</c:v>
                </c:pt>
                <c:pt idx="71" formatCode="#,##0.0">
                  <c:v>13</c:v>
                </c:pt>
                <c:pt idx="72" formatCode="#,##0.0">
                  <c:v>1.3</c:v>
                </c:pt>
                <c:pt idx="73" formatCode="#,##0.0">
                  <c:v>3</c:v>
                </c:pt>
                <c:pt idx="74" formatCode="#,##0.0">
                  <c:v>0</c:v>
                </c:pt>
                <c:pt idx="75" formatCode="#,##0.0">
                  <c:v>10</c:v>
                </c:pt>
                <c:pt idx="76" formatCode="#,##0.0">
                  <c:v>15</c:v>
                </c:pt>
                <c:pt idx="77" formatCode="#,##0.0">
                  <c:v>20</c:v>
                </c:pt>
                <c:pt idx="78" formatCode="#,##0.0">
                  <c:v>95</c:v>
                </c:pt>
                <c:pt idx="79" formatCode="#,##0.0">
                  <c:v>0</c:v>
                </c:pt>
                <c:pt idx="80" formatCode="#,##0.0">
                  <c:v>0</c:v>
                </c:pt>
                <c:pt idx="81" formatCode="#,##0.0">
                  <c:v>57</c:v>
                </c:pt>
                <c:pt idx="82" formatCode="#,##0.0">
                  <c:v>37</c:v>
                </c:pt>
                <c:pt idx="83" formatCode="#,##0.0">
                  <c:v>0</c:v>
                </c:pt>
                <c:pt idx="84" formatCode="#,##0.0">
                  <c:v>43</c:v>
                </c:pt>
                <c:pt idx="85" formatCode="#,##0.0">
                  <c:v>0</c:v>
                </c:pt>
                <c:pt idx="86" formatCode="#,##0.0">
                  <c:v>22</c:v>
                </c:pt>
                <c:pt idx="87" formatCode="#,##0.0">
                  <c:v>1.5</c:v>
                </c:pt>
                <c:pt idx="88" formatCode="#,##0.0">
                  <c:v>0</c:v>
                </c:pt>
                <c:pt idx="89" formatCode="#,##0.0">
                  <c:v>6</c:v>
                </c:pt>
                <c:pt idx="90" formatCode="#,##0.0">
                  <c:v>53</c:v>
                </c:pt>
                <c:pt idx="91" formatCode="#,##0.0">
                  <c:v>55</c:v>
                </c:pt>
                <c:pt idx="92" formatCode="#,##0.0">
                  <c:v>40</c:v>
                </c:pt>
                <c:pt idx="93" formatCode="#,##0.0">
                  <c:v>15</c:v>
                </c:pt>
                <c:pt idx="94" formatCode="#,##0.0">
                  <c:v>10</c:v>
                </c:pt>
                <c:pt idx="95" formatCode="#,##0.0">
                  <c:v>73</c:v>
                </c:pt>
                <c:pt idx="96" formatCode="#,##0.0">
                  <c:v>76</c:v>
                </c:pt>
                <c:pt idx="97" formatCode="#,##0.0">
                  <c:v>65</c:v>
                </c:pt>
                <c:pt idx="98" formatCode="#,##0.0">
                  <c:v>40</c:v>
                </c:pt>
                <c:pt idx="99" formatCode="#,##0.0">
                  <c:v>0</c:v>
                </c:pt>
                <c:pt idx="100" formatCode="#,##0.0">
                  <c:v>25.4</c:v>
                </c:pt>
                <c:pt idx="101" formatCode="#,##0.0">
                  <c:v>75</c:v>
                </c:pt>
                <c:pt idx="102" formatCode="#,##0.0">
                  <c:v>65</c:v>
                </c:pt>
                <c:pt idx="103" formatCode="#,##0.0">
                  <c:v>23</c:v>
                </c:pt>
                <c:pt idx="104" formatCode="#,##0.0">
                  <c:v>15</c:v>
                </c:pt>
                <c:pt idx="105" formatCode="#,##0.0">
                  <c:v>1</c:v>
                </c:pt>
                <c:pt idx="106" formatCode="#,##0.0">
                  <c:v>1</c:v>
                </c:pt>
                <c:pt idx="107" formatCode="#,##0.0">
                  <c:v>88</c:v>
                </c:pt>
                <c:pt idx="108" formatCode="#,##0.0">
                  <c:v>16</c:v>
                </c:pt>
                <c:pt idx="109" formatCode="#,##0.0">
                  <c:v>33</c:v>
                </c:pt>
                <c:pt idx="110" formatCode="#,##0.0">
                  <c:v>68</c:v>
                </c:pt>
                <c:pt idx="111" formatCode="#,##0.0">
                  <c:v>0</c:v>
                </c:pt>
                <c:pt idx="112" formatCode="#,##0.0">
                  <c:v>0</c:v>
                </c:pt>
                <c:pt idx="113" formatCode="#,##0.0">
                  <c:v>30</c:v>
                </c:pt>
                <c:pt idx="114" formatCode="#,##0.0">
                  <c:v>50</c:v>
                </c:pt>
                <c:pt idx="115" formatCode="#,##0.0">
                  <c:v>97</c:v>
                </c:pt>
                <c:pt idx="116" formatCode="#,##0.0">
                  <c:v>32</c:v>
                </c:pt>
                <c:pt idx="117" formatCode="#,##0.0">
                  <c:v>0</c:v>
                </c:pt>
                <c:pt idx="118" formatCode="#,##0.0">
                  <c:v>6</c:v>
                </c:pt>
                <c:pt idx="119" formatCode="#,##0.0">
                  <c:v>10</c:v>
                </c:pt>
                <c:pt idx="120" formatCode="#,##0.0">
                  <c:v>78</c:v>
                </c:pt>
                <c:pt idx="121" formatCode="#,##0.0">
                  <c:v>70</c:v>
                </c:pt>
                <c:pt idx="122" formatCode="#,##0.0">
                  <c:v>8</c:v>
                </c:pt>
                <c:pt idx="123" formatCode="#,##0.0">
                  <c:v>8</c:v>
                </c:pt>
                <c:pt idx="124" formatCode="#,##0.0">
                  <c:v>11</c:v>
                </c:pt>
                <c:pt idx="125" formatCode="#,##0.0">
                  <c:v>95</c:v>
                </c:pt>
                <c:pt idx="126" formatCode="#,##0.0">
                  <c:v>0</c:v>
                </c:pt>
                <c:pt idx="127" formatCode="#,##0.0">
                  <c:v>15</c:v>
                </c:pt>
                <c:pt idx="128" formatCode="#,##0.0">
                  <c:v>0</c:v>
                </c:pt>
                <c:pt idx="129" formatCode="#,##0.0">
                  <c:v>77</c:v>
                </c:pt>
                <c:pt idx="130" formatCode="#,##0.0">
                  <c:v>30</c:v>
                </c:pt>
                <c:pt idx="131" formatCode="#,##0.0">
                  <c:v>2</c:v>
                </c:pt>
                <c:pt idx="132" formatCode="#,##0.0">
                  <c:v>0.9</c:v>
                </c:pt>
                <c:pt idx="133" formatCode="#,##0.0">
                  <c:v>85</c:v>
                </c:pt>
                <c:pt idx="134" formatCode="#,##0.0">
                  <c:v>85</c:v>
                </c:pt>
                <c:pt idx="135" formatCode="#,##0.0">
                  <c:v>4</c:v>
                </c:pt>
                <c:pt idx="136" formatCode="#,##0.0">
                  <c:v>11</c:v>
                </c:pt>
                <c:pt idx="137" formatCode="#,##0.0">
                  <c:v>1</c:v>
                </c:pt>
                <c:pt idx="138" formatCode="#,##0.0">
                  <c:v>0</c:v>
                </c:pt>
                <c:pt idx="139" formatCode="#,##0.0">
                  <c:v>51</c:v>
                </c:pt>
                <c:pt idx="140" formatCode="#,##0.0">
                  <c:v>0</c:v>
                </c:pt>
                <c:pt idx="141" formatCode="#,##0.0">
                  <c:v>27</c:v>
                </c:pt>
                <c:pt idx="142" formatCode="#,##0.0">
                  <c:v>15</c:v>
                </c:pt>
                <c:pt idx="143" formatCode="#,##0.0">
                  <c:v>25</c:v>
                </c:pt>
                <c:pt idx="144" formatCode="#,##0.0">
                  <c:v>90</c:v>
                </c:pt>
                <c:pt idx="145" formatCode="#,##0.0">
                  <c:v>44</c:v>
                </c:pt>
                <c:pt idx="146" formatCode="#,##0.0">
                  <c:v>10</c:v>
                </c:pt>
                <c:pt idx="147" formatCode="#,##0.0">
                  <c:v>47.8</c:v>
                </c:pt>
                <c:pt idx="148" formatCode="#,##0.0">
                  <c:v>2</c:v>
                </c:pt>
                <c:pt idx="149" formatCode="#,##0.0">
                  <c:v>1</c:v>
                </c:pt>
                <c:pt idx="150" formatCode="#,##0.0">
                  <c:v>97</c:v>
                </c:pt>
                <c:pt idx="151" formatCode="#,##0.0">
                  <c:v>95</c:v>
                </c:pt>
                <c:pt idx="152" formatCode="#,##0.0">
                  <c:v>90</c:v>
                </c:pt>
                <c:pt idx="153" formatCode="#,##0.0">
                  <c:v>93</c:v>
                </c:pt>
                <c:pt idx="154" formatCode="#,##0.0">
                  <c:v>23.4</c:v>
                </c:pt>
                <c:pt idx="155" formatCode="#,##0.0">
                  <c:v>9</c:v>
                </c:pt>
                <c:pt idx="156" formatCode="#,##0.0">
                  <c:v>85</c:v>
                </c:pt>
                <c:pt idx="157" formatCode="#,##0.0">
                  <c:v>2</c:v>
                </c:pt>
                <c:pt idx="158" formatCode="#,##0.0">
                  <c:v>95</c:v>
                </c:pt>
                <c:pt idx="159" formatCode="#,##0.0">
                  <c:v>85</c:v>
                </c:pt>
                <c:pt idx="160" formatCode="#,##0.0">
                  <c:v>68</c:v>
                </c:pt>
                <c:pt idx="161" formatCode="#,##0.0">
                  <c:v>6</c:v>
                </c:pt>
                <c:pt idx="162" formatCode="#,##0.0">
                  <c:v>95</c:v>
                </c:pt>
                <c:pt idx="163" formatCode="#,##0.0">
                  <c:v>36</c:v>
                </c:pt>
                <c:pt idx="164" formatCode="#,##0.0">
                  <c:v>0</c:v>
                </c:pt>
                <c:pt idx="165" formatCode="#,##0.0">
                  <c:v>40</c:v>
                </c:pt>
                <c:pt idx="166" formatCode="#,##0.0">
                  <c:v>100</c:v>
                </c:pt>
                <c:pt idx="167" formatCode="#,##0.0">
                  <c:v>30</c:v>
                </c:pt>
                <c:pt idx="168" formatCode="#,##0.0">
                  <c:v>21</c:v>
                </c:pt>
                <c:pt idx="169" formatCode="#,##0.0">
                  <c:v>22</c:v>
                </c:pt>
                <c:pt idx="170" formatCode="#,##0.0">
                  <c:v>79</c:v>
                </c:pt>
                <c:pt idx="171" formatCode="#,##0.0">
                  <c:v>44</c:v>
                </c:pt>
                <c:pt idx="172" formatCode="#,##0.0">
                  <c:v>92</c:v>
                </c:pt>
                <c:pt idx="173" formatCode="#,##0.0">
                  <c:v>50</c:v>
                </c:pt>
                <c:pt idx="174" formatCode="#,##0.0">
                  <c:v>10</c:v>
                </c:pt>
                <c:pt idx="175" formatCode="#,##0.0">
                  <c:v>49</c:v>
                </c:pt>
                <c:pt idx="176" formatCode="#,##0.0">
                  <c:v>5</c:v>
                </c:pt>
                <c:pt idx="177" formatCode="#,##0.0">
                  <c:v>1</c:v>
                </c:pt>
                <c:pt idx="178" formatCode="#,##0.0">
                  <c:v>83</c:v>
                </c:pt>
                <c:pt idx="179" formatCode="#,##0.0">
                  <c:v>5</c:v>
                </c:pt>
                <c:pt idx="180" formatCode="#,##0.0">
                  <c:v>1</c:v>
                </c:pt>
                <c:pt idx="181" formatCode="#,##0.0">
                  <c:v>75</c:v>
                </c:pt>
                <c:pt idx="182" formatCode="#,##0.0">
                  <c:v>10</c:v>
                </c:pt>
                <c:pt idx="183" formatCode="#,##0.0">
                  <c:v>90</c:v>
                </c:pt>
                <c:pt idx="184" formatCode="#,##0.0">
                  <c:v>1</c:v>
                </c:pt>
                <c:pt idx="185" formatCode="#,##0.0">
                  <c:v>1</c:v>
                </c:pt>
                <c:pt idx="186" formatCode="#,##0.0">
                  <c:v>0</c:v>
                </c:pt>
                <c:pt idx="187" formatCode="#,##0.0">
                  <c:v>0</c:v>
                </c:pt>
                <c:pt idx="188" formatCode="#,##0.0">
                  <c:v>40</c:v>
                </c:pt>
                <c:pt idx="189" formatCode="#,##0.0">
                  <c:v>87.2</c:v>
                </c:pt>
                <c:pt idx="190" formatCode="#,##0.0">
                  <c:v>10</c:v>
                </c:pt>
                <c:pt idx="191" formatCode="#,##0.0">
                  <c:v>20</c:v>
                </c:pt>
                <c:pt idx="192" formatCode="#,##0.0">
                  <c:v>5</c:v>
                </c:pt>
                <c:pt idx="193" formatCode="#,##0.0">
                  <c:v>8.5</c:v>
                </c:pt>
                <c:pt idx="194" formatCode="#,##0.0">
                  <c:v>3</c:v>
                </c:pt>
                <c:pt idx="195" formatCode="#,##0.0">
                  <c:v>27.73</c:v>
                </c:pt>
                <c:pt idx="196" formatCode="#,##0.0">
                  <c:v>2</c:v>
                </c:pt>
                <c:pt idx="197" formatCode="#,##0.0">
                  <c:v>80</c:v>
                </c:pt>
                <c:pt idx="198" formatCode="#,##0.0">
                  <c:v>1</c:v>
                </c:pt>
                <c:pt idx="199" formatCode="#,##0.0">
                  <c:v>5</c:v>
                </c:pt>
                <c:pt idx="200" formatCode="#,##0.0">
                  <c:v>50</c:v>
                </c:pt>
                <c:pt idx="201" formatCode="#,##0.0">
                  <c:v>82</c:v>
                </c:pt>
                <c:pt idx="202" formatCode="#,##0.0">
                  <c:v>10</c:v>
                </c:pt>
                <c:pt idx="203" formatCode="#,##0.0">
                  <c:v>25</c:v>
                </c:pt>
                <c:pt idx="204" formatCode="#,##0.0">
                  <c:v>0</c:v>
                </c:pt>
                <c:pt idx="205" formatCode="#,##0.0">
                  <c:v>0</c:v>
                </c:pt>
                <c:pt idx="206" formatCode="#,##0.0">
                  <c:v>0</c:v>
                </c:pt>
                <c:pt idx="207" formatCode="#,##0.0">
                  <c:v>45</c:v>
                </c:pt>
                <c:pt idx="208" formatCode="#,##0.0">
                  <c:v>0</c:v>
                </c:pt>
                <c:pt idx="209" formatCode="#,##0.0">
                  <c:v>0</c:v>
                </c:pt>
                <c:pt idx="210" formatCode="#,##0.0">
                  <c:v>17</c:v>
                </c:pt>
                <c:pt idx="211" formatCode="#,##0.0">
                  <c:v>7</c:v>
                </c:pt>
                <c:pt idx="212" formatCode="#,##0.0">
                  <c:v>40</c:v>
                </c:pt>
                <c:pt idx="213" formatCode="#,##0.0">
                  <c:v>10</c:v>
                </c:pt>
                <c:pt idx="214" formatCode="#,##0.0">
                  <c:v>60</c:v>
                </c:pt>
                <c:pt idx="215" formatCode="#,##0.0">
                  <c:v>0</c:v>
                </c:pt>
                <c:pt idx="216" formatCode="#,##0.0">
                  <c:v>0</c:v>
                </c:pt>
                <c:pt idx="217" formatCode="#,##0.0">
                  <c:v>0</c:v>
                </c:pt>
                <c:pt idx="218" formatCode="#,##0.0">
                  <c:v>0</c:v>
                </c:pt>
                <c:pt idx="219" formatCode="#,##0.0">
                  <c:v>0</c:v>
                </c:pt>
                <c:pt idx="220" formatCode="#,##0.0">
                  <c:v>0</c:v>
                </c:pt>
                <c:pt idx="221" formatCode="#,##0.0">
                  <c:v>0</c:v>
                </c:pt>
                <c:pt idx="222" formatCode="#,##0.0">
                  <c:v>0</c:v>
                </c:pt>
                <c:pt idx="223" formatCode="#,##0.0">
                  <c:v>0</c:v>
                </c:pt>
                <c:pt idx="224" formatCode="#,##0.0">
                  <c:v>0</c:v>
                </c:pt>
                <c:pt idx="225" formatCode="#,##0.0">
                  <c:v>5</c:v>
                </c:pt>
                <c:pt idx="226" formatCode="#,##0.0">
                  <c:v>0</c:v>
                </c:pt>
                <c:pt idx="227" formatCode="#,##0.0">
                  <c:v>95</c:v>
                </c:pt>
                <c:pt idx="228" formatCode="#,##0.0">
                  <c:v>30</c:v>
                </c:pt>
                <c:pt idx="229" formatCode="#,##0.0">
                  <c:v>2.4</c:v>
                </c:pt>
                <c:pt idx="230" formatCode="#,##0.0">
                  <c:v>0</c:v>
                </c:pt>
                <c:pt idx="231" formatCode="#,##0.0">
                  <c:v>4</c:v>
                </c:pt>
                <c:pt idx="232" formatCode="#,##0.0">
                  <c:v>13</c:v>
                </c:pt>
                <c:pt idx="233" formatCode="#,##0.0">
                  <c:v>13</c:v>
                </c:pt>
                <c:pt idx="234" formatCode="#,##0.0">
                  <c:v>75</c:v>
                </c:pt>
                <c:pt idx="235" formatCode="#,##0.0">
                  <c:v>25</c:v>
                </c:pt>
                <c:pt idx="236" formatCode="#,##0.0">
                  <c:v>22</c:v>
                </c:pt>
                <c:pt idx="237" formatCode="#,##0.0">
                  <c:v>3</c:v>
                </c:pt>
                <c:pt idx="238" formatCode="#,##0.0">
                  <c:v>10</c:v>
                </c:pt>
                <c:pt idx="239" formatCode="#,##0.0">
                  <c:v>0</c:v>
                </c:pt>
                <c:pt idx="240" formatCode="#,##0.0">
                  <c:v>82</c:v>
                </c:pt>
                <c:pt idx="241" formatCode="#,##0.0">
                  <c:v>65</c:v>
                </c:pt>
                <c:pt idx="242" formatCode="#,##0.0">
                  <c:v>43</c:v>
                </c:pt>
                <c:pt idx="243" formatCode="#,##0.0">
                  <c:v>82.5</c:v>
                </c:pt>
                <c:pt idx="244" formatCode="#,##0.0">
                  <c:v>0</c:v>
                </c:pt>
                <c:pt idx="245" formatCode="#,##0.0">
                  <c:v>96</c:v>
                </c:pt>
                <c:pt idx="246" formatCode="#,##0.0">
                  <c:v>5</c:v>
                </c:pt>
                <c:pt idx="247" formatCode="#,##0.0">
                  <c:v>0</c:v>
                </c:pt>
                <c:pt idx="248" formatCode="#,##0.0">
                  <c:v>0</c:v>
                </c:pt>
                <c:pt idx="249" formatCode="#,##0.0">
                  <c:v>20</c:v>
                </c:pt>
                <c:pt idx="250" formatCode="#,##0.0">
                  <c:v>2</c:v>
                </c:pt>
                <c:pt idx="251" formatCode="#,##0.0">
                  <c:v>19</c:v>
                </c:pt>
                <c:pt idx="252" formatCode="#,##0.0">
                  <c:v>0</c:v>
                </c:pt>
                <c:pt idx="253" formatCode="#,##0.0">
                  <c:v>48</c:v>
                </c:pt>
                <c:pt idx="254" formatCode="#,##0.0">
                  <c:v>10</c:v>
                </c:pt>
                <c:pt idx="255" formatCode="#,##0.0">
                  <c:v>21</c:v>
                </c:pt>
                <c:pt idx="256" formatCode="#,##0.0">
                  <c:v>0</c:v>
                </c:pt>
                <c:pt idx="257" formatCode="#,##0.0">
                  <c:v>0.7</c:v>
                </c:pt>
                <c:pt idx="258" formatCode="#,##0.0">
                  <c:v>0</c:v>
                </c:pt>
                <c:pt idx="259" formatCode="#,##0.0">
                  <c:v>2</c:v>
                </c:pt>
                <c:pt idx="260" formatCode="#,##0.0">
                  <c:v>15</c:v>
                </c:pt>
                <c:pt idx="261" formatCode="#,##0.0">
                  <c:v>32</c:v>
                </c:pt>
                <c:pt idx="262" formatCode="#,##0.0">
                  <c:v>5</c:v>
                </c:pt>
                <c:pt idx="263" formatCode="#,##0.0">
                  <c:v>6</c:v>
                </c:pt>
                <c:pt idx="264" formatCode="#,##0.0">
                  <c:v>5</c:v>
                </c:pt>
                <c:pt idx="265" formatCode="#,##0.0">
                  <c:v>50</c:v>
                </c:pt>
                <c:pt idx="266" formatCode="#,##0.0">
                  <c:v>90</c:v>
                </c:pt>
                <c:pt idx="267" formatCode="#,##0.0">
                  <c:v>15</c:v>
                </c:pt>
                <c:pt idx="268" formatCode="#,##0.0">
                  <c:v>8.51</c:v>
                </c:pt>
                <c:pt idx="269" formatCode="#,##0.0">
                  <c:v>0</c:v>
                </c:pt>
                <c:pt idx="270" formatCode="#,##0.0">
                  <c:v>0</c:v>
                </c:pt>
                <c:pt idx="271" formatCode="#,##0.0">
                  <c:v>3</c:v>
                </c:pt>
                <c:pt idx="272" formatCode="#,##0.0">
                  <c:v>34</c:v>
                </c:pt>
                <c:pt idx="273" formatCode="#,##0.0">
                  <c:v>47.4</c:v>
                </c:pt>
                <c:pt idx="274" formatCode="#,##0.0">
                  <c:v>70</c:v>
                </c:pt>
                <c:pt idx="275" formatCode="#,##0.0">
                  <c:v>1</c:v>
                </c:pt>
                <c:pt idx="276" formatCode="#,##0.0">
                  <c:v>35</c:v>
                </c:pt>
                <c:pt idx="277" formatCode="#,##0.0">
                  <c:v>64</c:v>
                </c:pt>
                <c:pt idx="278" formatCode="#,##0.0">
                  <c:v>67</c:v>
                </c:pt>
                <c:pt idx="279" formatCode="#,##0.0">
                  <c:v>67</c:v>
                </c:pt>
                <c:pt idx="280" formatCode="#,##0.0">
                  <c:v>37</c:v>
                </c:pt>
                <c:pt idx="281" formatCode="#,##0.0">
                  <c:v>76</c:v>
                </c:pt>
                <c:pt idx="282" formatCode="#,##0.0">
                  <c:v>39.9</c:v>
                </c:pt>
                <c:pt idx="283" formatCode="#,##0.0">
                  <c:v>12</c:v>
                </c:pt>
                <c:pt idx="284" formatCode="#,##0.0">
                  <c:v>13.32</c:v>
                </c:pt>
                <c:pt idx="285" formatCode="#,##0.0">
                  <c:v>75</c:v>
                </c:pt>
                <c:pt idx="286" formatCode="#,##0.0">
                  <c:v>57</c:v>
                </c:pt>
                <c:pt idx="287" formatCode="#,##0.0">
                  <c:v>19</c:v>
                </c:pt>
                <c:pt idx="288" formatCode="#,##0.0">
                  <c:v>5</c:v>
                </c:pt>
                <c:pt idx="289" formatCode="#,##0.0">
                  <c:v>15</c:v>
                </c:pt>
                <c:pt idx="290" formatCode="#,##0.0">
                  <c:v>90</c:v>
                </c:pt>
                <c:pt idx="291" formatCode="#,##0.0">
                  <c:v>95</c:v>
                </c:pt>
                <c:pt idx="292" formatCode="#,##0.0">
                  <c:v>5</c:v>
                </c:pt>
                <c:pt idx="293" formatCode="#,##0.0">
                  <c:v>0</c:v>
                </c:pt>
                <c:pt idx="294" formatCode="#,##0.0">
                  <c:v>0</c:v>
                </c:pt>
                <c:pt idx="295" formatCode="#,##0.0">
                  <c:v>27</c:v>
                </c:pt>
                <c:pt idx="296" formatCode="#,##0.0">
                  <c:v>62</c:v>
                </c:pt>
                <c:pt idx="297" formatCode="#,##0.0">
                  <c:v>0</c:v>
                </c:pt>
                <c:pt idx="298" formatCode="#,##0.0">
                  <c:v>15</c:v>
                </c:pt>
                <c:pt idx="299" formatCode="#,##0.0">
                  <c:v>23</c:v>
                </c:pt>
                <c:pt idx="300" formatCode="#,##0.0">
                  <c:v>70</c:v>
                </c:pt>
                <c:pt idx="301" formatCode="#,##0.0">
                  <c:v>1</c:v>
                </c:pt>
                <c:pt idx="302" formatCode="#,##0.0">
                  <c:v>85</c:v>
                </c:pt>
                <c:pt idx="303" formatCode="#,##0.0">
                  <c:v>0</c:v>
                </c:pt>
                <c:pt idx="304" formatCode="#,##0.0">
                  <c:v>50</c:v>
                </c:pt>
                <c:pt idx="305" formatCode="#,##0.0">
                  <c:v>5</c:v>
                </c:pt>
                <c:pt idx="306" formatCode="#,##0.0">
                  <c:v>80</c:v>
                </c:pt>
                <c:pt idx="307" formatCode="#,##0.0">
                  <c:v>83</c:v>
                </c:pt>
                <c:pt idx="308" formatCode="#,##0.0">
                  <c:v>10</c:v>
                </c:pt>
                <c:pt idx="309" formatCode="#,##0.0">
                  <c:v>10.15</c:v>
                </c:pt>
                <c:pt idx="310" formatCode="#,##0.0">
                  <c:v>63</c:v>
                </c:pt>
                <c:pt idx="311" formatCode="#,##0.0">
                  <c:v>2</c:v>
                </c:pt>
                <c:pt idx="312" formatCode="#,##0.0">
                  <c:v>77</c:v>
                </c:pt>
                <c:pt idx="313" formatCode="#,##0.0">
                  <c:v>96</c:v>
                </c:pt>
                <c:pt idx="314" formatCode="#,##0.0">
                  <c:v>0</c:v>
                </c:pt>
                <c:pt idx="315" formatCode="#,##0.0">
                  <c:v>0</c:v>
                </c:pt>
                <c:pt idx="316" formatCode="#,##0.0">
                  <c:v>1.5</c:v>
                </c:pt>
                <c:pt idx="317" formatCode="#,##0.0">
                  <c:v>25</c:v>
                </c:pt>
                <c:pt idx="318" formatCode="#,##0.0">
                  <c:v>0</c:v>
                </c:pt>
                <c:pt idx="319" formatCode="#,##0.0">
                  <c:v>13</c:v>
                </c:pt>
                <c:pt idx="320" formatCode="#,##0.0">
                  <c:v>1</c:v>
                </c:pt>
                <c:pt idx="321" formatCode="#,##0.0">
                  <c:v>0</c:v>
                </c:pt>
                <c:pt idx="322" formatCode="#,##0.0">
                  <c:v>66</c:v>
                </c:pt>
                <c:pt idx="323" formatCode="#,##0.0">
                  <c:v>0.5</c:v>
                </c:pt>
                <c:pt idx="324" formatCode="#,##0.0">
                  <c:v>19</c:v>
                </c:pt>
                <c:pt idx="325" formatCode="#,##0.0">
                  <c:v>75</c:v>
                </c:pt>
                <c:pt idx="326" formatCode="#,##0.0">
                  <c:v>92</c:v>
                </c:pt>
                <c:pt idx="327" formatCode="#,##0.0">
                  <c:v>0</c:v>
                </c:pt>
                <c:pt idx="328" formatCode="#,##0.0">
                  <c:v>88</c:v>
                </c:pt>
                <c:pt idx="329" formatCode="#,##0.0">
                  <c:v>74.8</c:v>
                </c:pt>
                <c:pt idx="330" formatCode="#,##0.0">
                  <c:v>70</c:v>
                </c:pt>
                <c:pt idx="331" formatCode="#,##0.0">
                  <c:v>97</c:v>
                </c:pt>
                <c:pt idx="332" formatCode="#,##0.0">
                  <c:v>1</c:v>
                </c:pt>
                <c:pt idx="333" formatCode="#,##0.0">
                  <c:v>35</c:v>
                </c:pt>
                <c:pt idx="334" formatCode="#,##0.0">
                  <c:v>0</c:v>
                </c:pt>
                <c:pt idx="335" formatCode="#,##0.0">
                  <c:v>50</c:v>
                </c:pt>
                <c:pt idx="336" formatCode="#,##0.0">
                  <c:v>48</c:v>
                </c:pt>
                <c:pt idx="337" formatCode="#,##0.0">
                  <c:v>0</c:v>
                </c:pt>
                <c:pt idx="338" formatCode="#,##0.0">
                  <c:v>90</c:v>
                </c:pt>
                <c:pt idx="339" formatCode="#,##0.0">
                  <c:v>78</c:v>
                </c:pt>
                <c:pt idx="340" formatCode="#,##0.0">
                  <c:v>60</c:v>
                </c:pt>
                <c:pt idx="341" formatCode="#,##0.0">
                  <c:v>34</c:v>
                </c:pt>
                <c:pt idx="342" formatCode="#,##0.0">
                  <c:v>21</c:v>
                </c:pt>
                <c:pt idx="343" formatCode="#,##0.0">
                  <c:v>0</c:v>
                </c:pt>
                <c:pt idx="344" formatCode="#,##0.0">
                  <c:v>21</c:v>
                </c:pt>
                <c:pt idx="345" formatCode="#,##0.0">
                  <c:v>10</c:v>
                </c:pt>
                <c:pt idx="346" formatCode="#,##0.0">
                  <c:v>74</c:v>
                </c:pt>
                <c:pt idx="347" formatCode="#,##0.0">
                  <c:v>0</c:v>
                </c:pt>
                <c:pt idx="348" formatCode="#,##0.0">
                  <c:v>37</c:v>
                </c:pt>
                <c:pt idx="349" formatCode="#,##0.0">
                  <c:v>99</c:v>
                </c:pt>
                <c:pt idx="350" formatCode="#,##0.0">
                  <c:v>0</c:v>
                </c:pt>
                <c:pt idx="351" formatCode="#,##0.0">
                  <c:v>95</c:v>
                </c:pt>
                <c:pt idx="352" formatCode="#,##0.0">
                  <c:v>20</c:v>
                </c:pt>
                <c:pt idx="353" formatCode="#,##0.0">
                  <c:v>4</c:v>
                </c:pt>
                <c:pt idx="354" formatCode="#,##0.0">
                  <c:v>77</c:v>
                </c:pt>
                <c:pt idx="355" formatCode="#,##0.0">
                  <c:v>0</c:v>
                </c:pt>
                <c:pt idx="356" formatCode="#,##0.0">
                  <c:v>65</c:v>
                </c:pt>
                <c:pt idx="357" formatCode="#,##0.0">
                  <c:v>0</c:v>
                </c:pt>
                <c:pt idx="358" formatCode="#,##0.0">
                  <c:v>36</c:v>
                </c:pt>
                <c:pt idx="359" formatCode="#,##0.0">
                  <c:v>49</c:v>
                </c:pt>
                <c:pt idx="360" formatCode="#,##0.0">
                  <c:v>7.6</c:v>
                </c:pt>
                <c:pt idx="361" formatCode="#,##0.0">
                  <c:v>0</c:v>
                </c:pt>
                <c:pt idx="362" formatCode="#,##0.0">
                  <c:v>20</c:v>
                </c:pt>
                <c:pt idx="363" formatCode="#,##0.0">
                  <c:v>32</c:v>
                </c:pt>
                <c:pt idx="364" formatCode="#,##0.0">
                  <c:v>10.9</c:v>
                </c:pt>
                <c:pt idx="365" formatCode="#,##0.0">
                  <c:v>99</c:v>
                </c:pt>
                <c:pt idx="366" formatCode="#,##0.0">
                  <c:v>7</c:v>
                </c:pt>
                <c:pt idx="367" formatCode="#,##0.0">
                  <c:v>7</c:v>
                </c:pt>
                <c:pt idx="368" formatCode="#,##0.0">
                  <c:v>90</c:v>
                </c:pt>
                <c:pt idx="369" formatCode="#,##0.0">
                  <c:v>0</c:v>
                </c:pt>
                <c:pt idx="370" formatCode="#,##0.0">
                  <c:v>90</c:v>
                </c:pt>
                <c:pt idx="371" formatCode="#,##0.0">
                  <c:v>0</c:v>
                </c:pt>
                <c:pt idx="372" formatCode="#,##0.0">
                  <c:v>87.2</c:v>
                </c:pt>
                <c:pt idx="373" formatCode="#,##0.0">
                  <c:v>5</c:v>
                </c:pt>
                <c:pt idx="374" formatCode="#,##0.0">
                  <c:v>41.8</c:v>
                </c:pt>
                <c:pt idx="375" formatCode="#,##0.0">
                  <c:v>10</c:v>
                </c:pt>
                <c:pt idx="376" formatCode="#,##0.0">
                  <c:v>16</c:v>
                </c:pt>
                <c:pt idx="377" formatCode="#,##0.0">
                  <c:v>3</c:v>
                </c:pt>
                <c:pt idx="378" formatCode="#,##0.0">
                  <c:v>0</c:v>
                </c:pt>
                <c:pt idx="379" formatCode="#,##0.0">
                  <c:v>0</c:v>
                </c:pt>
                <c:pt idx="380" formatCode="#,##0.0">
                  <c:v>4</c:v>
                </c:pt>
                <c:pt idx="381" formatCode="#,##0.0">
                  <c:v>79</c:v>
                </c:pt>
                <c:pt idx="382" formatCode="#,##0.0">
                  <c:v>1</c:v>
                </c:pt>
                <c:pt idx="383" formatCode="#,##0.0">
                  <c:v>5</c:v>
                </c:pt>
                <c:pt idx="384" formatCode="#,##0.0">
                  <c:v>0</c:v>
                </c:pt>
                <c:pt idx="385" formatCode="#,##0.0">
                  <c:v>3</c:v>
                </c:pt>
                <c:pt idx="386" formatCode="#,##0.0">
                  <c:v>98</c:v>
                </c:pt>
                <c:pt idx="387" formatCode="#,##0.0">
                  <c:v>0</c:v>
                </c:pt>
                <c:pt idx="388" formatCode="#,##0.0">
                  <c:v>0</c:v>
                </c:pt>
                <c:pt idx="389" formatCode="#,##0.0">
                  <c:v>0</c:v>
                </c:pt>
                <c:pt idx="390" formatCode="#,##0.0">
                  <c:v>0</c:v>
                </c:pt>
                <c:pt idx="391" formatCode="#,##0.0">
                  <c:v>0</c:v>
                </c:pt>
                <c:pt idx="392" formatCode="#,##0.0">
                  <c:v>5</c:v>
                </c:pt>
                <c:pt idx="393" formatCode="#,##0.0">
                  <c:v>38</c:v>
                </c:pt>
                <c:pt idx="394" formatCode="#,##0.0">
                  <c:v>85</c:v>
                </c:pt>
                <c:pt idx="395" formatCode="#,##0.0">
                  <c:v>95</c:v>
                </c:pt>
                <c:pt idx="396" formatCode="#,##0.0">
                  <c:v>0</c:v>
                </c:pt>
                <c:pt idx="397" formatCode="#,##0.0">
                  <c:v>1</c:v>
                </c:pt>
                <c:pt idx="398" formatCode="#,##0.0">
                  <c:v>1.4</c:v>
                </c:pt>
                <c:pt idx="399" formatCode="#,##0.0">
                  <c:v>95</c:v>
                </c:pt>
                <c:pt idx="400" formatCode="#,##0.0">
                  <c:v>0</c:v>
                </c:pt>
                <c:pt idx="401" formatCode="#,##0.0">
                  <c:v>5</c:v>
                </c:pt>
                <c:pt idx="402" formatCode="#,##0.0">
                  <c:v>3</c:v>
                </c:pt>
                <c:pt idx="403" formatCode="#,##0.0">
                  <c:v>82</c:v>
                </c:pt>
                <c:pt idx="404" formatCode="#,##0.0">
                  <c:v>8</c:v>
                </c:pt>
                <c:pt idx="405" formatCode="#,##0.0">
                  <c:v>24</c:v>
                </c:pt>
                <c:pt idx="406" formatCode="#,##0.0">
                  <c:v>32.200000000000003</c:v>
                </c:pt>
                <c:pt idx="407" formatCode="#,##0.0">
                  <c:v>6</c:v>
                </c:pt>
                <c:pt idx="408" formatCode="#,##0.0">
                  <c:v>59</c:v>
                </c:pt>
                <c:pt idx="409" formatCode="#,##0.0">
                  <c:v>6</c:v>
                </c:pt>
                <c:pt idx="410" formatCode="#,##0.0">
                  <c:v>0</c:v>
                </c:pt>
                <c:pt idx="411" formatCode="#,##0.0">
                  <c:v>0</c:v>
                </c:pt>
                <c:pt idx="412" formatCode="#,##0.0">
                  <c:v>0</c:v>
                </c:pt>
                <c:pt idx="413" formatCode="#,##0.0">
                  <c:v>0</c:v>
                </c:pt>
                <c:pt idx="414" formatCode="#,##0.0">
                  <c:v>100</c:v>
                </c:pt>
                <c:pt idx="415" formatCode="#,##0.0">
                  <c:v>0</c:v>
                </c:pt>
                <c:pt idx="416" formatCode="#,##0.0">
                  <c:v>50</c:v>
                </c:pt>
                <c:pt idx="417" formatCode="#,##0.0">
                  <c:v>35</c:v>
                </c:pt>
                <c:pt idx="418" formatCode="#,##0.0">
                  <c:v>3</c:v>
                </c:pt>
                <c:pt idx="419" formatCode="#,##0.0">
                  <c:v>35</c:v>
                </c:pt>
                <c:pt idx="420" formatCode="#,##0.0">
                  <c:v>85</c:v>
                </c:pt>
                <c:pt idx="421" formatCode="#,##0.0">
                  <c:v>13</c:v>
                </c:pt>
                <c:pt idx="422" formatCode="#,##0.0">
                  <c:v>0</c:v>
                </c:pt>
                <c:pt idx="423" formatCode="#,##0.0">
                  <c:v>0</c:v>
                </c:pt>
                <c:pt idx="424" formatCode="#,##0.0">
                  <c:v>5</c:v>
                </c:pt>
                <c:pt idx="425" formatCode="#,##0.0">
                  <c:v>0</c:v>
                </c:pt>
                <c:pt idx="426" formatCode="#,##0.0">
                  <c:v>17</c:v>
                </c:pt>
                <c:pt idx="427" formatCode="#,##0.0">
                  <c:v>0</c:v>
                </c:pt>
                <c:pt idx="428" formatCode="#,##0.0">
                  <c:v>0</c:v>
                </c:pt>
                <c:pt idx="429" formatCode="#,##0.0">
                  <c:v>20</c:v>
                </c:pt>
                <c:pt idx="430" formatCode="#,##0.0">
                  <c:v>60</c:v>
                </c:pt>
                <c:pt idx="431" formatCode="#,##0.0">
                  <c:v>0</c:v>
                </c:pt>
                <c:pt idx="432" formatCode="#,##0.0">
                  <c:v>0</c:v>
                </c:pt>
                <c:pt idx="433" formatCode="#,##0.0">
                  <c:v>12.95</c:v>
                </c:pt>
                <c:pt idx="434" formatCode="#,##0.0">
                  <c:v>96</c:v>
                </c:pt>
                <c:pt idx="435" formatCode="#,##0.0">
                  <c:v>66</c:v>
                </c:pt>
                <c:pt idx="436" formatCode="#,##0.0">
                  <c:v>30</c:v>
                </c:pt>
                <c:pt idx="437" formatCode="#,##0.0">
                  <c:v>0</c:v>
                </c:pt>
                <c:pt idx="438" formatCode="#,##0.0">
                  <c:v>99</c:v>
                </c:pt>
                <c:pt idx="439" formatCode="#,##0.0">
                  <c:v>63</c:v>
                </c:pt>
                <c:pt idx="440" formatCode="#,##0.0">
                  <c:v>37</c:v>
                </c:pt>
                <c:pt idx="441" formatCode="#,##0.0">
                  <c:v>98.9</c:v>
                </c:pt>
                <c:pt idx="442" formatCode="#,##0.0">
                  <c:v>43</c:v>
                </c:pt>
                <c:pt idx="443" formatCode="#,##0.0">
                  <c:v>25</c:v>
                </c:pt>
                <c:pt idx="444" formatCode="#,##0.0">
                  <c:v>14</c:v>
                </c:pt>
                <c:pt idx="445" formatCode="#,##0.0">
                  <c:v>2.5</c:v>
                </c:pt>
                <c:pt idx="446" formatCode="#,##0.0">
                  <c:v>0</c:v>
                </c:pt>
                <c:pt idx="447" formatCode="#,##0.0">
                  <c:v>0</c:v>
                </c:pt>
                <c:pt idx="448" formatCode="#,##0.0">
                  <c:v>2</c:v>
                </c:pt>
                <c:pt idx="449" formatCode="#,##0.0">
                  <c:v>0</c:v>
                </c:pt>
                <c:pt idx="450" formatCode="#,##0.0">
                  <c:v>15</c:v>
                </c:pt>
                <c:pt idx="451" formatCode="#,##0.0">
                  <c:v>0.3</c:v>
                </c:pt>
                <c:pt idx="452" formatCode="#,##0.0">
                  <c:v>2</c:v>
                </c:pt>
                <c:pt idx="453" formatCode="#,##0.0">
                  <c:v>10</c:v>
                </c:pt>
                <c:pt idx="454" formatCode="#,##0.0">
                  <c:v>21</c:v>
                </c:pt>
                <c:pt idx="455" formatCode="#,##0.0">
                  <c:v>46</c:v>
                </c:pt>
                <c:pt idx="456" formatCode="#,##0.0">
                  <c:v>90</c:v>
                </c:pt>
                <c:pt idx="457" formatCode="#,##0.0">
                  <c:v>99.9</c:v>
                </c:pt>
                <c:pt idx="458" formatCode="#,##0.0">
                  <c:v>87</c:v>
                </c:pt>
                <c:pt idx="459" formatCode="#,##0.0">
                  <c:v>0</c:v>
                </c:pt>
                <c:pt idx="460" formatCode="#,##0.0">
                  <c:v>16</c:v>
                </c:pt>
                <c:pt idx="461" formatCode="#,##0.0">
                  <c:v>26</c:v>
                </c:pt>
                <c:pt idx="462" formatCode="#,##0.0">
                  <c:v>95</c:v>
                </c:pt>
                <c:pt idx="463" formatCode="#,##0.0">
                  <c:v>12</c:v>
                </c:pt>
                <c:pt idx="464" formatCode="#,##0.0">
                  <c:v>95</c:v>
                </c:pt>
                <c:pt idx="465" formatCode="#,##0.0">
                  <c:v>86</c:v>
                </c:pt>
                <c:pt idx="466" formatCode="#,##0.0">
                  <c:v>20</c:v>
                </c:pt>
                <c:pt idx="467" formatCode="#,##0.0">
                  <c:v>0</c:v>
                </c:pt>
                <c:pt idx="468" formatCode="#,##0.0">
                  <c:v>98</c:v>
                </c:pt>
                <c:pt idx="469" formatCode="#,##0.0">
                  <c:v>3</c:v>
                </c:pt>
                <c:pt idx="470" formatCode="#,##0.0">
                  <c:v>44</c:v>
                </c:pt>
                <c:pt idx="471" formatCode="#,##0.0">
                  <c:v>18</c:v>
                </c:pt>
                <c:pt idx="472" formatCode="#,##0.0">
                  <c:v>26</c:v>
                </c:pt>
                <c:pt idx="473" formatCode="#,##0.0">
                  <c:v>99</c:v>
                </c:pt>
                <c:pt idx="474" formatCode="#,##0.0">
                  <c:v>0</c:v>
                </c:pt>
                <c:pt idx="475" formatCode="#,##0.0">
                  <c:v>15</c:v>
                </c:pt>
                <c:pt idx="476" formatCode="#,##0.0">
                  <c:v>2</c:v>
                </c:pt>
                <c:pt idx="477" formatCode="#,##0.0">
                  <c:v>0</c:v>
                </c:pt>
                <c:pt idx="478" formatCode="#,##0.0">
                  <c:v>30</c:v>
                </c:pt>
                <c:pt idx="479" formatCode="#,##0.0">
                  <c:v>7</c:v>
                </c:pt>
                <c:pt idx="480" formatCode="#,##0.0">
                  <c:v>19</c:v>
                </c:pt>
                <c:pt idx="481" formatCode="#,##0.0">
                  <c:v>28</c:v>
                </c:pt>
                <c:pt idx="482" formatCode="#,##0.0">
                  <c:v>3</c:v>
                </c:pt>
                <c:pt idx="483" formatCode="#,##0.0">
                  <c:v>6</c:v>
                </c:pt>
                <c:pt idx="484" formatCode="#,##0.0">
                  <c:v>59</c:v>
                </c:pt>
                <c:pt idx="485" formatCode="#,##0.0">
                  <c:v>3</c:v>
                </c:pt>
                <c:pt idx="486" formatCode="#,##0.0">
                  <c:v>0</c:v>
                </c:pt>
                <c:pt idx="487" formatCode="#,##0.0">
                  <c:v>0.3</c:v>
                </c:pt>
                <c:pt idx="488" formatCode="#,##0.0">
                  <c:v>0</c:v>
                </c:pt>
                <c:pt idx="489" formatCode="#,##0.0">
                  <c:v>0</c:v>
                </c:pt>
                <c:pt idx="490" formatCode="#,##0.0">
                  <c:v>1</c:v>
                </c:pt>
                <c:pt idx="491" formatCode="#,##0.0">
                  <c:v>4</c:v>
                </c:pt>
                <c:pt idx="492" formatCode="#,##0.0">
                  <c:v>68</c:v>
                </c:pt>
                <c:pt idx="493" formatCode="#,##0.0">
                  <c:v>1</c:v>
                </c:pt>
                <c:pt idx="494" formatCode="#,##0.0">
                  <c:v>0.5</c:v>
                </c:pt>
                <c:pt idx="495" formatCode="#,##0.0">
                  <c:v>79</c:v>
                </c:pt>
                <c:pt idx="496" formatCode="#,##0.0">
                  <c:v>8</c:v>
                </c:pt>
                <c:pt idx="497" formatCode="#,##0.0">
                  <c:v>91</c:v>
                </c:pt>
                <c:pt idx="498" formatCode="#,##0.0">
                  <c:v>89</c:v>
                </c:pt>
                <c:pt idx="499" formatCode="#,##0.0">
                  <c:v>73.7</c:v>
                </c:pt>
                <c:pt idx="500" formatCode="#,##0.0">
                  <c:v>90</c:v>
                </c:pt>
                <c:pt idx="501" formatCode="#,##0.0">
                  <c:v>5</c:v>
                </c:pt>
                <c:pt idx="502" formatCode="#,##0.0">
                  <c:v>0</c:v>
                </c:pt>
                <c:pt idx="503" formatCode="#,##0.0">
                  <c:v>5</c:v>
                </c:pt>
                <c:pt idx="504" formatCode="#,##0.0">
                  <c:v>2</c:v>
                </c:pt>
                <c:pt idx="505" formatCode="#,##0.0">
                  <c:v>3</c:v>
                </c:pt>
                <c:pt idx="506" formatCode="#,##0.0">
                  <c:v>70</c:v>
                </c:pt>
                <c:pt idx="507" formatCode="#,##0.0">
                  <c:v>84</c:v>
                </c:pt>
                <c:pt idx="508" formatCode="#,##0.0">
                  <c:v>59</c:v>
                </c:pt>
                <c:pt idx="509" formatCode="#,##0.0">
                  <c:v>60</c:v>
                </c:pt>
                <c:pt idx="510" formatCode="#,##0.0">
                  <c:v>67</c:v>
                </c:pt>
                <c:pt idx="511" formatCode="#,##0.0">
                  <c:v>10</c:v>
                </c:pt>
                <c:pt idx="512" formatCode="#,##0.0">
                  <c:v>60</c:v>
                </c:pt>
                <c:pt idx="513" formatCode="#,##0.0">
                  <c:v>6</c:v>
                </c:pt>
                <c:pt idx="514" formatCode="#,##0.0">
                  <c:v>4</c:v>
                </c:pt>
                <c:pt idx="515" formatCode="#,##0.0">
                  <c:v>55</c:v>
                </c:pt>
                <c:pt idx="516" formatCode="#,##0.0">
                  <c:v>45</c:v>
                </c:pt>
                <c:pt idx="517" formatCode="#,##0.0">
                  <c:v>15</c:v>
                </c:pt>
                <c:pt idx="518" formatCode="#,##0.0">
                  <c:v>13</c:v>
                </c:pt>
                <c:pt idx="519" formatCode="#,##0.0">
                  <c:v>95.9</c:v>
                </c:pt>
                <c:pt idx="520" formatCode="#,##0.0">
                  <c:v>99</c:v>
                </c:pt>
                <c:pt idx="521" formatCode="#,##0.0">
                  <c:v>0</c:v>
                </c:pt>
                <c:pt idx="522" formatCode="#,##0.0">
                  <c:v>0</c:v>
                </c:pt>
                <c:pt idx="523" formatCode="#,##0.0">
                  <c:v>25</c:v>
                </c:pt>
                <c:pt idx="524" formatCode="#,##0.0">
                  <c:v>52</c:v>
                </c:pt>
                <c:pt idx="525" formatCode="#,##0.0">
                  <c:v>43</c:v>
                </c:pt>
                <c:pt idx="526" formatCode="#,##0.0">
                  <c:v>5</c:v>
                </c:pt>
                <c:pt idx="527" formatCode="#,##0.0">
                  <c:v>0</c:v>
                </c:pt>
                <c:pt idx="528" formatCode="#,##0.0">
                  <c:v>87</c:v>
                </c:pt>
                <c:pt idx="529" formatCode="#,##0.0">
                  <c:v>63</c:v>
                </c:pt>
                <c:pt idx="530" formatCode="#,##0.0">
                  <c:v>89</c:v>
                </c:pt>
                <c:pt idx="531" formatCode="#,##0.0">
                  <c:v>0</c:v>
                </c:pt>
                <c:pt idx="532" formatCode="#,##0.0">
                  <c:v>0</c:v>
                </c:pt>
                <c:pt idx="533" formatCode="#,##0.0">
                  <c:v>0</c:v>
                </c:pt>
                <c:pt idx="534" formatCode="#,##0.0">
                  <c:v>0</c:v>
                </c:pt>
                <c:pt idx="535" formatCode="#,##0.0">
                  <c:v>15</c:v>
                </c:pt>
                <c:pt idx="536" formatCode="#,##0.0">
                  <c:v>2</c:v>
                </c:pt>
                <c:pt idx="537" formatCode="#,##0.0">
                  <c:v>20</c:v>
                </c:pt>
                <c:pt idx="538" formatCode="#,##0.0">
                  <c:v>83</c:v>
                </c:pt>
                <c:pt idx="539" formatCode="#,##0.0">
                  <c:v>1</c:v>
                </c:pt>
                <c:pt idx="540" formatCode="#,##0.0">
                  <c:v>39</c:v>
                </c:pt>
                <c:pt idx="541" formatCode="#,##0.0">
                  <c:v>95</c:v>
                </c:pt>
                <c:pt idx="542" formatCode="#,##0.0">
                  <c:v>90</c:v>
                </c:pt>
                <c:pt idx="543" formatCode="#,##0.0">
                  <c:v>85</c:v>
                </c:pt>
                <c:pt idx="544" formatCode="#,##0.0">
                  <c:v>96</c:v>
                </c:pt>
                <c:pt idx="545" formatCode="#,##0.0">
                  <c:v>0</c:v>
                </c:pt>
                <c:pt idx="546" formatCode="#,##0.0">
                  <c:v>45</c:v>
                </c:pt>
                <c:pt idx="547" formatCode="#,##0.0">
                  <c:v>0.4</c:v>
                </c:pt>
                <c:pt idx="548" formatCode="#,##0.0">
                  <c:v>3</c:v>
                </c:pt>
                <c:pt idx="549" formatCode="#,##0.0">
                  <c:v>65</c:v>
                </c:pt>
                <c:pt idx="550" formatCode="#,##0.0">
                  <c:v>21</c:v>
                </c:pt>
                <c:pt idx="551" formatCode="#,##0.0">
                  <c:v>0</c:v>
                </c:pt>
                <c:pt idx="552" formatCode="#,##0.0">
                  <c:v>3.2</c:v>
                </c:pt>
                <c:pt idx="553" formatCode="#,##0.0">
                  <c:v>10</c:v>
                </c:pt>
                <c:pt idx="554" formatCode="#,##0.0">
                  <c:v>0</c:v>
                </c:pt>
                <c:pt idx="555" formatCode="#,##0.0">
                  <c:v>9</c:v>
                </c:pt>
                <c:pt idx="556" formatCode="#,##0.0">
                  <c:v>0</c:v>
                </c:pt>
                <c:pt idx="557" formatCode="#,##0.0">
                  <c:v>8</c:v>
                </c:pt>
                <c:pt idx="558" formatCode="#,##0.0">
                  <c:v>71</c:v>
                </c:pt>
                <c:pt idx="559" formatCode="#,##0.0">
                  <c:v>67.84</c:v>
                </c:pt>
                <c:pt idx="560" formatCode="#,##0.0">
                  <c:v>60</c:v>
                </c:pt>
                <c:pt idx="561" formatCode="#,##0.0">
                  <c:v>0</c:v>
                </c:pt>
                <c:pt idx="562" formatCode="#,##0.0">
                  <c:v>50</c:v>
                </c:pt>
                <c:pt idx="563" formatCode="#,##0.0">
                  <c:v>24.4</c:v>
                </c:pt>
                <c:pt idx="564" formatCode="#,##0.0">
                  <c:v>0</c:v>
                </c:pt>
                <c:pt idx="565" formatCode="#,##0.0">
                  <c:v>10</c:v>
                </c:pt>
                <c:pt idx="566" formatCode="#,##0.0">
                  <c:v>7</c:v>
                </c:pt>
                <c:pt idx="567" formatCode="#,##0.0">
                  <c:v>41</c:v>
                </c:pt>
                <c:pt idx="568" formatCode="#,##0.0">
                  <c:v>84</c:v>
                </c:pt>
                <c:pt idx="569" formatCode="#,##0.0">
                  <c:v>24</c:v>
                </c:pt>
                <c:pt idx="570" formatCode="#,##0.0">
                  <c:v>90</c:v>
                </c:pt>
                <c:pt idx="571" formatCode="#,##0.0">
                  <c:v>52</c:v>
                </c:pt>
                <c:pt idx="572" formatCode="#,##0.0">
                  <c:v>33</c:v>
                </c:pt>
                <c:pt idx="573" formatCode="#,##0.0">
                  <c:v>75</c:v>
                </c:pt>
                <c:pt idx="574" formatCode="#,##0.0">
                  <c:v>90</c:v>
                </c:pt>
                <c:pt idx="575" formatCode="#,##0.0">
                  <c:v>0</c:v>
                </c:pt>
                <c:pt idx="576" formatCode="#,##0.0">
                  <c:v>77</c:v>
                </c:pt>
                <c:pt idx="577" formatCode="#,##0.0">
                  <c:v>85</c:v>
                </c:pt>
                <c:pt idx="578" formatCode="#,##0.0">
                  <c:v>0</c:v>
                </c:pt>
                <c:pt idx="579" formatCode="#,##0.0">
                  <c:v>0</c:v>
                </c:pt>
                <c:pt idx="580" formatCode="#,##0.0">
                  <c:v>95</c:v>
                </c:pt>
                <c:pt idx="581" formatCode="#,##0.0">
                  <c:v>31</c:v>
                </c:pt>
                <c:pt idx="582" formatCode="#,##0.0">
                  <c:v>16</c:v>
                </c:pt>
                <c:pt idx="583" formatCode="#,##0.0">
                  <c:v>5</c:v>
                </c:pt>
                <c:pt idx="584" formatCode="#,##0.0">
                  <c:v>56</c:v>
                </c:pt>
                <c:pt idx="585" formatCode="#,##0.0">
                  <c:v>36</c:v>
                </c:pt>
                <c:pt idx="586" formatCode="#,##0.0">
                  <c:v>68</c:v>
                </c:pt>
                <c:pt idx="587" formatCode="#,##0.0">
                  <c:v>13</c:v>
                </c:pt>
                <c:pt idx="588" formatCode="#,##0.0">
                  <c:v>70</c:v>
                </c:pt>
                <c:pt idx="589" formatCode="#,##0.0">
                  <c:v>0</c:v>
                </c:pt>
                <c:pt idx="590" formatCode="#,##0.0">
                  <c:v>0</c:v>
                </c:pt>
                <c:pt idx="591" formatCode="#,##0.0">
                  <c:v>75.5</c:v>
                </c:pt>
                <c:pt idx="592" formatCode="#,##0.0">
                  <c:v>34</c:v>
                </c:pt>
                <c:pt idx="593" formatCode="#,##0.0">
                  <c:v>75</c:v>
                </c:pt>
                <c:pt idx="594" formatCode="#,##0.0">
                  <c:v>0</c:v>
                </c:pt>
                <c:pt idx="595" formatCode="#,##0.0">
                  <c:v>7</c:v>
                </c:pt>
                <c:pt idx="596" formatCode="#,##0.0">
                  <c:v>0</c:v>
                </c:pt>
                <c:pt idx="597" formatCode="#,##0.0">
                  <c:v>76</c:v>
                </c:pt>
                <c:pt idx="598" formatCode="#,##0.0">
                  <c:v>60</c:v>
                </c:pt>
                <c:pt idx="599" formatCode="#,##0.0">
                  <c:v>19</c:v>
                </c:pt>
                <c:pt idx="600" formatCode="#,##0.0">
                  <c:v>1.4</c:v>
                </c:pt>
                <c:pt idx="601" formatCode="#,##0.0">
                  <c:v>0</c:v>
                </c:pt>
                <c:pt idx="602" formatCode="#,##0.0">
                  <c:v>97</c:v>
                </c:pt>
                <c:pt idx="603" formatCode="#,##0.0">
                  <c:v>0</c:v>
                </c:pt>
                <c:pt idx="604" formatCode="#,##0.0">
                  <c:v>20</c:v>
                </c:pt>
                <c:pt idx="605" formatCode="#,##0.0">
                  <c:v>61</c:v>
                </c:pt>
                <c:pt idx="606" formatCode="#,##0.0">
                  <c:v>26</c:v>
                </c:pt>
                <c:pt idx="607" formatCode="#,##0.0">
                  <c:v>52</c:v>
                </c:pt>
                <c:pt idx="608" formatCode="#,##0.0">
                  <c:v>97</c:v>
                </c:pt>
                <c:pt idx="609" formatCode="#,##0.0">
                  <c:v>65</c:v>
                </c:pt>
                <c:pt idx="610" formatCode="#,##0.0">
                  <c:v>1</c:v>
                </c:pt>
                <c:pt idx="611" formatCode="#,##0.0">
                  <c:v>40</c:v>
                </c:pt>
                <c:pt idx="612" formatCode="#,##0.0">
                  <c:v>7</c:v>
                </c:pt>
                <c:pt idx="613" formatCode="#,##0.0">
                  <c:v>0</c:v>
                </c:pt>
                <c:pt idx="614" formatCode="#,##0.0">
                  <c:v>80</c:v>
                </c:pt>
                <c:pt idx="615" formatCode="#,##0.0">
                  <c:v>100</c:v>
                </c:pt>
                <c:pt idx="616" formatCode="#,##0.0">
                  <c:v>3</c:v>
                </c:pt>
                <c:pt idx="617" formatCode="#,##0.0">
                  <c:v>0</c:v>
                </c:pt>
                <c:pt idx="618" formatCode="#,##0.0">
                  <c:v>20</c:v>
                </c:pt>
                <c:pt idx="619" formatCode="#,##0.0">
                  <c:v>75</c:v>
                </c:pt>
                <c:pt idx="620" formatCode="#,##0.0">
                  <c:v>50</c:v>
                </c:pt>
                <c:pt idx="621" formatCode="#,##0.0">
                  <c:v>7</c:v>
                </c:pt>
                <c:pt idx="622" formatCode="#,##0.0">
                  <c:v>3.3</c:v>
                </c:pt>
                <c:pt idx="623" formatCode="#,##0.0">
                  <c:v>0</c:v>
                </c:pt>
                <c:pt idx="624" formatCode="#,##0.0">
                  <c:v>95</c:v>
                </c:pt>
                <c:pt idx="625" formatCode="#,##0.0">
                  <c:v>0</c:v>
                </c:pt>
                <c:pt idx="626" formatCode="#,##0.0">
                  <c:v>5</c:v>
                </c:pt>
                <c:pt idx="627" formatCode="#,##0.0">
                  <c:v>0</c:v>
                </c:pt>
                <c:pt idx="628" formatCode="#,##0.0">
                  <c:v>73</c:v>
                </c:pt>
                <c:pt idx="629" formatCode="#,##0.0">
                  <c:v>0</c:v>
                </c:pt>
                <c:pt idx="630" formatCode="#,##0.0">
                  <c:v>0</c:v>
                </c:pt>
                <c:pt idx="631" formatCode="#,##0.0">
                  <c:v>42</c:v>
                </c:pt>
                <c:pt idx="632" formatCode="#,##0.0">
                  <c:v>6</c:v>
                </c:pt>
                <c:pt idx="633" formatCode="#,##0.0">
                  <c:v>100</c:v>
                </c:pt>
                <c:pt idx="634" formatCode="#,##0.0">
                  <c:v>0</c:v>
                </c:pt>
                <c:pt idx="635" formatCode="#,##0.0">
                  <c:v>60</c:v>
                </c:pt>
                <c:pt idx="636" formatCode="#,##0.0">
                  <c:v>0</c:v>
                </c:pt>
                <c:pt idx="637" formatCode="#,##0.0">
                  <c:v>92</c:v>
                </c:pt>
                <c:pt idx="638" formatCode="#,##0.0">
                  <c:v>52</c:v>
                </c:pt>
                <c:pt idx="639" formatCode="#,##0.0">
                  <c:v>90</c:v>
                </c:pt>
                <c:pt idx="640" formatCode="#,##0.0">
                  <c:v>0</c:v>
                </c:pt>
                <c:pt idx="641" formatCode="#,##0.0">
                  <c:v>3</c:v>
                </c:pt>
                <c:pt idx="642" formatCode="#,##0.0">
                  <c:v>78</c:v>
                </c:pt>
                <c:pt idx="643" formatCode="#,##0.0">
                  <c:v>0</c:v>
                </c:pt>
                <c:pt idx="644" formatCode="#,##0.0">
                  <c:v>20</c:v>
                </c:pt>
                <c:pt idx="645" formatCode="#,##0.0">
                  <c:v>0</c:v>
                </c:pt>
                <c:pt idx="646" formatCode="#,##0.0">
                  <c:v>0</c:v>
                </c:pt>
                <c:pt idx="647" formatCode="#,##0.0">
                  <c:v>0</c:v>
                </c:pt>
                <c:pt idx="648" formatCode="#,##0.0">
                  <c:v>97</c:v>
                </c:pt>
                <c:pt idx="649" formatCode="#,##0.0">
                  <c:v>25</c:v>
                </c:pt>
                <c:pt idx="650" formatCode="#,##0.0">
                  <c:v>0</c:v>
                </c:pt>
                <c:pt idx="651" formatCode="#,##0.0">
                  <c:v>80</c:v>
                </c:pt>
                <c:pt idx="652" formatCode="#,##0.0">
                  <c:v>75</c:v>
                </c:pt>
                <c:pt idx="653" formatCode="#,##0.0">
                  <c:v>14</c:v>
                </c:pt>
                <c:pt idx="654" formatCode="#,##0.0">
                  <c:v>11</c:v>
                </c:pt>
                <c:pt idx="655" formatCode="#,##0.0">
                  <c:v>1</c:v>
                </c:pt>
                <c:pt idx="656" formatCode="#,##0.0">
                  <c:v>1</c:v>
                </c:pt>
                <c:pt idx="657" formatCode="#,##0.0">
                  <c:v>0</c:v>
                </c:pt>
                <c:pt idx="658" formatCode="#,##0.0">
                  <c:v>0</c:v>
                </c:pt>
                <c:pt idx="659" formatCode="#,##0.0">
                  <c:v>35</c:v>
                </c:pt>
                <c:pt idx="660" formatCode="#,##0.0">
                  <c:v>33</c:v>
                </c:pt>
                <c:pt idx="661" formatCode="#,##0.0">
                  <c:v>5</c:v>
                </c:pt>
                <c:pt idx="662" formatCode="#,##0.0">
                  <c:v>0</c:v>
                </c:pt>
                <c:pt idx="663" formatCode="#,##0.0">
                  <c:v>0.3</c:v>
                </c:pt>
                <c:pt idx="664" formatCode="#,##0.0">
                  <c:v>9</c:v>
                </c:pt>
                <c:pt idx="665" formatCode="#,##0.0">
                  <c:v>5</c:v>
                </c:pt>
                <c:pt idx="666" formatCode="#,##0.0">
                  <c:v>0</c:v>
                </c:pt>
                <c:pt idx="667" formatCode="#,##0.0">
                  <c:v>8</c:v>
                </c:pt>
                <c:pt idx="668" formatCode="#,##0.0">
                  <c:v>0</c:v>
                </c:pt>
                <c:pt idx="669" formatCode="#,##0.0">
                  <c:v>0</c:v>
                </c:pt>
                <c:pt idx="670" formatCode="#,##0.0">
                  <c:v>66</c:v>
                </c:pt>
                <c:pt idx="671" formatCode="#,##0.0">
                  <c:v>10</c:v>
                </c:pt>
                <c:pt idx="672" formatCode="#,##0.0">
                  <c:v>0</c:v>
                </c:pt>
                <c:pt idx="673" formatCode="#,##0.0">
                  <c:v>93</c:v>
                </c:pt>
                <c:pt idx="674" formatCode="#,##0.0">
                  <c:v>99</c:v>
                </c:pt>
                <c:pt idx="675" formatCode="#,##0.0">
                  <c:v>84</c:v>
                </c:pt>
                <c:pt idx="676" formatCode="#,##0.0">
                  <c:v>2</c:v>
                </c:pt>
                <c:pt idx="677" formatCode="#,##0.0">
                  <c:v>0</c:v>
                </c:pt>
                <c:pt idx="678" formatCode="#,##0.0">
                  <c:v>70</c:v>
                </c:pt>
                <c:pt idx="679" formatCode="#,##0.0">
                  <c:v>5</c:v>
                </c:pt>
                <c:pt idx="680" formatCode="#,##0.0">
                  <c:v>0</c:v>
                </c:pt>
                <c:pt idx="681" formatCode="#,##0.0">
                  <c:v>80</c:v>
                </c:pt>
                <c:pt idx="682" formatCode="#,##0.0">
                  <c:v>55</c:v>
                </c:pt>
                <c:pt idx="683" formatCode="#,##0.0">
                  <c:v>95</c:v>
                </c:pt>
                <c:pt idx="684" formatCode="#,##0.0">
                  <c:v>93.3</c:v>
                </c:pt>
                <c:pt idx="685" formatCode="#,##0.0">
                  <c:v>0</c:v>
                </c:pt>
                <c:pt idx="686" formatCode="#,##0.0">
                  <c:v>69</c:v>
                </c:pt>
                <c:pt idx="687" formatCode="#,##0.0">
                  <c:v>35</c:v>
                </c:pt>
                <c:pt idx="688" formatCode="#,##0.0">
                  <c:v>2</c:v>
                </c:pt>
                <c:pt idx="689" formatCode="#,##0.0">
                  <c:v>0</c:v>
                </c:pt>
                <c:pt idx="690" formatCode="#,##0.0">
                  <c:v>20</c:v>
                </c:pt>
                <c:pt idx="691" formatCode="#,##0.0">
                  <c:v>3</c:v>
                </c:pt>
                <c:pt idx="692" formatCode="#,##0.0">
                  <c:v>62</c:v>
                </c:pt>
                <c:pt idx="693" formatCode="#,##0.0">
                  <c:v>0</c:v>
                </c:pt>
                <c:pt idx="694" formatCode="#,##0.0">
                  <c:v>96</c:v>
                </c:pt>
                <c:pt idx="695" formatCode="#,##0.0">
                  <c:v>43</c:v>
                </c:pt>
                <c:pt idx="696" formatCode="#,##0.0">
                  <c:v>20</c:v>
                </c:pt>
                <c:pt idx="697" formatCode="#,##0.0">
                  <c:v>56.2</c:v>
                </c:pt>
                <c:pt idx="698" formatCode="#,##0.0">
                  <c:v>50</c:v>
                </c:pt>
                <c:pt idx="699" formatCode="#,##0.0">
                  <c:v>0</c:v>
                </c:pt>
                <c:pt idx="700" formatCode="#,##0.0">
                  <c:v>1.8</c:v>
                </c:pt>
                <c:pt idx="701" formatCode="#,##0.0">
                  <c:v>20</c:v>
                </c:pt>
                <c:pt idx="702" formatCode="#,##0.0">
                  <c:v>0</c:v>
                </c:pt>
                <c:pt idx="703" formatCode="#,##0.0">
                  <c:v>5</c:v>
                </c:pt>
                <c:pt idx="704" formatCode="#,##0.0">
                  <c:v>0</c:v>
                </c:pt>
                <c:pt idx="705" formatCode="#,##0.0">
                  <c:v>5</c:v>
                </c:pt>
                <c:pt idx="706" formatCode="#,##0.0">
                  <c:v>0</c:v>
                </c:pt>
                <c:pt idx="707" formatCode="#,##0.0">
                  <c:v>34</c:v>
                </c:pt>
                <c:pt idx="708" formatCode="#,##0.0">
                  <c:v>5</c:v>
                </c:pt>
                <c:pt idx="709" formatCode="#,##0.0">
                  <c:v>15</c:v>
                </c:pt>
                <c:pt idx="710" formatCode="#,##0.0">
                  <c:v>14</c:v>
                </c:pt>
                <c:pt idx="711" formatCode="#,##0.0">
                  <c:v>0</c:v>
                </c:pt>
                <c:pt idx="712" formatCode="#,##0.0">
                  <c:v>8</c:v>
                </c:pt>
                <c:pt idx="713" formatCode="#,##0.0">
                  <c:v>1</c:v>
                </c:pt>
                <c:pt idx="714" formatCode="#,##0.0">
                  <c:v>65</c:v>
                </c:pt>
                <c:pt idx="715" formatCode="#,##0.0">
                  <c:v>43</c:v>
                </c:pt>
                <c:pt idx="716" formatCode="#,##0.0">
                  <c:v>0</c:v>
                </c:pt>
                <c:pt idx="717" formatCode="#,##0.0">
                  <c:v>48</c:v>
                </c:pt>
                <c:pt idx="718" formatCode="#,##0.0">
                  <c:v>2</c:v>
                </c:pt>
                <c:pt idx="719" formatCode="#,##0.0">
                  <c:v>0</c:v>
                </c:pt>
                <c:pt idx="720" formatCode="#,##0.0">
                  <c:v>0</c:v>
                </c:pt>
                <c:pt idx="721" formatCode="#,##0.0">
                  <c:v>42</c:v>
                </c:pt>
                <c:pt idx="722" formatCode="#,##0.0">
                  <c:v>40</c:v>
                </c:pt>
                <c:pt idx="723" formatCode="#,##0.0">
                  <c:v>5</c:v>
                </c:pt>
                <c:pt idx="724" formatCode="#,##0.0">
                  <c:v>3</c:v>
                </c:pt>
                <c:pt idx="725" formatCode="#,##0.0">
                  <c:v>0</c:v>
                </c:pt>
                <c:pt idx="726" formatCode="#,##0.0">
                  <c:v>74</c:v>
                </c:pt>
                <c:pt idx="727" formatCode="#,##0.0">
                  <c:v>90</c:v>
                </c:pt>
                <c:pt idx="728" formatCode="#,##0.0">
                  <c:v>90</c:v>
                </c:pt>
                <c:pt idx="729" formatCode="#,##0.0">
                  <c:v>0.5</c:v>
                </c:pt>
                <c:pt idx="730" formatCode="#,##0.0">
                  <c:v>50</c:v>
                </c:pt>
                <c:pt idx="731" formatCode="#,##0.0">
                  <c:v>45</c:v>
                </c:pt>
                <c:pt idx="732" formatCode="#,##0.0">
                  <c:v>63</c:v>
                </c:pt>
                <c:pt idx="733" formatCode="#,##0.0">
                  <c:v>0</c:v>
                </c:pt>
                <c:pt idx="734" formatCode="#,##0.0">
                  <c:v>0</c:v>
                </c:pt>
                <c:pt idx="735" formatCode="#,##0.0">
                  <c:v>3</c:v>
                </c:pt>
                <c:pt idx="736" formatCode="#,##0.0">
                  <c:v>0</c:v>
                </c:pt>
                <c:pt idx="737" formatCode="#,##0.0">
                  <c:v>0</c:v>
                </c:pt>
                <c:pt idx="738" formatCode="#,##0.0">
                  <c:v>1</c:v>
                </c:pt>
                <c:pt idx="739" formatCode="#,##0.0">
                  <c:v>10</c:v>
                </c:pt>
                <c:pt idx="740" formatCode="#,##0.0">
                  <c:v>40</c:v>
                </c:pt>
                <c:pt idx="741" formatCode="#,##0.0">
                  <c:v>58</c:v>
                </c:pt>
                <c:pt idx="742" formatCode="#,##0.0">
                  <c:v>0</c:v>
                </c:pt>
                <c:pt idx="743" formatCode="#,##0.0">
                  <c:v>85</c:v>
                </c:pt>
                <c:pt idx="744" formatCode="#,##0.0">
                  <c:v>5</c:v>
                </c:pt>
                <c:pt idx="745" formatCode="#,##0.0">
                  <c:v>4</c:v>
                </c:pt>
                <c:pt idx="746" formatCode="#,##0.0">
                  <c:v>5.2</c:v>
                </c:pt>
                <c:pt idx="747" formatCode="#,##0.0">
                  <c:v>58.8</c:v>
                </c:pt>
                <c:pt idx="748" formatCode="#,##0.0">
                  <c:v>0</c:v>
                </c:pt>
                <c:pt idx="749" formatCode="#,##0.0">
                  <c:v>6.2</c:v>
                </c:pt>
                <c:pt idx="750" formatCode="#,##0.0">
                  <c:v>95</c:v>
                </c:pt>
                <c:pt idx="751" formatCode="#,##0.0">
                  <c:v>1</c:v>
                </c:pt>
                <c:pt idx="752" formatCode="#,##0.0">
                  <c:v>9</c:v>
                </c:pt>
                <c:pt idx="753" formatCode="#,##0.0">
                  <c:v>43</c:v>
                </c:pt>
                <c:pt idx="754" formatCode="#,##0.0">
                  <c:v>52</c:v>
                </c:pt>
                <c:pt idx="755" formatCode="#,##0.0">
                  <c:v>10</c:v>
                </c:pt>
                <c:pt idx="756" formatCode="#,##0.0">
                  <c:v>0</c:v>
                </c:pt>
                <c:pt idx="757" formatCode="#,##0.0">
                  <c:v>0</c:v>
                </c:pt>
                <c:pt idx="758" formatCode="#,##0.0">
                  <c:v>2</c:v>
                </c:pt>
                <c:pt idx="759" formatCode="#,##0.0">
                  <c:v>0</c:v>
                </c:pt>
                <c:pt idx="760" formatCode="#,##0.0">
                  <c:v>99</c:v>
                </c:pt>
                <c:pt idx="761" formatCode="#,##0.0">
                  <c:v>78</c:v>
                </c:pt>
                <c:pt idx="762" formatCode="#,##0.0">
                  <c:v>0</c:v>
                </c:pt>
                <c:pt idx="763" formatCode="#,##0.0">
                  <c:v>1.54</c:v>
                </c:pt>
                <c:pt idx="764" formatCode="#,##0.0">
                  <c:v>0</c:v>
                </c:pt>
                <c:pt idx="765" formatCode="#,##0.0">
                  <c:v>5</c:v>
                </c:pt>
                <c:pt idx="766" formatCode="#,##0.0">
                  <c:v>25</c:v>
                </c:pt>
                <c:pt idx="767" formatCode="#,##0.0">
                  <c:v>2.8</c:v>
                </c:pt>
                <c:pt idx="768" formatCode="#,##0.0">
                  <c:v>4.5</c:v>
                </c:pt>
                <c:pt idx="769" formatCode="#,##0.0">
                  <c:v>2</c:v>
                </c:pt>
                <c:pt idx="770" formatCode="#,##0.0">
                  <c:v>70</c:v>
                </c:pt>
                <c:pt idx="771" formatCode="#,##0.0">
                  <c:v>24</c:v>
                </c:pt>
                <c:pt idx="772" formatCode="#,##0.0">
                  <c:v>77</c:v>
                </c:pt>
                <c:pt idx="773" formatCode="#,##0.0">
                  <c:v>19</c:v>
                </c:pt>
                <c:pt idx="774" formatCode="#,##0.0">
                  <c:v>0</c:v>
                </c:pt>
                <c:pt idx="775" formatCode="#,##0.0">
                  <c:v>50</c:v>
                </c:pt>
                <c:pt idx="776" formatCode="#,##0.0">
                  <c:v>0</c:v>
                </c:pt>
                <c:pt idx="777" formatCode="#,##0.0">
                  <c:v>70</c:v>
                </c:pt>
                <c:pt idx="778" formatCode="#,##0.0">
                  <c:v>7</c:v>
                </c:pt>
                <c:pt idx="779" formatCode="#,##0.0">
                  <c:v>0</c:v>
                </c:pt>
                <c:pt idx="780" formatCode="#,##0.0">
                  <c:v>81</c:v>
                </c:pt>
                <c:pt idx="781" formatCode="#,##0.0">
                  <c:v>10</c:v>
                </c:pt>
                <c:pt idx="782" formatCode="#,##0.0">
                  <c:v>90</c:v>
                </c:pt>
                <c:pt idx="783" formatCode="#,##0.0">
                  <c:v>75</c:v>
                </c:pt>
                <c:pt idx="784" formatCode="#,##0.0">
                  <c:v>6</c:v>
                </c:pt>
                <c:pt idx="785" formatCode="#,##0.0">
                  <c:v>45</c:v>
                </c:pt>
                <c:pt idx="786" formatCode="#,##0.0">
                  <c:v>92</c:v>
                </c:pt>
                <c:pt idx="787" formatCode="#,##0.0">
                  <c:v>1</c:v>
                </c:pt>
                <c:pt idx="788" formatCode="#,##0.0">
                  <c:v>0</c:v>
                </c:pt>
                <c:pt idx="789" formatCode="#,##0.0">
                  <c:v>37</c:v>
                </c:pt>
                <c:pt idx="790" formatCode="#,##0.0">
                  <c:v>95</c:v>
                </c:pt>
                <c:pt idx="791" formatCode="#,##0.0">
                  <c:v>17</c:v>
                </c:pt>
                <c:pt idx="792" formatCode="#,##0.0">
                  <c:v>0</c:v>
                </c:pt>
                <c:pt idx="793" formatCode="#,##0.0">
                  <c:v>5</c:v>
                </c:pt>
                <c:pt idx="794" formatCode="#,##0.0">
                  <c:v>14.7</c:v>
                </c:pt>
                <c:pt idx="795" formatCode="#,##0.0">
                  <c:v>20</c:v>
                </c:pt>
                <c:pt idx="796" formatCode="#,##0.0">
                  <c:v>35</c:v>
                </c:pt>
                <c:pt idx="797" formatCode="#,##0.0">
                  <c:v>25.4</c:v>
                </c:pt>
                <c:pt idx="798" formatCode="#,##0.0">
                  <c:v>12</c:v>
                </c:pt>
                <c:pt idx="799" formatCode="#,##0.0">
                  <c:v>58</c:v>
                </c:pt>
                <c:pt idx="800" formatCode="#,##0.0">
                  <c:v>54</c:v>
                </c:pt>
                <c:pt idx="801" formatCode="#,##0.0">
                  <c:v>85</c:v>
                </c:pt>
                <c:pt idx="802" formatCode="#,##0.0">
                  <c:v>83</c:v>
                </c:pt>
                <c:pt idx="803" formatCode="#,##0.0">
                  <c:v>0</c:v>
                </c:pt>
                <c:pt idx="804" formatCode="#,##0.0">
                  <c:v>0</c:v>
                </c:pt>
                <c:pt idx="805" formatCode="#,##0.0">
                  <c:v>5</c:v>
                </c:pt>
                <c:pt idx="806" formatCode="#,##0.0">
                  <c:v>90</c:v>
                </c:pt>
                <c:pt idx="807" formatCode="#,##0.0">
                  <c:v>66</c:v>
                </c:pt>
                <c:pt idx="808" formatCode="#,##0.0">
                  <c:v>85</c:v>
                </c:pt>
                <c:pt idx="809" formatCode="#,##0.0">
                  <c:v>28.67</c:v>
                </c:pt>
                <c:pt idx="810" formatCode="#,##0.0">
                  <c:v>77</c:v>
                </c:pt>
                <c:pt idx="811" formatCode="#,##0.0">
                  <c:v>20</c:v>
                </c:pt>
                <c:pt idx="812" formatCode="#,##0.0">
                  <c:v>5</c:v>
                </c:pt>
                <c:pt idx="813" formatCode="#,##0.0">
                  <c:v>70</c:v>
                </c:pt>
                <c:pt idx="814" formatCode="#,##0.0">
                  <c:v>99</c:v>
                </c:pt>
                <c:pt idx="815" formatCode="#,##0.0">
                  <c:v>5</c:v>
                </c:pt>
                <c:pt idx="816" formatCode="#,##0.0">
                  <c:v>100</c:v>
                </c:pt>
                <c:pt idx="817" formatCode="#,##0.0">
                  <c:v>80</c:v>
                </c:pt>
                <c:pt idx="818" formatCode="#,##0.0">
                  <c:v>52</c:v>
                </c:pt>
                <c:pt idx="819" formatCode="#,##0.0">
                  <c:v>2</c:v>
                </c:pt>
                <c:pt idx="820" formatCode="#,##0.0">
                  <c:v>60</c:v>
                </c:pt>
                <c:pt idx="821" formatCode="#,##0.0">
                  <c:v>10</c:v>
                </c:pt>
                <c:pt idx="822" formatCode="#,##0.0">
                  <c:v>0</c:v>
                </c:pt>
                <c:pt idx="823" formatCode="#,##0.0">
                  <c:v>41</c:v>
                </c:pt>
                <c:pt idx="824" formatCode="#,##0.0">
                  <c:v>7</c:v>
                </c:pt>
                <c:pt idx="825" formatCode="#,##0.0">
                  <c:v>4</c:v>
                </c:pt>
                <c:pt idx="826" formatCode="#,##0.0">
                  <c:v>80</c:v>
                </c:pt>
                <c:pt idx="827" formatCode="#,##0.0">
                  <c:v>100</c:v>
                </c:pt>
                <c:pt idx="828" formatCode="#,##0.0">
                  <c:v>30</c:v>
                </c:pt>
                <c:pt idx="829" formatCode="#,##0.0">
                  <c:v>96</c:v>
                </c:pt>
                <c:pt idx="830" formatCode="#,##0.0">
                  <c:v>97</c:v>
                </c:pt>
                <c:pt idx="831" formatCode="#,##0.0">
                  <c:v>4</c:v>
                </c:pt>
                <c:pt idx="832" formatCode="#,##0.0">
                  <c:v>0</c:v>
                </c:pt>
                <c:pt idx="833" formatCode="#,##0.0">
                  <c:v>8</c:v>
                </c:pt>
                <c:pt idx="834" formatCode="#,##0.0">
                  <c:v>88</c:v>
                </c:pt>
                <c:pt idx="835" formatCode="#,##0.0">
                  <c:v>0</c:v>
                </c:pt>
                <c:pt idx="836" formatCode="#,##0.0">
                  <c:v>0</c:v>
                </c:pt>
                <c:pt idx="837" formatCode="#,##0.0">
                  <c:v>14</c:v>
                </c:pt>
                <c:pt idx="838" formatCode="#,##0.0">
                  <c:v>69</c:v>
                </c:pt>
                <c:pt idx="839" formatCode="#,##0.0">
                  <c:v>18</c:v>
                </c:pt>
                <c:pt idx="840" formatCode="#,##0.0">
                  <c:v>99</c:v>
                </c:pt>
                <c:pt idx="841" formatCode="#,##0.0">
                  <c:v>29</c:v>
                </c:pt>
                <c:pt idx="842" formatCode="#,##0.0">
                  <c:v>0</c:v>
                </c:pt>
                <c:pt idx="843" formatCode="#,##0.0">
                  <c:v>58</c:v>
                </c:pt>
                <c:pt idx="844" formatCode="#,##0.0">
                  <c:v>7.5</c:v>
                </c:pt>
                <c:pt idx="845" formatCode="#,##0.0">
                  <c:v>15</c:v>
                </c:pt>
                <c:pt idx="846" formatCode="#,##0.0">
                  <c:v>52.48</c:v>
                </c:pt>
                <c:pt idx="847" formatCode="#,##0.0">
                  <c:v>1</c:v>
                </c:pt>
                <c:pt idx="848" formatCode="#,##0.0">
                  <c:v>80</c:v>
                </c:pt>
                <c:pt idx="849" formatCode="#,##0.0">
                  <c:v>0</c:v>
                </c:pt>
                <c:pt idx="850" formatCode="#,##0.0">
                  <c:v>14.8</c:v>
                </c:pt>
                <c:pt idx="851" formatCode="#,##0.0">
                  <c:v>5</c:v>
                </c:pt>
                <c:pt idx="852" formatCode="#,##0.0">
                  <c:v>9</c:v>
                </c:pt>
                <c:pt idx="853" formatCode="#,##0.0">
                  <c:v>0</c:v>
                </c:pt>
                <c:pt idx="854" formatCode="#,##0.0">
                  <c:v>0</c:v>
                </c:pt>
                <c:pt idx="855" formatCode="#,##0.0">
                  <c:v>56</c:v>
                </c:pt>
                <c:pt idx="856" formatCode="#,##0.0">
                  <c:v>98</c:v>
                </c:pt>
                <c:pt idx="857" formatCode="#,##0.0">
                  <c:v>1</c:v>
                </c:pt>
                <c:pt idx="858" formatCode="#,##0.0">
                  <c:v>21</c:v>
                </c:pt>
                <c:pt idx="859" formatCode="#,##0.0">
                  <c:v>84</c:v>
                </c:pt>
                <c:pt idx="860" formatCode="#,##0.0">
                  <c:v>18</c:v>
                </c:pt>
                <c:pt idx="861" formatCode="#,##0.0">
                  <c:v>0</c:v>
                </c:pt>
                <c:pt idx="862" formatCode="#,##0.0">
                  <c:v>30</c:v>
                </c:pt>
                <c:pt idx="863" formatCode="#,##0.0">
                  <c:v>4</c:v>
                </c:pt>
                <c:pt idx="864" formatCode="#,##0.0">
                  <c:v>6</c:v>
                </c:pt>
                <c:pt idx="865" formatCode="#,##0.0">
                  <c:v>88</c:v>
                </c:pt>
                <c:pt idx="866" formatCode="#,##0.0">
                  <c:v>63</c:v>
                </c:pt>
                <c:pt idx="867" formatCode="#,##0.0">
                  <c:v>50</c:v>
                </c:pt>
                <c:pt idx="868" formatCode="#,##0.0">
                  <c:v>95</c:v>
                </c:pt>
                <c:pt idx="869" formatCode="#,##0.0">
                  <c:v>95</c:v>
                </c:pt>
                <c:pt idx="870" formatCode="#,##0.0">
                  <c:v>8</c:v>
                </c:pt>
                <c:pt idx="871" formatCode="#,##0.0">
                  <c:v>24</c:v>
                </c:pt>
                <c:pt idx="872" formatCode="#,##0.0">
                  <c:v>0</c:v>
                </c:pt>
                <c:pt idx="873" formatCode="#,##0.0">
                  <c:v>0</c:v>
                </c:pt>
                <c:pt idx="874" formatCode="#,##0.0">
                  <c:v>1</c:v>
                </c:pt>
                <c:pt idx="875" formatCode="#,##0.0">
                  <c:v>2</c:v>
                </c:pt>
                <c:pt idx="876" formatCode="#,##0.0">
                  <c:v>5</c:v>
                </c:pt>
                <c:pt idx="877" formatCode="#,##0.0">
                  <c:v>0</c:v>
                </c:pt>
                <c:pt idx="878" formatCode="#,##0.0">
                  <c:v>77</c:v>
                </c:pt>
                <c:pt idx="879" formatCode="#,##0.0">
                  <c:v>5.95</c:v>
                </c:pt>
                <c:pt idx="880" formatCode="#,##0.0">
                  <c:v>25</c:v>
                </c:pt>
                <c:pt idx="881" formatCode="#,##0.0">
                  <c:v>94</c:v>
                </c:pt>
                <c:pt idx="882" formatCode="#,##0.0">
                  <c:v>53</c:v>
                </c:pt>
                <c:pt idx="883" formatCode="#,##0.0">
                  <c:v>54</c:v>
                </c:pt>
                <c:pt idx="884" formatCode="#,##0.0">
                  <c:v>30</c:v>
                </c:pt>
                <c:pt idx="885" formatCode="#,##0.0">
                  <c:v>5</c:v>
                </c:pt>
                <c:pt idx="886" formatCode="#,##0.0">
                  <c:v>65</c:v>
                </c:pt>
                <c:pt idx="887" formatCode="#,##0.0">
                  <c:v>3</c:v>
                </c:pt>
                <c:pt idx="888" formatCode="#,##0.0">
                  <c:v>2.7</c:v>
                </c:pt>
                <c:pt idx="889" formatCode="#,##0.0">
                  <c:v>95.3</c:v>
                </c:pt>
                <c:pt idx="890" formatCode="#,##0.0">
                  <c:v>0</c:v>
                </c:pt>
                <c:pt idx="891" formatCode="#,##0.0">
                  <c:v>15</c:v>
                </c:pt>
                <c:pt idx="893" formatCode="#,##0.0">
                  <c:v>0</c:v>
                </c:pt>
                <c:pt idx="894" formatCode="#,##0.0">
                  <c:v>58</c:v>
                </c:pt>
                <c:pt idx="895" formatCode="#,##0.0">
                  <c:v>12</c:v>
                </c:pt>
                <c:pt idx="896" formatCode="#,##0.0">
                  <c:v>1</c:v>
                </c:pt>
                <c:pt idx="897" formatCode="#,##0.0">
                  <c:v>5</c:v>
                </c:pt>
                <c:pt idx="898" formatCode="#,##0.0">
                  <c:v>25</c:v>
                </c:pt>
                <c:pt idx="899" formatCode="#,##0.0">
                  <c:v>10</c:v>
                </c:pt>
                <c:pt idx="900" formatCode="#,##0.0">
                  <c:v>1</c:v>
                </c:pt>
                <c:pt idx="901" formatCode="#,##0.0">
                  <c:v>67</c:v>
                </c:pt>
                <c:pt idx="902" formatCode="#,##0.0">
                  <c:v>3</c:v>
                </c:pt>
                <c:pt idx="903" formatCode="#,##0.0">
                  <c:v>5</c:v>
                </c:pt>
                <c:pt idx="904" formatCode="#,##0.0">
                  <c:v>1</c:v>
                </c:pt>
                <c:pt idx="905" formatCode="#,##0.0">
                  <c:v>0</c:v>
                </c:pt>
                <c:pt idx="906" formatCode="#,##0.0">
                  <c:v>10</c:v>
                </c:pt>
                <c:pt idx="907" formatCode="#,##0.0">
                  <c:v>58</c:v>
                </c:pt>
                <c:pt idx="908" formatCode="#,##0.0">
                  <c:v>30</c:v>
                </c:pt>
                <c:pt idx="909" formatCode="#,##0.0">
                  <c:v>17</c:v>
                </c:pt>
                <c:pt idx="910" formatCode="#,##0.0">
                  <c:v>87</c:v>
                </c:pt>
                <c:pt idx="911" formatCode="#,##0.0">
                  <c:v>0</c:v>
                </c:pt>
                <c:pt idx="912" formatCode="#,##0.0">
                  <c:v>2</c:v>
                </c:pt>
                <c:pt idx="913" formatCode="#,##0.0">
                  <c:v>0</c:v>
                </c:pt>
                <c:pt idx="914" formatCode="#,##0.0">
                  <c:v>85</c:v>
                </c:pt>
                <c:pt idx="915" formatCode="#,##0.0">
                  <c:v>2</c:v>
                </c:pt>
                <c:pt idx="916" formatCode="#,##0.0">
                  <c:v>1.75</c:v>
                </c:pt>
                <c:pt idx="917" formatCode="#,##0.0">
                  <c:v>3</c:v>
                </c:pt>
                <c:pt idx="918" formatCode="#,##0.0">
                  <c:v>2</c:v>
                </c:pt>
                <c:pt idx="919" formatCode="#,##0.0">
                  <c:v>0.5</c:v>
                </c:pt>
                <c:pt idx="920" formatCode="#,##0.0">
                  <c:v>2</c:v>
                </c:pt>
                <c:pt idx="921" formatCode="#,##0.0">
                  <c:v>50</c:v>
                </c:pt>
                <c:pt idx="922" formatCode="#,##0.0">
                  <c:v>65</c:v>
                </c:pt>
                <c:pt idx="923" formatCode="#,##0.0">
                  <c:v>0</c:v>
                </c:pt>
                <c:pt idx="924" formatCode="#,##0.0">
                  <c:v>1</c:v>
                </c:pt>
                <c:pt idx="925" formatCode="#,##0.0">
                  <c:v>1</c:v>
                </c:pt>
                <c:pt idx="926" formatCode="#,##0.0">
                  <c:v>12</c:v>
                </c:pt>
                <c:pt idx="927" formatCode="#,##0.0">
                  <c:v>2</c:v>
                </c:pt>
                <c:pt idx="928" formatCode="#,##0.0">
                  <c:v>63</c:v>
                </c:pt>
                <c:pt idx="929" formatCode="#,##0.0">
                  <c:v>1</c:v>
                </c:pt>
                <c:pt idx="930" formatCode="#,##0.0">
                  <c:v>1.6</c:v>
                </c:pt>
                <c:pt idx="931" formatCode="#,##0.0">
                  <c:v>0</c:v>
                </c:pt>
                <c:pt idx="932" formatCode="#,##0.0">
                  <c:v>10</c:v>
                </c:pt>
                <c:pt idx="933" formatCode="#,##0.0">
                  <c:v>37</c:v>
                </c:pt>
                <c:pt idx="934" formatCode="#,##0.0">
                  <c:v>49</c:v>
                </c:pt>
                <c:pt idx="935" formatCode="#,##0.0">
                  <c:v>10</c:v>
                </c:pt>
                <c:pt idx="936" formatCode="#,##0.0">
                  <c:v>90.8</c:v>
                </c:pt>
                <c:pt idx="937" formatCode="#,##0.0">
                  <c:v>80</c:v>
                </c:pt>
                <c:pt idx="938" formatCode="#,##0.0">
                  <c:v>0</c:v>
                </c:pt>
                <c:pt idx="939" formatCode="#,##0.0">
                  <c:v>0</c:v>
                </c:pt>
                <c:pt idx="940" formatCode="#,##0.0">
                  <c:v>1.88</c:v>
                </c:pt>
                <c:pt idx="941" formatCode="#,##0.0">
                  <c:v>52</c:v>
                </c:pt>
                <c:pt idx="942" formatCode="#,##0.0">
                  <c:v>0</c:v>
                </c:pt>
                <c:pt idx="943" formatCode="#,##0.0">
                  <c:v>20</c:v>
                </c:pt>
                <c:pt idx="944" formatCode="#,##0.0">
                  <c:v>3</c:v>
                </c:pt>
                <c:pt idx="945" formatCode="#,##0.0">
                  <c:v>68</c:v>
                </c:pt>
                <c:pt idx="946" formatCode="#,##0.0">
                  <c:v>40</c:v>
                </c:pt>
                <c:pt idx="947" formatCode="#,##0.0">
                  <c:v>17</c:v>
                </c:pt>
                <c:pt idx="948" formatCode="#,##0.0">
                  <c:v>44</c:v>
                </c:pt>
                <c:pt idx="949" formatCode="#,##0.0">
                  <c:v>99</c:v>
                </c:pt>
                <c:pt idx="950" formatCode="#,##0.0">
                  <c:v>80.900000000000006</c:v>
                </c:pt>
                <c:pt idx="951" formatCode="#,##0.0">
                  <c:v>0</c:v>
                </c:pt>
                <c:pt idx="952" formatCode="#,##0.0">
                  <c:v>4.49</c:v>
                </c:pt>
                <c:pt idx="953" formatCode="#,##0.0">
                  <c:v>20</c:v>
                </c:pt>
                <c:pt idx="954" formatCode="#,##0.0">
                  <c:v>70</c:v>
                </c:pt>
                <c:pt idx="955" formatCode="#,##0.0">
                  <c:v>0</c:v>
                </c:pt>
                <c:pt idx="956" formatCode="#,##0.0">
                  <c:v>2.0699999999999998</c:v>
                </c:pt>
                <c:pt idx="957" formatCode="#,##0.0">
                  <c:v>40</c:v>
                </c:pt>
                <c:pt idx="958" formatCode="#,##0.0">
                  <c:v>59</c:v>
                </c:pt>
                <c:pt idx="959" formatCode="#,##0.0">
                  <c:v>3</c:v>
                </c:pt>
                <c:pt idx="960" formatCode="#,##0.0">
                  <c:v>4</c:v>
                </c:pt>
                <c:pt idx="961" formatCode="#,##0.0">
                  <c:v>5</c:v>
                </c:pt>
                <c:pt idx="962" formatCode="#,##0.0">
                  <c:v>68</c:v>
                </c:pt>
                <c:pt idx="963" formatCode="#,##0.0">
                  <c:v>90</c:v>
                </c:pt>
                <c:pt idx="964" formatCode="#,##0.0">
                  <c:v>4</c:v>
                </c:pt>
                <c:pt idx="965" formatCode="#,##0.0">
                  <c:v>5.9</c:v>
                </c:pt>
                <c:pt idx="966" formatCode="#,##0.0">
                  <c:v>50</c:v>
                </c:pt>
                <c:pt idx="967" formatCode="#,##0.0">
                  <c:v>20</c:v>
                </c:pt>
                <c:pt idx="968" formatCode="#,##0.0">
                  <c:v>88</c:v>
                </c:pt>
                <c:pt idx="969" formatCode="#,##0.0">
                  <c:v>65</c:v>
                </c:pt>
                <c:pt idx="970" formatCode="#,##0.0">
                  <c:v>0</c:v>
                </c:pt>
                <c:pt idx="971" formatCode="#,##0.0">
                  <c:v>0</c:v>
                </c:pt>
                <c:pt idx="972" formatCode="#,##0.0">
                  <c:v>1</c:v>
                </c:pt>
                <c:pt idx="973" formatCode="#,##0.0">
                  <c:v>85</c:v>
                </c:pt>
                <c:pt idx="974" formatCode="#,##0.0">
                  <c:v>1.3</c:v>
                </c:pt>
                <c:pt idx="975" formatCode="#,##0.0">
                  <c:v>4</c:v>
                </c:pt>
                <c:pt idx="976" formatCode="#,##0.0">
                  <c:v>95</c:v>
                </c:pt>
                <c:pt idx="977" formatCode="#,##0.0">
                  <c:v>90</c:v>
                </c:pt>
                <c:pt idx="978" formatCode="#,##0.0">
                  <c:v>0</c:v>
                </c:pt>
                <c:pt idx="979" formatCode="#,##0.0">
                  <c:v>50</c:v>
                </c:pt>
                <c:pt idx="980" formatCode="#,##0.0">
                  <c:v>0</c:v>
                </c:pt>
                <c:pt idx="981" formatCode="#,##0.0">
                  <c:v>0</c:v>
                </c:pt>
                <c:pt idx="982" formatCode="#,##0.0">
                  <c:v>4</c:v>
                </c:pt>
                <c:pt idx="983" formatCode="#,##0.0">
                  <c:v>10</c:v>
                </c:pt>
                <c:pt idx="984" formatCode="#,##0.0">
                  <c:v>13</c:v>
                </c:pt>
                <c:pt idx="985" formatCode="#,##0.0">
                  <c:v>4.5999999999999996</c:v>
                </c:pt>
                <c:pt idx="986" formatCode="#,##0.0">
                  <c:v>30</c:v>
                </c:pt>
                <c:pt idx="987" formatCode="#,##0.0">
                  <c:v>54</c:v>
                </c:pt>
                <c:pt idx="988" formatCode="#,##0.0">
                  <c:v>38</c:v>
                </c:pt>
                <c:pt idx="989" formatCode="#,##0.0">
                  <c:v>0</c:v>
                </c:pt>
                <c:pt idx="990" formatCode="#,##0.0">
                  <c:v>50</c:v>
                </c:pt>
                <c:pt idx="991" formatCode="#,##0.0">
                  <c:v>49</c:v>
                </c:pt>
                <c:pt idx="992" formatCode="#,##0.0">
                  <c:v>52</c:v>
                </c:pt>
                <c:pt idx="993" formatCode="#,##0.0">
                  <c:v>70</c:v>
                </c:pt>
                <c:pt idx="994" formatCode="#,##0.0">
                  <c:v>0</c:v>
                </c:pt>
                <c:pt idx="995" formatCode="#,##0.0">
                  <c:v>10</c:v>
                </c:pt>
                <c:pt idx="996" formatCode="#,##0.0">
                  <c:v>10</c:v>
                </c:pt>
                <c:pt idx="997" formatCode="#,##0.0">
                  <c:v>5</c:v>
                </c:pt>
                <c:pt idx="998" formatCode="#,##0.0">
                  <c:v>0.5</c:v>
                </c:pt>
                <c:pt idx="999" formatCode="#,##0.0">
                  <c:v>0</c:v>
                </c:pt>
                <c:pt idx="1000" formatCode="#,##0.0">
                  <c:v>5</c:v>
                </c:pt>
                <c:pt idx="1001" formatCode="#,##0.0">
                  <c:v>0.5</c:v>
                </c:pt>
                <c:pt idx="1002" formatCode="#,##0.0">
                  <c:v>40</c:v>
                </c:pt>
                <c:pt idx="1003" formatCode="#,##0.0">
                  <c:v>0</c:v>
                </c:pt>
                <c:pt idx="1004" formatCode="#,##0.0">
                  <c:v>0</c:v>
                </c:pt>
                <c:pt idx="1005" formatCode="#,##0.0">
                  <c:v>80</c:v>
                </c:pt>
                <c:pt idx="1006" formatCode="#,##0.0">
                  <c:v>80</c:v>
                </c:pt>
                <c:pt idx="1007" formatCode="#,##0.0">
                  <c:v>12.73</c:v>
                </c:pt>
                <c:pt idx="1008" formatCode="#,##0.0">
                  <c:v>2</c:v>
                </c:pt>
                <c:pt idx="1009" formatCode="#,##0.0">
                  <c:v>100</c:v>
                </c:pt>
                <c:pt idx="1010" formatCode="#,##0.0">
                  <c:v>0</c:v>
                </c:pt>
                <c:pt idx="1011" formatCode="#,##0.0">
                  <c:v>0</c:v>
                </c:pt>
                <c:pt idx="1012" formatCode="#,##0.0">
                  <c:v>30</c:v>
                </c:pt>
                <c:pt idx="1013" formatCode="#,##0.0">
                  <c:v>5</c:v>
                </c:pt>
                <c:pt idx="1014" formatCode="#,##0.0">
                  <c:v>98</c:v>
                </c:pt>
                <c:pt idx="1015" formatCode="#,##0.0">
                  <c:v>0</c:v>
                </c:pt>
                <c:pt idx="1016" formatCode="#,##0.0">
                  <c:v>3</c:v>
                </c:pt>
                <c:pt idx="1017" formatCode="#,##0.0">
                  <c:v>0</c:v>
                </c:pt>
                <c:pt idx="1018" formatCode="#,##0.0">
                  <c:v>41</c:v>
                </c:pt>
                <c:pt idx="1019" formatCode="#,##0.0">
                  <c:v>45</c:v>
                </c:pt>
                <c:pt idx="1020" formatCode="#,##0.0">
                  <c:v>97</c:v>
                </c:pt>
                <c:pt idx="1021" formatCode="#,##0.0">
                  <c:v>4</c:v>
                </c:pt>
                <c:pt idx="1022" formatCode="#,##0.0">
                  <c:v>80</c:v>
                </c:pt>
                <c:pt idx="1023" formatCode="#,##0.0">
                  <c:v>0</c:v>
                </c:pt>
                <c:pt idx="1024" formatCode="#,##0.0">
                  <c:v>35</c:v>
                </c:pt>
                <c:pt idx="1025" formatCode="#,##0.0">
                  <c:v>10</c:v>
                </c:pt>
                <c:pt idx="1026" formatCode="#,##0.0">
                  <c:v>0</c:v>
                </c:pt>
                <c:pt idx="1027" formatCode="#,##0.0">
                  <c:v>9</c:v>
                </c:pt>
                <c:pt idx="1028" formatCode="#,##0.0">
                  <c:v>0</c:v>
                </c:pt>
                <c:pt idx="1029" formatCode="#,##0.0">
                  <c:v>8</c:v>
                </c:pt>
                <c:pt idx="1030" formatCode="#,##0.0">
                  <c:v>53.1</c:v>
                </c:pt>
                <c:pt idx="1031" formatCode="#,##0.0">
                  <c:v>0</c:v>
                </c:pt>
                <c:pt idx="1032" formatCode="#,##0.0">
                  <c:v>7.65</c:v>
                </c:pt>
                <c:pt idx="1033" formatCode="#,##0.0">
                  <c:v>5</c:v>
                </c:pt>
                <c:pt idx="1034" formatCode="#,##0.0">
                  <c:v>80</c:v>
                </c:pt>
                <c:pt idx="1035" formatCode="#,##0.0">
                  <c:v>5</c:v>
                </c:pt>
                <c:pt idx="1036" formatCode="#,##0.0">
                  <c:v>0</c:v>
                </c:pt>
                <c:pt idx="1037" formatCode="#,##0.0">
                  <c:v>0</c:v>
                </c:pt>
                <c:pt idx="1038" formatCode="#,##0.0">
                  <c:v>0.5</c:v>
                </c:pt>
                <c:pt idx="1039" formatCode="#,##0.0">
                  <c:v>0</c:v>
                </c:pt>
                <c:pt idx="1040" formatCode="#,##0.0">
                  <c:v>99</c:v>
                </c:pt>
                <c:pt idx="1041" formatCode="#,##0.0">
                  <c:v>80</c:v>
                </c:pt>
                <c:pt idx="1042" formatCode="#,##0.0">
                  <c:v>44</c:v>
                </c:pt>
                <c:pt idx="1043" formatCode="#,##0.0">
                  <c:v>0.8</c:v>
                </c:pt>
                <c:pt idx="1044" formatCode="#,##0.0">
                  <c:v>24</c:v>
                </c:pt>
                <c:pt idx="1045" formatCode="#,##0.0">
                  <c:v>0</c:v>
                </c:pt>
                <c:pt idx="1046" formatCode="#,##0.0">
                  <c:v>0</c:v>
                </c:pt>
                <c:pt idx="1047" formatCode="#,##0.0">
                  <c:v>0</c:v>
                </c:pt>
                <c:pt idx="1048" formatCode="#,##0.0">
                  <c:v>0.6</c:v>
                </c:pt>
                <c:pt idx="1049" formatCode="#,##0.0">
                  <c:v>96.5</c:v>
                </c:pt>
                <c:pt idx="1050" formatCode="#,##0.0">
                  <c:v>28</c:v>
                </c:pt>
                <c:pt idx="1051" formatCode="#,##0.0">
                  <c:v>7</c:v>
                </c:pt>
                <c:pt idx="1052" formatCode="#,##0.0">
                  <c:v>100</c:v>
                </c:pt>
                <c:pt idx="1053" formatCode="#,##0.0">
                  <c:v>0</c:v>
                </c:pt>
                <c:pt idx="1054" formatCode="#,##0.0">
                  <c:v>20</c:v>
                </c:pt>
                <c:pt idx="1055" formatCode="#,##0.0">
                  <c:v>22</c:v>
                </c:pt>
                <c:pt idx="1056" formatCode="#,##0.0">
                  <c:v>1</c:v>
                </c:pt>
                <c:pt idx="1057" formatCode="#,##0.0">
                  <c:v>0</c:v>
                </c:pt>
                <c:pt idx="1058" formatCode="#,##0.0">
                  <c:v>35</c:v>
                </c:pt>
                <c:pt idx="1059" formatCode="#,##0.0">
                  <c:v>84</c:v>
                </c:pt>
                <c:pt idx="1060" formatCode="#,##0.0">
                  <c:v>21.9</c:v>
                </c:pt>
                <c:pt idx="1061" formatCode="#,##0.0">
                  <c:v>10.1</c:v>
                </c:pt>
                <c:pt idx="1062" formatCode="#,##0.0">
                  <c:v>13.4</c:v>
                </c:pt>
                <c:pt idx="1063" formatCode="#,##0.0">
                  <c:v>0.28999999999999998</c:v>
                </c:pt>
                <c:pt idx="1064" formatCode="#,##0.0">
                  <c:v>2</c:v>
                </c:pt>
                <c:pt idx="1065" formatCode="#,##0.0">
                  <c:v>22</c:v>
                </c:pt>
                <c:pt idx="1066" formatCode="#,##0.0">
                  <c:v>40</c:v>
                </c:pt>
                <c:pt idx="1067" formatCode="#,##0.0">
                  <c:v>38</c:v>
                </c:pt>
                <c:pt idx="1068" formatCode="#,##0.0">
                  <c:v>5</c:v>
                </c:pt>
                <c:pt idx="1069" formatCode="#,##0.0">
                  <c:v>55</c:v>
                </c:pt>
                <c:pt idx="1070" formatCode="#,##0.0">
                  <c:v>30</c:v>
                </c:pt>
                <c:pt idx="1071" formatCode="#,##0.0">
                  <c:v>95</c:v>
                </c:pt>
                <c:pt idx="1072" formatCode="#,##0.0">
                  <c:v>1</c:v>
                </c:pt>
                <c:pt idx="1073" formatCode="#,##0.0">
                  <c:v>1</c:v>
                </c:pt>
                <c:pt idx="1074" formatCode="#,##0.0">
                  <c:v>0</c:v>
                </c:pt>
                <c:pt idx="1075" formatCode="#,##0.0">
                  <c:v>14.84</c:v>
                </c:pt>
                <c:pt idx="1076" formatCode="#,##0.0">
                  <c:v>30</c:v>
                </c:pt>
                <c:pt idx="1077" formatCode="#,##0.0">
                  <c:v>42</c:v>
                </c:pt>
                <c:pt idx="1078" formatCode="#,##0.0">
                  <c:v>99.5</c:v>
                </c:pt>
                <c:pt idx="1079" formatCode="#,##0.0">
                  <c:v>10</c:v>
                </c:pt>
                <c:pt idx="1080" formatCode="#,##0.0">
                  <c:v>26.2</c:v>
                </c:pt>
                <c:pt idx="1081" formatCode="#,##0.0">
                  <c:v>34</c:v>
                </c:pt>
                <c:pt idx="1082" formatCode="#,##0.0">
                  <c:v>5</c:v>
                </c:pt>
                <c:pt idx="1083" formatCode="#,##0.0">
                  <c:v>93</c:v>
                </c:pt>
                <c:pt idx="1084" formatCode="#,##0.0">
                  <c:v>93</c:v>
                </c:pt>
                <c:pt idx="1085" formatCode="#,##0.0">
                  <c:v>5</c:v>
                </c:pt>
                <c:pt idx="1086" formatCode="#,##0.0">
                  <c:v>20</c:v>
                </c:pt>
                <c:pt idx="1087" formatCode="#,##0.0">
                  <c:v>41</c:v>
                </c:pt>
                <c:pt idx="1088" formatCode="#,##0.0">
                  <c:v>22</c:v>
                </c:pt>
                <c:pt idx="1089" formatCode="#,##0.0">
                  <c:v>3</c:v>
                </c:pt>
                <c:pt idx="1090" formatCode="#,##0.0">
                  <c:v>0</c:v>
                </c:pt>
                <c:pt idx="1091" formatCode="#,##0.0">
                  <c:v>90</c:v>
                </c:pt>
                <c:pt idx="1092" formatCode="#,##0.0">
                  <c:v>0</c:v>
                </c:pt>
                <c:pt idx="1093" formatCode="#,##0.0">
                  <c:v>10</c:v>
                </c:pt>
                <c:pt idx="1094" formatCode="#,##0.0">
                  <c:v>50</c:v>
                </c:pt>
                <c:pt idx="1095" formatCode="#,##0.0">
                  <c:v>51</c:v>
                </c:pt>
                <c:pt idx="1096" formatCode="#,##0.0">
                  <c:v>80</c:v>
                </c:pt>
                <c:pt idx="1097" formatCode="#,##0.0">
                  <c:v>20</c:v>
                </c:pt>
                <c:pt idx="1098" formatCode="#,##0.0">
                  <c:v>0</c:v>
                </c:pt>
                <c:pt idx="1099" formatCode="#,##0.0">
                  <c:v>80</c:v>
                </c:pt>
                <c:pt idx="1100" formatCode="#,##0.0">
                  <c:v>1</c:v>
                </c:pt>
                <c:pt idx="1101" formatCode="#,##0.0">
                  <c:v>70</c:v>
                </c:pt>
                <c:pt idx="1102" formatCode="#,##0.0">
                  <c:v>19</c:v>
                </c:pt>
                <c:pt idx="1103" formatCode="#,##0.0">
                  <c:v>8</c:v>
                </c:pt>
                <c:pt idx="1104" formatCode="#,##0.0">
                  <c:v>94</c:v>
                </c:pt>
                <c:pt idx="1105" formatCode="#,##0.0">
                  <c:v>0</c:v>
                </c:pt>
                <c:pt idx="1106" formatCode="#,##0.0">
                  <c:v>50.9</c:v>
                </c:pt>
                <c:pt idx="1107" formatCode="#,##0.0">
                  <c:v>0</c:v>
                </c:pt>
                <c:pt idx="1108" formatCode="#,##0.0">
                  <c:v>85</c:v>
                </c:pt>
                <c:pt idx="1109" formatCode="#,##0.0">
                  <c:v>65</c:v>
                </c:pt>
                <c:pt idx="1110" formatCode="#,##0.0">
                  <c:v>3</c:v>
                </c:pt>
                <c:pt idx="1111" formatCode="#,##0.0">
                  <c:v>0</c:v>
                </c:pt>
                <c:pt idx="1112" formatCode="#,##0.0">
                  <c:v>40</c:v>
                </c:pt>
                <c:pt idx="1113" formatCode="#,##0.0">
                  <c:v>25</c:v>
                </c:pt>
                <c:pt idx="1114" formatCode="#,##0.0">
                  <c:v>15</c:v>
                </c:pt>
                <c:pt idx="1115" formatCode="#,##0.0">
                  <c:v>3</c:v>
                </c:pt>
                <c:pt idx="1116" formatCode="#,##0.0">
                  <c:v>80</c:v>
                </c:pt>
                <c:pt idx="1117" formatCode="#,##0.0">
                  <c:v>80</c:v>
                </c:pt>
                <c:pt idx="1118" formatCode="#,##0.0">
                  <c:v>0</c:v>
                </c:pt>
                <c:pt idx="1119" formatCode="#,##0.0">
                  <c:v>32</c:v>
                </c:pt>
                <c:pt idx="1120" formatCode="#,##0.0">
                  <c:v>10</c:v>
                </c:pt>
                <c:pt idx="1121" formatCode="#,##0.0">
                  <c:v>20</c:v>
                </c:pt>
                <c:pt idx="1122" formatCode="#,##0.0">
                  <c:v>50</c:v>
                </c:pt>
                <c:pt idx="1123" formatCode="#,##0.0">
                  <c:v>10</c:v>
                </c:pt>
                <c:pt idx="1124" formatCode="#,##0.0">
                  <c:v>10</c:v>
                </c:pt>
                <c:pt idx="1125" formatCode="#,##0.0">
                  <c:v>0</c:v>
                </c:pt>
                <c:pt idx="1126" formatCode="#,##0.0">
                  <c:v>100</c:v>
                </c:pt>
                <c:pt idx="1127" formatCode="#,##0.0">
                  <c:v>80</c:v>
                </c:pt>
                <c:pt idx="1128" formatCode="#,##0.0">
                  <c:v>0</c:v>
                </c:pt>
                <c:pt idx="1129" formatCode="#,##0.0">
                  <c:v>50</c:v>
                </c:pt>
                <c:pt idx="1130" formatCode="#,##0.0">
                  <c:v>100</c:v>
                </c:pt>
                <c:pt idx="1131" formatCode="#,##0.0">
                  <c:v>3</c:v>
                </c:pt>
                <c:pt idx="1132" formatCode="#,##0.0">
                  <c:v>11</c:v>
                </c:pt>
                <c:pt idx="1133" formatCode="#,##0.0">
                  <c:v>0</c:v>
                </c:pt>
                <c:pt idx="1134" formatCode="#,##0.0">
                  <c:v>9</c:v>
                </c:pt>
                <c:pt idx="1135" formatCode="#,##0.0">
                  <c:v>0</c:v>
                </c:pt>
                <c:pt idx="1136" formatCode="#,##0.0">
                  <c:v>90</c:v>
                </c:pt>
                <c:pt idx="1137" formatCode="#,##0.0">
                  <c:v>0</c:v>
                </c:pt>
                <c:pt idx="1138" formatCode="#,##0.0">
                  <c:v>90</c:v>
                </c:pt>
                <c:pt idx="1139" formatCode="#,##0.0">
                  <c:v>16</c:v>
                </c:pt>
                <c:pt idx="1140" formatCode="#,##0.0">
                  <c:v>41</c:v>
                </c:pt>
                <c:pt idx="1141" formatCode="#,##0.0">
                  <c:v>99</c:v>
                </c:pt>
                <c:pt idx="1142" formatCode="#,##0.0">
                  <c:v>5</c:v>
                </c:pt>
                <c:pt idx="1143" formatCode="#,##0.0">
                  <c:v>60</c:v>
                </c:pt>
                <c:pt idx="1144" formatCode="#,##0.0">
                  <c:v>0</c:v>
                </c:pt>
                <c:pt idx="1145" formatCode="#,##0.0">
                  <c:v>3</c:v>
                </c:pt>
                <c:pt idx="1146" formatCode="#,##0.0">
                  <c:v>0</c:v>
                </c:pt>
                <c:pt idx="1147" formatCode="#,##0.0">
                  <c:v>80</c:v>
                </c:pt>
                <c:pt idx="1148" formatCode="#,##0.0">
                  <c:v>0</c:v>
                </c:pt>
                <c:pt idx="1149" formatCode="#,##0.0">
                  <c:v>10</c:v>
                </c:pt>
                <c:pt idx="1150" formatCode="#,##0.0">
                  <c:v>55</c:v>
                </c:pt>
                <c:pt idx="1151" formatCode="#,##0.0">
                  <c:v>85</c:v>
                </c:pt>
                <c:pt idx="1152" formatCode="#,##0.0">
                  <c:v>96</c:v>
                </c:pt>
                <c:pt idx="1153" formatCode="#,##0.0">
                  <c:v>67</c:v>
                </c:pt>
                <c:pt idx="1154" formatCode="#,##0.0">
                  <c:v>45</c:v>
                </c:pt>
                <c:pt idx="1155" formatCode="#,##0.0">
                  <c:v>28</c:v>
                </c:pt>
                <c:pt idx="1156" formatCode="#,##0.0">
                  <c:v>99</c:v>
                </c:pt>
                <c:pt idx="1157" formatCode="#,##0.0">
                  <c:v>10</c:v>
                </c:pt>
                <c:pt idx="1158" formatCode="#,##0.0">
                  <c:v>0</c:v>
                </c:pt>
                <c:pt idx="1159" formatCode="#,##0.0">
                  <c:v>0</c:v>
                </c:pt>
                <c:pt idx="1160" formatCode="#,##0.0">
                  <c:v>80</c:v>
                </c:pt>
                <c:pt idx="1161" formatCode="#,##0.0">
                  <c:v>22</c:v>
                </c:pt>
                <c:pt idx="1162" formatCode="#,##0.0">
                  <c:v>61</c:v>
                </c:pt>
                <c:pt idx="1163" formatCode="#,##0.0">
                  <c:v>50</c:v>
                </c:pt>
                <c:pt idx="1164" formatCode="#,##0.0">
                  <c:v>1</c:v>
                </c:pt>
                <c:pt idx="1165" formatCode="#,##0.0">
                  <c:v>70</c:v>
                </c:pt>
                <c:pt idx="1166" formatCode="#,##0.0">
                  <c:v>6</c:v>
                </c:pt>
                <c:pt idx="1167" formatCode="#,##0.0">
                  <c:v>60</c:v>
                </c:pt>
                <c:pt idx="1168" formatCode="#,##0.0">
                  <c:v>95</c:v>
                </c:pt>
                <c:pt idx="1169" formatCode="#,##0.0">
                  <c:v>93</c:v>
                </c:pt>
                <c:pt idx="1170" formatCode="#,##0.0">
                  <c:v>0</c:v>
                </c:pt>
                <c:pt idx="1171" formatCode="#,##0.0">
                  <c:v>20</c:v>
                </c:pt>
                <c:pt idx="1172" formatCode="#,##0.0">
                  <c:v>50</c:v>
                </c:pt>
                <c:pt idx="1173" formatCode="#,##0.0">
                  <c:v>20</c:v>
                </c:pt>
                <c:pt idx="1174" formatCode="#,##0.0">
                  <c:v>1</c:v>
                </c:pt>
                <c:pt idx="1175" formatCode="#,##0.0">
                  <c:v>80</c:v>
                </c:pt>
                <c:pt idx="1176" formatCode="#,##0.0">
                  <c:v>5</c:v>
                </c:pt>
                <c:pt idx="1177" formatCode="#,##0.0">
                  <c:v>90</c:v>
                </c:pt>
                <c:pt idx="1178" formatCode="#,##0.0">
                  <c:v>6</c:v>
                </c:pt>
                <c:pt idx="1179" formatCode="#,##0.0">
                  <c:v>10</c:v>
                </c:pt>
                <c:pt idx="1180" formatCode="#,##0.0">
                  <c:v>0</c:v>
                </c:pt>
                <c:pt idx="1181" formatCode="#,##0.0">
                  <c:v>50</c:v>
                </c:pt>
                <c:pt idx="1182" formatCode="#,##0.0">
                  <c:v>3</c:v>
                </c:pt>
                <c:pt idx="1183" formatCode="#,##0.0">
                  <c:v>1</c:v>
                </c:pt>
                <c:pt idx="1184" formatCode="#,##0.0">
                  <c:v>10</c:v>
                </c:pt>
                <c:pt idx="1185" formatCode="#,##0.0">
                  <c:v>15</c:v>
                </c:pt>
                <c:pt idx="1186" formatCode="#,##0.0">
                  <c:v>98</c:v>
                </c:pt>
                <c:pt idx="1187" formatCode="#,##0.0">
                  <c:v>59.4</c:v>
                </c:pt>
                <c:pt idx="1188" formatCode="#,##0.0">
                  <c:v>35</c:v>
                </c:pt>
                <c:pt idx="1189" formatCode="#,##0.0">
                  <c:v>30</c:v>
                </c:pt>
                <c:pt idx="1190" formatCode="#,##0.0">
                  <c:v>86</c:v>
                </c:pt>
                <c:pt idx="1191" formatCode="#,##0.0">
                  <c:v>6</c:v>
                </c:pt>
                <c:pt idx="1192" formatCode="#,##0.0">
                  <c:v>10</c:v>
                </c:pt>
                <c:pt idx="1193" formatCode="#,##0.0">
                  <c:v>25</c:v>
                </c:pt>
                <c:pt idx="1194" formatCode="#,##0.0">
                  <c:v>95</c:v>
                </c:pt>
                <c:pt idx="1195" formatCode="#,##0.0">
                  <c:v>95</c:v>
                </c:pt>
                <c:pt idx="1196" formatCode="#,##0.0">
                  <c:v>0</c:v>
                </c:pt>
                <c:pt idx="1197" formatCode="#,##0.0">
                  <c:v>3</c:v>
                </c:pt>
                <c:pt idx="1198" formatCode="#,##0.0">
                  <c:v>9</c:v>
                </c:pt>
                <c:pt idx="1199" formatCode="#,##0.0">
                  <c:v>1</c:v>
                </c:pt>
                <c:pt idx="1200" formatCode="#,##0.0">
                  <c:v>94</c:v>
                </c:pt>
                <c:pt idx="1201" formatCode="#,##0.0">
                  <c:v>0</c:v>
                </c:pt>
                <c:pt idx="1202" formatCode="#,##0.0">
                  <c:v>50</c:v>
                </c:pt>
                <c:pt idx="1203" formatCode="#,##0.0">
                  <c:v>1</c:v>
                </c:pt>
                <c:pt idx="1204" formatCode="#,##0.0">
                  <c:v>1</c:v>
                </c:pt>
                <c:pt idx="1205" formatCode="#,##0.0">
                  <c:v>100</c:v>
                </c:pt>
                <c:pt idx="1206" formatCode="#,##0.0">
                  <c:v>4</c:v>
                </c:pt>
                <c:pt idx="1207" formatCode="#,##0.0">
                  <c:v>95</c:v>
                </c:pt>
                <c:pt idx="1208" formatCode="#,##0.0">
                  <c:v>5</c:v>
                </c:pt>
                <c:pt idx="1209" formatCode="#,##0.0">
                  <c:v>42</c:v>
                </c:pt>
                <c:pt idx="1210" formatCode="#,##0.0">
                  <c:v>0</c:v>
                </c:pt>
                <c:pt idx="1211" formatCode="#,##0.0">
                  <c:v>11</c:v>
                </c:pt>
                <c:pt idx="1212" formatCode="#,##0.0">
                  <c:v>41</c:v>
                </c:pt>
                <c:pt idx="1213" formatCode="#,##0.0">
                  <c:v>0</c:v>
                </c:pt>
                <c:pt idx="1214" formatCode="#,##0.0">
                  <c:v>1</c:v>
                </c:pt>
                <c:pt idx="1215" formatCode="#,##0.0">
                  <c:v>2</c:v>
                </c:pt>
                <c:pt idx="1216" formatCode="#,##0.0">
                  <c:v>1</c:v>
                </c:pt>
                <c:pt idx="1217" formatCode="#,##0.0">
                  <c:v>14</c:v>
                </c:pt>
                <c:pt idx="1218" formatCode="#,##0.0">
                  <c:v>4</c:v>
                </c:pt>
                <c:pt idx="1219" formatCode="#,##0.0">
                  <c:v>57</c:v>
                </c:pt>
              </c:numCache>
            </c:numRef>
          </c:yVal>
          <c:smooth val="0"/>
        </c:ser>
        <c:dLbls>
          <c:showLegendKey val="0"/>
          <c:showVal val="0"/>
          <c:showCatName val="0"/>
          <c:showSerName val="0"/>
          <c:showPercent val="0"/>
          <c:showBubbleSize val="0"/>
        </c:dLbls>
        <c:axId val="753743208"/>
        <c:axId val="753743600"/>
      </c:scatterChart>
      <c:valAx>
        <c:axId val="753743208"/>
        <c:scaling>
          <c:orientation val="minMax"/>
          <c:max val="1200"/>
        </c:scaling>
        <c:delete val="0"/>
        <c:axPos val="b"/>
        <c:numFmt formatCode="#,##0" sourceLinked="0"/>
        <c:majorTickMark val="none"/>
        <c:minorTickMark val="none"/>
        <c:tickLblPos val="none"/>
        <c:crossAx val="753743600"/>
        <c:crosses val="autoZero"/>
        <c:crossBetween val="midCat"/>
      </c:valAx>
      <c:valAx>
        <c:axId val="753743600"/>
        <c:scaling>
          <c:orientation val="minMax"/>
          <c:max val="100"/>
          <c:min val="0"/>
        </c:scaling>
        <c:delete val="0"/>
        <c:axPos val="l"/>
        <c:majorGridlines>
          <c:spPr>
            <a:ln w="3175">
              <a:prstDash val="dash"/>
            </a:ln>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753743208"/>
        <c:crosses val="autoZero"/>
        <c:crossBetween val="midCat"/>
      </c:valAx>
    </c:plotArea>
    <c:plotVisOnly val="1"/>
    <c:dispBlanksAs val="gap"/>
    <c:showDLblsOverMax val="0"/>
  </c:chart>
  <c:txPr>
    <a:bodyPr/>
    <a:lstStyle/>
    <a:p>
      <a:pPr>
        <a:defRPr sz="1400"/>
      </a:pPr>
      <a:endParaRPr lang="fi-FI"/>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720333908318217"/>
          <c:y val="0.14739816479632958"/>
          <c:w val="0.74586133033030344"/>
          <c:h val="0.7379233058466117"/>
        </c:manualLayout>
      </c:layout>
      <c:barChart>
        <c:barDir val="bar"/>
        <c:grouping val="percentStacked"/>
        <c:varyColors val="0"/>
        <c:ser>
          <c:idx val="0"/>
          <c:order val="0"/>
          <c:tx>
            <c:strRef>
              <c:f>Taul1!$A$2</c:f>
              <c:strCache>
                <c:ptCount val="1"/>
                <c:pt idx="0">
                  <c:v>Kyllä, merkittävästi</c:v>
                </c:pt>
              </c:strCache>
            </c:strRef>
          </c:tx>
          <c:spPr>
            <a:solidFill>
              <a:srgbClr val="00B050"/>
            </a:solidFill>
          </c:spPr>
          <c:invertIfNegative val="0"/>
          <c:dLbls>
            <c:spPr>
              <a:noFill/>
              <a:ln>
                <a:noFill/>
              </a:ln>
              <a:effectLst/>
            </c:spPr>
            <c:txPr>
              <a:bodyPr/>
              <a:lstStyle/>
              <a:p>
                <a:pPr>
                  <a:defRPr sz="1200">
                    <a:latin typeface="+mj-lt"/>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Taul1!$B$1:$N$1</c:f>
              <c:strCache>
                <c:ptCount val="13"/>
                <c:pt idx="0">
                  <c:v>Kaikki</c:v>
                </c:pt>
                <c:pt idx="1">
                  <c:v>HENKILÖKUNTALUOKKA SUOMESSA</c:v>
                </c:pt>
                <c:pt idx="2">
                  <c:v>1 - 9 hlö</c:v>
                </c:pt>
                <c:pt idx="3">
                  <c:v>10 - 49 hlö</c:v>
                </c:pt>
                <c:pt idx="4">
                  <c:v>50 - 249 hlö</c:v>
                </c:pt>
                <c:pt idx="5">
                  <c:v>250 - 499 hlö*</c:v>
                </c:pt>
                <c:pt idx="6">
                  <c:v>500- hlö*</c:v>
                </c:pt>
                <c:pt idx="7">
                  <c:v>ULKOMAISEN YHTIÖN TYTÄRYHTIÖ/SIVULIIKE</c:v>
                </c:pt>
                <c:pt idx="8">
                  <c:v>Kyllä</c:v>
                </c:pt>
                <c:pt idx="9">
                  <c:v>Ei</c:v>
                </c:pt>
                <c:pt idx="10">
                  <c:v>LISTATTU YRITYS</c:v>
                </c:pt>
                <c:pt idx="11">
                  <c:v>Kyllä</c:v>
                </c:pt>
                <c:pt idx="12">
                  <c:v>Ei</c:v>
                </c:pt>
              </c:strCache>
            </c:strRef>
          </c:cat>
          <c:val>
            <c:numRef>
              <c:f>Taul1!$B$2:$N$2</c:f>
              <c:numCache>
                <c:formatCode>General</c:formatCode>
                <c:ptCount val="13"/>
                <c:pt idx="0" formatCode="0">
                  <c:v>18.367349999999998</c:v>
                </c:pt>
                <c:pt idx="2" formatCode="0">
                  <c:v>11.90476</c:v>
                </c:pt>
                <c:pt idx="3" formatCode="0">
                  <c:v>13.934430000000001</c:v>
                </c:pt>
                <c:pt idx="4" formatCode="0">
                  <c:v>24.242419999999999</c:v>
                </c:pt>
                <c:pt idx="5" formatCode="0">
                  <c:v>33.333329999999997</c:v>
                </c:pt>
                <c:pt idx="6" formatCode="0">
                  <c:v>15.38462</c:v>
                </c:pt>
                <c:pt idx="8" formatCode="0">
                  <c:v>23.809519999999999</c:v>
                </c:pt>
                <c:pt idx="9" formatCode="0">
                  <c:v>17.84038</c:v>
                </c:pt>
                <c:pt idx="11" formatCode="0">
                  <c:v>17.647058823529413</c:v>
                </c:pt>
                <c:pt idx="12" formatCode="0">
                  <c:v>18.411552346570399</c:v>
                </c:pt>
              </c:numCache>
            </c:numRef>
          </c:val>
        </c:ser>
        <c:ser>
          <c:idx val="1"/>
          <c:order val="1"/>
          <c:tx>
            <c:strRef>
              <c:f>Taul1!$A$3</c:f>
              <c:strCache>
                <c:ptCount val="1"/>
                <c:pt idx="0">
                  <c:v>Kyllä, jonkin verran</c:v>
                </c:pt>
              </c:strCache>
            </c:strRef>
          </c:tx>
          <c:spPr>
            <a:solidFill>
              <a:schemeClr val="accent3"/>
            </a:solidFill>
          </c:spPr>
          <c:invertIfNegative val="0"/>
          <c:dLbls>
            <c:spPr>
              <a:noFill/>
              <a:ln>
                <a:noFill/>
              </a:ln>
              <a:effectLst/>
            </c:spPr>
            <c:txPr>
              <a:bodyPr/>
              <a:lstStyle/>
              <a:p>
                <a:pPr>
                  <a:defRPr sz="1200">
                    <a:latin typeface="+mj-lt"/>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Taul1!$B$1:$N$1</c:f>
              <c:strCache>
                <c:ptCount val="13"/>
                <c:pt idx="0">
                  <c:v>Kaikki</c:v>
                </c:pt>
                <c:pt idx="1">
                  <c:v>HENKILÖKUNTALUOKKA SUOMESSA</c:v>
                </c:pt>
                <c:pt idx="2">
                  <c:v>1 - 9 hlö</c:v>
                </c:pt>
                <c:pt idx="3">
                  <c:v>10 - 49 hlö</c:v>
                </c:pt>
                <c:pt idx="4">
                  <c:v>50 - 249 hlö</c:v>
                </c:pt>
                <c:pt idx="5">
                  <c:v>250 - 499 hlö*</c:v>
                </c:pt>
                <c:pt idx="6">
                  <c:v>500- hlö*</c:v>
                </c:pt>
                <c:pt idx="7">
                  <c:v>ULKOMAISEN YHTIÖN TYTÄRYHTIÖ/SIVULIIKE</c:v>
                </c:pt>
                <c:pt idx="8">
                  <c:v>Kyllä</c:v>
                </c:pt>
                <c:pt idx="9">
                  <c:v>Ei</c:v>
                </c:pt>
                <c:pt idx="10">
                  <c:v>LISTATTU YRITYS</c:v>
                </c:pt>
                <c:pt idx="11">
                  <c:v>Kyllä</c:v>
                </c:pt>
                <c:pt idx="12">
                  <c:v>Ei</c:v>
                </c:pt>
              </c:strCache>
            </c:strRef>
          </c:cat>
          <c:val>
            <c:numRef>
              <c:f>Taul1!$B$3:$N$3</c:f>
              <c:numCache>
                <c:formatCode>General</c:formatCode>
                <c:ptCount val="13"/>
                <c:pt idx="0" formatCode="0">
                  <c:v>72.789119999999997</c:v>
                </c:pt>
                <c:pt idx="2" formatCode="0">
                  <c:v>61.904760000000003</c:v>
                </c:pt>
                <c:pt idx="3" formatCode="0">
                  <c:v>79.508200000000002</c:v>
                </c:pt>
                <c:pt idx="4" formatCode="0">
                  <c:v>69.696969999999993</c:v>
                </c:pt>
                <c:pt idx="5" formatCode="0">
                  <c:v>61.111109999999996</c:v>
                </c:pt>
                <c:pt idx="6" formatCode="0">
                  <c:v>84.615380000000002</c:v>
                </c:pt>
                <c:pt idx="8" formatCode="0">
                  <c:v>65.079369999999997</c:v>
                </c:pt>
                <c:pt idx="9" formatCode="0">
                  <c:v>74.647890000000004</c:v>
                </c:pt>
                <c:pt idx="11" formatCode="0">
                  <c:v>76.470588235294116</c:v>
                </c:pt>
                <c:pt idx="12" formatCode="0">
                  <c:v>72.563176895306853</c:v>
                </c:pt>
              </c:numCache>
            </c:numRef>
          </c:val>
        </c:ser>
        <c:ser>
          <c:idx val="2"/>
          <c:order val="2"/>
          <c:tx>
            <c:strRef>
              <c:f>Taul1!$A$4</c:f>
              <c:strCache>
                <c:ptCount val="1"/>
                <c:pt idx="0">
                  <c:v>Ei lainkaan</c:v>
                </c:pt>
              </c:strCache>
            </c:strRef>
          </c:tx>
          <c:spPr>
            <a:solidFill>
              <a:schemeClr val="accent4"/>
            </a:solidFill>
          </c:spPr>
          <c:invertIfNegative val="0"/>
          <c:dLbls>
            <c:spPr>
              <a:noFill/>
              <a:ln>
                <a:noFill/>
              </a:ln>
              <a:effectLst/>
            </c:spPr>
            <c:txPr>
              <a:bodyPr/>
              <a:lstStyle/>
              <a:p>
                <a:pPr>
                  <a:defRPr sz="1200">
                    <a:latin typeface="+mj-lt"/>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Taul1!$B$1:$N$1</c:f>
              <c:strCache>
                <c:ptCount val="13"/>
                <c:pt idx="0">
                  <c:v>Kaikki</c:v>
                </c:pt>
                <c:pt idx="1">
                  <c:v>HENKILÖKUNTALUOKKA SUOMESSA</c:v>
                </c:pt>
                <c:pt idx="2">
                  <c:v>1 - 9 hlö</c:v>
                </c:pt>
                <c:pt idx="3">
                  <c:v>10 - 49 hlö</c:v>
                </c:pt>
                <c:pt idx="4">
                  <c:v>50 - 249 hlö</c:v>
                </c:pt>
                <c:pt idx="5">
                  <c:v>250 - 499 hlö*</c:v>
                </c:pt>
                <c:pt idx="6">
                  <c:v>500- hlö*</c:v>
                </c:pt>
                <c:pt idx="7">
                  <c:v>ULKOMAISEN YHTIÖN TYTÄRYHTIÖ/SIVULIIKE</c:v>
                </c:pt>
                <c:pt idx="8">
                  <c:v>Kyllä</c:v>
                </c:pt>
                <c:pt idx="9">
                  <c:v>Ei</c:v>
                </c:pt>
                <c:pt idx="10">
                  <c:v>LISTATTU YRITYS</c:v>
                </c:pt>
                <c:pt idx="11">
                  <c:v>Kyllä</c:v>
                </c:pt>
                <c:pt idx="12">
                  <c:v>Ei</c:v>
                </c:pt>
              </c:strCache>
            </c:strRef>
          </c:cat>
          <c:val>
            <c:numRef>
              <c:f>Taul1!$B$4:$N$4</c:f>
              <c:numCache>
                <c:formatCode>General</c:formatCode>
                <c:ptCount val="13"/>
                <c:pt idx="0" formatCode="0">
                  <c:v>8.8435400000000008</c:v>
                </c:pt>
                <c:pt idx="2" formatCode="0">
                  <c:v>26.190480000000001</c:v>
                </c:pt>
                <c:pt idx="3" formatCode="0">
                  <c:v>6.5573800000000002</c:v>
                </c:pt>
                <c:pt idx="4" formatCode="0">
                  <c:v>6.0606099999999996</c:v>
                </c:pt>
                <c:pt idx="5" formatCode="0">
                  <c:v>5.5555599999999998</c:v>
                </c:pt>
                <c:pt idx="8" formatCode="0">
                  <c:v>11.11111</c:v>
                </c:pt>
                <c:pt idx="9" formatCode="0">
                  <c:v>7.5117399999999996</c:v>
                </c:pt>
                <c:pt idx="11" formatCode="0">
                  <c:v>5.8823529411764701</c:v>
                </c:pt>
                <c:pt idx="12" formatCode="0">
                  <c:v>9.025270758122744</c:v>
                </c:pt>
              </c:numCache>
            </c:numRef>
          </c:val>
        </c:ser>
        <c:dLbls>
          <c:showLegendKey val="0"/>
          <c:showVal val="0"/>
          <c:showCatName val="0"/>
          <c:showSerName val="0"/>
          <c:showPercent val="0"/>
          <c:showBubbleSize val="0"/>
        </c:dLbls>
        <c:gapWidth val="55"/>
        <c:overlap val="100"/>
        <c:axId val="753744384"/>
        <c:axId val="753744776"/>
      </c:barChart>
      <c:catAx>
        <c:axId val="753744384"/>
        <c:scaling>
          <c:orientation val="maxMin"/>
        </c:scaling>
        <c:delete val="0"/>
        <c:axPos val="l"/>
        <c:numFmt formatCode="General" sourceLinked="0"/>
        <c:majorTickMark val="none"/>
        <c:minorTickMark val="none"/>
        <c:tickLblPos val="nextTo"/>
        <c:spPr>
          <a:ln>
            <a:solidFill>
              <a:schemeClr val="tx2">
                <a:lumMod val="75000"/>
              </a:schemeClr>
            </a:solidFill>
          </a:ln>
        </c:spPr>
        <c:txPr>
          <a:bodyPr/>
          <a:lstStyle/>
          <a:p>
            <a:pPr>
              <a:defRPr sz="1050" baseline="0">
                <a:latin typeface="Verdana" panose="020B0604030504040204" pitchFamily="34" charset="0"/>
              </a:defRPr>
            </a:pPr>
            <a:endParaRPr lang="fi-FI"/>
          </a:p>
        </c:txPr>
        <c:crossAx val="753744776"/>
        <c:crosses val="autoZero"/>
        <c:auto val="1"/>
        <c:lblAlgn val="ctr"/>
        <c:lblOffset val="100"/>
        <c:noMultiLvlLbl val="0"/>
      </c:catAx>
      <c:valAx>
        <c:axId val="753744776"/>
        <c:scaling>
          <c:orientation val="minMax"/>
        </c:scaling>
        <c:delete val="0"/>
        <c:axPos val="b"/>
        <c:majorGridlines>
          <c:spPr>
            <a:ln>
              <a:solidFill>
                <a:schemeClr val="tx2">
                  <a:lumMod val="75000"/>
                </a:schemeClr>
              </a:solidFill>
            </a:ln>
          </c:spPr>
        </c:majorGridlines>
        <c:numFmt formatCode="0%" sourceLinked="1"/>
        <c:majorTickMark val="out"/>
        <c:minorTickMark val="none"/>
        <c:tickLblPos val="nextTo"/>
        <c:spPr>
          <a:ln>
            <a:noFill/>
          </a:ln>
        </c:spPr>
        <c:txPr>
          <a:bodyPr/>
          <a:lstStyle/>
          <a:p>
            <a:pPr>
              <a:defRPr sz="1050" baseline="0">
                <a:latin typeface="Verdana" panose="020B0604030504040204" pitchFamily="34" charset="0"/>
              </a:defRPr>
            </a:pPr>
            <a:endParaRPr lang="fi-FI"/>
          </a:p>
        </c:txPr>
        <c:crossAx val="753744384"/>
        <c:crosses val="max"/>
        <c:crossBetween val="between"/>
      </c:valAx>
    </c:plotArea>
    <c:legend>
      <c:legendPos val="t"/>
      <c:overlay val="0"/>
      <c:txPr>
        <a:bodyPr/>
        <a:lstStyle/>
        <a:p>
          <a:pPr>
            <a:defRPr sz="1050" baseline="0">
              <a:latin typeface="Verdana" panose="020B0604030504040204" pitchFamily="34" charset="0"/>
            </a:defRPr>
          </a:pPr>
          <a:endParaRPr lang="fi-FI"/>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160933615801912E-2"/>
          <c:y val="8.3809523809523806E-2"/>
          <c:w val="0.94731732405922042"/>
          <c:h val="0.77333333333333332"/>
        </c:manualLayout>
      </c:layout>
      <c:barChart>
        <c:barDir val="bar"/>
        <c:grouping val="clustered"/>
        <c:varyColors val="0"/>
        <c:ser>
          <c:idx val="0"/>
          <c:order val="0"/>
          <c:tx>
            <c:strRef>
              <c:f>Sheet1!$B$1</c:f>
              <c:strCache>
                <c:ptCount val="1"/>
                <c:pt idx="0">
                  <c:v>Euroalue</c:v>
                </c:pt>
              </c:strCache>
            </c:strRef>
          </c:tx>
          <c:spPr>
            <a:solidFill>
              <a:schemeClr val="tx1"/>
            </a:solidFill>
            <a:ln w="3187">
              <a:solidFill>
                <a:schemeClr val="tx1"/>
              </a:solidFill>
              <a:prstDash val="solid"/>
            </a:ln>
          </c:spPr>
          <c:invertIfNegative val="0"/>
          <c:cat>
            <c:strRef>
              <c:f>Sheet1!$A$2:$A$8</c:f>
              <c:strCache>
                <c:ptCount val="7"/>
                <c:pt idx="0">
                  <c:v>2015</c:v>
                </c:pt>
                <c:pt idx="1">
                  <c:v>2016e</c:v>
                </c:pt>
                <c:pt idx="2">
                  <c:v>2017e</c:v>
                </c:pt>
                <c:pt idx="3">
                  <c:v>2018e</c:v>
                </c:pt>
                <c:pt idx="4">
                  <c:v>2019e</c:v>
                </c:pt>
                <c:pt idx="5">
                  <c:v>2020e</c:v>
                </c:pt>
                <c:pt idx="6">
                  <c:v>2021-2025e</c:v>
                </c:pt>
              </c:strCache>
            </c:strRef>
          </c:cat>
          <c:val>
            <c:numRef>
              <c:f>Sheet1!$B$2:$B$8</c:f>
              <c:numCache>
                <c:formatCode>General</c:formatCode>
                <c:ptCount val="7"/>
                <c:pt idx="0">
                  <c:v>1.5</c:v>
                </c:pt>
                <c:pt idx="1">
                  <c:v>1.7</c:v>
                </c:pt>
                <c:pt idx="2">
                  <c:v>1.6</c:v>
                </c:pt>
                <c:pt idx="3">
                  <c:v>1.5</c:v>
                </c:pt>
                <c:pt idx="4">
                  <c:v>1.5</c:v>
                </c:pt>
                <c:pt idx="5">
                  <c:v>1.4</c:v>
                </c:pt>
                <c:pt idx="6">
                  <c:v>1.3</c:v>
                </c:pt>
              </c:numCache>
            </c:numRef>
          </c:val>
        </c:ser>
        <c:ser>
          <c:idx val="1"/>
          <c:order val="1"/>
          <c:tx>
            <c:strRef>
              <c:f>Sheet1!$C$1</c:f>
              <c:strCache>
                <c:ptCount val="1"/>
                <c:pt idx="0">
                  <c:v>Saksa</c:v>
                </c:pt>
              </c:strCache>
            </c:strRef>
          </c:tx>
          <c:spPr>
            <a:solidFill>
              <a:srgbClr val="FFFF99"/>
            </a:solidFill>
            <a:ln>
              <a:solidFill>
                <a:schemeClr val="tx1"/>
              </a:solidFill>
            </a:ln>
          </c:spPr>
          <c:invertIfNegative val="0"/>
          <c:cat>
            <c:strRef>
              <c:f>Sheet1!$A$2:$A$8</c:f>
              <c:strCache>
                <c:ptCount val="7"/>
                <c:pt idx="0">
                  <c:v>2015</c:v>
                </c:pt>
                <c:pt idx="1">
                  <c:v>2016e</c:v>
                </c:pt>
                <c:pt idx="2">
                  <c:v>2017e</c:v>
                </c:pt>
                <c:pt idx="3">
                  <c:v>2018e</c:v>
                </c:pt>
                <c:pt idx="4">
                  <c:v>2019e</c:v>
                </c:pt>
                <c:pt idx="5">
                  <c:v>2020e</c:v>
                </c:pt>
                <c:pt idx="6">
                  <c:v>2021-2025e</c:v>
                </c:pt>
              </c:strCache>
            </c:strRef>
          </c:cat>
          <c:val>
            <c:numRef>
              <c:f>Sheet1!$C$2:$C$8</c:f>
              <c:numCache>
                <c:formatCode>#,##0.0</c:formatCode>
                <c:ptCount val="7"/>
                <c:pt idx="0">
                  <c:v>1.8</c:v>
                </c:pt>
                <c:pt idx="1">
                  <c:v>1.9</c:v>
                </c:pt>
                <c:pt idx="2">
                  <c:v>1.6</c:v>
                </c:pt>
                <c:pt idx="3">
                  <c:v>1.5</c:v>
                </c:pt>
                <c:pt idx="4">
                  <c:v>1.5</c:v>
                </c:pt>
                <c:pt idx="5">
                  <c:v>1.5</c:v>
                </c:pt>
                <c:pt idx="6">
                  <c:v>1.3</c:v>
                </c:pt>
              </c:numCache>
            </c:numRef>
          </c:val>
        </c:ser>
        <c:ser>
          <c:idx val="2"/>
          <c:order val="2"/>
          <c:tx>
            <c:strRef>
              <c:f>Sheet1!$D$1</c:f>
              <c:strCache>
                <c:ptCount val="1"/>
                <c:pt idx="0">
                  <c:v>Venäjä</c:v>
                </c:pt>
              </c:strCache>
            </c:strRef>
          </c:tx>
          <c:spPr>
            <a:ln>
              <a:solidFill>
                <a:schemeClr val="tx1"/>
              </a:solidFill>
            </a:ln>
          </c:spPr>
          <c:invertIfNegative val="0"/>
          <c:cat>
            <c:strRef>
              <c:f>Sheet1!$A$2:$A$8</c:f>
              <c:strCache>
                <c:ptCount val="7"/>
                <c:pt idx="0">
                  <c:v>2015</c:v>
                </c:pt>
                <c:pt idx="1">
                  <c:v>2016e</c:v>
                </c:pt>
                <c:pt idx="2">
                  <c:v>2017e</c:v>
                </c:pt>
                <c:pt idx="3">
                  <c:v>2018e</c:v>
                </c:pt>
                <c:pt idx="4">
                  <c:v>2019e</c:v>
                </c:pt>
                <c:pt idx="5">
                  <c:v>2020e</c:v>
                </c:pt>
                <c:pt idx="6">
                  <c:v>2021-2025e</c:v>
                </c:pt>
              </c:strCache>
            </c:strRef>
          </c:cat>
          <c:val>
            <c:numRef>
              <c:f>Sheet1!$D$2:$D$8</c:f>
              <c:numCache>
                <c:formatCode>General</c:formatCode>
                <c:ptCount val="7"/>
                <c:pt idx="0">
                  <c:v>-3.9</c:v>
                </c:pt>
                <c:pt idx="1">
                  <c:v>-0.1</c:v>
                </c:pt>
                <c:pt idx="2">
                  <c:v>1.5</c:v>
                </c:pt>
                <c:pt idx="3">
                  <c:v>1.9</c:v>
                </c:pt>
                <c:pt idx="4">
                  <c:v>2</c:v>
                </c:pt>
                <c:pt idx="5">
                  <c:v>2.2999999999999998</c:v>
                </c:pt>
                <c:pt idx="6">
                  <c:v>2.2999999999999998</c:v>
                </c:pt>
              </c:numCache>
            </c:numRef>
          </c:val>
        </c:ser>
        <c:ser>
          <c:idx val="3"/>
          <c:order val="3"/>
          <c:tx>
            <c:strRef>
              <c:f>Sheet1!$E$1</c:f>
              <c:strCache>
                <c:ptCount val="1"/>
                <c:pt idx="0">
                  <c:v>USA</c:v>
                </c:pt>
              </c:strCache>
            </c:strRef>
          </c:tx>
          <c:spPr>
            <a:solidFill>
              <a:srgbClr val="00B050"/>
            </a:solidFill>
            <a:ln>
              <a:solidFill>
                <a:schemeClr val="tx1"/>
              </a:solidFill>
            </a:ln>
          </c:spPr>
          <c:invertIfNegative val="0"/>
          <c:cat>
            <c:strRef>
              <c:f>Sheet1!$A$2:$A$8</c:f>
              <c:strCache>
                <c:ptCount val="7"/>
                <c:pt idx="0">
                  <c:v>2015</c:v>
                </c:pt>
                <c:pt idx="1">
                  <c:v>2016e</c:v>
                </c:pt>
                <c:pt idx="2">
                  <c:v>2017e</c:v>
                </c:pt>
                <c:pt idx="3">
                  <c:v>2018e</c:v>
                </c:pt>
                <c:pt idx="4">
                  <c:v>2019e</c:v>
                </c:pt>
                <c:pt idx="5">
                  <c:v>2020e</c:v>
                </c:pt>
                <c:pt idx="6">
                  <c:v>2021-2025e</c:v>
                </c:pt>
              </c:strCache>
            </c:strRef>
          </c:cat>
          <c:val>
            <c:numRef>
              <c:f>Sheet1!$E$2:$E$8</c:f>
              <c:numCache>
                <c:formatCode>General</c:formatCode>
                <c:ptCount val="7"/>
                <c:pt idx="0">
                  <c:v>2.5</c:v>
                </c:pt>
                <c:pt idx="1">
                  <c:v>2.6</c:v>
                </c:pt>
                <c:pt idx="2">
                  <c:v>2.5</c:v>
                </c:pt>
                <c:pt idx="3">
                  <c:v>2.5</c:v>
                </c:pt>
                <c:pt idx="4">
                  <c:v>2.2999999999999998</c:v>
                </c:pt>
                <c:pt idx="5">
                  <c:v>2.2999999999999998</c:v>
                </c:pt>
                <c:pt idx="6">
                  <c:v>2.2000000000000002</c:v>
                </c:pt>
              </c:numCache>
            </c:numRef>
          </c:val>
        </c:ser>
        <c:ser>
          <c:idx val="4"/>
          <c:order val="4"/>
          <c:tx>
            <c:strRef>
              <c:f>Sheet1!$F$1</c:f>
              <c:strCache>
                <c:ptCount val="1"/>
                <c:pt idx="0">
                  <c:v>Brasilia</c:v>
                </c:pt>
              </c:strCache>
            </c:strRef>
          </c:tx>
          <c:spPr>
            <a:ln>
              <a:solidFill>
                <a:schemeClr val="tx1"/>
              </a:solidFill>
            </a:ln>
          </c:spPr>
          <c:invertIfNegative val="0"/>
          <c:cat>
            <c:strRef>
              <c:f>Sheet1!$A$2:$A$8</c:f>
              <c:strCache>
                <c:ptCount val="7"/>
                <c:pt idx="0">
                  <c:v>2015</c:v>
                </c:pt>
                <c:pt idx="1">
                  <c:v>2016e</c:v>
                </c:pt>
                <c:pt idx="2">
                  <c:v>2017e</c:v>
                </c:pt>
                <c:pt idx="3">
                  <c:v>2018e</c:v>
                </c:pt>
                <c:pt idx="4">
                  <c:v>2019e</c:v>
                </c:pt>
                <c:pt idx="5">
                  <c:v>2020e</c:v>
                </c:pt>
                <c:pt idx="6">
                  <c:v>2021-2025e</c:v>
                </c:pt>
              </c:strCache>
            </c:strRef>
          </c:cat>
          <c:val>
            <c:numRef>
              <c:f>Sheet1!$F$2:$F$8</c:f>
              <c:numCache>
                <c:formatCode>General</c:formatCode>
                <c:ptCount val="7"/>
                <c:pt idx="0">
                  <c:v>-2.8</c:v>
                </c:pt>
                <c:pt idx="1">
                  <c:v>-1</c:v>
                </c:pt>
                <c:pt idx="2">
                  <c:v>1.2</c:v>
                </c:pt>
                <c:pt idx="3">
                  <c:v>2</c:v>
                </c:pt>
                <c:pt idx="4">
                  <c:v>2.5</c:v>
                </c:pt>
                <c:pt idx="5">
                  <c:v>2.7</c:v>
                </c:pt>
                <c:pt idx="6">
                  <c:v>2.7</c:v>
                </c:pt>
              </c:numCache>
            </c:numRef>
          </c:val>
        </c:ser>
        <c:ser>
          <c:idx val="5"/>
          <c:order val="5"/>
          <c:tx>
            <c:strRef>
              <c:f>Sheet1!$G$1</c:f>
              <c:strCache>
                <c:ptCount val="1"/>
                <c:pt idx="0">
                  <c:v>Kiina</c:v>
                </c:pt>
              </c:strCache>
            </c:strRef>
          </c:tx>
          <c:spPr>
            <a:solidFill>
              <a:schemeClr val="accent4"/>
            </a:solidFill>
            <a:ln>
              <a:solidFill>
                <a:schemeClr val="tx1"/>
              </a:solidFill>
            </a:ln>
          </c:spPr>
          <c:invertIfNegative val="0"/>
          <c:cat>
            <c:strRef>
              <c:f>Sheet1!$A$2:$A$8</c:f>
              <c:strCache>
                <c:ptCount val="7"/>
                <c:pt idx="0">
                  <c:v>2015</c:v>
                </c:pt>
                <c:pt idx="1">
                  <c:v>2016e</c:v>
                </c:pt>
                <c:pt idx="2">
                  <c:v>2017e</c:v>
                </c:pt>
                <c:pt idx="3">
                  <c:v>2018e</c:v>
                </c:pt>
                <c:pt idx="4">
                  <c:v>2019e</c:v>
                </c:pt>
                <c:pt idx="5">
                  <c:v>2020e</c:v>
                </c:pt>
                <c:pt idx="6">
                  <c:v>2021-2025e</c:v>
                </c:pt>
              </c:strCache>
            </c:strRef>
          </c:cat>
          <c:val>
            <c:numRef>
              <c:f>Sheet1!$G$2:$G$8</c:f>
              <c:numCache>
                <c:formatCode>General</c:formatCode>
                <c:ptCount val="7"/>
                <c:pt idx="0">
                  <c:v>6.8</c:v>
                </c:pt>
                <c:pt idx="1">
                  <c:v>6.5</c:v>
                </c:pt>
                <c:pt idx="2">
                  <c:v>6.3</c:v>
                </c:pt>
                <c:pt idx="3">
                  <c:v>6.2</c:v>
                </c:pt>
                <c:pt idx="4">
                  <c:v>6</c:v>
                </c:pt>
                <c:pt idx="5">
                  <c:v>6</c:v>
                </c:pt>
                <c:pt idx="6">
                  <c:v>5.6</c:v>
                </c:pt>
              </c:numCache>
            </c:numRef>
          </c:val>
        </c:ser>
        <c:ser>
          <c:idx val="6"/>
          <c:order val="6"/>
          <c:tx>
            <c:strRef>
              <c:f>Sheet1!$H$1</c:f>
              <c:strCache>
                <c:ptCount val="1"/>
                <c:pt idx="0">
                  <c:v>Intia</c:v>
                </c:pt>
              </c:strCache>
            </c:strRef>
          </c:tx>
          <c:spPr>
            <a:solidFill>
              <a:srgbClr val="7030A0"/>
            </a:solidFill>
            <a:ln>
              <a:solidFill>
                <a:schemeClr val="tx1"/>
              </a:solidFill>
            </a:ln>
          </c:spPr>
          <c:invertIfNegative val="0"/>
          <c:cat>
            <c:strRef>
              <c:f>Sheet1!$A$2:$A$8</c:f>
              <c:strCache>
                <c:ptCount val="7"/>
                <c:pt idx="0">
                  <c:v>2015</c:v>
                </c:pt>
                <c:pt idx="1">
                  <c:v>2016e</c:v>
                </c:pt>
                <c:pt idx="2">
                  <c:v>2017e</c:v>
                </c:pt>
                <c:pt idx="3">
                  <c:v>2018e</c:v>
                </c:pt>
                <c:pt idx="4">
                  <c:v>2019e</c:v>
                </c:pt>
                <c:pt idx="5">
                  <c:v>2020e</c:v>
                </c:pt>
                <c:pt idx="6">
                  <c:v>2021-2025e</c:v>
                </c:pt>
              </c:strCache>
            </c:strRef>
          </c:cat>
          <c:val>
            <c:numRef>
              <c:f>Sheet1!$H$2:$H$8</c:f>
              <c:numCache>
                <c:formatCode>General</c:formatCode>
                <c:ptCount val="7"/>
                <c:pt idx="0">
                  <c:v>7.5</c:v>
                </c:pt>
                <c:pt idx="1">
                  <c:v>7.8</c:v>
                </c:pt>
                <c:pt idx="2">
                  <c:v>7.9</c:v>
                </c:pt>
                <c:pt idx="3">
                  <c:v>7.6</c:v>
                </c:pt>
                <c:pt idx="4">
                  <c:v>7.7</c:v>
                </c:pt>
                <c:pt idx="5">
                  <c:v>7.7</c:v>
                </c:pt>
                <c:pt idx="6">
                  <c:v>7.4</c:v>
                </c:pt>
              </c:numCache>
            </c:numRef>
          </c:val>
        </c:ser>
        <c:dLbls>
          <c:showLegendKey val="0"/>
          <c:showVal val="0"/>
          <c:showCatName val="0"/>
          <c:showSerName val="0"/>
          <c:showPercent val="0"/>
          <c:showBubbleSize val="0"/>
        </c:dLbls>
        <c:gapWidth val="50"/>
        <c:axId val="615886856"/>
        <c:axId val="615887248"/>
      </c:barChart>
      <c:catAx>
        <c:axId val="615886856"/>
        <c:scaling>
          <c:orientation val="minMax"/>
        </c:scaling>
        <c:delete val="0"/>
        <c:axPos val="l"/>
        <c:numFmt formatCode="General" sourceLinked="1"/>
        <c:majorTickMark val="out"/>
        <c:minorTickMark val="none"/>
        <c:tickLblPos val="nextTo"/>
        <c:spPr>
          <a:ln w="3187">
            <a:solidFill>
              <a:schemeClr val="tx1"/>
            </a:solidFill>
            <a:prstDash val="solid"/>
          </a:ln>
        </c:spPr>
        <c:txPr>
          <a:bodyPr rot="0" vert="horz"/>
          <a:lstStyle/>
          <a:p>
            <a:pPr>
              <a:defRPr sz="1405" b="1" i="0" u="none" strike="noStrike" baseline="0">
                <a:solidFill>
                  <a:srgbClr val="002060"/>
                </a:solidFill>
                <a:latin typeface="Arial Narrow"/>
                <a:ea typeface="Arial Narrow"/>
                <a:cs typeface="Arial Narrow"/>
              </a:defRPr>
            </a:pPr>
            <a:endParaRPr lang="fi-FI"/>
          </a:p>
        </c:txPr>
        <c:crossAx val="615887248"/>
        <c:crosses val="autoZero"/>
        <c:auto val="1"/>
        <c:lblAlgn val="ctr"/>
        <c:lblOffset val="100"/>
        <c:tickLblSkip val="1"/>
        <c:noMultiLvlLbl val="0"/>
      </c:catAx>
      <c:valAx>
        <c:axId val="615887248"/>
        <c:scaling>
          <c:orientation val="minMax"/>
          <c:max val="8.5"/>
          <c:min val="-4.5"/>
        </c:scaling>
        <c:delete val="0"/>
        <c:axPos val="b"/>
        <c:majorGridlines>
          <c:spPr>
            <a:ln w="3187">
              <a:solidFill>
                <a:schemeClr val="tx1"/>
              </a:solidFill>
              <a:prstDash val="dash"/>
            </a:ln>
          </c:spPr>
        </c:majorGridlines>
        <c:numFmt formatCode="#,##0.0" sourceLinked="0"/>
        <c:majorTickMark val="out"/>
        <c:minorTickMark val="none"/>
        <c:tickLblPos val="nextTo"/>
        <c:spPr>
          <a:ln w="3187">
            <a:solidFill>
              <a:schemeClr val="tx1"/>
            </a:solidFill>
            <a:prstDash val="solid"/>
          </a:ln>
        </c:spPr>
        <c:txPr>
          <a:bodyPr rot="0" vert="horz"/>
          <a:lstStyle/>
          <a:p>
            <a:pPr>
              <a:defRPr sz="1405" b="1" i="0" u="none" strike="noStrike" baseline="0">
                <a:solidFill>
                  <a:srgbClr val="002060"/>
                </a:solidFill>
                <a:latin typeface="Arial"/>
                <a:ea typeface="Arial"/>
                <a:cs typeface="Arial"/>
              </a:defRPr>
            </a:pPr>
            <a:endParaRPr lang="fi-FI"/>
          </a:p>
        </c:txPr>
        <c:crossAx val="615886856"/>
        <c:crosses val="autoZero"/>
        <c:crossBetween val="between"/>
        <c:majorUnit val="1"/>
        <c:minorUnit val="0.5"/>
      </c:valAx>
      <c:spPr>
        <a:noFill/>
        <a:ln w="25400">
          <a:noFill/>
        </a:ln>
      </c:spPr>
    </c:plotArea>
    <c:legend>
      <c:legendPos val="b"/>
      <c:legendEntry>
        <c:idx val="5"/>
        <c:txPr>
          <a:bodyPr/>
          <a:lstStyle/>
          <a:p>
            <a:pPr>
              <a:defRPr sz="1400" b="1" i="0" u="none" strike="noStrike" baseline="0">
                <a:solidFill>
                  <a:srgbClr val="002060"/>
                </a:solidFill>
                <a:latin typeface="Arial Narrow"/>
                <a:ea typeface="Arial Narrow"/>
                <a:cs typeface="Arial Narrow"/>
              </a:defRPr>
            </a:pPr>
            <a:endParaRPr lang="fi-FI"/>
          </a:p>
        </c:txPr>
      </c:legendEntry>
      <c:layout>
        <c:manualLayout>
          <c:xMode val="edge"/>
          <c:yMode val="edge"/>
          <c:x val="9.0101272333182311E-2"/>
          <c:y val="0.94857142857142862"/>
          <c:w val="0.62986223533877861"/>
          <c:h val="5.1259779568606764E-2"/>
        </c:manualLayout>
      </c:layout>
      <c:overlay val="0"/>
      <c:spPr>
        <a:noFill/>
        <a:ln w="25494">
          <a:noFill/>
        </a:ln>
      </c:spPr>
      <c:txPr>
        <a:bodyPr/>
        <a:lstStyle/>
        <a:p>
          <a:pPr>
            <a:defRPr sz="1400" b="1" i="0" u="none" strike="noStrike" baseline="0">
              <a:solidFill>
                <a:srgbClr val="002060"/>
              </a:solidFill>
              <a:latin typeface="Arial Narrow"/>
              <a:ea typeface="Arial Narrow"/>
              <a:cs typeface="Arial Narrow"/>
            </a:defRPr>
          </a:pPr>
          <a:endParaRPr lang="fi-FI"/>
        </a:p>
      </c:txPr>
    </c:legend>
    <c:plotVisOnly val="1"/>
    <c:dispBlanksAs val="gap"/>
    <c:showDLblsOverMax val="0"/>
  </c:chart>
  <c:spPr>
    <a:noFill/>
    <a:ln>
      <a:noFill/>
    </a:ln>
  </c:spPr>
  <c:txPr>
    <a:bodyPr/>
    <a:lstStyle/>
    <a:p>
      <a:pPr>
        <a:defRPr sz="1531" b="1" i="0" u="none" strike="noStrike" baseline="0">
          <a:solidFill>
            <a:schemeClr val="tx1"/>
          </a:solidFill>
          <a:latin typeface="Arial Narrow"/>
          <a:ea typeface="Arial Narrow"/>
          <a:cs typeface="Arial Narrow"/>
        </a:defRPr>
      </a:pPr>
      <a:endParaRPr lang="fi-FI"/>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588528237577513"/>
          <c:y val="0.1264984641769068"/>
          <c:w val="0.51772597162829592"/>
          <c:h val="0.80794874643558123"/>
        </c:manualLayout>
      </c:layout>
      <c:barChart>
        <c:barDir val="bar"/>
        <c:grouping val="stacked"/>
        <c:varyColors val="0"/>
        <c:ser>
          <c:idx val="0"/>
          <c:order val="0"/>
          <c:tx>
            <c:strRef>
              <c:f>Taul1!$A$2</c:f>
              <c:strCache>
                <c:ptCount val="1"/>
                <c:pt idx="0">
                  <c:v>Kyllä, merkittävästi</c:v>
                </c:pt>
              </c:strCache>
            </c:strRef>
          </c:tx>
          <c:spPr>
            <a:solidFill>
              <a:srgbClr val="00B050"/>
            </a:solidFill>
            <a:ln>
              <a:noFill/>
            </a:ln>
          </c:spPr>
          <c:invertIfNegative val="0"/>
          <c:dLbls>
            <c:numFmt formatCode="#,##0" sourceLinked="0"/>
            <c:spPr>
              <a:noFill/>
              <a:ln>
                <a:noFill/>
              </a:ln>
              <a:effectLst/>
            </c:spPr>
            <c:txPr>
              <a:bodyPr/>
              <a:lstStyle/>
              <a:p>
                <a:pPr>
                  <a:defRPr b="0">
                    <a:solidFill>
                      <a:srgbClr val="444444"/>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Taul1!$B$2:$J$2</c:f>
              <c:numCache>
                <c:formatCode>General</c:formatCode>
                <c:ptCount val="9"/>
                <c:pt idx="0" formatCode="0.00000">
                  <c:v>25.69444</c:v>
                </c:pt>
                <c:pt idx="2" formatCode="0.00000">
                  <c:v>20</c:v>
                </c:pt>
                <c:pt idx="3" formatCode="0.00000">
                  <c:v>28.099170000000001</c:v>
                </c:pt>
                <c:pt idx="4" formatCode="0.00000">
                  <c:v>26.262630000000001</c:v>
                </c:pt>
                <c:pt idx="5" formatCode="0.00000">
                  <c:v>23.529409999999999</c:v>
                </c:pt>
                <c:pt idx="6" formatCode="0.00000">
                  <c:v>18.181819999999998</c:v>
                </c:pt>
              </c:numCache>
            </c:numRef>
          </c:val>
        </c:ser>
        <c:ser>
          <c:idx val="1"/>
          <c:order val="1"/>
          <c:tx>
            <c:strRef>
              <c:f>Taul1!$A$3</c:f>
              <c:strCache>
                <c:ptCount val="1"/>
                <c:pt idx="0">
                  <c:v>Kyllä, jonkin verran</c:v>
                </c:pt>
              </c:strCache>
            </c:strRef>
          </c:tx>
          <c:spPr>
            <a:solidFill>
              <a:schemeClr val="accent3"/>
            </a:solidFill>
            <a:ln>
              <a:noFill/>
            </a:ln>
          </c:spPr>
          <c:invertIfNegative val="0"/>
          <c:dLbls>
            <c:numFmt formatCode="#,##0" sourceLinked="0"/>
            <c:spPr>
              <a:noFill/>
              <a:ln>
                <a:noFill/>
              </a:ln>
              <a:effectLst/>
            </c:spPr>
            <c:txPr>
              <a:bodyPr/>
              <a:lstStyle/>
              <a:p>
                <a:pPr>
                  <a:defRPr b="0">
                    <a:solidFill>
                      <a:srgbClr val="444444"/>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Taul1!$B$3:$J$3</c:f>
              <c:numCache>
                <c:formatCode>General</c:formatCode>
                <c:ptCount val="9"/>
                <c:pt idx="0" formatCode="0.00000">
                  <c:v>69.44444</c:v>
                </c:pt>
                <c:pt idx="2" formatCode="0.00000">
                  <c:v>62.5</c:v>
                </c:pt>
                <c:pt idx="3" formatCode="0.00000">
                  <c:v>68.595039999999997</c:v>
                </c:pt>
                <c:pt idx="4" formatCode="0.00000">
                  <c:v>70.707070000000002</c:v>
                </c:pt>
                <c:pt idx="5" formatCode="0.00000">
                  <c:v>76.470590000000001</c:v>
                </c:pt>
                <c:pt idx="6" formatCode="0.00000">
                  <c:v>81.818179999999998</c:v>
                </c:pt>
              </c:numCache>
            </c:numRef>
          </c:val>
        </c:ser>
        <c:ser>
          <c:idx val="2"/>
          <c:order val="2"/>
          <c:tx>
            <c:strRef>
              <c:f>Taul1!$A$4</c:f>
              <c:strCache>
                <c:ptCount val="1"/>
                <c:pt idx="0">
                  <c:v>Ei lainkaan</c:v>
                </c:pt>
              </c:strCache>
            </c:strRef>
          </c:tx>
          <c:spPr>
            <a:solidFill>
              <a:schemeClr val="accent4"/>
            </a:solidFill>
            <a:ln>
              <a:noFill/>
            </a:ln>
          </c:spPr>
          <c:invertIfNegative val="0"/>
          <c:dPt>
            <c:idx val="5"/>
            <c:invertIfNegative val="0"/>
            <c:bubble3D val="0"/>
          </c:dPt>
          <c:dLbls>
            <c:numFmt formatCode="#,##0" sourceLinked="0"/>
            <c:spPr>
              <a:noFill/>
              <a:ln>
                <a:noFill/>
              </a:ln>
              <a:effectLst/>
            </c:spPr>
            <c:txPr>
              <a:bodyPr/>
              <a:lstStyle/>
              <a:p>
                <a:pPr>
                  <a:defRPr b="0">
                    <a:solidFill>
                      <a:srgbClr val="444444"/>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Taul1!$B$4:$J$4</c:f>
              <c:numCache>
                <c:formatCode>General</c:formatCode>
                <c:ptCount val="9"/>
                <c:pt idx="0" formatCode="0.00000">
                  <c:v>4.86111</c:v>
                </c:pt>
                <c:pt idx="2" formatCode="0.00000">
                  <c:v>17.5</c:v>
                </c:pt>
                <c:pt idx="3" formatCode="0.00000">
                  <c:v>3.30579</c:v>
                </c:pt>
                <c:pt idx="4" formatCode="0.00000">
                  <c:v>3.0303</c:v>
                </c:pt>
              </c:numCache>
            </c:numRef>
          </c:val>
        </c:ser>
        <c:ser>
          <c:idx val="3"/>
          <c:order val="3"/>
          <c:tx>
            <c:strRef>
              <c:f>Taul1!$A$5</c:f>
              <c:strCache>
                <c:ptCount val="1"/>
              </c:strCache>
            </c:strRef>
          </c:tx>
          <c:invertIfNegative val="0"/>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Taul1!$B$5:$J$5</c:f>
              <c:numCache>
                <c:formatCode>General</c:formatCode>
                <c:ptCount val="9"/>
              </c:numCache>
            </c:numRef>
          </c:val>
        </c:ser>
        <c:dLbls>
          <c:showLegendKey val="0"/>
          <c:showVal val="0"/>
          <c:showCatName val="0"/>
          <c:showSerName val="0"/>
          <c:showPercent val="0"/>
          <c:showBubbleSize val="0"/>
        </c:dLbls>
        <c:gapWidth val="55"/>
        <c:overlap val="100"/>
        <c:axId val="605640712"/>
        <c:axId val="605641104"/>
      </c:barChart>
      <c:catAx>
        <c:axId val="605640712"/>
        <c:scaling>
          <c:orientation val="maxMin"/>
        </c:scaling>
        <c:delete val="0"/>
        <c:axPos val="l"/>
        <c:numFmt formatCode="General" sourceLinked="0"/>
        <c:majorTickMark val="none"/>
        <c:minorTickMark val="none"/>
        <c:tickLblPos val="low"/>
        <c:spPr>
          <a:ln>
            <a:noFill/>
          </a:ln>
        </c:spPr>
        <c:txPr>
          <a:bodyPr/>
          <a:lstStyle/>
          <a:p>
            <a:pPr>
              <a:defRPr sz="1050" baseline="0">
                <a:solidFill>
                  <a:srgbClr val="444444"/>
                </a:solidFill>
                <a:latin typeface="Verdana" panose="020B0604030504040204" pitchFamily="34" charset="0"/>
                <a:cs typeface="Arial" panose="020B0604020202020204" pitchFamily="34" charset="0"/>
              </a:defRPr>
            </a:pPr>
            <a:endParaRPr lang="fi-FI"/>
          </a:p>
        </c:txPr>
        <c:crossAx val="605641104"/>
        <c:crosses val="autoZero"/>
        <c:auto val="1"/>
        <c:lblAlgn val="ctr"/>
        <c:lblOffset val="100"/>
        <c:tickLblSkip val="1"/>
        <c:noMultiLvlLbl val="0"/>
      </c:catAx>
      <c:valAx>
        <c:axId val="605641104"/>
        <c:scaling>
          <c:orientation val="minMax"/>
          <c:max val="100.01"/>
          <c:min val="0"/>
        </c:scaling>
        <c:delete val="0"/>
        <c:axPos val="t"/>
        <c:majorGridlines>
          <c:spPr>
            <a:ln w="6350">
              <a:solidFill>
                <a:srgbClr val="BCBEC0"/>
              </a:solidFill>
            </a:ln>
          </c:spPr>
        </c:majorGridlines>
        <c:title>
          <c:tx>
            <c:rich>
              <a:bodyPr/>
              <a:lstStyle/>
              <a:p>
                <a:pPr>
                  <a:defRPr sz="1200" b="0">
                    <a:solidFill>
                      <a:srgbClr val="444444"/>
                    </a:solidFill>
                    <a:latin typeface="Calibri" panose="020F0502020204030204" pitchFamily="34" charset="0"/>
                    <a:cs typeface="Arial" panose="020B0604020202020204" pitchFamily="34" charset="0"/>
                  </a:defRPr>
                </a:pPr>
                <a:r>
                  <a:rPr lang="fi-FI" sz="1200" b="0" smtClean="0">
                    <a:solidFill>
                      <a:srgbClr val="444444"/>
                    </a:solidFill>
                    <a:latin typeface="Calibri" panose="020F0502020204030204" pitchFamily="34" charset="0"/>
                    <a:cs typeface="Arial" panose="020B0604020202020204" pitchFamily="34" charset="0"/>
                  </a:rPr>
                  <a:t>%</a:t>
                </a:r>
                <a:endParaRPr lang="fi-FI" sz="1200" b="0">
                  <a:solidFill>
                    <a:srgbClr val="444444"/>
                  </a:solidFill>
                  <a:latin typeface="Calibri" panose="020F0502020204030204" pitchFamily="34" charset="0"/>
                  <a:cs typeface="Arial" panose="020B0604020202020204" pitchFamily="34" charset="0"/>
                </a:endParaRPr>
              </a:p>
            </c:rich>
          </c:tx>
          <c:layout>
            <c:manualLayout>
              <c:xMode val="edge"/>
              <c:yMode val="edge"/>
              <c:x val="0.9758663153077809"/>
              <c:y val="0.9454249322195537"/>
            </c:manualLayout>
          </c:layout>
          <c:overlay val="0"/>
        </c:title>
        <c:numFmt formatCode="General" sourceLinked="0"/>
        <c:majorTickMark val="none"/>
        <c:minorTickMark val="none"/>
        <c:tickLblPos val="high"/>
        <c:spPr>
          <a:ln>
            <a:noFill/>
          </a:ln>
        </c:spPr>
        <c:txPr>
          <a:bodyPr/>
          <a:lstStyle/>
          <a:p>
            <a:pPr>
              <a:defRPr sz="1050" baseline="0">
                <a:solidFill>
                  <a:srgbClr val="444444"/>
                </a:solidFill>
                <a:latin typeface="Verdana" panose="020B0604030504040204" pitchFamily="34" charset="0"/>
                <a:cs typeface="Arial" panose="020B0604020202020204" pitchFamily="34" charset="0"/>
              </a:defRPr>
            </a:pPr>
            <a:endParaRPr lang="fi-FI"/>
          </a:p>
        </c:txPr>
        <c:crossAx val="605640712"/>
        <c:crosses val="autoZero"/>
        <c:crossBetween val="between"/>
        <c:majorUnit val="10"/>
        <c:minorUnit val="1"/>
      </c:valAx>
      <c:spPr>
        <a:ln>
          <a:noFill/>
        </a:ln>
      </c:spPr>
    </c:plotArea>
    <c:legend>
      <c:legendPos val="t"/>
      <c:legendEntry>
        <c:idx val="3"/>
        <c:delete val="1"/>
      </c:legendEntry>
      <c:layout>
        <c:manualLayout>
          <c:xMode val="edge"/>
          <c:yMode val="edge"/>
          <c:x val="0.33216429709813328"/>
          <c:y val="1.4904447236692011E-2"/>
          <c:w val="0.55565181787358697"/>
          <c:h val="5.1600334655600787E-2"/>
        </c:manualLayout>
      </c:layout>
      <c:overlay val="0"/>
      <c:txPr>
        <a:bodyPr/>
        <a:lstStyle/>
        <a:p>
          <a:pPr>
            <a:defRPr sz="1050" baseline="0">
              <a:solidFill>
                <a:srgbClr val="444444"/>
              </a:solidFill>
              <a:latin typeface="Verdana" panose="020B060403050404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88102973777635"/>
          <c:y val="0.1264984641769068"/>
          <c:w val="0.67373020202370182"/>
          <c:h val="0.80794874643558123"/>
        </c:manualLayout>
      </c:layout>
      <c:barChart>
        <c:barDir val="bar"/>
        <c:grouping val="stacked"/>
        <c:varyColors val="0"/>
        <c:ser>
          <c:idx val="0"/>
          <c:order val="0"/>
          <c:tx>
            <c:strRef>
              <c:f>Taul1!$A$2</c:f>
              <c:strCache>
                <c:ptCount val="1"/>
                <c:pt idx="0">
                  <c:v>Kyllä, koko tarvittavan määrän</c:v>
                </c:pt>
              </c:strCache>
            </c:strRef>
          </c:tx>
          <c:spPr>
            <a:solidFill>
              <a:schemeClr val="accent3"/>
            </a:solidFill>
            <a:ln>
              <a:noFill/>
            </a:ln>
          </c:spPr>
          <c:invertIfNegative val="0"/>
          <c:dLbls>
            <c:numFmt formatCode="#,##0" sourceLinked="0"/>
            <c:spPr>
              <a:noFill/>
              <a:ln>
                <a:noFill/>
              </a:ln>
              <a:effectLst/>
            </c:spPr>
            <c:txPr>
              <a:bodyPr/>
              <a:lstStyle/>
              <a:p>
                <a:pPr>
                  <a:defRPr b="0">
                    <a:solidFill>
                      <a:srgbClr val="444444"/>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Taul1!$B$2:$J$2</c:f>
              <c:numCache>
                <c:formatCode>General</c:formatCode>
                <c:ptCount val="9"/>
                <c:pt idx="0" formatCode="0.00000">
                  <c:v>64.077669999999998</c:v>
                </c:pt>
                <c:pt idx="2" formatCode="0.00000">
                  <c:v>40</c:v>
                </c:pt>
                <c:pt idx="3" formatCode="0.00000">
                  <c:v>52.941180000000003</c:v>
                </c:pt>
                <c:pt idx="4" formatCode="0.00000">
                  <c:v>76.744190000000003</c:v>
                </c:pt>
                <c:pt idx="5" formatCode="0.00000">
                  <c:v>100</c:v>
                </c:pt>
                <c:pt idx="6" formatCode="0.00000">
                  <c:v>100</c:v>
                </c:pt>
              </c:numCache>
            </c:numRef>
          </c:val>
        </c:ser>
        <c:ser>
          <c:idx val="1"/>
          <c:order val="1"/>
          <c:tx>
            <c:strRef>
              <c:f>Taul1!$A$3</c:f>
              <c:strCache>
                <c:ptCount val="1"/>
                <c:pt idx="0">
                  <c:v>Kyllä, mutta vain osan tavoitellusta määrästä</c:v>
                </c:pt>
              </c:strCache>
            </c:strRef>
          </c:tx>
          <c:spPr>
            <a:solidFill>
              <a:schemeClr val="accent6"/>
            </a:solidFill>
            <a:ln>
              <a:noFill/>
            </a:ln>
          </c:spPr>
          <c:invertIfNegative val="0"/>
          <c:dLbls>
            <c:numFmt formatCode="#,##0" sourceLinked="0"/>
            <c:spPr>
              <a:noFill/>
              <a:ln>
                <a:noFill/>
              </a:ln>
              <a:effectLst/>
            </c:spPr>
            <c:txPr>
              <a:bodyPr/>
              <a:lstStyle/>
              <a:p>
                <a:pPr>
                  <a:defRPr b="0">
                    <a:solidFill>
                      <a:srgbClr val="444444"/>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Taul1!$B$3:$J$3</c:f>
              <c:numCache>
                <c:formatCode>General</c:formatCode>
                <c:ptCount val="9"/>
                <c:pt idx="0" formatCode="0.00000">
                  <c:v>20.388349999999999</c:v>
                </c:pt>
                <c:pt idx="2" formatCode="0.00000">
                  <c:v>40</c:v>
                </c:pt>
                <c:pt idx="3" formatCode="0.00000">
                  <c:v>19.607839999999999</c:v>
                </c:pt>
                <c:pt idx="4" formatCode="0.00000">
                  <c:v>20.930230000000002</c:v>
                </c:pt>
              </c:numCache>
            </c:numRef>
          </c:val>
        </c:ser>
        <c:ser>
          <c:idx val="2"/>
          <c:order val="2"/>
          <c:tx>
            <c:strRef>
              <c:f>Taul1!$A$4</c:f>
              <c:strCache>
                <c:ptCount val="1"/>
                <c:pt idx="0">
                  <c:v>Ei  </c:v>
                </c:pt>
              </c:strCache>
            </c:strRef>
          </c:tx>
          <c:spPr>
            <a:solidFill>
              <a:schemeClr val="accent4"/>
            </a:solidFill>
            <a:ln>
              <a:noFill/>
            </a:ln>
          </c:spPr>
          <c:invertIfNegative val="0"/>
          <c:dPt>
            <c:idx val="5"/>
            <c:invertIfNegative val="0"/>
            <c:bubble3D val="0"/>
          </c:dPt>
          <c:dLbls>
            <c:numFmt formatCode="#,##0" sourceLinked="0"/>
            <c:spPr>
              <a:noFill/>
              <a:ln>
                <a:noFill/>
              </a:ln>
              <a:effectLst/>
            </c:spPr>
            <c:txPr>
              <a:bodyPr/>
              <a:lstStyle/>
              <a:p>
                <a:pPr>
                  <a:defRPr b="0">
                    <a:solidFill>
                      <a:srgbClr val="444444"/>
                    </a:solidFill>
                    <a:latin typeface="Calibri" panose="020F0502020204030204" pitchFamily="34" charset="0"/>
                    <a:cs typeface="Arial" panose="020B0604020202020204" pitchFamily="34" charset="0"/>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Taul1!$B$4:$J$4</c:f>
              <c:numCache>
                <c:formatCode>General</c:formatCode>
                <c:ptCount val="9"/>
                <c:pt idx="0" formatCode="0.00000">
                  <c:v>14.56311</c:v>
                </c:pt>
                <c:pt idx="2" formatCode="0.00000">
                  <c:v>20</c:v>
                </c:pt>
                <c:pt idx="3" formatCode="0.00000">
                  <c:v>25.490200000000002</c:v>
                </c:pt>
                <c:pt idx="4" formatCode="0.00000">
                  <c:v>2.32558</c:v>
                </c:pt>
              </c:numCache>
            </c:numRef>
          </c:val>
        </c:ser>
        <c:ser>
          <c:idx val="3"/>
          <c:order val="3"/>
          <c:tx>
            <c:strRef>
              <c:f>Taul1!$A$5</c:f>
              <c:strCache>
                <c:ptCount val="1"/>
                <c:pt idx="0">
                  <c:v>Eos</c:v>
                </c:pt>
              </c:strCache>
            </c:strRef>
          </c:tx>
          <c:spPr>
            <a:solidFill>
              <a:srgbClr val="E1E1E1"/>
            </a:solidFill>
          </c:spPr>
          <c:invertIfNegative val="0"/>
          <c:dLbls>
            <c:dLbl>
              <c:idx val="0"/>
              <c:layout>
                <c:manualLayout>
                  <c:x val="-1.1098370970895976E-16"/>
                  <c:y val="8.648039352196232E-3"/>
                </c:manualLayout>
              </c:layout>
              <c:showLegendKey val="0"/>
              <c:showVal val="1"/>
              <c:showCatName val="0"/>
              <c:showSerName val="0"/>
              <c:showPercent val="0"/>
              <c:showBubbleSize val="0"/>
              <c:extLst>
                <c:ext xmlns:c15="http://schemas.microsoft.com/office/drawing/2012/chart" uri="{CE6537A1-D6FC-4f65-9D91-7224C49458BB}">
                  <c15:layout>
                    <c:manualLayout>
                      <c:w val="1.8282255013242526E-2"/>
                      <c:h val="5.0369871562019226E-2"/>
                    </c:manualLayout>
                  </c15:layout>
                </c:ext>
              </c:extLst>
            </c:dLbl>
            <c:numFmt formatCode="#,##0" sourceLinked="0"/>
            <c:spPr>
              <a:solidFill>
                <a:schemeClr val="tx2">
                  <a:lumMod val="25000"/>
                  <a:lumOff val="75000"/>
                </a:schemeClr>
              </a:solidFill>
              <a:ln>
                <a:noFill/>
              </a:ln>
              <a:effectLst/>
            </c:spPr>
            <c:txPr>
              <a:bodyPr/>
              <a:lstStyle/>
              <a:p>
                <a:pPr>
                  <a:defRPr>
                    <a:solidFill>
                      <a:srgbClr val="444444"/>
                    </a:solidFill>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Taul1!$B$5:$J$5</c:f>
              <c:numCache>
                <c:formatCode>General</c:formatCode>
                <c:ptCount val="9"/>
                <c:pt idx="0" formatCode="0.00000">
                  <c:v>0.97087000000000001</c:v>
                </c:pt>
                <c:pt idx="3" formatCode="0.00000">
                  <c:v>1.96078</c:v>
                </c:pt>
              </c:numCache>
            </c:numRef>
          </c:val>
        </c:ser>
        <c:dLbls>
          <c:showLegendKey val="0"/>
          <c:showVal val="0"/>
          <c:showCatName val="0"/>
          <c:showSerName val="0"/>
          <c:showPercent val="0"/>
          <c:showBubbleSize val="0"/>
        </c:dLbls>
        <c:gapWidth val="55"/>
        <c:overlap val="100"/>
        <c:axId val="605641888"/>
        <c:axId val="605642280"/>
      </c:barChart>
      <c:catAx>
        <c:axId val="605641888"/>
        <c:scaling>
          <c:orientation val="maxMin"/>
        </c:scaling>
        <c:delete val="0"/>
        <c:axPos val="l"/>
        <c:numFmt formatCode="General" sourceLinked="0"/>
        <c:majorTickMark val="none"/>
        <c:minorTickMark val="none"/>
        <c:tickLblPos val="low"/>
        <c:spPr>
          <a:ln>
            <a:noFill/>
          </a:ln>
        </c:spPr>
        <c:txPr>
          <a:bodyPr/>
          <a:lstStyle/>
          <a:p>
            <a:pPr>
              <a:defRPr sz="1050" baseline="0">
                <a:solidFill>
                  <a:srgbClr val="444444"/>
                </a:solidFill>
                <a:latin typeface="Verdana" panose="020B0604030504040204" pitchFamily="34" charset="0"/>
                <a:cs typeface="Arial" panose="020B0604020202020204" pitchFamily="34" charset="0"/>
              </a:defRPr>
            </a:pPr>
            <a:endParaRPr lang="fi-FI"/>
          </a:p>
        </c:txPr>
        <c:crossAx val="605642280"/>
        <c:crosses val="autoZero"/>
        <c:auto val="1"/>
        <c:lblAlgn val="ctr"/>
        <c:lblOffset val="100"/>
        <c:tickLblSkip val="1"/>
        <c:noMultiLvlLbl val="0"/>
      </c:catAx>
      <c:valAx>
        <c:axId val="605642280"/>
        <c:scaling>
          <c:orientation val="minMax"/>
          <c:max val="100.01"/>
          <c:min val="0"/>
        </c:scaling>
        <c:delete val="0"/>
        <c:axPos val="t"/>
        <c:majorGridlines>
          <c:spPr>
            <a:ln w="6350">
              <a:solidFill>
                <a:srgbClr val="BCBEC0"/>
              </a:solidFill>
            </a:ln>
          </c:spPr>
        </c:majorGridlines>
        <c:title>
          <c:tx>
            <c:rich>
              <a:bodyPr/>
              <a:lstStyle/>
              <a:p>
                <a:pPr>
                  <a:defRPr sz="1200" b="0">
                    <a:solidFill>
                      <a:srgbClr val="444444"/>
                    </a:solidFill>
                    <a:latin typeface="Calibri" panose="020F0502020204030204" pitchFamily="34" charset="0"/>
                    <a:cs typeface="Arial" panose="020B0604020202020204" pitchFamily="34" charset="0"/>
                  </a:defRPr>
                </a:pPr>
                <a:r>
                  <a:rPr lang="fi-FI" sz="1200" b="0" smtClean="0">
                    <a:solidFill>
                      <a:srgbClr val="444444"/>
                    </a:solidFill>
                    <a:latin typeface="Calibri" panose="020F0502020204030204" pitchFamily="34" charset="0"/>
                    <a:cs typeface="Arial" panose="020B0604020202020204" pitchFamily="34" charset="0"/>
                  </a:rPr>
                  <a:t>%</a:t>
                </a:r>
                <a:endParaRPr lang="fi-FI" sz="1200" b="0">
                  <a:solidFill>
                    <a:srgbClr val="444444"/>
                  </a:solidFill>
                  <a:latin typeface="Calibri" panose="020F0502020204030204" pitchFamily="34" charset="0"/>
                  <a:cs typeface="Arial" panose="020B0604020202020204" pitchFamily="34" charset="0"/>
                </a:endParaRPr>
              </a:p>
            </c:rich>
          </c:tx>
          <c:layout>
            <c:manualLayout>
              <c:xMode val="edge"/>
              <c:yMode val="edge"/>
              <c:x val="0.9758663153077809"/>
              <c:y val="0.9454249322195537"/>
            </c:manualLayout>
          </c:layout>
          <c:overlay val="0"/>
        </c:title>
        <c:numFmt formatCode="General" sourceLinked="0"/>
        <c:majorTickMark val="none"/>
        <c:minorTickMark val="none"/>
        <c:tickLblPos val="high"/>
        <c:spPr>
          <a:ln>
            <a:noFill/>
          </a:ln>
        </c:spPr>
        <c:txPr>
          <a:bodyPr/>
          <a:lstStyle/>
          <a:p>
            <a:pPr>
              <a:defRPr>
                <a:solidFill>
                  <a:srgbClr val="444444"/>
                </a:solidFill>
                <a:latin typeface="Calibri" panose="020F0502020204030204" pitchFamily="34" charset="0"/>
                <a:cs typeface="Arial" panose="020B0604020202020204" pitchFamily="34" charset="0"/>
              </a:defRPr>
            </a:pPr>
            <a:endParaRPr lang="fi-FI"/>
          </a:p>
        </c:txPr>
        <c:crossAx val="605641888"/>
        <c:crosses val="autoZero"/>
        <c:crossBetween val="between"/>
        <c:majorUnit val="10"/>
        <c:minorUnit val="1"/>
      </c:valAx>
      <c:spPr>
        <a:ln>
          <a:noFill/>
        </a:ln>
      </c:spPr>
    </c:plotArea>
    <c:legend>
      <c:legendPos val="t"/>
      <c:layout>
        <c:manualLayout>
          <c:xMode val="edge"/>
          <c:yMode val="edge"/>
          <c:x val="0.20711419689773247"/>
          <c:y val="1.4904447236692011E-2"/>
          <c:w val="0.75409149006674769"/>
          <c:h val="9.8129746147141705E-2"/>
        </c:manualLayout>
      </c:layout>
      <c:overlay val="0"/>
      <c:txPr>
        <a:bodyPr/>
        <a:lstStyle/>
        <a:p>
          <a:pPr>
            <a:defRPr sz="1050" baseline="0">
              <a:solidFill>
                <a:srgbClr val="444444"/>
              </a:solidFill>
              <a:latin typeface="Verdana" panose="020B0604030504040204" pitchFamily="34" charset="0"/>
              <a:cs typeface="Arial" panose="020B0604020202020204" pitchFamily="34" charset="0"/>
            </a:defRPr>
          </a:pPr>
          <a:endParaRPr lang="fi-FI"/>
        </a:p>
      </c:txPr>
    </c:legend>
    <c:plotVisOnly val="1"/>
    <c:dispBlanksAs val="gap"/>
    <c:showDLblsOverMax val="0"/>
  </c:chart>
  <c:txPr>
    <a:bodyPr/>
    <a:lstStyle/>
    <a:p>
      <a:pPr>
        <a:defRPr sz="1200">
          <a:latin typeface="Calibri" panose="020F0502020204030204" pitchFamily="34" charset="0"/>
        </a:defRPr>
      </a:pPr>
      <a:endParaRPr lang="fi-FI"/>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7.4739645671020691E-2"/>
          <c:y val="2.522458765417834E-2"/>
          <c:w val="0.75057316168297783"/>
          <c:h val="0.94369900261192341"/>
        </c:manualLayout>
      </c:layout>
      <c:scatterChart>
        <c:scatterStyle val="lineMarker"/>
        <c:varyColors val="0"/>
        <c:ser>
          <c:idx val="0"/>
          <c:order val="0"/>
          <c:tx>
            <c:strRef>
              <c:f>Taul1!$B$1</c:f>
              <c:strCache>
                <c:ptCount val="1"/>
                <c:pt idx="0">
                  <c:v>Sarake2</c:v>
                </c:pt>
              </c:strCache>
            </c:strRef>
          </c:tx>
          <c:spPr>
            <a:ln w="47625">
              <a:noFill/>
            </a:ln>
            <a:effectLst/>
          </c:spPr>
          <c:marker>
            <c:symbol val="circle"/>
            <c:size val="4"/>
            <c:spPr>
              <a:solidFill>
                <a:schemeClr val="accent5"/>
              </a:solidFill>
              <a:ln w="9525">
                <a:noFill/>
              </a:ln>
              <a:effectLst/>
            </c:spPr>
          </c:marker>
          <c:yVal>
            <c:numRef>
              <c:f>Taul1!$B$2:$B$1434</c:f>
              <c:numCache>
                <c:formatCode>General</c:formatCode>
                <c:ptCount val="1433"/>
                <c:pt idx="2" formatCode="0.00">
                  <c:v>-0.05</c:v>
                </c:pt>
                <c:pt idx="3" formatCode="0.00">
                  <c:v>3.85</c:v>
                </c:pt>
                <c:pt idx="4" formatCode="0.00">
                  <c:v>9.4600000000000009</c:v>
                </c:pt>
                <c:pt idx="5" formatCode="0.00">
                  <c:v>80.61</c:v>
                </c:pt>
                <c:pt idx="6" formatCode="0.00">
                  <c:v>2.4700000000000002</c:v>
                </c:pt>
                <c:pt idx="7" formatCode="0.00">
                  <c:v>-28.65</c:v>
                </c:pt>
                <c:pt idx="8" formatCode="0.00">
                  <c:v>13.42</c:v>
                </c:pt>
                <c:pt idx="9" formatCode="0.00">
                  <c:v>4.37</c:v>
                </c:pt>
                <c:pt idx="10" formatCode="0.00">
                  <c:v>2.9</c:v>
                </c:pt>
                <c:pt idx="11" formatCode="0.00">
                  <c:v>16.329999999999998</c:v>
                </c:pt>
                <c:pt idx="12" formatCode="0.00">
                  <c:v>1.26</c:v>
                </c:pt>
                <c:pt idx="13" formatCode="0.00">
                  <c:v>21.54</c:v>
                </c:pt>
                <c:pt idx="14" formatCode="0.00">
                  <c:v>18.48</c:v>
                </c:pt>
                <c:pt idx="15" formatCode="0.00">
                  <c:v>11.87</c:v>
                </c:pt>
                <c:pt idx="16" formatCode="0.00">
                  <c:v>13.61</c:v>
                </c:pt>
                <c:pt idx="17" formatCode="0.00">
                  <c:v>16.88</c:v>
                </c:pt>
                <c:pt idx="18" formatCode="0.00">
                  <c:v>6.77</c:v>
                </c:pt>
                <c:pt idx="19" formatCode="0.00">
                  <c:v>13.9</c:v>
                </c:pt>
                <c:pt idx="20" formatCode="0.00">
                  <c:v>30.26</c:v>
                </c:pt>
                <c:pt idx="21" formatCode="0.00">
                  <c:v>11.68</c:v>
                </c:pt>
                <c:pt idx="22" formatCode="0.00">
                  <c:v>6.75</c:v>
                </c:pt>
                <c:pt idx="23" formatCode="0.00">
                  <c:v>27.6</c:v>
                </c:pt>
                <c:pt idx="24" formatCode="0.00">
                  <c:v>38.57</c:v>
                </c:pt>
                <c:pt idx="25" formatCode="0.00">
                  <c:v>6.39</c:v>
                </c:pt>
                <c:pt idx="26" formatCode="0.00">
                  <c:v>7.86</c:v>
                </c:pt>
                <c:pt idx="27" formatCode="0.00">
                  <c:v>15.05</c:v>
                </c:pt>
                <c:pt idx="28" formatCode="0.00">
                  <c:v>10.68</c:v>
                </c:pt>
                <c:pt idx="29" formatCode="0.00">
                  <c:v>-7.96</c:v>
                </c:pt>
                <c:pt idx="30" formatCode="0.00">
                  <c:v>5.2</c:v>
                </c:pt>
                <c:pt idx="31" formatCode="0.00">
                  <c:v>7.34</c:v>
                </c:pt>
                <c:pt idx="32" formatCode="0.00">
                  <c:v>6.64</c:v>
                </c:pt>
                <c:pt idx="33" formatCode="0.00">
                  <c:v>-1.84</c:v>
                </c:pt>
                <c:pt idx="34" formatCode="0.00">
                  <c:v>-1.96</c:v>
                </c:pt>
                <c:pt idx="35" formatCode="0.00">
                  <c:v>-0.34</c:v>
                </c:pt>
                <c:pt idx="36" formatCode="0.00">
                  <c:v>5.59</c:v>
                </c:pt>
                <c:pt idx="37" formatCode="0.00">
                  <c:v>3.16</c:v>
                </c:pt>
                <c:pt idx="38" formatCode="0.00">
                  <c:v>1.79</c:v>
                </c:pt>
                <c:pt idx="39" formatCode="0.00">
                  <c:v>10.16</c:v>
                </c:pt>
                <c:pt idx="40" formatCode="0.00">
                  <c:v>2.66</c:v>
                </c:pt>
                <c:pt idx="41" formatCode="0.00">
                  <c:v>3.63</c:v>
                </c:pt>
                <c:pt idx="42" formatCode="0.00">
                  <c:v>7.87</c:v>
                </c:pt>
                <c:pt idx="43" formatCode="0.00">
                  <c:v>-10.62</c:v>
                </c:pt>
                <c:pt idx="44" formatCode="0.00">
                  <c:v>7.79</c:v>
                </c:pt>
                <c:pt idx="45" formatCode="0.00">
                  <c:v>4.4000000000000004</c:v>
                </c:pt>
                <c:pt idx="46" formatCode="0.00">
                  <c:v>0.12</c:v>
                </c:pt>
                <c:pt idx="47" formatCode="0.00">
                  <c:v>-15.6</c:v>
                </c:pt>
                <c:pt idx="48" formatCode="0.00">
                  <c:v>-7.25</c:v>
                </c:pt>
                <c:pt idx="49" formatCode="0.00">
                  <c:v>4.79</c:v>
                </c:pt>
                <c:pt idx="50" formatCode="0.00">
                  <c:v>-2.1</c:v>
                </c:pt>
                <c:pt idx="51" formatCode="0.00">
                  <c:v>2.76</c:v>
                </c:pt>
                <c:pt idx="52" formatCode="0.00">
                  <c:v>11.36</c:v>
                </c:pt>
                <c:pt idx="53" formatCode="0.00">
                  <c:v>9.3699999999999992</c:v>
                </c:pt>
                <c:pt idx="54" formatCode="0.00">
                  <c:v>10.71</c:v>
                </c:pt>
                <c:pt idx="55" formatCode="0.00">
                  <c:v>1.75</c:v>
                </c:pt>
                <c:pt idx="56" formatCode="0.00">
                  <c:v>-6.05</c:v>
                </c:pt>
                <c:pt idx="57" formatCode="0.00">
                  <c:v>-1.73</c:v>
                </c:pt>
                <c:pt idx="58" formatCode="0.00">
                  <c:v>10.6</c:v>
                </c:pt>
                <c:pt idx="59" formatCode="0.00">
                  <c:v>10.64</c:v>
                </c:pt>
                <c:pt idx="60" formatCode="0.00">
                  <c:v>1.35</c:v>
                </c:pt>
                <c:pt idx="61" formatCode="0.00">
                  <c:v>29.19</c:v>
                </c:pt>
                <c:pt idx="62" formatCode="0.00">
                  <c:v>9.5</c:v>
                </c:pt>
                <c:pt idx="63" formatCode="0.00">
                  <c:v>7.46</c:v>
                </c:pt>
                <c:pt idx="64" formatCode="0.00">
                  <c:v>-17.510000000000002</c:v>
                </c:pt>
                <c:pt idx="65" formatCode="0.00">
                  <c:v>7.15</c:v>
                </c:pt>
                <c:pt idx="66" formatCode="0.00">
                  <c:v>-4.6900000000000004</c:v>
                </c:pt>
                <c:pt idx="67" formatCode="0.00">
                  <c:v>-13.75</c:v>
                </c:pt>
                <c:pt idx="68" formatCode="0.00">
                  <c:v>2.48</c:v>
                </c:pt>
                <c:pt idx="69" formatCode="0.00">
                  <c:v>-0.06</c:v>
                </c:pt>
                <c:pt idx="70" formatCode="0.00">
                  <c:v>5.35</c:v>
                </c:pt>
                <c:pt idx="71" formatCode="0.00">
                  <c:v>4.55</c:v>
                </c:pt>
                <c:pt idx="72" formatCode="0.00">
                  <c:v>1.32</c:v>
                </c:pt>
                <c:pt idx="73" formatCode="0.00">
                  <c:v>12.44</c:v>
                </c:pt>
                <c:pt idx="74" formatCode="0.00">
                  <c:v>-0.35</c:v>
                </c:pt>
                <c:pt idx="75" formatCode="0.00">
                  <c:v>1.32</c:v>
                </c:pt>
                <c:pt idx="76" formatCode="0.00">
                  <c:v>-1.84</c:v>
                </c:pt>
                <c:pt idx="77" formatCode="0.00">
                  <c:v>-20.47</c:v>
                </c:pt>
                <c:pt idx="78" formatCode="0.00">
                  <c:v>95.11</c:v>
                </c:pt>
                <c:pt idx="79" formatCode="0.00">
                  <c:v>1.94</c:v>
                </c:pt>
                <c:pt idx="80" formatCode="0.00">
                  <c:v>-11.88</c:v>
                </c:pt>
                <c:pt idx="81" formatCode="0.00">
                  <c:v>-0.01</c:v>
                </c:pt>
                <c:pt idx="82" formatCode="0.00">
                  <c:v>0.46</c:v>
                </c:pt>
                <c:pt idx="83" formatCode="0.00">
                  <c:v>-5.79</c:v>
                </c:pt>
                <c:pt idx="84" formatCode="0.00">
                  <c:v>2.93</c:v>
                </c:pt>
                <c:pt idx="85" formatCode="0.00">
                  <c:v>9.26</c:v>
                </c:pt>
                <c:pt idx="86" formatCode="0.00">
                  <c:v>43.33</c:v>
                </c:pt>
                <c:pt idx="87" formatCode="0.00">
                  <c:v>-58.56</c:v>
                </c:pt>
                <c:pt idx="88" formatCode="0.00">
                  <c:v>55.44</c:v>
                </c:pt>
                <c:pt idx="89" formatCode="0.00">
                  <c:v>-2.59</c:v>
                </c:pt>
                <c:pt idx="90" formatCode="0.00">
                  <c:v>-0.17</c:v>
                </c:pt>
                <c:pt idx="91" formatCode="0.00">
                  <c:v>-3.56</c:v>
                </c:pt>
                <c:pt idx="92" formatCode="0.00">
                  <c:v>0.23</c:v>
                </c:pt>
                <c:pt idx="93" formatCode="0.00">
                  <c:v>0.13</c:v>
                </c:pt>
                <c:pt idx="94" formatCode="0.00">
                  <c:v>3.1</c:v>
                </c:pt>
                <c:pt idx="95" formatCode="0.00">
                  <c:v>8.19</c:v>
                </c:pt>
                <c:pt idx="96" formatCode="0.00">
                  <c:v>-0.06</c:v>
                </c:pt>
                <c:pt idx="97" formatCode="0.00">
                  <c:v>0.49</c:v>
                </c:pt>
                <c:pt idx="98" formatCode="0.00">
                  <c:v>5.77</c:v>
                </c:pt>
                <c:pt idx="99" formatCode="0.00">
                  <c:v>2.59</c:v>
                </c:pt>
                <c:pt idx="100" formatCode="0.00">
                  <c:v>6.23</c:v>
                </c:pt>
                <c:pt idx="101" formatCode="0.00">
                  <c:v>0.9</c:v>
                </c:pt>
                <c:pt idx="102" formatCode="0.00">
                  <c:v>7.41</c:v>
                </c:pt>
                <c:pt idx="103" formatCode="0.00">
                  <c:v>-6.32</c:v>
                </c:pt>
                <c:pt idx="104" formatCode="0.00">
                  <c:v>8.74</c:v>
                </c:pt>
                <c:pt idx="105" formatCode="0.00">
                  <c:v>9.08</c:v>
                </c:pt>
                <c:pt idx="106" formatCode="0.00">
                  <c:v>7.32</c:v>
                </c:pt>
                <c:pt idx="107" formatCode="0.00">
                  <c:v>-27.18</c:v>
                </c:pt>
                <c:pt idx="108" formatCode="0.00">
                  <c:v>2.77</c:v>
                </c:pt>
                <c:pt idx="109" formatCode="0.00">
                  <c:v>7.36</c:v>
                </c:pt>
                <c:pt idx="110" formatCode="0.00">
                  <c:v>-6.53</c:v>
                </c:pt>
                <c:pt idx="111" formatCode="0.00">
                  <c:v>3.92</c:v>
                </c:pt>
                <c:pt idx="112" formatCode="0.00">
                  <c:v>7.0000000000000007E-2</c:v>
                </c:pt>
                <c:pt idx="113" formatCode="0.00">
                  <c:v>0.68</c:v>
                </c:pt>
                <c:pt idx="114" formatCode="0.00">
                  <c:v>18.12</c:v>
                </c:pt>
                <c:pt idx="115" formatCode="0.00">
                  <c:v>3.27</c:v>
                </c:pt>
                <c:pt idx="116" formatCode="0.00">
                  <c:v>3.58</c:v>
                </c:pt>
                <c:pt idx="117" formatCode="0.00">
                  <c:v>-4.97</c:v>
                </c:pt>
                <c:pt idx="118" formatCode="0.00">
                  <c:v>-635.51</c:v>
                </c:pt>
                <c:pt idx="119" formatCode="0.00">
                  <c:v>3.15</c:v>
                </c:pt>
                <c:pt idx="120" formatCode="0.00">
                  <c:v>9.17</c:v>
                </c:pt>
                <c:pt idx="121" formatCode="0.00">
                  <c:v>-3.66</c:v>
                </c:pt>
                <c:pt idx="122" formatCode="0.00">
                  <c:v>-0.09</c:v>
                </c:pt>
                <c:pt idx="123" formatCode="0.00">
                  <c:v>6.77</c:v>
                </c:pt>
                <c:pt idx="124" formatCode="0.00">
                  <c:v>6.97</c:v>
                </c:pt>
                <c:pt idx="125" formatCode="0.00">
                  <c:v>0.84</c:v>
                </c:pt>
                <c:pt idx="126" formatCode="0.00">
                  <c:v>4.7699999999999996</c:v>
                </c:pt>
                <c:pt idx="127" formatCode="0.00">
                  <c:v>7.29</c:v>
                </c:pt>
                <c:pt idx="128" formatCode="0.00">
                  <c:v>-145.57</c:v>
                </c:pt>
                <c:pt idx="129" formatCode="0.00">
                  <c:v>5.62</c:v>
                </c:pt>
                <c:pt idx="130" formatCode="0.00">
                  <c:v>5.55</c:v>
                </c:pt>
                <c:pt idx="131" formatCode="0.00">
                  <c:v>-2.73</c:v>
                </c:pt>
                <c:pt idx="132" formatCode="0.00">
                  <c:v>5.14</c:v>
                </c:pt>
                <c:pt idx="133" formatCode="0.00">
                  <c:v>-2.13</c:v>
                </c:pt>
                <c:pt idx="134" formatCode="0.00">
                  <c:v>4.66</c:v>
                </c:pt>
                <c:pt idx="135" formatCode="0.00">
                  <c:v>2.39</c:v>
                </c:pt>
                <c:pt idx="136" formatCode="0.00">
                  <c:v>1.99</c:v>
                </c:pt>
                <c:pt idx="137" formatCode="0.00">
                  <c:v>-4.1500000000000004</c:v>
                </c:pt>
                <c:pt idx="138" formatCode="0.00">
                  <c:v>-8.64</c:v>
                </c:pt>
                <c:pt idx="139" formatCode="0.00">
                  <c:v>-196.67</c:v>
                </c:pt>
                <c:pt idx="140" formatCode="0.00">
                  <c:v>6.5</c:v>
                </c:pt>
                <c:pt idx="141" formatCode="0.00">
                  <c:v>-0.43</c:v>
                </c:pt>
                <c:pt idx="142" formatCode="0.00">
                  <c:v>5.78</c:v>
                </c:pt>
                <c:pt idx="143" formatCode="0.00">
                  <c:v>6.82</c:v>
                </c:pt>
                <c:pt idx="144" formatCode="0.00">
                  <c:v>10.7</c:v>
                </c:pt>
                <c:pt idx="145" formatCode="0.00">
                  <c:v>2.48</c:v>
                </c:pt>
                <c:pt idx="146" formatCode="0.00">
                  <c:v>19.809999999999999</c:v>
                </c:pt>
                <c:pt idx="147" formatCode="0.00">
                  <c:v>3.66</c:v>
                </c:pt>
                <c:pt idx="148" formatCode="0.00">
                  <c:v>6.29</c:v>
                </c:pt>
                <c:pt idx="149" formatCode="0.00">
                  <c:v>-3.21</c:v>
                </c:pt>
                <c:pt idx="150" formatCode="0.00">
                  <c:v>21.56</c:v>
                </c:pt>
                <c:pt idx="151" formatCode="0.00">
                  <c:v>11.78</c:v>
                </c:pt>
                <c:pt idx="152" formatCode="0.00">
                  <c:v>48.68</c:v>
                </c:pt>
                <c:pt idx="153" formatCode="0.00">
                  <c:v>22.48</c:v>
                </c:pt>
                <c:pt idx="154" formatCode="0.00">
                  <c:v>4.04</c:v>
                </c:pt>
                <c:pt idx="155" formatCode="0.00">
                  <c:v>-2.02</c:v>
                </c:pt>
                <c:pt idx="156" formatCode="0.00">
                  <c:v>-0.88</c:v>
                </c:pt>
                <c:pt idx="157" formatCode="0.00">
                  <c:v>10.97</c:v>
                </c:pt>
                <c:pt idx="158" formatCode="0.00">
                  <c:v>-0.11</c:v>
                </c:pt>
                <c:pt idx="159" formatCode="0.00">
                  <c:v>1.08</c:v>
                </c:pt>
                <c:pt idx="160" formatCode="0.00">
                  <c:v>-17.57</c:v>
                </c:pt>
                <c:pt idx="161" formatCode="0.00">
                  <c:v>-20.420000000000002</c:v>
                </c:pt>
                <c:pt idx="162" formatCode="0.00">
                  <c:v>-0.31</c:v>
                </c:pt>
                <c:pt idx="163" formatCode="0.00">
                  <c:v>9.5500000000000007</c:v>
                </c:pt>
                <c:pt idx="164" formatCode="0.00">
                  <c:v>-5.56</c:v>
                </c:pt>
                <c:pt idx="165" formatCode="0.00">
                  <c:v>-23.98</c:v>
                </c:pt>
                <c:pt idx="166" formatCode="0.00">
                  <c:v>12.69</c:v>
                </c:pt>
                <c:pt idx="167" formatCode="0.00">
                  <c:v>0.17</c:v>
                </c:pt>
                <c:pt idx="168" formatCode="0.00">
                  <c:v>7.97</c:v>
                </c:pt>
                <c:pt idx="169" formatCode="0.00">
                  <c:v>-7.78</c:v>
                </c:pt>
                <c:pt idx="170" formatCode="0.00">
                  <c:v>2.84</c:v>
                </c:pt>
                <c:pt idx="171" formatCode="0.00">
                  <c:v>1.03</c:v>
                </c:pt>
                <c:pt idx="172" formatCode="0.00">
                  <c:v>21.75</c:v>
                </c:pt>
                <c:pt idx="173" formatCode="0.00">
                  <c:v>-2.4700000000000002</c:v>
                </c:pt>
                <c:pt idx="174" formatCode="0.00">
                  <c:v>4.6900000000000004</c:v>
                </c:pt>
                <c:pt idx="175" formatCode="0.00">
                  <c:v>5</c:v>
                </c:pt>
                <c:pt idx="176" formatCode="0.00">
                  <c:v>-2.58</c:v>
                </c:pt>
                <c:pt idx="177" formatCode="0.00">
                  <c:v>10.119999999999999</c:v>
                </c:pt>
                <c:pt idx="178" formatCode="0.00">
                  <c:v>17.989999999999998</c:v>
                </c:pt>
                <c:pt idx="179" formatCode="0.00">
                  <c:v>3.56</c:v>
                </c:pt>
                <c:pt idx="180" formatCode="0.00">
                  <c:v>0.23</c:v>
                </c:pt>
                <c:pt idx="181" formatCode="0.00">
                  <c:v>0.23</c:v>
                </c:pt>
                <c:pt idx="182" formatCode="0.00">
                  <c:v>3.23</c:v>
                </c:pt>
                <c:pt idx="183" formatCode="0.00">
                  <c:v>-5.13</c:v>
                </c:pt>
                <c:pt idx="184" formatCode="0.00">
                  <c:v>0.01</c:v>
                </c:pt>
                <c:pt idx="185" formatCode="0.00">
                  <c:v>-0.2</c:v>
                </c:pt>
                <c:pt idx="186" formatCode="0.00">
                  <c:v>1.07</c:v>
                </c:pt>
                <c:pt idx="187" formatCode="0.00">
                  <c:v>1.74</c:v>
                </c:pt>
                <c:pt idx="188" formatCode="0.00">
                  <c:v>6.21</c:v>
                </c:pt>
                <c:pt idx="189" formatCode="0.00">
                  <c:v>-6.35</c:v>
                </c:pt>
                <c:pt idx="190" formatCode="0.00">
                  <c:v>28.83</c:v>
                </c:pt>
                <c:pt idx="191" formatCode="0.00">
                  <c:v>7.96</c:v>
                </c:pt>
                <c:pt idx="192" formatCode="0.00">
                  <c:v>0.03</c:v>
                </c:pt>
                <c:pt idx="193" formatCode="0.00">
                  <c:v>0.91</c:v>
                </c:pt>
                <c:pt idx="194" formatCode="0.00">
                  <c:v>14.74</c:v>
                </c:pt>
                <c:pt idx="195" formatCode="0.00">
                  <c:v>1.5</c:v>
                </c:pt>
                <c:pt idx="196" formatCode="0.00">
                  <c:v>-0.02</c:v>
                </c:pt>
                <c:pt idx="197" formatCode="0.00">
                  <c:v>4.49</c:v>
                </c:pt>
                <c:pt idx="198" formatCode="0.00">
                  <c:v>-2.96</c:v>
                </c:pt>
                <c:pt idx="199" formatCode="0.00">
                  <c:v>-1.46</c:v>
                </c:pt>
                <c:pt idx="200" formatCode="0.00">
                  <c:v>7.38</c:v>
                </c:pt>
                <c:pt idx="201" formatCode="0.00">
                  <c:v>13.64</c:v>
                </c:pt>
                <c:pt idx="202" formatCode="0.00">
                  <c:v>-4.21</c:v>
                </c:pt>
                <c:pt idx="203" formatCode="0.00">
                  <c:v>6.93</c:v>
                </c:pt>
                <c:pt idx="204" formatCode="0.00">
                  <c:v>4.28</c:v>
                </c:pt>
                <c:pt idx="205" formatCode="0.00">
                  <c:v>-0.52</c:v>
                </c:pt>
                <c:pt idx="206" formatCode="0.00">
                  <c:v>15.04</c:v>
                </c:pt>
                <c:pt idx="207" formatCode="0.00">
                  <c:v>-1.1200000000000001</c:v>
                </c:pt>
                <c:pt idx="208" formatCode="0.00">
                  <c:v>1.85</c:v>
                </c:pt>
                <c:pt idx="209" formatCode="0.00">
                  <c:v>8.36</c:v>
                </c:pt>
                <c:pt idx="210" formatCode="0.00">
                  <c:v>13.07</c:v>
                </c:pt>
                <c:pt idx="211" formatCode="0.00">
                  <c:v>-7.45</c:v>
                </c:pt>
                <c:pt idx="212" formatCode="0.00">
                  <c:v>2.76</c:v>
                </c:pt>
                <c:pt idx="213" formatCode="0.00">
                  <c:v>4.41</c:v>
                </c:pt>
                <c:pt idx="214" formatCode="0.00">
                  <c:v>10.31</c:v>
                </c:pt>
                <c:pt idx="215" formatCode="0.00">
                  <c:v>9.67</c:v>
                </c:pt>
                <c:pt idx="216" formatCode="0.00">
                  <c:v>-8.98</c:v>
                </c:pt>
                <c:pt idx="217" formatCode="0.00">
                  <c:v>3.41</c:v>
                </c:pt>
                <c:pt idx="218" formatCode="0.00">
                  <c:v>-10.08</c:v>
                </c:pt>
                <c:pt idx="219" formatCode="0.00">
                  <c:v>0.31</c:v>
                </c:pt>
                <c:pt idx="220" formatCode="0.00">
                  <c:v>1.08</c:v>
                </c:pt>
                <c:pt idx="221" formatCode="0.00">
                  <c:v>-6.28</c:v>
                </c:pt>
                <c:pt idx="222" formatCode="0.00">
                  <c:v>11.49</c:v>
                </c:pt>
                <c:pt idx="223" formatCode="0.00">
                  <c:v>-39.35</c:v>
                </c:pt>
                <c:pt idx="224" formatCode="0.00">
                  <c:v>13.23</c:v>
                </c:pt>
                <c:pt idx="225" formatCode="0.00">
                  <c:v>-0.8</c:v>
                </c:pt>
                <c:pt idx="226" formatCode="0.00">
                  <c:v>-2.44</c:v>
                </c:pt>
                <c:pt idx="227" formatCode="0.00">
                  <c:v>11.06</c:v>
                </c:pt>
                <c:pt idx="228" formatCode="0.00">
                  <c:v>11.3</c:v>
                </c:pt>
                <c:pt idx="229" formatCode="0.00">
                  <c:v>6.39</c:v>
                </c:pt>
                <c:pt idx="230" formatCode="0.00">
                  <c:v>0.18</c:v>
                </c:pt>
                <c:pt idx="231" formatCode="0.00">
                  <c:v>1.1000000000000001</c:v>
                </c:pt>
                <c:pt idx="232" formatCode="0.00">
                  <c:v>9.0399999999999991</c:v>
                </c:pt>
                <c:pt idx="233" formatCode="0.00">
                  <c:v>-6.45</c:v>
                </c:pt>
                <c:pt idx="234" formatCode="0.00">
                  <c:v>13.03</c:v>
                </c:pt>
                <c:pt idx="235" formatCode="0.00">
                  <c:v>2.23</c:v>
                </c:pt>
                <c:pt idx="236" formatCode="0.00">
                  <c:v>16.86</c:v>
                </c:pt>
                <c:pt idx="237" formatCode="0.00">
                  <c:v>11.32</c:v>
                </c:pt>
                <c:pt idx="238" formatCode="0.00">
                  <c:v>2.2200000000000002</c:v>
                </c:pt>
                <c:pt idx="239" formatCode="0.00">
                  <c:v>6.77</c:v>
                </c:pt>
                <c:pt idx="240" formatCode="0.00">
                  <c:v>2.17</c:v>
                </c:pt>
                <c:pt idx="241" formatCode="0.00">
                  <c:v>-1.94</c:v>
                </c:pt>
                <c:pt idx="242" formatCode="0.00">
                  <c:v>9.4</c:v>
                </c:pt>
                <c:pt idx="243" formatCode="0.00">
                  <c:v>-19.39</c:v>
                </c:pt>
                <c:pt idx="244" formatCode="0.00">
                  <c:v>31.49</c:v>
                </c:pt>
                <c:pt idx="245" formatCode="0.00">
                  <c:v>-4.0999999999999996</c:v>
                </c:pt>
                <c:pt idx="246" formatCode="0.00">
                  <c:v>9.3699999999999992</c:v>
                </c:pt>
                <c:pt idx="247" formatCode="0.00">
                  <c:v>6.84</c:v>
                </c:pt>
                <c:pt idx="248" formatCode="0.00">
                  <c:v>3.08</c:v>
                </c:pt>
                <c:pt idx="249" formatCode="0.00">
                  <c:v>6.63</c:v>
                </c:pt>
                <c:pt idx="250" formatCode="0.00">
                  <c:v>4.0599999999999996</c:v>
                </c:pt>
                <c:pt idx="251" formatCode="0.00">
                  <c:v>6.59</c:v>
                </c:pt>
                <c:pt idx="252" formatCode="0.00">
                  <c:v>5.15</c:v>
                </c:pt>
                <c:pt idx="253" formatCode="0.00">
                  <c:v>2.0099999999999998</c:v>
                </c:pt>
                <c:pt idx="254" formatCode="0.00">
                  <c:v>1.95</c:v>
                </c:pt>
                <c:pt idx="255" formatCode="0.00">
                  <c:v>-1.39</c:v>
                </c:pt>
                <c:pt idx="256" formatCode="0.00">
                  <c:v>1.97</c:v>
                </c:pt>
                <c:pt idx="257" formatCode="0.00">
                  <c:v>6.41</c:v>
                </c:pt>
                <c:pt idx="258" formatCode="0.00">
                  <c:v>-9.7799999999999994</c:v>
                </c:pt>
                <c:pt idx="259" formatCode="0.00">
                  <c:v>1.0900000000000001</c:v>
                </c:pt>
                <c:pt idx="260" formatCode="0.00">
                  <c:v>1.9</c:v>
                </c:pt>
                <c:pt idx="261" formatCode="0.00">
                  <c:v>-6.9</c:v>
                </c:pt>
                <c:pt idx="262" formatCode="0.00">
                  <c:v>2.77</c:v>
                </c:pt>
                <c:pt idx="263" formatCode="0.00">
                  <c:v>4.21</c:v>
                </c:pt>
                <c:pt idx="264" formatCode="0.00">
                  <c:v>-3.32</c:v>
                </c:pt>
                <c:pt idx="265" formatCode="0.00">
                  <c:v>-2.91</c:v>
                </c:pt>
                <c:pt idx="266" formatCode="0.00">
                  <c:v>9.85</c:v>
                </c:pt>
                <c:pt idx="267" formatCode="0.00">
                  <c:v>9.7899999999999991</c:v>
                </c:pt>
                <c:pt idx="268" formatCode="0.00">
                  <c:v>2.67</c:v>
                </c:pt>
                <c:pt idx="269" formatCode="0.00">
                  <c:v>8.83</c:v>
                </c:pt>
                <c:pt idx="270" formatCode="0.00">
                  <c:v>9.51</c:v>
                </c:pt>
                <c:pt idx="271" formatCode="0.00">
                  <c:v>18.47</c:v>
                </c:pt>
                <c:pt idx="272" formatCode="0.00">
                  <c:v>-1.48</c:v>
                </c:pt>
                <c:pt idx="273" formatCode="0.00">
                  <c:v>-0.1</c:v>
                </c:pt>
                <c:pt idx="274" formatCode="0.00">
                  <c:v>2.0699999999999998</c:v>
                </c:pt>
                <c:pt idx="275" formatCode="0.00">
                  <c:v>-18.760000000000002</c:v>
                </c:pt>
                <c:pt idx="276" formatCode="0.00">
                  <c:v>7.97</c:v>
                </c:pt>
                <c:pt idx="277" formatCode="0.00">
                  <c:v>-22.16</c:v>
                </c:pt>
                <c:pt idx="278" formatCode="0.00">
                  <c:v>1.1200000000000001</c:v>
                </c:pt>
                <c:pt idx="279" formatCode="0.00">
                  <c:v>17.41</c:v>
                </c:pt>
                <c:pt idx="280" formatCode="0.00">
                  <c:v>-1.18</c:v>
                </c:pt>
                <c:pt idx="281" formatCode="0.00">
                  <c:v>0.54</c:v>
                </c:pt>
                <c:pt idx="282" formatCode="0.00">
                  <c:v>-5.66</c:v>
                </c:pt>
                <c:pt idx="283" formatCode="0.00">
                  <c:v>9.9499999999999993</c:v>
                </c:pt>
                <c:pt idx="284" formatCode="0.00">
                  <c:v>-2.54</c:v>
                </c:pt>
                <c:pt idx="285" formatCode="0.00">
                  <c:v>-3.71</c:v>
                </c:pt>
                <c:pt idx="286" formatCode="0.00">
                  <c:v>23.35</c:v>
                </c:pt>
                <c:pt idx="287" formatCode="0.00">
                  <c:v>12.25</c:v>
                </c:pt>
                <c:pt idx="288" formatCode="0.00">
                  <c:v>-9.07</c:v>
                </c:pt>
                <c:pt idx="289" formatCode="0.00">
                  <c:v>0.38</c:v>
                </c:pt>
                <c:pt idx="290" formatCode="0.00">
                  <c:v>6.05</c:v>
                </c:pt>
                <c:pt idx="291" formatCode="0.00">
                  <c:v>26.55</c:v>
                </c:pt>
                <c:pt idx="292" formatCode="0.00">
                  <c:v>7.32</c:v>
                </c:pt>
                <c:pt idx="293" formatCode="0.00">
                  <c:v>6.41</c:v>
                </c:pt>
                <c:pt idx="294" formatCode="0.00">
                  <c:v>4.1399999999999997</c:v>
                </c:pt>
                <c:pt idx="295" formatCode="0.00">
                  <c:v>-4.28</c:v>
                </c:pt>
                <c:pt idx="296" formatCode="0.00">
                  <c:v>5.84</c:v>
                </c:pt>
                <c:pt idx="297" formatCode="0.00">
                  <c:v>3.6</c:v>
                </c:pt>
                <c:pt idx="298" formatCode="0.00">
                  <c:v>-3.85</c:v>
                </c:pt>
                <c:pt idx="299" formatCode="0.00">
                  <c:v>14.69</c:v>
                </c:pt>
                <c:pt idx="300" formatCode="0.00">
                  <c:v>39.61</c:v>
                </c:pt>
                <c:pt idx="301" formatCode="0.00">
                  <c:v>12.97</c:v>
                </c:pt>
                <c:pt idx="302" formatCode="0.00">
                  <c:v>8.01</c:v>
                </c:pt>
                <c:pt idx="303" formatCode="0.00">
                  <c:v>11.73</c:v>
                </c:pt>
                <c:pt idx="304" formatCode="0.00">
                  <c:v>11.22</c:v>
                </c:pt>
                <c:pt idx="305" formatCode="0.00">
                  <c:v>-9.67</c:v>
                </c:pt>
                <c:pt idx="306" formatCode="0.00">
                  <c:v>19.510000000000002</c:v>
                </c:pt>
                <c:pt idx="307" formatCode="0.00">
                  <c:v>0.59</c:v>
                </c:pt>
                <c:pt idx="308" formatCode="0.00">
                  <c:v>-34.61</c:v>
                </c:pt>
                <c:pt idx="309" formatCode="0.00">
                  <c:v>4.57</c:v>
                </c:pt>
                <c:pt idx="310" formatCode="0.00">
                  <c:v>-1.25</c:v>
                </c:pt>
                <c:pt idx="311" formatCode="0.00">
                  <c:v>8.33</c:v>
                </c:pt>
                <c:pt idx="312" formatCode="0.00">
                  <c:v>12.23</c:v>
                </c:pt>
                <c:pt idx="313" formatCode="0.00">
                  <c:v>-11.53</c:v>
                </c:pt>
                <c:pt idx="314" formatCode="0.00">
                  <c:v>7.03</c:v>
                </c:pt>
                <c:pt idx="315" formatCode="0.00">
                  <c:v>1.98</c:v>
                </c:pt>
                <c:pt idx="316" formatCode="0.00">
                  <c:v>-0.77</c:v>
                </c:pt>
                <c:pt idx="317" formatCode="0.00">
                  <c:v>0.34</c:v>
                </c:pt>
                <c:pt idx="318" formatCode="0.00">
                  <c:v>2.2999999999999998</c:v>
                </c:pt>
                <c:pt idx="319" formatCode="0.00">
                  <c:v>6.91</c:v>
                </c:pt>
                <c:pt idx="320" formatCode="0.00">
                  <c:v>15.21</c:v>
                </c:pt>
                <c:pt idx="321" formatCode="0.00">
                  <c:v>7.49</c:v>
                </c:pt>
                <c:pt idx="322" formatCode="0.00">
                  <c:v>-16.489999999999998</c:v>
                </c:pt>
                <c:pt idx="323" formatCode="0.00">
                  <c:v>3.76</c:v>
                </c:pt>
                <c:pt idx="324" formatCode="0.00">
                  <c:v>2.44</c:v>
                </c:pt>
                <c:pt idx="325" formatCode="0.00">
                  <c:v>8.98</c:v>
                </c:pt>
                <c:pt idx="326" formatCode="0.00">
                  <c:v>14.89</c:v>
                </c:pt>
                <c:pt idx="327" formatCode="0.00">
                  <c:v>-1.39</c:v>
                </c:pt>
                <c:pt idx="328" formatCode="0.00">
                  <c:v>1.89</c:v>
                </c:pt>
                <c:pt idx="329" formatCode="0.00">
                  <c:v>15.88</c:v>
                </c:pt>
                <c:pt idx="330" formatCode="0.00">
                  <c:v>0.16</c:v>
                </c:pt>
                <c:pt idx="331" formatCode="0.00">
                  <c:v>15.17</c:v>
                </c:pt>
                <c:pt idx="332" formatCode="0.00">
                  <c:v>-6.61</c:v>
                </c:pt>
                <c:pt idx="333" formatCode="0.00">
                  <c:v>1.1000000000000001</c:v>
                </c:pt>
                <c:pt idx="334" formatCode="0.00">
                  <c:v>9.69</c:v>
                </c:pt>
                <c:pt idx="335" formatCode="0.00">
                  <c:v>2.87</c:v>
                </c:pt>
                <c:pt idx="336" formatCode="0.00">
                  <c:v>0.33</c:v>
                </c:pt>
                <c:pt idx="337" formatCode="0.00">
                  <c:v>3.76</c:v>
                </c:pt>
                <c:pt idx="338" formatCode="0.00">
                  <c:v>10.76</c:v>
                </c:pt>
                <c:pt idx="339" formatCode="0.00">
                  <c:v>7.88</c:v>
                </c:pt>
                <c:pt idx="340" formatCode="0.00">
                  <c:v>8.7899999999999991</c:v>
                </c:pt>
                <c:pt idx="341" formatCode="0.00">
                  <c:v>-0.77</c:v>
                </c:pt>
                <c:pt idx="342" formatCode="0.00">
                  <c:v>3.81</c:v>
                </c:pt>
                <c:pt idx="343" formatCode="0.00">
                  <c:v>0.74</c:v>
                </c:pt>
                <c:pt idx="344" formatCode="0.00">
                  <c:v>-4.38</c:v>
                </c:pt>
                <c:pt idx="345" formatCode="0.00">
                  <c:v>-0.45</c:v>
                </c:pt>
                <c:pt idx="346" formatCode="0.00">
                  <c:v>2.38</c:v>
                </c:pt>
                <c:pt idx="347" formatCode="0.00">
                  <c:v>13.36</c:v>
                </c:pt>
                <c:pt idx="348" formatCode="0.00">
                  <c:v>16.75</c:v>
                </c:pt>
                <c:pt idx="349" formatCode="0.00">
                  <c:v>4.5</c:v>
                </c:pt>
                <c:pt idx="350" formatCode="0.00">
                  <c:v>-7.0000000000000007E-2</c:v>
                </c:pt>
                <c:pt idx="351" formatCode="0.00">
                  <c:v>10.81</c:v>
                </c:pt>
                <c:pt idx="352" formatCode="0.00">
                  <c:v>-10.79</c:v>
                </c:pt>
                <c:pt idx="353" formatCode="0.00">
                  <c:v>7.18</c:v>
                </c:pt>
                <c:pt idx="354" formatCode="0.00">
                  <c:v>1.1599999999999999</c:v>
                </c:pt>
                <c:pt idx="355" formatCode="0.00">
                  <c:v>-1.34</c:v>
                </c:pt>
                <c:pt idx="356" formatCode="0.00">
                  <c:v>0.75</c:v>
                </c:pt>
                <c:pt idx="357" formatCode="0.00">
                  <c:v>4.93</c:v>
                </c:pt>
                <c:pt idx="358" formatCode="0.00">
                  <c:v>3.11</c:v>
                </c:pt>
                <c:pt idx="359" formatCode="0.00">
                  <c:v>11.35</c:v>
                </c:pt>
                <c:pt idx="360" formatCode="0.00">
                  <c:v>15.87</c:v>
                </c:pt>
                <c:pt idx="361" formatCode="0.00">
                  <c:v>23.1</c:v>
                </c:pt>
                <c:pt idx="362" formatCode="0.00">
                  <c:v>0.26</c:v>
                </c:pt>
                <c:pt idx="363" formatCode="0.00">
                  <c:v>1.75</c:v>
                </c:pt>
                <c:pt idx="364" formatCode="0.00">
                  <c:v>0.43</c:v>
                </c:pt>
                <c:pt idx="365" formatCode="0.00">
                  <c:v>-0.21</c:v>
                </c:pt>
                <c:pt idx="366" formatCode="0.00">
                  <c:v>26.44</c:v>
                </c:pt>
                <c:pt idx="367" formatCode="0.00">
                  <c:v>10.41</c:v>
                </c:pt>
                <c:pt idx="368" formatCode="0.00">
                  <c:v>-38.61</c:v>
                </c:pt>
                <c:pt idx="369" formatCode="0.00">
                  <c:v>-10.31</c:v>
                </c:pt>
                <c:pt idx="370" formatCode="0.00">
                  <c:v>-27.08</c:v>
                </c:pt>
                <c:pt idx="371" formatCode="0.00">
                  <c:v>-3.19</c:v>
                </c:pt>
                <c:pt idx="372" formatCode="0.00">
                  <c:v>3.4</c:v>
                </c:pt>
                <c:pt idx="373" formatCode="0.00">
                  <c:v>3.36</c:v>
                </c:pt>
                <c:pt idx="374" formatCode="0.00">
                  <c:v>14.02</c:v>
                </c:pt>
                <c:pt idx="375" formatCode="0.00">
                  <c:v>-1.02</c:v>
                </c:pt>
                <c:pt idx="376" formatCode="0.00">
                  <c:v>-6.59</c:v>
                </c:pt>
                <c:pt idx="377" formatCode="0.00">
                  <c:v>5.53</c:v>
                </c:pt>
                <c:pt idx="378" formatCode="0.00">
                  <c:v>7.89</c:v>
                </c:pt>
                <c:pt idx="379" formatCode="0.00">
                  <c:v>3.53</c:v>
                </c:pt>
                <c:pt idx="380" formatCode="0.00">
                  <c:v>3.99</c:v>
                </c:pt>
                <c:pt idx="381" formatCode="0.00">
                  <c:v>10.71</c:v>
                </c:pt>
                <c:pt idx="382" formatCode="0.00">
                  <c:v>-11.06</c:v>
                </c:pt>
                <c:pt idx="383" formatCode="0.00">
                  <c:v>-53.13</c:v>
                </c:pt>
                <c:pt idx="384" formatCode="0.00">
                  <c:v>10.029999999999999</c:v>
                </c:pt>
                <c:pt idx="385" formatCode="0.00">
                  <c:v>22.22</c:v>
                </c:pt>
                <c:pt idx="386" formatCode="0.00">
                  <c:v>-9.8800000000000008</c:v>
                </c:pt>
                <c:pt idx="387" formatCode="0.00">
                  <c:v>4.3099999999999996</c:v>
                </c:pt>
                <c:pt idx="388" formatCode="0.00">
                  <c:v>-5.52</c:v>
                </c:pt>
                <c:pt idx="389" formatCode="0.00">
                  <c:v>13.22</c:v>
                </c:pt>
                <c:pt idx="390" formatCode="0.00">
                  <c:v>21.12</c:v>
                </c:pt>
                <c:pt idx="391" formatCode="0.00">
                  <c:v>0.61</c:v>
                </c:pt>
                <c:pt idx="392" formatCode="0.00">
                  <c:v>9.19</c:v>
                </c:pt>
                <c:pt idx="393" formatCode="0.00">
                  <c:v>15.12</c:v>
                </c:pt>
                <c:pt idx="394" formatCode="0.00">
                  <c:v>21.21</c:v>
                </c:pt>
                <c:pt idx="395" formatCode="0.00">
                  <c:v>5.33</c:v>
                </c:pt>
                <c:pt idx="396" formatCode="0.00">
                  <c:v>18.64</c:v>
                </c:pt>
                <c:pt idx="397" formatCode="0.00">
                  <c:v>12.66</c:v>
                </c:pt>
                <c:pt idx="398" formatCode="0.00">
                  <c:v>13.57</c:v>
                </c:pt>
                <c:pt idx="399" formatCode="0.00">
                  <c:v>9.81</c:v>
                </c:pt>
                <c:pt idx="400" formatCode="0.00">
                  <c:v>6.03</c:v>
                </c:pt>
                <c:pt idx="401" formatCode="0.00">
                  <c:v>11.38</c:v>
                </c:pt>
                <c:pt idx="402" formatCode="0.00">
                  <c:v>9.3000000000000007</c:v>
                </c:pt>
                <c:pt idx="403" formatCode="0.00">
                  <c:v>14.32</c:v>
                </c:pt>
                <c:pt idx="404" formatCode="0.00">
                  <c:v>-3.1</c:v>
                </c:pt>
                <c:pt idx="405" formatCode="0.00">
                  <c:v>0.44</c:v>
                </c:pt>
                <c:pt idx="406" formatCode="0.00">
                  <c:v>1.97</c:v>
                </c:pt>
                <c:pt idx="407" formatCode="0.00">
                  <c:v>7.12</c:v>
                </c:pt>
                <c:pt idx="408" formatCode="0.00">
                  <c:v>3.79</c:v>
                </c:pt>
                <c:pt idx="409" formatCode="0.00">
                  <c:v>-6.95</c:v>
                </c:pt>
                <c:pt idx="410" formatCode="0.00">
                  <c:v>-10.52</c:v>
                </c:pt>
                <c:pt idx="411" formatCode="0.00">
                  <c:v>-2.2400000000000002</c:v>
                </c:pt>
                <c:pt idx="412" formatCode="0.00">
                  <c:v>-6.94</c:v>
                </c:pt>
                <c:pt idx="413" formatCode="0.00">
                  <c:v>2.54</c:v>
                </c:pt>
                <c:pt idx="414" formatCode="0.00">
                  <c:v>2.88</c:v>
                </c:pt>
                <c:pt idx="415" formatCode="0.00">
                  <c:v>-1.88</c:v>
                </c:pt>
                <c:pt idx="416" formatCode="0.00">
                  <c:v>9.48</c:v>
                </c:pt>
                <c:pt idx="417" formatCode="0.00">
                  <c:v>13.09</c:v>
                </c:pt>
                <c:pt idx="418" formatCode="0.00">
                  <c:v>6.16</c:v>
                </c:pt>
                <c:pt idx="419" formatCode="0.00">
                  <c:v>2.81</c:v>
                </c:pt>
                <c:pt idx="420" formatCode="0.00">
                  <c:v>36.78</c:v>
                </c:pt>
                <c:pt idx="421" formatCode="0.00">
                  <c:v>3.86</c:v>
                </c:pt>
                <c:pt idx="422" formatCode="0.00">
                  <c:v>7.16</c:v>
                </c:pt>
                <c:pt idx="423" formatCode="0.00">
                  <c:v>1.31</c:v>
                </c:pt>
                <c:pt idx="424" formatCode="0.00">
                  <c:v>0.78</c:v>
                </c:pt>
                <c:pt idx="425" formatCode="0.00">
                  <c:v>18.329999999999998</c:v>
                </c:pt>
                <c:pt idx="426" formatCode="0.00">
                  <c:v>31.26</c:v>
                </c:pt>
                <c:pt idx="427" formatCode="0.00">
                  <c:v>3.42</c:v>
                </c:pt>
                <c:pt idx="428" formatCode="0.00">
                  <c:v>2.2000000000000002</c:v>
                </c:pt>
                <c:pt idx="429" formatCode="0.00">
                  <c:v>-3078.33</c:v>
                </c:pt>
                <c:pt idx="430" formatCode="0.00">
                  <c:v>-6.62</c:v>
                </c:pt>
                <c:pt idx="431" formatCode="0.00">
                  <c:v>2.38</c:v>
                </c:pt>
                <c:pt idx="432" formatCode="0.00">
                  <c:v>9.3699999999999992</c:v>
                </c:pt>
                <c:pt idx="433" formatCode="0.00">
                  <c:v>-15.14</c:v>
                </c:pt>
                <c:pt idx="434" formatCode="0.00">
                  <c:v>32.159999999999997</c:v>
                </c:pt>
                <c:pt idx="435" formatCode="0.00">
                  <c:v>3.41</c:v>
                </c:pt>
                <c:pt idx="436" formatCode="0.00">
                  <c:v>4.2</c:v>
                </c:pt>
                <c:pt idx="437" formatCode="0.00">
                  <c:v>12.54</c:v>
                </c:pt>
                <c:pt idx="438" formatCode="0.00">
                  <c:v>4.17</c:v>
                </c:pt>
                <c:pt idx="439" formatCode="0.00">
                  <c:v>10.38</c:v>
                </c:pt>
                <c:pt idx="440" formatCode="0.00">
                  <c:v>11.75</c:v>
                </c:pt>
                <c:pt idx="441" formatCode="0.00">
                  <c:v>-0.93</c:v>
                </c:pt>
                <c:pt idx="442" formatCode="0.00">
                  <c:v>3.06</c:v>
                </c:pt>
                <c:pt idx="443" formatCode="0.00">
                  <c:v>14.56</c:v>
                </c:pt>
                <c:pt idx="444" formatCode="0.00">
                  <c:v>1.07</c:v>
                </c:pt>
                <c:pt idx="445" formatCode="0.00">
                  <c:v>9.4499999999999993</c:v>
                </c:pt>
                <c:pt idx="446" formatCode="0.00">
                  <c:v>1.53</c:v>
                </c:pt>
                <c:pt idx="447" formatCode="0.00">
                  <c:v>4.16</c:v>
                </c:pt>
                <c:pt idx="448" formatCode="0.00">
                  <c:v>9.77</c:v>
                </c:pt>
                <c:pt idx="449" formatCode="0.00">
                  <c:v>15.07</c:v>
                </c:pt>
                <c:pt idx="450" formatCode="0.00">
                  <c:v>-80.260000000000005</c:v>
                </c:pt>
                <c:pt idx="451" formatCode="0.00">
                  <c:v>12.69</c:v>
                </c:pt>
                <c:pt idx="452" formatCode="0.00">
                  <c:v>4.1500000000000004</c:v>
                </c:pt>
                <c:pt idx="453" formatCode="0.00">
                  <c:v>-0.83</c:v>
                </c:pt>
                <c:pt idx="454" formatCode="0.00">
                  <c:v>1.55</c:v>
                </c:pt>
                <c:pt idx="455" formatCode="0.00">
                  <c:v>1.83</c:v>
                </c:pt>
                <c:pt idx="456" formatCode="0.00">
                  <c:v>-4.8099999999999996</c:v>
                </c:pt>
                <c:pt idx="457" formatCode="0.00">
                  <c:v>-198.66</c:v>
                </c:pt>
                <c:pt idx="458" formatCode="0.00">
                  <c:v>5.57</c:v>
                </c:pt>
                <c:pt idx="459" formatCode="0.00">
                  <c:v>12.17</c:v>
                </c:pt>
                <c:pt idx="460" formatCode="0.00">
                  <c:v>3.96</c:v>
                </c:pt>
                <c:pt idx="461" formatCode="0.00">
                  <c:v>0.23</c:v>
                </c:pt>
                <c:pt idx="462" formatCode="0.00">
                  <c:v>3.52</c:v>
                </c:pt>
                <c:pt idx="463" formatCode="0.00">
                  <c:v>13.31</c:v>
                </c:pt>
                <c:pt idx="464" formatCode="0.00">
                  <c:v>4.2699999999999996</c:v>
                </c:pt>
                <c:pt idx="465" formatCode="0.00">
                  <c:v>5.68</c:v>
                </c:pt>
                <c:pt idx="466" formatCode="0.00">
                  <c:v>-0.23</c:v>
                </c:pt>
                <c:pt idx="467" formatCode="0.00">
                  <c:v>0.44</c:v>
                </c:pt>
                <c:pt idx="468" formatCode="0.00">
                  <c:v>5.94</c:v>
                </c:pt>
                <c:pt idx="469" formatCode="0.00">
                  <c:v>4.1399999999999997</c:v>
                </c:pt>
                <c:pt idx="470" formatCode="0.00">
                  <c:v>-6.92</c:v>
                </c:pt>
                <c:pt idx="471" formatCode="0.00">
                  <c:v>8.58</c:v>
                </c:pt>
                <c:pt idx="472" formatCode="0.00">
                  <c:v>10.93</c:v>
                </c:pt>
                <c:pt idx="473" formatCode="0.00">
                  <c:v>1.75</c:v>
                </c:pt>
                <c:pt idx="474" formatCode="0.00">
                  <c:v>-2.5299999999999998</c:v>
                </c:pt>
                <c:pt idx="475" formatCode="0.00">
                  <c:v>26.91</c:v>
                </c:pt>
                <c:pt idx="476" formatCode="0.00">
                  <c:v>3.75</c:v>
                </c:pt>
                <c:pt idx="477" formatCode="0.00">
                  <c:v>1.81</c:v>
                </c:pt>
                <c:pt idx="478" formatCode="0.00">
                  <c:v>-1.21</c:v>
                </c:pt>
                <c:pt idx="479" formatCode="0.00">
                  <c:v>5.6</c:v>
                </c:pt>
                <c:pt idx="480" formatCode="0.00">
                  <c:v>3.09</c:v>
                </c:pt>
                <c:pt idx="481" formatCode="0.00">
                  <c:v>5.44</c:v>
                </c:pt>
                <c:pt idx="482" formatCode="0.00">
                  <c:v>7.41</c:v>
                </c:pt>
                <c:pt idx="483" formatCode="0.00">
                  <c:v>-0.02</c:v>
                </c:pt>
                <c:pt idx="484" formatCode="0.00">
                  <c:v>8.7200000000000006</c:v>
                </c:pt>
                <c:pt idx="485" formatCode="0.00">
                  <c:v>-1.43</c:v>
                </c:pt>
                <c:pt idx="486" formatCode="0.00">
                  <c:v>-14.38</c:v>
                </c:pt>
                <c:pt idx="487" formatCode="0.00">
                  <c:v>6.32</c:v>
                </c:pt>
                <c:pt idx="488" formatCode="0.00">
                  <c:v>8.34</c:v>
                </c:pt>
                <c:pt idx="489" formatCode="0.00">
                  <c:v>0.68</c:v>
                </c:pt>
                <c:pt idx="490" formatCode="0.00">
                  <c:v>28.04</c:v>
                </c:pt>
                <c:pt idx="491" formatCode="0.00">
                  <c:v>3.08</c:v>
                </c:pt>
                <c:pt idx="492" formatCode="0.00">
                  <c:v>7.92</c:v>
                </c:pt>
                <c:pt idx="493" formatCode="0.00">
                  <c:v>10.25</c:v>
                </c:pt>
                <c:pt idx="494" formatCode="0.00">
                  <c:v>3.92</c:v>
                </c:pt>
                <c:pt idx="495" formatCode="0.00">
                  <c:v>5.25</c:v>
                </c:pt>
                <c:pt idx="496" formatCode="0.00">
                  <c:v>15.72</c:v>
                </c:pt>
                <c:pt idx="497" formatCode="0.00">
                  <c:v>2.8</c:v>
                </c:pt>
                <c:pt idx="498" formatCode="0.00">
                  <c:v>6.82</c:v>
                </c:pt>
                <c:pt idx="499" formatCode="0.00">
                  <c:v>34.340000000000003</c:v>
                </c:pt>
                <c:pt idx="500" formatCode="0.00">
                  <c:v>4.4400000000000004</c:v>
                </c:pt>
                <c:pt idx="501" formatCode="0.00">
                  <c:v>6.19</c:v>
                </c:pt>
                <c:pt idx="502" formatCode="0.00">
                  <c:v>-62.42</c:v>
                </c:pt>
                <c:pt idx="503" formatCode="0.00">
                  <c:v>1.94</c:v>
                </c:pt>
                <c:pt idx="504" formatCode="0.00">
                  <c:v>0</c:v>
                </c:pt>
                <c:pt idx="505" formatCode="0.00">
                  <c:v>68.06</c:v>
                </c:pt>
                <c:pt idx="506" formatCode="0.00">
                  <c:v>0.13</c:v>
                </c:pt>
                <c:pt idx="507" formatCode="0.00">
                  <c:v>9.33</c:v>
                </c:pt>
                <c:pt idx="508" formatCode="0.00">
                  <c:v>-0.38</c:v>
                </c:pt>
                <c:pt idx="509" formatCode="0.00">
                  <c:v>4.95</c:v>
                </c:pt>
                <c:pt idx="510" formatCode="0.00">
                  <c:v>2.34</c:v>
                </c:pt>
                <c:pt idx="511" formatCode="0.00">
                  <c:v>2.44</c:v>
                </c:pt>
                <c:pt idx="512" formatCode="0.00">
                  <c:v>-35.229999999999997</c:v>
                </c:pt>
                <c:pt idx="513" formatCode="0.00">
                  <c:v>-4.8600000000000003</c:v>
                </c:pt>
                <c:pt idx="514" formatCode="0.00">
                  <c:v>10.35</c:v>
                </c:pt>
                <c:pt idx="515" formatCode="0.00">
                  <c:v>14.64</c:v>
                </c:pt>
                <c:pt idx="516" formatCode="0.00">
                  <c:v>-14.28</c:v>
                </c:pt>
                <c:pt idx="517" formatCode="0.00">
                  <c:v>-1.52</c:v>
                </c:pt>
                <c:pt idx="518" formatCode="0.00">
                  <c:v>5.46</c:v>
                </c:pt>
                <c:pt idx="519" formatCode="0.00">
                  <c:v>-0.49</c:v>
                </c:pt>
                <c:pt idx="520" formatCode="0.00">
                  <c:v>1.1399999999999999</c:v>
                </c:pt>
                <c:pt idx="521" formatCode="0.00">
                  <c:v>0.28000000000000003</c:v>
                </c:pt>
                <c:pt idx="522" formatCode="0.00">
                  <c:v>-27.7</c:v>
                </c:pt>
                <c:pt idx="523" formatCode="0.00">
                  <c:v>4.6500000000000004</c:v>
                </c:pt>
                <c:pt idx="524" formatCode="0.00">
                  <c:v>13.7</c:v>
                </c:pt>
                <c:pt idx="525" formatCode="0.00">
                  <c:v>1.7</c:v>
                </c:pt>
                <c:pt idx="526" formatCode="0.00">
                  <c:v>14.18</c:v>
                </c:pt>
                <c:pt idx="527" formatCode="0.00">
                  <c:v>-7.47</c:v>
                </c:pt>
                <c:pt idx="528" formatCode="0.00">
                  <c:v>-4.62</c:v>
                </c:pt>
                <c:pt idx="529" formatCode="0.00">
                  <c:v>5.82</c:v>
                </c:pt>
                <c:pt idx="530" formatCode="0.00">
                  <c:v>1.94</c:v>
                </c:pt>
                <c:pt idx="531" formatCode="0.00">
                  <c:v>9.73</c:v>
                </c:pt>
                <c:pt idx="532" formatCode="0.00">
                  <c:v>7.47</c:v>
                </c:pt>
                <c:pt idx="533" formatCode="0.00">
                  <c:v>17.04</c:v>
                </c:pt>
                <c:pt idx="534" formatCode="0.00">
                  <c:v>-22.47</c:v>
                </c:pt>
                <c:pt idx="535" formatCode="0.00">
                  <c:v>1.35</c:v>
                </c:pt>
                <c:pt idx="536" formatCode="0.00">
                  <c:v>13.44</c:v>
                </c:pt>
                <c:pt idx="537" formatCode="0.00">
                  <c:v>9.58</c:v>
                </c:pt>
                <c:pt idx="538" formatCode="0.00">
                  <c:v>8.27</c:v>
                </c:pt>
                <c:pt idx="539" formatCode="0.00">
                  <c:v>3.75</c:v>
                </c:pt>
                <c:pt idx="540" formatCode="0.00">
                  <c:v>0.08</c:v>
                </c:pt>
                <c:pt idx="541" formatCode="0.00">
                  <c:v>3.25</c:v>
                </c:pt>
                <c:pt idx="542" formatCode="0.00">
                  <c:v>-0.82</c:v>
                </c:pt>
                <c:pt idx="543" formatCode="0.00">
                  <c:v>5.0199999999999996</c:v>
                </c:pt>
                <c:pt idx="544" formatCode="0.00">
                  <c:v>6.42</c:v>
                </c:pt>
                <c:pt idx="545" formatCode="0.00">
                  <c:v>-1.89</c:v>
                </c:pt>
                <c:pt idx="546" formatCode="0.00">
                  <c:v>-3.84</c:v>
                </c:pt>
                <c:pt idx="547" formatCode="0.00">
                  <c:v>-15.85</c:v>
                </c:pt>
                <c:pt idx="548" formatCode="0.00">
                  <c:v>5.19</c:v>
                </c:pt>
                <c:pt idx="549" formatCode="0.00">
                  <c:v>4.84</c:v>
                </c:pt>
                <c:pt idx="550" formatCode="0.00">
                  <c:v>1.1200000000000001</c:v>
                </c:pt>
                <c:pt idx="551" formatCode="0.00">
                  <c:v>9.9499999999999993</c:v>
                </c:pt>
                <c:pt idx="552" formatCode="0.00">
                  <c:v>3.15</c:v>
                </c:pt>
                <c:pt idx="553" formatCode="0.00">
                  <c:v>-1.67</c:v>
                </c:pt>
                <c:pt idx="554" formatCode="0.00">
                  <c:v>12.34</c:v>
                </c:pt>
                <c:pt idx="555" formatCode="0.00">
                  <c:v>5.23</c:v>
                </c:pt>
                <c:pt idx="556" formatCode="0.00">
                  <c:v>4.0599999999999996</c:v>
                </c:pt>
                <c:pt idx="557" formatCode="0.00">
                  <c:v>-1.02</c:v>
                </c:pt>
                <c:pt idx="558" formatCode="0.00">
                  <c:v>6.68</c:v>
                </c:pt>
                <c:pt idx="559" formatCode="0.00">
                  <c:v>2.8</c:v>
                </c:pt>
                <c:pt idx="560" formatCode="0.00">
                  <c:v>49.67</c:v>
                </c:pt>
                <c:pt idx="561" formatCode="0.00">
                  <c:v>5.46</c:v>
                </c:pt>
                <c:pt idx="562" formatCode="0.00">
                  <c:v>10.77</c:v>
                </c:pt>
                <c:pt idx="563" formatCode="0.00">
                  <c:v>3.22</c:v>
                </c:pt>
                <c:pt idx="564" formatCode="0.00">
                  <c:v>-8.5</c:v>
                </c:pt>
                <c:pt idx="565" formatCode="0.00">
                  <c:v>28.08</c:v>
                </c:pt>
                <c:pt idx="566" formatCode="0.00">
                  <c:v>-10.53</c:v>
                </c:pt>
                <c:pt idx="567" formatCode="0.00">
                  <c:v>13.69</c:v>
                </c:pt>
                <c:pt idx="568" formatCode="0.00">
                  <c:v>0.33</c:v>
                </c:pt>
                <c:pt idx="569" formatCode="0.00">
                  <c:v>10.39</c:v>
                </c:pt>
                <c:pt idx="570" formatCode="0.00">
                  <c:v>36.79</c:v>
                </c:pt>
                <c:pt idx="571" formatCode="0.00">
                  <c:v>9.1</c:v>
                </c:pt>
                <c:pt idx="572" formatCode="0.00">
                  <c:v>-1.25</c:v>
                </c:pt>
                <c:pt idx="573" formatCode="0.00">
                  <c:v>3.49</c:v>
                </c:pt>
                <c:pt idx="574" formatCode="0.00">
                  <c:v>7.72</c:v>
                </c:pt>
                <c:pt idx="575" formatCode="0.00">
                  <c:v>9.6199999999999992</c:v>
                </c:pt>
                <c:pt idx="576" formatCode="0.00">
                  <c:v>2.77</c:v>
                </c:pt>
                <c:pt idx="577" formatCode="0.00">
                  <c:v>5.97</c:v>
                </c:pt>
                <c:pt idx="578" formatCode="0.00">
                  <c:v>-4.97</c:v>
                </c:pt>
                <c:pt idx="579" formatCode="0.00">
                  <c:v>6.67</c:v>
                </c:pt>
                <c:pt idx="580" formatCode="0.00">
                  <c:v>12.22</c:v>
                </c:pt>
                <c:pt idx="581" formatCode="0.00">
                  <c:v>14.88</c:v>
                </c:pt>
                <c:pt idx="582" formatCode="0.00">
                  <c:v>3.45</c:v>
                </c:pt>
                <c:pt idx="583" formatCode="0.00">
                  <c:v>0.35</c:v>
                </c:pt>
                <c:pt idx="584" formatCode="0.00">
                  <c:v>-0.35</c:v>
                </c:pt>
                <c:pt idx="585" formatCode="0.00">
                  <c:v>10.57</c:v>
                </c:pt>
                <c:pt idx="586" formatCode="0.00">
                  <c:v>30.33</c:v>
                </c:pt>
                <c:pt idx="587" formatCode="0.00">
                  <c:v>9.73</c:v>
                </c:pt>
                <c:pt idx="588" formatCode="0.00">
                  <c:v>8.93</c:v>
                </c:pt>
                <c:pt idx="589" formatCode="0.00">
                  <c:v>57.63</c:v>
                </c:pt>
                <c:pt idx="590" formatCode="0.00">
                  <c:v>4.51</c:v>
                </c:pt>
                <c:pt idx="591" formatCode="0.00">
                  <c:v>6.45</c:v>
                </c:pt>
                <c:pt idx="592" formatCode="0.00">
                  <c:v>-0.77</c:v>
                </c:pt>
                <c:pt idx="593" formatCode="0.00">
                  <c:v>11.29</c:v>
                </c:pt>
                <c:pt idx="594" formatCode="0.00">
                  <c:v>1.02</c:v>
                </c:pt>
                <c:pt idx="595" formatCode="0.00">
                  <c:v>7.03</c:v>
                </c:pt>
                <c:pt idx="596" formatCode="0.00">
                  <c:v>2.0499999999999998</c:v>
                </c:pt>
                <c:pt idx="597" formatCode="0.00">
                  <c:v>10</c:v>
                </c:pt>
                <c:pt idx="598" formatCode="0.00">
                  <c:v>-6.06</c:v>
                </c:pt>
                <c:pt idx="599" formatCode="0.00">
                  <c:v>5.0199999999999996</c:v>
                </c:pt>
                <c:pt idx="600" formatCode="0.00">
                  <c:v>-2.37</c:v>
                </c:pt>
                <c:pt idx="601" formatCode="0.00">
                  <c:v>5.3</c:v>
                </c:pt>
                <c:pt idx="602" formatCode="0.00">
                  <c:v>1.39</c:v>
                </c:pt>
                <c:pt idx="603" formatCode="0.00">
                  <c:v>12.59</c:v>
                </c:pt>
                <c:pt idx="604" formatCode="0.00">
                  <c:v>3.63</c:v>
                </c:pt>
                <c:pt idx="605" formatCode="0.00">
                  <c:v>11.25</c:v>
                </c:pt>
                <c:pt idx="606" formatCode="0.00">
                  <c:v>1.65</c:v>
                </c:pt>
                <c:pt idx="607" formatCode="0.00">
                  <c:v>9</c:v>
                </c:pt>
                <c:pt idx="608" formatCode="0.00">
                  <c:v>21.83</c:v>
                </c:pt>
                <c:pt idx="609" formatCode="0.00">
                  <c:v>-6.36</c:v>
                </c:pt>
                <c:pt idx="610" formatCode="0.00">
                  <c:v>2.06</c:v>
                </c:pt>
                <c:pt idx="611" formatCode="0.00">
                  <c:v>-8</c:v>
                </c:pt>
                <c:pt idx="612" formatCode="0.00">
                  <c:v>14.02</c:v>
                </c:pt>
                <c:pt idx="613" formatCode="0.00">
                  <c:v>10.37</c:v>
                </c:pt>
                <c:pt idx="614" formatCode="0.00">
                  <c:v>1.93</c:v>
                </c:pt>
                <c:pt idx="615" formatCode="0.00">
                  <c:v>3.81</c:v>
                </c:pt>
                <c:pt idx="616" formatCode="0.00">
                  <c:v>6.64</c:v>
                </c:pt>
                <c:pt idx="617" formatCode="0.00">
                  <c:v>1.21</c:v>
                </c:pt>
                <c:pt idx="618" formatCode="0.00">
                  <c:v>7.83</c:v>
                </c:pt>
                <c:pt idx="619" formatCode="0.00">
                  <c:v>13.42</c:v>
                </c:pt>
                <c:pt idx="620" formatCode="0.00">
                  <c:v>3.79</c:v>
                </c:pt>
                <c:pt idx="621" formatCode="0.00">
                  <c:v>-15.78</c:v>
                </c:pt>
                <c:pt idx="622" formatCode="0.00">
                  <c:v>-8.81</c:v>
                </c:pt>
                <c:pt idx="623" formatCode="0.00">
                  <c:v>25.53</c:v>
                </c:pt>
                <c:pt idx="624" formatCode="0.00">
                  <c:v>4.24</c:v>
                </c:pt>
                <c:pt idx="625" formatCode="0.00">
                  <c:v>69.52</c:v>
                </c:pt>
                <c:pt idx="626" formatCode="0.00">
                  <c:v>13.32</c:v>
                </c:pt>
                <c:pt idx="627" formatCode="0.00">
                  <c:v>8.0500000000000007</c:v>
                </c:pt>
                <c:pt idx="628" formatCode="0.00">
                  <c:v>6.47</c:v>
                </c:pt>
                <c:pt idx="629" formatCode="0.00">
                  <c:v>4.17</c:v>
                </c:pt>
                <c:pt idx="630" formatCode="0.00">
                  <c:v>5.19</c:v>
                </c:pt>
                <c:pt idx="631" formatCode="0.00">
                  <c:v>7.39</c:v>
                </c:pt>
                <c:pt idx="632" formatCode="0.00">
                  <c:v>-4.09</c:v>
                </c:pt>
                <c:pt idx="633" formatCode="0.00">
                  <c:v>1.91</c:v>
                </c:pt>
                <c:pt idx="634" formatCode="0.00">
                  <c:v>4.83</c:v>
                </c:pt>
                <c:pt idx="635" formatCode="0.00">
                  <c:v>2.0699999999999998</c:v>
                </c:pt>
                <c:pt idx="636" formatCode="0.00">
                  <c:v>7.31</c:v>
                </c:pt>
                <c:pt idx="637" formatCode="0.00">
                  <c:v>-1.55</c:v>
                </c:pt>
                <c:pt idx="638" formatCode="0.00">
                  <c:v>12.29</c:v>
                </c:pt>
                <c:pt idx="639" formatCode="0.00">
                  <c:v>9.56</c:v>
                </c:pt>
                <c:pt idx="640" formatCode="0.00">
                  <c:v>0.34</c:v>
                </c:pt>
                <c:pt idx="641" formatCode="0.00">
                  <c:v>-7.4</c:v>
                </c:pt>
                <c:pt idx="642" formatCode="0.00">
                  <c:v>15.05</c:v>
                </c:pt>
                <c:pt idx="643" formatCode="0.00">
                  <c:v>1.28</c:v>
                </c:pt>
                <c:pt idx="644" formatCode="0.00">
                  <c:v>5.62</c:v>
                </c:pt>
                <c:pt idx="645" formatCode="0.00">
                  <c:v>23.3</c:v>
                </c:pt>
                <c:pt idx="646" formatCode="0.00">
                  <c:v>-7.4</c:v>
                </c:pt>
                <c:pt idx="647" formatCode="0.00">
                  <c:v>-2.19</c:v>
                </c:pt>
                <c:pt idx="648" formatCode="0.00">
                  <c:v>1.1499999999999999</c:v>
                </c:pt>
                <c:pt idx="649" formatCode="0.00">
                  <c:v>9.19</c:v>
                </c:pt>
                <c:pt idx="650" formatCode="0.00">
                  <c:v>13.07</c:v>
                </c:pt>
                <c:pt idx="651" formatCode="0.00">
                  <c:v>7.21</c:v>
                </c:pt>
                <c:pt idx="652" formatCode="0.00">
                  <c:v>6.07</c:v>
                </c:pt>
                <c:pt idx="653" formatCode="0.00">
                  <c:v>8.6999999999999993</c:v>
                </c:pt>
                <c:pt idx="654" formatCode="0.00">
                  <c:v>4.3899999999999997</c:v>
                </c:pt>
                <c:pt idx="655" formatCode="0.00">
                  <c:v>2.83</c:v>
                </c:pt>
                <c:pt idx="656" formatCode="0.00">
                  <c:v>0.94</c:v>
                </c:pt>
                <c:pt idx="657" formatCode="0.00">
                  <c:v>20.69</c:v>
                </c:pt>
                <c:pt idx="658" formatCode="0.00">
                  <c:v>1.64</c:v>
                </c:pt>
                <c:pt idx="659" formatCode="0.00">
                  <c:v>9.3699999999999992</c:v>
                </c:pt>
                <c:pt idx="660" formatCode="0.00">
                  <c:v>3.64</c:v>
                </c:pt>
                <c:pt idx="661" formatCode="0.00">
                  <c:v>1.97</c:v>
                </c:pt>
                <c:pt idx="662" formatCode="0.00">
                  <c:v>1.78</c:v>
                </c:pt>
                <c:pt idx="663" formatCode="0.00">
                  <c:v>6.91</c:v>
                </c:pt>
                <c:pt idx="664" formatCode="0.00">
                  <c:v>6.97</c:v>
                </c:pt>
                <c:pt idx="665" formatCode="0.00">
                  <c:v>5.59</c:v>
                </c:pt>
                <c:pt idx="666" formatCode="0.00">
                  <c:v>-7.89</c:v>
                </c:pt>
                <c:pt idx="667" formatCode="0.00">
                  <c:v>11.23</c:v>
                </c:pt>
                <c:pt idx="668" formatCode="0.00">
                  <c:v>-7.14</c:v>
                </c:pt>
                <c:pt idx="669" formatCode="0.00">
                  <c:v>5.92</c:v>
                </c:pt>
                <c:pt idx="670" formatCode="0.00">
                  <c:v>8.1300000000000008</c:v>
                </c:pt>
                <c:pt idx="671" formatCode="0.00">
                  <c:v>22.23</c:v>
                </c:pt>
                <c:pt idx="672" formatCode="0.00">
                  <c:v>1.89</c:v>
                </c:pt>
                <c:pt idx="673" formatCode="0.00">
                  <c:v>10.54</c:v>
                </c:pt>
                <c:pt idx="674" formatCode="0.00">
                  <c:v>6.06</c:v>
                </c:pt>
                <c:pt idx="675" formatCode="0.00">
                  <c:v>28.77</c:v>
                </c:pt>
                <c:pt idx="676" formatCode="0.00">
                  <c:v>9.61</c:v>
                </c:pt>
                <c:pt idx="677" formatCode="0.00">
                  <c:v>10.4</c:v>
                </c:pt>
                <c:pt idx="678" formatCode="0.00">
                  <c:v>-2.75</c:v>
                </c:pt>
                <c:pt idx="679" formatCode="0.00">
                  <c:v>13.22</c:v>
                </c:pt>
                <c:pt idx="680" formatCode="0.00">
                  <c:v>12.23</c:v>
                </c:pt>
                <c:pt idx="681" formatCode="0.00">
                  <c:v>2.52</c:v>
                </c:pt>
                <c:pt idx="682" formatCode="0.00">
                  <c:v>6.2</c:v>
                </c:pt>
                <c:pt idx="683" formatCode="0.00">
                  <c:v>15.69</c:v>
                </c:pt>
                <c:pt idx="684" formatCode="0.00">
                  <c:v>0.14000000000000001</c:v>
                </c:pt>
                <c:pt idx="685" formatCode="0.00">
                  <c:v>-8.2100000000000009</c:v>
                </c:pt>
                <c:pt idx="686" formatCode="0.00">
                  <c:v>-1.78</c:v>
                </c:pt>
                <c:pt idx="687" formatCode="0.00">
                  <c:v>-4.53</c:v>
                </c:pt>
                <c:pt idx="688" formatCode="0.00">
                  <c:v>1</c:v>
                </c:pt>
                <c:pt idx="689" formatCode="0.00">
                  <c:v>2.2599999999999998</c:v>
                </c:pt>
                <c:pt idx="690" formatCode="0.00">
                  <c:v>9.92</c:v>
                </c:pt>
                <c:pt idx="691" formatCode="0.00">
                  <c:v>0.53</c:v>
                </c:pt>
                <c:pt idx="692" formatCode="0.00">
                  <c:v>-0.27</c:v>
                </c:pt>
                <c:pt idx="693" formatCode="0.00">
                  <c:v>-91.1</c:v>
                </c:pt>
                <c:pt idx="694" formatCode="0.00">
                  <c:v>-5.68</c:v>
                </c:pt>
                <c:pt idx="695" formatCode="0.00">
                  <c:v>14.98</c:v>
                </c:pt>
                <c:pt idx="696" formatCode="0.00">
                  <c:v>7.31</c:v>
                </c:pt>
                <c:pt idx="697" formatCode="0.00">
                  <c:v>13.26</c:v>
                </c:pt>
                <c:pt idx="698" formatCode="0.00">
                  <c:v>2.39</c:v>
                </c:pt>
                <c:pt idx="699" formatCode="0.00">
                  <c:v>2.15</c:v>
                </c:pt>
                <c:pt idx="700" formatCode="0.00">
                  <c:v>14.1</c:v>
                </c:pt>
                <c:pt idx="701" formatCode="0.00">
                  <c:v>6.59</c:v>
                </c:pt>
                <c:pt idx="702" formatCode="0.00">
                  <c:v>3.39</c:v>
                </c:pt>
                <c:pt idx="703" formatCode="0.00">
                  <c:v>2.91</c:v>
                </c:pt>
                <c:pt idx="704" formatCode="0.00">
                  <c:v>6.86</c:v>
                </c:pt>
                <c:pt idx="705" formatCode="0.00">
                  <c:v>-9.25</c:v>
                </c:pt>
                <c:pt idx="706" formatCode="0.00">
                  <c:v>-2.2000000000000002</c:v>
                </c:pt>
                <c:pt idx="707" formatCode="0.00">
                  <c:v>21.94</c:v>
                </c:pt>
                <c:pt idx="708" formatCode="0.00">
                  <c:v>10.6</c:v>
                </c:pt>
                <c:pt idx="709" formatCode="0.00">
                  <c:v>-3.23</c:v>
                </c:pt>
                <c:pt idx="710" formatCode="0.00">
                  <c:v>2.85</c:v>
                </c:pt>
                <c:pt idx="711" formatCode="0.00">
                  <c:v>5.34</c:v>
                </c:pt>
                <c:pt idx="712" formatCode="0.00">
                  <c:v>0.61</c:v>
                </c:pt>
                <c:pt idx="713" formatCode="0.00">
                  <c:v>0.73</c:v>
                </c:pt>
                <c:pt idx="714" formatCode="0.00">
                  <c:v>10.47</c:v>
                </c:pt>
                <c:pt idx="715" formatCode="0.00">
                  <c:v>-4.97</c:v>
                </c:pt>
                <c:pt idx="716" formatCode="0.00">
                  <c:v>12.38</c:v>
                </c:pt>
                <c:pt idx="717" formatCode="0.00">
                  <c:v>0.67</c:v>
                </c:pt>
                <c:pt idx="718" formatCode="0.00">
                  <c:v>1.19</c:v>
                </c:pt>
                <c:pt idx="719" formatCode="0.00">
                  <c:v>-4.42</c:v>
                </c:pt>
                <c:pt idx="720" formatCode="0.00">
                  <c:v>8</c:v>
                </c:pt>
                <c:pt idx="721" formatCode="0.00">
                  <c:v>6.97</c:v>
                </c:pt>
                <c:pt idx="722" formatCode="0.00">
                  <c:v>7.7</c:v>
                </c:pt>
                <c:pt idx="723" formatCode="0.00">
                  <c:v>-8.74</c:v>
                </c:pt>
                <c:pt idx="724" formatCode="0.00">
                  <c:v>3.12</c:v>
                </c:pt>
                <c:pt idx="725" formatCode="0.00">
                  <c:v>10.15</c:v>
                </c:pt>
                <c:pt idx="726" formatCode="0.00">
                  <c:v>9.42</c:v>
                </c:pt>
                <c:pt idx="727" formatCode="0.00">
                  <c:v>4.8499999999999996</c:v>
                </c:pt>
                <c:pt idx="728" formatCode="0.00">
                  <c:v>-7.26</c:v>
                </c:pt>
                <c:pt idx="729" formatCode="0.00">
                  <c:v>-2.2000000000000002</c:v>
                </c:pt>
                <c:pt idx="730" formatCode="0.00">
                  <c:v>1.04</c:v>
                </c:pt>
                <c:pt idx="731" formatCode="0.00">
                  <c:v>31.62</c:v>
                </c:pt>
                <c:pt idx="732" formatCode="0.00">
                  <c:v>16.3</c:v>
                </c:pt>
                <c:pt idx="733" formatCode="0.00">
                  <c:v>11.39</c:v>
                </c:pt>
                <c:pt idx="734" formatCode="0.00">
                  <c:v>-3.61</c:v>
                </c:pt>
                <c:pt idx="735" formatCode="0.00">
                  <c:v>4.43</c:v>
                </c:pt>
                <c:pt idx="736" formatCode="0.00">
                  <c:v>12.05</c:v>
                </c:pt>
                <c:pt idx="737" formatCode="0.00">
                  <c:v>12.61</c:v>
                </c:pt>
                <c:pt idx="738" formatCode="0.00">
                  <c:v>-2.2799999999999998</c:v>
                </c:pt>
                <c:pt idx="739" formatCode="0.00">
                  <c:v>5.88</c:v>
                </c:pt>
                <c:pt idx="740" formatCode="0.00">
                  <c:v>1.1000000000000001</c:v>
                </c:pt>
                <c:pt idx="741" formatCode="0.00">
                  <c:v>17.14</c:v>
                </c:pt>
                <c:pt idx="742" formatCode="0.00">
                  <c:v>-1.1399999999999999</c:v>
                </c:pt>
                <c:pt idx="743" formatCode="0.00">
                  <c:v>0.43</c:v>
                </c:pt>
                <c:pt idx="744" formatCode="0.00">
                  <c:v>0.79</c:v>
                </c:pt>
                <c:pt idx="745" formatCode="0.00">
                  <c:v>12.99</c:v>
                </c:pt>
                <c:pt idx="746" formatCode="0.00">
                  <c:v>5.38</c:v>
                </c:pt>
                <c:pt idx="747" formatCode="0.00">
                  <c:v>-15.85</c:v>
                </c:pt>
                <c:pt idx="748" formatCode="0.00">
                  <c:v>3.4</c:v>
                </c:pt>
                <c:pt idx="749" formatCode="0.00">
                  <c:v>-0.3</c:v>
                </c:pt>
                <c:pt idx="750" formatCode="0.00">
                  <c:v>0.87</c:v>
                </c:pt>
                <c:pt idx="751" formatCode="0.00">
                  <c:v>49.76</c:v>
                </c:pt>
                <c:pt idx="752" formatCode="0.00">
                  <c:v>4.88</c:v>
                </c:pt>
                <c:pt idx="753" formatCode="0.00">
                  <c:v>27.53</c:v>
                </c:pt>
                <c:pt idx="754" formatCode="0.00">
                  <c:v>36</c:v>
                </c:pt>
                <c:pt idx="755" formatCode="0.00">
                  <c:v>-2.14</c:v>
                </c:pt>
                <c:pt idx="756" formatCode="0.00">
                  <c:v>-2.52</c:v>
                </c:pt>
                <c:pt idx="757" formatCode="0.00">
                  <c:v>-21.05</c:v>
                </c:pt>
                <c:pt idx="758" formatCode="0.00">
                  <c:v>5.51</c:v>
                </c:pt>
                <c:pt idx="759" formatCode="0.00">
                  <c:v>16.61</c:v>
                </c:pt>
                <c:pt idx="760" formatCode="0.00">
                  <c:v>3.57</c:v>
                </c:pt>
                <c:pt idx="761" formatCode="0.00">
                  <c:v>-0.4</c:v>
                </c:pt>
                <c:pt idx="762" formatCode="0.00">
                  <c:v>0.53</c:v>
                </c:pt>
                <c:pt idx="763" formatCode="0.00">
                  <c:v>10.81</c:v>
                </c:pt>
                <c:pt idx="764" formatCode="0.00">
                  <c:v>7.52</c:v>
                </c:pt>
                <c:pt idx="765" formatCode="0.00">
                  <c:v>1.0900000000000001</c:v>
                </c:pt>
                <c:pt idx="766" formatCode="0.00">
                  <c:v>-15.57</c:v>
                </c:pt>
                <c:pt idx="767" formatCode="0.00">
                  <c:v>-2.72</c:v>
                </c:pt>
                <c:pt idx="768" formatCode="0.00">
                  <c:v>-12.96</c:v>
                </c:pt>
                <c:pt idx="769" formatCode="0.00">
                  <c:v>3.15</c:v>
                </c:pt>
                <c:pt idx="770" formatCode="0.00">
                  <c:v>2.17</c:v>
                </c:pt>
                <c:pt idx="771" formatCode="0.00">
                  <c:v>9.16</c:v>
                </c:pt>
                <c:pt idx="772" formatCode="0.00">
                  <c:v>22.83</c:v>
                </c:pt>
                <c:pt idx="773" formatCode="0.00">
                  <c:v>-2.13</c:v>
                </c:pt>
                <c:pt idx="774" formatCode="0.00">
                  <c:v>-10.89</c:v>
                </c:pt>
                <c:pt idx="775" formatCode="0.00">
                  <c:v>0.18</c:v>
                </c:pt>
                <c:pt idx="776" formatCode="0.00">
                  <c:v>-1.51</c:v>
                </c:pt>
                <c:pt idx="777" formatCode="0.00">
                  <c:v>-3.63</c:v>
                </c:pt>
                <c:pt idx="778" formatCode="0.00">
                  <c:v>-51.06</c:v>
                </c:pt>
                <c:pt idx="779" formatCode="0.00">
                  <c:v>2.59</c:v>
                </c:pt>
                <c:pt idx="780" formatCode="0.00">
                  <c:v>-1.31</c:v>
                </c:pt>
                <c:pt idx="781" formatCode="0.00">
                  <c:v>10.45</c:v>
                </c:pt>
                <c:pt idx="782" formatCode="0.00">
                  <c:v>17.420000000000002</c:v>
                </c:pt>
                <c:pt idx="783" formatCode="0.00">
                  <c:v>0.41</c:v>
                </c:pt>
                <c:pt idx="784" formatCode="0.00">
                  <c:v>3.71</c:v>
                </c:pt>
                <c:pt idx="785" formatCode="0.00">
                  <c:v>-4.67</c:v>
                </c:pt>
                <c:pt idx="786" formatCode="0.00">
                  <c:v>2.16</c:v>
                </c:pt>
                <c:pt idx="787" formatCode="0.00">
                  <c:v>4.05</c:v>
                </c:pt>
                <c:pt idx="788" formatCode="0.00">
                  <c:v>13.71</c:v>
                </c:pt>
                <c:pt idx="789" formatCode="0.00">
                  <c:v>6.72</c:v>
                </c:pt>
                <c:pt idx="790" formatCode="0.00">
                  <c:v>-1.19</c:v>
                </c:pt>
                <c:pt idx="791" formatCode="0.00">
                  <c:v>0.66</c:v>
                </c:pt>
                <c:pt idx="792" formatCode="0.00">
                  <c:v>1.79</c:v>
                </c:pt>
                <c:pt idx="793" formatCode="0.00">
                  <c:v>13.73</c:v>
                </c:pt>
                <c:pt idx="794" formatCode="0.00">
                  <c:v>20.63</c:v>
                </c:pt>
                <c:pt idx="795" formatCode="0.00">
                  <c:v>5.9</c:v>
                </c:pt>
                <c:pt idx="796" formatCode="0.00">
                  <c:v>8.8000000000000007</c:v>
                </c:pt>
                <c:pt idx="797" formatCode="0.00">
                  <c:v>3.49</c:v>
                </c:pt>
                <c:pt idx="798" formatCode="0.00">
                  <c:v>3.94</c:v>
                </c:pt>
                <c:pt idx="799" formatCode="0.00">
                  <c:v>3.51</c:v>
                </c:pt>
                <c:pt idx="800" formatCode="0.00">
                  <c:v>10.78</c:v>
                </c:pt>
                <c:pt idx="801" formatCode="0.00">
                  <c:v>6.68</c:v>
                </c:pt>
                <c:pt idx="802" formatCode="0.00">
                  <c:v>23.21</c:v>
                </c:pt>
                <c:pt idx="803" formatCode="0.00">
                  <c:v>-1.1299999999999999</c:v>
                </c:pt>
                <c:pt idx="804" formatCode="0.00">
                  <c:v>1.43</c:v>
                </c:pt>
                <c:pt idx="805" formatCode="0.00">
                  <c:v>-7.2</c:v>
                </c:pt>
                <c:pt idx="806" formatCode="0.00">
                  <c:v>5.28</c:v>
                </c:pt>
                <c:pt idx="807" formatCode="0.00">
                  <c:v>6.56</c:v>
                </c:pt>
                <c:pt idx="808" formatCode="0.00">
                  <c:v>2.44</c:v>
                </c:pt>
                <c:pt idx="809" formatCode="0.00">
                  <c:v>-22.94</c:v>
                </c:pt>
                <c:pt idx="810" formatCode="0.00">
                  <c:v>2.37</c:v>
                </c:pt>
                <c:pt idx="811" formatCode="0.00">
                  <c:v>55.22</c:v>
                </c:pt>
                <c:pt idx="812" formatCode="0.00">
                  <c:v>14.08</c:v>
                </c:pt>
                <c:pt idx="813" formatCode="0.00">
                  <c:v>8.0500000000000007</c:v>
                </c:pt>
                <c:pt idx="814" formatCode="0.00">
                  <c:v>1.61</c:v>
                </c:pt>
                <c:pt idx="815" formatCode="0.00">
                  <c:v>2.36</c:v>
                </c:pt>
                <c:pt idx="816" formatCode="0.00">
                  <c:v>35.28</c:v>
                </c:pt>
                <c:pt idx="817" formatCode="0.00">
                  <c:v>12.1</c:v>
                </c:pt>
                <c:pt idx="818" formatCode="0.00">
                  <c:v>2.13</c:v>
                </c:pt>
                <c:pt idx="819" formatCode="0.00">
                  <c:v>4.25</c:v>
                </c:pt>
                <c:pt idx="820" formatCode="0.00">
                  <c:v>5.8</c:v>
                </c:pt>
                <c:pt idx="821" formatCode="0.00">
                  <c:v>41.58</c:v>
                </c:pt>
                <c:pt idx="822" formatCode="0.00">
                  <c:v>19.62</c:v>
                </c:pt>
                <c:pt idx="823" formatCode="0.00">
                  <c:v>0.95</c:v>
                </c:pt>
                <c:pt idx="824" formatCode="0.00">
                  <c:v>2.5</c:v>
                </c:pt>
                <c:pt idx="825" formatCode="0.00">
                  <c:v>16.329999999999998</c:v>
                </c:pt>
                <c:pt idx="826" formatCode="0.00">
                  <c:v>7.16</c:v>
                </c:pt>
                <c:pt idx="827" formatCode="0.00">
                  <c:v>12.58</c:v>
                </c:pt>
                <c:pt idx="828" formatCode="0.00">
                  <c:v>10.050000000000001</c:v>
                </c:pt>
                <c:pt idx="829" formatCode="0.00">
                  <c:v>6.55</c:v>
                </c:pt>
                <c:pt idx="830" formatCode="0.00">
                  <c:v>0.12</c:v>
                </c:pt>
                <c:pt idx="831" formatCode="0.00">
                  <c:v>1.86</c:v>
                </c:pt>
                <c:pt idx="832" formatCode="0.00">
                  <c:v>3.89</c:v>
                </c:pt>
                <c:pt idx="833" formatCode="0.00">
                  <c:v>-8.48</c:v>
                </c:pt>
                <c:pt idx="834" formatCode="0.00">
                  <c:v>6.72</c:v>
                </c:pt>
                <c:pt idx="835" formatCode="0.00">
                  <c:v>2.9</c:v>
                </c:pt>
                <c:pt idx="836" formatCode="0.00">
                  <c:v>5.65</c:v>
                </c:pt>
                <c:pt idx="837" formatCode="0.00">
                  <c:v>4.6900000000000004</c:v>
                </c:pt>
                <c:pt idx="838" formatCode="0.00">
                  <c:v>-2.36</c:v>
                </c:pt>
                <c:pt idx="839" formatCode="0.00">
                  <c:v>-32.950000000000003</c:v>
                </c:pt>
                <c:pt idx="840" formatCode="0.00">
                  <c:v>11.72</c:v>
                </c:pt>
                <c:pt idx="841" formatCode="0.00">
                  <c:v>10.82</c:v>
                </c:pt>
                <c:pt idx="842" formatCode="0.00">
                  <c:v>-8.7899999999999991</c:v>
                </c:pt>
                <c:pt idx="843" formatCode="0.00">
                  <c:v>10.43</c:v>
                </c:pt>
                <c:pt idx="844" formatCode="0.00">
                  <c:v>8.2799999999999994</c:v>
                </c:pt>
                <c:pt idx="845" formatCode="0.00">
                  <c:v>1.29</c:v>
                </c:pt>
                <c:pt idx="846" formatCode="0.00">
                  <c:v>0.09</c:v>
                </c:pt>
                <c:pt idx="847" formatCode="0.00">
                  <c:v>2.38</c:v>
                </c:pt>
                <c:pt idx="848" formatCode="0.00">
                  <c:v>9.06</c:v>
                </c:pt>
                <c:pt idx="849" formatCode="0.00">
                  <c:v>0.81</c:v>
                </c:pt>
                <c:pt idx="850" formatCode="0.00">
                  <c:v>6.13</c:v>
                </c:pt>
                <c:pt idx="851" formatCode="0.00">
                  <c:v>-3.93</c:v>
                </c:pt>
                <c:pt idx="852" formatCode="0.00">
                  <c:v>13.63</c:v>
                </c:pt>
                <c:pt idx="853" formatCode="0.00">
                  <c:v>-2.4900000000000002</c:v>
                </c:pt>
                <c:pt idx="854" formatCode="0.00">
                  <c:v>4.59</c:v>
                </c:pt>
                <c:pt idx="855" formatCode="0.00">
                  <c:v>8.39</c:v>
                </c:pt>
                <c:pt idx="856" formatCode="0.00">
                  <c:v>-0.66</c:v>
                </c:pt>
                <c:pt idx="857" formatCode="0.00">
                  <c:v>1.8</c:v>
                </c:pt>
                <c:pt idx="858" formatCode="0.00">
                  <c:v>7.26</c:v>
                </c:pt>
                <c:pt idx="859" formatCode="0.00">
                  <c:v>8.8699999999999992</c:v>
                </c:pt>
                <c:pt idx="860" formatCode="0.00">
                  <c:v>29.03</c:v>
                </c:pt>
                <c:pt idx="861" formatCode="0.00">
                  <c:v>-9.02</c:v>
                </c:pt>
                <c:pt idx="862" formatCode="0.00">
                  <c:v>10.36</c:v>
                </c:pt>
                <c:pt idx="863" formatCode="0.00">
                  <c:v>3.47</c:v>
                </c:pt>
                <c:pt idx="864" formatCode="0.00">
                  <c:v>19.510000000000002</c:v>
                </c:pt>
                <c:pt idx="865" formatCode="0.00">
                  <c:v>-4.3600000000000003</c:v>
                </c:pt>
                <c:pt idx="866" formatCode="0.00">
                  <c:v>7.94</c:v>
                </c:pt>
                <c:pt idx="867" formatCode="0.00">
                  <c:v>2.78</c:v>
                </c:pt>
                <c:pt idx="868" formatCode="0.00">
                  <c:v>-6.75</c:v>
                </c:pt>
                <c:pt idx="869" formatCode="0.00">
                  <c:v>-6.49</c:v>
                </c:pt>
                <c:pt idx="870" formatCode="0.00">
                  <c:v>2.95</c:v>
                </c:pt>
                <c:pt idx="871" formatCode="0.00">
                  <c:v>4.78</c:v>
                </c:pt>
                <c:pt idx="872" formatCode="0.00">
                  <c:v>9.1</c:v>
                </c:pt>
                <c:pt idx="873" formatCode="0.00">
                  <c:v>3.19</c:v>
                </c:pt>
                <c:pt idx="874" formatCode="0.00">
                  <c:v>17.399999999999999</c:v>
                </c:pt>
                <c:pt idx="875" formatCode="0.00">
                  <c:v>3.32</c:v>
                </c:pt>
                <c:pt idx="876" formatCode="0.00">
                  <c:v>6.63</c:v>
                </c:pt>
                <c:pt idx="877" formatCode="0.00">
                  <c:v>11.49</c:v>
                </c:pt>
                <c:pt idx="878" formatCode="0.00">
                  <c:v>4.38</c:v>
                </c:pt>
                <c:pt idx="879" formatCode="0.00">
                  <c:v>-0.82</c:v>
                </c:pt>
                <c:pt idx="880" formatCode="0.00">
                  <c:v>-5.81</c:v>
                </c:pt>
                <c:pt idx="881" formatCode="0.00">
                  <c:v>-4.82</c:v>
                </c:pt>
                <c:pt idx="882" formatCode="0.00">
                  <c:v>4.8899999999999997</c:v>
                </c:pt>
                <c:pt idx="883" formatCode="0.00">
                  <c:v>-2.11</c:v>
                </c:pt>
                <c:pt idx="884" formatCode="0.00">
                  <c:v>4.8899999999999997</c:v>
                </c:pt>
                <c:pt idx="885" formatCode="0.00">
                  <c:v>7.6</c:v>
                </c:pt>
                <c:pt idx="886" formatCode="0.00">
                  <c:v>5.82</c:v>
                </c:pt>
                <c:pt idx="887" formatCode="0.00">
                  <c:v>5.86</c:v>
                </c:pt>
                <c:pt idx="888" formatCode="0.00">
                  <c:v>15.46</c:v>
                </c:pt>
                <c:pt idx="889" formatCode="0.00">
                  <c:v>7.29</c:v>
                </c:pt>
                <c:pt idx="890" formatCode="0.00">
                  <c:v>14.64</c:v>
                </c:pt>
                <c:pt idx="891" formatCode="0.00">
                  <c:v>0.98</c:v>
                </c:pt>
                <c:pt idx="892" formatCode="0.00">
                  <c:v>-0.56999999999999995</c:v>
                </c:pt>
                <c:pt idx="893" formatCode="0.00">
                  <c:v>127.61</c:v>
                </c:pt>
                <c:pt idx="894" formatCode="0.00">
                  <c:v>4.8499999999999996</c:v>
                </c:pt>
                <c:pt idx="895" formatCode="0.00">
                  <c:v>-89.15</c:v>
                </c:pt>
                <c:pt idx="896" formatCode="0.00">
                  <c:v>3.41</c:v>
                </c:pt>
                <c:pt idx="897" formatCode="0.00">
                  <c:v>-2.04</c:v>
                </c:pt>
                <c:pt idx="898" formatCode="0.00">
                  <c:v>14.21</c:v>
                </c:pt>
                <c:pt idx="899" formatCode="0.00">
                  <c:v>6.26</c:v>
                </c:pt>
                <c:pt idx="900" formatCode="0.00">
                  <c:v>0.08</c:v>
                </c:pt>
                <c:pt idx="901" formatCode="0.00">
                  <c:v>0.63</c:v>
                </c:pt>
                <c:pt idx="902" formatCode="0.00">
                  <c:v>7.45</c:v>
                </c:pt>
                <c:pt idx="903" formatCode="0.00">
                  <c:v>38.1</c:v>
                </c:pt>
                <c:pt idx="904" formatCode="0.00">
                  <c:v>36.57</c:v>
                </c:pt>
                <c:pt idx="905" formatCode="0.00">
                  <c:v>7.33</c:v>
                </c:pt>
                <c:pt idx="906" formatCode="0.00">
                  <c:v>15.88</c:v>
                </c:pt>
                <c:pt idx="907" formatCode="0.00">
                  <c:v>-1.24</c:v>
                </c:pt>
                <c:pt idx="908" formatCode="0.00">
                  <c:v>34.770000000000003</c:v>
                </c:pt>
                <c:pt idx="909" formatCode="0.00">
                  <c:v>4.33</c:v>
                </c:pt>
                <c:pt idx="910" formatCode="0.00">
                  <c:v>1.19</c:v>
                </c:pt>
                <c:pt idx="911" formatCode="0.00">
                  <c:v>0</c:v>
                </c:pt>
                <c:pt idx="912" formatCode="0.00">
                  <c:v>4.62</c:v>
                </c:pt>
                <c:pt idx="913" formatCode="0.00">
                  <c:v>8.09</c:v>
                </c:pt>
                <c:pt idx="914" formatCode="0.00">
                  <c:v>-32.130000000000003</c:v>
                </c:pt>
                <c:pt idx="915" formatCode="0.00">
                  <c:v>-7.13</c:v>
                </c:pt>
                <c:pt idx="916" formatCode="0.00">
                  <c:v>10.39</c:v>
                </c:pt>
                <c:pt idx="917" formatCode="0.00">
                  <c:v>5.71</c:v>
                </c:pt>
                <c:pt idx="918" formatCode="0.00">
                  <c:v>-31.86</c:v>
                </c:pt>
                <c:pt idx="919" formatCode="0.00">
                  <c:v>2.19</c:v>
                </c:pt>
                <c:pt idx="920" formatCode="0.00">
                  <c:v>11.69</c:v>
                </c:pt>
                <c:pt idx="921" formatCode="0.00">
                  <c:v>16.489999999999998</c:v>
                </c:pt>
                <c:pt idx="922" formatCode="0.00">
                  <c:v>-173.78</c:v>
                </c:pt>
                <c:pt idx="923" formatCode="0.00">
                  <c:v>31.33</c:v>
                </c:pt>
                <c:pt idx="924" formatCode="0.00">
                  <c:v>9.3800000000000008</c:v>
                </c:pt>
                <c:pt idx="925" formatCode="0.00">
                  <c:v>-4.72</c:v>
                </c:pt>
                <c:pt idx="926" formatCode="0.00">
                  <c:v>-59.09</c:v>
                </c:pt>
                <c:pt idx="927" formatCode="0.00">
                  <c:v>1.54</c:v>
                </c:pt>
                <c:pt idx="928" formatCode="0.00">
                  <c:v>3.12</c:v>
                </c:pt>
                <c:pt idx="929" formatCode="0.00">
                  <c:v>-2.27</c:v>
                </c:pt>
                <c:pt idx="930" formatCode="0.00">
                  <c:v>27.88</c:v>
                </c:pt>
                <c:pt idx="931" formatCode="0.00">
                  <c:v>5.53</c:v>
                </c:pt>
                <c:pt idx="932" formatCode="0.00">
                  <c:v>3.75</c:v>
                </c:pt>
                <c:pt idx="933" formatCode="0.00">
                  <c:v>4</c:v>
                </c:pt>
                <c:pt idx="934" formatCode="0.00">
                  <c:v>14.22</c:v>
                </c:pt>
                <c:pt idx="935" formatCode="0.00">
                  <c:v>-0.3</c:v>
                </c:pt>
                <c:pt idx="936" formatCode="0.00">
                  <c:v>-1.82</c:v>
                </c:pt>
                <c:pt idx="937" formatCode="0.00">
                  <c:v>0.65</c:v>
                </c:pt>
                <c:pt idx="938" formatCode="0.00">
                  <c:v>1.84</c:v>
                </c:pt>
                <c:pt idx="939" formatCode="0.00">
                  <c:v>-3.72</c:v>
                </c:pt>
                <c:pt idx="940" formatCode="0.00">
                  <c:v>-23.18</c:v>
                </c:pt>
                <c:pt idx="941" formatCode="0.00">
                  <c:v>3.36</c:v>
                </c:pt>
                <c:pt idx="942" formatCode="0.00">
                  <c:v>2.19</c:v>
                </c:pt>
                <c:pt idx="943" formatCode="0.00">
                  <c:v>-1.28</c:v>
                </c:pt>
                <c:pt idx="944" formatCode="0.00">
                  <c:v>-6.25</c:v>
                </c:pt>
                <c:pt idx="945" formatCode="0.00">
                  <c:v>37.21</c:v>
                </c:pt>
                <c:pt idx="946" formatCode="0.00">
                  <c:v>11.93</c:v>
                </c:pt>
                <c:pt idx="947" formatCode="0.00">
                  <c:v>8.6199999999999992</c:v>
                </c:pt>
                <c:pt idx="948" formatCode="0.00">
                  <c:v>3.62</c:v>
                </c:pt>
                <c:pt idx="949" formatCode="0.00">
                  <c:v>4.97</c:v>
                </c:pt>
                <c:pt idx="950" formatCode="0.00">
                  <c:v>2.46</c:v>
                </c:pt>
                <c:pt idx="951" formatCode="0.00">
                  <c:v>0.04</c:v>
                </c:pt>
                <c:pt idx="952" formatCode="0.00">
                  <c:v>7.32</c:v>
                </c:pt>
                <c:pt idx="953" formatCode="0.00">
                  <c:v>8.17</c:v>
                </c:pt>
                <c:pt idx="954" formatCode="0.00">
                  <c:v>8.27</c:v>
                </c:pt>
                <c:pt idx="955" formatCode="0.00">
                  <c:v>61.05</c:v>
                </c:pt>
                <c:pt idx="956" formatCode="0.00">
                  <c:v>-0.01</c:v>
                </c:pt>
                <c:pt idx="957" formatCode="0.00">
                  <c:v>10.62</c:v>
                </c:pt>
                <c:pt idx="958" formatCode="0.00">
                  <c:v>-95.16</c:v>
                </c:pt>
                <c:pt idx="959" formatCode="0.00">
                  <c:v>0.04</c:v>
                </c:pt>
                <c:pt idx="960" formatCode="0.00">
                  <c:v>10.24</c:v>
                </c:pt>
                <c:pt idx="961" formatCode="0.00">
                  <c:v>2.2799999999999998</c:v>
                </c:pt>
                <c:pt idx="962" formatCode="0.00">
                  <c:v>-2.14</c:v>
                </c:pt>
                <c:pt idx="963" formatCode="0.00">
                  <c:v>2.1800000000000002</c:v>
                </c:pt>
                <c:pt idx="964" formatCode="0.00">
                  <c:v>6.28</c:v>
                </c:pt>
                <c:pt idx="965" formatCode="0.00">
                  <c:v>12.38</c:v>
                </c:pt>
                <c:pt idx="966" formatCode="0.00">
                  <c:v>16.04</c:v>
                </c:pt>
                <c:pt idx="967" formatCode="0.00">
                  <c:v>-12.22</c:v>
                </c:pt>
                <c:pt idx="968" formatCode="0.00">
                  <c:v>2.73</c:v>
                </c:pt>
                <c:pt idx="969" formatCode="0.00">
                  <c:v>0.1</c:v>
                </c:pt>
                <c:pt idx="970" formatCode="0.00">
                  <c:v>3.66</c:v>
                </c:pt>
                <c:pt idx="971" formatCode="0.00">
                  <c:v>5.15</c:v>
                </c:pt>
                <c:pt idx="972" formatCode="0.00">
                  <c:v>-6.39</c:v>
                </c:pt>
                <c:pt idx="973" formatCode="0.00">
                  <c:v>5.09</c:v>
                </c:pt>
                <c:pt idx="974" formatCode="0.00">
                  <c:v>20.18</c:v>
                </c:pt>
                <c:pt idx="975" formatCode="0.00">
                  <c:v>24.73</c:v>
                </c:pt>
                <c:pt idx="976" formatCode="0.00">
                  <c:v>-11.97</c:v>
                </c:pt>
                <c:pt idx="977" formatCode="0.00">
                  <c:v>2.04</c:v>
                </c:pt>
                <c:pt idx="978" formatCode="0.00">
                  <c:v>23.06</c:v>
                </c:pt>
                <c:pt idx="979" formatCode="0.00">
                  <c:v>30.78</c:v>
                </c:pt>
                <c:pt idx="980" formatCode="0.00">
                  <c:v>38.72</c:v>
                </c:pt>
                <c:pt idx="981" formatCode="0.00">
                  <c:v>-0.31</c:v>
                </c:pt>
                <c:pt idx="982" formatCode="0.00">
                  <c:v>17.96</c:v>
                </c:pt>
                <c:pt idx="983" formatCode="0.00">
                  <c:v>1.8</c:v>
                </c:pt>
                <c:pt idx="984" formatCode="0.00">
                  <c:v>-17.23</c:v>
                </c:pt>
                <c:pt idx="985" formatCode="0.00">
                  <c:v>-5.67</c:v>
                </c:pt>
                <c:pt idx="986" formatCode="0.00">
                  <c:v>8.67</c:v>
                </c:pt>
                <c:pt idx="987" formatCode="0.00">
                  <c:v>-17.940000000000001</c:v>
                </c:pt>
                <c:pt idx="988" formatCode="0.00">
                  <c:v>-1.01</c:v>
                </c:pt>
                <c:pt idx="989" formatCode="0.00">
                  <c:v>0.32</c:v>
                </c:pt>
                <c:pt idx="990" formatCode="0.00">
                  <c:v>16.27</c:v>
                </c:pt>
                <c:pt idx="991" formatCode="0.00">
                  <c:v>2.12</c:v>
                </c:pt>
                <c:pt idx="992" formatCode="0.00">
                  <c:v>19.100000000000001</c:v>
                </c:pt>
                <c:pt idx="993" formatCode="0.00">
                  <c:v>12.92</c:v>
                </c:pt>
                <c:pt idx="994" formatCode="0.00">
                  <c:v>17.010000000000002</c:v>
                </c:pt>
                <c:pt idx="995" formatCode="0.00">
                  <c:v>-19.77</c:v>
                </c:pt>
                <c:pt idx="996" formatCode="0.00">
                  <c:v>-19.37</c:v>
                </c:pt>
                <c:pt idx="997" formatCode="0.00">
                  <c:v>-1.03</c:v>
                </c:pt>
                <c:pt idx="998" formatCode="0.00">
                  <c:v>-43.69</c:v>
                </c:pt>
                <c:pt idx="999" formatCode="0.00">
                  <c:v>9.2899999999999991</c:v>
                </c:pt>
                <c:pt idx="1000" formatCode="0.00">
                  <c:v>-7.22</c:v>
                </c:pt>
                <c:pt idx="1001" formatCode="0.00">
                  <c:v>1.19</c:v>
                </c:pt>
                <c:pt idx="1002" formatCode="0.00">
                  <c:v>-3.86</c:v>
                </c:pt>
                <c:pt idx="1003" formatCode="0.00">
                  <c:v>7.02</c:v>
                </c:pt>
                <c:pt idx="1004" formatCode="0.00">
                  <c:v>4.91</c:v>
                </c:pt>
                <c:pt idx="1005" formatCode="0.00">
                  <c:v>-11.66</c:v>
                </c:pt>
                <c:pt idx="1006" formatCode="0.00">
                  <c:v>5.68</c:v>
                </c:pt>
                <c:pt idx="1007" formatCode="0.00">
                  <c:v>7.63</c:v>
                </c:pt>
                <c:pt idx="1008" formatCode="0.00">
                  <c:v>6.8</c:v>
                </c:pt>
                <c:pt idx="1009" formatCode="0.00">
                  <c:v>8.94</c:v>
                </c:pt>
                <c:pt idx="1010" formatCode="0.00">
                  <c:v>-41.34</c:v>
                </c:pt>
                <c:pt idx="1011" formatCode="0.00">
                  <c:v>14.4</c:v>
                </c:pt>
                <c:pt idx="1012" formatCode="0.00">
                  <c:v>9.59</c:v>
                </c:pt>
                <c:pt idx="1013" formatCode="0.00">
                  <c:v>0.1</c:v>
                </c:pt>
                <c:pt idx="1014" formatCode="0.00">
                  <c:v>2.4900000000000002</c:v>
                </c:pt>
                <c:pt idx="1015" formatCode="0.00">
                  <c:v>-2.78</c:v>
                </c:pt>
                <c:pt idx="1016" formatCode="0.00">
                  <c:v>11.66</c:v>
                </c:pt>
                <c:pt idx="1017" formatCode="0.00">
                  <c:v>4</c:v>
                </c:pt>
                <c:pt idx="1018" formatCode="0.00">
                  <c:v>14.19</c:v>
                </c:pt>
                <c:pt idx="1019" formatCode="0.00">
                  <c:v>0.56999999999999995</c:v>
                </c:pt>
                <c:pt idx="1020" formatCode="0.00">
                  <c:v>7.92</c:v>
                </c:pt>
                <c:pt idx="1021" formatCode="0.00">
                  <c:v>0.79</c:v>
                </c:pt>
                <c:pt idx="1022" formatCode="0.00">
                  <c:v>6.47</c:v>
                </c:pt>
                <c:pt idx="1023" formatCode="0.00">
                  <c:v>0.19</c:v>
                </c:pt>
                <c:pt idx="1024" formatCode="0.00">
                  <c:v>17.2</c:v>
                </c:pt>
                <c:pt idx="1025" formatCode="0.00">
                  <c:v>-6.51</c:v>
                </c:pt>
                <c:pt idx="1026" formatCode="0.00">
                  <c:v>-4.1900000000000004</c:v>
                </c:pt>
                <c:pt idx="1027" formatCode="0.00">
                  <c:v>18.100000000000001</c:v>
                </c:pt>
                <c:pt idx="1028" formatCode="0.00">
                  <c:v>12.78</c:v>
                </c:pt>
                <c:pt idx="1029" formatCode="0.00">
                  <c:v>8.73</c:v>
                </c:pt>
                <c:pt idx="1030" formatCode="0.00">
                  <c:v>77.97</c:v>
                </c:pt>
                <c:pt idx="1031" formatCode="0.00">
                  <c:v>12.79</c:v>
                </c:pt>
                <c:pt idx="1032" formatCode="0.00">
                  <c:v>14.27</c:v>
                </c:pt>
                <c:pt idx="1033" formatCode="0.00">
                  <c:v>25.57</c:v>
                </c:pt>
                <c:pt idx="1034" formatCode="0.00">
                  <c:v>11.2</c:v>
                </c:pt>
                <c:pt idx="1035" formatCode="0.00">
                  <c:v>6.38</c:v>
                </c:pt>
                <c:pt idx="1036" formatCode="0.00">
                  <c:v>4.28</c:v>
                </c:pt>
                <c:pt idx="1037" formatCode="0.00">
                  <c:v>24.21</c:v>
                </c:pt>
                <c:pt idx="1038" formatCode="0.00">
                  <c:v>11.35</c:v>
                </c:pt>
                <c:pt idx="1039" formatCode="0.00">
                  <c:v>0.56999999999999995</c:v>
                </c:pt>
                <c:pt idx="1040" formatCode="0.00">
                  <c:v>0.01</c:v>
                </c:pt>
                <c:pt idx="1041" formatCode="0.00">
                  <c:v>-3.3</c:v>
                </c:pt>
                <c:pt idx="1042" formatCode="0.00">
                  <c:v>2.4300000000000002</c:v>
                </c:pt>
                <c:pt idx="1043" formatCode="0.00">
                  <c:v>4.6500000000000004</c:v>
                </c:pt>
                <c:pt idx="1044" formatCode="0.00">
                  <c:v>1.21</c:v>
                </c:pt>
                <c:pt idx="1045" formatCode="0.00">
                  <c:v>2.11</c:v>
                </c:pt>
                <c:pt idx="1046" formatCode="0.00">
                  <c:v>-8.68</c:v>
                </c:pt>
                <c:pt idx="1047" formatCode="0.00">
                  <c:v>-0.54</c:v>
                </c:pt>
                <c:pt idx="1048" formatCode="0.00">
                  <c:v>6.84</c:v>
                </c:pt>
                <c:pt idx="1049" formatCode="0.00">
                  <c:v>3.12</c:v>
                </c:pt>
                <c:pt idx="1050" formatCode="0.00">
                  <c:v>0.19</c:v>
                </c:pt>
                <c:pt idx="1051" formatCode="0.00">
                  <c:v>-2.98</c:v>
                </c:pt>
                <c:pt idx="1052" formatCode="0.00">
                  <c:v>-0.34</c:v>
                </c:pt>
                <c:pt idx="1053" formatCode="0.00">
                  <c:v>4.72</c:v>
                </c:pt>
                <c:pt idx="1054" formatCode="0.00">
                  <c:v>9.0500000000000007</c:v>
                </c:pt>
                <c:pt idx="1055" formatCode="0.00">
                  <c:v>-3.32</c:v>
                </c:pt>
                <c:pt idx="1056" formatCode="0.00">
                  <c:v>-99.93</c:v>
                </c:pt>
                <c:pt idx="1057" formatCode="0.00">
                  <c:v>18.010000000000002</c:v>
                </c:pt>
                <c:pt idx="1058" formatCode="0.00">
                  <c:v>-12.64</c:v>
                </c:pt>
                <c:pt idx="1059" formatCode="0.00">
                  <c:v>12.54</c:v>
                </c:pt>
                <c:pt idx="1060" formatCode="0.00">
                  <c:v>13.29</c:v>
                </c:pt>
                <c:pt idx="1061" formatCode="0.00">
                  <c:v>6.79</c:v>
                </c:pt>
                <c:pt idx="1062" formatCode="0.00">
                  <c:v>4.6500000000000004</c:v>
                </c:pt>
                <c:pt idx="1063" formatCode="0.00">
                  <c:v>21.49</c:v>
                </c:pt>
                <c:pt idx="1064" formatCode="0.00">
                  <c:v>-34.17</c:v>
                </c:pt>
                <c:pt idx="1065" formatCode="0.00">
                  <c:v>17.47</c:v>
                </c:pt>
                <c:pt idx="1066" formatCode="0.00">
                  <c:v>5.24</c:v>
                </c:pt>
                <c:pt idx="1067" formatCode="0.00">
                  <c:v>13.08</c:v>
                </c:pt>
                <c:pt idx="1068" formatCode="0.00">
                  <c:v>-8.7100000000000009</c:v>
                </c:pt>
                <c:pt idx="1069" formatCode="0.00">
                  <c:v>-4.5599999999999996</c:v>
                </c:pt>
                <c:pt idx="1070" formatCode="0.00">
                  <c:v>4.53</c:v>
                </c:pt>
                <c:pt idx="1071" formatCode="0.00">
                  <c:v>-23.34</c:v>
                </c:pt>
                <c:pt idx="1072" formatCode="0.00">
                  <c:v>5.59</c:v>
                </c:pt>
                <c:pt idx="1073" formatCode="0.00">
                  <c:v>-0.09</c:v>
                </c:pt>
                <c:pt idx="1074" formatCode="0.00">
                  <c:v>1.64</c:v>
                </c:pt>
                <c:pt idx="1075" formatCode="0.00">
                  <c:v>15.94</c:v>
                </c:pt>
                <c:pt idx="1076" formatCode="0.00">
                  <c:v>17.72</c:v>
                </c:pt>
                <c:pt idx="1077" formatCode="0.00">
                  <c:v>6.61</c:v>
                </c:pt>
                <c:pt idx="1078" formatCode="0.00">
                  <c:v>7.75</c:v>
                </c:pt>
                <c:pt idx="1079" formatCode="0.00">
                  <c:v>2.74</c:v>
                </c:pt>
                <c:pt idx="1080" formatCode="0.00">
                  <c:v>8.7100000000000009</c:v>
                </c:pt>
                <c:pt idx="1081" formatCode="0.00">
                  <c:v>8.24</c:v>
                </c:pt>
                <c:pt idx="1082" formatCode="0.00">
                  <c:v>-3.61</c:v>
                </c:pt>
                <c:pt idx="1083" formatCode="0.00">
                  <c:v>8.92</c:v>
                </c:pt>
                <c:pt idx="1084" formatCode="0.00">
                  <c:v>-3.66</c:v>
                </c:pt>
                <c:pt idx="1085" formatCode="0.00">
                  <c:v>-7.09</c:v>
                </c:pt>
                <c:pt idx="1086" formatCode="0.00">
                  <c:v>2.97</c:v>
                </c:pt>
                <c:pt idx="1087" formatCode="0.00">
                  <c:v>7.48</c:v>
                </c:pt>
                <c:pt idx="1088" formatCode="0.00">
                  <c:v>-41.56</c:v>
                </c:pt>
                <c:pt idx="1089" formatCode="0.00">
                  <c:v>11.04</c:v>
                </c:pt>
                <c:pt idx="1090" formatCode="0.00">
                  <c:v>3.64</c:v>
                </c:pt>
                <c:pt idx="1091" formatCode="0.00">
                  <c:v>7.09</c:v>
                </c:pt>
                <c:pt idx="1092" formatCode="0.00">
                  <c:v>-8.36</c:v>
                </c:pt>
                <c:pt idx="1093" formatCode="0.00">
                  <c:v>2.85</c:v>
                </c:pt>
                <c:pt idx="1094" formatCode="0.00">
                  <c:v>2.2599999999999998</c:v>
                </c:pt>
                <c:pt idx="1095" formatCode="0.00">
                  <c:v>7.45</c:v>
                </c:pt>
                <c:pt idx="1096" formatCode="0.00">
                  <c:v>6</c:v>
                </c:pt>
                <c:pt idx="1097" formatCode="0.00">
                  <c:v>18.03</c:v>
                </c:pt>
                <c:pt idx="1098" formatCode="0.00">
                  <c:v>9.52</c:v>
                </c:pt>
                <c:pt idx="1099" formatCode="0.00">
                  <c:v>4.76</c:v>
                </c:pt>
                <c:pt idx="1100" formatCode="0.00">
                  <c:v>15.18</c:v>
                </c:pt>
                <c:pt idx="1101" formatCode="0.00">
                  <c:v>-45.68</c:v>
                </c:pt>
                <c:pt idx="1102" formatCode="0.00">
                  <c:v>15.31</c:v>
                </c:pt>
                <c:pt idx="1103" formatCode="0.00">
                  <c:v>12.5</c:v>
                </c:pt>
                <c:pt idx="1104" formatCode="0.00">
                  <c:v>-2.33</c:v>
                </c:pt>
                <c:pt idx="1105" formatCode="0.00">
                  <c:v>3</c:v>
                </c:pt>
                <c:pt idx="1106" formatCode="0.00">
                  <c:v>1.03</c:v>
                </c:pt>
                <c:pt idx="1107" formatCode="0.00">
                  <c:v>5.0999999999999996</c:v>
                </c:pt>
                <c:pt idx="1108" formatCode="0.00">
                  <c:v>28.83</c:v>
                </c:pt>
                <c:pt idx="1109" formatCode="0.00">
                  <c:v>5.35</c:v>
                </c:pt>
                <c:pt idx="1110" formatCode="0.00">
                  <c:v>-14.09</c:v>
                </c:pt>
                <c:pt idx="1111" formatCode="0.00">
                  <c:v>-3.61</c:v>
                </c:pt>
                <c:pt idx="1112" formatCode="0.00">
                  <c:v>-13.96</c:v>
                </c:pt>
                <c:pt idx="1113" formatCode="0.00">
                  <c:v>1.61</c:v>
                </c:pt>
                <c:pt idx="1114" formatCode="0.00">
                  <c:v>21</c:v>
                </c:pt>
                <c:pt idx="1115" formatCode="0.00">
                  <c:v>-2.86</c:v>
                </c:pt>
                <c:pt idx="1116" formatCode="0.00">
                  <c:v>0.74</c:v>
                </c:pt>
                <c:pt idx="1117" formatCode="0.00">
                  <c:v>3.03</c:v>
                </c:pt>
                <c:pt idx="1118" formatCode="0.00">
                  <c:v>5.36</c:v>
                </c:pt>
                <c:pt idx="1119" formatCode="0.00">
                  <c:v>5.76</c:v>
                </c:pt>
                <c:pt idx="1120" formatCode="0.00">
                  <c:v>13.98</c:v>
                </c:pt>
                <c:pt idx="1121" formatCode="0.00">
                  <c:v>-16.7</c:v>
                </c:pt>
                <c:pt idx="1122" formatCode="0.00">
                  <c:v>-6.34</c:v>
                </c:pt>
                <c:pt idx="1123" formatCode="0.00">
                  <c:v>10.08</c:v>
                </c:pt>
                <c:pt idx="1124" formatCode="0.00">
                  <c:v>-3.03</c:v>
                </c:pt>
                <c:pt idx="1125" formatCode="0.00">
                  <c:v>7.65</c:v>
                </c:pt>
                <c:pt idx="1126" formatCode="0.00">
                  <c:v>2.08</c:v>
                </c:pt>
                <c:pt idx="1127" formatCode="0.00">
                  <c:v>4.82</c:v>
                </c:pt>
                <c:pt idx="1128" formatCode="0.00">
                  <c:v>1.77</c:v>
                </c:pt>
                <c:pt idx="1129" formatCode="0.00">
                  <c:v>-283.23</c:v>
                </c:pt>
                <c:pt idx="1130" formatCode="0.00">
                  <c:v>13.22</c:v>
                </c:pt>
                <c:pt idx="1131" formatCode="0.00">
                  <c:v>6.56</c:v>
                </c:pt>
                <c:pt idx="1132" formatCode="0.00">
                  <c:v>3.79</c:v>
                </c:pt>
                <c:pt idx="1133" formatCode="0.00">
                  <c:v>5.51</c:v>
                </c:pt>
                <c:pt idx="1134" formatCode="0.00">
                  <c:v>-2041567.86</c:v>
                </c:pt>
                <c:pt idx="1135" formatCode="0.00">
                  <c:v>-126.47</c:v>
                </c:pt>
                <c:pt idx="1136" formatCode="0.00">
                  <c:v>3.4</c:v>
                </c:pt>
                <c:pt idx="1137" formatCode="0.00">
                  <c:v>9.17</c:v>
                </c:pt>
                <c:pt idx="1138" formatCode="0.00">
                  <c:v>19.239999999999998</c:v>
                </c:pt>
                <c:pt idx="1139" formatCode="0.00">
                  <c:v>-0.42</c:v>
                </c:pt>
                <c:pt idx="1140" formatCode="0.00">
                  <c:v>9.1</c:v>
                </c:pt>
                <c:pt idx="1141" formatCode="0.00">
                  <c:v>-2426.37</c:v>
                </c:pt>
                <c:pt idx="1142" formatCode="0.00">
                  <c:v>1.01</c:v>
                </c:pt>
                <c:pt idx="1143" formatCode="0.00">
                  <c:v>5.04</c:v>
                </c:pt>
                <c:pt idx="1144" formatCode="0.00">
                  <c:v>6.9</c:v>
                </c:pt>
                <c:pt idx="1145" formatCode="0.00">
                  <c:v>3.31</c:v>
                </c:pt>
                <c:pt idx="1146" formatCode="0.00">
                  <c:v>-1.63</c:v>
                </c:pt>
                <c:pt idx="1147" formatCode="0.00">
                  <c:v>6.26</c:v>
                </c:pt>
                <c:pt idx="1148" formatCode="0.00">
                  <c:v>-12.07</c:v>
                </c:pt>
                <c:pt idx="1149" formatCode="0.00">
                  <c:v>0.93</c:v>
                </c:pt>
                <c:pt idx="1150" formatCode="0.00">
                  <c:v>10.14</c:v>
                </c:pt>
                <c:pt idx="1151" formatCode="0.00">
                  <c:v>21.5</c:v>
                </c:pt>
                <c:pt idx="1152" formatCode="0.00">
                  <c:v>14.15</c:v>
                </c:pt>
                <c:pt idx="1153" formatCode="0.00">
                  <c:v>17.399999999999999</c:v>
                </c:pt>
                <c:pt idx="1154" formatCode="0.00">
                  <c:v>33.54</c:v>
                </c:pt>
                <c:pt idx="1155" formatCode="0.00">
                  <c:v>17.350000000000001</c:v>
                </c:pt>
                <c:pt idx="1156" formatCode="0.00">
                  <c:v>3.13</c:v>
                </c:pt>
                <c:pt idx="1157" formatCode="0.00">
                  <c:v>-2.38</c:v>
                </c:pt>
                <c:pt idx="1158" formatCode="0.00">
                  <c:v>-6.18</c:v>
                </c:pt>
                <c:pt idx="1159" formatCode="0.00">
                  <c:v>6.93</c:v>
                </c:pt>
                <c:pt idx="1160" formatCode="0.00">
                  <c:v>-0.56000000000000005</c:v>
                </c:pt>
                <c:pt idx="1161" formatCode="0.00">
                  <c:v>0.73</c:v>
                </c:pt>
                <c:pt idx="1162" formatCode="0.00">
                  <c:v>-6.33</c:v>
                </c:pt>
                <c:pt idx="1163" formatCode="0.00">
                  <c:v>11.61</c:v>
                </c:pt>
                <c:pt idx="1164" formatCode="0.00">
                  <c:v>3.08</c:v>
                </c:pt>
                <c:pt idx="1165" formatCode="0.00">
                  <c:v>4.97</c:v>
                </c:pt>
                <c:pt idx="1166" formatCode="0.00">
                  <c:v>13.1</c:v>
                </c:pt>
                <c:pt idx="1167" formatCode="0.00">
                  <c:v>2.74</c:v>
                </c:pt>
                <c:pt idx="1168" formatCode="0.00">
                  <c:v>-421.43</c:v>
                </c:pt>
                <c:pt idx="1169" formatCode="0.00">
                  <c:v>2.91</c:v>
                </c:pt>
                <c:pt idx="1170" formatCode="0.00">
                  <c:v>6.1</c:v>
                </c:pt>
                <c:pt idx="1171" formatCode="0.00">
                  <c:v>6.67</c:v>
                </c:pt>
                <c:pt idx="1172" formatCode="0.00">
                  <c:v>15.15</c:v>
                </c:pt>
                <c:pt idx="1173" formatCode="0.00">
                  <c:v>-10.52</c:v>
                </c:pt>
                <c:pt idx="1174" formatCode="0.00">
                  <c:v>10.59</c:v>
                </c:pt>
                <c:pt idx="1175" formatCode="0.00">
                  <c:v>6.01</c:v>
                </c:pt>
                <c:pt idx="1176" formatCode="0.00">
                  <c:v>1.58</c:v>
                </c:pt>
                <c:pt idx="1177" formatCode="0.00">
                  <c:v>-0.38</c:v>
                </c:pt>
                <c:pt idx="1178" formatCode="0.00">
                  <c:v>4.97</c:v>
                </c:pt>
                <c:pt idx="1179" formatCode="0.00">
                  <c:v>37.36</c:v>
                </c:pt>
                <c:pt idx="1180" formatCode="0.00">
                  <c:v>4.76</c:v>
                </c:pt>
                <c:pt idx="1181" formatCode="0.00">
                  <c:v>0.02</c:v>
                </c:pt>
                <c:pt idx="1182" formatCode="0.00">
                  <c:v>4.24</c:v>
                </c:pt>
                <c:pt idx="1183" formatCode="0.00">
                  <c:v>6.42</c:v>
                </c:pt>
                <c:pt idx="1184" formatCode="0.00">
                  <c:v>15</c:v>
                </c:pt>
                <c:pt idx="1185" formatCode="0.00">
                  <c:v>6.17</c:v>
                </c:pt>
                <c:pt idx="1186" formatCode="0.00">
                  <c:v>10.9</c:v>
                </c:pt>
                <c:pt idx="1187" formatCode="0.00">
                  <c:v>-5.76</c:v>
                </c:pt>
                <c:pt idx="1188" formatCode="0.00">
                  <c:v>-167.13</c:v>
                </c:pt>
                <c:pt idx="1189" formatCode="0.00">
                  <c:v>7.81</c:v>
                </c:pt>
                <c:pt idx="1190" formatCode="0.00">
                  <c:v>5.94</c:v>
                </c:pt>
                <c:pt idx="1191" formatCode="0.00">
                  <c:v>-4.76</c:v>
                </c:pt>
                <c:pt idx="1192" formatCode="0.00">
                  <c:v>4.95</c:v>
                </c:pt>
                <c:pt idx="1193" formatCode="0.00">
                  <c:v>8.01</c:v>
                </c:pt>
                <c:pt idx="1194" formatCode="0.00">
                  <c:v>21.52</c:v>
                </c:pt>
                <c:pt idx="1195" formatCode="0.00">
                  <c:v>26.04</c:v>
                </c:pt>
                <c:pt idx="1196" formatCode="0.00">
                  <c:v>13.65</c:v>
                </c:pt>
                <c:pt idx="1197" formatCode="0.00">
                  <c:v>-2208.6799999999998</c:v>
                </c:pt>
                <c:pt idx="1198" formatCode="0.00">
                  <c:v>23.21</c:v>
                </c:pt>
                <c:pt idx="1199" formatCode="0.00">
                  <c:v>-4.4400000000000004</c:v>
                </c:pt>
                <c:pt idx="1200" formatCode="0.00">
                  <c:v>6.59</c:v>
                </c:pt>
                <c:pt idx="1201" formatCode="0.00">
                  <c:v>-1415.28</c:v>
                </c:pt>
                <c:pt idx="1202" formatCode="0.00">
                  <c:v>1.1200000000000001</c:v>
                </c:pt>
                <c:pt idx="1203" formatCode="0.00">
                  <c:v>0.57999999999999996</c:v>
                </c:pt>
                <c:pt idx="1204" formatCode="0.00">
                  <c:v>5.46</c:v>
                </c:pt>
                <c:pt idx="1205" formatCode="0.00">
                  <c:v>4.01</c:v>
                </c:pt>
                <c:pt idx="1206" formatCode="0.00">
                  <c:v>12.17</c:v>
                </c:pt>
                <c:pt idx="1207" formatCode="0.00">
                  <c:v>-7.06</c:v>
                </c:pt>
                <c:pt idx="1208" formatCode="0.00">
                  <c:v>3.87</c:v>
                </c:pt>
                <c:pt idx="1209" formatCode="0.00">
                  <c:v>-143.63</c:v>
                </c:pt>
                <c:pt idx="1210" formatCode="0.00">
                  <c:v>9.4600000000000009</c:v>
                </c:pt>
                <c:pt idx="1211" formatCode="0.00">
                  <c:v>11.98</c:v>
                </c:pt>
                <c:pt idx="1212" formatCode="0.00">
                  <c:v>1.03</c:v>
                </c:pt>
                <c:pt idx="1213" formatCode="0.00">
                  <c:v>4.8099999999999996</c:v>
                </c:pt>
                <c:pt idx="1214" formatCode="0.00">
                  <c:v>-3.45</c:v>
                </c:pt>
                <c:pt idx="1215" formatCode="0.00">
                  <c:v>-12.92</c:v>
                </c:pt>
                <c:pt idx="1216" formatCode="0.00">
                  <c:v>10.28</c:v>
                </c:pt>
                <c:pt idx="1217" formatCode="0.00">
                  <c:v>1.54</c:v>
                </c:pt>
                <c:pt idx="1218" formatCode="0.00">
                  <c:v>16.27</c:v>
                </c:pt>
                <c:pt idx="1219" formatCode="0.00">
                  <c:v>-74.17</c:v>
                </c:pt>
                <c:pt idx="1220" formatCode="0.00">
                  <c:v>48.14</c:v>
                </c:pt>
                <c:pt idx="1221" formatCode="0.00">
                  <c:v>4.2699999999999996</c:v>
                </c:pt>
                <c:pt idx="1222" formatCode="0.00">
                  <c:v>-5.6</c:v>
                </c:pt>
                <c:pt idx="1223" formatCode="0.00">
                  <c:v>-2.5299999999999998</c:v>
                </c:pt>
                <c:pt idx="1224" formatCode="0.00">
                  <c:v>2.56</c:v>
                </c:pt>
                <c:pt idx="1225" formatCode="0.00">
                  <c:v>17.3</c:v>
                </c:pt>
                <c:pt idx="1226" formatCode="0.00">
                  <c:v>5.66</c:v>
                </c:pt>
                <c:pt idx="1227" formatCode="0.00">
                  <c:v>3.96</c:v>
                </c:pt>
                <c:pt idx="1228" formatCode="0.00">
                  <c:v>14.32</c:v>
                </c:pt>
                <c:pt idx="1229" formatCode="0.00">
                  <c:v>-0.96</c:v>
                </c:pt>
                <c:pt idx="1230" formatCode="0.00">
                  <c:v>5.99</c:v>
                </c:pt>
                <c:pt idx="1231" formatCode="0.00">
                  <c:v>-0.73</c:v>
                </c:pt>
                <c:pt idx="1232" formatCode="0.00">
                  <c:v>4.37</c:v>
                </c:pt>
                <c:pt idx="1233" formatCode="0.00">
                  <c:v>11.34</c:v>
                </c:pt>
                <c:pt idx="1234" formatCode="0.00">
                  <c:v>18.059999999999999</c:v>
                </c:pt>
                <c:pt idx="1235" formatCode="0.00">
                  <c:v>1.9</c:v>
                </c:pt>
                <c:pt idx="1236" formatCode="0.00">
                  <c:v>12.64</c:v>
                </c:pt>
                <c:pt idx="1237" formatCode="0.00">
                  <c:v>-13.49</c:v>
                </c:pt>
                <c:pt idx="1238" formatCode="0.00">
                  <c:v>9.7200000000000006</c:v>
                </c:pt>
                <c:pt idx="1239" formatCode="0.00">
                  <c:v>10.15</c:v>
                </c:pt>
                <c:pt idx="1240" formatCode="0.00">
                  <c:v>1.96</c:v>
                </c:pt>
                <c:pt idx="1241" formatCode="0.00">
                  <c:v>6.19</c:v>
                </c:pt>
                <c:pt idx="1242" formatCode="0.00">
                  <c:v>-0.15</c:v>
                </c:pt>
                <c:pt idx="1243" formatCode="0.00">
                  <c:v>2.73</c:v>
                </c:pt>
                <c:pt idx="1244" formatCode="0.00">
                  <c:v>15.16</c:v>
                </c:pt>
                <c:pt idx="1245" formatCode="0.00">
                  <c:v>-1.36</c:v>
                </c:pt>
                <c:pt idx="1246" formatCode="0.00">
                  <c:v>6.93</c:v>
                </c:pt>
                <c:pt idx="1247" formatCode="0.00">
                  <c:v>-12.83</c:v>
                </c:pt>
                <c:pt idx="1248" formatCode="0.00">
                  <c:v>-4.7</c:v>
                </c:pt>
                <c:pt idx="1249" formatCode="0.00">
                  <c:v>10.210000000000001</c:v>
                </c:pt>
                <c:pt idx="1250" formatCode="0.00">
                  <c:v>9.44</c:v>
                </c:pt>
                <c:pt idx="1251" formatCode="0.00">
                  <c:v>3.25</c:v>
                </c:pt>
                <c:pt idx="1252" formatCode="0.00">
                  <c:v>5.76</c:v>
                </c:pt>
                <c:pt idx="1253" formatCode="0.00">
                  <c:v>0.91</c:v>
                </c:pt>
                <c:pt idx="1254" formatCode="0.00">
                  <c:v>1.62</c:v>
                </c:pt>
                <c:pt idx="1255" formatCode="0.00">
                  <c:v>32.619999999999997</c:v>
                </c:pt>
                <c:pt idx="1256" formatCode="0.00">
                  <c:v>2.79</c:v>
                </c:pt>
                <c:pt idx="1257" formatCode="0.00">
                  <c:v>4.71</c:v>
                </c:pt>
                <c:pt idx="1258" formatCode="0.00">
                  <c:v>0.92</c:v>
                </c:pt>
                <c:pt idx="1259" formatCode="0.00">
                  <c:v>0.63</c:v>
                </c:pt>
                <c:pt idx="1260" formatCode="0.00">
                  <c:v>13.34</c:v>
                </c:pt>
                <c:pt idx="1261" formatCode="0.00">
                  <c:v>10.31</c:v>
                </c:pt>
                <c:pt idx="1262" formatCode="0.00">
                  <c:v>4.03</c:v>
                </c:pt>
                <c:pt idx="1263" formatCode="0.00">
                  <c:v>-2.1</c:v>
                </c:pt>
                <c:pt idx="1264" formatCode="0.00">
                  <c:v>6.63</c:v>
                </c:pt>
                <c:pt idx="1265" formatCode="0.00">
                  <c:v>0.41</c:v>
                </c:pt>
                <c:pt idx="1266" formatCode="0.00">
                  <c:v>-17.239999999999998</c:v>
                </c:pt>
                <c:pt idx="1267" formatCode="0.00">
                  <c:v>-0.26</c:v>
                </c:pt>
                <c:pt idx="1268" formatCode="0.00">
                  <c:v>9.7100000000000009</c:v>
                </c:pt>
                <c:pt idx="1269" formatCode="0.00">
                  <c:v>-197.78</c:v>
                </c:pt>
                <c:pt idx="1270" formatCode="0.00">
                  <c:v>-0.99</c:v>
                </c:pt>
                <c:pt idx="1271" formatCode="0.00">
                  <c:v>-21.79</c:v>
                </c:pt>
                <c:pt idx="1272" formatCode="0.00">
                  <c:v>20.49</c:v>
                </c:pt>
                <c:pt idx="1273" formatCode="0.00">
                  <c:v>-6.93</c:v>
                </c:pt>
                <c:pt idx="1274" formatCode="0.00">
                  <c:v>17.98</c:v>
                </c:pt>
                <c:pt idx="1275" formatCode="0.00">
                  <c:v>-22.58</c:v>
                </c:pt>
                <c:pt idx="1276" formatCode="0.00">
                  <c:v>9.68</c:v>
                </c:pt>
                <c:pt idx="1277" formatCode="0.00">
                  <c:v>3.88</c:v>
                </c:pt>
                <c:pt idx="1278" formatCode="0.00">
                  <c:v>1.41</c:v>
                </c:pt>
                <c:pt idx="1279" formatCode="0.00">
                  <c:v>4.8</c:v>
                </c:pt>
                <c:pt idx="1280" formatCode="0.00">
                  <c:v>0.36</c:v>
                </c:pt>
                <c:pt idx="1281" formatCode="0.00">
                  <c:v>48.05</c:v>
                </c:pt>
                <c:pt idx="1282" formatCode="0.00">
                  <c:v>3.04</c:v>
                </c:pt>
                <c:pt idx="1283" formatCode="0.00">
                  <c:v>-22.68</c:v>
                </c:pt>
                <c:pt idx="1284" formatCode="0.00">
                  <c:v>1.79</c:v>
                </c:pt>
                <c:pt idx="1285" formatCode="0.00">
                  <c:v>3.1</c:v>
                </c:pt>
                <c:pt idx="1286" formatCode="0.00">
                  <c:v>-4.29</c:v>
                </c:pt>
                <c:pt idx="1287" formatCode="0.00">
                  <c:v>26.31</c:v>
                </c:pt>
                <c:pt idx="1288" formatCode="0.00">
                  <c:v>12.43</c:v>
                </c:pt>
                <c:pt idx="1289" formatCode="0.00">
                  <c:v>3.61</c:v>
                </c:pt>
                <c:pt idx="1290" formatCode="0.00">
                  <c:v>6.25</c:v>
                </c:pt>
                <c:pt idx="1291" formatCode="0.00">
                  <c:v>3.18</c:v>
                </c:pt>
                <c:pt idx="1292" formatCode="0.00">
                  <c:v>21.19</c:v>
                </c:pt>
                <c:pt idx="1293" formatCode="0.00">
                  <c:v>8.3699999999999992</c:v>
                </c:pt>
                <c:pt idx="1294" formatCode="0.00">
                  <c:v>7.28</c:v>
                </c:pt>
                <c:pt idx="1295" formatCode="0.00">
                  <c:v>1.6</c:v>
                </c:pt>
                <c:pt idx="1296" formatCode="0.00">
                  <c:v>-87.38</c:v>
                </c:pt>
                <c:pt idx="1297" formatCode="0.00">
                  <c:v>-193.86</c:v>
                </c:pt>
                <c:pt idx="1298" formatCode="0.00">
                  <c:v>6.51</c:v>
                </c:pt>
                <c:pt idx="1299" formatCode="0.00">
                  <c:v>-13.88</c:v>
                </c:pt>
                <c:pt idx="1300" formatCode="0.00">
                  <c:v>-0.32</c:v>
                </c:pt>
                <c:pt idx="1301" formatCode="0.00">
                  <c:v>-0.69</c:v>
                </c:pt>
                <c:pt idx="1302" formatCode="0.00">
                  <c:v>-4.6100000000000003</c:v>
                </c:pt>
                <c:pt idx="1303" formatCode="0.00">
                  <c:v>1.26</c:v>
                </c:pt>
                <c:pt idx="1304" formatCode="0.00">
                  <c:v>21.68</c:v>
                </c:pt>
                <c:pt idx="1305" formatCode="0.00">
                  <c:v>-9.92</c:v>
                </c:pt>
                <c:pt idx="1306" formatCode="0.00">
                  <c:v>0.62</c:v>
                </c:pt>
                <c:pt idx="1307" formatCode="0.00">
                  <c:v>-5.61</c:v>
                </c:pt>
                <c:pt idx="1308" formatCode="0.00">
                  <c:v>12.44</c:v>
                </c:pt>
                <c:pt idx="1309" formatCode="0.00">
                  <c:v>-14.62</c:v>
                </c:pt>
                <c:pt idx="1310" formatCode="0.00">
                  <c:v>8.4</c:v>
                </c:pt>
                <c:pt idx="1311" formatCode="0.00">
                  <c:v>5.58</c:v>
                </c:pt>
                <c:pt idx="1312" formatCode="0.00">
                  <c:v>3.78</c:v>
                </c:pt>
                <c:pt idx="1313" formatCode="0.00">
                  <c:v>-4.57</c:v>
                </c:pt>
                <c:pt idx="1314" formatCode="0.00">
                  <c:v>30.29</c:v>
                </c:pt>
                <c:pt idx="1315" formatCode="0.00">
                  <c:v>14.25</c:v>
                </c:pt>
                <c:pt idx="1316" formatCode="0.00">
                  <c:v>36.11</c:v>
                </c:pt>
                <c:pt idx="1317" formatCode="0.00">
                  <c:v>-1.3</c:v>
                </c:pt>
                <c:pt idx="1318" formatCode="0.00">
                  <c:v>0.39</c:v>
                </c:pt>
                <c:pt idx="1319" formatCode="0.00">
                  <c:v>6.7</c:v>
                </c:pt>
                <c:pt idx="1320" formatCode="0.00">
                  <c:v>-5.8</c:v>
                </c:pt>
                <c:pt idx="1321" formatCode="0.00">
                  <c:v>16.53</c:v>
                </c:pt>
                <c:pt idx="1322" formatCode="0.00">
                  <c:v>3.3</c:v>
                </c:pt>
                <c:pt idx="1323" formatCode="0.00">
                  <c:v>-2.2400000000000002</c:v>
                </c:pt>
                <c:pt idx="1324" formatCode="0.00">
                  <c:v>10.95</c:v>
                </c:pt>
                <c:pt idx="1325" formatCode="0.00">
                  <c:v>-9.5299999999999994</c:v>
                </c:pt>
                <c:pt idx="1326" formatCode="0.00">
                  <c:v>8.43</c:v>
                </c:pt>
                <c:pt idx="1327" formatCode="0.00">
                  <c:v>5.21</c:v>
                </c:pt>
                <c:pt idx="1328" formatCode="0.00">
                  <c:v>2.27</c:v>
                </c:pt>
                <c:pt idx="1329" formatCode="0.00">
                  <c:v>15.72</c:v>
                </c:pt>
                <c:pt idx="1330" formatCode="0.00">
                  <c:v>0.48</c:v>
                </c:pt>
                <c:pt idx="1331" formatCode="0.00">
                  <c:v>-10.81</c:v>
                </c:pt>
                <c:pt idx="1332" formatCode="0.00">
                  <c:v>19.77</c:v>
                </c:pt>
                <c:pt idx="1333" formatCode="0.00">
                  <c:v>9.09</c:v>
                </c:pt>
                <c:pt idx="1334" formatCode="0.00">
                  <c:v>18.16</c:v>
                </c:pt>
                <c:pt idx="1335" formatCode="0.00">
                  <c:v>1.88</c:v>
                </c:pt>
                <c:pt idx="1336" formatCode="0.00">
                  <c:v>-3224.8</c:v>
                </c:pt>
                <c:pt idx="1337" formatCode="0.00">
                  <c:v>7.92</c:v>
                </c:pt>
                <c:pt idx="1338" formatCode="0.00">
                  <c:v>-4.54</c:v>
                </c:pt>
                <c:pt idx="1339" formatCode="0.00">
                  <c:v>16.38</c:v>
                </c:pt>
                <c:pt idx="1340" formatCode="0.00">
                  <c:v>21.1</c:v>
                </c:pt>
                <c:pt idx="1341" formatCode="0.00">
                  <c:v>8.02</c:v>
                </c:pt>
                <c:pt idx="1342" formatCode="0.00">
                  <c:v>10.9</c:v>
                </c:pt>
                <c:pt idx="1343" formatCode="0.00">
                  <c:v>23.27</c:v>
                </c:pt>
                <c:pt idx="1344" formatCode="0.00">
                  <c:v>41.17</c:v>
                </c:pt>
                <c:pt idx="1345" formatCode="0.00">
                  <c:v>-1.1299999999999999</c:v>
                </c:pt>
                <c:pt idx="1346" formatCode="0.00">
                  <c:v>14.93</c:v>
                </c:pt>
                <c:pt idx="1347" formatCode="0.00">
                  <c:v>5.29</c:v>
                </c:pt>
                <c:pt idx="1348" formatCode="0.00">
                  <c:v>3.79</c:v>
                </c:pt>
                <c:pt idx="1349" formatCode="0.00">
                  <c:v>6.02</c:v>
                </c:pt>
                <c:pt idx="1350" formatCode="0.00">
                  <c:v>7.03</c:v>
                </c:pt>
                <c:pt idx="1351" formatCode="0.00">
                  <c:v>3.97</c:v>
                </c:pt>
                <c:pt idx="1352" formatCode="0.00">
                  <c:v>2.4500000000000002</c:v>
                </c:pt>
                <c:pt idx="1353" formatCode="0.00">
                  <c:v>4.41</c:v>
                </c:pt>
                <c:pt idx="1354" formatCode="0.00">
                  <c:v>-132.30000000000001</c:v>
                </c:pt>
                <c:pt idx="1355" formatCode="0.00">
                  <c:v>-0.03</c:v>
                </c:pt>
                <c:pt idx="1356" formatCode="0.00">
                  <c:v>6.19</c:v>
                </c:pt>
                <c:pt idx="1357" formatCode="0.00">
                  <c:v>3.96</c:v>
                </c:pt>
                <c:pt idx="1358" formatCode="0.00">
                  <c:v>0.7</c:v>
                </c:pt>
                <c:pt idx="1359" formatCode="0.00">
                  <c:v>3.25</c:v>
                </c:pt>
                <c:pt idx="1360" formatCode="0.00">
                  <c:v>8.27</c:v>
                </c:pt>
                <c:pt idx="1361" formatCode="0.00">
                  <c:v>8.08</c:v>
                </c:pt>
                <c:pt idx="1362" formatCode="0.00">
                  <c:v>2.73</c:v>
                </c:pt>
                <c:pt idx="1363" formatCode="0.00">
                  <c:v>-12.21</c:v>
                </c:pt>
                <c:pt idx="1364" formatCode="0.00">
                  <c:v>0</c:v>
                </c:pt>
                <c:pt idx="1365" formatCode="0.00">
                  <c:v>8.2200000000000006</c:v>
                </c:pt>
                <c:pt idx="1366" formatCode="0.00">
                  <c:v>2.82</c:v>
                </c:pt>
                <c:pt idx="1367" formatCode="0.00">
                  <c:v>-1.62</c:v>
                </c:pt>
                <c:pt idx="1368" formatCode="0.00">
                  <c:v>-3.12</c:v>
                </c:pt>
                <c:pt idx="1369" formatCode="0.00">
                  <c:v>3.32</c:v>
                </c:pt>
                <c:pt idx="1370" formatCode="0.00">
                  <c:v>-7.29</c:v>
                </c:pt>
                <c:pt idx="1371" formatCode="0.00">
                  <c:v>-8.48</c:v>
                </c:pt>
                <c:pt idx="1372" formatCode="0.00">
                  <c:v>1.99</c:v>
                </c:pt>
                <c:pt idx="1373" formatCode="0.00">
                  <c:v>11.46</c:v>
                </c:pt>
                <c:pt idx="1374" formatCode="0.00">
                  <c:v>0.39</c:v>
                </c:pt>
                <c:pt idx="1375" formatCode="0.00">
                  <c:v>9.09</c:v>
                </c:pt>
                <c:pt idx="1376" formatCode="0.00">
                  <c:v>1.3</c:v>
                </c:pt>
                <c:pt idx="1377" formatCode="0.00">
                  <c:v>4.2300000000000004</c:v>
                </c:pt>
                <c:pt idx="1378" formatCode="0.00">
                  <c:v>1.62</c:v>
                </c:pt>
                <c:pt idx="1379" formatCode="0.00">
                  <c:v>-14.26</c:v>
                </c:pt>
                <c:pt idx="1380" formatCode="0.00">
                  <c:v>-5.35</c:v>
                </c:pt>
                <c:pt idx="1381" formatCode="0.00">
                  <c:v>2.81</c:v>
                </c:pt>
                <c:pt idx="1382" formatCode="0.00">
                  <c:v>6.3</c:v>
                </c:pt>
                <c:pt idx="1383" formatCode="0.00">
                  <c:v>3.01</c:v>
                </c:pt>
                <c:pt idx="1384" formatCode="0.00">
                  <c:v>2.62</c:v>
                </c:pt>
                <c:pt idx="1385" formatCode="0.00">
                  <c:v>7.73</c:v>
                </c:pt>
                <c:pt idx="1386" formatCode="0.00">
                  <c:v>1.53</c:v>
                </c:pt>
                <c:pt idx="1387" formatCode="0.00">
                  <c:v>14.32</c:v>
                </c:pt>
                <c:pt idx="1388" formatCode="0.00">
                  <c:v>10.9</c:v>
                </c:pt>
                <c:pt idx="1389" formatCode="0.00">
                  <c:v>1.3</c:v>
                </c:pt>
                <c:pt idx="1390" formatCode="0.00">
                  <c:v>-930.31</c:v>
                </c:pt>
                <c:pt idx="1391" formatCode="0.00">
                  <c:v>6.62</c:v>
                </c:pt>
                <c:pt idx="1392" formatCode="0.00">
                  <c:v>10.87</c:v>
                </c:pt>
                <c:pt idx="1393" formatCode="0.00">
                  <c:v>0.46</c:v>
                </c:pt>
                <c:pt idx="1394" formatCode="0.00">
                  <c:v>3.34</c:v>
                </c:pt>
                <c:pt idx="1395" formatCode="0.00">
                  <c:v>3.88</c:v>
                </c:pt>
                <c:pt idx="1396" formatCode="0.00">
                  <c:v>-72.86</c:v>
                </c:pt>
                <c:pt idx="1397" formatCode="0.00">
                  <c:v>6.22</c:v>
                </c:pt>
                <c:pt idx="1398" formatCode="0.00">
                  <c:v>0.23</c:v>
                </c:pt>
                <c:pt idx="1399" formatCode="0.00">
                  <c:v>-0.27</c:v>
                </c:pt>
                <c:pt idx="1400" formatCode="0.00">
                  <c:v>11.91</c:v>
                </c:pt>
                <c:pt idx="1401" formatCode="0.00">
                  <c:v>2.81</c:v>
                </c:pt>
                <c:pt idx="1402" formatCode="0.00">
                  <c:v>-179.64</c:v>
                </c:pt>
                <c:pt idx="1403" formatCode="0.00">
                  <c:v>-11.04</c:v>
                </c:pt>
                <c:pt idx="1404" formatCode="0.00">
                  <c:v>-2.87</c:v>
                </c:pt>
                <c:pt idx="1405" formatCode="0.00">
                  <c:v>-350.13</c:v>
                </c:pt>
                <c:pt idx="1406" formatCode="0.00">
                  <c:v>-18.579999999999998</c:v>
                </c:pt>
                <c:pt idx="1407" formatCode="0.00">
                  <c:v>11.1</c:v>
                </c:pt>
                <c:pt idx="1408" formatCode="0.00">
                  <c:v>-60.88</c:v>
                </c:pt>
                <c:pt idx="1409" formatCode="0.00">
                  <c:v>0.39</c:v>
                </c:pt>
                <c:pt idx="1410" formatCode="0.00">
                  <c:v>13.75</c:v>
                </c:pt>
                <c:pt idx="1411" formatCode="0.00">
                  <c:v>13.86</c:v>
                </c:pt>
                <c:pt idx="1412" formatCode="0.00">
                  <c:v>1.88</c:v>
                </c:pt>
                <c:pt idx="1413" formatCode="0.00">
                  <c:v>0.85</c:v>
                </c:pt>
                <c:pt idx="1414" formatCode="0.00">
                  <c:v>4</c:v>
                </c:pt>
                <c:pt idx="1415" formatCode="0.00">
                  <c:v>7.71</c:v>
                </c:pt>
                <c:pt idx="1416" formatCode="0.00">
                  <c:v>1.58</c:v>
                </c:pt>
                <c:pt idx="1417" formatCode="0.00">
                  <c:v>2.84</c:v>
                </c:pt>
                <c:pt idx="1418" formatCode="0.00">
                  <c:v>3.66</c:v>
                </c:pt>
                <c:pt idx="1419" formatCode="0.00">
                  <c:v>15.65</c:v>
                </c:pt>
                <c:pt idx="1420" formatCode="0.00">
                  <c:v>4.8099999999999996</c:v>
                </c:pt>
                <c:pt idx="1421" formatCode="0.00">
                  <c:v>0.46</c:v>
                </c:pt>
                <c:pt idx="1422" formatCode="0.00">
                  <c:v>17.87</c:v>
                </c:pt>
                <c:pt idx="1423" formatCode="0.00">
                  <c:v>-7</c:v>
                </c:pt>
                <c:pt idx="1424" formatCode="0.00">
                  <c:v>-4.05</c:v>
                </c:pt>
                <c:pt idx="1425" formatCode="0.00">
                  <c:v>-14.1</c:v>
                </c:pt>
                <c:pt idx="1426" formatCode="0.00">
                  <c:v>32.64</c:v>
                </c:pt>
                <c:pt idx="1427" formatCode="0.00">
                  <c:v>0.83</c:v>
                </c:pt>
                <c:pt idx="1428" formatCode="0.00">
                  <c:v>-8.36</c:v>
                </c:pt>
                <c:pt idx="1429" formatCode="0.00">
                  <c:v>2.62</c:v>
                </c:pt>
                <c:pt idx="1430" formatCode="0.00">
                  <c:v>-2.84</c:v>
                </c:pt>
                <c:pt idx="1431" formatCode="0.00">
                  <c:v>4.2300000000000004</c:v>
                </c:pt>
                <c:pt idx="1432" formatCode="0.00">
                  <c:v>13.16</c:v>
                </c:pt>
              </c:numCache>
            </c:numRef>
          </c:yVal>
          <c:smooth val="0"/>
        </c:ser>
        <c:dLbls>
          <c:showLegendKey val="0"/>
          <c:showVal val="0"/>
          <c:showCatName val="0"/>
          <c:showSerName val="0"/>
          <c:showPercent val="0"/>
          <c:showBubbleSize val="0"/>
        </c:dLbls>
        <c:axId val="506299216"/>
        <c:axId val="506299608"/>
      </c:scatterChart>
      <c:valAx>
        <c:axId val="506299216"/>
        <c:scaling>
          <c:orientation val="minMax"/>
          <c:max val="1200"/>
        </c:scaling>
        <c:delete val="0"/>
        <c:axPos val="b"/>
        <c:numFmt formatCode="#,##0" sourceLinked="0"/>
        <c:majorTickMark val="none"/>
        <c:minorTickMark val="none"/>
        <c:tickLblPos val="none"/>
        <c:crossAx val="506299608"/>
        <c:crosses val="autoZero"/>
        <c:crossBetween val="midCat"/>
      </c:valAx>
      <c:valAx>
        <c:axId val="506299608"/>
        <c:scaling>
          <c:orientation val="minMax"/>
          <c:max val="30"/>
          <c:min val="-30"/>
        </c:scaling>
        <c:delete val="0"/>
        <c:axPos val="l"/>
        <c:majorGridlines>
          <c:spPr>
            <a:ln w="3175">
              <a:prstDash val="dash"/>
            </a:ln>
          </c:spPr>
        </c:majorGridlines>
        <c:numFmt formatCode="#,##0" sourceLinked="0"/>
        <c:majorTickMark val="out"/>
        <c:minorTickMark val="none"/>
        <c:tickLblPos val="nextTo"/>
        <c:spPr>
          <a:ln w="9525"/>
        </c:spPr>
        <c:txPr>
          <a:bodyPr/>
          <a:lstStyle/>
          <a:p>
            <a:pPr>
              <a:defRPr sz="1050" b="0" i="0" baseline="0">
                <a:latin typeface="Verdana" panose="020B0604030504040204" pitchFamily="34" charset="0"/>
              </a:defRPr>
            </a:pPr>
            <a:endParaRPr lang="fi-FI"/>
          </a:p>
        </c:txPr>
        <c:crossAx val="506299216"/>
        <c:crosses val="autoZero"/>
        <c:crossBetween val="midCat"/>
        <c:majorUnit val="5"/>
        <c:minorUnit val="1"/>
      </c:valAx>
    </c:plotArea>
    <c:plotVisOnly val="1"/>
    <c:dispBlanksAs val="gap"/>
    <c:showDLblsOverMax val="0"/>
  </c:chart>
  <c:txPr>
    <a:bodyPr/>
    <a:lstStyle/>
    <a:p>
      <a:pPr>
        <a:defRPr sz="1400"/>
      </a:pPr>
      <a:endParaRPr lang="fi-FI"/>
    </a:p>
  </c:txPr>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051658494612261"/>
          <c:y val="1.2420372697243342E-2"/>
          <c:w val="0.45626123302381166"/>
          <c:h val="0.92020426193132265"/>
        </c:manualLayout>
      </c:layout>
      <c:barChart>
        <c:barDir val="bar"/>
        <c:grouping val="clustered"/>
        <c:varyColors val="0"/>
        <c:ser>
          <c:idx val="0"/>
          <c:order val="0"/>
          <c:tx>
            <c:strRef>
              <c:f>Taul1!$A$2</c:f>
              <c:strCache>
                <c:ptCount val="1"/>
                <c:pt idx="0">
                  <c:v>Kaikki</c:v>
                </c:pt>
              </c:strCache>
            </c:strRef>
          </c:tx>
          <c:spPr>
            <a:solidFill>
              <a:schemeClr val="accent3"/>
            </a:solidFill>
          </c:spPr>
          <c:invertIfNegative val="0"/>
          <c:dLbls>
            <c:numFmt formatCode="#,##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Taul1!$B$1:$K$1</c:f>
              <c:strCache>
                <c:ptCount val="10"/>
                <c:pt idx="0">
                  <c:v>ACE-malli</c:v>
                </c:pt>
                <c:pt idx="1">
                  <c:v>CBIT-malli</c:v>
                </c:pt>
                <c:pt idx="2">
                  <c:v>Yhteisövero osingonjakohetkellä</c:v>
                </c:pt>
                <c:pt idx="3">
                  <c:v>Viron yritysveromalli</c:v>
                </c:pt>
                <c:pt idx="4">
                  <c:v>Varausmalli</c:v>
                </c:pt>
                <c:pt idx="5">
                  <c:v>Vapaat poisto-oikeudet</c:v>
                </c:pt>
                <c:pt idx="6">
                  <c:v>Yhteisöveron alentaminen</c:v>
                </c:pt>
                <c:pt idx="7">
                  <c:v>Nykymalli</c:v>
                </c:pt>
                <c:pt idx="8">
                  <c:v>Muu</c:v>
                </c:pt>
                <c:pt idx="9">
                  <c:v>Eos</c:v>
                </c:pt>
              </c:strCache>
            </c:strRef>
          </c:cat>
          <c:val>
            <c:numRef>
              <c:f>Taul1!$B$2:$K$2</c:f>
              <c:numCache>
                <c:formatCode>0.00000</c:formatCode>
                <c:ptCount val="10"/>
                <c:pt idx="1">
                  <c:v>1.51057</c:v>
                </c:pt>
                <c:pt idx="2">
                  <c:v>34.743200000000002</c:v>
                </c:pt>
                <c:pt idx="3">
                  <c:v>33.534739999999999</c:v>
                </c:pt>
                <c:pt idx="4">
                  <c:v>13.293049999999999</c:v>
                </c:pt>
                <c:pt idx="5">
                  <c:v>1.51057</c:v>
                </c:pt>
                <c:pt idx="6">
                  <c:v>6.9486400000000001</c:v>
                </c:pt>
                <c:pt idx="7">
                  <c:v>3.6253799999999998</c:v>
                </c:pt>
                <c:pt idx="8">
                  <c:v>1.2084600000000001</c:v>
                </c:pt>
                <c:pt idx="9">
                  <c:v>3.6253799999999998</c:v>
                </c:pt>
              </c:numCache>
            </c:numRef>
          </c:val>
        </c:ser>
        <c:dLbls>
          <c:showLegendKey val="0"/>
          <c:showVal val="0"/>
          <c:showCatName val="0"/>
          <c:showSerName val="0"/>
          <c:showPercent val="0"/>
          <c:showBubbleSize val="0"/>
        </c:dLbls>
        <c:gapWidth val="55"/>
        <c:axId val="506300784"/>
        <c:axId val="506301176"/>
      </c:barChart>
      <c:catAx>
        <c:axId val="506300784"/>
        <c:scaling>
          <c:orientation val="maxMin"/>
        </c:scaling>
        <c:delete val="0"/>
        <c:axPos val="l"/>
        <c:numFmt formatCode="General" sourceLinked="0"/>
        <c:majorTickMark val="none"/>
        <c:minorTickMark val="none"/>
        <c:tickLblPos val="low"/>
        <c:spPr>
          <a:ln>
            <a:noFill/>
          </a:ln>
        </c:spPr>
        <c:crossAx val="506301176"/>
        <c:crosses val="autoZero"/>
        <c:auto val="1"/>
        <c:lblAlgn val="ctr"/>
        <c:lblOffset val="100"/>
        <c:tickLblSkip val="1"/>
        <c:noMultiLvlLbl val="0"/>
      </c:catAx>
      <c:valAx>
        <c:axId val="506301176"/>
        <c:scaling>
          <c:orientation val="minMax"/>
          <c:max val="100"/>
          <c:min val="0"/>
        </c:scaling>
        <c:delete val="0"/>
        <c:axPos val="t"/>
        <c:majorGridlines>
          <c:spPr>
            <a:ln w="6350">
              <a:solidFill>
                <a:srgbClr val="BCBEC0"/>
              </a:solidFill>
            </a:ln>
          </c:spPr>
        </c:majorGridlines>
        <c:title>
          <c:tx>
            <c:rich>
              <a:bodyPr/>
              <a:lstStyle/>
              <a:p>
                <a:pPr>
                  <a:defRPr/>
                </a:pPr>
                <a:r>
                  <a:rPr lang="fi-FI"/>
                  <a:t>%</a:t>
                </a:r>
              </a:p>
            </c:rich>
          </c:tx>
          <c:layout>
            <c:manualLayout>
              <c:xMode val="edge"/>
              <c:yMode val="edge"/>
              <c:x val="0.97637401574803151"/>
              <c:y val="0.94540313633340589"/>
            </c:manualLayout>
          </c:layout>
          <c:overlay val="0"/>
        </c:title>
        <c:numFmt formatCode="General" sourceLinked="0"/>
        <c:majorTickMark val="none"/>
        <c:minorTickMark val="none"/>
        <c:tickLblPos val="high"/>
        <c:spPr>
          <a:ln>
            <a:noFill/>
          </a:ln>
        </c:spPr>
        <c:txPr>
          <a:bodyPr rot="0" vert="horz"/>
          <a:lstStyle/>
          <a:p>
            <a:pPr>
              <a:defRPr/>
            </a:pPr>
            <a:endParaRPr lang="fi-FI"/>
          </a:p>
        </c:txPr>
        <c:crossAx val="506300784"/>
        <c:crosses val="autoZero"/>
        <c:crossBetween val="between"/>
        <c:majorUnit val="10"/>
        <c:minorUnit val="1"/>
      </c:valAx>
      <c:spPr>
        <a:ln w="6350">
          <a:noFill/>
        </a:ln>
      </c:spPr>
    </c:plotArea>
    <c:plotVisOnly val="1"/>
    <c:dispBlanksAs val="gap"/>
    <c:showDLblsOverMax val="0"/>
  </c:chart>
  <c:spPr>
    <a:ln>
      <a:noFill/>
    </a:ln>
  </c:spPr>
  <c:txPr>
    <a:bodyPr/>
    <a:lstStyle/>
    <a:p>
      <a:pPr>
        <a:defRPr sz="1050" baseline="0">
          <a:latin typeface="Verdana" panose="020B0604030504040204" pitchFamily="34" charset="0"/>
        </a:defRPr>
      </a:pPr>
      <a:endParaRPr lang="fi-FI"/>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96456692913378E-2"/>
          <c:y val="2.8279582329512856E-2"/>
          <c:w val="0.90585422134733173"/>
          <c:h val="0.46465900069403182"/>
        </c:manualLayout>
      </c:layout>
      <c:lineChart>
        <c:grouping val="standard"/>
        <c:varyColors val="0"/>
        <c:ser>
          <c:idx val="0"/>
          <c:order val="0"/>
          <c:tx>
            <c:strRef>
              <c:f>Taul1!$A$2</c:f>
              <c:strCache>
                <c:ptCount val="1"/>
                <c:pt idx="0">
                  <c:v>1 - 9 hlö</c:v>
                </c:pt>
              </c:strCache>
            </c:strRef>
          </c:tx>
          <c:spPr>
            <a:ln>
              <a:solidFill>
                <a:schemeClr val="accent3"/>
              </a:solidFill>
            </a:ln>
          </c:spPr>
          <c:marker>
            <c:symbol val="none"/>
          </c:marker>
          <c:cat>
            <c:strRef>
              <c:f>Taul1!$B$1:$J$1</c:f>
              <c:strCache>
                <c:ptCount val="9"/>
                <c:pt idx="0">
                  <c:v>ACE-malli</c:v>
                </c:pt>
                <c:pt idx="1">
                  <c:v>CBIT-malli</c:v>
                </c:pt>
                <c:pt idx="2">
                  <c:v>Yhteisövero osingonjako-hetkellä</c:v>
                </c:pt>
                <c:pt idx="3">
                  <c:v>Viron yhteisövero-malli</c:v>
                </c:pt>
                <c:pt idx="4">
                  <c:v>Varausmalli</c:v>
                </c:pt>
                <c:pt idx="5">
                  <c:v>Vapaat poisto-oikeudet</c:v>
                </c:pt>
                <c:pt idx="6">
                  <c:v>Yhteisöveron alentaminen</c:v>
                </c:pt>
                <c:pt idx="7">
                  <c:v>Nykymalli</c:v>
                </c:pt>
                <c:pt idx="8">
                  <c:v>Muu</c:v>
                </c:pt>
              </c:strCache>
            </c:strRef>
          </c:cat>
          <c:val>
            <c:numRef>
              <c:f>Taul1!$B$2:$J$2</c:f>
              <c:numCache>
                <c:formatCode>0</c:formatCode>
                <c:ptCount val="9"/>
                <c:pt idx="1">
                  <c:v>2.1276600000000001</c:v>
                </c:pt>
                <c:pt idx="2">
                  <c:v>40.425530000000002</c:v>
                </c:pt>
                <c:pt idx="3">
                  <c:v>34.042549999999999</c:v>
                </c:pt>
                <c:pt idx="4">
                  <c:v>10.638299999999999</c:v>
                </c:pt>
                <c:pt idx="6">
                  <c:v>2.1276600000000001</c:v>
                </c:pt>
                <c:pt idx="7">
                  <c:v>6.3829799999999999</c:v>
                </c:pt>
                <c:pt idx="8">
                  <c:v>4.2553200000000002</c:v>
                </c:pt>
              </c:numCache>
            </c:numRef>
          </c:val>
          <c:smooth val="0"/>
        </c:ser>
        <c:ser>
          <c:idx val="1"/>
          <c:order val="1"/>
          <c:tx>
            <c:strRef>
              <c:f>Taul1!$A$3</c:f>
              <c:strCache>
                <c:ptCount val="1"/>
                <c:pt idx="0">
                  <c:v>10 - 49 hlö</c:v>
                </c:pt>
              </c:strCache>
            </c:strRef>
          </c:tx>
          <c:spPr>
            <a:ln>
              <a:solidFill>
                <a:schemeClr val="accent2"/>
              </a:solidFill>
            </a:ln>
          </c:spPr>
          <c:marker>
            <c:symbol val="none"/>
          </c:marker>
          <c:cat>
            <c:strRef>
              <c:f>Taul1!$B$1:$J$1</c:f>
              <c:strCache>
                <c:ptCount val="9"/>
                <c:pt idx="0">
                  <c:v>ACE-malli</c:v>
                </c:pt>
                <c:pt idx="1">
                  <c:v>CBIT-malli</c:v>
                </c:pt>
                <c:pt idx="2">
                  <c:v>Yhteisövero osingonjako-hetkellä</c:v>
                </c:pt>
                <c:pt idx="3">
                  <c:v>Viron yhteisövero-malli</c:v>
                </c:pt>
                <c:pt idx="4">
                  <c:v>Varausmalli</c:v>
                </c:pt>
                <c:pt idx="5">
                  <c:v>Vapaat poisto-oikeudet</c:v>
                </c:pt>
                <c:pt idx="6">
                  <c:v>Yhteisöveron alentaminen</c:v>
                </c:pt>
                <c:pt idx="7">
                  <c:v>Nykymalli</c:v>
                </c:pt>
                <c:pt idx="8">
                  <c:v>Muu</c:v>
                </c:pt>
              </c:strCache>
            </c:strRef>
          </c:cat>
          <c:val>
            <c:numRef>
              <c:f>Taul1!$B$3:$J$3</c:f>
              <c:numCache>
                <c:formatCode>0</c:formatCode>
                <c:ptCount val="9"/>
                <c:pt idx="1">
                  <c:v>1.4705900000000001</c:v>
                </c:pt>
                <c:pt idx="2">
                  <c:v>35.294119999999999</c:v>
                </c:pt>
                <c:pt idx="3">
                  <c:v>40.441180000000003</c:v>
                </c:pt>
                <c:pt idx="4">
                  <c:v>10.294119999999999</c:v>
                </c:pt>
                <c:pt idx="5">
                  <c:v>1.4705900000000001</c:v>
                </c:pt>
                <c:pt idx="6">
                  <c:v>5.8823499999999997</c:v>
                </c:pt>
                <c:pt idx="7">
                  <c:v>1.4705900000000001</c:v>
                </c:pt>
              </c:numCache>
            </c:numRef>
          </c:val>
          <c:smooth val="0"/>
        </c:ser>
        <c:ser>
          <c:idx val="2"/>
          <c:order val="2"/>
          <c:tx>
            <c:strRef>
              <c:f>Taul1!$A$4</c:f>
              <c:strCache>
                <c:ptCount val="1"/>
                <c:pt idx="0">
                  <c:v>50 - 249 hlö</c:v>
                </c:pt>
              </c:strCache>
            </c:strRef>
          </c:tx>
          <c:spPr>
            <a:ln>
              <a:solidFill>
                <a:schemeClr val="accent5"/>
              </a:solidFill>
            </a:ln>
          </c:spPr>
          <c:marker>
            <c:symbol val="none"/>
          </c:marker>
          <c:cat>
            <c:strRef>
              <c:f>Taul1!$B$1:$J$1</c:f>
              <c:strCache>
                <c:ptCount val="9"/>
                <c:pt idx="0">
                  <c:v>ACE-malli</c:v>
                </c:pt>
                <c:pt idx="1">
                  <c:v>CBIT-malli</c:v>
                </c:pt>
                <c:pt idx="2">
                  <c:v>Yhteisövero osingonjako-hetkellä</c:v>
                </c:pt>
                <c:pt idx="3">
                  <c:v>Viron yhteisövero-malli</c:v>
                </c:pt>
                <c:pt idx="4">
                  <c:v>Varausmalli</c:v>
                </c:pt>
                <c:pt idx="5">
                  <c:v>Vapaat poisto-oikeudet</c:v>
                </c:pt>
                <c:pt idx="6">
                  <c:v>Yhteisöveron alentaminen</c:v>
                </c:pt>
                <c:pt idx="7">
                  <c:v>Nykymalli</c:v>
                </c:pt>
                <c:pt idx="8">
                  <c:v>Muu</c:v>
                </c:pt>
              </c:strCache>
            </c:strRef>
          </c:cat>
          <c:val>
            <c:numRef>
              <c:f>Taul1!$B$4:$J$4</c:f>
              <c:numCache>
                <c:formatCode>0</c:formatCode>
                <c:ptCount val="9"/>
                <c:pt idx="1">
                  <c:v>0.87719000000000003</c:v>
                </c:pt>
                <c:pt idx="2">
                  <c:v>30.701750000000001</c:v>
                </c:pt>
                <c:pt idx="3">
                  <c:v>26.31579</c:v>
                </c:pt>
                <c:pt idx="4">
                  <c:v>20.175439999999998</c:v>
                </c:pt>
                <c:pt idx="5">
                  <c:v>2.63158</c:v>
                </c:pt>
                <c:pt idx="6">
                  <c:v>8.7719299999999993</c:v>
                </c:pt>
                <c:pt idx="7">
                  <c:v>4.3859599999999999</c:v>
                </c:pt>
                <c:pt idx="8">
                  <c:v>0.87719000000000003</c:v>
                </c:pt>
              </c:numCache>
            </c:numRef>
          </c:val>
          <c:smooth val="0"/>
        </c:ser>
        <c:ser>
          <c:idx val="3"/>
          <c:order val="3"/>
          <c:tx>
            <c:strRef>
              <c:f>Taul1!$A$5</c:f>
              <c:strCache>
                <c:ptCount val="1"/>
                <c:pt idx="0">
                  <c:v>250 - 499 hlö</c:v>
                </c:pt>
              </c:strCache>
            </c:strRef>
          </c:tx>
          <c:spPr>
            <a:ln>
              <a:solidFill>
                <a:schemeClr val="tx2"/>
              </a:solidFill>
            </a:ln>
          </c:spPr>
          <c:marker>
            <c:symbol val="circle"/>
            <c:size val="5"/>
            <c:spPr>
              <a:solidFill>
                <a:schemeClr val="tx2"/>
              </a:solidFill>
              <a:ln>
                <a:noFill/>
              </a:ln>
            </c:spPr>
          </c:marker>
          <c:cat>
            <c:strRef>
              <c:f>Taul1!$B$1:$J$1</c:f>
              <c:strCache>
                <c:ptCount val="9"/>
                <c:pt idx="0">
                  <c:v>ACE-malli</c:v>
                </c:pt>
                <c:pt idx="1">
                  <c:v>CBIT-malli</c:v>
                </c:pt>
                <c:pt idx="2">
                  <c:v>Yhteisövero osingonjako-hetkellä</c:v>
                </c:pt>
                <c:pt idx="3">
                  <c:v>Viron yhteisövero-malli</c:v>
                </c:pt>
                <c:pt idx="4">
                  <c:v>Varausmalli</c:v>
                </c:pt>
                <c:pt idx="5">
                  <c:v>Vapaat poisto-oikeudet</c:v>
                </c:pt>
                <c:pt idx="6">
                  <c:v>Yhteisöveron alentaminen</c:v>
                </c:pt>
                <c:pt idx="7">
                  <c:v>Nykymalli</c:v>
                </c:pt>
                <c:pt idx="8">
                  <c:v>Muu</c:v>
                </c:pt>
              </c:strCache>
            </c:strRef>
          </c:cat>
          <c:val>
            <c:numRef>
              <c:f>Taul1!$B$5:$J$5</c:f>
              <c:numCache>
                <c:formatCode>General</c:formatCode>
                <c:ptCount val="9"/>
                <c:pt idx="2" formatCode="0">
                  <c:v>47.36842</c:v>
                </c:pt>
                <c:pt idx="3" formatCode="0">
                  <c:v>36.842109999999998</c:v>
                </c:pt>
                <c:pt idx="4" formatCode="0">
                  <c:v>5.2631600000000001</c:v>
                </c:pt>
                <c:pt idx="6" formatCode="0">
                  <c:v>5.2631600000000001</c:v>
                </c:pt>
                <c:pt idx="8" formatCode="0">
                  <c:v>5.2631600000000001</c:v>
                </c:pt>
              </c:numCache>
            </c:numRef>
          </c:val>
          <c:smooth val="0"/>
        </c:ser>
        <c:ser>
          <c:idx val="4"/>
          <c:order val="4"/>
          <c:tx>
            <c:strRef>
              <c:f>Taul1!$A$6</c:f>
              <c:strCache>
                <c:ptCount val="1"/>
                <c:pt idx="0">
                  <c:v>500- hlö</c:v>
                </c:pt>
              </c:strCache>
            </c:strRef>
          </c:tx>
          <c:spPr>
            <a:ln>
              <a:solidFill>
                <a:schemeClr val="tx2">
                  <a:lumMod val="25000"/>
                  <a:lumOff val="75000"/>
                </a:schemeClr>
              </a:solidFill>
            </a:ln>
          </c:spPr>
          <c:marker>
            <c:symbol val="none"/>
          </c:marker>
          <c:dPt>
            <c:idx val="0"/>
            <c:bubble3D val="0"/>
          </c:dPt>
          <c:cat>
            <c:strRef>
              <c:f>Taul1!$B$1:$J$1</c:f>
              <c:strCache>
                <c:ptCount val="9"/>
                <c:pt idx="0">
                  <c:v>ACE-malli</c:v>
                </c:pt>
                <c:pt idx="1">
                  <c:v>CBIT-malli</c:v>
                </c:pt>
                <c:pt idx="2">
                  <c:v>Yhteisövero osingonjako-hetkellä</c:v>
                </c:pt>
                <c:pt idx="3">
                  <c:v>Viron yhteisövero-malli</c:v>
                </c:pt>
                <c:pt idx="4">
                  <c:v>Varausmalli</c:v>
                </c:pt>
                <c:pt idx="5">
                  <c:v>Vapaat poisto-oikeudet</c:v>
                </c:pt>
                <c:pt idx="6">
                  <c:v>Yhteisöveron alentaminen</c:v>
                </c:pt>
                <c:pt idx="7">
                  <c:v>Nykymalli</c:v>
                </c:pt>
                <c:pt idx="8">
                  <c:v>Muu</c:v>
                </c:pt>
              </c:strCache>
            </c:strRef>
          </c:cat>
          <c:val>
            <c:numRef>
              <c:f>Taul1!$B$6:$J$6</c:f>
              <c:numCache>
                <c:formatCode>0</c:formatCode>
                <c:ptCount val="9"/>
                <c:pt idx="1">
                  <c:v>6.6666699999999999</c:v>
                </c:pt>
                <c:pt idx="2">
                  <c:v>26.66667</c:v>
                </c:pt>
                <c:pt idx="3">
                  <c:v>20</c:v>
                </c:pt>
                <c:pt idx="4">
                  <c:v>6.6666699999999999</c:v>
                </c:pt>
                <c:pt idx="6">
                  <c:v>20</c:v>
                </c:pt>
                <c:pt idx="7">
                  <c:v>13.33333</c:v>
                </c:pt>
              </c:numCache>
            </c:numRef>
          </c:val>
          <c:smooth val="0"/>
        </c:ser>
        <c:dLbls>
          <c:showLegendKey val="0"/>
          <c:showVal val="0"/>
          <c:showCatName val="0"/>
          <c:showSerName val="0"/>
          <c:showPercent val="0"/>
          <c:showBubbleSize val="0"/>
        </c:dLbls>
        <c:smooth val="0"/>
        <c:axId val="506301960"/>
        <c:axId val="506302352"/>
      </c:lineChart>
      <c:catAx>
        <c:axId val="506301960"/>
        <c:scaling>
          <c:orientation val="minMax"/>
        </c:scaling>
        <c:delete val="0"/>
        <c:axPos val="b"/>
        <c:numFmt formatCode="General" sourceLinked="0"/>
        <c:majorTickMark val="none"/>
        <c:minorTickMark val="none"/>
        <c:tickLblPos val="nextTo"/>
        <c:spPr>
          <a:ln>
            <a:noFill/>
          </a:ln>
        </c:spPr>
        <c:crossAx val="506302352"/>
        <c:crosses val="autoZero"/>
        <c:auto val="1"/>
        <c:lblAlgn val="ctr"/>
        <c:lblOffset val="100"/>
        <c:noMultiLvlLbl val="0"/>
      </c:catAx>
      <c:valAx>
        <c:axId val="506302352"/>
        <c:scaling>
          <c:orientation val="minMax"/>
          <c:max val="101"/>
          <c:min val="0"/>
        </c:scaling>
        <c:delete val="0"/>
        <c:axPos val="l"/>
        <c:majorGridlines>
          <c:spPr>
            <a:ln w="6350">
              <a:solidFill>
                <a:srgbClr val="BCBEC0"/>
              </a:solidFill>
            </a:ln>
          </c:spPr>
        </c:majorGridlines>
        <c:title>
          <c:tx>
            <c:rich>
              <a:bodyPr rot="0" vert="horz"/>
              <a:lstStyle/>
              <a:p>
                <a:pPr>
                  <a:defRPr/>
                </a:pPr>
                <a:r>
                  <a:rPr lang="fi-FI"/>
                  <a:t>%</a:t>
                </a:r>
              </a:p>
            </c:rich>
          </c:tx>
          <c:layout>
            <c:manualLayout>
              <c:xMode val="edge"/>
              <c:yMode val="edge"/>
              <c:x val="6.5502217032490179E-2"/>
              <c:y val="1.088601401045541E-2"/>
            </c:manualLayout>
          </c:layout>
          <c:overlay val="0"/>
        </c:title>
        <c:numFmt formatCode="General" sourceLinked="0"/>
        <c:majorTickMark val="none"/>
        <c:minorTickMark val="none"/>
        <c:tickLblPos val="low"/>
        <c:spPr>
          <a:ln>
            <a:noFill/>
          </a:ln>
        </c:spPr>
        <c:crossAx val="506301960"/>
        <c:crosses val="autoZero"/>
        <c:crossBetween val="between"/>
        <c:majorUnit val="10"/>
        <c:minorUnit val="1"/>
      </c:valAx>
      <c:dTable>
        <c:showHorzBorder val="1"/>
        <c:showVertBorder val="1"/>
        <c:showOutline val="1"/>
        <c:showKeys val="1"/>
        <c:txPr>
          <a:bodyPr/>
          <a:lstStyle/>
          <a:p>
            <a:pPr rtl="0">
              <a:defRPr sz="850" baseline="0"/>
            </a:pPr>
            <a:endParaRPr lang="fi-FI"/>
          </a:p>
        </c:txPr>
      </c:dTable>
      <c:spPr>
        <a:ln w="6350">
          <a:noFill/>
        </a:ln>
      </c:spPr>
    </c:plotArea>
    <c:plotVisOnly val="1"/>
    <c:dispBlanksAs val="gap"/>
    <c:showDLblsOverMax val="0"/>
  </c:chart>
  <c:txPr>
    <a:bodyPr/>
    <a:lstStyle/>
    <a:p>
      <a:pPr>
        <a:defRPr sz="900" baseline="0">
          <a:latin typeface="Verdana" panose="020B0604030504040204" pitchFamily="34" charset="0"/>
        </a:defRPr>
      </a:pPr>
      <a:endParaRPr lang="fi-FI"/>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596456692913378E-2"/>
          <c:y val="2.8279582329512856E-2"/>
          <c:w val="0.90585422134733173"/>
          <c:h val="0.71882523879188531"/>
        </c:manualLayout>
      </c:layout>
      <c:lineChart>
        <c:grouping val="standard"/>
        <c:varyColors val="0"/>
        <c:ser>
          <c:idx val="0"/>
          <c:order val="0"/>
          <c:tx>
            <c:strRef>
              <c:f>Taul1!$A$2</c:f>
              <c:strCache>
                <c:ptCount val="1"/>
                <c:pt idx="0">
                  <c:v>Listattu yhtiö</c:v>
                </c:pt>
              </c:strCache>
            </c:strRef>
          </c:tx>
          <c:spPr>
            <a:ln>
              <a:solidFill>
                <a:schemeClr val="accent4"/>
              </a:solidFill>
            </a:ln>
          </c:spPr>
          <c:marker>
            <c:symbol val="circle"/>
            <c:size val="5"/>
            <c:spPr>
              <a:solidFill>
                <a:schemeClr val="accent4"/>
              </a:solidFill>
              <a:ln>
                <a:noFill/>
              </a:ln>
            </c:spPr>
          </c:marker>
          <c:cat>
            <c:strRef>
              <c:f>Taul1!$B$1:$J$1</c:f>
              <c:strCache>
                <c:ptCount val="9"/>
                <c:pt idx="0">
                  <c:v>ACE-malli</c:v>
                </c:pt>
                <c:pt idx="1">
                  <c:v>CBIT-malli</c:v>
                </c:pt>
                <c:pt idx="2">
                  <c:v>Yhteisövero osingonjako-hetkellä</c:v>
                </c:pt>
                <c:pt idx="3">
                  <c:v>Viron yhteisö-veromalli</c:v>
                </c:pt>
                <c:pt idx="4">
                  <c:v>Varausmalli</c:v>
                </c:pt>
                <c:pt idx="5">
                  <c:v>Vapaat poisto-oikeudet</c:v>
                </c:pt>
                <c:pt idx="6">
                  <c:v>Yhteisöveron alentaminen</c:v>
                </c:pt>
                <c:pt idx="7">
                  <c:v>Nykymalli</c:v>
                </c:pt>
                <c:pt idx="8">
                  <c:v>Muu</c:v>
                </c:pt>
              </c:strCache>
            </c:strRef>
          </c:cat>
          <c:val>
            <c:numRef>
              <c:f>Taul1!$B$2:$J$2</c:f>
              <c:numCache>
                <c:formatCode>General</c:formatCode>
                <c:ptCount val="9"/>
                <c:pt idx="2" formatCode="0">
                  <c:v>31.818181818181817</c:v>
                </c:pt>
                <c:pt idx="3" formatCode="0">
                  <c:v>27.27272727272727</c:v>
                </c:pt>
                <c:pt idx="4" formatCode="0">
                  <c:v>4.5454545454545459</c:v>
                </c:pt>
                <c:pt idx="6" formatCode="0">
                  <c:v>22.727272727272727</c:v>
                </c:pt>
                <c:pt idx="7" formatCode="0">
                  <c:v>9.0909090909090917</c:v>
                </c:pt>
              </c:numCache>
            </c:numRef>
          </c:val>
          <c:smooth val="0"/>
        </c:ser>
        <c:ser>
          <c:idx val="1"/>
          <c:order val="1"/>
          <c:tx>
            <c:strRef>
              <c:f>Taul1!$A$3</c:f>
              <c:strCache>
                <c:ptCount val="1"/>
                <c:pt idx="0">
                  <c:v>Listaamaton yhtiö</c:v>
                </c:pt>
              </c:strCache>
            </c:strRef>
          </c:tx>
          <c:spPr>
            <a:ln>
              <a:solidFill>
                <a:schemeClr val="accent1"/>
              </a:solidFill>
            </a:ln>
          </c:spPr>
          <c:marker>
            <c:symbol val="circle"/>
            <c:size val="5"/>
            <c:spPr>
              <a:noFill/>
              <a:ln>
                <a:noFill/>
              </a:ln>
            </c:spPr>
          </c:marker>
          <c:cat>
            <c:strRef>
              <c:f>Taul1!$B$1:$J$1</c:f>
              <c:strCache>
                <c:ptCount val="9"/>
                <c:pt idx="0">
                  <c:v>ACE-malli</c:v>
                </c:pt>
                <c:pt idx="1">
                  <c:v>CBIT-malli</c:v>
                </c:pt>
                <c:pt idx="2">
                  <c:v>Yhteisövero osingonjako-hetkellä</c:v>
                </c:pt>
                <c:pt idx="3">
                  <c:v>Viron yhteisö-veromalli</c:v>
                </c:pt>
                <c:pt idx="4">
                  <c:v>Varausmalli</c:v>
                </c:pt>
                <c:pt idx="5">
                  <c:v>Vapaat poisto-oikeudet</c:v>
                </c:pt>
                <c:pt idx="6">
                  <c:v>Yhteisöveron alentaminen</c:v>
                </c:pt>
                <c:pt idx="7">
                  <c:v>Nykymalli</c:v>
                </c:pt>
                <c:pt idx="8">
                  <c:v>Muu</c:v>
                </c:pt>
              </c:strCache>
            </c:strRef>
          </c:cat>
          <c:val>
            <c:numRef>
              <c:f>Taul1!$B$3:$J$3</c:f>
              <c:numCache>
                <c:formatCode>0</c:formatCode>
                <c:ptCount val="9"/>
                <c:pt idx="1">
                  <c:v>1.6181229773462782</c:v>
                </c:pt>
                <c:pt idx="2">
                  <c:v>34.95145631067961</c:v>
                </c:pt>
                <c:pt idx="3">
                  <c:v>33.980582524271846</c:v>
                </c:pt>
                <c:pt idx="4">
                  <c:v>13.915857605177994</c:v>
                </c:pt>
                <c:pt idx="5">
                  <c:v>1.6181229773462782</c:v>
                </c:pt>
                <c:pt idx="6">
                  <c:v>5.825242718446602</c:v>
                </c:pt>
                <c:pt idx="7">
                  <c:v>3.2362459546925564</c:v>
                </c:pt>
                <c:pt idx="8">
                  <c:v>1.2944983818770228</c:v>
                </c:pt>
              </c:numCache>
            </c:numRef>
          </c:val>
          <c:smooth val="0"/>
        </c:ser>
        <c:dLbls>
          <c:showLegendKey val="0"/>
          <c:showVal val="0"/>
          <c:showCatName val="0"/>
          <c:showSerName val="0"/>
          <c:showPercent val="0"/>
          <c:showBubbleSize val="0"/>
        </c:dLbls>
        <c:marker val="1"/>
        <c:smooth val="0"/>
        <c:axId val="604486456"/>
        <c:axId val="604486848"/>
      </c:lineChart>
      <c:catAx>
        <c:axId val="604486456"/>
        <c:scaling>
          <c:orientation val="minMax"/>
        </c:scaling>
        <c:delete val="0"/>
        <c:axPos val="b"/>
        <c:numFmt formatCode="General" sourceLinked="0"/>
        <c:majorTickMark val="none"/>
        <c:minorTickMark val="none"/>
        <c:tickLblPos val="nextTo"/>
        <c:spPr>
          <a:ln>
            <a:noFill/>
          </a:ln>
        </c:spPr>
        <c:crossAx val="604486848"/>
        <c:crosses val="autoZero"/>
        <c:auto val="1"/>
        <c:lblAlgn val="ctr"/>
        <c:lblOffset val="100"/>
        <c:noMultiLvlLbl val="0"/>
      </c:catAx>
      <c:valAx>
        <c:axId val="604486848"/>
        <c:scaling>
          <c:orientation val="minMax"/>
          <c:max val="101"/>
          <c:min val="0"/>
        </c:scaling>
        <c:delete val="0"/>
        <c:axPos val="l"/>
        <c:majorGridlines>
          <c:spPr>
            <a:ln w="6350">
              <a:solidFill>
                <a:srgbClr val="BCBEC0"/>
              </a:solidFill>
            </a:ln>
          </c:spPr>
        </c:majorGridlines>
        <c:title>
          <c:tx>
            <c:rich>
              <a:bodyPr rot="0" vert="horz"/>
              <a:lstStyle/>
              <a:p>
                <a:pPr>
                  <a:defRPr b="0" i="0" baseline="0"/>
                </a:pPr>
                <a:r>
                  <a:rPr lang="fi-FI" b="0" i="0" baseline="0"/>
                  <a:t>%</a:t>
                </a:r>
              </a:p>
            </c:rich>
          </c:tx>
          <c:layout>
            <c:manualLayout>
              <c:xMode val="edge"/>
              <c:yMode val="edge"/>
              <c:x val="9.4667101126071809E-2"/>
              <c:y val="1.1878313641365339E-2"/>
            </c:manualLayout>
          </c:layout>
          <c:overlay val="0"/>
        </c:title>
        <c:numFmt formatCode="General" sourceLinked="0"/>
        <c:majorTickMark val="none"/>
        <c:minorTickMark val="none"/>
        <c:tickLblPos val="low"/>
        <c:spPr>
          <a:ln>
            <a:noFill/>
          </a:ln>
        </c:spPr>
        <c:txPr>
          <a:bodyPr/>
          <a:lstStyle/>
          <a:p>
            <a:pPr>
              <a:defRPr baseline="0"/>
            </a:pPr>
            <a:endParaRPr lang="fi-FI"/>
          </a:p>
        </c:txPr>
        <c:crossAx val="604486456"/>
        <c:crosses val="autoZero"/>
        <c:crossBetween val="between"/>
        <c:majorUnit val="10"/>
        <c:minorUnit val="1"/>
      </c:valAx>
      <c:dTable>
        <c:showHorzBorder val="1"/>
        <c:showVertBorder val="1"/>
        <c:showOutline val="1"/>
        <c:showKeys val="1"/>
        <c:txPr>
          <a:bodyPr/>
          <a:lstStyle/>
          <a:p>
            <a:pPr rtl="0">
              <a:defRPr sz="850" baseline="0"/>
            </a:pPr>
            <a:endParaRPr lang="fi-FI"/>
          </a:p>
        </c:txPr>
      </c:dTable>
      <c:spPr>
        <a:ln w="6350">
          <a:noFill/>
        </a:ln>
      </c:spPr>
    </c:plotArea>
    <c:plotVisOnly val="1"/>
    <c:dispBlanksAs val="gap"/>
    <c:showDLblsOverMax val="0"/>
  </c:chart>
  <c:txPr>
    <a:bodyPr/>
    <a:lstStyle/>
    <a:p>
      <a:pPr>
        <a:defRPr sz="1050" baseline="0">
          <a:latin typeface="Verdana" panose="020B0604030504040204" pitchFamily="34" charset="0"/>
        </a:defRPr>
      </a:pPr>
      <a:endParaRPr lang="fi-FI"/>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825001183469297"/>
          <c:y val="0.1264984641769068"/>
          <c:w val="0.50352787464693161"/>
          <c:h val="0.80794874643558123"/>
        </c:manualLayout>
      </c:layout>
      <c:barChart>
        <c:barDir val="bar"/>
        <c:grouping val="stacked"/>
        <c:varyColors val="0"/>
        <c:ser>
          <c:idx val="0"/>
          <c:order val="0"/>
          <c:tx>
            <c:strRef>
              <c:f>Taul1!$A$2</c:f>
              <c:strCache>
                <c:ptCount val="1"/>
                <c:pt idx="0">
                  <c:v>veromallin käyttöönotto edistäisi 
investointeja merkittävästi</c:v>
                </c:pt>
              </c:strCache>
            </c:strRef>
          </c:tx>
          <c:spPr>
            <a:solidFill>
              <a:srgbClr val="00B050"/>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Taul1!$B$2:$J$2</c:f>
              <c:numCache>
                <c:formatCode>General</c:formatCode>
                <c:ptCount val="9"/>
                <c:pt idx="0" formatCode="0.00000">
                  <c:v>29.45205</c:v>
                </c:pt>
                <c:pt idx="2" formatCode="0.00000">
                  <c:v>27.5</c:v>
                </c:pt>
                <c:pt idx="3" formatCode="0.00000">
                  <c:v>35.245899999999999</c:v>
                </c:pt>
                <c:pt idx="4" formatCode="0.00000">
                  <c:v>30.30303</c:v>
                </c:pt>
                <c:pt idx="5" formatCode="0.00000">
                  <c:v>11.11111</c:v>
                </c:pt>
              </c:numCache>
            </c:numRef>
          </c:val>
        </c:ser>
        <c:ser>
          <c:idx val="1"/>
          <c:order val="1"/>
          <c:tx>
            <c:strRef>
              <c:f>Taul1!$A$3</c:f>
              <c:strCache>
                <c:ptCount val="1"/>
                <c:pt idx="0">
                  <c:v>veromallin käyttöönotto edistäisi 
investointeja jonkin verran</c:v>
                </c:pt>
              </c:strCache>
            </c:strRef>
          </c:tx>
          <c:spPr>
            <a:solidFill>
              <a:schemeClr val="accent3"/>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Taul1!$B$3:$J$3</c:f>
              <c:numCache>
                <c:formatCode>General</c:formatCode>
                <c:ptCount val="9"/>
                <c:pt idx="0" formatCode="0.00000">
                  <c:v>43.835619999999999</c:v>
                </c:pt>
                <c:pt idx="2" formatCode="0.00000">
                  <c:v>37.5</c:v>
                </c:pt>
                <c:pt idx="3" formatCode="0.00000">
                  <c:v>48.360660000000003</c:v>
                </c:pt>
                <c:pt idx="4" formatCode="0.00000">
                  <c:v>39.393940000000001</c:v>
                </c:pt>
                <c:pt idx="5" formatCode="0.00000">
                  <c:v>61.111109999999996</c:v>
                </c:pt>
                <c:pt idx="6" formatCode="0.00000">
                  <c:v>30.76923</c:v>
                </c:pt>
              </c:numCache>
            </c:numRef>
          </c:val>
        </c:ser>
        <c:ser>
          <c:idx val="2"/>
          <c:order val="2"/>
          <c:tx>
            <c:strRef>
              <c:f>Taul1!$A$4</c:f>
              <c:strCache>
                <c:ptCount val="1"/>
                <c:pt idx="0">
                  <c:v>veromallin käyttöönotolla ei olisi 
vaikutusta investointeihin</c:v>
                </c:pt>
              </c:strCache>
            </c:strRef>
          </c:tx>
          <c:spPr>
            <a:solidFill>
              <a:schemeClr val="accent4"/>
            </a:solidFill>
            <a:ln>
              <a:noFill/>
            </a:ln>
          </c:spPr>
          <c:invertIfNegative val="0"/>
          <c:dPt>
            <c:idx val="5"/>
            <c:invertIfNegative val="0"/>
            <c:bubble3D val="0"/>
          </c:dPt>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Taul1!$B$4:$J$4</c:f>
              <c:numCache>
                <c:formatCode>General</c:formatCode>
                <c:ptCount val="9"/>
                <c:pt idx="0" formatCode="0.00000">
                  <c:v>26.712330000000001</c:v>
                </c:pt>
                <c:pt idx="2" formatCode="0.00000">
                  <c:v>35</c:v>
                </c:pt>
                <c:pt idx="3" formatCode="0.00000">
                  <c:v>16.393439999999998</c:v>
                </c:pt>
                <c:pt idx="4" formatCode="0.00000">
                  <c:v>30.30303</c:v>
                </c:pt>
                <c:pt idx="5" formatCode="0.00000">
                  <c:v>27.77778</c:v>
                </c:pt>
                <c:pt idx="6" formatCode="0.00000">
                  <c:v>69.230770000000007</c:v>
                </c:pt>
              </c:numCache>
            </c:numRef>
          </c:val>
        </c:ser>
        <c:ser>
          <c:idx val="3"/>
          <c:order val="3"/>
          <c:tx>
            <c:strRef>
              <c:f>Taul1!$A$5</c:f>
              <c:strCache>
                <c:ptCount val="1"/>
                <c:pt idx="0">
                  <c:v>veromallin käyttöönotto 
vähentäisi investointeja</c:v>
                </c:pt>
              </c:strCache>
            </c:strRef>
          </c:tx>
          <c:spPr>
            <a:solidFill>
              <a:srgbClr val="2F20EC"/>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Taul1!$B$5:$J$5</c:f>
              <c:numCache>
                <c:formatCode>General</c:formatCode>
                <c:ptCount val="9"/>
              </c:numCache>
            </c:numRef>
          </c:val>
        </c:ser>
        <c:dLbls>
          <c:showLegendKey val="0"/>
          <c:showVal val="0"/>
          <c:showCatName val="0"/>
          <c:showSerName val="0"/>
          <c:showPercent val="0"/>
          <c:showBubbleSize val="0"/>
        </c:dLbls>
        <c:gapWidth val="55"/>
        <c:overlap val="100"/>
        <c:axId val="604488024"/>
        <c:axId val="604488416"/>
      </c:barChart>
      <c:catAx>
        <c:axId val="604488024"/>
        <c:scaling>
          <c:orientation val="maxMin"/>
        </c:scaling>
        <c:delete val="0"/>
        <c:axPos val="l"/>
        <c:numFmt formatCode="General" sourceLinked="0"/>
        <c:majorTickMark val="none"/>
        <c:minorTickMark val="none"/>
        <c:tickLblPos val="low"/>
        <c:spPr>
          <a:ln>
            <a:noFill/>
          </a:ln>
        </c:spPr>
        <c:crossAx val="604488416"/>
        <c:crosses val="autoZero"/>
        <c:auto val="1"/>
        <c:lblAlgn val="ctr"/>
        <c:lblOffset val="100"/>
        <c:tickLblSkip val="1"/>
        <c:noMultiLvlLbl val="0"/>
      </c:catAx>
      <c:valAx>
        <c:axId val="604488416"/>
        <c:scaling>
          <c:orientation val="minMax"/>
          <c:max val="100.01"/>
          <c:min val="0"/>
        </c:scaling>
        <c:delete val="0"/>
        <c:axPos val="t"/>
        <c:majorGridlines>
          <c:spPr>
            <a:ln w="6350">
              <a:solidFill>
                <a:srgbClr val="BCBEC0"/>
              </a:solidFill>
            </a:ln>
          </c:spPr>
        </c:majorGridlines>
        <c:title>
          <c:tx>
            <c:rich>
              <a:bodyPr/>
              <a:lstStyle/>
              <a:p>
                <a:pPr>
                  <a:defRPr b="0" i="0" baseline="0"/>
                </a:pPr>
                <a:r>
                  <a:rPr lang="fi-FI" b="0" i="0" baseline="0"/>
                  <a:t>%</a:t>
                </a:r>
              </a:p>
            </c:rich>
          </c:tx>
          <c:layout>
            <c:manualLayout>
              <c:xMode val="edge"/>
              <c:yMode val="edge"/>
              <c:x val="0.95021500437445316"/>
              <c:y val="0.94542495278302408"/>
            </c:manualLayout>
          </c:layout>
          <c:overlay val="0"/>
        </c:title>
        <c:numFmt formatCode="General" sourceLinked="0"/>
        <c:majorTickMark val="none"/>
        <c:minorTickMark val="none"/>
        <c:tickLblPos val="high"/>
        <c:spPr>
          <a:ln>
            <a:noFill/>
          </a:ln>
        </c:spPr>
        <c:txPr>
          <a:bodyPr/>
          <a:lstStyle/>
          <a:p>
            <a:pPr>
              <a:defRPr baseline="0"/>
            </a:pPr>
            <a:endParaRPr lang="fi-FI"/>
          </a:p>
        </c:txPr>
        <c:crossAx val="604488024"/>
        <c:crosses val="autoZero"/>
        <c:crossBetween val="between"/>
        <c:majorUnit val="10"/>
        <c:minorUnit val="1"/>
      </c:valAx>
      <c:spPr>
        <a:ln>
          <a:noFill/>
        </a:ln>
      </c:spPr>
    </c:plotArea>
    <c:legend>
      <c:legendPos val="t"/>
      <c:layout>
        <c:manualLayout>
          <c:xMode val="edge"/>
          <c:yMode val="edge"/>
          <c:x val="0"/>
          <c:y val="1.4904447236692011E-2"/>
          <c:w val="0.99296924557776967"/>
          <c:h val="9.8129746147141705E-2"/>
        </c:manualLayout>
      </c:layout>
      <c:overlay val="0"/>
      <c:txPr>
        <a:bodyPr/>
        <a:lstStyle/>
        <a:p>
          <a:pPr>
            <a:defRPr sz="850" baseline="0"/>
          </a:pPr>
          <a:endParaRPr lang="fi-FI"/>
        </a:p>
      </c:txPr>
    </c:legend>
    <c:plotVisOnly val="1"/>
    <c:dispBlanksAs val="gap"/>
    <c:showDLblsOverMax val="0"/>
  </c:chart>
  <c:txPr>
    <a:bodyPr/>
    <a:lstStyle/>
    <a:p>
      <a:pPr>
        <a:defRPr sz="1050" baseline="0">
          <a:latin typeface="Verdana" panose="020B0604030504040204" pitchFamily="34" charset="0"/>
        </a:defRPr>
      </a:pPr>
      <a:endParaRPr lang="fi-FI"/>
    </a:p>
  </c:txPr>
  <c:externalData r:id="rId1">
    <c:autoUpdate val="0"/>
  </c:externalData>
  <c:userShapes r:id="rId2"/>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107566313729829"/>
          <c:y val="0.1264984641769068"/>
          <c:w val="0.49070222334432639"/>
          <c:h val="0.80794874643558123"/>
        </c:manualLayout>
      </c:layout>
      <c:barChart>
        <c:barDir val="bar"/>
        <c:grouping val="stacked"/>
        <c:varyColors val="0"/>
        <c:ser>
          <c:idx val="0"/>
          <c:order val="0"/>
          <c:tx>
            <c:strRef>
              <c:f>Taul1!$A$2</c:f>
              <c:strCache>
                <c:ptCount val="1"/>
                <c:pt idx="0">
                  <c:v>veromallin käyttöönotto edistäisi 
investointeja merkittävästi</c:v>
                </c:pt>
              </c:strCache>
            </c:strRef>
          </c:tx>
          <c:spPr>
            <a:solidFill>
              <a:srgbClr val="00B050"/>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Taul1!$B$2:$J$2</c:f>
              <c:numCache>
                <c:formatCode>General</c:formatCode>
                <c:ptCount val="9"/>
                <c:pt idx="0" formatCode="0.00000">
                  <c:v>21.126760000000001</c:v>
                </c:pt>
                <c:pt idx="2" formatCode="0.00000">
                  <c:v>19.44444</c:v>
                </c:pt>
                <c:pt idx="3" formatCode="0.00000">
                  <c:v>26.446280000000002</c:v>
                </c:pt>
                <c:pt idx="4" formatCode="0.00000">
                  <c:v>16.161619999999999</c:v>
                </c:pt>
                <c:pt idx="5" formatCode="0.00000">
                  <c:v>23.529409999999999</c:v>
                </c:pt>
                <c:pt idx="6" formatCode="0.00000">
                  <c:v>9.0909099999999992</c:v>
                </c:pt>
              </c:numCache>
            </c:numRef>
          </c:val>
        </c:ser>
        <c:ser>
          <c:idx val="1"/>
          <c:order val="1"/>
          <c:tx>
            <c:strRef>
              <c:f>Taul1!$A$3</c:f>
              <c:strCache>
                <c:ptCount val="1"/>
                <c:pt idx="0">
                  <c:v>veromallin käyttöönotto edistäisi 
investointeja jonkin verran</c:v>
                </c:pt>
              </c:strCache>
            </c:strRef>
          </c:tx>
          <c:spPr>
            <a:solidFill>
              <a:schemeClr val="accent3"/>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Taul1!$B$3:$J$3</c:f>
              <c:numCache>
                <c:formatCode>General</c:formatCode>
                <c:ptCount val="9"/>
                <c:pt idx="0" formatCode="0.00000">
                  <c:v>49.295769999999997</c:v>
                </c:pt>
                <c:pt idx="2" formatCode="0.00000">
                  <c:v>47.22222</c:v>
                </c:pt>
                <c:pt idx="3" formatCode="0.00000">
                  <c:v>49.586779999999997</c:v>
                </c:pt>
                <c:pt idx="4" formatCode="0.00000">
                  <c:v>52.52525</c:v>
                </c:pt>
                <c:pt idx="5" formatCode="0.00000">
                  <c:v>41.176470000000002</c:v>
                </c:pt>
                <c:pt idx="6" formatCode="0.00000">
                  <c:v>36.363639999999997</c:v>
                </c:pt>
              </c:numCache>
            </c:numRef>
          </c:val>
        </c:ser>
        <c:ser>
          <c:idx val="2"/>
          <c:order val="2"/>
          <c:tx>
            <c:strRef>
              <c:f>Taul1!$A$4</c:f>
              <c:strCache>
                <c:ptCount val="1"/>
                <c:pt idx="0">
                  <c:v>veromallin käyttöönotolla ei olisi 
vaikutusta investointeihin</c:v>
                </c:pt>
              </c:strCache>
            </c:strRef>
          </c:tx>
          <c:spPr>
            <a:solidFill>
              <a:schemeClr val="accent4"/>
            </a:solidFill>
            <a:ln>
              <a:noFill/>
            </a:ln>
          </c:spPr>
          <c:invertIfNegative val="0"/>
          <c:dPt>
            <c:idx val="5"/>
            <c:invertIfNegative val="0"/>
            <c:bubble3D val="0"/>
          </c:dPt>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Taul1!$B$4:$J$4</c:f>
              <c:numCache>
                <c:formatCode>General</c:formatCode>
                <c:ptCount val="9"/>
                <c:pt idx="0" formatCode="0.00000">
                  <c:v>29.577459999999999</c:v>
                </c:pt>
                <c:pt idx="2" formatCode="0.00000">
                  <c:v>33.333329999999997</c:v>
                </c:pt>
                <c:pt idx="3" formatCode="0.00000">
                  <c:v>23.966940000000001</c:v>
                </c:pt>
                <c:pt idx="4" formatCode="0.00000">
                  <c:v>31.313130000000001</c:v>
                </c:pt>
                <c:pt idx="5" formatCode="0.00000">
                  <c:v>35.294119999999999</c:v>
                </c:pt>
                <c:pt idx="6" formatCode="0.00000">
                  <c:v>54.545450000000002</c:v>
                </c:pt>
              </c:numCache>
            </c:numRef>
          </c:val>
        </c:ser>
        <c:ser>
          <c:idx val="3"/>
          <c:order val="3"/>
          <c:tx>
            <c:strRef>
              <c:f>Taul1!$A$5</c:f>
              <c:strCache>
                <c:ptCount val="1"/>
                <c:pt idx="0">
                  <c:v>veromallin käyttöönotto 
vähentäisi investointeja</c:v>
                </c:pt>
              </c:strCache>
            </c:strRef>
          </c:tx>
          <c:spPr>
            <a:solidFill>
              <a:srgbClr val="2F20EC"/>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Taul1!$B$5:$J$5</c:f>
              <c:numCache>
                <c:formatCode>General</c:formatCode>
                <c:ptCount val="9"/>
              </c:numCache>
            </c:numRef>
          </c:val>
        </c:ser>
        <c:dLbls>
          <c:showLegendKey val="0"/>
          <c:showVal val="0"/>
          <c:showCatName val="0"/>
          <c:showSerName val="0"/>
          <c:showPercent val="0"/>
          <c:showBubbleSize val="0"/>
        </c:dLbls>
        <c:gapWidth val="55"/>
        <c:overlap val="100"/>
        <c:axId val="604489200"/>
        <c:axId val="604489592"/>
      </c:barChart>
      <c:catAx>
        <c:axId val="604489200"/>
        <c:scaling>
          <c:orientation val="maxMin"/>
        </c:scaling>
        <c:delete val="0"/>
        <c:axPos val="l"/>
        <c:numFmt formatCode="General" sourceLinked="0"/>
        <c:majorTickMark val="none"/>
        <c:minorTickMark val="none"/>
        <c:tickLblPos val="low"/>
        <c:spPr>
          <a:ln>
            <a:noFill/>
          </a:ln>
        </c:spPr>
        <c:crossAx val="604489592"/>
        <c:crosses val="autoZero"/>
        <c:auto val="1"/>
        <c:lblAlgn val="ctr"/>
        <c:lblOffset val="100"/>
        <c:tickLblSkip val="1"/>
        <c:noMultiLvlLbl val="0"/>
      </c:catAx>
      <c:valAx>
        <c:axId val="604489592"/>
        <c:scaling>
          <c:orientation val="minMax"/>
          <c:max val="100.01"/>
          <c:min val="0"/>
        </c:scaling>
        <c:delete val="0"/>
        <c:axPos val="t"/>
        <c:majorGridlines>
          <c:spPr>
            <a:ln w="6350">
              <a:solidFill>
                <a:srgbClr val="BCBEC0"/>
              </a:solidFill>
            </a:ln>
          </c:spPr>
        </c:majorGridlines>
        <c:title>
          <c:tx>
            <c:rich>
              <a:bodyPr/>
              <a:lstStyle/>
              <a:p>
                <a:pPr>
                  <a:defRPr b="0" i="0" baseline="0"/>
                </a:pPr>
                <a:r>
                  <a:rPr lang="fi-FI" b="0" i="0" baseline="0"/>
                  <a:t>%</a:t>
                </a:r>
              </a:p>
            </c:rich>
          </c:tx>
          <c:layout>
            <c:manualLayout>
              <c:xMode val="edge"/>
              <c:yMode val="edge"/>
              <c:x val="0.95475530371416406"/>
              <c:y val="0.92787521394108019"/>
            </c:manualLayout>
          </c:layout>
          <c:overlay val="0"/>
        </c:title>
        <c:numFmt formatCode="General" sourceLinked="0"/>
        <c:majorTickMark val="none"/>
        <c:minorTickMark val="none"/>
        <c:tickLblPos val="high"/>
        <c:spPr>
          <a:ln>
            <a:noFill/>
          </a:ln>
        </c:spPr>
        <c:crossAx val="604489200"/>
        <c:crosses val="autoZero"/>
        <c:crossBetween val="between"/>
        <c:majorUnit val="10"/>
        <c:minorUnit val="1"/>
      </c:valAx>
      <c:spPr>
        <a:ln>
          <a:noFill/>
        </a:ln>
      </c:spPr>
    </c:plotArea>
    <c:legend>
      <c:legendPos val="t"/>
      <c:layout>
        <c:manualLayout>
          <c:xMode val="edge"/>
          <c:yMode val="edge"/>
          <c:x val="5.6723897027063488E-5"/>
          <c:y val="1.4904447236692011E-2"/>
          <c:w val="0.99160986828973263"/>
          <c:h val="9.8129746147141705E-2"/>
        </c:manualLayout>
      </c:layout>
      <c:overlay val="0"/>
      <c:txPr>
        <a:bodyPr/>
        <a:lstStyle/>
        <a:p>
          <a:pPr>
            <a:defRPr sz="850" baseline="0"/>
          </a:pPr>
          <a:endParaRPr lang="fi-FI"/>
        </a:p>
      </c:txPr>
    </c:legend>
    <c:plotVisOnly val="1"/>
    <c:dispBlanksAs val="gap"/>
    <c:showDLblsOverMax val="0"/>
  </c:chart>
  <c:txPr>
    <a:bodyPr/>
    <a:lstStyle/>
    <a:p>
      <a:pPr>
        <a:defRPr sz="1050" baseline="0">
          <a:latin typeface="Verdana" panose="020B0604030504040204" pitchFamily="34" charset="0"/>
        </a:defRPr>
      </a:pPr>
      <a:endParaRPr lang="fi-FI"/>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153658498098566"/>
          <c:y val="0.22034761507696762"/>
          <c:w val="0.46024130150063902"/>
          <c:h val="0.71409963101473439"/>
        </c:manualLayout>
      </c:layout>
      <c:barChart>
        <c:barDir val="bar"/>
        <c:grouping val="stacked"/>
        <c:varyColors val="0"/>
        <c:ser>
          <c:idx val="0"/>
          <c:order val="0"/>
          <c:tx>
            <c:strRef>
              <c:f>Taul1!$A$2</c:f>
              <c:strCache>
                <c:ptCount val="1"/>
                <c:pt idx="0">
                  <c:v>tavoitteena on jakaa osinkoina merkittävä osa tuloksesta</c:v>
                </c:pt>
              </c:strCache>
            </c:strRef>
          </c:tx>
          <c:spPr>
            <a:solidFill>
              <a:srgbClr val="60C400"/>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Taul1!$B$2:$J$2</c:f>
              <c:numCache>
                <c:formatCode>General</c:formatCode>
                <c:ptCount val="9"/>
                <c:pt idx="0" formatCode="0.00000">
                  <c:v>8.0536899999999996</c:v>
                </c:pt>
                <c:pt idx="2" formatCode="0.00000">
                  <c:v>15.78947</c:v>
                </c:pt>
                <c:pt idx="3" formatCode="0.00000">
                  <c:v>3.14961</c:v>
                </c:pt>
                <c:pt idx="4" formatCode="0.00000">
                  <c:v>6.7961200000000002</c:v>
                </c:pt>
                <c:pt idx="5" formatCode="0.00000">
                  <c:v>23.529409999999999</c:v>
                </c:pt>
                <c:pt idx="6" formatCode="0.00000">
                  <c:v>23.076920000000001</c:v>
                </c:pt>
              </c:numCache>
            </c:numRef>
          </c:val>
        </c:ser>
        <c:ser>
          <c:idx val="1"/>
          <c:order val="1"/>
          <c:tx>
            <c:strRef>
              <c:f>Taul1!$A$3</c:f>
              <c:strCache>
                <c:ptCount val="1"/>
                <c:pt idx="0">
                  <c:v>pyritte pitämään osinkojen määrän vuosittain vakaana ja kohtuullisena</c:v>
                </c:pt>
              </c:strCache>
            </c:strRef>
          </c:tx>
          <c:spPr>
            <a:solidFill>
              <a:srgbClr val="96F000"/>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Taul1!$B$3:$J$3</c:f>
              <c:numCache>
                <c:formatCode>General</c:formatCode>
                <c:ptCount val="9"/>
                <c:pt idx="0" formatCode="0.00000">
                  <c:v>22.483219999999999</c:v>
                </c:pt>
                <c:pt idx="2" formatCode="0.00000">
                  <c:v>18.421050000000001</c:v>
                </c:pt>
                <c:pt idx="3" formatCode="0.00000">
                  <c:v>25.196850000000001</c:v>
                </c:pt>
                <c:pt idx="4" formatCode="0.00000">
                  <c:v>20.388349999999999</c:v>
                </c:pt>
                <c:pt idx="5" formatCode="0.00000">
                  <c:v>17.64706</c:v>
                </c:pt>
                <c:pt idx="6" formatCode="0.00000">
                  <c:v>30.76923</c:v>
                </c:pt>
              </c:numCache>
            </c:numRef>
          </c:val>
        </c:ser>
        <c:ser>
          <c:idx val="2"/>
          <c:order val="2"/>
          <c:tx>
            <c:strRef>
              <c:f>Taul1!$A$4</c:f>
              <c:strCache>
                <c:ptCount val="1"/>
                <c:pt idx="0">
                  <c:v>pyritte varautumaan lähivuosien investointitarpeisiin jakamalla maltillisesti osinkoja</c:v>
                </c:pt>
              </c:strCache>
            </c:strRef>
          </c:tx>
          <c:spPr>
            <a:solidFill>
              <a:srgbClr val="C2E9FE"/>
            </a:solidFill>
            <a:ln>
              <a:noFill/>
            </a:ln>
          </c:spPr>
          <c:invertIfNegative val="0"/>
          <c:dPt>
            <c:idx val="5"/>
            <c:invertIfNegative val="0"/>
            <c:bubble3D val="0"/>
          </c:dPt>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Taul1!$B$4:$J$4</c:f>
              <c:numCache>
                <c:formatCode>General</c:formatCode>
                <c:ptCount val="9"/>
                <c:pt idx="0" formatCode="0.00000">
                  <c:v>17.449660000000002</c:v>
                </c:pt>
                <c:pt idx="2" formatCode="0.00000">
                  <c:v>18.421050000000001</c:v>
                </c:pt>
                <c:pt idx="3" formatCode="0.00000">
                  <c:v>14.96063</c:v>
                </c:pt>
                <c:pt idx="4" formatCode="0.00000">
                  <c:v>18.4466</c:v>
                </c:pt>
                <c:pt idx="5" formatCode="0.00000">
                  <c:v>35.294119999999999</c:v>
                </c:pt>
                <c:pt idx="6" formatCode="0.00000">
                  <c:v>7.69231</c:v>
                </c:pt>
              </c:numCache>
            </c:numRef>
          </c:val>
        </c:ser>
        <c:ser>
          <c:idx val="3"/>
          <c:order val="3"/>
          <c:tx>
            <c:strRef>
              <c:f>Taul1!$A$5</c:f>
              <c:strCache>
                <c:ptCount val="1"/>
                <c:pt idx="0">
                  <c:v>pyritte vahvistamaan vakavaraisuutta jakamalla maltillisesti osinkoja</c:v>
                </c:pt>
              </c:strCache>
            </c:strRef>
          </c:tx>
          <c:spPr>
            <a:solidFill>
              <a:srgbClr val="F5A2FD"/>
            </a:solidFill>
            <a:ln>
              <a:noFill/>
            </a:ln>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Taul1!$B$5:$J$5</c:f>
              <c:numCache>
                <c:formatCode>General</c:formatCode>
                <c:ptCount val="9"/>
                <c:pt idx="0" formatCode="0.00000">
                  <c:v>21.812080000000002</c:v>
                </c:pt>
                <c:pt idx="2" formatCode="0.00000">
                  <c:v>10.52632</c:v>
                </c:pt>
                <c:pt idx="3" formatCode="0.00000">
                  <c:v>22.83465</c:v>
                </c:pt>
                <c:pt idx="4" formatCode="0.00000">
                  <c:v>26.21359</c:v>
                </c:pt>
                <c:pt idx="5" formatCode="0.00000">
                  <c:v>17.64706</c:v>
                </c:pt>
                <c:pt idx="6" formatCode="0.00000">
                  <c:v>15.38462</c:v>
                </c:pt>
              </c:numCache>
            </c:numRef>
          </c:val>
        </c:ser>
        <c:ser>
          <c:idx val="4"/>
          <c:order val="4"/>
          <c:tx>
            <c:strRef>
              <c:f>Taul1!$A$6</c:f>
              <c:strCache>
                <c:ptCount val="1"/>
                <c:pt idx="0">
                  <c:v>taloudellinen tilanne ei mahdollista juurikaan osingonmaksua     	</c:v>
                </c:pt>
              </c:strCache>
            </c:strRef>
          </c:tx>
          <c:spPr>
            <a:solidFill>
              <a:srgbClr val="D070E1"/>
            </a:solidFill>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Taul1!$B$6:$J$6</c:f>
              <c:numCache>
                <c:formatCode>General</c:formatCode>
                <c:ptCount val="9"/>
                <c:pt idx="0" formatCode="0.00000">
                  <c:v>23.15436</c:v>
                </c:pt>
                <c:pt idx="2" formatCode="0.00000">
                  <c:v>31.578949999999999</c:v>
                </c:pt>
                <c:pt idx="3" formatCode="0.00000">
                  <c:v>26.771650000000001</c:v>
                </c:pt>
                <c:pt idx="4" formatCode="0.00000">
                  <c:v>20.388349999999999</c:v>
                </c:pt>
                <c:pt idx="5" formatCode="0.00000">
                  <c:v>5.8823499999999997</c:v>
                </c:pt>
                <c:pt idx="6" formatCode="0.00000">
                  <c:v>7.69231</c:v>
                </c:pt>
              </c:numCache>
            </c:numRef>
          </c:val>
        </c:ser>
        <c:ser>
          <c:idx val="5"/>
          <c:order val="5"/>
          <c:tx>
            <c:strRef>
              <c:f>Taul1!$A$7</c:f>
              <c:strCache>
                <c:ptCount val="1"/>
                <c:pt idx="0">
                  <c:v>Eos</c:v>
                </c:pt>
              </c:strCache>
            </c:strRef>
          </c:tx>
          <c:spPr>
            <a:solidFill>
              <a:srgbClr val="E1E1E1"/>
            </a:solidFill>
          </c:spPr>
          <c:invertIfNegative val="0"/>
          <c:dLbls>
            <c:numFmt formatCode="#,##0" sourceLinked="0"/>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Taul1!$B$1:$J$1</c:f>
              <c:strCache>
                <c:ptCount val="7"/>
                <c:pt idx="0">
                  <c:v>Kaikki</c:v>
                </c:pt>
                <c:pt idx="1">
                  <c:v>HENKILÖKUNTALUOKKA SUOMESSA</c:v>
                </c:pt>
                <c:pt idx="2">
                  <c:v>1 - 9 hlö</c:v>
                </c:pt>
                <c:pt idx="3">
                  <c:v>10 - 49 hlö</c:v>
                </c:pt>
                <c:pt idx="4">
                  <c:v>50 - 249 hlö</c:v>
                </c:pt>
                <c:pt idx="5">
                  <c:v>250 - 499 hlö*</c:v>
                </c:pt>
                <c:pt idx="6">
                  <c:v>500- hlö*</c:v>
                </c:pt>
              </c:strCache>
            </c:strRef>
          </c:cat>
          <c:val>
            <c:numRef>
              <c:f>Taul1!$B$7:$J$7</c:f>
              <c:numCache>
                <c:formatCode>General</c:formatCode>
                <c:ptCount val="9"/>
                <c:pt idx="0" formatCode="0.00000">
                  <c:v>7.0469799999999996</c:v>
                </c:pt>
                <c:pt idx="2" formatCode="0.00000">
                  <c:v>5.2631600000000001</c:v>
                </c:pt>
                <c:pt idx="3" formatCode="0.00000">
                  <c:v>7.0866100000000003</c:v>
                </c:pt>
                <c:pt idx="4" formatCode="0.00000">
                  <c:v>7.7669899999999998</c:v>
                </c:pt>
                <c:pt idx="6" formatCode="0.00000">
                  <c:v>15.38462</c:v>
                </c:pt>
              </c:numCache>
            </c:numRef>
          </c:val>
        </c:ser>
        <c:dLbls>
          <c:showLegendKey val="0"/>
          <c:showVal val="0"/>
          <c:showCatName val="0"/>
          <c:showSerName val="0"/>
          <c:showPercent val="0"/>
          <c:showBubbleSize val="0"/>
        </c:dLbls>
        <c:gapWidth val="55"/>
        <c:overlap val="100"/>
        <c:axId val="604490376"/>
        <c:axId val="604490768"/>
      </c:barChart>
      <c:catAx>
        <c:axId val="604490376"/>
        <c:scaling>
          <c:orientation val="maxMin"/>
        </c:scaling>
        <c:delete val="0"/>
        <c:axPos val="l"/>
        <c:numFmt formatCode="General" sourceLinked="0"/>
        <c:majorTickMark val="none"/>
        <c:minorTickMark val="none"/>
        <c:tickLblPos val="low"/>
        <c:spPr>
          <a:ln>
            <a:noFill/>
          </a:ln>
        </c:spPr>
        <c:crossAx val="604490768"/>
        <c:crosses val="autoZero"/>
        <c:auto val="1"/>
        <c:lblAlgn val="ctr"/>
        <c:lblOffset val="100"/>
        <c:tickLblSkip val="1"/>
        <c:noMultiLvlLbl val="0"/>
      </c:catAx>
      <c:valAx>
        <c:axId val="604490768"/>
        <c:scaling>
          <c:orientation val="minMax"/>
          <c:max val="100.01"/>
          <c:min val="0"/>
        </c:scaling>
        <c:delete val="0"/>
        <c:axPos val="t"/>
        <c:majorGridlines>
          <c:spPr>
            <a:ln w="6350">
              <a:solidFill>
                <a:srgbClr val="BCBEC0"/>
              </a:solidFill>
            </a:ln>
          </c:spPr>
        </c:majorGridlines>
        <c:title>
          <c:tx>
            <c:rich>
              <a:bodyPr/>
              <a:lstStyle/>
              <a:p>
                <a:pPr>
                  <a:defRPr b="0" i="0" baseline="0"/>
                </a:pPr>
                <a:r>
                  <a:rPr lang="fi-FI" b="0" i="0" baseline="0"/>
                  <a:t>%</a:t>
                </a:r>
              </a:p>
            </c:rich>
          </c:tx>
          <c:layout>
            <c:manualLayout>
              <c:xMode val="edge"/>
              <c:yMode val="edge"/>
              <c:x val="0.95021500437445316"/>
              <c:y val="0.94542495278302408"/>
            </c:manualLayout>
          </c:layout>
          <c:overlay val="0"/>
        </c:title>
        <c:numFmt formatCode="General" sourceLinked="0"/>
        <c:majorTickMark val="none"/>
        <c:minorTickMark val="none"/>
        <c:tickLblPos val="high"/>
        <c:spPr>
          <a:ln>
            <a:noFill/>
          </a:ln>
        </c:spPr>
        <c:crossAx val="604490376"/>
        <c:crosses val="autoZero"/>
        <c:crossBetween val="between"/>
        <c:majorUnit val="10"/>
        <c:minorUnit val="1"/>
      </c:valAx>
      <c:spPr>
        <a:ln>
          <a:noFill/>
        </a:ln>
      </c:spPr>
    </c:plotArea>
    <c:legend>
      <c:legendPos val="t"/>
      <c:layout>
        <c:manualLayout>
          <c:xMode val="edge"/>
          <c:yMode val="edge"/>
          <c:x val="1.3126220945828666E-2"/>
          <c:y val="1.4904447236692011E-2"/>
          <c:w val="0.97854038786233888"/>
          <c:h val="0.18183294304445299"/>
        </c:manualLayout>
      </c:layout>
      <c:overlay val="0"/>
      <c:txPr>
        <a:bodyPr/>
        <a:lstStyle/>
        <a:p>
          <a:pPr>
            <a:defRPr baseline="0"/>
          </a:pPr>
          <a:endParaRPr lang="fi-FI"/>
        </a:p>
      </c:txPr>
    </c:legend>
    <c:plotVisOnly val="1"/>
    <c:dispBlanksAs val="gap"/>
    <c:showDLblsOverMax val="0"/>
  </c:chart>
  <c:txPr>
    <a:bodyPr/>
    <a:lstStyle/>
    <a:p>
      <a:pPr>
        <a:defRPr sz="1050" baseline="0">
          <a:latin typeface="Verdana" panose="020B0604030504040204" pitchFamily="34" charset="0"/>
        </a:defRPr>
      </a:pPr>
      <a:endParaRPr lang="fi-FI"/>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Taul1!$B$1</c:f>
              <c:strCache>
                <c:ptCount val="1"/>
                <c:pt idx="0">
                  <c:v>Toteutunut kehitys, ml. Etlan ennuste vuodelle 2016 (+4,3%)</c:v>
                </c:pt>
              </c:strCache>
            </c:strRef>
          </c:tx>
          <c:spPr>
            <a:ln w="63500" cap="rnd">
              <a:solidFill>
                <a:schemeClr val="accent1"/>
              </a:solidFill>
              <a:round/>
            </a:ln>
            <a:effectLst/>
          </c:spPr>
          <c:marker>
            <c:symbol val="none"/>
          </c:marker>
          <c:cat>
            <c:numRef>
              <c:f>Taul1!$A$2:$A$16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Taul1!$B$2:$B$16</c:f>
              <c:numCache>
                <c:formatCode>General</c:formatCode>
                <c:ptCount val="15"/>
                <c:pt idx="0">
                  <c:v>19.841000000000001</c:v>
                </c:pt>
                <c:pt idx="1">
                  <c:v>20.794</c:v>
                </c:pt>
                <c:pt idx="2">
                  <c:v>24.821000000000002</c:v>
                </c:pt>
                <c:pt idx="3">
                  <c:v>27.286000000000001</c:v>
                </c:pt>
                <c:pt idx="4">
                  <c:v>22.923999999999999</c:v>
                </c:pt>
                <c:pt idx="5">
                  <c:v>21.672000000000001</c:v>
                </c:pt>
                <c:pt idx="6">
                  <c:v>23.038</c:v>
                </c:pt>
                <c:pt idx="7">
                  <c:v>23.100999999999999</c:v>
                </c:pt>
                <c:pt idx="8">
                  <c:v>21.651</c:v>
                </c:pt>
                <c:pt idx="9">
                  <c:v>21.317</c:v>
                </c:pt>
                <c:pt idx="10">
                  <c:v>21.468</c:v>
                </c:pt>
              </c:numCache>
            </c:numRef>
          </c:val>
          <c:smooth val="0"/>
        </c:ser>
        <c:ser>
          <c:idx val="3"/>
          <c:order val="1"/>
          <c:tx>
            <c:strRef>
              <c:f>Taul1!$C$1</c:f>
              <c:strCache>
                <c:ptCount val="1"/>
                <c:pt idx="0">
                  <c:v>Viron yritysveromalli</c:v>
                </c:pt>
              </c:strCache>
            </c:strRef>
          </c:tx>
          <c:spPr>
            <a:ln w="50800" cap="rnd">
              <a:solidFill>
                <a:schemeClr val="accent2"/>
              </a:solidFill>
              <a:prstDash val="sysDot"/>
              <a:round/>
            </a:ln>
            <a:effectLst/>
          </c:spPr>
          <c:marker>
            <c:symbol val="none"/>
          </c:marker>
          <c:cat>
            <c:numRef>
              <c:f>Taul1!$A$2:$A$16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Taul1!$C$2:$C$16</c:f>
              <c:numCache>
                <c:formatCode>General</c:formatCode>
                <c:ptCount val="15"/>
                <c:pt idx="10">
                  <c:v>21.468</c:v>
                </c:pt>
                <c:pt idx="11">
                  <c:v>22.390999999999998</c:v>
                </c:pt>
                <c:pt idx="12">
                  <c:v>23.958300000000001</c:v>
                </c:pt>
                <c:pt idx="13">
                  <c:v>25.525600000000001</c:v>
                </c:pt>
                <c:pt idx="14">
                  <c:v>27.093</c:v>
                </c:pt>
              </c:numCache>
            </c:numRef>
          </c:val>
          <c:smooth val="0"/>
        </c:ser>
        <c:ser>
          <c:idx val="4"/>
          <c:order val="2"/>
          <c:tx>
            <c:strRef>
              <c:f>Taul1!$D$1</c:f>
              <c:strCache>
                <c:ptCount val="1"/>
                <c:pt idx="0">
                  <c:v>Yhteisövero osingonjakohetkellä</c:v>
                </c:pt>
              </c:strCache>
            </c:strRef>
          </c:tx>
          <c:spPr>
            <a:ln w="50800" cap="rnd">
              <a:solidFill>
                <a:schemeClr val="accent1">
                  <a:lumMod val="40000"/>
                  <a:lumOff val="60000"/>
                </a:schemeClr>
              </a:solidFill>
              <a:prstDash val="sysDot"/>
              <a:round/>
            </a:ln>
            <a:effectLst/>
          </c:spPr>
          <c:marker>
            <c:symbol val="none"/>
          </c:marker>
          <c:cat>
            <c:numRef>
              <c:f>Taul1!$A$2:$A$16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Taul1!$D$2:$D$16</c:f>
              <c:numCache>
                <c:formatCode>General</c:formatCode>
                <c:ptCount val="15"/>
                <c:pt idx="10">
                  <c:v>21.468</c:v>
                </c:pt>
                <c:pt idx="11">
                  <c:v>22.390999999999998</c:v>
                </c:pt>
                <c:pt idx="12">
                  <c:v>23.884</c:v>
                </c:pt>
                <c:pt idx="13">
                  <c:v>25.376999999999999</c:v>
                </c:pt>
                <c:pt idx="14">
                  <c:v>26.869</c:v>
                </c:pt>
              </c:numCache>
            </c:numRef>
          </c:val>
          <c:smooth val="0"/>
        </c:ser>
        <c:ser>
          <c:idx val="5"/>
          <c:order val="3"/>
          <c:tx>
            <c:strRef>
              <c:f>Taul1!$E$1</c:f>
              <c:strCache>
                <c:ptCount val="1"/>
                <c:pt idx="0">
                  <c:v>Investointivarausmalli</c:v>
                </c:pt>
              </c:strCache>
            </c:strRef>
          </c:tx>
          <c:spPr>
            <a:ln w="50800" cap="rnd">
              <a:solidFill>
                <a:schemeClr val="accent3"/>
              </a:solidFill>
              <a:prstDash val="sysDot"/>
              <a:round/>
            </a:ln>
            <a:effectLst/>
          </c:spPr>
          <c:marker>
            <c:symbol val="none"/>
          </c:marker>
          <c:dPt>
            <c:idx val="11"/>
            <c:marker>
              <c:symbol val="none"/>
            </c:marker>
            <c:bubble3D val="0"/>
            <c:spPr>
              <a:ln w="50800" cap="rnd">
                <a:solidFill>
                  <a:schemeClr val="accent1"/>
                </a:solidFill>
                <a:prstDash val="solid"/>
                <a:round/>
              </a:ln>
              <a:effectLst/>
            </c:spPr>
          </c:dPt>
          <c:cat>
            <c:numRef>
              <c:f>Taul1!$A$2:$A$16</c:f>
              <c:numCache>
                <c:formatCode>General</c:formatCode>
                <c:ptCount val="15"/>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pt idx="13">
                  <c:v>2018</c:v>
                </c:pt>
                <c:pt idx="14">
                  <c:v>2019</c:v>
                </c:pt>
              </c:numCache>
            </c:numRef>
          </c:cat>
          <c:val>
            <c:numRef>
              <c:f>Taul1!$E$2:$E$16</c:f>
              <c:numCache>
                <c:formatCode>General</c:formatCode>
                <c:ptCount val="15"/>
                <c:pt idx="10">
                  <c:v>21.468</c:v>
                </c:pt>
                <c:pt idx="11">
                  <c:v>22.390999999999998</c:v>
                </c:pt>
                <c:pt idx="12">
                  <c:v>23.212</c:v>
                </c:pt>
                <c:pt idx="13">
                  <c:v>24.033000000000001</c:v>
                </c:pt>
                <c:pt idx="14">
                  <c:v>24.853999999999999</c:v>
                </c:pt>
              </c:numCache>
            </c:numRef>
          </c:val>
          <c:smooth val="0"/>
        </c:ser>
        <c:dLbls>
          <c:showLegendKey val="0"/>
          <c:showVal val="0"/>
          <c:showCatName val="0"/>
          <c:showSerName val="0"/>
          <c:showPercent val="0"/>
          <c:showBubbleSize val="0"/>
        </c:dLbls>
        <c:smooth val="0"/>
        <c:axId val="604491552"/>
        <c:axId val="604491944"/>
      </c:lineChart>
      <c:catAx>
        <c:axId val="604491552"/>
        <c:scaling>
          <c:orientation val="minMax"/>
        </c:scaling>
        <c:delete val="0"/>
        <c:axPos val="b"/>
        <c:majorGridlines>
          <c:spPr>
            <a:ln w="6350" cap="flat" cmpd="sng" algn="ctr">
              <a:solidFill>
                <a:schemeClr val="tx2">
                  <a:lumMod val="25000"/>
                  <a:lumOff val="75000"/>
                </a:schemeClr>
              </a:solidFill>
              <a:prstDash val="solid"/>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fi-FI" sz="1050" b="0" i="0" u="none" strike="noStrike" kern="1200" baseline="0">
                <a:solidFill>
                  <a:schemeClr val="tx1"/>
                </a:solidFill>
                <a:latin typeface="Verdana" panose="020B0604030504040204" pitchFamily="34" charset="0"/>
                <a:ea typeface="+mn-ea"/>
                <a:cs typeface="+mn-cs"/>
              </a:defRPr>
            </a:pPr>
            <a:endParaRPr lang="fi-FI"/>
          </a:p>
        </c:txPr>
        <c:crossAx val="604491944"/>
        <c:crosses val="autoZero"/>
        <c:auto val="1"/>
        <c:lblAlgn val="ctr"/>
        <c:lblOffset val="100"/>
        <c:noMultiLvlLbl val="0"/>
      </c:catAx>
      <c:valAx>
        <c:axId val="604491944"/>
        <c:scaling>
          <c:orientation val="minMax"/>
          <c:max val="29"/>
          <c:min val="19"/>
        </c:scaling>
        <c:delete val="0"/>
        <c:axPos val="l"/>
        <c:majorGridlines>
          <c:spPr>
            <a:ln w="6350" cap="flat" cmpd="sng" algn="ctr">
              <a:solidFill>
                <a:schemeClr val="tx2">
                  <a:lumMod val="25000"/>
                  <a:lumOff val="75000"/>
                </a:schemeClr>
              </a:solidFill>
              <a:prstDash val="solid"/>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fi-FI"/>
          </a:p>
        </c:txPr>
        <c:crossAx val="604491552"/>
        <c:crosses val="autoZero"/>
        <c:crossBetween val="between"/>
        <c:majorUnit val="1"/>
      </c:valAx>
      <c:spPr>
        <a:noFill/>
        <a:ln>
          <a:noFill/>
        </a:ln>
        <a:effectLst/>
      </c:spPr>
    </c:plotArea>
    <c:legend>
      <c:legendPos val="r"/>
      <c:layout>
        <c:manualLayout>
          <c:xMode val="edge"/>
          <c:yMode val="edge"/>
          <c:x val="0.68656916671378077"/>
          <c:y val="0.12004004812953105"/>
          <c:w val="0.3033518225698717"/>
          <c:h val="0.6206556236353080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4719386523903586"/>
          <c:h val="0.83258046821215703"/>
        </c:manualLayout>
      </c:layout>
      <c:lineChart>
        <c:grouping val="standard"/>
        <c:varyColors val="0"/>
        <c:ser>
          <c:idx val="0"/>
          <c:order val="0"/>
          <c:tx>
            <c:strRef>
              <c:f>Sheet1!$B$1</c:f>
              <c:strCache>
                <c:ptCount val="1"/>
                <c:pt idx="0">
                  <c:v>Yhteensä </c:v>
                </c:pt>
              </c:strCache>
            </c:strRef>
          </c:tx>
          <c:spPr>
            <a:ln w="38100">
              <a:solidFill>
                <a:schemeClr val="tx2"/>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Sheet1!$B$2:$B$50</c:f>
              <c:numCache>
                <c:formatCode>General</c:formatCode>
                <c:ptCount val="49"/>
                <c:pt idx="1">
                  <c:v>7100.1</c:v>
                </c:pt>
                <c:pt idx="2">
                  <c:v>8028.2</c:v>
                </c:pt>
                <c:pt idx="3">
                  <c:v>7815.7</c:v>
                </c:pt>
                <c:pt idx="4">
                  <c:v>8526.1</c:v>
                </c:pt>
                <c:pt idx="5">
                  <c:v>8948.7999999999993</c:v>
                </c:pt>
                <c:pt idx="6">
                  <c:v>8398.5</c:v>
                </c:pt>
                <c:pt idx="7">
                  <c:v>8477.4</c:v>
                </c:pt>
                <c:pt idx="8">
                  <c:v>9177.7999999999993</c:v>
                </c:pt>
                <c:pt idx="9">
                  <c:v>9081.6</c:v>
                </c:pt>
                <c:pt idx="10">
                  <c:v>10620.3</c:v>
                </c:pt>
                <c:pt idx="11">
                  <c:v>9412.2999999999993</c:v>
                </c:pt>
                <c:pt idx="12">
                  <c:v>10803.9</c:v>
                </c:pt>
                <c:pt idx="13">
                  <c:v>10834.7</c:v>
                </c:pt>
                <c:pt idx="14">
                  <c:v>10313.200000000001</c:v>
                </c:pt>
                <c:pt idx="15">
                  <c:v>10838.8</c:v>
                </c:pt>
                <c:pt idx="16">
                  <c:v>9338.1</c:v>
                </c:pt>
                <c:pt idx="17">
                  <c:v>6182.5</c:v>
                </c:pt>
                <c:pt idx="18">
                  <c:v>6402</c:v>
                </c:pt>
                <c:pt idx="19">
                  <c:v>6583.4</c:v>
                </c:pt>
                <c:pt idx="20">
                  <c:v>7627.6</c:v>
                </c:pt>
                <c:pt idx="21">
                  <c:v>6989.7</c:v>
                </c:pt>
                <c:pt idx="22">
                  <c:v>7095.5</c:v>
                </c:pt>
                <c:pt idx="23">
                  <c:v>7035</c:v>
                </c:pt>
                <c:pt idx="24">
                  <c:v>9210.7000000000007</c:v>
                </c:pt>
                <c:pt idx="25">
                  <c:v>8337.9</c:v>
                </c:pt>
                <c:pt idx="26">
                  <c:v>8448.7999999999993</c:v>
                </c:pt>
                <c:pt idx="27">
                  <c:v>7598.1</c:v>
                </c:pt>
                <c:pt idx="28">
                  <c:v>9483.1</c:v>
                </c:pt>
                <c:pt idx="29">
                  <c:v>8114.9</c:v>
                </c:pt>
                <c:pt idx="30">
                  <c:v>8507.7999999999993</c:v>
                </c:pt>
                <c:pt idx="31">
                  <c:v>7459</c:v>
                </c:pt>
                <c:pt idx="32">
                  <c:v>8771.9</c:v>
                </c:pt>
                <c:pt idx="33">
                  <c:v>6935.7</c:v>
                </c:pt>
                <c:pt idx="34">
                  <c:v>7289</c:v>
                </c:pt>
                <c:pt idx="35">
                  <c:v>6652.8</c:v>
                </c:pt>
                <c:pt idx="36">
                  <c:v>7503</c:v>
                </c:pt>
                <c:pt idx="37">
                  <c:v>7395.1</c:v>
                </c:pt>
                <c:pt idx="38">
                  <c:v>7546.8</c:v>
                </c:pt>
                <c:pt idx="39">
                  <c:v>8804.7999999999993</c:v>
                </c:pt>
                <c:pt idx="40">
                  <c:v>7792.7</c:v>
                </c:pt>
                <c:pt idx="41">
                  <c:v>6741.7</c:v>
                </c:pt>
                <c:pt idx="42">
                  <c:v>8599.4</c:v>
                </c:pt>
                <c:pt idx="43">
                  <c:v>7045.1</c:v>
                </c:pt>
                <c:pt idx="44">
                  <c:v>8010.7</c:v>
                </c:pt>
                <c:pt idx="45">
                  <c:v>6763.8</c:v>
                </c:pt>
                <c:pt idx="46">
                  <c:v>6551.3</c:v>
                </c:pt>
              </c:numCache>
            </c:numRef>
          </c:val>
          <c:smooth val="0"/>
        </c:ser>
        <c:ser>
          <c:idx val="1"/>
          <c:order val="1"/>
          <c:tx>
            <c:strRef>
              <c:f>Sheet1!$C$1</c:f>
              <c:strCache>
                <c:ptCount val="1"/>
                <c:pt idx="0">
                  <c:v>Vientiin </c:v>
                </c:pt>
              </c:strCache>
            </c:strRef>
          </c:tx>
          <c:spPr>
            <a:ln w="38100">
              <a:solidFill>
                <a:schemeClr val="accent1">
                  <a:lumMod val="60000"/>
                  <a:lumOff val="40000"/>
                </a:schemeClr>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Sheet1!$C$2:$C$50</c:f>
              <c:numCache>
                <c:formatCode>General</c:formatCode>
                <c:ptCount val="49"/>
                <c:pt idx="1">
                  <c:v>5726.3</c:v>
                </c:pt>
                <c:pt idx="2">
                  <c:v>6782.6</c:v>
                </c:pt>
                <c:pt idx="3">
                  <c:v>6618.2</c:v>
                </c:pt>
                <c:pt idx="4">
                  <c:v>6989.2</c:v>
                </c:pt>
                <c:pt idx="5">
                  <c:v>7667.5</c:v>
                </c:pt>
                <c:pt idx="6">
                  <c:v>6801.7</c:v>
                </c:pt>
                <c:pt idx="7">
                  <c:v>6992.2</c:v>
                </c:pt>
                <c:pt idx="8">
                  <c:v>7822.5</c:v>
                </c:pt>
                <c:pt idx="9">
                  <c:v>7524.4</c:v>
                </c:pt>
                <c:pt idx="10">
                  <c:v>8900.4</c:v>
                </c:pt>
                <c:pt idx="11">
                  <c:v>7886.3</c:v>
                </c:pt>
                <c:pt idx="12">
                  <c:v>9029.4</c:v>
                </c:pt>
                <c:pt idx="13">
                  <c:v>8896.7999999999993</c:v>
                </c:pt>
                <c:pt idx="14">
                  <c:v>8125.9</c:v>
                </c:pt>
                <c:pt idx="15">
                  <c:v>9007.7000000000007</c:v>
                </c:pt>
                <c:pt idx="16">
                  <c:v>7528.3</c:v>
                </c:pt>
                <c:pt idx="17">
                  <c:v>4879.3</c:v>
                </c:pt>
                <c:pt idx="18">
                  <c:v>4900.8999999999996</c:v>
                </c:pt>
                <c:pt idx="19">
                  <c:v>5176.3999999999996</c:v>
                </c:pt>
                <c:pt idx="20">
                  <c:v>5924.8</c:v>
                </c:pt>
                <c:pt idx="21">
                  <c:v>5218.6000000000004</c:v>
                </c:pt>
                <c:pt idx="22">
                  <c:v>5579.4</c:v>
                </c:pt>
                <c:pt idx="23">
                  <c:v>5460.7</c:v>
                </c:pt>
                <c:pt idx="24">
                  <c:v>6848.4</c:v>
                </c:pt>
                <c:pt idx="25">
                  <c:v>5873</c:v>
                </c:pt>
                <c:pt idx="26">
                  <c:v>6562</c:v>
                </c:pt>
                <c:pt idx="27">
                  <c:v>5712.3</c:v>
                </c:pt>
                <c:pt idx="28">
                  <c:v>7174.7</c:v>
                </c:pt>
                <c:pt idx="29">
                  <c:v>6051.1</c:v>
                </c:pt>
                <c:pt idx="30">
                  <c:v>6569.3</c:v>
                </c:pt>
                <c:pt idx="31">
                  <c:v>6008.7</c:v>
                </c:pt>
                <c:pt idx="32">
                  <c:v>7041.8</c:v>
                </c:pt>
                <c:pt idx="33">
                  <c:v>5144.3999999999996</c:v>
                </c:pt>
                <c:pt idx="34">
                  <c:v>5489.9</c:v>
                </c:pt>
                <c:pt idx="35">
                  <c:v>5186.3</c:v>
                </c:pt>
                <c:pt idx="36">
                  <c:v>5859.3</c:v>
                </c:pt>
                <c:pt idx="37">
                  <c:v>5371.7</c:v>
                </c:pt>
                <c:pt idx="38">
                  <c:v>5575.7</c:v>
                </c:pt>
                <c:pt idx="39">
                  <c:v>6569.7</c:v>
                </c:pt>
                <c:pt idx="40">
                  <c:v>5847</c:v>
                </c:pt>
                <c:pt idx="41">
                  <c:v>4750.3</c:v>
                </c:pt>
                <c:pt idx="42">
                  <c:v>6365.5</c:v>
                </c:pt>
                <c:pt idx="43">
                  <c:v>5396</c:v>
                </c:pt>
                <c:pt idx="44">
                  <c:v>5688.5</c:v>
                </c:pt>
                <c:pt idx="45">
                  <c:v>4737.7</c:v>
                </c:pt>
                <c:pt idx="46">
                  <c:v>4641.8999999999996</c:v>
                </c:pt>
              </c:numCache>
            </c:numRef>
          </c:val>
          <c:smooth val="0"/>
        </c:ser>
        <c:ser>
          <c:idx val="2"/>
          <c:order val="2"/>
          <c:tx>
            <c:strRef>
              <c:f>Sheet1!$D$1</c:f>
              <c:strCache>
                <c:ptCount val="1"/>
                <c:pt idx="0">
                  <c:v>Kotimaahan </c:v>
                </c:pt>
              </c:strCache>
            </c:strRef>
          </c:tx>
          <c:spPr>
            <a:ln w="38100">
              <a:solidFill>
                <a:schemeClr val="accent2"/>
              </a:solidFill>
              <a:prstDash val="solid"/>
            </a:ln>
          </c:spPr>
          <c:marker>
            <c:symbol val="none"/>
          </c:marker>
          <c:cat>
            <c:strRef>
              <c:f>Sheet1!$A$2:$A$50</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Sheet1!$D$2:$D$50</c:f>
              <c:numCache>
                <c:formatCode>General</c:formatCode>
                <c:ptCount val="49"/>
                <c:pt idx="1">
                  <c:v>1358</c:v>
                </c:pt>
                <c:pt idx="2">
                  <c:v>1237.3</c:v>
                </c:pt>
                <c:pt idx="3">
                  <c:v>1196.7</c:v>
                </c:pt>
                <c:pt idx="4">
                  <c:v>1531.2</c:v>
                </c:pt>
                <c:pt idx="5">
                  <c:v>1270.5999999999999</c:v>
                </c:pt>
                <c:pt idx="6">
                  <c:v>1586.8</c:v>
                </c:pt>
                <c:pt idx="7">
                  <c:v>1475.7</c:v>
                </c:pt>
                <c:pt idx="8">
                  <c:v>1335.2</c:v>
                </c:pt>
                <c:pt idx="9">
                  <c:v>1526.4</c:v>
                </c:pt>
                <c:pt idx="10">
                  <c:v>1697</c:v>
                </c:pt>
                <c:pt idx="11">
                  <c:v>1496</c:v>
                </c:pt>
                <c:pt idx="12">
                  <c:v>1760.3</c:v>
                </c:pt>
                <c:pt idx="13">
                  <c:v>1886.8</c:v>
                </c:pt>
                <c:pt idx="14">
                  <c:v>2158.6999999999998</c:v>
                </c:pt>
                <c:pt idx="15">
                  <c:v>1774.1</c:v>
                </c:pt>
                <c:pt idx="16">
                  <c:v>1772.6</c:v>
                </c:pt>
                <c:pt idx="17">
                  <c:v>1258.9000000000001</c:v>
                </c:pt>
                <c:pt idx="18">
                  <c:v>1471.2</c:v>
                </c:pt>
                <c:pt idx="19">
                  <c:v>1369.7</c:v>
                </c:pt>
                <c:pt idx="20">
                  <c:v>1677.2</c:v>
                </c:pt>
                <c:pt idx="21">
                  <c:v>1744.5</c:v>
                </c:pt>
                <c:pt idx="22">
                  <c:v>1483.4</c:v>
                </c:pt>
                <c:pt idx="23">
                  <c:v>1516.8</c:v>
                </c:pt>
                <c:pt idx="24">
                  <c:v>2265.3000000000002</c:v>
                </c:pt>
                <c:pt idx="25">
                  <c:v>2342.3000000000002</c:v>
                </c:pt>
                <c:pt idx="26">
                  <c:v>1807.6</c:v>
                </c:pt>
                <c:pt idx="27">
                  <c:v>1776.9</c:v>
                </c:pt>
                <c:pt idx="28">
                  <c:v>2197.9</c:v>
                </c:pt>
                <c:pt idx="29">
                  <c:v>1904.8</c:v>
                </c:pt>
                <c:pt idx="30">
                  <c:v>1829.7</c:v>
                </c:pt>
                <c:pt idx="31">
                  <c:v>1370.9</c:v>
                </c:pt>
                <c:pt idx="32">
                  <c:v>1643.5</c:v>
                </c:pt>
                <c:pt idx="33">
                  <c:v>1663</c:v>
                </c:pt>
                <c:pt idx="34">
                  <c:v>1688.3</c:v>
                </c:pt>
                <c:pt idx="35">
                  <c:v>1361.6</c:v>
                </c:pt>
                <c:pt idx="36">
                  <c:v>1526.4</c:v>
                </c:pt>
                <c:pt idx="37">
                  <c:v>1889.3</c:v>
                </c:pt>
                <c:pt idx="38">
                  <c:v>1841.4</c:v>
                </c:pt>
                <c:pt idx="39">
                  <c:v>2140.4</c:v>
                </c:pt>
                <c:pt idx="40">
                  <c:v>1771.5</c:v>
                </c:pt>
                <c:pt idx="41">
                  <c:v>1820.5</c:v>
                </c:pt>
                <c:pt idx="42">
                  <c:v>2063.9</c:v>
                </c:pt>
                <c:pt idx="43">
                  <c:v>1519.4</c:v>
                </c:pt>
                <c:pt idx="44">
                  <c:v>2176</c:v>
                </c:pt>
                <c:pt idx="45">
                  <c:v>1837.2</c:v>
                </c:pt>
                <c:pt idx="46">
                  <c:v>1722.4</c:v>
                </c:pt>
              </c:numCache>
            </c:numRef>
          </c:val>
          <c:smooth val="0"/>
        </c:ser>
        <c:dLbls>
          <c:showLegendKey val="0"/>
          <c:showVal val="0"/>
          <c:showCatName val="0"/>
          <c:showSerName val="0"/>
          <c:showPercent val="0"/>
          <c:showBubbleSize val="0"/>
        </c:dLbls>
        <c:smooth val="0"/>
        <c:axId val="444037984"/>
        <c:axId val="615887640"/>
      </c:lineChart>
      <c:catAx>
        <c:axId val="444037984"/>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615887640"/>
        <c:crosses val="autoZero"/>
        <c:auto val="1"/>
        <c:lblAlgn val="ctr"/>
        <c:lblOffset val="100"/>
        <c:tickLblSkip val="3"/>
        <c:tickMarkSkip val="4"/>
        <c:noMultiLvlLbl val="0"/>
      </c:catAx>
      <c:valAx>
        <c:axId val="615887640"/>
        <c:scaling>
          <c:orientation val="minMax"/>
          <c:max val="120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44037984"/>
        <c:crosses val="autoZero"/>
        <c:crossBetween val="midCat"/>
        <c:majorUnit val="1000"/>
        <c:minorUnit val="500"/>
      </c:valAx>
      <c:spPr>
        <a:noFill/>
        <a:ln w="11372">
          <a:solidFill>
            <a:schemeClr val="tx1"/>
          </a:solidFill>
          <a:prstDash val="solid"/>
        </a:ln>
      </c:spPr>
    </c:plotArea>
    <c:legend>
      <c:legendPos val="r"/>
      <c:layout>
        <c:manualLayout>
          <c:xMode val="edge"/>
          <c:yMode val="edge"/>
          <c:x val="0.83403364695204085"/>
          <c:y val="0.19757124334097242"/>
          <c:w val="0.16596635304795915"/>
          <c:h val="0.6999113409376055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084522019337891E-2"/>
          <c:y val="4.14882287384735E-2"/>
          <c:w val="0.87671290829405835"/>
          <c:h val="0.88838379242200516"/>
        </c:manualLayout>
      </c:layout>
      <c:barChart>
        <c:barDir val="col"/>
        <c:grouping val="clustered"/>
        <c:varyColors val="0"/>
        <c:ser>
          <c:idx val="0"/>
          <c:order val="0"/>
          <c:tx>
            <c:strRef>
              <c:f>Taul1!$B$1</c:f>
              <c:strCache>
                <c:ptCount val="1"/>
                <c:pt idx="0">
                  <c:v>Työlliset</c:v>
                </c:pt>
              </c:strCache>
            </c:strRef>
          </c:tx>
          <c:spPr>
            <a:solidFill>
              <a:srgbClr val="0070C0"/>
            </a:solidFill>
          </c:spPr>
          <c:invertIfNegative val="0"/>
          <c:cat>
            <c:strRef>
              <c:f>Taul1!$A$2:$A$12</c:f>
              <c:strCache>
                <c:ptCount val="11"/>
                <c:pt idx="0">
                  <c:v>2005</c:v>
                </c:pt>
                <c:pt idx="1">
                  <c:v>2006</c:v>
                </c:pt>
                <c:pt idx="2">
                  <c:v>2007</c:v>
                </c:pt>
                <c:pt idx="3">
                  <c:v>2008</c:v>
                </c:pt>
                <c:pt idx="4">
                  <c:v>2009</c:v>
                </c:pt>
                <c:pt idx="5">
                  <c:v>2010</c:v>
                </c:pt>
                <c:pt idx="6">
                  <c:v>2011</c:v>
                </c:pt>
                <c:pt idx="7">
                  <c:v>2012</c:v>
                </c:pt>
                <c:pt idx="8">
                  <c:v>2013</c:v>
                </c:pt>
                <c:pt idx="9">
                  <c:v>2014</c:v>
                </c:pt>
                <c:pt idx="10">
                  <c:v>2015</c:v>
                </c:pt>
              </c:strCache>
            </c:strRef>
          </c:cat>
          <c:val>
            <c:numRef>
              <c:f>Taul1!$B$2:$B$12</c:f>
              <c:numCache>
                <c:formatCode>General</c:formatCode>
                <c:ptCount val="11"/>
                <c:pt idx="0">
                  <c:v>1421.4</c:v>
                </c:pt>
                <c:pt idx="1">
                  <c:v>1450.7</c:v>
                </c:pt>
                <c:pt idx="2">
                  <c:v>1497.7</c:v>
                </c:pt>
                <c:pt idx="3">
                  <c:v>1542.7</c:v>
                </c:pt>
                <c:pt idx="4">
                  <c:v>1473.2</c:v>
                </c:pt>
                <c:pt idx="5">
                  <c:v>1449.9</c:v>
                </c:pt>
                <c:pt idx="6">
                  <c:v>1475</c:v>
                </c:pt>
                <c:pt idx="7">
                  <c:v>1496.4</c:v>
                </c:pt>
                <c:pt idx="8">
                  <c:v>1483.1</c:v>
                </c:pt>
                <c:pt idx="9">
                  <c:v>1481.8</c:v>
                </c:pt>
                <c:pt idx="10">
                  <c:v>1479.6</c:v>
                </c:pt>
              </c:numCache>
            </c:numRef>
          </c:val>
        </c:ser>
        <c:ser>
          <c:idx val="1"/>
          <c:order val="1"/>
          <c:tx>
            <c:strRef>
              <c:f>Taul1!$C$1</c:f>
              <c:strCache>
                <c:ptCount val="1"/>
                <c:pt idx="0">
                  <c:v>Ennuste</c:v>
                </c:pt>
              </c:strCache>
            </c:strRef>
          </c:tx>
          <c:invertIfNegative val="0"/>
          <c:cat>
            <c:strRef>
              <c:f>Taul1!$A$2:$A$12</c:f>
              <c:strCache>
                <c:ptCount val="11"/>
                <c:pt idx="0">
                  <c:v>2005</c:v>
                </c:pt>
                <c:pt idx="1">
                  <c:v>2006</c:v>
                </c:pt>
                <c:pt idx="2">
                  <c:v>2007</c:v>
                </c:pt>
                <c:pt idx="3">
                  <c:v>2008</c:v>
                </c:pt>
                <c:pt idx="4">
                  <c:v>2009</c:v>
                </c:pt>
                <c:pt idx="5">
                  <c:v>2010</c:v>
                </c:pt>
                <c:pt idx="6">
                  <c:v>2011</c:v>
                </c:pt>
                <c:pt idx="7">
                  <c:v>2012</c:v>
                </c:pt>
                <c:pt idx="8">
                  <c:v>2013</c:v>
                </c:pt>
                <c:pt idx="9">
                  <c:v>2014</c:v>
                </c:pt>
                <c:pt idx="10">
                  <c:v>2015</c:v>
                </c:pt>
              </c:strCache>
            </c:strRef>
          </c:cat>
          <c:val>
            <c:numRef>
              <c:f>Taul1!$C$2:$C$12</c:f>
              <c:numCache>
                <c:formatCode>General</c:formatCode>
                <c:ptCount val="11"/>
              </c:numCache>
            </c:numRef>
          </c:val>
        </c:ser>
        <c:dLbls>
          <c:showLegendKey val="0"/>
          <c:showVal val="0"/>
          <c:showCatName val="0"/>
          <c:showSerName val="0"/>
          <c:showPercent val="0"/>
          <c:showBubbleSize val="0"/>
        </c:dLbls>
        <c:gapWidth val="150"/>
        <c:axId val="604492728"/>
        <c:axId val="604493120"/>
      </c:barChart>
      <c:catAx>
        <c:axId val="604492728"/>
        <c:scaling>
          <c:orientation val="minMax"/>
        </c:scaling>
        <c:delete val="0"/>
        <c:axPos val="b"/>
        <c:numFmt formatCode="General" sourceLinked="0"/>
        <c:majorTickMark val="out"/>
        <c:minorTickMark val="none"/>
        <c:tickLblPos val="nextTo"/>
        <c:txPr>
          <a:bodyPr/>
          <a:lstStyle/>
          <a:p>
            <a:pPr>
              <a:defRPr sz="1050" b="0" i="0" spc="-100" baseline="0">
                <a:solidFill>
                  <a:schemeClr val="tx2"/>
                </a:solidFill>
                <a:latin typeface="Verdana" panose="020B0604030504040204" pitchFamily="34" charset="0"/>
              </a:defRPr>
            </a:pPr>
            <a:endParaRPr lang="fi-FI"/>
          </a:p>
        </c:txPr>
        <c:crossAx val="604493120"/>
        <c:crosses val="autoZero"/>
        <c:auto val="1"/>
        <c:lblAlgn val="ctr"/>
        <c:lblOffset val="100"/>
        <c:noMultiLvlLbl val="0"/>
      </c:catAx>
      <c:valAx>
        <c:axId val="604493120"/>
        <c:scaling>
          <c:orientation val="minMax"/>
          <c:max val="1550"/>
          <c:min val="1300"/>
        </c:scaling>
        <c:delete val="0"/>
        <c:axPos val="l"/>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604492728"/>
        <c:crosses val="autoZero"/>
        <c:crossBetween val="between"/>
        <c:majorUnit val="50"/>
        <c:minorUnit val="10"/>
      </c:valAx>
    </c:plotArea>
    <c:plotVisOnly val="1"/>
    <c:dispBlanksAs val="gap"/>
    <c:showDLblsOverMax val="0"/>
  </c:chart>
  <c:txPr>
    <a:bodyPr/>
    <a:lstStyle/>
    <a:p>
      <a:pPr>
        <a:defRPr sz="1800"/>
      </a:pPr>
      <a:endParaRPr lang="fi-FI"/>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308487703339258E-2"/>
          <c:y val="5.7843260303424397E-2"/>
          <c:w val="0.89883655155549047"/>
          <c:h val="0.73594716918176473"/>
        </c:manualLayout>
      </c:layout>
      <c:lineChart>
        <c:grouping val="standard"/>
        <c:varyColors val="0"/>
        <c:ser>
          <c:idx val="0"/>
          <c:order val="0"/>
          <c:tx>
            <c:strRef>
              <c:f>Sheet1!$B$1</c:f>
              <c:strCache>
                <c:ptCount val="1"/>
                <c:pt idx="0">
                  <c:v>Suhteessa Belgiaan</c:v>
                </c:pt>
              </c:strCache>
            </c:strRef>
          </c:tx>
          <c:spPr>
            <a:ln w="50800">
              <a:solidFill>
                <a:schemeClr val="accent4">
                  <a:lumMod val="75000"/>
                </a:schemeClr>
              </a:solidFill>
            </a:ln>
          </c:spPr>
          <c:marker>
            <c:symbol val="none"/>
          </c:marker>
          <c:cat>
            <c:strRef>
              <c:f>Sheet1!$A$2:$A$49</c:f>
              <c:strCache>
                <c:ptCount val="45"/>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strCache>
            </c:strRef>
          </c:cat>
          <c:val>
            <c:numRef>
              <c:f>Sheet1!$B$2:$B$49</c:f>
              <c:numCache>
                <c:formatCode>General</c:formatCode>
                <c:ptCount val="48"/>
                <c:pt idx="0">
                  <c:v>100</c:v>
                </c:pt>
                <c:pt idx="1">
                  <c:v>101.0188</c:v>
                </c:pt>
                <c:pt idx="2">
                  <c:v>101.325</c:v>
                </c:pt>
                <c:pt idx="3">
                  <c:v>100.92059999999999</c:v>
                </c:pt>
                <c:pt idx="4">
                  <c:v>99.591740000000001</c:v>
                </c:pt>
                <c:pt idx="5">
                  <c:v>99.602440000000001</c:v>
                </c:pt>
                <c:pt idx="6">
                  <c:v>99.902550000000005</c:v>
                </c:pt>
                <c:pt idx="7">
                  <c:v>99.498099999999994</c:v>
                </c:pt>
                <c:pt idx="8">
                  <c:v>98.793959999999998</c:v>
                </c:pt>
                <c:pt idx="9">
                  <c:v>96.732889999999998</c:v>
                </c:pt>
                <c:pt idx="10">
                  <c:v>97.707040000000006</c:v>
                </c:pt>
                <c:pt idx="11">
                  <c:v>96.852590000000006</c:v>
                </c:pt>
                <c:pt idx="12">
                  <c:v>98.544839999999994</c:v>
                </c:pt>
                <c:pt idx="13">
                  <c:v>99.240589999999997</c:v>
                </c:pt>
                <c:pt idx="14">
                  <c:v>97.502229999999997</c:v>
                </c:pt>
                <c:pt idx="15">
                  <c:v>98.064760000000007</c:v>
                </c:pt>
                <c:pt idx="16">
                  <c:v>104.21129999999999</c:v>
                </c:pt>
                <c:pt idx="17">
                  <c:v>104.1961</c:v>
                </c:pt>
                <c:pt idx="18">
                  <c:v>103.71299999999999</c:v>
                </c:pt>
                <c:pt idx="19">
                  <c:v>104.77119999999999</c:v>
                </c:pt>
                <c:pt idx="20">
                  <c:v>103.6712</c:v>
                </c:pt>
                <c:pt idx="21">
                  <c:v>101.723</c:v>
                </c:pt>
                <c:pt idx="22">
                  <c:v>103.1472</c:v>
                </c:pt>
                <c:pt idx="23">
                  <c:v>101.1006</c:v>
                </c:pt>
                <c:pt idx="24">
                  <c:v>100.20529999999999</c:v>
                </c:pt>
                <c:pt idx="25">
                  <c:v>101.2889</c:v>
                </c:pt>
                <c:pt idx="26">
                  <c:v>101.1879</c:v>
                </c:pt>
                <c:pt idx="27">
                  <c:v>100.7997</c:v>
                </c:pt>
                <c:pt idx="28">
                  <c:v>102.20659999999999</c:v>
                </c:pt>
                <c:pt idx="29">
                  <c:v>102.40049999999999</c:v>
                </c:pt>
                <c:pt idx="30">
                  <c:v>101.41679999999999</c:v>
                </c:pt>
                <c:pt idx="31">
                  <c:v>101.60590000000001</c:v>
                </c:pt>
                <c:pt idx="32">
                  <c:v>100.9936</c:v>
                </c:pt>
                <c:pt idx="33">
                  <c:v>100.59869999999999</c:v>
                </c:pt>
                <c:pt idx="34">
                  <c:v>100.2072</c:v>
                </c:pt>
                <c:pt idx="35">
                  <c:v>100.01349999999999</c:v>
                </c:pt>
                <c:pt idx="36">
                  <c:v>101.27370000000001</c:v>
                </c:pt>
                <c:pt idx="37">
                  <c:v>101.8657</c:v>
                </c:pt>
                <c:pt idx="38">
                  <c:v>102.1803</c:v>
                </c:pt>
                <c:pt idx="39">
                  <c:v>102.8969</c:v>
                </c:pt>
                <c:pt idx="40">
                  <c:v>102.9684</c:v>
                </c:pt>
                <c:pt idx="41">
                  <c:v>102.90309999999999</c:v>
                </c:pt>
                <c:pt idx="42">
                  <c:v>103.5201</c:v>
                </c:pt>
                <c:pt idx="43">
                  <c:v>103.7561</c:v>
                </c:pt>
                <c:pt idx="44">
                  <c:v>103.3189</c:v>
                </c:pt>
              </c:numCache>
            </c:numRef>
          </c:val>
          <c:smooth val="0"/>
        </c:ser>
        <c:ser>
          <c:idx val="1"/>
          <c:order val="1"/>
          <c:tx>
            <c:strRef>
              <c:f>Sheet1!$C$1</c:f>
              <c:strCache>
                <c:ptCount val="1"/>
                <c:pt idx="0">
                  <c:v>Suhteessa Saksaan </c:v>
                </c:pt>
              </c:strCache>
            </c:strRef>
          </c:tx>
          <c:spPr>
            <a:ln w="50800">
              <a:solidFill>
                <a:schemeClr val="accent1">
                  <a:lumMod val="60000"/>
                  <a:lumOff val="40000"/>
                </a:schemeClr>
              </a:solidFill>
            </a:ln>
          </c:spPr>
          <c:marker>
            <c:symbol val="none"/>
          </c:marker>
          <c:cat>
            <c:strRef>
              <c:f>Sheet1!$A$2:$A$49</c:f>
              <c:strCache>
                <c:ptCount val="45"/>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strCache>
            </c:strRef>
          </c:cat>
          <c:val>
            <c:numRef>
              <c:f>Sheet1!$C$2:$C$49</c:f>
              <c:numCache>
                <c:formatCode>General</c:formatCode>
                <c:ptCount val="48"/>
                <c:pt idx="0">
                  <c:v>100</c:v>
                </c:pt>
                <c:pt idx="1">
                  <c:v>102.8143</c:v>
                </c:pt>
                <c:pt idx="2">
                  <c:v>105.43040000000001</c:v>
                </c:pt>
                <c:pt idx="3">
                  <c:v>105.78700000000001</c:v>
                </c:pt>
                <c:pt idx="4">
                  <c:v>105.3683</c:v>
                </c:pt>
                <c:pt idx="5">
                  <c:v>107.4718</c:v>
                </c:pt>
                <c:pt idx="6">
                  <c:v>107.70269999999999</c:v>
                </c:pt>
                <c:pt idx="7">
                  <c:v>109.18519999999999</c:v>
                </c:pt>
                <c:pt idx="8">
                  <c:v>108.1437</c:v>
                </c:pt>
                <c:pt idx="9">
                  <c:v>107.6071</c:v>
                </c:pt>
                <c:pt idx="10">
                  <c:v>108.95059999999999</c:v>
                </c:pt>
                <c:pt idx="11">
                  <c:v>108.5057</c:v>
                </c:pt>
                <c:pt idx="12">
                  <c:v>111.5082</c:v>
                </c:pt>
                <c:pt idx="13">
                  <c:v>112.58199999999999</c:v>
                </c:pt>
                <c:pt idx="14">
                  <c:v>112.14109999999999</c:v>
                </c:pt>
                <c:pt idx="15">
                  <c:v>113.10939999999999</c:v>
                </c:pt>
                <c:pt idx="16">
                  <c:v>114.82680000000001</c:v>
                </c:pt>
                <c:pt idx="17">
                  <c:v>115.2573</c:v>
                </c:pt>
                <c:pt idx="18">
                  <c:v>114.2235</c:v>
                </c:pt>
                <c:pt idx="19">
                  <c:v>115.33450000000001</c:v>
                </c:pt>
                <c:pt idx="20">
                  <c:v>114.0958</c:v>
                </c:pt>
                <c:pt idx="21">
                  <c:v>114.3951</c:v>
                </c:pt>
                <c:pt idx="22">
                  <c:v>116.0406</c:v>
                </c:pt>
                <c:pt idx="23">
                  <c:v>114.7988</c:v>
                </c:pt>
                <c:pt idx="24">
                  <c:v>115.1028</c:v>
                </c:pt>
                <c:pt idx="25">
                  <c:v>115.5805</c:v>
                </c:pt>
                <c:pt idx="26">
                  <c:v>117.33069999999999</c:v>
                </c:pt>
                <c:pt idx="27">
                  <c:v>116.5492</c:v>
                </c:pt>
                <c:pt idx="28">
                  <c:v>118.0303</c:v>
                </c:pt>
                <c:pt idx="29">
                  <c:v>118.8976</c:v>
                </c:pt>
                <c:pt idx="30">
                  <c:v>118.10469999999999</c:v>
                </c:pt>
                <c:pt idx="31">
                  <c:v>117.6229</c:v>
                </c:pt>
                <c:pt idx="32">
                  <c:v>116.48269999999999</c:v>
                </c:pt>
                <c:pt idx="33">
                  <c:v>116.90170000000001</c:v>
                </c:pt>
                <c:pt idx="34">
                  <c:v>116.4061</c:v>
                </c:pt>
                <c:pt idx="35">
                  <c:v>115.396</c:v>
                </c:pt>
                <c:pt idx="36">
                  <c:v>115.60129999999999</c:v>
                </c:pt>
                <c:pt idx="37">
                  <c:v>115.4907</c:v>
                </c:pt>
                <c:pt idx="38">
                  <c:v>115.0307</c:v>
                </c:pt>
                <c:pt idx="39">
                  <c:v>115.9175</c:v>
                </c:pt>
                <c:pt idx="40">
                  <c:v>116.6062</c:v>
                </c:pt>
                <c:pt idx="41">
                  <c:v>115.7136</c:v>
                </c:pt>
                <c:pt idx="42">
                  <c:v>115.2313</c:v>
                </c:pt>
                <c:pt idx="43">
                  <c:v>114.2608</c:v>
                </c:pt>
                <c:pt idx="44">
                  <c:v>114.07640000000001</c:v>
                </c:pt>
              </c:numCache>
            </c:numRef>
          </c:val>
          <c:smooth val="0"/>
        </c:ser>
        <c:ser>
          <c:idx val="2"/>
          <c:order val="2"/>
          <c:tx>
            <c:strRef>
              <c:f>Sheet1!$D$1</c:f>
              <c:strCache>
                <c:ptCount val="1"/>
                <c:pt idx="0">
                  <c:v>Suhteessa Espanjaan </c:v>
                </c:pt>
              </c:strCache>
            </c:strRef>
          </c:tx>
          <c:spPr>
            <a:ln w="50800">
              <a:solidFill>
                <a:schemeClr val="accent3"/>
              </a:solidFill>
            </a:ln>
          </c:spPr>
          <c:marker>
            <c:symbol val="none"/>
          </c:marker>
          <c:cat>
            <c:strRef>
              <c:f>Sheet1!$A$2:$A$49</c:f>
              <c:strCache>
                <c:ptCount val="45"/>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strCache>
            </c:strRef>
          </c:cat>
          <c:val>
            <c:numRef>
              <c:f>Sheet1!$D$2:$D$49</c:f>
              <c:numCache>
                <c:formatCode>General</c:formatCode>
                <c:ptCount val="48"/>
                <c:pt idx="0">
                  <c:v>100</c:v>
                </c:pt>
                <c:pt idx="1">
                  <c:v>100.0444</c:v>
                </c:pt>
                <c:pt idx="2">
                  <c:v>100.163</c:v>
                </c:pt>
                <c:pt idx="3">
                  <c:v>99.245590000000007</c:v>
                </c:pt>
                <c:pt idx="4">
                  <c:v>97.929209999999998</c:v>
                </c:pt>
                <c:pt idx="5">
                  <c:v>98.175979999999996</c:v>
                </c:pt>
                <c:pt idx="6">
                  <c:v>97.658420000000007</c:v>
                </c:pt>
                <c:pt idx="7">
                  <c:v>96.797219999999996</c:v>
                </c:pt>
                <c:pt idx="8">
                  <c:v>94.684349999999995</c:v>
                </c:pt>
                <c:pt idx="9">
                  <c:v>93.528919999999999</c:v>
                </c:pt>
                <c:pt idx="10">
                  <c:v>93.164630000000002</c:v>
                </c:pt>
                <c:pt idx="11">
                  <c:v>92.739940000000004</c:v>
                </c:pt>
                <c:pt idx="12">
                  <c:v>92.255279999999999</c:v>
                </c:pt>
                <c:pt idx="13">
                  <c:v>93.902699999999996</c:v>
                </c:pt>
                <c:pt idx="14">
                  <c:v>92.811639999999997</c:v>
                </c:pt>
                <c:pt idx="15">
                  <c:v>95.59496</c:v>
                </c:pt>
                <c:pt idx="16">
                  <c:v>101.64279999999999</c:v>
                </c:pt>
                <c:pt idx="17">
                  <c:v>101.2323</c:v>
                </c:pt>
                <c:pt idx="18">
                  <c:v>99.975660000000005</c:v>
                </c:pt>
                <c:pt idx="19">
                  <c:v>101.2899</c:v>
                </c:pt>
                <c:pt idx="20">
                  <c:v>100.877</c:v>
                </c:pt>
                <c:pt idx="21">
                  <c:v>98.552599999999998</c:v>
                </c:pt>
                <c:pt idx="22">
                  <c:v>100.81359999999999</c:v>
                </c:pt>
                <c:pt idx="23">
                  <c:v>100.26909999999999</c:v>
                </c:pt>
                <c:pt idx="24">
                  <c:v>100.6656</c:v>
                </c:pt>
                <c:pt idx="25">
                  <c:v>101.64360000000001</c:v>
                </c:pt>
                <c:pt idx="26">
                  <c:v>103.6147</c:v>
                </c:pt>
                <c:pt idx="27">
                  <c:v>103.9276</c:v>
                </c:pt>
                <c:pt idx="28">
                  <c:v>107.0241</c:v>
                </c:pt>
                <c:pt idx="29">
                  <c:v>109.325</c:v>
                </c:pt>
                <c:pt idx="30">
                  <c:v>109.3177</c:v>
                </c:pt>
                <c:pt idx="31">
                  <c:v>113.7928</c:v>
                </c:pt>
                <c:pt idx="32">
                  <c:v>110.9422</c:v>
                </c:pt>
                <c:pt idx="33">
                  <c:v>111.492</c:v>
                </c:pt>
                <c:pt idx="34">
                  <c:v>111.9289</c:v>
                </c:pt>
                <c:pt idx="35">
                  <c:v>112.4812</c:v>
                </c:pt>
                <c:pt idx="36">
                  <c:v>114.46420000000001</c:v>
                </c:pt>
                <c:pt idx="37">
                  <c:v>114.1267</c:v>
                </c:pt>
                <c:pt idx="38">
                  <c:v>114.5128</c:v>
                </c:pt>
                <c:pt idx="39">
                  <c:v>115.2274</c:v>
                </c:pt>
                <c:pt idx="40">
                  <c:v>114.7843</c:v>
                </c:pt>
                <c:pt idx="41">
                  <c:v>114.3817</c:v>
                </c:pt>
                <c:pt idx="42">
                  <c:v>115.306</c:v>
                </c:pt>
                <c:pt idx="43">
                  <c:v>114.61279999999999</c:v>
                </c:pt>
                <c:pt idx="44">
                  <c:v>115.0864</c:v>
                </c:pt>
              </c:numCache>
            </c:numRef>
          </c:val>
          <c:smooth val="0"/>
        </c:ser>
        <c:ser>
          <c:idx val="3"/>
          <c:order val="3"/>
          <c:tx>
            <c:strRef>
              <c:f>Sheet1!$E$1</c:f>
              <c:strCache>
                <c:ptCount val="1"/>
                <c:pt idx="0">
                  <c:v>Suhteessa Italiaan </c:v>
                </c:pt>
              </c:strCache>
            </c:strRef>
          </c:tx>
          <c:spPr>
            <a:ln w="50800">
              <a:solidFill>
                <a:schemeClr val="accent5"/>
              </a:solidFill>
            </a:ln>
          </c:spPr>
          <c:marker>
            <c:symbol val="none"/>
          </c:marker>
          <c:cat>
            <c:strRef>
              <c:f>Sheet1!$A$2:$A$49</c:f>
              <c:strCache>
                <c:ptCount val="45"/>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strCache>
            </c:strRef>
          </c:cat>
          <c:val>
            <c:numRef>
              <c:f>Sheet1!$E$2:$E$49</c:f>
              <c:numCache>
                <c:formatCode>General</c:formatCode>
                <c:ptCount val="48"/>
                <c:pt idx="0">
                  <c:v>100</c:v>
                </c:pt>
                <c:pt idx="1">
                  <c:v>101.6285</c:v>
                </c:pt>
                <c:pt idx="2">
                  <c:v>103.4751</c:v>
                </c:pt>
                <c:pt idx="3">
                  <c:v>98.798079999999999</c:v>
                </c:pt>
                <c:pt idx="4">
                  <c:v>100.3034</c:v>
                </c:pt>
                <c:pt idx="5">
                  <c:v>99.081890000000001</c:v>
                </c:pt>
                <c:pt idx="6">
                  <c:v>100.08580000000001</c:v>
                </c:pt>
                <c:pt idx="7">
                  <c:v>100.203</c:v>
                </c:pt>
                <c:pt idx="8">
                  <c:v>99.68553</c:v>
                </c:pt>
                <c:pt idx="9">
                  <c:v>97.904939999999996</c:v>
                </c:pt>
                <c:pt idx="10">
                  <c:v>97.761809999999997</c:v>
                </c:pt>
                <c:pt idx="11">
                  <c:v>95.567070000000001</c:v>
                </c:pt>
                <c:pt idx="12">
                  <c:v>99.322490000000002</c:v>
                </c:pt>
                <c:pt idx="13">
                  <c:v>99.498450000000005</c:v>
                </c:pt>
                <c:pt idx="14">
                  <c:v>99.332409999999996</c:v>
                </c:pt>
                <c:pt idx="15">
                  <c:v>100.5697</c:v>
                </c:pt>
                <c:pt idx="16">
                  <c:v>105.32389999999999</c:v>
                </c:pt>
                <c:pt idx="17">
                  <c:v>105.0615</c:v>
                </c:pt>
                <c:pt idx="18">
                  <c:v>103.28060000000001</c:v>
                </c:pt>
                <c:pt idx="19">
                  <c:v>103.6373</c:v>
                </c:pt>
                <c:pt idx="20">
                  <c:v>103.4422</c:v>
                </c:pt>
                <c:pt idx="21">
                  <c:v>100.72539999999999</c:v>
                </c:pt>
                <c:pt idx="22">
                  <c:v>103.4324</c:v>
                </c:pt>
                <c:pt idx="23">
                  <c:v>102.301</c:v>
                </c:pt>
                <c:pt idx="24">
                  <c:v>101.9679</c:v>
                </c:pt>
                <c:pt idx="25">
                  <c:v>102.85980000000001</c:v>
                </c:pt>
                <c:pt idx="26">
                  <c:v>104.57389999999999</c:v>
                </c:pt>
                <c:pt idx="27">
                  <c:v>104.01949999999999</c:v>
                </c:pt>
                <c:pt idx="28">
                  <c:v>105.4971</c:v>
                </c:pt>
                <c:pt idx="29">
                  <c:v>106.81310000000001</c:v>
                </c:pt>
                <c:pt idx="30">
                  <c:v>106.22069999999999</c:v>
                </c:pt>
                <c:pt idx="31">
                  <c:v>107.5947</c:v>
                </c:pt>
                <c:pt idx="32">
                  <c:v>106.81310000000001</c:v>
                </c:pt>
                <c:pt idx="33">
                  <c:v>107.0149</c:v>
                </c:pt>
                <c:pt idx="34">
                  <c:v>106.9239</c:v>
                </c:pt>
                <c:pt idx="35">
                  <c:v>106.5304</c:v>
                </c:pt>
                <c:pt idx="36">
                  <c:v>107.4743</c:v>
                </c:pt>
                <c:pt idx="37">
                  <c:v>108.0759</c:v>
                </c:pt>
                <c:pt idx="38">
                  <c:v>107.6486</c:v>
                </c:pt>
                <c:pt idx="39">
                  <c:v>108.3569</c:v>
                </c:pt>
                <c:pt idx="40">
                  <c:v>108.6195</c:v>
                </c:pt>
                <c:pt idx="41">
                  <c:v>108.70010000000001</c:v>
                </c:pt>
                <c:pt idx="42">
                  <c:v>108.60680000000001</c:v>
                </c:pt>
                <c:pt idx="43">
                  <c:v>108.5958</c:v>
                </c:pt>
                <c:pt idx="44">
                  <c:v>108.59950000000001</c:v>
                </c:pt>
              </c:numCache>
            </c:numRef>
          </c:val>
          <c:smooth val="0"/>
        </c:ser>
        <c:ser>
          <c:idx val="4"/>
          <c:order val="4"/>
          <c:tx>
            <c:strRef>
              <c:f>Sheet1!$F$1</c:f>
              <c:strCache>
                <c:ptCount val="1"/>
                <c:pt idx="0">
                  <c:v>Suhteessa Alankomaihin </c:v>
                </c:pt>
              </c:strCache>
            </c:strRef>
          </c:tx>
          <c:spPr>
            <a:ln w="50800">
              <a:solidFill>
                <a:schemeClr val="accent4">
                  <a:lumMod val="50000"/>
                </a:schemeClr>
              </a:solidFill>
            </a:ln>
          </c:spPr>
          <c:marker>
            <c:symbol val="none"/>
          </c:marker>
          <c:cat>
            <c:strRef>
              <c:f>Sheet1!$A$2:$A$49</c:f>
              <c:strCache>
                <c:ptCount val="45"/>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strCache>
            </c:strRef>
          </c:cat>
          <c:val>
            <c:numRef>
              <c:f>Sheet1!$F$2:$F$49</c:f>
              <c:numCache>
                <c:formatCode>General</c:formatCode>
                <c:ptCount val="48"/>
                <c:pt idx="0">
                  <c:v>100</c:v>
                </c:pt>
                <c:pt idx="1">
                  <c:v>101.4576</c:v>
                </c:pt>
                <c:pt idx="2">
                  <c:v>103.5264</c:v>
                </c:pt>
                <c:pt idx="3">
                  <c:v>104.4933</c:v>
                </c:pt>
                <c:pt idx="4">
                  <c:v>103.5557</c:v>
                </c:pt>
                <c:pt idx="5">
                  <c:v>103.92610000000001</c:v>
                </c:pt>
                <c:pt idx="6">
                  <c:v>103.93040000000001</c:v>
                </c:pt>
                <c:pt idx="7">
                  <c:v>102.50660000000001</c:v>
                </c:pt>
                <c:pt idx="8">
                  <c:v>101.49460000000001</c:v>
                </c:pt>
                <c:pt idx="9">
                  <c:v>100.1096</c:v>
                </c:pt>
                <c:pt idx="10">
                  <c:v>100.41759999999999</c:v>
                </c:pt>
                <c:pt idx="11">
                  <c:v>99.323430000000002</c:v>
                </c:pt>
                <c:pt idx="12">
                  <c:v>101.01090000000001</c:v>
                </c:pt>
                <c:pt idx="13">
                  <c:v>102.5304</c:v>
                </c:pt>
                <c:pt idx="14">
                  <c:v>101.76949999999999</c:v>
                </c:pt>
                <c:pt idx="15">
                  <c:v>104.684</c:v>
                </c:pt>
                <c:pt idx="16">
                  <c:v>107.9207</c:v>
                </c:pt>
                <c:pt idx="17">
                  <c:v>106.3413</c:v>
                </c:pt>
                <c:pt idx="18">
                  <c:v>105.4558</c:v>
                </c:pt>
                <c:pt idx="19">
                  <c:v>106.4532</c:v>
                </c:pt>
                <c:pt idx="20">
                  <c:v>107.4006</c:v>
                </c:pt>
                <c:pt idx="21">
                  <c:v>105.5869</c:v>
                </c:pt>
                <c:pt idx="22">
                  <c:v>107.16070000000001</c:v>
                </c:pt>
                <c:pt idx="23">
                  <c:v>106.0262</c:v>
                </c:pt>
                <c:pt idx="24">
                  <c:v>106.73390000000001</c:v>
                </c:pt>
                <c:pt idx="25">
                  <c:v>107.3828</c:v>
                </c:pt>
                <c:pt idx="26">
                  <c:v>108.32129999999999</c:v>
                </c:pt>
                <c:pt idx="27">
                  <c:v>107.1632</c:v>
                </c:pt>
                <c:pt idx="28">
                  <c:v>109.28270000000001</c:v>
                </c:pt>
                <c:pt idx="29">
                  <c:v>110.8023</c:v>
                </c:pt>
                <c:pt idx="30">
                  <c:v>109.96120000000001</c:v>
                </c:pt>
                <c:pt idx="31">
                  <c:v>109.7236</c:v>
                </c:pt>
                <c:pt idx="32">
                  <c:v>109.1712</c:v>
                </c:pt>
                <c:pt idx="33">
                  <c:v>109.1712</c:v>
                </c:pt>
                <c:pt idx="34">
                  <c:v>109.49039999999999</c:v>
                </c:pt>
                <c:pt idx="35">
                  <c:v>110.9004</c:v>
                </c:pt>
                <c:pt idx="36">
                  <c:v>110.542</c:v>
                </c:pt>
                <c:pt idx="37">
                  <c:v>111.1956</c:v>
                </c:pt>
                <c:pt idx="38">
                  <c:v>111.22029999999999</c:v>
                </c:pt>
                <c:pt idx="39">
                  <c:v>112.6848</c:v>
                </c:pt>
                <c:pt idx="40">
                  <c:v>115.31059999999999</c:v>
                </c:pt>
                <c:pt idx="41">
                  <c:v>115.0505</c:v>
                </c:pt>
                <c:pt idx="42">
                  <c:v>114.8721</c:v>
                </c:pt>
                <c:pt idx="43">
                  <c:v>114.5463</c:v>
                </c:pt>
                <c:pt idx="44">
                  <c:v>113.56780000000001</c:v>
                </c:pt>
              </c:numCache>
            </c:numRef>
          </c:val>
          <c:smooth val="0"/>
        </c:ser>
        <c:ser>
          <c:idx val="5"/>
          <c:order val="5"/>
          <c:tx>
            <c:strRef>
              <c:f>Sheet1!$G$1</c:f>
              <c:strCache>
                <c:ptCount val="1"/>
                <c:pt idx="0">
                  <c:v>Suhteessa Itävaltaan </c:v>
                </c:pt>
              </c:strCache>
            </c:strRef>
          </c:tx>
          <c:spPr>
            <a:ln w="50800">
              <a:solidFill>
                <a:schemeClr val="bg2">
                  <a:lumMod val="50000"/>
                </a:schemeClr>
              </a:solidFill>
            </a:ln>
          </c:spPr>
          <c:marker>
            <c:symbol val="none"/>
          </c:marker>
          <c:cat>
            <c:strRef>
              <c:f>Sheet1!$A$2:$A$49</c:f>
              <c:strCache>
                <c:ptCount val="45"/>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strCache>
            </c:strRef>
          </c:cat>
          <c:val>
            <c:numRef>
              <c:f>Sheet1!$G$2:$G$49</c:f>
              <c:numCache>
                <c:formatCode>General</c:formatCode>
                <c:ptCount val="48"/>
                <c:pt idx="0">
                  <c:v>100</c:v>
                </c:pt>
                <c:pt idx="1">
                  <c:v>101.1533</c:v>
                </c:pt>
                <c:pt idx="2">
                  <c:v>101.67749999999999</c:v>
                </c:pt>
                <c:pt idx="3">
                  <c:v>101.0874</c:v>
                </c:pt>
                <c:pt idx="4">
                  <c:v>99.820300000000003</c:v>
                </c:pt>
                <c:pt idx="5">
                  <c:v>100.4915</c:v>
                </c:pt>
                <c:pt idx="6">
                  <c:v>100.27370000000001</c:v>
                </c:pt>
                <c:pt idx="7">
                  <c:v>100.3098</c:v>
                </c:pt>
                <c:pt idx="8">
                  <c:v>99.171899999999994</c:v>
                </c:pt>
                <c:pt idx="9">
                  <c:v>99.301689999999994</c:v>
                </c:pt>
                <c:pt idx="10">
                  <c:v>98.347710000000006</c:v>
                </c:pt>
                <c:pt idx="11">
                  <c:v>98.129530000000003</c:v>
                </c:pt>
                <c:pt idx="12">
                  <c:v>100.5172</c:v>
                </c:pt>
                <c:pt idx="13">
                  <c:v>102.20529999999999</c:v>
                </c:pt>
                <c:pt idx="14">
                  <c:v>100.9333</c:v>
                </c:pt>
                <c:pt idx="15">
                  <c:v>101.4778</c:v>
                </c:pt>
                <c:pt idx="16">
                  <c:v>106.17870000000001</c:v>
                </c:pt>
                <c:pt idx="17">
                  <c:v>105.8045</c:v>
                </c:pt>
                <c:pt idx="18">
                  <c:v>105.21169999999999</c:v>
                </c:pt>
                <c:pt idx="19">
                  <c:v>107.038</c:v>
                </c:pt>
                <c:pt idx="20">
                  <c:v>103.86360000000001</c:v>
                </c:pt>
                <c:pt idx="21">
                  <c:v>101.9289</c:v>
                </c:pt>
                <c:pt idx="22">
                  <c:v>103.9211</c:v>
                </c:pt>
                <c:pt idx="23">
                  <c:v>102.81910000000001</c:v>
                </c:pt>
                <c:pt idx="24">
                  <c:v>103.7612</c:v>
                </c:pt>
                <c:pt idx="25">
                  <c:v>104.467</c:v>
                </c:pt>
                <c:pt idx="26">
                  <c:v>104.89319999999999</c:v>
                </c:pt>
                <c:pt idx="27">
                  <c:v>103.13079999999999</c:v>
                </c:pt>
                <c:pt idx="28">
                  <c:v>104.7694</c:v>
                </c:pt>
                <c:pt idx="29">
                  <c:v>105.5094</c:v>
                </c:pt>
                <c:pt idx="30">
                  <c:v>103.9281</c:v>
                </c:pt>
                <c:pt idx="31">
                  <c:v>104.49079999999999</c:v>
                </c:pt>
                <c:pt idx="32">
                  <c:v>104.16240000000001</c:v>
                </c:pt>
                <c:pt idx="33">
                  <c:v>103.72110000000001</c:v>
                </c:pt>
                <c:pt idx="34">
                  <c:v>103.47629999999999</c:v>
                </c:pt>
                <c:pt idx="35">
                  <c:v>103.134</c:v>
                </c:pt>
                <c:pt idx="36">
                  <c:v>103.8811</c:v>
                </c:pt>
                <c:pt idx="37">
                  <c:v>103.1371</c:v>
                </c:pt>
                <c:pt idx="38">
                  <c:v>102.8871</c:v>
                </c:pt>
                <c:pt idx="39">
                  <c:v>102.803</c:v>
                </c:pt>
                <c:pt idx="40">
                  <c:v>102.6859</c:v>
                </c:pt>
                <c:pt idx="41">
                  <c:v>101.9171</c:v>
                </c:pt>
                <c:pt idx="42">
                  <c:v>101.6442</c:v>
                </c:pt>
                <c:pt idx="43">
                  <c:v>101.35760000000001</c:v>
                </c:pt>
                <c:pt idx="44">
                  <c:v>101.6708</c:v>
                </c:pt>
              </c:numCache>
            </c:numRef>
          </c:val>
          <c:smooth val="0"/>
        </c:ser>
        <c:ser>
          <c:idx val="6"/>
          <c:order val="6"/>
          <c:tx>
            <c:strRef>
              <c:f>Sheet1!$H$1</c:f>
              <c:strCache>
                <c:ptCount val="1"/>
                <c:pt idx="0">
                  <c:v>Suhteessa Suomeen</c:v>
                </c:pt>
              </c:strCache>
            </c:strRef>
          </c:tx>
          <c:spPr>
            <a:ln w="50800">
              <a:solidFill>
                <a:schemeClr val="tx2"/>
              </a:solidFill>
            </a:ln>
          </c:spPr>
          <c:marker>
            <c:symbol val="none"/>
          </c:marker>
          <c:cat>
            <c:strRef>
              <c:f>Sheet1!$A$2:$A$49</c:f>
              <c:strCache>
                <c:ptCount val="45"/>
                <c:pt idx="0">
                  <c:v>2005,I</c:v>
                </c:pt>
                <c:pt idx="4">
                  <c:v>2006,I</c:v>
                </c:pt>
                <c:pt idx="8">
                  <c:v>2007,I</c:v>
                </c:pt>
                <c:pt idx="12">
                  <c:v>2008,I</c:v>
                </c:pt>
                <c:pt idx="16">
                  <c:v>2009,I</c:v>
                </c:pt>
                <c:pt idx="20">
                  <c:v>2010,I</c:v>
                </c:pt>
                <c:pt idx="24">
                  <c:v>2011,I</c:v>
                </c:pt>
                <c:pt idx="28">
                  <c:v>2012,I</c:v>
                </c:pt>
                <c:pt idx="32">
                  <c:v>2013,I</c:v>
                </c:pt>
                <c:pt idx="36">
                  <c:v>2014,I</c:v>
                </c:pt>
                <c:pt idx="40">
                  <c:v>2015,I</c:v>
                </c:pt>
                <c:pt idx="44">
                  <c:v>2016,I</c:v>
                </c:pt>
              </c:strCache>
            </c:strRef>
          </c:cat>
          <c:val>
            <c:numRef>
              <c:f>Sheet1!$H$2:$H$49</c:f>
              <c:numCache>
                <c:formatCode>General</c:formatCode>
                <c:ptCount val="48"/>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pt idx="44">
                  <c:v>100</c:v>
                </c:pt>
              </c:numCache>
            </c:numRef>
          </c:val>
          <c:smooth val="0"/>
        </c:ser>
        <c:dLbls>
          <c:showLegendKey val="0"/>
          <c:showVal val="0"/>
          <c:showCatName val="0"/>
          <c:showSerName val="0"/>
          <c:showPercent val="0"/>
          <c:showBubbleSize val="0"/>
        </c:dLbls>
        <c:smooth val="0"/>
        <c:axId val="501978432"/>
        <c:axId val="501978824"/>
      </c:lineChart>
      <c:catAx>
        <c:axId val="501978432"/>
        <c:scaling>
          <c:orientation val="minMax"/>
        </c:scaling>
        <c:delete val="0"/>
        <c:axPos val="b"/>
        <c:majorGridlines>
          <c:spPr>
            <a:ln w="3175">
              <a:solidFill>
                <a:schemeClr val="tx1"/>
              </a:solidFill>
              <a:prstDash val="dash"/>
            </a:ln>
          </c:spPr>
        </c:majorGridlines>
        <c:numFmt formatCode="General" sourceLinked="0"/>
        <c:majorTickMark val="out"/>
        <c:minorTickMark val="none"/>
        <c:tickLblPos val="none"/>
        <c:spPr>
          <a:ln w="13883">
            <a:solidFill>
              <a:schemeClr val="tx1"/>
            </a:solidFill>
            <a:prstDash val="solid"/>
          </a:ln>
        </c:spPr>
        <c:crossAx val="501978824"/>
        <c:crossesAt val="82"/>
        <c:auto val="0"/>
        <c:lblAlgn val="ctr"/>
        <c:lblOffset val="100"/>
        <c:tickLblSkip val="4"/>
        <c:tickMarkSkip val="4"/>
        <c:noMultiLvlLbl val="0"/>
      </c:catAx>
      <c:valAx>
        <c:axId val="501978824"/>
        <c:scaling>
          <c:orientation val="minMax"/>
          <c:max val="120"/>
          <c:min val="90"/>
        </c:scaling>
        <c:delete val="0"/>
        <c:axPos val="l"/>
        <c:majorGridlines>
          <c:spPr>
            <a:ln w="3175">
              <a:solidFill>
                <a:schemeClr val="tx1"/>
              </a:solidFill>
              <a:prstDash val="dash"/>
            </a:ln>
          </c:spPr>
        </c:majorGridlines>
        <c:numFmt formatCode="General" sourceLinked="1"/>
        <c:majorTickMark val="out"/>
        <c:minorTickMark val="none"/>
        <c:tickLblPos val="nextTo"/>
        <c:spPr>
          <a:ln w="3471">
            <a:solidFill>
              <a:schemeClr val="tx1"/>
            </a:solidFill>
            <a:prstDash val="solid"/>
          </a:ln>
        </c:spPr>
        <c:txPr>
          <a:bodyPr rot="0" vert="horz"/>
          <a:lstStyle/>
          <a:p>
            <a:pPr>
              <a:defRPr/>
            </a:pPr>
            <a:endParaRPr lang="fi-FI"/>
          </a:p>
        </c:txPr>
        <c:crossAx val="501978432"/>
        <c:crosses val="autoZero"/>
        <c:crossBetween val="between"/>
        <c:majorUnit val="5"/>
        <c:minorUnit val="1"/>
      </c:valAx>
      <c:spPr>
        <a:noFill/>
        <a:ln w="25400">
          <a:noFill/>
        </a:ln>
      </c:spPr>
    </c:plotArea>
    <c:legend>
      <c:legendPos val="b"/>
      <c:layout>
        <c:manualLayout>
          <c:xMode val="edge"/>
          <c:yMode val="edge"/>
          <c:x val="5.6840222295918875E-2"/>
          <c:y val="0.86485084507095344"/>
          <c:w val="0.89861303582985963"/>
          <c:h val="0.13514915492904656"/>
        </c:manualLayout>
      </c:layout>
      <c:overlay val="0"/>
      <c:spPr>
        <a:solidFill>
          <a:schemeClr val="bg1"/>
        </a:solidFill>
        <a:ln w="27765">
          <a:noFill/>
        </a:ln>
      </c:spPr>
    </c:legend>
    <c:plotVisOnly val="1"/>
    <c:dispBlanksAs val="gap"/>
    <c:showDLblsOverMax val="0"/>
  </c:chart>
  <c:spPr>
    <a:noFill/>
    <a:ln>
      <a:noFill/>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001099034794305E-2"/>
          <c:y val="3.6686911413750238E-2"/>
          <c:w val="0.93403533487171742"/>
          <c:h val="0.68801663403689783"/>
        </c:manualLayout>
      </c:layout>
      <c:lineChart>
        <c:grouping val="standard"/>
        <c:varyColors val="0"/>
        <c:ser>
          <c:idx val="0"/>
          <c:order val="0"/>
          <c:tx>
            <c:strRef>
              <c:f>Sheet1!$C$1</c:f>
              <c:strCache>
                <c:ptCount val="1"/>
                <c:pt idx="0">
                  <c:v>Suomi suhteessa euromaihin, toteutunut kehitys</c:v>
                </c:pt>
              </c:strCache>
            </c:strRef>
          </c:tx>
          <c:spPr>
            <a:ln w="50800">
              <a:solidFill>
                <a:schemeClr val="accent4">
                  <a:lumMod val="75000"/>
                </a:schemeClr>
              </a:solidFill>
            </a:ln>
          </c:spPr>
          <c:marker>
            <c:symbol val="none"/>
          </c:marker>
          <c:cat>
            <c:numRef>
              <c:f>Sheet1!$B$2:$B$61</c:f>
              <c:numCache>
                <c:formatCode>General</c:formatCode>
                <c:ptCount val="60"/>
                <c:pt idx="1">
                  <c:v>2005</c:v>
                </c:pt>
                <c:pt idx="5">
                  <c:v>2006</c:v>
                </c:pt>
                <c:pt idx="9">
                  <c:v>2007</c:v>
                </c:pt>
                <c:pt idx="13">
                  <c:v>2008</c:v>
                </c:pt>
                <c:pt idx="17">
                  <c:v>2009</c:v>
                </c:pt>
                <c:pt idx="21">
                  <c:v>2010</c:v>
                </c:pt>
                <c:pt idx="25">
                  <c:v>2011</c:v>
                </c:pt>
                <c:pt idx="29">
                  <c:v>2012</c:v>
                </c:pt>
                <c:pt idx="33">
                  <c:v>2013</c:v>
                </c:pt>
                <c:pt idx="37">
                  <c:v>2014</c:v>
                </c:pt>
                <c:pt idx="41">
                  <c:v>2015</c:v>
                </c:pt>
                <c:pt idx="45">
                  <c:v>2016</c:v>
                </c:pt>
                <c:pt idx="49">
                  <c:v>2017</c:v>
                </c:pt>
                <c:pt idx="53">
                  <c:v>2018</c:v>
                </c:pt>
                <c:pt idx="57">
                  <c:v>2019</c:v>
                </c:pt>
              </c:numCache>
            </c:numRef>
          </c:cat>
          <c:val>
            <c:numRef>
              <c:f>Sheet1!$C$2:$C$61</c:f>
              <c:numCache>
                <c:formatCode>General</c:formatCode>
                <c:ptCount val="60"/>
                <c:pt idx="0">
                  <c:v>100</c:v>
                </c:pt>
                <c:pt idx="1">
                  <c:v>102.845</c:v>
                </c:pt>
                <c:pt idx="2">
                  <c:v>105.4036</c:v>
                </c:pt>
                <c:pt idx="3">
                  <c:v>104.9657</c:v>
                </c:pt>
                <c:pt idx="4">
                  <c:v>104.6403</c:v>
                </c:pt>
                <c:pt idx="5">
                  <c:v>104.166</c:v>
                </c:pt>
                <c:pt idx="6">
                  <c:v>104.169</c:v>
                </c:pt>
                <c:pt idx="7">
                  <c:v>104.7667</c:v>
                </c:pt>
                <c:pt idx="8">
                  <c:v>102.9072</c:v>
                </c:pt>
                <c:pt idx="9">
                  <c:v>101.2867</c:v>
                </c:pt>
                <c:pt idx="10">
                  <c:v>101.4019</c:v>
                </c:pt>
                <c:pt idx="11">
                  <c:v>99.41301</c:v>
                </c:pt>
                <c:pt idx="12">
                  <c:v>100.6199</c:v>
                </c:pt>
                <c:pt idx="13">
                  <c:v>100.3609</c:v>
                </c:pt>
                <c:pt idx="14">
                  <c:v>100.7197</c:v>
                </c:pt>
                <c:pt idx="15">
                  <c:v>104.3078</c:v>
                </c:pt>
                <c:pt idx="16">
                  <c:v>104.27630000000001</c:v>
                </c:pt>
                <c:pt idx="17">
                  <c:v>103.34820000000001</c:v>
                </c:pt>
                <c:pt idx="18">
                  <c:v>101.5806</c:v>
                </c:pt>
                <c:pt idx="19">
                  <c:v>101.6499</c:v>
                </c:pt>
                <c:pt idx="20">
                  <c:v>103.5488</c:v>
                </c:pt>
                <c:pt idx="21">
                  <c:v>105.3199</c:v>
                </c:pt>
                <c:pt idx="22">
                  <c:v>107.845</c:v>
                </c:pt>
                <c:pt idx="23">
                  <c:v>105.6484</c:v>
                </c:pt>
                <c:pt idx="24">
                  <c:v>106.3648</c:v>
                </c:pt>
                <c:pt idx="25">
                  <c:v>105.76909999999999</c:v>
                </c:pt>
                <c:pt idx="26">
                  <c:v>108.04649999999999</c:v>
                </c:pt>
                <c:pt idx="27">
                  <c:v>108.3792</c:v>
                </c:pt>
                <c:pt idx="28">
                  <c:v>111.5795</c:v>
                </c:pt>
                <c:pt idx="29">
                  <c:v>113.5145</c:v>
                </c:pt>
                <c:pt idx="30">
                  <c:v>114.6373</c:v>
                </c:pt>
                <c:pt idx="31">
                  <c:v>114.423</c:v>
                </c:pt>
                <c:pt idx="32">
                  <c:v>111.33150000000001</c:v>
                </c:pt>
                <c:pt idx="33">
                  <c:v>111.7841</c:v>
                </c:pt>
                <c:pt idx="34">
                  <c:v>111.09480000000001</c:v>
                </c:pt>
                <c:pt idx="35">
                  <c:v>110.5316</c:v>
                </c:pt>
                <c:pt idx="36">
                  <c:v>109.5137</c:v>
                </c:pt>
                <c:pt idx="37">
                  <c:v>109.9462</c:v>
                </c:pt>
                <c:pt idx="38">
                  <c:v>111.0715</c:v>
                </c:pt>
                <c:pt idx="39">
                  <c:v>113.012</c:v>
                </c:pt>
                <c:pt idx="40">
                  <c:v>116.6062</c:v>
                </c:pt>
                <c:pt idx="41">
                  <c:v>117.4071</c:v>
                </c:pt>
                <c:pt idx="42">
                  <c:v>116.4241</c:v>
                </c:pt>
                <c:pt idx="43">
                  <c:v>116.35720000000001</c:v>
                </c:pt>
                <c:pt idx="44">
                  <c:v>115.45489999999999</c:v>
                </c:pt>
              </c:numCache>
            </c:numRef>
          </c:val>
          <c:smooth val="0"/>
        </c:ser>
        <c:ser>
          <c:idx val="2"/>
          <c:order val="1"/>
          <c:tx>
            <c:strRef>
              <c:f>Sheet1!$D$1</c:f>
              <c:strCache>
                <c:ptCount val="1"/>
                <c:pt idx="0">
                  <c:v>KIKY + tulevien vuosien palkkamaltti</c:v>
                </c:pt>
              </c:strCache>
            </c:strRef>
          </c:tx>
          <c:spPr>
            <a:ln w="76200">
              <a:solidFill>
                <a:schemeClr val="accent5"/>
              </a:solidFill>
              <a:prstDash val="sysDot"/>
            </a:ln>
          </c:spPr>
          <c:marker>
            <c:symbol val="none"/>
          </c:marker>
          <c:dPt>
            <c:idx val="58"/>
            <c:bubble3D val="0"/>
            <c:spPr>
              <a:ln w="76200" cmpd="sng">
                <a:solidFill>
                  <a:schemeClr val="accent5"/>
                </a:solidFill>
                <a:prstDash val="sysDot"/>
              </a:ln>
            </c:spPr>
          </c:dPt>
          <c:cat>
            <c:numRef>
              <c:f>Sheet1!$B$2:$B$61</c:f>
              <c:numCache>
                <c:formatCode>General</c:formatCode>
                <c:ptCount val="60"/>
                <c:pt idx="1">
                  <c:v>2005</c:v>
                </c:pt>
                <c:pt idx="5">
                  <c:v>2006</c:v>
                </c:pt>
                <c:pt idx="9">
                  <c:v>2007</c:v>
                </c:pt>
                <c:pt idx="13">
                  <c:v>2008</c:v>
                </c:pt>
                <c:pt idx="17">
                  <c:v>2009</c:v>
                </c:pt>
                <c:pt idx="21">
                  <c:v>2010</c:v>
                </c:pt>
                <c:pt idx="25">
                  <c:v>2011</c:v>
                </c:pt>
                <c:pt idx="29">
                  <c:v>2012</c:v>
                </c:pt>
                <c:pt idx="33">
                  <c:v>2013</c:v>
                </c:pt>
                <c:pt idx="37">
                  <c:v>2014</c:v>
                </c:pt>
                <c:pt idx="41">
                  <c:v>2015</c:v>
                </c:pt>
                <c:pt idx="45">
                  <c:v>2016</c:v>
                </c:pt>
                <c:pt idx="49">
                  <c:v>2017</c:v>
                </c:pt>
                <c:pt idx="53">
                  <c:v>2018</c:v>
                </c:pt>
                <c:pt idx="57">
                  <c:v>2019</c:v>
                </c:pt>
              </c:numCache>
            </c:numRef>
          </c:cat>
          <c:val>
            <c:numRef>
              <c:f>Sheet1!$D$2:$D$61</c:f>
              <c:numCache>
                <c:formatCode>General</c:formatCode>
                <c:ptCount val="60"/>
                <c:pt idx="41">
                  <c:v>117.05880000000001</c:v>
                </c:pt>
                <c:pt idx="42">
                  <c:v>116.7987</c:v>
                </c:pt>
                <c:pt idx="43">
                  <c:v>116.5385</c:v>
                </c:pt>
                <c:pt idx="44">
                  <c:v>116.2784</c:v>
                </c:pt>
                <c:pt idx="45">
                  <c:v>116.0183</c:v>
                </c:pt>
                <c:pt idx="46">
                  <c:v>115.7581</c:v>
                </c:pt>
                <c:pt idx="47">
                  <c:v>115.498</c:v>
                </c:pt>
                <c:pt idx="48">
                  <c:v>115.2379</c:v>
                </c:pt>
                <c:pt idx="49">
                  <c:v>114.9777</c:v>
                </c:pt>
                <c:pt idx="50">
                  <c:v>114.7176</c:v>
                </c:pt>
                <c:pt idx="51">
                  <c:v>114.4575</c:v>
                </c:pt>
                <c:pt idx="52">
                  <c:v>114.1973</c:v>
                </c:pt>
                <c:pt idx="53">
                  <c:v>113.9372</c:v>
                </c:pt>
                <c:pt idx="54">
                  <c:v>113.6771</c:v>
                </c:pt>
                <c:pt idx="55">
                  <c:v>113.4169</c:v>
                </c:pt>
                <c:pt idx="56">
                  <c:v>113.1568</c:v>
                </c:pt>
                <c:pt idx="57">
                  <c:v>112.8967</c:v>
                </c:pt>
                <c:pt idx="58">
                  <c:v>112.6365</c:v>
                </c:pt>
                <c:pt idx="59">
                  <c:v>112.3764</c:v>
                </c:pt>
              </c:numCache>
            </c:numRef>
          </c:val>
          <c:smooth val="0"/>
        </c:ser>
        <c:ser>
          <c:idx val="4"/>
          <c:order val="2"/>
          <c:tx>
            <c:strRef>
              <c:f>Sheet1!$E$1</c:f>
              <c:strCache>
                <c:ptCount val="1"/>
                <c:pt idx="0">
                  <c:v>Hallitusohjelman tavoite kustannuskilpailukyvyn parantamiselle</c:v>
                </c:pt>
              </c:strCache>
            </c:strRef>
          </c:tx>
          <c:spPr>
            <a:ln w="76200">
              <a:solidFill>
                <a:schemeClr val="accent1"/>
              </a:solidFill>
              <a:prstDash val="sysDot"/>
            </a:ln>
          </c:spPr>
          <c:marker>
            <c:symbol val="none"/>
          </c:marker>
          <c:cat>
            <c:numRef>
              <c:f>Sheet1!$B$2:$B$61</c:f>
              <c:numCache>
                <c:formatCode>General</c:formatCode>
                <c:ptCount val="60"/>
                <c:pt idx="1">
                  <c:v>2005</c:v>
                </c:pt>
                <c:pt idx="5">
                  <c:v>2006</c:v>
                </c:pt>
                <c:pt idx="9">
                  <c:v>2007</c:v>
                </c:pt>
                <c:pt idx="13">
                  <c:v>2008</c:v>
                </c:pt>
                <c:pt idx="17">
                  <c:v>2009</c:v>
                </c:pt>
                <c:pt idx="21">
                  <c:v>2010</c:v>
                </c:pt>
                <c:pt idx="25">
                  <c:v>2011</c:v>
                </c:pt>
                <c:pt idx="29">
                  <c:v>2012</c:v>
                </c:pt>
                <c:pt idx="33">
                  <c:v>2013</c:v>
                </c:pt>
                <c:pt idx="37">
                  <c:v>2014</c:v>
                </c:pt>
                <c:pt idx="41">
                  <c:v>2015</c:v>
                </c:pt>
                <c:pt idx="45">
                  <c:v>2016</c:v>
                </c:pt>
                <c:pt idx="49">
                  <c:v>2017</c:v>
                </c:pt>
                <c:pt idx="53">
                  <c:v>2018</c:v>
                </c:pt>
                <c:pt idx="57">
                  <c:v>2019</c:v>
                </c:pt>
              </c:numCache>
            </c:numRef>
          </c:cat>
          <c:val>
            <c:numRef>
              <c:f>Sheet1!$E$2:$E$61</c:f>
              <c:numCache>
                <c:formatCode>General</c:formatCode>
                <c:ptCount val="60"/>
                <c:pt idx="41">
                  <c:v>117.05880000000001</c:v>
                </c:pt>
                <c:pt idx="42">
                  <c:v>116.08329999999999</c:v>
                </c:pt>
                <c:pt idx="43">
                  <c:v>115.1078</c:v>
                </c:pt>
                <c:pt idx="44">
                  <c:v>114.1323</c:v>
                </c:pt>
                <c:pt idx="45">
                  <c:v>113.1568</c:v>
                </c:pt>
                <c:pt idx="46">
                  <c:v>112.18129999999999</c:v>
                </c:pt>
                <c:pt idx="47">
                  <c:v>111.2058</c:v>
                </c:pt>
                <c:pt idx="48">
                  <c:v>110.2303</c:v>
                </c:pt>
                <c:pt idx="49">
                  <c:v>109.2548</c:v>
                </c:pt>
                <c:pt idx="50">
                  <c:v>108.27930000000001</c:v>
                </c:pt>
                <c:pt idx="51">
                  <c:v>107.3039</c:v>
                </c:pt>
                <c:pt idx="52">
                  <c:v>106.3284</c:v>
                </c:pt>
                <c:pt idx="53">
                  <c:v>105.35290000000001</c:v>
                </c:pt>
                <c:pt idx="54">
                  <c:v>104.37739999999999</c:v>
                </c:pt>
                <c:pt idx="55">
                  <c:v>103.4019</c:v>
                </c:pt>
                <c:pt idx="56">
                  <c:v>102.4264</c:v>
                </c:pt>
                <c:pt idx="57">
                  <c:v>101.4509</c:v>
                </c:pt>
                <c:pt idx="58">
                  <c:v>100.47539999999999</c:v>
                </c:pt>
                <c:pt idx="59">
                  <c:v>99.499930000000006</c:v>
                </c:pt>
              </c:numCache>
            </c:numRef>
          </c:val>
          <c:smooth val="0"/>
        </c:ser>
        <c:dLbls>
          <c:showLegendKey val="0"/>
          <c:showVal val="0"/>
          <c:showCatName val="0"/>
          <c:showSerName val="0"/>
          <c:showPercent val="0"/>
          <c:showBubbleSize val="0"/>
        </c:dLbls>
        <c:smooth val="0"/>
        <c:axId val="615899536"/>
        <c:axId val="615899928"/>
      </c:lineChart>
      <c:catAx>
        <c:axId val="615899536"/>
        <c:scaling>
          <c:orientation val="minMax"/>
        </c:scaling>
        <c:delete val="0"/>
        <c:axPos val="b"/>
        <c:majorGridlines>
          <c:spPr>
            <a:ln w="3175">
              <a:solidFill>
                <a:schemeClr val="tx1"/>
              </a:solidFill>
              <a:prstDash val="dash"/>
            </a:ln>
          </c:spPr>
        </c:majorGridlines>
        <c:numFmt formatCode="General" sourceLinked="0"/>
        <c:majorTickMark val="out"/>
        <c:minorTickMark val="none"/>
        <c:tickLblPos val="low"/>
        <c:spPr>
          <a:ln w="13883">
            <a:solidFill>
              <a:schemeClr val="tx1"/>
            </a:solidFill>
            <a:prstDash val="solid"/>
          </a:ln>
        </c:spPr>
        <c:txPr>
          <a:bodyPr anchor="ctr" anchorCtr="1"/>
          <a:lstStyle/>
          <a:p>
            <a:pPr>
              <a:defRPr sz="1050" b="0" i="0" baseline="0">
                <a:solidFill>
                  <a:schemeClr val="tx2"/>
                </a:solidFill>
                <a:latin typeface="Verdana" panose="020B0604030504040204" pitchFamily="34" charset="0"/>
              </a:defRPr>
            </a:pPr>
            <a:endParaRPr lang="fi-FI"/>
          </a:p>
        </c:txPr>
        <c:crossAx val="615899928"/>
        <c:crossesAt val="82"/>
        <c:auto val="0"/>
        <c:lblAlgn val="ctr"/>
        <c:lblOffset val="100"/>
        <c:tickLblSkip val="4"/>
        <c:tickMarkSkip val="4"/>
        <c:noMultiLvlLbl val="0"/>
      </c:catAx>
      <c:valAx>
        <c:axId val="615899928"/>
        <c:scaling>
          <c:orientation val="minMax"/>
          <c:max val="125"/>
          <c:min val="90"/>
        </c:scaling>
        <c:delete val="0"/>
        <c:axPos val="l"/>
        <c:majorGridlines>
          <c:spPr>
            <a:ln w="3175">
              <a:solidFill>
                <a:schemeClr val="tx1"/>
              </a:solidFill>
              <a:prstDash val="dash"/>
            </a:ln>
          </c:spPr>
        </c:majorGridlines>
        <c:numFmt formatCode="General" sourceLinked="1"/>
        <c:majorTickMark val="out"/>
        <c:minorTickMark val="none"/>
        <c:tickLblPos val="nextTo"/>
        <c:spPr>
          <a:ln w="3471">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615899536"/>
        <c:crossesAt val="1"/>
        <c:crossBetween val="between"/>
        <c:majorUnit val="5"/>
        <c:minorUnit val="1"/>
      </c:valAx>
      <c:spPr>
        <a:noFill/>
        <a:ln w="25400">
          <a:noFill/>
        </a:ln>
      </c:spPr>
    </c:plotArea>
    <c:legend>
      <c:legendPos val="b"/>
      <c:layout>
        <c:manualLayout>
          <c:xMode val="edge"/>
          <c:yMode val="edge"/>
          <c:x val="2.3590275033193029E-2"/>
          <c:y val="0.81379424668105238"/>
          <c:w val="0.96769245584734664"/>
          <c:h val="0.18620575331894762"/>
        </c:manualLayout>
      </c:layout>
      <c:overlay val="0"/>
      <c:spPr>
        <a:solidFill>
          <a:schemeClr val="bg1"/>
        </a:solidFill>
        <a:ln w="27765">
          <a:noFill/>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68" b="1" i="0" u="none" strike="noStrike" baseline="0">
          <a:solidFill>
            <a:schemeClr val="tx1"/>
          </a:solidFill>
          <a:latin typeface="Arial"/>
          <a:ea typeface="Arial"/>
          <a:cs typeface="Arial"/>
        </a:defRPr>
      </a:pPr>
      <a:endParaRPr lang="fi-FI"/>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2806469689117126E-2"/>
          <c:y val="3.5328973864015109E-2"/>
          <c:w val="0.90831330848094372"/>
          <c:h val="0.71699638446851088"/>
        </c:manualLayout>
      </c:layout>
      <c:lineChart>
        <c:grouping val="standard"/>
        <c:varyColors val="0"/>
        <c:ser>
          <c:idx val="1"/>
          <c:order val="0"/>
          <c:tx>
            <c:strRef>
              <c:f>Taul1!$B$1</c:f>
              <c:strCache>
                <c:ptCount val="1"/>
                <c:pt idx="0">
                  <c:v>Teollisuuden tuotanto (jalostusarvo kiintein hinnoin)</c:v>
                </c:pt>
              </c:strCache>
            </c:strRef>
          </c:tx>
          <c:spPr>
            <a:ln w="47625">
              <a:solidFill>
                <a:schemeClr val="accent4"/>
              </a:solidFill>
            </a:ln>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Taul1!$B$2:$B$49</c:f>
              <c:numCache>
                <c:formatCode>General</c:formatCode>
                <c:ptCount val="48"/>
                <c:pt idx="0">
                  <c:v>100.2</c:v>
                </c:pt>
                <c:pt idx="1">
                  <c:v>97.6</c:v>
                </c:pt>
                <c:pt idx="2">
                  <c:v>101.3</c:v>
                </c:pt>
                <c:pt idx="3">
                  <c:v>100.9</c:v>
                </c:pt>
                <c:pt idx="4">
                  <c:v>108.8</c:v>
                </c:pt>
                <c:pt idx="5">
                  <c:v>110.6</c:v>
                </c:pt>
                <c:pt idx="6">
                  <c:v>112.1</c:v>
                </c:pt>
                <c:pt idx="7">
                  <c:v>114.2</c:v>
                </c:pt>
                <c:pt idx="8">
                  <c:v>119.1</c:v>
                </c:pt>
                <c:pt idx="9">
                  <c:v>122.5</c:v>
                </c:pt>
                <c:pt idx="10">
                  <c:v>123.8</c:v>
                </c:pt>
                <c:pt idx="11">
                  <c:v>125.2</c:v>
                </c:pt>
                <c:pt idx="12">
                  <c:v>123.7</c:v>
                </c:pt>
                <c:pt idx="13">
                  <c:v>120.5</c:v>
                </c:pt>
                <c:pt idx="14">
                  <c:v>119.7</c:v>
                </c:pt>
                <c:pt idx="15">
                  <c:v>114</c:v>
                </c:pt>
                <c:pt idx="16">
                  <c:v>90.1</c:v>
                </c:pt>
                <c:pt idx="17">
                  <c:v>90.8</c:v>
                </c:pt>
                <c:pt idx="18">
                  <c:v>92.9</c:v>
                </c:pt>
                <c:pt idx="19">
                  <c:v>93</c:v>
                </c:pt>
                <c:pt idx="20">
                  <c:v>95.1</c:v>
                </c:pt>
                <c:pt idx="21">
                  <c:v>99.2</c:v>
                </c:pt>
                <c:pt idx="22">
                  <c:v>97.9</c:v>
                </c:pt>
                <c:pt idx="23">
                  <c:v>102.8</c:v>
                </c:pt>
                <c:pt idx="24">
                  <c:v>102.2</c:v>
                </c:pt>
                <c:pt idx="25">
                  <c:v>99</c:v>
                </c:pt>
                <c:pt idx="26">
                  <c:v>97.9</c:v>
                </c:pt>
                <c:pt idx="27">
                  <c:v>95.5</c:v>
                </c:pt>
                <c:pt idx="28">
                  <c:v>91.3</c:v>
                </c:pt>
                <c:pt idx="29">
                  <c:v>88.1</c:v>
                </c:pt>
                <c:pt idx="30">
                  <c:v>85.4</c:v>
                </c:pt>
                <c:pt idx="31">
                  <c:v>84.5</c:v>
                </c:pt>
                <c:pt idx="32">
                  <c:v>86.8</c:v>
                </c:pt>
                <c:pt idx="33">
                  <c:v>87.8</c:v>
                </c:pt>
                <c:pt idx="34">
                  <c:v>89.3</c:v>
                </c:pt>
                <c:pt idx="35">
                  <c:v>88.4</c:v>
                </c:pt>
                <c:pt idx="36">
                  <c:v>86.8</c:v>
                </c:pt>
                <c:pt idx="37">
                  <c:v>86.9</c:v>
                </c:pt>
                <c:pt idx="38">
                  <c:v>87.5</c:v>
                </c:pt>
                <c:pt idx="39">
                  <c:v>86.3</c:v>
                </c:pt>
                <c:pt idx="40">
                  <c:v>85.2</c:v>
                </c:pt>
                <c:pt idx="41">
                  <c:v>84.9</c:v>
                </c:pt>
                <c:pt idx="42">
                  <c:v>83.2</c:v>
                </c:pt>
                <c:pt idx="43">
                  <c:v>83.6</c:v>
                </c:pt>
                <c:pt idx="44">
                  <c:v>81.2</c:v>
                </c:pt>
              </c:numCache>
            </c:numRef>
          </c:val>
          <c:smooth val="0"/>
        </c:ser>
        <c:ser>
          <c:idx val="3"/>
          <c:order val="1"/>
          <c:tx>
            <c:strRef>
              <c:f>Taul1!$C$1</c:f>
              <c:strCache>
                <c:ptCount val="1"/>
                <c:pt idx="0">
                  <c:v>Teollisuuden tuottavuus</c:v>
                </c:pt>
              </c:strCache>
            </c:strRef>
          </c:tx>
          <c:spPr>
            <a:ln w="47625">
              <a:solidFill>
                <a:schemeClr val="accent3">
                  <a:lumMod val="50000"/>
                </a:schemeClr>
              </a:solidFill>
            </a:ln>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Taul1!$C$2:$C$49</c:f>
              <c:numCache>
                <c:formatCode>General</c:formatCode>
                <c:ptCount val="48"/>
                <c:pt idx="0">
                  <c:v>101.06327090000001</c:v>
                </c:pt>
                <c:pt idx="1">
                  <c:v>98.919319560000005</c:v>
                </c:pt>
                <c:pt idx="2">
                  <c:v>102.7317477</c:v>
                </c:pt>
                <c:pt idx="3">
                  <c:v>97.411125580000004</c:v>
                </c:pt>
                <c:pt idx="4">
                  <c:v>105.64935970000001</c:v>
                </c:pt>
                <c:pt idx="5">
                  <c:v>110.3519438</c:v>
                </c:pt>
                <c:pt idx="6">
                  <c:v>110.1359393</c:v>
                </c:pt>
                <c:pt idx="7">
                  <c:v>114.6294525</c:v>
                </c:pt>
                <c:pt idx="8">
                  <c:v>116.6012764</c:v>
                </c:pt>
                <c:pt idx="9">
                  <c:v>119.0912733</c:v>
                </c:pt>
                <c:pt idx="10">
                  <c:v>123.5223385</c:v>
                </c:pt>
                <c:pt idx="11">
                  <c:v>120.24461719999999</c:v>
                </c:pt>
                <c:pt idx="12">
                  <c:v>120.468491</c:v>
                </c:pt>
                <c:pt idx="13">
                  <c:v>118.17996770000001</c:v>
                </c:pt>
                <c:pt idx="14">
                  <c:v>113.8480758</c:v>
                </c:pt>
                <c:pt idx="15">
                  <c:v>114.2225225</c:v>
                </c:pt>
                <c:pt idx="16">
                  <c:v>100.0727863</c:v>
                </c:pt>
                <c:pt idx="17">
                  <c:v>102.9056386</c:v>
                </c:pt>
                <c:pt idx="18">
                  <c:v>102.5002811</c:v>
                </c:pt>
                <c:pt idx="19">
                  <c:v>105.4705982</c:v>
                </c:pt>
                <c:pt idx="20">
                  <c:v>109.79278549999999</c:v>
                </c:pt>
                <c:pt idx="21">
                  <c:v>112.4255435</c:v>
                </c:pt>
                <c:pt idx="22">
                  <c:v>115.7488838</c:v>
                </c:pt>
                <c:pt idx="23">
                  <c:v>117.54359150000001</c:v>
                </c:pt>
                <c:pt idx="24">
                  <c:v>116.2202795</c:v>
                </c:pt>
                <c:pt idx="25">
                  <c:v>112.65808319999999</c:v>
                </c:pt>
                <c:pt idx="26">
                  <c:v>110.72655930000001</c:v>
                </c:pt>
                <c:pt idx="27">
                  <c:v>108.3795068</c:v>
                </c:pt>
                <c:pt idx="28">
                  <c:v>102.7741059</c:v>
                </c:pt>
                <c:pt idx="29">
                  <c:v>98.573323270000003</c:v>
                </c:pt>
                <c:pt idx="30">
                  <c:v>99.558735150000004</c:v>
                </c:pt>
                <c:pt idx="31">
                  <c:v>100.1186967</c:v>
                </c:pt>
                <c:pt idx="32">
                  <c:v>102.91691539999999</c:v>
                </c:pt>
                <c:pt idx="33">
                  <c:v>104.847781</c:v>
                </c:pt>
                <c:pt idx="34">
                  <c:v>109.4597539</c:v>
                </c:pt>
                <c:pt idx="35">
                  <c:v>108.0390476</c:v>
                </c:pt>
                <c:pt idx="36">
                  <c:v>107.98217750000001</c:v>
                </c:pt>
                <c:pt idx="37">
                  <c:v>109.41201890000001</c:v>
                </c:pt>
                <c:pt idx="38">
                  <c:v>109.50628279999999</c:v>
                </c:pt>
                <c:pt idx="39">
                  <c:v>106.8026521</c:v>
                </c:pt>
                <c:pt idx="40">
                  <c:v>106.9487585</c:v>
                </c:pt>
                <c:pt idx="41">
                  <c:v>107.87084919999999</c:v>
                </c:pt>
                <c:pt idx="42">
                  <c:v>104.203003</c:v>
                </c:pt>
                <c:pt idx="43">
                  <c:v>106.788438</c:v>
                </c:pt>
                <c:pt idx="44">
                  <c:v>102.8564161</c:v>
                </c:pt>
              </c:numCache>
            </c:numRef>
          </c:val>
          <c:smooth val="0"/>
        </c:ser>
        <c:ser>
          <c:idx val="4"/>
          <c:order val="2"/>
          <c:tx>
            <c:strRef>
              <c:f>Taul1!$D$1</c:f>
              <c:strCache>
                <c:ptCount val="1"/>
                <c:pt idx="0">
                  <c:v>Teollisuuden työn hinta </c:v>
                </c:pt>
              </c:strCache>
            </c:strRef>
          </c:tx>
          <c:spPr>
            <a:ln w="47625">
              <a:solidFill>
                <a:schemeClr val="tx1"/>
              </a:solidFill>
            </a:ln>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Taul1!$D$2:$D$49</c:f>
              <c:numCache>
                <c:formatCode>General</c:formatCode>
                <c:ptCount val="48"/>
                <c:pt idx="0">
                  <c:v>98.2</c:v>
                </c:pt>
                <c:pt idx="1">
                  <c:v>99.5</c:v>
                </c:pt>
                <c:pt idx="2">
                  <c:v>100.5</c:v>
                </c:pt>
                <c:pt idx="3">
                  <c:v>101.9</c:v>
                </c:pt>
                <c:pt idx="4">
                  <c:v>101.8</c:v>
                </c:pt>
                <c:pt idx="5">
                  <c:v>102.4</c:v>
                </c:pt>
                <c:pt idx="6">
                  <c:v>104.2</c:v>
                </c:pt>
                <c:pt idx="7">
                  <c:v>105.2</c:v>
                </c:pt>
                <c:pt idx="8">
                  <c:v>108.1</c:v>
                </c:pt>
                <c:pt idx="9">
                  <c:v>110.5</c:v>
                </c:pt>
                <c:pt idx="10">
                  <c:v>113.1</c:v>
                </c:pt>
                <c:pt idx="11">
                  <c:v>115.3</c:v>
                </c:pt>
                <c:pt idx="12">
                  <c:v>114.3</c:v>
                </c:pt>
                <c:pt idx="13">
                  <c:v>112.7</c:v>
                </c:pt>
                <c:pt idx="14">
                  <c:v>114.9</c:v>
                </c:pt>
                <c:pt idx="15">
                  <c:v>116.8</c:v>
                </c:pt>
                <c:pt idx="16">
                  <c:v>119</c:v>
                </c:pt>
                <c:pt idx="17">
                  <c:v>123.7</c:v>
                </c:pt>
                <c:pt idx="18">
                  <c:v>123.2</c:v>
                </c:pt>
                <c:pt idx="19">
                  <c:v>119.5</c:v>
                </c:pt>
                <c:pt idx="20">
                  <c:v>120.7</c:v>
                </c:pt>
                <c:pt idx="21">
                  <c:v>118.8</c:v>
                </c:pt>
                <c:pt idx="22">
                  <c:v>119.9</c:v>
                </c:pt>
                <c:pt idx="23">
                  <c:v>120.7</c:v>
                </c:pt>
                <c:pt idx="24">
                  <c:v>122.6</c:v>
                </c:pt>
                <c:pt idx="25">
                  <c:v>121.5</c:v>
                </c:pt>
                <c:pt idx="26">
                  <c:v>122.8</c:v>
                </c:pt>
                <c:pt idx="27">
                  <c:v>125.3</c:v>
                </c:pt>
                <c:pt idx="28">
                  <c:v>127.1</c:v>
                </c:pt>
                <c:pt idx="29">
                  <c:v>127.4</c:v>
                </c:pt>
                <c:pt idx="30">
                  <c:v>129.6</c:v>
                </c:pt>
                <c:pt idx="31">
                  <c:v>131.1</c:v>
                </c:pt>
                <c:pt idx="32">
                  <c:v>128.30000000000001</c:v>
                </c:pt>
                <c:pt idx="33">
                  <c:v>131.69999999999999</c:v>
                </c:pt>
                <c:pt idx="34">
                  <c:v>130.19999999999999</c:v>
                </c:pt>
                <c:pt idx="35">
                  <c:v>130.5</c:v>
                </c:pt>
                <c:pt idx="36">
                  <c:v>131.9</c:v>
                </c:pt>
                <c:pt idx="37">
                  <c:v>133.69999999999999</c:v>
                </c:pt>
                <c:pt idx="38">
                  <c:v>131.80000000000001</c:v>
                </c:pt>
                <c:pt idx="39">
                  <c:v>132.19999999999999</c:v>
                </c:pt>
                <c:pt idx="40">
                  <c:v>134.9</c:v>
                </c:pt>
                <c:pt idx="41">
                  <c:v>134.4</c:v>
                </c:pt>
                <c:pt idx="42">
                  <c:v>135.4</c:v>
                </c:pt>
                <c:pt idx="43">
                  <c:v>136.19999999999999</c:v>
                </c:pt>
                <c:pt idx="44">
                  <c:v>136.6</c:v>
                </c:pt>
              </c:numCache>
            </c:numRef>
          </c:val>
          <c:smooth val="0"/>
        </c:ser>
        <c:dLbls>
          <c:showLegendKey val="0"/>
          <c:showVal val="0"/>
          <c:showCatName val="0"/>
          <c:showSerName val="0"/>
          <c:showPercent val="0"/>
          <c:showBubbleSize val="0"/>
        </c:dLbls>
        <c:smooth val="0"/>
        <c:axId val="494099464"/>
        <c:axId val="494099856"/>
      </c:lineChart>
      <c:catAx>
        <c:axId val="494099464"/>
        <c:scaling>
          <c:orientation val="minMax"/>
        </c:scaling>
        <c:delete val="0"/>
        <c:axPos val="b"/>
        <c:majorGridlines>
          <c:spPr>
            <a:ln w="3175">
              <a:solidFill>
                <a:schemeClr val="tx1">
                  <a:tint val="75000"/>
                  <a:shade val="95000"/>
                  <a:satMod val="105000"/>
                </a:schemeClr>
              </a:solidFill>
              <a:prstDash val="sysDot"/>
            </a:ln>
          </c:spPr>
        </c:majorGridlines>
        <c:minorGridlines>
          <c:spPr>
            <a:ln w="3175">
              <a:solidFill>
                <a:schemeClr val="tx1"/>
              </a:solidFill>
              <a:prstDash val="sysDash"/>
            </a:ln>
            <a:effectLst>
              <a:glow rad="127000">
                <a:schemeClr val="bg1">
                  <a:alpha val="67000"/>
                </a:schemeClr>
              </a:glow>
            </a:effectLst>
          </c:spPr>
        </c:minorGridlines>
        <c:numFmt formatCode="General" sourceLinked="1"/>
        <c:majorTickMark val="out"/>
        <c:minorTickMark val="none"/>
        <c:tickLblPos val="nextTo"/>
        <c:spPr>
          <a:noFill/>
        </c:spPr>
        <c:txPr>
          <a:bodyPr rot="60000" vert="horz" anchor="t" anchorCtr="0"/>
          <a:lstStyle/>
          <a:p>
            <a:pPr>
              <a:defRPr sz="1050" b="0" i="0" baseline="0">
                <a:solidFill>
                  <a:schemeClr val="tx2"/>
                </a:solidFill>
                <a:latin typeface="Verdana" panose="020B0604030504040204" pitchFamily="34" charset="0"/>
              </a:defRPr>
            </a:pPr>
            <a:endParaRPr lang="fi-FI"/>
          </a:p>
        </c:txPr>
        <c:crossAx val="494099856"/>
        <c:crosses val="autoZero"/>
        <c:auto val="1"/>
        <c:lblAlgn val="ctr"/>
        <c:lblOffset val="100"/>
        <c:tickMarkSkip val="4"/>
        <c:noMultiLvlLbl val="0"/>
      </c:catAx>
      <c:valAx>
        <c:axId val="494099856"/>
        <c:scaling>
          <c:orientation val="minMax"/>
          <c:max val="140"/>
          <c:min val="75"/>
        </c:scaling>
        <c:delete val="0"/>
        <c:axPos val="l"/>
        <c:majorGridlines>
          <c:spPr>
            <a:ln w="3175" cmpd="sng">
              <a:prstDash val="sysDot"/>
            </a:ln>
            <a:effectLst>
              <a:glow>
                <a:schemeClr val="accent1"/>
              </a:glow>
            </a:effectLst>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94099464"/>
        <c:crosses val="autoZero"/>
        <c:crossBetween val="between"/>
        <c:majorUnit val="5"/>
      </c:valAx>
    </c:plotArea>
    <c:legend>
      <c:legendPos val="b"/>
      <c:layout>
        <c:manualLayout>
          <c:xMode val="edge"/>
          <c:yMode val="edge"/>
          <c:x val="4.6684469481102664E-2"/>
          <c:y val="0.83599025305676411"/>
          <c:w val="0.90930112515776362"/>
          <c:h val="0.149512614787988"/>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599080268658374E-2"/>
          <c:y val="3.5329142444596916E-2"/>
          <c:w val="0.84314918536953676"/>
          <c:h val="0.80809672308455782"/>
        </c:manualLayout>
      </c:layout>
      <c:lineChart>
        <c:grouping val="standard"/>
        <c:varyColors val="0"/>
        <c:ser>
          <c:idx val="2"/>
          <c:order val="0"/>
          <c:tx>
            <c:strRef>
              <c:f>Taul1!$B$1</c:f>
              <c:strCache>
                <c:ptCount val="1"/>
                <c:pt idx="0">
                  <c:v>Suomi suhteessa Saksaan</c:v>
                </c:pt>
              </c:strCache>
            </c:strRef>
          </c:tx>
          <c:spPr>
            <a:ln w="47625"/>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Taul1!$B$2:$B$49</c:f>
              <c:numCache>
                <c:formatCode>0.0</c:formatCode>
                <c:ptCount val="48"/>
                <c:pt idx="0">
                  <c:v>100</c:v>
                </c:pt>
                <c:pt idx="1">
                  <c:v>103</c:v>
                </c:pt>
                <c:pt idx="2">
                  <c:v>102.1</c:v>
                </c:pt>
                <c:pt idx="3">
                  <c:v>109.1</c:v>
                </c:pt>
                <c:pt idx="4">
                  <c:v>102.2</c:v>
                </c:pt>
                <c:pt idx="5">
                  <c:v>101.1</c:v>
                </c:pt>
                <c:pt idx="6">
                  <c:v>103</c:v>
                </c:pt>
                <c:pt idx="7">
                  <c:v>101.9</c:v>
                </c:pt>
                <c:pt idx="8">
                  <c:v>103.6</c:v>
                </c:pt>
                <c:pt idx="9">
                  <c:v>102.8</c:v>
                </c:pt>
                <c:pt idx="10">
                  <c:v>103.1</c:v>
                </c:pt>
                <c:pt idx="11">
                  <c:v>106.9</c:v>
                </c:pt>
                <c:pt idx="12">
                  <c:v>102.9</c:v>
                </c:pt>
                <c:pt idx="13">
                  <c:v>101.3</c:v>
                </c:pt>
                <c:pt idx="14">
                  <c:v>106.2</c:v>
                </c:pt>
                <c:pt idx="15">
                  <c:v>98.1</c:v>
                </c:pt>
                <c:pt idx="16">
                  <c:v>102.9</c:v>
                </c:pt>
                <c:pt idx="17">
                  <c:v>108.5</c:v>
                </c:pt>
                <c:pt idx="18">
                  <c:v>111.3</c:v>
                </c:pt>
                <c:pt idx="19">
                  <c:v>107</c:v>
                </c:pt>
                <c:pt idx="20">
                  <c:v>113.3</c:v>
                </c:pt>
                <c:pt idx="21">
                  <c:v>111.6</c:v>
                </c:pt>
                <c:pt idx="22">
                  <c:v>109.7</c:v>
                </c:pt>
                <c:pt idx="23">
                  <c:v>108.3</c:v>
                </c:pt>
                <c:pt idx="24">
                  <c:v>113.2</c:v>
                </c:pt>
                <c:pt idx="25">
                  <c:v>114.2</c:v>
                </c:pt>
                <c:pt idx="26">
                  <c:v>118.5</c:v>
                </c:pt>
                <c:pt idx="27">
                  <c:v>120.4</c:v>
                </c:pt>
                <c:pt idx="28">
                  <c:v>128.6</c:v>
                </c:pt>
                <c:pt idx="29">
                  <c:v>132.80000000000001</c:v>
                </c:pt>
                <c:pt idx="30">
                  <c:v>134.19999999999999</c:v>
                </c:pt>
                <c:pt idx="31">
                  <c:v>130.4</c:v>
                </c:pt>
                <c:pt idx="32">
                  <c:v>124.1</c:v>
                </c:pt>
                <c:pt idx="33">
                  <c:v>125</c:v>
                </c:pt>
                <c:pt idx="34">
                  <c:v>117.7</c:v>
                </c:pt>
                <c:pt idx="35">
                  <c:v>120.7</c:v>
                </c:pt>
                <c:pt idx="36">
                  <c:v>121</c:v>
                </c:pt>
                <c:pt idx="37">
                  <c:v>119.2</c:v>
                </c:pt>
                <c:pt idx="38">
                  <c:v>117.7</c:v>
                </c:pt>
                <c:pt idx="39">
                  <c:v>120.7</c:v>
                </c:pt>
                <c:pt idx="40" formatCode="General">
                  <c:v>121.1</c:v>
                </c:pt>
                <c:pt idx="41" formatCode="General">
                  <c:v>119.1</c:v>
                </c:pt>
                <c:pt idx="42" formatCode="General">
                  <c:v>125.2</c:v>
                </c:pt>
                <c:pt idx="43" formatCode="General">
                  <c:v>121</c:v>
                </c:pt>
                <c:pt idx="44" formatCode="General">
                  <c:v>126</c:v>
                </c:pt>
              </c:numCache>
            </c:numRef>
          </c:val>
          <c:smooth val="0"/>
        </c:ser>
        <c:ser>
          <c:idx val="0"/>
          <c:order val="1"/>
          <c:tx>
            <c:strRef>
              <c:f>Taul1!$C$1</c:f>
              <c:strCache>
                <c:ptCount val="1"/>
                <c:pt idx="0">
                  <c:v>Suomi suhteessa Ruotsiin</c:v>
                </c:pt>
              </c:strCache>
            </c:strRef>
          </c:tx>
          <c:spPr>
            <a:ln w="47625"/>
          </c:spPr>
          <c:marker>
            <c:symbol val="none"/>
          </c:marker>
          <c:cat>
            <c:numRef>
              <c:f>Taul1!$A$2:$A$49</c:f>
              <c:numCache>
                <c:formatCode>General</c:formatCode>
                <c:ptCount val="48"/>
                <c:pt idx="0">
                  <c:v>2005</c:v>
                </c:pt>
                <c:pt idx="4">
                  <c:v>2006</c:v>
                </c:pt>
                <c:pt idx="8">
                  <c:v>2007</c:v>
                </c:pt>
                <c:pt idx="12">
                  <c:v>2008</c:v>
                </c:pt>
                <c:pt idx="16">
                  <c:v>2009</c:v>
                </c:pt>
                <c:pt idx="20">
                  <c:v>2010</c:v>
                </c:pt>
                <c:pt idx="24">
                  <c:v>2011</c:v>
                </c:pt>
                <c:pt idx="28">
                  <c:v>2012</c:v>
                </c:pt>
                <c:pt idx="32">
                  <c:v>2013</c:v>
                </c:pt>
                <c:pt idx="36">
                  <c:v>2014</c:v>
                </c:pt>
                <c:pt idx="40">
                  <c:v>2015</c:v>
                </c:pt>
                <c:pt idx="44">
                  <c:v>2016</c:v>
                </c:pt>
              </c:numCache>
            </c:numRef>
          </c:cat>
          <c:val>
            <c:numRef>
              <c:f>Taul1!$C$2:$C$49</c:f>
              <c:numCache>
                <c:formatCode>0.0</c:formatCode>
                <c:ptCount val="48"/>
                <c:pt idx="0">
                  <c:v>100</c:v>
                </c:pt>
                <c:pt idx="1">
                  <c:v>104.5</c:v>
                </c:pt>
                <c:pt idx="2">
                  <c:v>103.8</c:v>
                </c:pt>
                <c:pt idx="3">
                  <c:v>111</c:v>
                </c:pt>
                <c:pt idx="4">
                  <c:v>108.9</c:v>
                </c:pt>
                <c:pt idx="5">
                  <c:v>106.5</c:v>
                </c:pt>
                <c:pt idx="6">
                  <c:v>107.6</c:v>
                </c:pt>
                <c:pt idx="7">
                  <c:v>103.2</c:v>
                </c:pt>
                <c:pt idx="8">
                  <c:v>104.5</c:v>
                </c:pt>
                <c:pt idx="9">
                  <c:v>104.3</c:v>
                </c:pt>
                <c:pt idx="10">
                  <c:v>100.2</c:v>
                </c:pt>
                <c:pt idx="11">
                  <c:v>106.7</c:v>
                </c:pt>
                <c:pt idx="12">
                  <c:v>103</c:v>
                </c:pt>
                <c:pt idx="13">
                  <c:v>99.1</c:v>
                </c:pt>
                <c:pt idx="14">
                  <c:v>104.8</c:v>
                </c:pt>
                <c:pt idx="15">
                  <c:v>99.5</c:v>
                </c:pt>
                <c:pt idx="16">
                  <c:v>111</c:v>
                </c:pt>
                <c:pt idx="17">
                  <c:v>109.5</c:v>
                </c:pt>
                <c:pt idx="18">
                  <c:v>107.3</c:v>
                </c:pt>
                <c:pt idx="19">
                  <c:v>100.9</c:v>
                </c:pt>
                <c:pt idx="20">
                  <c:v>115.6</c:v>
                </c:pt>
                <c:pt idx="21">
                  <c:v>113.7</c:v>
                </c:pt>
                <c:pt idx="22">
                  <c:v>110.7</c:v>
                </c:pt>
                <c:pt idx="23">
                  <c:v>113.3</c:v>
                </c:pt>
                <c:pt idx="24">
                  <c:v>118.1</c:v>
                </c:pt>
                <c:pt idx="25">
                  <c:v>116</c:v>
                </c:pt>
                <c:pt idx="26">
                  <c:v>118.7</c:v>
                </c:pt>
                <c:pt idx="27">
                  <c:v>120.9</c:v>
                </c:pt>
                <c:pt idx="28">
                  <c:v>122.4</c:v>
                </c:pt>
                <c:pt idx="29">
                  <c:v>129</c:v>
                </c:pt>
                <c:pt idx="30">
                  <c:v>130.19999999999999</c:v>
                </c:pt>
                <c:pt idx="31">
                  <c:v>127.1</c:v>
                </c:pt>
                <c:pt idx="32">
                  <c:v>127.1</c:v>
                </c:pt>
                <c:pt idx="33">
                  <c:v>121.3</c:v>
                </c:pt>
                <c:pt idx="34">
                  <c:v>118.4</c:v>
                </c:pt>
                <c:pt idx="35">
                  <c:v>119.6</c:v>
                </c:pt>
                <c:pt idx="36">
                  <c:v>118.9</c:v>
                </c:pt>
                <c:pt idx="37">
                  <c:v>120.6</c:v>
                </c:pt>
                <c:pt idx="38">
                  <c:v>114.5</c:v>
                </c:pt>
                <c:pt idx="39">
                  <c:v>121.1</c:v>
                </c:pt>
                <c:pt idx="40" formatCode="General">
                  <c:v>123.2</c:v>
                </c:pt>
                <c:pt idx="41" formatCode="General">
                  <c:v>123.2</c:v>
                </c:pt>
                <c:pt idx="42" formatCode="General">
                  <c:v>129.4</c:v>
                </c:pt>
                <c:pt idx="43" formatCode="General">
                  <c:v>127.6</c:v>
                </c:pt>
                <c:pt idx="44" formatCode="General">
                  <c:v>129.5</c:v>
                </c:pt>
              </c:numCache>
            </c:numRef>
          </c:val>
          <c:smooth val="0"/>
        </c:ser>
        <c:dLbls>
          <c:showLegendKey val="0"/>
          <c:showVal val="0"/>
          <c:showCatName val="0"/>
          <c:showSerName val="0"/>
          <c:showPercent val="0"/>
          <c:showBubbleSize val="0"/>
        </c:dLbls>
        <c:smooth val="0"/>
        <c:axId val="494102208"/>
        <c:axId val="494102600"/>
      </c:lineChart>
      <c:catAx>
        <c:axId val="494102208"/>
        <c:scaling>
          <c:orientation val="minMax"/>
        </c:scaling>
        <c:delete val="0"/>
        <c:axPos val="b"/>
        <c:majorGridlines>
          <c:spPr>
            <a:ln w="3175">
              <a:solidFill>
                <a:schemeClr val="tx1">
                  <a:tint val="75000"/>
                  <a:shade val="95000"/>
                  <a:satMod val="105000"/>
                </a:schemeClr>
              </a:solidFill>
              <a:prstDash val="sysDot"/>
            </a:ln>
          </c:spPr>
        </c:majorGridlines>
        <c:minorGridlines>
          <c:spPr>
            <a:ln w="3175">
              <a:solidFill>
                <a:schemeClr val="tx1"/>
              </a:solidFill>
              <a:prstDash val="sysDash"/>
            </a:ln>
            <a:effectLst>
              <a:glow rad="127000">
                <a:schemeClr val="bg1">
                  <a:alpha val="67000"/>
                </a:schemeClr>
              </a:glow>
            </a:effectLst>
          </c:spPr>
        </c:minorGridlines>
        <c:numFmt formatCode="General" sourceLinked="0"/>
        <c:majorTickMark val="out"/>
        <c:minorTickMark val="none"/>
        <c:tickLblPos val="nextTo"/>
        <c:spPr>
          <a:noFill/>
        </c:spPr>
        <c:txPr>
          <a:bodyPr rot="60000" vert="horz" anchor="t" anchorCtr="0"/>
          <a:lstStyle/>
          <a:p>
            <a:pPr>
              <a:defRPr sz="1050" b="0" i="0" baseline="0">
                <a:solidFill>
                  <a:schemeClr val="tx1"/>
                </a:solidFill>
                <a:latin typeface="Verdana" panose="020B0604030504040204" pitchFamily="34" charset="0"/>
              </a:defRPr>
            </a:pPr>
            <a:endParaRPr lang="fi-FI"/>
          </a:p>
        </c:txPr>
        <c:crossAx val="494102600"/>
        <c:crosses val="autoZero"/>
        <c:auto val="1"/>
        <c:lblAlgn val="ctr"/>
        <c:lblOffset val="100"/>
        <c:tickLblSkip val="1"/>
        <c:tickMarkSkip val="4"/>
        <c:noMultiLvlLbl val="0"/>
      </c:catAx>
      <c:valAx>
        <c:axId val="494102600"/>
        <c:scaling>
          <c:orientation val="minMax"/>
          <c:max val="140"/>
          <c:min val="95"/>
        </c:scaling>
        <c:delete val="0"/>
        <c:axPos val="l"/>
        <c:majorGridlines>
          <c:spPr>
            <a:ln w="3175" cmpd="sng">
              <a:prstDash val="sysDot"/>
            </a:ln>
            <a:effectLst>
              <a:glow>
                <a:schemeClr val="accent1"/>
              </a:glow>
            </a:effectLst>
          </c:spPr>
        </c:majorGridlines>
        <c:numFmt formatCode="General"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494102208"/>
        <c:crosses val="autoZero"/>
        <c:crossBetween val="between"/>
        <c:majorUnit val="5"/>
      </c:valAx>
    </c:plotArea>
    <c:legend>
      <c:legendPos val="b"/>
      <c:layout>
        <c:manualLayout>
          <c:xMode val="edge"/>
          <c:yMode val="edge"/>
          <c:x val="0.18130756542167945"/>
          <c:y val="0.92386752546741657"/>
          <c:w val="0.55937923396060629"/>
          <c:h val="5.5195993305340467E-2"/>
        </c:manualLayout>
      </c:layout>
      <c:overlay val="0"/>
      <c:txPr>
        <a:bodyPr/>
        <a:lstStyle/>
        <a:p>
          <a:pPr>
            <a:defRPr sz="1050" b="0" i="0" baseline="0">
              <a:solidFill>
                <a:schemeClr val="tx2"/>
              </a:solidFill>
              <a:latin typeface="Verdana" panose="020B0604030504040204" pitchFamily="34" charset="0"/>
            </a:defRPr>
          </a:pPr>
          <a:endParaRPr lang="fi-FI"/>
        </a:p>
      </c:txPr>
    </c:legend>
    <c:plotVisOnly val="1"/>
    <c:dispBlanksAs val="gap"/>
    <c:showDLblsOverMax val="0"/>
  </c:chart>
  <c:txPr>
    <a:bodyPr/>
    <a:lstStyle/>
    <a:p>
      <a:pPr>
        <a:defRPr sz="1800"/>
      </a:pPr>
      <a:endParaRPr lang="fi-FI"/>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TES-korotus</c:v>
                </c:pt>
              </c:strCache>
            </c:strRef>
          </c:tx>
          <c:spPr>
            <a:solidFill>
              <a:schemeClr val="accent1"/>
            </a:solidFill>
            <a:ln>
              <a:noFill/>
            </a:ln>
            <a:effectLst/>
          </c:spPr>
          <c:invertIfNegative val="0"/>
          <c:cat>
            <c:numRef>
              <c:f>Taul1!$A$2:$A$11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Taul1!$B$2:$B$11</c:f>
              <c:numCache>
                <c:formatCode>General</c:formatCode>
                <c:ptCount val="10"/>
                <c:pt idx="0">
                  <c:v>2.5</c:v>
                </c:pt>
                <c:pt idx="1">
                  <c:v>1.8</c:v>
                </c:pt>
                <c:pt idx="2">
                  <c:v>2.1</c:v>
                </c:pt>
                <c:pt idx="3">
                  <c:v>4.2</c:v>
                </c:pt>
                <c:pt idx="4">
                  <c:v>3.6</c:v>
                </c:pt>
                <c:pt idx="5">
                  <c:v>2</c:v>
                </c:pt>
                <c:pt idx="6">
                  <c:v>2</c:v>
                </c:pt>
                <c:pt idx="7">
                  <c:v>2.6</c:v>
                </c:pt>
                <c:pt idx="8">
                  <c:v>1.8</c:v>
                </c:pt>
                <c:pt idx="9">
                  <c:v>0.7</c:v>
                </c:pt>
              </c:numCache>
            </c:numRef>
          </c:val>
        </c:ser>
        <c:ser>
          <c:idx val="1"/>
          <c:order val="1"/>
          <c:tx>
            <c:strRef>
              <c:f>Taul1!$C$1</c:f>
              <c:strCache>
                <c:ptCount val="1"/>
                <c:pt idx="0">
                  <c:v>Toteutunut palkankorotus</c:v>
                </c:pt>
              </c:strCache>
            </c:strRef>
          </c:tx>
          <c:spPr>
            <a:solidFill>
              <a:schemeClr val="accent3"/>
            </a:solidFill>
            <a:ln>
              <a:noFill/>
            </a:ln>
            <a:effectLst/>
          </c:spPr>
          <c:invertIfNegative val="0"/>
          <c:cat>
            <c:numRef>
              <c:f>Taul1!$A$2:$A$11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Taul1!$C$2:$C$11</c:f>
              <c:numCache>
                <c:formatCode>General</c:formatCode>
                <c:ptCount val="10"/>
                <c:pt idx="0">
                  <c:v>3.9</c:v>
                </c:pt>
                <c:pt idx="1">
                  <c:v>2.9</c:v>
                </c:pt>
                <c:pt idx="2">
                  <c:v>3.4</c:v>
                </c:pt>
                <c:pt idx="3">
                  <c:v>5.5</c:v>
                </c:pt>
                <c:pt idx="4">
                  <c:v>4</c:v>
                </c:pt>
                <c:pt idx="5">
                  <c:v>2.6</c:v>
                </c:pt>
                <c:pt idx="6">
                  <c:v>2.7</c:v>
                </c:pt>
                <c:pt idx="7">
                  <c:v>3.2</c:v>
                </c:pt>
                <c:pt idx="8">
                  <c:v>2.1</c:v>
                </c:pt>
                <c:pt idx="9">
                  <c:v>1.4</c:v>
                </c:pt>
              </c:numCache>
            </c:numRef>
          </c:val>
        </c:ser>
        <c:dLbls>
          <c:showLegendKey val="0"/>
          <c:showVal val="0"/>
          <c:showCatName val="0"/>
          <c:showSerName val="0"/>
          <c:showPercent val="0"/>
          <c:showBubbleSize val="0"/>
        </c:dLbls>
        <c:gapWidth val="160"/>
        <c:overlap val="-17"/>
        <c:axId val="494103384"/>
        <c:axId val="494103776"/>
      </c:barChart>
      <c:lineChart>
        <c:grouping val="standard"/>
        <c:varyColors val="0"/>
        <c:ser>
          <c:idx val="2"/>
          <c:order val="2"/>
          <c:tx>
            <c:strRef>
              <c:f>Taul1!$D$1</c:f>
              <c:strCache>
                <c:ptCount val="1"/>
                <c:pt idx="0">
                  <c:v>TES-korotukset ylittävät palkankorotukset kumulatiivisesti 2005-2014</c:v>
                </c:pt>
              </c:strCache>
            </c:strRef>
          </c:tx>
          <c:spPr>
            <a:ln w="28575" cap="rnd">
              <a:solidFill>
                <a:schemeClr val="accent1">
                  <a:lumMod val="60000"/>
                  <a:lumOff val="40000"/>
                </a:schemeClr>
              </a:solidFill>
              <a:round/>
            </a:ln>
            <a:effectLst/>
          </c:spPr>
          <c:marker>
            <c:symbol val="none"/>
          </c:marker>
          <c:cat>
            <c:numRef>
              <c:f>Taul1!$A$2:$A$11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Taul1!$D$2:$D$11</c:f>
              <c:numCache>
                <c:formatCode>General</c:formatCode>
                <c:ptCount val="10"/>
                <c:pt idx="0">
                  <c:v>1.3736999999999999</c:v>
                </c:pt>
                <c:pt idx="1">
                  <c:v>2.5116000000000001</c:v>
                </c:pt>
                <c:pt idx="2">
                  <c:v>3.8153999999999999</c:v>
                </c:pt>
                <c:pt idx="3">
                  <c:v>5.165</c:v>
                </c:pt>
                <c:pt idx="4">
                  <c:v>5.5857000000000001</c:v>
                </c:pt>
                <c:pt idx="5">
                  <c:v>6.2191999999999998</c:v>
                </c:pt>
                <c:pt idx="6">
                  <c:v>6.9626999999999999</c:v>
                </c:pt>
                <c:pt idx="7">
                  <c:v>7.6044999999999998</c:v>
                </c:pt>
                <c:pt idx="8">
                  <c:v>7.9272999999999998</c:v>
                </c:pt>
                <c:pt idx="9">
                  <c:v>8.6828000000000003</c:v>
                </c:pt>
              </c:numCache>
            </c:numRef>
          </c:val>
          <c:smooth val="0"/>
        </c:ser>
        <c:dLbls>
          <c:showLegendKey val="0"/>
          <c:showVal val="0"/>
          <c:showCatName val="0"/>
          <c:showSerName val="0"/>
          <c:showPercent val="0"/>
          <c:showBubbleSize val="0"/>
        </c:dLbls>
        <c:marker val="1"/>
        <c:smooth val="0"/>
        <c:axId val="494103384"/>
        <c:axId val="494103776"/>
      </c:lineChart>
      <c:catAx>
        <c:axId val="4941033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94103776"/>
        <c:crosses val="autoZero"/>
        <c:auto val="1"/>
        <c:lblAlgn val="ctr"/>
        <c:lblOffset val="100"/>
        <c:noMultiLvlLbl val="0"/>
      </c:catAx>
      <c:valAx>
        <c:axId val="494103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94103384"/>
        <c:crosses val="autoZero"/>
        <c:crossBetween val="between"/>
      </c:valAx>
      <c:spPr>
        <a:noFill/>
        <a:ln>
          <a:noFill/>
        </a:ln>
        <a:effectLst/>
      </c:spPr>
    </c:plotArea>
    <c:legend>
      <c:legendPos val="b"/>
      <c:layout>
        <c:manualLayout>
          <c:xMode val="edge"/>
          <c:yMode val="edge"/>
          <c:x val="4.4473956291714793E-2"/>
          <c:y val="0.81012416764504391"/>
          <c:w val="0.89031867007268928"/>
          <c:h val="0.17224169186951935"/>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089542265285657E-2"/>
          <c:y val="3.588504460669692E-2"/>
          <c:w val="0.94388239224858006"/>
          <c:h val="0.68548559332736625"/>
        </c:manualLayout>
      </c:layout>
      <c:barChart>
        <c:barDir val="col"/>
        <c:grouping val="clustered"/>
        <c:varyColors val="0"/>
        <c:ser>
          <c:idx val="0"/>
          <c:order val="0"/>
          <c:tx>
            <c:strRef>
              <c:f>Taul1!$B$1</c:f>
              <c:strCache>
                <c:ptCount val="1"/>
                <c:pt idx="0">
                  <c:v>TES-korotus</c:v>
                </c:pt>
              </c:strCache>
            </c:strRef>
          </c:tx>
          <c:spPr>
            <a:solidFill>
              <a:schemeClr val="accent1"/>
            </a:solidFill>
            <a:ln>
              <a:noFill/>
            </a:ln>
            <a:effectLst/>
          </c:spPr>
          <c:invertIfNegative val="0"/>
          <c:cat>
            <c:numRef>
              <c:f>Taul1!$A$2:$A$11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Taul1!$B$2:$B$11</c:f>
              <c:numCache>
                <c:formatCode>General</c:formatCode>
                <c:ptCount val="10"/>
                <c:pt idx="0">
                  <c:v>1.6</c:v>
                </c:pt>
                <c:pt idx="1">
                  <c:v>1.5</c:v>
                </c:pt>
                <c:pt idx="2">
                  <c:v>2.2000000000000002</c:v>
                </c:pt>
                <c:pt idx="3">
                  <c:v>2.9</c:v>
                </c:pt>
                <c:pt idx="4">
                  <c:v>2.6</c:v>
                </c:pt>
                <c:pt idx="5">
                  <c:v>1.8</c:v>
                </c:pt>
                <c:pt idx="6">
                  <c:v>2</c:v>
                </c:pt>
                <c:pt idx="7">
                  <c:v>2.7</c:v>
                </c:pt>
                <c:pt idx="8">
                  <c:v>2.7</c:v>
                </c:pt>
                <c:pt idx="9">
                  <c:v>2.8</c:v>
                </c:pt>
              </c:numCache>
            </c:numRef>
          </c:val>
        </c:ser>
        <c:ser>
          <c:idx val="1"/>
          <c:order val="1"/>
          <c:tx>
            <c:strRef>
              <c:f>Taul1!$C$1</c:f>
              <c:strCache>
                <c:ptCount val="1"/>
                <c:pt idx="0">
                  <c:v>Toteutunut palkankorotus</c:v>
                </c:pt>
              </c:strCache>
            </c:strRef>
          </c:tx>
          <c:spPr>
            <a:solidFill>
              <a:schemeClr val="accent3"/>
            </a:solidFill>
            <a:ln>
              <a:noFill/>
            </a:ln>
            <a:effectLst/>
          </c:spPr>
          <c:invertIfNegative val="0"/>
          <c:cat>
            <c:numRef>
              <c:f>Taul1!$A$2:$A$11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Taul1!$C$2:$C$11</c:f>
              <c:numCache>
                <c:formatCode>General</c:formatCode>
                <c:ptCount val="10"/>
                <c:pt idx="0">
                  <c:v>0.3</c:v>
                </c:pt>
                <c:pt idx="1">
                  <c:v>0.8</c:v>
                </c:pt>
                <c:pt idx="2">
                  <c:v>1.5</c:v>
                </c:pt>
                <c:pt idx="3">
                  <c:v>3.1</c:v>
                </c:pt>
                <c:pt idx="4">
                  <c:v>0.1</c:v>
                </c:pt>
                <c:pt idx="5">
                  <c:v>2.7</c:v>
                </c:pt>
                <c:pt idx="6">
                  <c:v>3.3</c:v>
                </c:pt>
                <c:pt idx="7">
                  <c:v>2.5</c:v>
                </c:pt>
                <c:pt idx="8">
                  <c:v>1.4</c:v>
                </c:pt>
                <c:pt idx="9">
                  <c:v>2.7</c:v>
                </c:pt>
              </c:numCache>
            </c:numRef>
          </c:val>
        </c:ser>
        <c:dLbls>
          <c:showLegendKey val="0"/>
          <c:showVal val="0"/>
          <c:showCatName val="0"/>
          <c:showSerName val="0"/>
          <c:showPercent val="0"/>
          <c:showBubbleSize val="0"/>
        </c:dLbls>
        <c:gapWidth val="160"/>
        <c:overlap val="-17"/>
        <c:axId val="494104560"/>
        <c:axId val="494104952"/>
      </c:barChart>
      <c:lineChart>
        <c:grouping val="standard"/>
        <c:varyColors val="0"/>
        <c:ser>
          <c:idx val="2"/>
          <c:order val="2"/>
          <c:tx>
            <c:strRef>
              <c:f>Taul1!$D$1</c:f>
              <c:strCache>
                <c:ptCount val="1"/>
                <c:pt idx="0">
                  <c:v>TES-korotukset ylittävät/alittavat palkankorotukset kumulatiivisesti 2005-2014</c:v>
                </c:pt>
              </c:strCache>
            </c:strRef>
          </c:tx>
          <c:spPr>
            <a:ln w="28575" cap="rnd">
              <a:solidFill>
                <a:schemeClr val="accent2"/>
              </a:solidFill>
              <a:round/>
            </a:ln>
            <a:effectLst/>
          </c:spPr>
          <c:marker>
            <c:symbol val="none"/>
          </c:marker>
          <c:cat>
            <c:numRef>
              <c:f>Taul1!$A$2:$A$11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Taul1!$D$2:$D$11</c:f>
              <c:numCache>
                <c:formatCode>General</c:formatCode>
                <c:ptCount val="10"/>
                <c:pt idx="0">
                  <c:v>-1.3</c:v>
                </c:pt>
                <c:pt idx="1">
                  <c:v>-1.9908999999999999</c:v>
                </c:pt>
                <c:pt idx="2">
                  <c:v>-2.677</c:v>
                </c:pt>
                <c:pt idx="3">
                  <c:v>-2.4823</c:v>
                </c:pt>
                <c:pt idx="4">
                  <c:v>-4.9203000000000001</c:v>
                </c:pt>
                <c:pt idx="5">
                  <c:v>-4.0644999999999998</c:v>
                </c:pt>
                <c:pt idx="6">
                  <c:v>-2.8174000000000001</c:v>
                </c:pt>
                <c:pt idx="7">
                  <c:v>-3.0116999999999998</c:v>
                </c:pt>
                <c:pt idx="8">
                  <c:v>-4.2725999999999997</c:v>
                </c:pt>
                <c:pt idx="9">
                  <c:v>-4.3682999999999996</c:v>
                </c:pt>
              </c:numCache>
            </c:numRef>
          </c:val>
          <c:smooth val="0"/>
        </c:ser>
        <c:dLbls>
          <c:showLegendKey val="0"/>
          <c:showVal val="0"/>
          <c:showCatName val="0"/>
          <c:showSerName val="0"/>
          <c:showPercent val="0"/>
          <c:showBubbleSize val="0"/>
        </c:dLbls>
        <c:marker val="1"/>
        <c:smooth val="0"/>
        <c:axId val="494104560"/>
        <c:axId val="494104952"/>
      </c:lineChart>
      <c:catAx>
        <c:axId val="4941045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94104952"/>
        <c:crosses val="autoZero"/>
        <c:auto val="1"/>
        <c:lblAlgn val="ctr"/>
        <c:lblOffset val="100"/>
        <c:noMultiLvlLbl val="0"/>
      </c:catAx>
      <c:valAx>
        <c:axId val="494104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94104560"/>
        <c:crosses val="autoZero"/>
        <c:crossBetween val="between"/>
      </c:valAx>
      <c:spPr>
        <a:noFill/>
        <a:ln>
          <a:noFill/>
        </a:ln>
        <a:effectLst/>
      </c:spPr>
    </c:plotArea>
    <c:legend>
      <c:legendPos val="b"/>
      <c:layout>
        <c:manualLayout>
          <c:xMode val="edge"/>
          <c:yMode val="edge"/>
          <c:x val="3.6455245967625255E-2"/>
          <c:y val="0.81635967069142079"/>
          <c:w val="0.93948862306010616"/>
          <c:h val="0.1660062367295932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899719678402817E-2"/>
          <c:y val="3.4879115487671745E-2"/>
          <c:w val="0.93634790050977357"/>
          <c:h val="0.81221565893535896"/>
        </c:manualLayout>
      </c:layout>
      <c:barChart>
        <c:barDir val="col"/>
        <c:grouping val="clustered"/>
        <c:varyColors val="0"/>
        <c:ser>
          <c:idx val="0"/>
          <c:order val="0"/>
          <c:tx>
            <c:strRef>
              <c:f>Taul1!$B$1</c:f>
              <c:strCache>
                <c:ptCount val="1"/>
                <c:pt idx="0">
                  <c:v>Suomi</c:v>
                </c:pt>
              </c:strCache>
            </c:strRef>
          </c:tx>
          <c:spPr>
            <a:solidFill>
              <a:schemeClr val="accent1">
                <a:lumMod val="60000"/>
                <a:lumOff val="40000"/>
              </a:schemeClr>
            </a:solidFill>
            <a:ln>
              <a:noFill/>
            </a:ln>
            <a:effectLst/>
          </c:spPr>
          <c:invertIfNegative val="0"/>
          <c:cat>
            <c:numRef>
              <c:f>Taul1!$A$2:$A$11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Taul1!$B$2:$B$11</c:f>
              <c:numCache>
                <c:formatCode>General</c:formatCode>
                <c:ptCount val="10"/>
                <c:pt idx="0">
                  <c:v>1.3737446197991501</c:v>
                </c:pt>
                <c:pt idx="1">
                  <c:v>2.5115934198546963</c:v>
                </c:pt>
                <c:pt idx="2">
                  <c:v>3.8154197892750208</c:v>
                </c:pt>
                <c:pt idx="3">
                  <c:v>5.1650202465355788</c:v>
                </c:pt>
                <c:pt idx="4">
                  <c:v>5.5856803275217137</c:v>
                </c:pt>
                <c:pt idx="5">
                  <c:v>6.219194409486839</c:v>
                </c:pt>
                <c:pt idx="6">
                  <c:v>6.9627287703532437</c:v>
                </c:pt>
                <c:pt idx="7">
                  <c:v>7.6045051429753707</c:v>
                </c:pt>
                <c:pt idx="8">
                  <c:v>7.927318658404281</c:v>
                </c:pt>
                <c:pt idx="9">
                  <c:v>8.6828098890131109</c:v>
                </c:pt>
              </c:numCache>
            </c:numRef>
          </c:val>
        </c:ser>
        <c:ser>
          <c:idx val="1"/>
          <c:order val="1"/>
          <c:tx>
            <c:strRef>
              <c:f>Taul1!$C$1</c:f>
              <c:strCache>
                <c:ptCount val="1"/>
                <c:pt idx="0">
                  <c:v>Saksa</c:v>
                </c:pt>
              </c:strCache>
            </c:strRef>
          </c:tx>
          <c:spPr>
            <a:solidFill>
              <a:schemeClr val="accent2"/>
            </a:solidFill>
            <a:ln>
              <a:noFill/>
            </a:ln>
            <a:effectLst/>
          </c:spPr>
          <c:invertIfNegative val="0"/>
          <c:cat>
            <c:numRef>
              <c:f>Taul1!$A$2:$A$11</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Taul1!$C$2:$C$11</c:f>
              <c:numCache>
                <c:formatCode>General</c:formatCode>
                <c:ptCount val="10"/>
                <c:pt idx="0">
                  <c:v>-1.3</c:v>
                </c:pt>
                <c:pt idx="1">
                  <c:v>-1.9909000000000066</c:v>
                </c:pt>
                <c:pt idx="2">
                  <c:v>-2.6769637000000124</c:v>
                </c:pt>
                <c:pt idx="3">
                  <c:v>-2.4823176274000103</c:v>
                </c:pt>
                <c:pt idx="4">
                  <c:v>-4.9202596867150117</c:v>
                </c:pt>
                <c:pt idx="5">
                  <c:v>-4.0645420238954566</c:v>
                </c:pt>
                <c:pt idx="6">
                  <c:v>-2.8173810702061042</c:v>
                </c:pt>
                <c:pt idx="7">
                  <c:v>-3.0117463080656881</c:v>
                </c:pt>
                <c:pt idx="8">
                  <c:v>-4.2725936060608376</c:v>
                </c:pt>
                <c:pt idx="9">
                  <c:v>-4.3683210124547784</c:v>
                </c:pt>
              </c:numCache>
            </c:numRef>
          </c:val>
        </c:ser>
        <c:dLbls>
          <c:showLegendKey val="0"/>
          <c:showVal val="0"/>
          <c:showCatName val="0"/>
          <c:showSerName val="0"/>
          <c:showPercent val="0"/>
          <c:showBubbleSize val="0"/>
        </c:dLbls>
        <c:gapWidth val="104"/>
        <c:overlap val="100"/>
        <c:axId val="494105736"/>
        <c:axId val="494106128"/>
      </c:barChart>
      <c:catAx>
        <c:axId val="494105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94106128"/>
        <c:crosses val="autoZero"/>
        <c:auto val="1"/>
        <c:lblAlgn val="ctr"/>
        <c:lblOffset val="100"/>
        <c:noMultiLvlLbl val="0"/>
      </c:catAx>
      <c:valAx>
        <c:axId val="49410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494105736"/>
        <c:crosses val="autoZero"/>
        <c:crossBetween val="between"/>
      </c:valAx>
      <c:spPr>
        <a:noFill/>
        <a:ln>
          <a:noFill/>
        </a:ln>
        <a:effectLst/>
      </c:spPr>
    </c:plotArea>
    <c:legend>
      <c:legendPos val="b"/>
      <c:layout>
        <c:manualLayout>
          <c:xMode val="edge"/>
          <c:yMode val="edge"/>
          <c:x val="0.23944705778970871"/>
          <c:y val="0.93098127245482998"/>
          <c:w val="0.53684560562572514"/>
          <c:h val="6.3140696685507994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23624678054568E-2"/>
          <c:y val="6.6671680734985278E-2"/>
          <c:w val="0.94506278429195678"/>
          <c:h val="0.89898580825817065"/>
        </c:manualLayout>
      </c:layout>
      <c:barChart>
        <c:barDir val="col"/>
        <c:grouping val="clustered"/>
        <c:varyColors val="0"/>
        <c:ser>
          <c:idx val="0"/>
          <c:order val="0"/>
          <c:tx>
            <c:strRef>
              <c:f>Taul1!$B$1</c:f>
              <c:strCache>
                <c:ptCount val="1"/>
                <c:pt idx="0">
                  <c:v>Sarja 1</c:v>
                </c:pt>
              </c:strCache>
            </c:strRef>
          </c:tx>
          <c:spPr>
            <a:solidFill>
              <a:schemeClr val="accent3"/>
            </a:solidFill>
            <a:ln>
              <a:noFill/>
            </a:ln>
            <a:effectLst/>
          </c:spPr>
          <c:invertIfNegative val="0"/>
          <c:dPt>
            <c:idx val="0"/>
            <c:invertIfNegative val="0"/>
            <c:bubble3D val="0"/>
            <c:spPr>
              <a:solidFill>
                <a:schemeClr val="accent1">
                  <a:lumMod val="60000"/>
                  <a:lumOff val="40000"/>
                </a:schemeClr>
              </a:solidFill>
              <a:ln>
                <a:noFill/>
              </a:ln>
              <a:effectLst/>
            </c:spPr>
          </c:dPt>
          <c:dPt>
            <c:idx val="7"/>
            <c:invertIfNegative val="0"/>
            <c:bubble3D val="0"/>
            <c:spPr>
              <a:solidFill>
                <a:schemeClr val="accent3"/>
              </a:solidFill>
              <a:ln>
                <a:noFill/>
              </a:ln>
              <a:effectLst/>
            </c:spPr>
          </c:dPt>
          <c:dLbls>
            <c:dLbl>
              <c:idx val="14"/>
              <c:layout>
                <c:manualLayout>
                  <c:x val="-9.8005327350745278E-17"/>
                  <c:y val="-7.053613889740638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2"/>
                    </a:solidFill>
                    <a:latin typeface="Verdana" panose="020B0604030504040204" pitchFamily="34" charset="0"/>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Taul1!$A$2:$A$17</c:f>
              <c:strCache>
                <c:ptCount val="16"/>
                <c:pt idx="0">
                  <c:v>Suomi</c:v>
                </c:pt>
                <c:pt idx="1">
                  <c:v>Ruotsi</c:v>
                </c:pt>
                <c:pt idx="2">
                  <c:v>Belgia</c:v>
                </c:pt>
                <c:pt idx="3">
                  <c:v>Tanska</c:v>
                </c:pt>
                <c:pt idx="4">
                  <c:v>Alankomaat</c:v>
                </c:pt>
                <c:pt idx="5">
                  <c:v>Itävalta</c:v>
                </c:pt>
                <c:pt idx="6">
                  <c:v>Italia</c:v>
                </c:pt>
                <c:pt idx="7">
                  <c:v>Euroalue</c:v>
                </c:pt>
                <c:pt idx="8">
                  <c:v>EU</c:v>
                </c:pt>
                <c:pt idx="9">
                  <c:v>Espanja</c:v>
                </c:pt>
                <c:pt idx="10">
                  <c:v>Portugali</c:v>
                </c:pt>
                <c:pt idx="11">
                  <c:v>Saksa</c:v>
                </c:pt>
                <c:pt idx="12">
                  <c:v>Ranska</c:v>
                </c:pt>
                <c:pt idx="13">
                  <c:v>Iso-Britannia</c:v>
                </c:pt>
                <c:pt idx="14">
                  <c:v>Puola</c:v>
                </c:pt>
                <c:pt idx="15">
                  <c:v>Kreikka</c:v>
                </c:pt>
              </c:strCache>
            </c:strRef>
          </c:cat>
          <c:val>
            <c:numRef>
              <c:f>Taul1!$B$2:$B$17</c:f>
              <c:numCache>
                <c:formatCode>General</c:formatCode>
                <c:ptCount val="16"/>
                <c:pt idx="0">
                  <c:v>18.5</c:v>
                </c:pt>
                <c:pt idx="1">
                  <c:v>17.7</c:v>
                </c:pt>
                <c:pt idx="2">
                  <c:v>17.600000000000001</c:v>
                </c:pt>
                <c:pt idx="3">
                  <c:v>14.8</c:v>
                </c:pt>
                <c:pt idx="4">
                  <c:v>13.4</c:v>
                </c:pt>
                <c:pt idx="5">
                  <c:v>12.7</c:v>
                </c:pt>
                <c:pt idx="6">
                  <c:v>11.9</c:v>
                </c:pt>
                <c:pt idx="7">
                  <c:v>11.8</c:v>
                </c:pt>
                <c:pt idx="8">
                  <c:v>11.6</c:v>
                </c:pt>
                <c:pt idx="9">
                  <c:v>10.1</c:v>
                </c:pt>
                <c:pt idx="10">
                  <c:v>9.9</c:v>
                </c:pt>
                <c:pt idx="11">
                  <c:v>8.9</c:v>
                </c:pt>
                <c:pt idx="12">
                  <c:v>7.1</c:v>
                </c:pt>
                <c:pt idx="13">
                  <c:v>1.1000000000000001</c:v>
                </c:pt>
                <c:pt idx="14">
                  <c:v>-0.7</c:v>
                </c:pt>
                <c:pt idx="15">
                  <c:v>-3.2</c:v>
                </c:pt>
              </c:numCache>
            </c:numRef>
          </c:val>
        </c:ser>
        <c:dLbls>
          <c:showLegendKey val="0"/>
          <c:showVal val="0"/>
          <c:showCatName val="0"/>
          <c:showSerName val="0"/>
          <c:showPercent val="0"/>
          <c:showBubbleSize val="0"/>
        </c:dLbls>
        <c:gapWidth val="219"/>
        <c:overlap val="-27"/>
        <c:axId val="330857768"/>
        <c:axId val="330858160"/>
      </c:barChart>
      <c:catAx>
        <c:axId val="330857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330858160"/>
        <c:crosses val="autoZero"/>
        <c:auto val="1"/>
        <c:lblAlgn val="ctr"/>
        <c:lblOffset val="100"/>
        <c:noMultiLvlLbl val="0"/>
      </c:catAx>
      <c:valAx>
        <c:axId val="330858160"/>
        <c:scaling>
          <c:orientation val="minMax"/>
          <c:max val="22"/>
          <c:min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330857768"/>
        <c:crosses val="autoZero"/>
        <c:crossBetween val="between"/>
        <c:majorUnit val="2"/>
      </c:valAx>
      <c:spPr>
        <a:noFill/>
        <a:ln>
          <a:solidFill>
            <a:schemeClr val="bg1">
              <a:lumMod val="95000"/>
            </a:schemeClr>
          </a:solid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Sarja 1</c:v>
                </c:pt>
              </c:strCache>
            </c:strRef>
          </c:tx>
          <c:spPr>
            <a:solidFill>
              <a:schemeClr val="accent3"/>
            </a:solidFill>
            <a:ln>
              <a:noFill/>
            </a:ln>
            <a:effectLst/>
          </c:spPr>
          <c:invertIfNegative val="0"/>
          <c:dPt>
            <c:idx val="5"/>
            <c:invertIfNegative val="0"/>
            <c:bubble3D val="0"/>
            <c:spPr>
              <a:solidFill>
                <a:schemeClr val="accent1">
                  <a:lumMod val="60000"/>
                  <a:lumOff val="40000"/>
                </a:schemeClr>
              </a:solidFill>
              <a:ln>
                <a:noFill/>
              </a:ln>
              <a:effectLst/>
            </c:spPr>
          </c:dPt>
          <c:dPt>
            <c:idx val="7"/>
            <c:invertIfNegative val="0"/>
            <c:bubble3D val="0"/>
            <c:spPr>
              <a:solidFill>
                <a:schemeClr val="accent3"/>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2"/>
                    </a:solidFill>
                    <a:latin typeface="Verdana" panose="020B0604030504040204" pitchFamily="34"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Taul1!$A$2:$A$29</c:f>
              <c:strCache>
                <c:ptCount val="28"/>
                <c:pt idx="0">
                  <c:v>Ruotsi</c:v>
                </c:pt>
                <c:pt idx="1">
                  <c:v>Belgia</c:v>
                </c:pt>
                <c:pt idx="2">
                  <c:v>Tanska</c:v>
                </c:pt>
                <c:pt idx="3">
                  <c:v>Saksa</c:v>
                </c:pt>
                <c:pt idx="4">
                  <c:v>Ranska</c:v>
                </c:pt>
                <c:pt idx="5">
                  <c:v>Suomi</c:v>
                </c:pt>
                <c:pt idx="6">
                  <c:v>Itävalta</c:v>
                </c:pt>
                <c:pt idx="7">
                  <c:v>Euroalue</c:v>
                </c:pt>
                <c:pt idx="8">
                  <c:v>Alankomaat</c:v>
                </c:pt>
                <c:pt idx="9">
                  <c:v>Irlanti</c:v>
                </c:pt>
                <c:pt idx="10">
                  <c:v>Italia</c:v>
                </c:pt>
                <c:pt idx="11">
                  <c:v>EU</c:v>
                </c:pt>
                <c:pt idx="12">
                  <c:v>Espanja</c:v>
                </c:pt>
                <c:pt idx="13">
                  <c:v>Iso-Britannia</c:v>
                </c:pt>
                <c:pt idx="14">
                  <c:v>Kreikka</c:v>
                </c:pt>
                <c:pt idx="15">
                  <c:v>Slovenia</c:v>
                </c:pt>
                <c:pt idx="16">
                  <c:v>Portugali</c:v>
                </c:pt>
                <c:pt idx="17">
                  <c:v>Kypros</c:v>
                </c:pt>
                <c:pt idx="18">
                  <c:v>Tšekki</c:v>
                </c:pt>
                <c:pt idx="19">
                  <c:v>Viro</c:v>
                </c:pt>
                <c:pt idx="20">
                  <c:v>Slovakia</c:v>
                </c:pt>
                <c:pt idx="21">
                  <c:v>Kroatia</c:v>
                </c:pt>
                <c:pt idx="22">
                  <c:v>Unkari</c:v>
                </c:pt>
                <c:pt idx="23">
                  <c:v>Puola</c:v>
                </c:pt>
                <c:pt idx="24">
                  <c:v>Latvia</c:v>
                </c:pt>
                <c:pt idx="25">
                  <c:v>Liettua</c:v>
                </c:pt>
                <c:pt idx="26">
                  <c:v>Romania</c:v>
                </c:pt>
                <c:pt idx="27">
                  <c:v>Bulgaria</c:v>
                </c:pt>
              </c:strCache>
            </c:strRef>
          </c:cat>
          <c:val>
            <c:numRef>
              <c:f>Taul1!$B$2:$B$29</c:f>
              <c:numCache>
                <c:formatCode>General</c:formatCode>
                <c:ptCount val="28"/>
                <c:pt idx="0">
                  <c:v>42.5</c:v>
                </c:pt>
                <c:pt idx="1">
                  <c:v>41.5</c:v>
                </c:pt>
                <c:pt idx="2">
                  <c:v>40.6</c:v>
                </c:pt>
                <c:pt idx="3">
                  <c:v>38.5</c:v>
                </c:pt>
                <c:pt idx="4">
                  <c:v>37</c:v>
                </c:pt>
                <c:pt idx="5">
                  <c:v>36.299999999999997</c:v>
                </c:pt>
                <c:pt idx="6">
                  <c:v>35.6</c:v>
                </c:pt>
                <c:pt idx="7">
                  <c:v>33.200000000000003</c:v>
                </c:pt>
                <c:pt idx="8">
                  <c:v>31.9</c:v>
                </c:pt>
                <c:pt idx="9">
                  <c:v>30.9</c:v>
                </c:pt>
                <c:pt idx="10">
                  <c:v>27.5</c:v>
                </c:pt>
                <c:pt idx="11">
                  <c:v>27.3</c:v>
                </c:pt>
                <c:pt idx="12">
                  <c:v>23.4</c:v>
                </c:pt>
                <c:pt idx="13">
                  <c:v>22.9</c:v>
                </c:pt>
                <c:pt idx="14">
                  <c:v>14.7</c:v>
                </c:pt>
                <c:pt idx="15">
                  <c:v>14.6</c:v>
                </c:pt>
                <c:pt idx="16">
                  <c:v>12.4</c:v>
                </c:pt>
                <c:pt idx="17">
                  <c:v>11.8</c:v>
                </c:pt>
                <c:pt idx="18">
                  <c:v>10.199999999999999</c:v>
                </c:pt>
                <c:pt idx="19">
                  <c:v>9.3000000000000007</c:v>
                </c:pt>
                <c:pt idx="20">
                  <c:v>9.1</c:v>
                </c:pt>
                <c:pt idx="21">
                  <c:v>8.6999999999999993</c:v>
                </c:pt>
                <c:pt idx="22">
                  <c:v>7.9</c:v>
                </c:pt>
                <c:pt idx="23">
                  <c:v>7.4</c:v>
                </c:pt>
                <c:pt idx="24">
                  <c:v>6.5</c:v>
                </c:pt>
                <c:pt idx="25">
                  <c:v>6.3</c:v>
                </c:pt>
                <c:pt idx="26">
                  <c:v>4.5</c:v>
                </c:pt>
                <c:pt idx="27">
                  <c:v>3.3</c:v>
                </c:pt>
              </c:numCache>
            </c:numRef>
          </c:val>
        </c:ser>
        <c:dLbls>
          <c:showLegendKey val="0"/>
          <c:showVal val="0"/>
          <c:showCatName val="0"/>
          <c:showSerName val="0"/>
          <c:showPercent val="0"/>
          <c:showBubbleSize val="0"/>
        </c:dLbls>
        <c:gapWidth val="219"/>
        <c:overlap val="-27"/>
        <c:axId val="330858944"/>
        <c:axId val="330859336"/>
      </c:barChart>
      <c:catAx>
        <c:axId val="330858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330859336"/>
        <c:crosses val="autoZero"/>
        <c:auto val="1"/>
        <c:lblAlgn val="ctr"/>
        <c:lblOffset val="100"/>
        <c:noMultiLvlLbl val="0"/>
      </c:catAx>
      <c:valAx>
        <c:axId val="330859336"/>
        <c:scaling>
          <c:orientation val="minMax"/>
          <c:max val="48"/>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330858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803566693777357E-2"/>
          <c:y val="2.9418823439059976E-2"/>
          <c:w val="0.74940609722309115"/>
          <c:h val="0.88516485812511014"/>
        </c:manualLayout>
      </c:layout>
      <c:areaChart>
        <c:grouping val="stacked"/>
        <c:varyColors val="0"/>
        <c:ser>
          <c:idx val="1"/>
          <c:order val="0"/>
          <c:tx>
            <c:strRef>
              <c:f>Sheet1!$B$1</c:f>
              <c:strCache>
                <c:ptCount val="1"/>
                <c:pt idx="0">
                  <c:v>Kotimaahan </c:v>
                </c:pt>
              </c:strCache>
            </c:strRef>
          </c:tx>
          <c:spPr>
            <a:solidFill>
              <a:schemeClr val="accent2"/>
            </a:solidFill>
            <a:ln w="11167">
              <a:noFill/>
              <a:prstDash val="sysDash"/>
            </a:ln>
          </c:spPr>
          <c:cat>
            <c:strRef>
              <c:f>Sheet1!$A$2:$A$48</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Sheet1!$B$2:$B$48</c:f>
              <c:numCache>
                <c:formatCode>General</c:formatCode>
                <c:ptCount val="47"/>
                <c:pt idx="0">
                  <c:v>2905.6</c:v>
                </c:pt>
                <c:pt idx="1">
                  <c:v>3136.3</c:v>
                </c:pt>
                <c:pt idx="2">
                  <c:v>3042.6</c:v>
                </c:pt>
                <c:pt idx="3">
                  <c:v>2996.3</c:v>
                </c:pt>
                <c:pt idx="4">
                  <c:v>3328</c:v>
                </c:pt>
                <c:pt idx="5">
                  <c:v>3231.6</c:v>
                </c:pt>
                <c:pt idx="6">
                  <c:v>3683.1</c:v>
                </c:pt>
                <c:pt idx="7">
                  <c:v>3555</c:v>
                </c:pt>
                <c:pt idx="8">
                  <c:v>3384.3</c:v>
                </c:pt>
                <c:pt idx="9">
                  <c:v>3704.9</c:v>
                </c:pt>
                <c:pt idx="10">
                  <c:v>3976</c:v>
                </c:pt>
                <c:pt idx="11">
                  <c:v>4083.7</c:v>
                </c:pt>
                <c:pt idx="12">
                  <c:v>3792.5</c:v>
                </c:pt>
                <c:pt idx="13">
                  <c:v>3797.8</c:v>
                </c:pt>
                <c:pt idx="14">
                  <c:v>4039.6</c:v>
                </c:pt>
                <c:pt idx="15">
                  <c:v>3930.7</c:v>
                </c:pt>
                <c:pt idx="16">
                  <c:v>3692.6</c:v>
                </c:pt>
                <c:pt idx="17">
                  <c:v>3231.2</c:v>
                </c:pt>
                <c:pt idx="18">
                  <c:v>3086.5</c:v>
                </c:pt>
                <c:pt idx="19">
                  <c:v>3104.8</c:v>
                </c:pt>
                <c:pt idx="20">
                  <c:v>3190.4</c:v>
                </c:pt>
                <c:pt idx="21">
                  <c:v>3291.4</c:v>
                </c:pt>
                <c:pt idx="22">
                  <c:v>3083.2</c:v>
                </c:pt>
                <c:pt idx="23">
                  <c:v>3049.2</c:v>
                </c:pt>
                <c:pt idx="24">
                  <c:v>3441.1</c:v>
                </c:pt>
                <c:pt idx="25">
                  <c:v>4108.3</c:v>
                </c:pt>
                <c:pt idx="26">
                  <c:v>4211.3</c:v>
                </c:pt>
                <c:pt idx="27">
                  <c:v>4240.5</c:v>
                </c:pt>
                <c:pt idx="28">
                  <c:v>4172.2</c:v>
                </c:pt>
                <c:pt idx="29">
                  <c:v>4106.3999999999996</c:v>
                </c:pt>
                <c:pt idx="30">
                  <c:v>4554.6000000000004</c:v>
                </c:pt>
                <c:pt idx="31">
                  <c:v>3906.3</c:v>
                </c:pt>
                <c:pt idx="32">
                  <c:v>3918.6</c:v>
                </c:pt>
                <c:pt idx="33">
                  <c:v>3757.5</c:v>
                </c:pt>
                <c:pt idx="34">
                  <c:v>3846.3</c:v>
                </c:pt>
                <c:pt idx="35">
                  <c:v>3760.2</c:v>
                </c:pt>
                <c:pt idx="36">
                  <c:v>3518.7</c:v>
                </c:pt>
                <c:pt idx="37">
                  <c:v>3933.4</c:v>
                </c:pt>
                <c:pt idx="38">
                  <c:v>4080.5</c:v>
                </c:pt>
                <c:pt idx="39">
                  <c:v>4675.6000000000004</c:v>
                </c:pt>
                <c:pt idx="40">
                  <c:v>4800.7</c:v>
                </c:pt>
                <c:pt idx="41">
                  <c:v>5103.2</c:v>
                </c:pt>
                <c:pt idx="42">
                  <c:v>5130.8</c:v>
                </c:pt>
                <c:pt idx="43">
                  <c:v>4945.3</c:v>
                </c:pt>
                <c:pt idx="44">
                  <c:v>5314.8</c:v>
                </c:pt>
                <c:pt idx="45">
                  <c:v>5290.7</c:v>
                </c:pt>
                <c:pt idx="46">
                  <c:v>5087</c:v>
                </c:pt>
              </c:numCache>
            </c:numRef>
          </c:val>
        </c:ser>
        <c:ser>
          <c:idx val="2"/>
          <c:order val="1"/>
          <c:tx>
            <c:strRef>
              <c:f>Sheet1!$C$1</c:f>
              <c:strCache>
                <c:ptCount val="1"/>
                <c:pt idx="0">
                  <c:v>Vientiin </c:v>
                </c:pt>
              </c:strCache>
            </c:strRef>
          </c:tx>
          <c:spPr>
            <a:solidFill>
              <a:schemeClr val="accent1">
                <a:lumMod val="60000"/>
                <a:lumOff val="40000"/>
              </a:schemeClr>
            </a:solidFill>
            <a:ln w="11167">
              <a:solidFill>
                <a:schemeClr val="accent1">
                  <a:lumMod val="60000"/>
                  <a:lumOff val="40000"/>
                </a:schemeClr>
              </a:solidFill>
              <a:prstDash val="solid"/>
            </a:ln>
          </c:spPr>
          <c:cat>
            <c:strRef>
              <c:f>Sheet1!$A$2:$A$48</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Sheet1!$C$2:$C$48</c:f>
              <c:numCache>
                <c:formatCode>General</c:formatCode>
                <c:ptCount val="47"/>
                <c:pt idx="0">
                  <c:v>9874.5</c:v>
                </c:pt>
                <c:pt idx="1">
                  <c:v>10794</c:v>
                </c:pt>
                <c:pt idx="2">
                  <c:v>11992</c:v>
                </c:pt>
                <c:pt idx="3">
                  <c:v>13570</c:v>
                </c:pt>
                <c:pt idx="4">
                  <c:v>13385</c:v>
                </c:pt>
                <c:pt idx="5">
                  <c:v>15100</c:v>
                </c:pt>
                <c:pt idx="6">
                  <c:v>14484</c:v>
                </c:pt>
                <c:pt idx="7">
                  <c:v>15298</c:v>
                </c:pt>
                <c:pt idx="8">
                  <c:v>16082</c:v>
                </c:pt>
                <c:pt idx="9">
                  <c:v>15791</c:v>
                </c:pt>
                <c:pt idx="10">
                  <c:v>17352</c:v>
                </c:pt>
                <c:pt idx="11">
                  <c:v>17712</c:v>
                </c:pt>
                <c:pt idx="12">
                  <c:v>18761</c:v>
                </c:pt>
                <c:pt idx="13">
                  <c:v>18734</c:v>
                </c:pt>
                <c:pt idx="14">
                  <c:v>18303</c:v>
                </c:pt>
                <c:pt idx="15">
                  <c:v>19629</c:v>
                </c:pt>
                <c:pt idx="16">
                  <c:v>18376</c:v>
                </c:pt>
                <c:pt idx="17">
                  <c:v>14460</c:v>
                </c:pt>
                <c:pt idx="18">
                  <c:v>13241</c:v>
                </c:pt>
                <c:pt idx="19">
                  <c:v>12874</c:v>
                </c:pt>
                <c:pt idx="20">
                  <c:v>12071</c:v>
                </c:pt>
                <c:pt idx="21">
                  <c:v>11273</c:v>
                </c:pt>
                <c:pt idx="22">
                  <c:v>11336</c:v>
                </c:pt>
                <c:pt idx="23">
                  <c:v>11213</c:v>
                </c:pt>
                <c:pt idx="24">
                  <c:v>11215</c:v>
                </c:pt>
                <c:pt idx="25">
                  <c:v>10084</c:v>
                </c:pt>
                <c:pt idx="26">
                  <c:v>10647</c:v>
                </c:pt>
                <c:pt idx="27">
                  <c:v>11020</c:v>
                </c:pt>
                <c:pt idx="28">
                  <c:v>11919</c:v>
                </c:pt>
                <c:pt idx="29">
                  <c:v>11171</c:v>
                </c:pt>
                <c:pt idx="30">
                  <c:v>11488</c:v>
                </c:pt>
                <c:pt idx="31">
                  <c:v>10885</c:v>
                </c:pt>
                <c:pt idx="32">
                  <c:v>11501</c:v>
                </c:pt>
                <c:pt idx="33">
                  <c:v>10513</c:v>
                </c:pt>
                <c:pt idx="34">
                  <c:v>10630</c:v>
                </c:pt>
                <c:pt idx="35">
                  <c:v>10312</c:v>
                </c:pt>
                <c:pt idx="36">
                  <c:v>10226</c:v>
                </c:pt>
                <c:pt idx="37">
                  <c:v>9965</c:v>
                </c:pt>
                <c:pt idx="38">
                  <c:v>10024</c:v>
                </c:pt>
                <c:pt idx="39">
                  <c:v>11200</c:v>
                </c:pt>
                <c:pt idx="40">
                  <c:v>11298</c:v>
                </c:pt>
                <c:pt idx="41">
                  <c:v>10887</c:v>
                </c:pt>
                <c:pt idx="42">
                  <c:v>11972</c:v>
                </c:pt>
                <c:pt idx="43">
                  <c:v>12815</c:v>
                </c:pt>
                <c:pt idx="44">
                  <c:v>13703</c:v>
                </c:pt>
                <c:pt idx="45">
                  <c:v>13438</c:v>
                </c:pt>
                <c:pt idx="46">
                  <c:v>12617</c:v>
                </c:pt>
              </c:numCache>
            </c:numRef>
          </c:val>
        </c:ser>
        <c:dLbls>
          <c:showLegendKey val="0"/>
          <c:showVal val="0"/>
          <c:showCatName val="0"/>
          <c:showSerName val="0"/>
          <c:showPercent val="0"/>
          <c:showBubbleSize val="0"/>
        </c:dLbls>
        <c:axId val="410996928"/>
        <c:axId val="410997320"/>
      </c:areaChart>
      <c:catAx>
        <c:axId val="410996928"/>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410997320"/>
        <c:crosses val="autoZero"/>
        <c:auto val="1"/>
        <c:lblAlgn val="ctr"/>
        <c:lblOffset val="100"/>
        <c:tickLblSkip val="11"/>
        <c:tickMarkSkip val="4"/>
        <c:noMultiLvlLbl val="0"/>
      </c:catAx>
      <c:valAx>
        <c:axId val="410997320"/>
        <c:scaling>
          <c:orientation val="minMax"/>
          <c:max val="2600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10996928"/>
        <c:crosses val="autoZero"/>
        <c:crossBetween val="midCat"/>
        <c:majorUnit val="2000"/>
        <c:minorUnit val="1000"/>
      </c:valAx>
      <c:spPr>
        <a:noFill/>
        <a:ln w="11167">
          <a:solidFill>
            <a:schemeClr val="tx1"/>
          </a:solidFill>
          <a:prstDash val="solid"/>
        </a:ln>
      </c:spPr>
    </c:plotArea>
    <c:legend>
      <c:legendPos val="r"/>
      <c:layout>
        <c:manualLayout>
          <c:xMode val="edge"/>
          <c:yMode val="edge"/>
          <c:x val="0.83047518529687181"/>
          <c:y val="0.2495533379956586"/>
          <c:w val="0.16254158034728167"/>
          <c:h val="0.66954070041273261"/>
        </c:manualLayout>
      </c:layout>
      <c:overlay val="0"/>
      <c:spPr>
        <a:solidFill>
          <a:schemeClr val="bg1"/>
        </a:solidFill>
        <a:ln w="2792">
          <a:noFill/>
          <a:prstDash val="solid"/>
        </a:ln>
      </c:spPr>
      <c:txPr>
        <a:bodyPr/>
        <a:lstStyle/>
        <a:p>
          <a:pPr>
            <a:defRPr sz="1400" b="1" i="0" u="none" strike="noStrike" baseline="0">
              <a:solidFill>
                <a:srgbClr val="003366"/>
              </a:solidFill>
              <a:latin typeface="Arial"/>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58727828541706"/>
          <c:y val="1.1468939757596334E-2"/>
          <c:w val="0.92328350027769002"/>
          <c:h val="0.94355578311163146"/>
        </c:manualLayout>
      </c:layout>
      <c:barChart>
        <c:barDir val="bar"/>
        <c:grouping val="clustered"/>
        <c:varyColors val="0"/>
        <c:ser>
          <c:idx val="0"/>
          <c:order val="0"/>
          <c:tx>
            <c:strRef>
              <c:f>Taul1!$B$1</c:f>
              <c:strCache>
                <c:ptCount val="1"/>
                <c:pt idx="0">
                  <c:v>EUR/h</c:v>
                </c:pt>
              </c:strCache>
            </c:strRef>
          </c:tx>
          <c:spPr>
            <a:solidFill>
              <a:schemeClr val="accent3"/>
            </a:solidFill>
            <a:ln w="3175">
              <a:solidFill>
                <a:schemeClr val="bg1"/>
              </a:solidFill>
            </a:ln>
          </c:spPr>
          <c:invertIfNegative val="0"/>
          <c:dPt>
            <c:idx val="7"/>
            <c:invertIfNegative val="0"/>
            <c:bubble3D val="0"/>
            <c:spPr>
              <a:solidFill>
                <a:schemeClr val="accent1">
                  <a:lumMod val="60000"/>
                  <a:lumOff val="40000"/>
                </a:schemeClr>
              </a:solidFill>
              <a:ln w="3175">
                <a:solidFill>
                  <a:schemeClr val="bg1"/>
                </a:solidFill>
              </a:ln>
            </c:spPr>
          </c:dPt>
          <c:dPt>
            <c:idx val="8"/>
            <c:invertIfNegative val="0"/>
            <c:bubble3D val="0"/>
          </c:dPt>
          <c:cat>
            <c:strRef>
              <c:f>Taul1!$A$2:$A$41</c:f>
              <c:strCache>
                <c:ptCount val="40"/>
                <c:pt idx="0">
                  <c:v>Sveitsi</c:v>
                </c:pt>
                <c:pt idx="1">
                  <c:v>Norja</c:v>
                </c:pt>
                <c:pt idx="2">
                  <c:v>Belgia</c:v>
                </c:pt>
                <c:pt idx="3">
                  <c:v>Tanska</c:v>
                </c:pt>
                <c:pt idx="4">
                  <c:v>Ruotsi</c:v>
                </c:pt>
                <c:pt idx="5">
                  <c:v>Saksa</c:v>
                </c:pt>
                <c:pt idx="6">
                  <c:v>Ranska</c:v>
                </c:pt>
                <c:pt idx="7">
                  <c:v>Suomi</c:v>
                </c:pt>
                <c:pt idx="8">
                  <c:v>Itävalta</c:v>
                </c:pt>
                <c:pt idx="9">
                  <c:v>Australia</c:v>
                </c:pt>
                <c:pt idx="10">
                  <c:v>Alankomaat</c:v>
                </c:pt>
                <c:pt idx="11">
                  <c:v>USA </c:v>
                </c:pt>
                <c:pt idx="12">
                  <c:v>Luxemburg</c:v>
                </c:pt>
                <c:pt idx="13">
                  <c:v>Irlanti</c:v>
                </c:pt>
                <c:pt idx="14">
                  <c:v>Iso-Britannia</c:v>
                </c:pt>
                <c:pt idx="15">
                  <c:v>Kanada</c:v>
                </c:pt>
                <c:pt idx="16">
                  <c:v>Italia</c:v>
                </c:pt>
                <c:pt idx="17">
                  <c:v>Singapore</c:v>
                </c:pt>
                <c:pt idx="18">
                  <c:v>Espanja</c:v>
                </c:pt>
                <c:pt idx="19">
                  <c:v>Japani</c:v>
                </c:pt>
                <c:pt idx="20">
                  <c:v>Uusi Seelanti</c:v>
                </c:pt>
                <c:pt idx="21">
                  <c:v>Etelä-Korea</c:v>
                </c:pt>
                <c:pt idx="22">
                  <c:v>Israel</c:v>
                </c:pt>
                <c:pt idx="23">
                  <c:v>Argentiina</c:v>
                </c:pt>
                <c:pt idx="24">
                  <c:v>Slovenia</c:v>
                </c:pt>
                <c:pt idx="25">
                  <c:v>Kreikka</c:v>
                </c:pt>
                <c:pt idx="26">
                  <c:v>Slovakia</c:v>
                </c:pt>
                <c:pt idx="27">
                  <c:v>Viro</c:v>
                </c:pt>
                <c:pt idx="28">
                  <c:v>Portugali</c:v>
                </c:pt>
                <c:pt idx="29">
                  <c:v>Tšekin tasavalta</c:v>
                </c:pt>
                <c:pt idx="30">
                  <c:v>Taiwan</c:v>
                </c:pt>
                <c:pt idx="31">
                  <c:v>Unkari</c:v>
                </c:pt>
                <c:pt idx="32">
                  <c:v>Puola</c:v>
                </c:pt>
                <c:pt idx="33">
                  <c:v>Brasilia</c:v>
                </c:pt>
                <c:pt idx="34">
                  <c:v>Latvia</c:v>
                </c:pt>
                <c:pt idx="35">
                  <c:v>Liettua</c:v>
                </c:pt>
                <c:pt idx="36">
                  <c:v>Meksiko</c:v>
                </c:pt>
                <c:pt idx="37">
                  <c:v>Romania</c:v>
                </c:pt>
                <c:pt idx="38">
                  <c:v>Bulgaria</c:v>
                </c:pt>
                <c:pt idx="39">
                  <c:v>Filippiinit</c:v>
                </c:pt>
              </c:strCache>
            </c:strRef>
          </c:cat>
          <c:val>
            <c:numRef>
              <c:f>Taul1!$B$2:$B$41</c:f>
              <c:numCache>
                <c:formatCode>General</c:formatCode>
                <c:ptCount val="40"/>
                <c:pt idx="0">
                  <c:v>58.257000000000005</c:v>
                </c:pt>
                <c:pt idx="1">
                  <c:v>48.2</c:v>
                </c:pt>
                <c:pt idx="2">
                  <c:v>43.3</c:v>
                </c:pt>
                <c:pt idx="3">
                  <c:v>42.4</c:v>
                </c:pt>
                <c:pt idx="4">
                  <c:v>41.1</c:v>
                </c:pt>
                <c:pt idx="5">
                  <c:v>38</c:v>
                </c:pt>
                <c:pt idx="6">
                  <c:v>36.9</c:v>
                </c:pt>
                <c:pt idx="7">
                  <c:v>36.799999999999997</c:v>
                </c:pt>
                <c:pt idx="8">
                  <c:v>35</c:v>
                </c:pt>
                <c:pt idx="9">
                  <c:v>34.875</c:v>
                </c:pt>
                <c:pt idx="10">
                  <c:v>34.700000000000003</c:v>
                </c:pt>
                <c:pt idx="11">
                  <c:v>33.939</c:v>
                </c:pt>
                <c:pt idx="12">
                  <c:v>31.1</c:v>
                </c:pt>
                <c:pt idx="13">
                  <c:v>30.6</c:v>
                </c:pt>
                <c:pt idx="14">
                  <c:v>28.3</c:v>
                </c:pt>
                <c:pt idx="15">
                  <c:v>27.846</c:v>
                </c:pt>
                <c:pt idx="16">
                  <c:v>27.4</c:v>
                </c:pt>
                <c:pt idx="17">
                  <c:v>22.869</c:v>
                </c:pt>
                <c:pt idx="18">
                  <c:v>22.6</c:v>
                </c:pt>
                <c:pt idx="19">
                  <c:v>21.240000000000002</c:v>
                </c:pt>
                <c:pt idx="20">
                  <c:v>20.952000000000002</c:v>
                </c:pt>
                <c:pt idx="21">
                  <c:v>20.411999999999999</c:v>
                </c:pt>
                <c:pt idx="22">
                  <c:v>19.521000000000001</c:v>
                </c:pt>
                <c:pt idx="23">
                  <c:v>18.684000000000001</c:v>
                </c:pt>
                <c:pt idx="24">
                  <c:v>15.3</c:v>
                </c:pt>
                <c:pt idx="25">
                  <c:v>14.8</c:v>
                </c:pt>
                <c:pt idx="26">
                  <c:v>10.199999999999999</c:v>
                </c:pt>
                <c:pt idx="27">
                  <c:v>10</c:v>
                </c:pt>
                <c:pt idx="28">
                  <c:v>9.9719999999999995</c:v>
                </c:pt>
                <c:pt idx="29">
                  <c:v>9.8000000000000007</c:v>
                </c:pt>
                <c:pt idx="30">
                  <c:v>8.5589999999999993</c:v>
                </c:pt>
                <c:pt idx="31">
                  <c:v>7.8</c:v>
                </c:pt>
                <c:pt idx="32">
                  <c:v>7.6</c:v>
                </c:pt>
                <c:pt idx="33">
                  <c:v>7.173</c:v>
                </c:pt>
                <c:pt idx="34">
                  <c:v>6.7</c:v>
                </c:pt>
                <c:pt idx="35">
                  <c:v>6.6</c:v>
                </c:pt>
                <c:pt idx="36">
                  <c:v>5.3100000000000005</c:v>
                </c:pt>
                <c:pt idx="37">
                  <c:v>4.5</c:v>
                </c:pt>
                <c:pt idx="38">
                  <c:v>3.4</c:v>
                </c:pt>
                <c:pt idx="39">
                  <c:v>1.9440000000000002</c:v>
                </c:pt>
              </c:numCache>
            </c:numRef>
          </c:val>
        </c:ser>
        <c:dLbls>
          <c:showLegendKey val="0"/>
          <c:showVal val="0"/>
          <c:showCatName val="0"/>
          <c:showSerName val="0"/>
          <c:showPercent val="0"/>
          <c:showBubbleSize val="0"/>
        </c:dLbls>
        <c:gapWidth val="50"/>
        <c:axId val="330860120"/>
        <c:axId val="330860512"/>
      </c:barChart>
      <c:catAx>
        <c:axId val="330860120"/>
        <c:scaling>
          <c:orientation val="minMax"/>
        </c:scaling>
        <c:delete val="0"/>
        <c:axPos val="l"/>
        <c:numFmt formatCode="General" sourceLinked="1"/>
        <c:majorTickMark val="out"/>
        <c:minorTickMark val="none"/>
        <c:tickLblPos val="nextTo"/>
        <c:txPr>
          <a:bodyPr/>
          <a:lstStyle/>
          <a:p>
            <a:pPr>
              <a:defRPr sz="500" b="0" i="0" baseline="0">
                <a:solidFill>
                  <a:schemeClr val="tx2"/>
                </a:solidFill>
                <a:latin typeface="Verdana" panose="020B0604030504040204" pitchFamily="34" charset="0"/>
              </a:defRPr>
            </a:pPr>
            <a:endParaRPr lang="fi-FI"/>
          </a:p>
        </c:txPr>
        <c:crossAx val="330860512"/>
        <c:crosses val="autoZero"/>
        <c:auto val="1"/>
        <c:lblAlgn val="ctr"/>
        <c:lblOffset val="100"/>
        <c:noMultiLvlLbl val="0"/>
      </c:catAx>
      <c:valAx>
        <c:axId val="330860512"/>
        <c:scaling>
          <c:orientation val="minMax"/>
          <c:max val="65"/>
          <c:min val="0"/>
        </c:scaling>
        <c:delete val="0"/>
        <c:axPos val="b"/>
        <c:majorGridlines>
          <c:spPr>
            <a:ln>
              <a:prstDash val="lgDash"/>
            </a:ln>
          </c:spPr>
        </c:majorGridlines>
        <c:title>
          <c:tx>
            <c:rich>
              <a:bodyPr rot="0" vert="horz"/>
              <a:lstStyle/>
              <a:p>
                <a:pPr algn="r">
                  <a:defRPr/>
                </a:pPr>
                <a:r>
                  <a:rPr lang="fi-FI" sz="800" b="0" dirty="0" smtClean="0"/>
                  <a:t>Euroa / tunti</a:t>
                </a:r>
                <a:endParaRPr lang="fi-FI" sz="800" b="0" dirty="0"/>
              </a:p>
            </c:rich>
          </c:tx>
          <c:layout>
            <c:manualLayout>
              <c:xMode val="edge"/>
              <c:yMode val="edge"/>
              <c:x val="0.89994643405102159"/>
              <c:y val="0.90301587419385965"/>
            </c:manualLayout>
          </c:layout>
          <c:overlay val="0"/>
        </c:title>
        <c:numFmt formatCode="#,##0" sourceLinked="0"/>
        <c:majorTickMark val="out"/>
        <c:minorTickMark val="none"/>
        <c:tickLblPos val="nextTo"/>
        <c:crossAx val="330860120"/>
        <c:crosses val="autoZero"/>
        <c:crossBetween val="between"/>
        <c:majorUnit val="5"/>
      </c:valAx>
    </c:plotArea>
    <c:plotVisOnly val="1"/>
    <c:dispBlanksAs val="gap"/>
    <c:showDLblsOverMax val="0"/>
  </c:chart>
  <c:txPr>
    <a:bodyPr/>
    <a:lstStyle/>
    <a:p>
      <a:pPr>
        <a:defRPr sz="600" baseline="0"/>
      </a:pPr>
      <a:endParaRPr lang="fi-FI"/>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Taul1!$B$1</c:f>
              <c:strCache>
                <c:ptCount val="1"/>
                <c:pt idx="0">
                  <c:v>Sarja 1</c:v>
                </c:pt>
              </c:strCache>
            </c:strRef>
          </c:tx>
          <c:spPr>
            <a:solidFill>
              <a:schemeClr val="accent2"/>
            </a:solidFill>
            <a:ln>
              <a:noFill/>
            </a:ln>
            <a:effectLst/>
          </c:spPr>
          <c:invertIfNegative val="0"/>
          <c:dPt>
            <c:idx val="0"/>
            <c:invertIfNegative val="0"/>
            <c:bubble3D val="0"/>
            <c:spPr>
              <a:solidFill>
                <a:schemeClr val="accent1">
                  <a:lumMod val="60000"/>
                  <a:lumOff val="40000"/>
                </a:schemeClr>
              </a:solidFill>
              <a:ln>
                <a:noFill/>
              </a:ln>
              <a:effectLst/>
            </c:spPr>
          </c:dPt>
          <c:dPt>
            <c:idx val="16"/>
            <c:invertIfNegative val="0"/>
            <c:bubble3D val="0"/>
            <c:spPr>
              <a:solidFill>
                <a:schemeClr val="accent2"/>
              </a:solidFill>
              <a:ln>
                <a:noFill/>
              </a:ln>
              <a:effectLst/>
            </c:spPr>
          </c:dPt>
          <c:cat>
            <c:strRef>
              <c:f>Taul1!$A$2:$A$32</c:f>
              <c:strCache>
                <c:ptCount val="31"/>
                <c:pt idx="0">
                  <c:v>Suomi</c:v>
                </c:pt>
                <c:pt idx="1">
                  <c:v>Tanska</c:v>
                </c:pt>
                <c:pt idx="2">
                  <c:v>Italia</c:v>
                </c:pt>
                <c:pt idx="3">
                  <c:v>Norja</c:v>
                </c:pt>
                <c:pt idx="4">
                  <c:v>Ruotsi</c:v>
                </c:pt>
                <c:pt idx="5">
                  <c:v>Ranska</c:v>
                </c:pt>
                <c:pt idx="6">
                  <c:v>Irlanti</c:v>
                </c:pt>
                <c:pt idx="7">
                  <c:v>Belgia</c:v>
                </c:pt>
                <c:pt idx="8">
                  <c:v>Espanja</c:v>
                </c:pt>
                <c:pt idx="9">
                  <c:v>Kroatia</c:v>
                </c:pt>
                <c:pt idx="10">
                  <c:v>Euroalue</c:v>
                </c:pt>
                <c:pt idx="11">
                  <c:v>Slovakia</c:v>
                </c:pt>
                <c:pt idx="12">
                  <c:v>Unkari</c:v>
                </c:pt>
                <c:pt idx="13">
                  <c:v>EU28</c:v>
                </c:pt>
                <c:pt idx="14">
                  <c:v>Liettua</c:v>
                </c:pt>
                <c:pt idx="15">
                  <c:v>Kypros</c:v>
                </c:pt>
                <c:pt idx="16">
                  <c:v>Viro</c:v>
                </c:pt>
                <c:pt idx="17">
                  <c:v>Itävalta</c:v>
                </c:pt>
                <c:pt idx="18">
                  <c:v>Tsekki</c:v>
                </c:pt>
                <c:pt idx="19">
                  <c:v>Lativa</c:v>
                </c:pt>
                <c:pt idx="20">
                  <c:v>Malta</c:v>
                </c:pt>
                <c:pt idx="21">
                  <c:v>Kreikka</c:v>
                </c:pt>
                <c:pt idx="22">
                  <c:v>Portugali</c:v>
                </c:pt>
                <c:pt idx="23">
                  <c:v>Slovenia</c:v>
                </c:pt>
                <c:pt idx="24">
                  <c:v>Saksa</c:v>
                </c:pt>
                <c:pt idx="25">
                  <c:v>Hollanti</c:v>
                </c:pt>
                <c:pt idx="26">
                  <c:v>Puola</c:v>
                </c:pt>
                <c:pt idx="27">
                  <c:v>Bulgaria</c:v>
                </c:pt>
                <c:pt idx="28">
                  <c:v>Romania</c:v>
                </c:pt>
                <c:pt idx="29">
                  <c:v>Iso-Britannia</c:v>
                </c:pt>
                <c:pt idx="30">
                  <c:v>Luxemburg</c:v>
                </c:pt>
              </c:strCache>
            </c:strRef>
          </c:cat>
          <c:val>
            <c:numRef>
              <c:f>Taul1!$B$2:$B$32</c:f>
              <c:numCache>
                <c:formatCode>General</c:formatCode>
                <c:ptCount val="31"/>
                <c:pt idx="0">
                  <c:v>37.200000000000003</c:v>
                </c:pt>
                <c:pt idx="1">
                  <c:v>37.799999999999997</c:v>
                </c:pt>
                <c:pt idx="2">
                  <c:v>37.799999999999997</c:v>
                </c:pt>
                <c:pt idx="3">
                  <c:v>37.799999999999997</c:v>
                </c:pt>
                <c:pt idx="4">
                  <c:v>37.9</c:v>
                </c:pt>
                <c:pt idx="5">
                  <c:v>38</c:v>
                </c:pt>
                <c:pt idx="6">
                  <c:v>38.200000000000003</c:v>
                </c:pt>
                <c:pt idx="7">
                  <c:v>38.700000000000003</c:v>
                </c:pt>
                <c:pt idx="8">
                  <c:v>38.799999999999997</c:v>
                </c:pt>
                <c:pt idx="9">
                  <c:v>38.9</c:v>
                </c:pt>
                <c:pt idx="10">
                  <c:v>39</c:v>
                </c:pt>
                <c:pt idx="11">
                  <c:v>39</c:v>
                </c:pt>
                <c:pt idx="12">
                  <c:v>39.200000000000003</c:v>
                </c:pt>
                <c:pt idx="13">
                  <c:v>39.4</c:v>
                </c:pt>
                <c:pt idx="14">
                  <c:v>39.4</c:v>
                </c:pt>
                <c:pt idx="15">
                  <c:v>39.5</c:v>
                </c:pt>
                <c:pt idx="16">
                  <c:v>39.6</c:v>
                </c:pt>
                <c:pt idx="17">
                  <c:v>39.6</c:v>
                </c:pt>
                <c:pt idx="18">
                  <c:v>39.700000000000003</c:v>
                </c:pt>
                <c:pt idx="19">
                  <c:v>39.9</c:v>
                </c:pt>
                <c:pt idx="20">
                  <c:v>39.9</c:v>
                </c:pt>
                <c:pt idx="21">
                  <c:v>40</c:v>
                </c:pt>
                <c:pt idx="22">
                  <c:v>40</c:v>
                </c:pt>
                <c:pt idx="23">
                  <c:v>40</c:v>
                </c:pt>
                <c:pt idx="24">
                  <c:v>40.1</c:v>
                </c:pt>
                <c:pt idx="25">
                  <c:v>40.200000000000003</c:v>
                </c:pt>
                <c:pt idx="26">
                  <c:v>40.299999999999997</c:v>
                </c:pt>
                <c:pt idx="27">
                  <c:v>40.6</c:v>
                </c:pt>
                <c:pt idx="28">
                  <c:v>40.799999999999997</c:v>
                </c:pt>
                <c:pt idx="29">
                  <c:v>40.799999999999997</c:v>
                </c:pt>
                <c:pt idx="30">
                  <c:v>41</c:v>
                </c:pt>
              </c:numCache>
            </c:numRef>
          </c:val>
        </c:ser>
        <c:dLbls>
          <c:showLegendKey val="0"/>
          <c:showVal val="0"/>
          <c:showCatName val="0"/>
          <c:showSerName val="0"/>
          <c:showPercent val="0"/>
          <c:showBubbleSize val="0"/>
        </c:dLbls>
        <c:gapWidth val="111"/>
        <c:overlap val="-69"/>
        <c:axId val="330861688"/>
        <c:axId val="330862080"/>
      </c:barChart>
      <c:catAx>
        <c:axId val="330861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330862080"/>
        <c:crosses val="autoZero"/>
        <c:auto val="1"/>
        <c:lblAlgn val="ctr"/>
        <c:lblOffset val="100"/>
        <c:noMultiLvlLbl val="0"/>
      </c:catAx>
      <c:valAx>
        <c:axId val="330862080"/>
        <c:scaling>
          <c:orientation val="minMax"/>
          <c:min val="3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2"/>
                </a:solidFill>
                <a:latin typeface="Verdana" panose="020B0604030504040204" pitchFamily="34" charset="0"/>
                <a:ea typeface="+mn-ea"/>
                <a:cs typeface="+mn-cs"/>
              </a:defRPr>
            </a:pPr>
            <a:endParaRPr lang="fi-FI"/>
          </a:p>
        </c:txPr>
        <c:crossAx val="330861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11393534542737276"/>
          <c:y val="2.969405212639847E-2"/>
          <c:w val="0.90345725289574341"/>
          <c:h val="0.87697296480794928"/>
        </c:manualLayout>
      </c:layout>
      <c:scatterChart>
        <c:scatterStyle val="lineMarker"/>
        <c:varyColors val="0"/>
        <c:ser>
          <c:idx val="0"/>
          <c:order val="0"/>
          <c:tx>
            <c:strRef>
              <c:f>Taul1!$B$1</c:f>
              <c:strCache>
                <c:ptCount val="1"/>
                <c:pt idx="0">
                  <c:v>Jalostusarvo/työntekijä 2014</c:v>
                </c:pt>
              </c:strCache>
            </c:strRef>
          </c:tx>
          <c:spPr>
            <a:ln w="47625">
              <a:noFill/>
            </a:ln>
            <a:effectLst/>
          </c:spPr>
          <c:marker>
            <c:symbol val="circle"/>
            <c:size val="4"/>
            <c:spPr>
              <a:solidFill>
                <a:schemeClr val="accent1"/>
              </a:solidFill>
              <a:ln>
                <a:solidFill>
                  <a:schemeClr val="tx1"/>
                </a:solidFill>
              </a:ln>
              <a:effectLst/>
            </c:spPr>
          </c:marker>
          <c:yVal>
            <c:numRef>
              <c:f>Taul1!$B$2:$B$1453</c:f>
              <c:numCache>
                <c:formatCode>General</c:formatCode>
                <c:ptCount val="1452"/>
                <c:pt idx="2" formatCode="#,##0\ &quot;€&quot;">
                  <c:v>759348.33</c:v>
                </c:pt>
                <c:pt idx="3" formatCode="#,##0\ &quot;€&quot;">
                  <c:v>105424.08</c:v>
                </c:pt>
                <c:pt idx="4" formatCode="#,##0\ &quot;€&quot;">
                  <c:v>-596577.02</c:v>
                </c:pt>
                <c:pt idx="5" formatCode="#,##0\ &quot;€&quot;">
                  <c:v>58249.63</c:v>
                </c:pt>
                <c:pt idx="6" formatCode="#,##0\ &quot;€&quot;">
                  <c:v>-33372.89</c:v>
                </c:pt>
                <c:pt idx="7" formatCode="#,##0\ &quot;€&quot;">
                  <c:v>-411185.71</c:v>
                </c:pt>
                <c:pt idx="8" formatCode="#,##0\ &quot;€&quot;">
                  <c:v>68706.44</c:v>
                </c:pt>
                <c:pt idx="9" formatCode="#,##0\ &quot;€&quot;">
                  <c:v>64709</c:v>
                </c:pt>
                <c:pt idx="10" formatCode="#,##0\ &quot;€&quot;">
                  <c:v>72721.61</c:v>
                </c:pt>
                <c:pt idx="11" formatCode="#,##0\ &quot;€&quot;">
                  <c:v>76955.710000000006</c:v>
                </c:pt>
                <c:pt idx="12" formatCode="#,##0\ &quot;€&quot;">
                  <c:v>62215.28</c:v>
                </c:pt>
                <c:pt idx="13" formatCode="#,##0\ &quot;€&quot;">
                  <c:v>92811.79</c:v>
                </c:pt>
                <c:pt idx="14" formatCode="#,##0\ &quot;€&quot;">
                  <c:v>83154.14</c:v>
                </c:pt>
                <c:pt idx="15" formatCode="#,##0\ &quot;€&quot;">
                  <c:v>91612.15</c:v>
                </c:pt>
                <c:pt idx="16" formatCode="#,##0\ &quot;€&quot;">
                  <c:v>74794.66</c:v>
                </c:pt>
                <c:pt idx="17" formatCode="#,##0\ &quot;€&quot;">
                  <c:v>58278.89</c:v>
                </c:pt>
                <c:pt idx="18" formatCode="#,##0\ &quot;€&quot;">
                  <c:v>49011.92</c:v>
                </c:pt>
                <c:pt idx="19" formatCode="#,##0\ &quot;€&quot;">
                  <c:v>76540.820000000007</c:v>
                </c:pt>
                <c:pt idx="20" formatCode="#,##0\ &quot;€&quot;">
                  <c:v>97219.77</c:v>
                </c:pt>
                <c:pt idx="21" formatCode="#,##0\ &quot;€&quot;">
                  <c:v>73420.53</c:v>
                </c:pt>
                <c:pt idx="22" formatCode="#,##0\ &quot;€&quot;">
                  <c:v>41007.5</c:v>
                </c:pt>
                <c:pt idx="23" formatCode="#,##0\ &quot;€&quot;">
                  <c:v>127084.5</c:v>
                </c:pt>
                <c:pt idx="24" formatCode="#,##0\ &quot;€&quot;">
                  <c:v>99997.75</c:v>
                </c:pt>
                <c:pt idx="25" formatCode="#,##0\ &quot;€&quot;">
                  <c:v>81882.31</c:v>
                </c:pt>
                <c:pt idx="26" formatCode="#,##0\ &quot;€&quot;">
                  <c:v>64000.82</c:v>
                </c:pt>
                <c:pt idx="27" formatCode="#,##0\ &quot;€&quot;">
                  <c:v>73178.5</c:v>
                </c:pt>
                <c:pt idx="28" formatCode="#,##0\ &quot;€&quot;">
                  <c:v>77452.56</c:v>
                </c:pt>
                <c:pt idx="29" formatCode="#,##0\ &quot;€&quot;">
                  <c:v>62210.04</c:v>
                </c:pt>
                <c:pt idx="30" formatCode="#,##0\ &quot;€&quot;">
                  <c:v>79090.39</c:v>
                </c:pt>
                <c:pt idx="31" formatCode="#,##0\ &quot;€&quot;">
                  <c:v>63052.43</c:v>
                </c:pt>
                <c:pt idx="32" formatCode="#,##0\ &quot;€&quot;">
                  <c:v>91373.42</c:v>
                </c:pt>
                <c:pt idx="33" formatCode="#,##0\ &quot;€&quot;">
                  <c:v>63259.33</c:v>
                </c:pt>
                <c:pt idx="34" formatCode="#,##0\ &quot;€&quot;">
                  <c:v>61684.93</c:v>
                </c:pt>
                <c:pt idx="35" formatCode="#,##0\ &quot;€&quot;">
                  <c:v>110654.24</c:v>
                </c:pt>
                <c:pt idx="36" formatCode="#,##0\ &quot;€&quot;">
                  <c:v>41378.85</c:v>
                </c:pt>
                <c:pt idx="37" formatCode="#,##0\ &quot;€&quot;">
                  <c:v>120636.97</c:v>
                </c:pt>
                <c:pt idx="38" formatCode="#,##0\ &quot;€&quot;">
                  <c:v>163482.35</c:v>
                </c:pt>
                <c:pt idx="39" formatCode="#,##0\ &quot;€&quot;">
                  <c:v>55800</c:v>
                </c:pt>
                <c:pt idx="40" formatCode="#,##0\ &quot;€&quot;">
                  <c:v>66010.62</c:v>
                </c:pt>
                <c:pt idx="41" formatCode="#,##0\ &quot;€&quot;">
                  <c:v>87282.99</c:v>
                </c:pt>
                <c:pt idx="42" formatCode="#,##0\ &quot;€&quot;">
                  <c:v>57758.7</c:v>
                </c:pt>
                <c:pt idx="43" formatCode="#,##0\ &quot;€&quot;">
                  <c:v>109646.57</c:v>
                </c:pt>
                <c:pt idx="44" formatCode="#,##0\ &quot;€&quot;">
                  <c:v>77652.83</c:v>
                </c:pt>
                <c:pt idx="45" formatCode="#,##0\ &quot;€&quot;">
                  <c:v>47888.59</c:v>
                </c:pt>
                <c:pt idx="46" formatCode="#,##0\ &quot;€&quot;">
                  <c:v>74271.929999999993</c:v>
                </c:pt>
                <c:pt idx="47" formatCode="#,##0\ &quot;€&quot;">
                  <c:v>45673.4</c:v>
                </c:pt>
                <c:pt idx="48" formatCode="#,##0\ &quot;€&quot;">
                  <c:v>235170.77</c:v>
                </c:pt>
                <c:pt idx="49" formatCode="#,##0\ &quot;€&quot;">
                  <c:v>28614.75</c:v>
                </c:pt>
                <c:pt idx="50" formatCode="#,##0\ &quot;€&quot;">
                  <c:v>112133.03</c:v>
                </c:pt>
                <c:pt idx="51" formatCode="#,##0\ &quot;€&quot;">
                  <c:v>95044.76</c:v>
                </c:pt>
                <c:pt idx="52" formatCode="#,##0\ &quot;€&quot;">
                  <c:v>50434.87</c:v>
                </c:pt>
                <c:pt idx="53" formatCode="#,##0\ &quot;€&quot;">
                  <c:v>22685.71</c:v>
                </c:pt>
                <c:pt idx="54" formatCode="#,##0\ &quot;€&quot;">
                  <c:v>74924.28</c:v>
                </c:pt>
                <c:pt idx="55" formatCode="#,##0\ &quot;€&quot;">
                  <c:v>48827.46</c:v>
                </c:pt>
                <c:pt idx="56" formatCode="#,##0\ &quot;€&quot;">
                  <c:v>66447.06</c:v>
                </c:pt>
                <c:pt idx="57" formatCode="#,##0\ &quot;€&quot;">
                  <c:v>60854.76</c:v>
                </c:pt>
                <c:pt idx="58" formatCode="#,##0\ &quot;€&quot;">
                  <c:v>139347.51999999999</c:v>
                </c:pt>
                <c:pt idx="59" formatCode="#,##0\ &quot;€&quot;">
                  <c:v>93218.18</c:v>
                </c:pt>
                <c:pt idx="60" formatCode="#,##0\ &quot;€&quot;">
                  <c:v>41447.550000000003</c:v>
                </c:pt>
                <c:pt idx="61" formatCode="#,##0\ &quot;€&quot;">
                  <c:v>274617.03999999998</c:v>
                </c:pt>
                <c:pt idx="62" formatCode="#,##0\ &quot;€&quot;">
                  <c:v>70938.94</c:v>
                </c:pt>
                <c:pt idx="63" formatCode="#,##0\ &quot;€&quot;">
                  <c:v>44178.5</c:v>
                </c:pt>
                <c:pt idx="64" formatCode="#,##0\ &quot;€&quot;">
                  <c:v>17500.75</c:v>
                </c:pt>
                <c:pt idx="65" formatCode="#,##0\ &quot;€&quot;">
                  <c:v>29802.82</c:v>
                </c:pt>
                <c:pt idx="66" formatCode="#,##0\ &quot;€&quot;">
                  <c:v>79308.62</c:v>
                </c:pt>
                <c:pt idx="67" formatCode="#,##0\ &quot;€&quot;">
                  <c:v>65601.009999999995</c:v>
                </c:pt>
                <c:pt idx="68" formatCode="#,##0\ &quot;€&quot;">
                  <c:v>169817.97</c:v>
                </c:pt>
                <c:pt idx="69" formatCode="#,##0\ &quot;€&quot;">
                  <c:v>84088.320000000007</c:v>
                </c:pt>
                <c:pt idx="70" formatCode="#,##0\ &quot;€&quot;">
                  <c:v>49784.33</c:v>
                </c:pt>
                <c:pt idx="71" formatCode="#,##0\ &quot;€&quot;">
                  <c:v>55493.48</c:v>
                </c:pt>
                <c:pt idx="72" formatCode="#,##0\ &quot;€&quot;">
                  <c:v>51646.8</c:v>
                </c:pt>
                <c:pt idx="73" formatCode="#,##0\ &quot;€&quot;">
                  <c:v>52940.38</c:v>
                </c:pt>
                <c:pt idx="74" formatCode="#,##0\ &quot;€&quot;">
                  <c:v>46170.35</c:v>
                </c:pt>
                <c:pt idx="75" formatCode="#,##0\ &quot;€&quot;">
                  <c:v>61760.26</c:v>
                </c:pt>
                <c:pt idx="76" formatCode="#,##0\ &quot;€&quot;">
                  <c:v>279512.2</c:v>
                </c:pt>
                <c:pt idx="77" formatCode="#,##0\ &quot;€&quot;">
                  <c:v>46859.06</c:v>
                </c:pt>
                <c:pt idx="78" formatCode="#,##0\ &quot;€&quot;">
                  <c:v>49922.46</c:v>
                </c:pt>
                <c:pt idx="79" formatCode="#,##0\ &quot;€&quot;">
                  <c:v>55657.09</c:v>
                </c:pt>
                <c:pt idx="80" formatCode="#,##0\ &quot;€&quot;">
                  <c:v>64249.120000000003</c:v>
                </c:pt>
                <c:pt idx="81" formatCode="#,##0\ &quot;€&quot;">
                  <c:v>43820.66</c:v>
                </c:pt>
                <c:pt idx="82" formatCode="#,##0\ &quot;€&quot;">
                  <c:v>80430</c:v>
                </c:pt>
                <c:pt idx="83" formatCode="#,##0\ &quot;€&quot;">
                  <c:v>51537.93</c:v>
                </c:pt>
                <c:pt idx="84" formatCode="#,##0\ &quot;€&quot;">
                  <c:v>199150.4</c:v>
                </c:pt>
                <c:pt idx="85" formatCode="#,##0\ &quot;€&quot;">
                  <c:v>65376.56</c:v>
                </c:pt>
                <c:pt idx="86" formatCode="#,##0\ &quot;€&quot;">
                  <c:v>41133.53</c:v>
                </c:pt>
                <c:pt idx="87" formatCode="#,##0\ &quot;€&quot;">
                  <c:v>49072.97</c:v>
                </c:pt>
                <c:pt idx="88" formatCode="#,##0\ &quot;€&quot;">
                  <c:v>74691</c:v>
                </c:pt>
                <c:pt idx="89" formatCode="#,##0\ &quot;€&quot;">
                  <c:v>55038.95</c:v>
                </c:pt>
                <c:pt idx="90" formatCode="#,##0\ &quot;€&quot;">
                  <c:v>78811.320000000007</c:v>
                </c:pt>
                <c:pt idx="91" formatCode="#,##0\ &quot;€&quot;">
                  <c:v>87479.83</c:v>
                </c:pt>
                <c:pt idx="92" formatCode="#,##0\ &quot;€&quot;">
                  <c:v>102439.03999999999</c:v>
                </c:pt>
                <c:pt idx="93" formatCode="#,##0\ &quot;€&quot;">
                  <c:v>124233.33</c:v>
                </c:pt>
                <c:pt idx="94" formatCode="#,##0\ &quot;€&quot;">
                  <c:v>54786.42</c:v>
                </c:pt>
                <c:pt idx="95" formatCode="#,##0\ &quot;€&quot;">
                  <c:v>34643.24</c:v>
                </c:pt>
                <c:pt idx="96" formatCode="#,##0\ &quot;€&quot;">
                  <c:v>73339.41</c:v>
                </c:pt>
                <c:pt idx="97" formatCode="#,##0\ &quot;€&quot;">
                  <c:v>47279.31</c:v>
                </c:pt>
                <c:pt idx="98" formatCode="#,##0\ &quot;€&quot;">
                  <c:v>55315.66</c:v>
                </c:pt>
                <c:pt idx="99" formatCode="#,##0\ &quot;€&quot;">
                  <c:v>83285.460000000006</c:v>
                </c:pt>
                <c:pt idx="100" formatCode="#,##0\ &quot;€&quot;">
                  <c:v>63180.44</c:v>
                </c:pt>
                <c:pt idx="101" formatCode="#,##0\ &quot;€&quot;">
                  <c:v>58340.27</c:v>
                </c:pt>
                <c:pt idx="102" formatCode="#,##0\ &quot;€&quot;">
                  <c:v>56116.26</c:v>
                </c:pt>
                <c:pt idx="103" formatCode="#,##0\ &quot;€&quot;">
                  <c:v>63678.46</c:v>
                </c:pt>
                <c:pt idx="104" formatCode="#,##0\ &quot;€&quot;">
                  <c:v>72474.17</c:v>
                </c:pt>
                <c:pt idx="105" formatCode="#,##0\ &quot;€&quot;">
                  <c:v>38901.22</c:v>
                </c:pt>
                <c:pt idx="106" formatCode="#,##0\ &quot;€&quot;">
                  <c:v>51546.29</c:v>
                </c:pt>
                <c:pt idx="107" formatCode="#,##0\ &quot;€&quot;">
                  <c:v>39528.26</c:v>
                </c:pt>
                <c:pt idx="108" formatCode="#,##0\ &quot;€&quot;">
                  <c:v>115695.29</c:v>
                </c:pt>
                <c:pt idx="109" formatCode="#,##0\ &quot;€&quot;">
                  <c:v>51608.25</c:v>
                </c:pt>
                <c:pt idx="110" formatCode="#,##0\ &quot;€&quot;">
                  <c:v>45162.75</c:v>
                </c:pt>
                <c:pt idx="111" formatCode="#,##0\ &quot;€&quot;">
                  <c:v>65222.25</c:v>
                </c:pt>
                <c:pt idx="112" formatCode="#,##0\ &quot;€&quot;">
                  <c:v>62005.77</c:v>
                </c:pt>
                <c:pt idx="113" formatCode="#,##0\ &quot;€&quot;">
                  <c:v>116307.34</c:v>
                </c:pt>
                <c:pt idx="114" formatCode="#,##0\ &quot;€&quot;">
                  <c:v>280127.65000000002</c:v>
                </c:pt>
                <c:pt idx="115" formatCode="#,##0\ &quot;€&quot;">
                  <c:v>90527.72</c:v>
                </c:pt>
                <c:pt idx="116" formatCode="#,##0\ &quot;€&quot;">
                  <c:v>71588.67</c:v>
                </c:pt>
                <c:pt idx="117" formatCode="#,##0\ &quot;€&quot;">
                  <c:v>52160</c:v>
                </c:pt>
                <c:pt idx="118" formatCode="#,##0\ &quot;€&quot;">
                  <c:v>75189.679999999993</c:v>
                </c:pt>
                <c:pt idx="119" formatCode="#,##0\ &quot;€&quot;">
                  <c:v>463809.5</c:v>
                </c:pt>
                <c:pt idx="120" formatCode="#,##0\ &quot;€&quot;">
                  <c:v>63930.36</c:v>
                </c:pt>
                <c:pt idx="121" formatCode="#,##0\ &quot;€&quot;">
                  <c:v>53585.48</c:v>
                </c:pt>
                <c:pt idx="122" formatCode="#,##0\ &quot;€&quot;">
                  <c:v>49628.99</c:v>
                </c:pt>
                <c:pt idx="123" formatCode="#,##0\ &quot;€&quot;">
                  <c:v>64631.23</c:v>
                </c:pt>
                <c:pt idx="124" formatCode="#,##0\ &quot;€&quot;">
                  <c:v>52426.09</c:v>
                </c:pt>
                <c:pt idx="125" formatCode="#,##0\ &quot;€&quot;">
                  <c:v>87785.14</c:v>
                </c:pt>
                <c:pt idx="126" formatCode="#,##0\ &quot;€&quot;">
                  <c:v>104954.78</c:v>
                </c:pt>
                <c:pt idx="127" formatCode="#,##0\ &quot;€&quot;">
                  <c:v>483022.73</c:v>
                </c:pt>
                <c:pt idx="128" formatCode="#,##0\ &quot;€&quot;">
                  <c:v>52376.76</c:v>
                </c:pt>
                <c:pt idx="129" formatCode="#,##0\ &quot;€&quot;">
                  <c:v>52263</c:v>
                </c:pt>
                <c:pt idx="130" formatCode="#,##0\ &quot;€&quot;">
                  <c:v>83558.58</c:v>
                </c:pt>
                <c:pt idx="131" formatCode="#,##0\ &quot;€&quot;">
                  <c:v>49894.05</c:v>
                </c:pt>
                <c:pt idx="132" formatCode="#,##0\ &quot;€&quot;">
                  <c:v>94024.91</c:v>
                </c:pt>
                <c:pt idx="133" formatCode="#,##0\ &quot;€&quot;">
                  <c:v>101527.63</c:v>
                </c:pt>
                <c:pt idx="134" formatCode="#,##0\ &quot;€&quot;">
                  <c:v>60374.080000000002</c:v>
                </c:pt>
                <c:pt idx="135" formatCode="#,##0\ &quot;€&quot;">
                  <c:v>50955.28</c:v>
                </c:pt>
                <c:pt idx="136" formatCode="#,##0\ &quot;€&quot;">
                  <c:v>41536.480000000003</c:v>
                </c:pt>
                <c:pt idx="137" formatCode="#,##0\ &quot;€&quot;">
                  <c:v>27775.77</c:v>
                </c:pt>
                <c:pt idx="138" formatCode="#,##0\ &quot;€&quot;">
                  <c:v>68963</c:v>
                </c:pt>
                <c:pt idx="139" formatCode="#,##0\ &quot;€&quot;">
                  <c:v>22057.59</c:v>
                </c:pt>
                <c:pt idx="140" formatCode="#,##0\ &quot;€&quot;">
                  <c:v>51646.33</c:v>
                </c:pt>
                <c:pt idx="141" formatCode="#,##0\ &quot;€&quot;">
                  <c:v>57559.85</c:v>
                </c:pt>
                <c:pt idx="142" formatCode="#,##0\ &quot;€&quot;">
                  <c:v>70596.31</c:v>
                </c:pt>
                <c:pt idx="143" formatCode="#,##0\ &quot;€&quot;">
                  <c:v>77610.61</c:v>
                </c:pt>
                <c:pt idx="144" formatCode="#,##0\ &quot;€&quot;">
                  <c:v>79512.320000000007</c:v>
                </c:pt>
                <c:pt idx="145" formatCode="#,##0\ &quot;€&quot;">
                  <c:v>54790.61</c:v>
                </c:pt>
                <c:pt idx="146" formatCode="#,##0\ &quot;€&quot;">
                  <c:v>56352.24</c:v>
                </c:pt>
                <c:pt idx="147" formatCode="#,##0\ &quot;€&quot;">
                  <c:v>42766.09</c:v>
                </c:pt>
                <c:pt idx="148" formatCode="#,##0\ &quot;€&quot;">
                  <c:v>109142.44</c:v>
                </c:pt>
                <c:pt idx="149" formatCode="#,##0\ &quot;€&quot;">
                  <c:v>67361.67</c:v>
                </c:pt>
                <c:pt idx="150" formatCode="#,##0\ &quot;€&quot;">
                  <c:v>67689.710000000006</c:v>
                </c:pt>
                <c:pt idx="151" formatCode="#,##0\ &quot;€&quot;">
                  <c:v>104278.45</c:v>
                </c:pt>
                <c:pt idx="152" formatCode="#,##0\ &quot;€&quot;">
                  <c:v>711463.58</c:v>
                </c:pt>
                <c:pt idx="153" formatCode="#,##0\ &quot;€&quot;">
                  <c:v>115871.43</c:v>
                </c:pt>
                <c:pt idx="154" formatCode="#,##0\ &quot;€&quot;">
                  <c:v>44836.88</c:v>
                </c:pt>
                <c:pt idx="155" formatCode="#,##0\ &quot;€&quot;">
                  <c:v>52662.66</c:v>
                </c:pt>
                <c:pt idx="156" formatCode="#,##0\ &quot;€&quot;">
                  <c:v>85615.25</c:v>
                </c:pt>
                <c:pt idx="157" formatCode="#,##0\ &quot;€&quot;">
                  <c:v>67578.990000000005</c:v>
                </c:pt>
                <c:pt idx="158" formatCode="#,##0\ &quot;€&quot;">
                  <c:v>10056.5</c:v>
                </c:pt>
                <c:pt idx="159" formatCode="#,##0\ &quot;€&quot;">
                  <c:v>72702.59</c:v>
                </c:pt>
                <c:pt idx="160" formatCode="#,##0\ &quot;€&quot;">
                  <c:v>19624.46</c:v>
                </c:pt>
                <c:pt idx="161" formatCode="#,##0\ &quot;€&quot;">
                  <c:v>-45633.36</c:v>
                </c:pt>
                <c:pt idx="162" formatCode="#,##0\ &quot;€&quot;">
                  <c:v>175529.71</c:v>
                </c:pt>
                <c:pt idx="163" formatCode="#,##0\ &quot;€&quot;">
                  <c:v>101463.06</c:v>
                </c:pt>
                <c:pt idx="164" formatCode="#,##0\ &quot;€&quot;">
                  <c:v>95539.16</c:v>
                </c:pt>
                <c:pt idx="165" formatCode="#,##0\ &quot;€&quot;">
                  <c:v>-667053.14</c:v>
                </c:pt>
                <c:pt idx="166" formatCode="#,##0\ &quot;€&quot;">
                  <c:v>74316.09</c:v>
                </c:pt>
                <c:pt idx="167" formatCode="#,##0\ &quot;€&quot;">
                  <c:v>57119.13</c:v>
                </c:pt>
                <c:pt idx="168" formatCode="#,##0\ &quot;€&quot;">
                  <c:v>60243.95</c:v>
                </c:pt>
                <c:pt idx="169" formatCode="#,##0\ &quot;€&quot;">
                  <c:v>49563.31</c:v>
                </c:pt>
                <c:pt idx="170" formatCode="#,##0\ &quot;€&quot;">
                  <c:v>31545.56</c:v>
                </c:pt>
                <c:pt idx="171" formatCode="#,##0\ &quot;€&quot;">
                  <c:v>110610.51</c:v>
                </c:pt>
                <c:pt idx="172" formatCode="#,##0\ &quot;€&quot;">
                  <c:v>116477.25</c:v>
                </c:pt>
                <c:pt idx="173" formatCode="#,##0\ &quot;€&quot;">
                  <c:v>-19893.73</c:v>
                </c:pt>
                <c:pt idx="174" formatCode="#,##0\ &quot;€&quot;">
                  <c:v>60211.43</c:v>
                </c:pt>
                <c:pt idx="175" formatCode="#,##0\ &quot;€&quot;">
                  <c:v>45250.14</c:v>
                </c:pt>
                <c:pt idx="176" formatCode="#,##0\ &quot;€&quot;">
                  <c:v>42435.79</c:v>
                </c:pt>
                <c:pt idx="177" formatCode="#,##0\ &quot;€&quot;">
                  <c:v>56819.67</c:v>
                </c:pt>
                <c:pt idx="178" formatCode="#,##0\ &quot;€&quot;">
                  <c:v>85865.58</c:v>
                </c:pt>
                <c:pt idx="179" formatCode="#,##0\ &quot;€&quot;">
                  <c:v>31533.59</c:v>
                </c:pt>
                <c:pt idx="180" formatCode="#,##0\ &quot;€&quot;">
                  <c:v>48668.29</c:v>
                </c:pt>
                <c:pt idx="181" formatCode="#,##0\ &quot;€&quot;">
                  <c:v>68355.97</c:v>
                </c:pt>
                <c:pt idx="182" formatCode="#,##0\ &quot;€&quot;">
                  <c:v>92830.59</c:v>
                </c:pt>
                <c:pt idx="183" formatCode="#,##0\ &quot;€&quot;">
                  <c:v>93886.95</c:v>
                </c:pt>
                <c:pt idx="184" formatCode="#,##0\ &quot;€&quot;">
                  <c:v>52735.3</c:v>
                </c:pt>
                <c:pt idx="185" formatCode="#,##0\ &quot;€&quot;">
                  <c:v>44195.519999999997</c:v>
                </c:pt>
                <c:pt idx="186" formatCode="#,##0\ &quot;€&quot;">
                  <c:v>49055.27</c:v>
                </c:pt>
                <c:pt idx="187" formatCode="#,##0\ &quot;€&quot;">
                  <c:v>41450.9</c:v>
                </c:pt>
                <c:pt idx="188" formatCode="#,##0\ &quot;€&quot;">
                  <c:v>68641.42</c:v>
                </c:pt>
                <c:pt idx="189" formatCode="#,##0\ &quot;€&quot;">
                  <c:v>44217.01</c:v>
                </c:pt>
                <c:pt idx="190" formatCode="#,##0\ &quot;€&quot;">
                  <c:v>940979.39</c:v>
                </c:pt>
                <c:pt idx="191" formatCode="#,##0\ &quot;€&quot;">
                  <c:v>-14542.5</c:v>
                </c:pt>
                <c:pt idx="192" formatCode="#,##0\ &quot;€&quot;">
                  <c:v>70806.880000000005</c:v>
                </c:pt>
                <c:pt idx="193" formatCode="#,##0\ &quot;€&quot;">
                  <c:v>62358.77</c:v>
                </c:pt>
                <c:pt idx="194" formatCode="#,##0\ &quot;€&quot;">
                  <c:v>60850</c:v>
                </c:pt>
                <c:pt idx="195" formatCode="#,##0\ &quot;€&quot;">
                  <c:v>55110.29</c:v>
                </c:pt>
                <c:pt idx="196" formatCode="#,##0\ &quot;€&quot;">
                  <c:v>62939.44</c:v>
                </c:pt>
                <c:pt idx="197" formatCode="#,##0\ &quot;€&quot;">
                  <c:v>46810.83</c:v>
                </c:pt>
                <c:pt idx="198" formatCode="#,##0\ &quot;€&quot;">
                  <c:v>59352.45</c:v>
                </c:pt>
                <c:pt idx="199" formatCode="#,##0\ &quot;€&quot;">
                  <c:v>63982.8</c:v>
                </c:pt>
                <c:pt idx="200" formatCode="#,##0\ &quot;€&quot;">
                  <c:v>45120.67</c:v>
                </c:pt>
                <c:pt idx="201" formatCode="#,##0\ &quot;€&quot;">
                  <c:v>61274.32</c:v>
                </c:pt>
                <c:pt idx="202" formatCode="#,##0\ &quot;€&quot;">
                  <c:v>89117.45</c:v>
                </c:pt>
                <c:pt idx="203" formatCode="#,##0\ &quot;€&quot;">
                  <c:v>69374.289999999994</c:v>
                </c:pt>
                <c:pt idx="204" formatCode="#,##0\ &quot;€&quot;">
                  <c:v>176800</c:v>
                </c:pt>
                <c:pt idx="205" formatCode="#,##0\ &quot;€&quot;">
                  <c:v>80282.16</c:v>
                </c:pt>
                <c:pt idx="206" formatCode="#,##0\ &quot;€&quot;">
                  <c:v>39615.78</c:v>
                </c:pt>
                <c:pt idx="207" formatCode="#,##0\ &quot;€&quot;">
                  <c:v>59047</c:v>
                </c:pt>
                <c:pt idx="208" formatCode="#,##0\ &quot;€&quot;">
                  <c:v>51290.64</c:v>
                </c:pt>
                <c:pt idx="209" formatCode="#,##0\ &quot;€&quot;">
                  <c:v>48367</c:v>
                </c:pt>
                <c:pt idx="210" formatCode="#,##0\ &quot;€&quot;">
                  <c:v>54445</c:v>
                </c:pt>
                <c:pt idx="211" formatCode="#,##0\ &quot;€&quot;">
                  <c:v>46729.98</c:v>
                </c:pt>
                <c:pt idx="212" formatCode="#,##0\ &quot;€&quot;">
                  <c:v>96869.5</c:v>
                </c:pt>
                <c:pt idx="213" formatCode="#,##0\ &quot;€&quot;">
                  <c:v>64448.800000000003</c:v>
                </c:pt>
                <c:pt idx="214" formatCode="#,##0\ &quot;€&quot;">
                  <c:v>50303.16</c:v>
                </c:pt>
                <c:pt idx="215" formatCode="#,##0\ &quot;€&quot;">
                  <c:v>65678.009999999995</c:v>
                </c:pt>
                <c:pt idx="216" formatCode="#,##0\ &quot;€&quot;">
                  <c:v>-10073.200000000001</c:v>
                </c:pt>
                <c:pt idx="217" formatCode="#,##0\ &quot;€&quot;">
                  <c:v>105251.96</c:v>
                </c:pt>
                <c:pt idx="218" formatCode="#,##0\ &quot;€&quot;">
                  <c:v>123162.41</c:v>
                </c:pt>
                <c:pt idx="219" formatCode="#,##0\ &quot;€&quot;">
                  <c:v>28526.95</c:v>
                </c:pt>
                <c:pt idx="220" formatCode="#,##0\ &quot;€&quot;">
                  <c:v>133750</c:v>
                </c:pt>
                <c:pt idx="221" formatCode="#,##0\ &quot;€&quot;">
                  <c:v>16654.5</c:v>
                </c:pt>
                <c:pt idx="222" formatCode="#,##0\ &quot;€&quot;">
                  <c:v>36659.550000000003</c:v>
                </c:pt>
                <c:pt idx="223" formatCode="#,##0\ &quot;€&quot;">
                  <c:v>46639.8</c:v>
                </c:pt>
                <c:pt idx="224" formatCode="#,##0\ &quot;€&quot;">
                  <c:v>68701.09</c:v>
                </c:pt>
                <c:pt idx="225" formatCode="#,##0\ &quot;€&quot;">
                  <c:v>70652.3</c:v>
                </c:pt>
                <c:pt idx="226" formatCode="#,##0\ &quot;€&quot;">
                  <c:v>34617.67</c:v>
                </c:pt>
                <c:pt idx="227" formatCode="#,##0\ &quot;€&quot;">
                  <c:v>145877.6</c:v>
                </c:pt>
                <c:pt idx="228" formatCode="#,##0\ &quot;€&quot;">
                  <c:v>48736</c:v>
                </c:pt>
                <c:pt idx="229" formatCode="#,##0\ &quot;€&quot;">
                  <c:v>37514.730000000003</c:v>
                </c:pt>
                <c:pt idx="230" formatCode="#,##0\ &quot;€&quot;">
                  <c:v>43657.05</c:v>
                </c:pt>
                <c:pt idx="231" formatCode="#,##0\ &quot;€&quot;">
                  <c:v>147587.82</c:v>
                </c:pt>
                <c:pt idx="232" formatCode="#,##0\ &quot;€&quot;">
                  <c:v>57104.38</c:v>
                </c:pt>
                <c:pt idx="233" formatCode="#,##0\ &quot;€&quot;">
                  <c:v>68459.44</c:v>
                </c:pt>
                <c:pt idx="234" formatCode="#,##0\ &quot;€&quot;">
                  <c:v>38838.129999999997</c:v>
                </c:pt>
                <c:pt idx="235" formatCode="#,##0\ &quot;€&quot;">
                  <c:v>95735.2</c:v>
                </c:pt>
                <c:pt idx="236" formatCode="#,##0\ &quot;€&quot;">
                  <c:v>71117.039999999994</c:v>
                </c:pt>
                <c:pt idx="237" formatCode="#,##0\ &quot;€&quot;">
                  <c:v>44356.25</c:v>
                </c:pt>
                <c:pt idx="238" formatCode="#,##0\ &quot;€&quot;">
                  <c:v>48760.39</c:v>
                </c:pt>
                <c:pt idx="239" formatCode="#,##0\ &quot;€&quot;">
                  <c:v>79392.33</c:v>
                </c:pt>
                <c:pt idx="240" formatCode="#,##0\ &quot;€&quot;">
                  <c:v>43343.95</c:v>
                </c:pt>
                <c:pt idx="241" formatCode="#,##0\ &quot;€&quot;">
                  <c:v>91762.95</c:v>
                </c:pt>
                <c:pt idx="242" formatCode="#,##0\ &quot;€&quot;">
                  <c:v>51969.73</c:v>
                </c:pt>
                <c:pt idx="243" formatCode="#,##0\ &quot;€&quot;">
                  <c:v>68041.53</c:v>
                </c:pt>
                <c:pt idx="244" formatCode="#,##0\ &quot;€&quot;">
                  <c:v>68936.479999999996</c:v>
                </c:pt>
                <c:pt idx="245" formatCode="#,##0\ &quot;€&quot;">
                  <c:v>33549.03</c:v>
                </c:pt>
                <c:pt idx="246" formatCode="#,##0\ &quot;€&quot;">
                  <c:v>67667.17</c:v>
                </c:pt>
                <c:pt idx="247" formatCode="#,##0\ &quot;€&quot;">
                  <c:v>87417.27</c:v>
                </c:pt>
                <c:pt idx="248" formatCode="#,##0\ &quot;€&quot;">
                  <c:v>63485.78</c:v>
                </c:pt>
                <c:pt idx="249" formatCode="#,##0\ &quot;€&quot;">
                  <c:v>58447.6</c:v>
                </c:pt>
                <c:pt idx="250" formatCode="#,##0\ &quot;€&quot;">
                  <c:v>59836.31</c:v>
                </c:pt>
                <c:pt idx="251" formatCode="#,##0\ &quot;€&quot;">
                  <c:v>112323.51</c:v>
                </c:pt>
                <c:pt idx="252" formatCode="#,##0\ &quot;€&quot;">
                  <c:v>-33347.46</c:v>
                </c:pt>
                <c:pt idx="253" formatCode="#,##0\ &quot;€&quot;">
                  <c:v>191723.91</c:v>
                </c:pt>
                <c:pt idx="254" formatCode="#,##0\ &quot;€&quot;">
                  <c:v>33040.800000000003</c:v>
                </c:pt>
                <c:pt idx="255" formatCode="#,##0\ &quot;€&quot;">
                  <c:v>63735.6</c:v>
                </c:pt>
                <c:pt idx="256" formatCode="#,##0\ &quot;€&quot;">
                  <c:v>19455.740000000002</c:v>
                </c:pt>
                <c:pt idx="257" formatCode="#,##0\ &quot;€&quot;">
                  <c:v>50619.75</c:v>
                </c:pt>
                <c:pt idx="258" formatCode="#,##0\ &quot;€&quot;">
                  <c:v>64780.11</c:v>
                </c:pt>
                <c:pt idx="259" formatCode="#,##0\ &quot;€&quot;">
                  <c:v>62581</c:v>
                </c:pt>
                <c:pt idx="260" formatCode="#,##0\ &quot;€&quot;">
                  <c:v>50077.96</c:v>
                </c:pt>
                <c:pt idx="261" formatCode="#,##0\ &quot;€&quot;">
                  <c:v>47570.21</c:v>
                </c:pt>
                <c:pt idx="262" formatCode="#,##0\ &quot;€&quot;">
                  <c:v>44396.77</c:v>
                </c:pt>
                <c:pt idx="263" formatCode="#,##0\ &quot;€&quot;">
                  <c:v>27837.279999999999</c:v>
                </c:pt>
                <c:pt idx="264" formatCode="#,##0\ &quot;€&quot;">
                  <c:v>47061.94</c:v>
                </c:pt>
                <c:pt idx="265" formatCode="#,##0\ &quot;€&quot;">
                  <c:v>57737.93</c:v>
                </c:pt>
                <c:pt idx="266" formatCode="#,##0\ &quot;€&quot;">
                  <c:v>29650.45</c:v>
                </c:pt>
                <c:pt idx="267" formatCode="#,##0\ &quot;€&quot;">
                  <c:v>51268.91</c:v>
                </c:pt>
                <c:pt idx="268" formatCode="#,##0\ &quot;€&quot;">
                  <c:v>63878.44</c:v>
                </c:pt>
                <c:pt idx="269" formatCode="#,##0\ &quot;€&quot;">
                  <c:v>92921.31</c:v>
                </c:pt>
                <c:pt idx="270" formatCode="#,##0\ &quot;€&quot;">
                  <c:v>51649.120000000003</c:v>
                </c:pt>
                <c:pt idx="271" formatCode="#,##0\ &quot;€&quot;">
                  <c:v>38127.32</c:v>
                </c:pt>
                <c:pt idx="272" formatCode="#,##0\ &quot;€&quot;">
                  <c:v>85083.83</c:v>
                </c:pt>
                <c:pt idx="273" formatCode="#,##0\ &quot;€&quot;">
                  <c:v>41617.97</c:v>
                </c:pt>
                <c:pt idx="274" formatCode="#,##0\ &quot;€&quot;">
                  <c:v>80925.460000000006</c:v>
                </c:pt>
                <c:pt idx="275" formatCode="#,##0\ &quot;€&quot;">
                  <c:v>54447.38</c:v>
                </c:pt>
                <c:pt idx="276" formatCode="#,##0\ &quot;€&quot;">
                  <c:v>52808.04</c:v>
                </c:pt>
                <c:pt idx="277" formatCode="#,##0\ &quot;€&quot;">
                  <c:v>93198.48</c:v>
                </c:pt>
                <c:pt idx="278" formatCode="#,##0\ &quot;€&quot;">
                  <c:v>71116.63</c:v>
                </c:pt>
                <c:pt idx="279" formatCode="#,##0\ &quot;€&quot;">
                  <c:v>54788.29</c:v>
                </c:pt>
                <c:pt idx="280" formatCode="#,##0\ &quot;€&quot;">
                  <c:v>69828.67</c:v>
                </c:pt>
                <c:pt idx="281" formatCode="#,##0\ &quot;€&quot;">
                  <c:v>65144.18</c:v>
                </c:pt>
                <c:pt idx="282" formatCode="#,##0\ &quot;€&quot;">
                  <c:v>67756.350000000006</c:v>
                </c:pt>
                <c:pt idx="283" formatCode="#,##0\ &quot;€&quot;">
                  <c:v>59266</c:v>
                </c:pt>
                <c:pt idx="284" formatCode="#,##0\ &quot;€&quot;">
                  <c:v>46138.81</c:v>
                </c:pt>
                <c:pt idx="285" formatCode="#,##0\ &quot;€&quot;">
                  <c:v>133558.65</c:v>
                </c:pt>
                <c:pt idx="286" formatCode="#,##0\ &quot;€&quot;">
                  <c:v>117981.79</c:v>
                </c:pt>
                <c:pt idx="287" formatCode="#,##0\ &quot;€&quot;">
                  <c:v>47164.49</c:v>
                </c:pt>
                <c:pt idx="288" formatCode="#,##0\ &quot;€&quot;">
                  <c:v>97444.29</c:v>
                </c:pt>
                <c:pt idx="289" formatCode="#,##0\ &quot;€&quot;">
                  <c:v>33042</c:v>
                </c:pt>
                <c:pt idx="290" formatCode="#,##0\ &quot;€&quot;">
                  <c:v>64684.47</c:v>
                </c:pt>
                <c:pt idx="291" formatCode="#,##0\ &quot;€&quot;">
                  <c:v>72758.59</c:v>
                </c:pt>
                <c:pt idx="292" formatCode="#,##0\ &quot;€&quot;">
                  <c:v>72831.88</c:v>
                </c:pt>
                <c:pt idx="293" formatCode="#,##0\ &quot;€&quot;">
                  <c:v>45886.5</c:v>
                </c:pt>
                <c:pt idx="294" formatCode="#,##0\ &quot;€&quot;">
                  <c:v>33640.21</c:v>
                </c:pt>
                <c:pt idx="295" formatCode="#,##0\ &quot;€&quot;">
                  <c:v>138210.66</c:v>
                </c:pt>
                <c:pt idx="296" formatCode="#,##0\ &quot;€&quot;">
                  <c:v>117318.74</c:v>
                </c:pt>
                <c:pt idx="297" formatCode="#,##0\ &quot;€&quot;">
                  <c:v>54262.79</c:v>
                </c:pt>
                <c:pt idx="298" formatCode="#,##0\ &quot;€&quot;">
                  <c:v>45369.81</c:v>
                </c:pt>
                <c:pt idx="299" formatCode="#,##0\ &quot;€&quot;">
                  <c:v>54098.18</c:v>
                </c:pt>
                <c:pt idx="300" formatCode="#,##0\ &quot;€&quot;">
                  <c:v>105357.91</c:v>
                </c:pt>
                <c:pt idx="301" formatCode="#,##0\ &quot;€&quot;">
                  <c:v>65927.28</c:v>
                </c:pt>
                <c:pt idx="302" formatCode="#,##0\ &quot;€&quot;">
                  <c:v>2005.5</c:v>
                </c:pt>
                <c:pt idx="303" formatCode="#,##0\ &quot;€&quot;">
                  <c:v>86673.39</c:v>
                </c:pt>
                <c:pt idx="304" formatCode="#,##0\ &quot;€&quot;">
                  <c:v>54192.03</c:v>
                </c:pt>
                <c:pt idx="305" formatCode="#,##0\ &quot;€&quot;">
                  <c:v>100665.47</c:v>
                </c:pt>
                <c:pt idx="306" formatCode="#,##0\ &quot;€&quot;">
                  <c:v>70916.2</c:v>
                </c:pt>
                <c:pt idx="307" formatCode="#,##0\ &quot;€&quot;">
                  <c:v>51612.37</c:v>
                </c:pt>
                <c:pt idx="308" formatCode="#,##0\ &quot;€&quot;">
                  <c:v>82778.679999999993</c:v>
                </c:pt>
                <c:pt idx="309" formatCode="#,##0\ &quot;€&quot;">
                  <c:v>149348.29</c:v>
                </c:pt>
                <c:pt idx="310" formatCode="#,##0\ &quot;€&quot;">
                  <c:v>84758.89</c:v>
                </c:pt>
                <c:pt idx="311" formatCode="#,##0\ &quot;€&quot;">
                  <c:v>154652</c:v>
                </c:pt>
                <c:pt idx="312" formatCode="#,##0\ &quot;€&quot;">
                  <c:v>81948.33</c:v>
                </c:pt>
                <c:pt idx="313" formatCode="#,##0\ &quot;€&quot;">
                  <c:v>82120.41</c:v>
                </c:pt>
                <c:pt idx="314" formatCode="#,##0\ &quot;€&quot;">
                  <c:v>70618.81</c:v>
                </c:pt>
                <c:pt idx="315" formatCode="#,##0\ &quot;€&quot;">
                  <c:v>47070</c:v>
                </c:pt>
                <c:pt idx="316" formatCode="#,##0\ &quot;€&quot;">
                  <c:v>28497.05</c:v>
                </c:pt>
                <c:pt idx="317" formatCode="#,##0\ &quot;€&quot;">
                  <c:v>92366.71</c:v>
                </c:pt>
                <c:pt idx="318" formatCode="#,##0\ &quot;€&quot;">
                  <c:v>54984.08</c:v>
                </c:pt>
                <c:pt idx="319" formatCode="#,##0\ &quot;€&quot;">
                  <c:v>47485.96</c:v>
                </c:pt>
                <c:pt idx="320" formatCode="#,##0\ &quot;€&quot;">
                  <c:v>84208.75</c:v>
                </c:pt>
                <c:pt idx="321" formatCode="#,##0\ &quot;€&quot;">
                  <c:v>37066.85</c:v>
                </c:pt>
                <c:pt idx="322" formatCode="#,##0\ &quot;€&quot;">
                  <c:v>53650.31</c:v>
                </c:pt>
                <c:pt idx="323" formatCode="#,##0\ &quot;€&quot;">
                  <c:v>72169.36</c:v>
                </c:pt>
                <c:pt idx="324" formatCode="#,##0\ &quot;€&quot;">
                  <c:v>58472.74</c:v>
                </c:pt>
                <c:pt idx="325" formatCode="#,##0\ &quot;€&quot;">
                  <c:v>80959</c:v>
                </c:pt>
                <c:pt idx="326" formatCode="#,##0\ &quot;€&quot;">
                  <c:v>25559.08</c:v>
                </c:pt>
                <c:pt idx="327" formatCode="#,##0\ &quot;€&quot;">
                  <c:v>56875.4</c:v>
                </c:pt>
                <c:pt idx="328" formatCode="#,##0\ &quot;€&quot;">
                  <c:v>60501.9</c:v>
                </c:pt>
                <c:pt idx="329" formatCode="#,##0\ &quot;€&quot;">
                  <c:v>67375.5</c:v>
                </c:pt>
                <c:pt idx="330" formatCode="#,##0\ &quot;€&quot;">
                  <c:v>84042.59</c:v>
                </c:pt>
                <c:pt idx="331" formatCode="#,##0\ &quot;€&quot;">
                  <c:v>71009.05</c:v>
                </c:pt>
                <c:pt idx="332" formatCode="#,##0\ &quot;€&quot;">
                  <c:v>82880.77</c:v>
                </c:pt>
                <c:pt idx="333" formatCode="#,##0\ &quot;€&quot;">
                  <c:v>39465.660000000003</c:v>
                </c:pt>
                <c:pt idx="334" formatCode="#,##0\ &quot;€&quot;">
                  <c:v>66152.53</c:v>
                </c:pt>
                <c:pt idx="335" formatCode="#,##0\ &quot;€&quot;">
                  <c:v>43290.68</c:v>
                </c:pt>
                <c:pt idx="336" formatCode="#,##0\ &quot;€&quot;">
                  <c:v>55779.38</c:v>
                </c:pt>
                <c:pt idx="337" formatCode="#,##0\ &quot;€&quot;">
                  <c:v>99623.31</c:v>
                </c:pt>
                <c:pt idx="338" formatCode="#,##0\ &quot;€&quot;">
                  <c:v>36909.599999999999</c:v>
                </c:pt>
                <c:pt idx="339" formatCode="#,##0\ &quot;€&quot;">
                  <c:v>103020.34</c:v>
                </c:pt>
                <c:pt idx="340" formatCode="#,##0\ &quot;€&quot;">
                  <c:v>151613.54999999999</c:v>
                </c:pt>
                <c:pt idx="341" formatCode="#,##0\ &quot;€&quot;">
                  <c:v>107358.6</c:v>
                </c:pt>
                <c:pt idx="342" formatCode="#,##0\ &quot;€&quot;">
                  <c:v>57711.57</c:v>
                </c:pt>
                <c:pt idx="343" formatCode="#,##0\ &quot;€&quot;">
                  <c:v>48561.29</c:v>
                </c:pt>
                <c:pt idx="344" formatCode="#,##0\ &quot;€&quot;">
                  <c:v>59747.81</c:v>
                </c:pt>
                <c:pt idx="345" formatCode="#,##0\ &quot;€&quot;">
                  <c:v>93415.45</c:v>
                </c:pt>
                <c:pt idx="346" formatCode="#,##0\ &quot;€&quot;">
                  <c:v>49888.75</c:v>
                </c:pt>
                <c:pt idx="347" formatCode="#,##0\ &quot;€&quot;">
                  <c:v>66155.33</c:v>
                </c:pt>
                <c:pt idx="348" formatCode="#,##0\ &quot;€&quot;">
                  <c:v>96975.46</c:v>
                </c:pt>
                <c:pt idx="349" formatCode="#,##0\ &quot;€&quot;">
                  <c:v>89918.68</c:v>
                </c:pt>
                <c:pt idx="350" formatCode="#,##0\ &quot;€&quot;">
                  <c:v>95348.36</c:v>
                </c:pt>
                <c:pt idx="351" formatCode="#,##0\ &quot;€&quot;">
                  <c:v>65093.21</c:v>
                </c:pt>
                <c:pt idx="352" formatCode="#,##0\ &quot;€&quot;">
                  <c:v>100220.79</c:v>
                </c:pt>
                <c:pt idx="353" formatCode="#,##0\ &quot;€&quot;">
                  <c:v>55727</c:v>
                </c:pt>
                <c:pt idx="354" formatCode="#,##0\ &quot;€&quot;">
                  <c:v>64930.07</c:v>
                </c:pt>
                <c:pt idx="355" formatCode="#,##0\ &quot;€&quot;">
                  <c:v>44449.16</c:v>
                </c:pt>
                <c:pt idx="356" formatCode="#,##0\ &quot;€&quot;">
                  <c:v>69356.31</c:v>
                </c:pt>
                <c:pt idx="357" formatCode="#,##0\ &quot;€&quot;">
                  <c:v>45045</c:v>
                </c:pt>
                <c:pt idx="358" formatCode="#,##0\ &quot;€&quot;">
                  <c:v>64929.14</c:v>
                </c:pt>
                <c:pt idx="359" formatCode="#,##0\ &quot;€&quot;">
                  <c:v>275708.40000000002</c:v>
                </c:pt>
                <c:pt idx="360" formatCode="#,##0\ &quot;€&quot;">
                  <c:v>104811.6</c:v>
                </c:pt>
                <c:pt idx="361" formatCode="#,##0\ &quot;€&quot;">
                  <c:v>85002.67</c:v>
                </c:pt>
                <c:pt idx="362" formatCode="#,##0\ &quot;€&quot;">
                  <c:v>56639.53</c:v>
                </c:pt>
                <c:pt idx="363" formatCode="#,##0\ &quot;€&quot;">
                  <c:v>130514.05</c:v>
                </c:pt>
                <c:pt idx="364" formatCode="#,##0\ &quot;€&quot;">
                  <c:v>43232.51</c:v>
                </c:pt>
                <c:pt idx="365" formatCode="#,##0\ &quot;€&quot;">
                  <c:v>52734.05</c:v>
                </c:pt>
                <c:pt idx="366" formatCode="#,##0\ &quot;€&quot;">
                  <c:v>83294.38</c:v>
                </c:pt>
                <c:pt idx="367" formatCode="#,##0\ &quot;€&quot;">
                  <c:v>48831</c:v>
                </c:pt>
                <c:pt idx="368" formatCode="#,##0\ &quot;€&quot;">
                  <c:v>98331.58</c:v>
                </c:pt>
                <c:pt idx="369" formatCode="#,##0\ &quot;€&quot;">
                  <c:v>52628.959999999999</c:v>
                </c:pt>
                <c:pt idx="370" formatCode="#,##0\ &quot;€&quot;">
                  <c:v>89499.16</c:v>
                </c:pt>
                <c:pt idx="371" formatCode="#,##0\ &quot;€&quot;">
                  <c:v>124392.33</c:v>
                </c:pt>
                <c:pt idx="372" formatCode="#,##0\ &quot;€&quot;">
                  <c:v>75980.039999999994</c:v>
                </c:pt>
                <c:pt idx="373" formatCode="#,##0\ &quot;€&quot;">
                  <c:v>10125.42</c:v>
                </c:pt>
                <c:pt idx="374" formatCode="#,##0\ &quot;€&quot;">
                  <c:v>66390.149999999994</c:v>
                </c:pt>
                <c:pt idx="375" formatCode="#,##0\ &quot;€&quot;">
                  <c:v>79585.42</c:v>
                </c:pt>
                <c:pt idx="376" formatCode="#,##0\ &quot;€&quot;">
                  <c:v>50915.35</c:v>
                </c:pt>
                <c:pt idx="377" formatCode="#,##0\ &quot;€&quot;">
                  <c:v>36304.86</c:v>
                </c:pt>
                <c:pt idx="378" formatCode="#,##0\ &quot;€&quot;">
                  <c:v>81086.67</c:v>
                </c:pt>
                <c:pt idx="379" formatCode="#,##0\ &quot;€&quot;">
                  <c:v>59194.78</c:v>
                </c:pt>
                <c:pt idx="380" formatCode="#,##0\ &quot;€&quot;">
                  <c:v>32059.26</c:v>
                </c:pt>
                <c:pt idx="381" formatCode="#,##0\ &quot;€&quot;">
                  <c:v>39912.43</c:v>
                </c:pt>
                <c:pt idx="382" formatCode="#,##0\ &quot;€&quot;">
                  <c:v>38036.620000000003</c:v>
                </c:pt>
                <c:pt idx="383" formatCode="#,##0\ &quot;€&quot;">
                  <c:v>64921.83</c:v>
                </c:pt>
                <c:pt idx="384" formatCode="#,##0\ &quot;€&quot;">
                  <c:v>78707.64</c:v>
                </c:pt>
                <c:pt idx="385" formatCode="#,##0\ &quot;€&quot;">
                  <c:v>70747.570000000007</c:v>
                </c:pt>
                <c:pt idx="386" formatCode="#,##0\ &quot;€&quot;">
                  <c:v>104465.1</c:v>
                </c:pt>
                <c:pt idx="387" formatCode="#,##0\ &quot;€&quot;">
                  <c:v>446122.71</c:v>
                </c:pt>
                <c:pt idx="388" formatCode="#,##0\ &quot;€&quot;">
                  <c:v>59423.28</c:v>
                </c:pt>
                <c:pt idx="389" formatCode="#,##0\ &quot;€&quot;">
                  <c:v>42798.37</c:v>
                </c:pt>
                <c:pt idx="390" formatCode="#,##0\ &quot;€&quot;">
                  <c:v>27816.75</c:v>
                </c:pt>
                <c:pt idx="391" formatCode="#,##0\ &quot;€&quot;">
                  <c:v>62974.84</c:v>
                </c:pt>
                <c:pt idx="392" formatCode="#,##0\ &quot;€&quot;">
                  <c:v>40558.089999999997</c:v>
                </c:pt>
                <c:pt idx="393" formatCode="#,##0\ &quot;€&quot;">
                  <c:v>70712.33</c:v>
                </c:pt>
                <c:pt idx="394" formatCode="#,##0\ &quot;€&quot;">
                  <c:v>72794.44</c:v>
                </c:pt>
                <c:pt idx="395" formatCode="#,##0\ &quot;€&quot;">
                  <c:v>66549.850000000006</c:v>
                </c:pt>
                <c:pt idx="396" formatCode="#,##0\ &quot;€&quot;">
                  <c:v>53508.87</c:v>
                </c:pt>
                <c:pt idx="397" formatCode="#,##0\ &quot;€&quot;">
                  <c:v>69430.53</c:v>
                </c:pt>
                <c:pt idx="398" formatCode="#,##0\ &quot;€&quot;">
                  <c:v>76252.86</c:v>
                </c:pt>
                <c:pt idx="399" formatCode="#,##0\ &quot;€&quot;">
                  <c:v>52941</c:v>
                </c:pt>
                <c:pt idx="400" formatCode="#,##0\ &quot;€&quot;">
                  <c:v>39002.9</c:v>
                </c:pt>
                <c:pt idx="401" formatCode="#,##0\ &quot;€&quot;">
                  <c:v>52423.83</c:v>
                </c:pt>
                <c:pt idx="402" formatCode="#,##0\ &quot;€&quot;">
                  <c:v>105644.19</c:v>
                </c:pt>
                <c:pt idx="403" formatCode="#,##0\ &quot;€&quot;">
                  <c:v>67069.509999999995</c:v>
                </c:pt>
                <c:pt idx="404" formatCode="#,##0\ &quot;€&quot;">
                  <c:v>104076.72</c:v>
                </c:pt>
                <c:pt idx="405" formatCode="#,##0\ &quot;€&quot;">
                  <c:v>107589.05</c:v>
                </c:pt>
                <c:pt idx="406" formatCode="#,##0\ &quot;€&quot;">
                  <c:v>53508.34</c:v>
                </c:pt>
                <c:pt idx="407" formatCode="#,##0\ &quot;€&quot;">
                  <c:v>68511.67</c:v>
                </c:pt>
                <c:pt idx="408" formatCode="#,##0\ &quot;€&quot;">
                  <c:v>88763.69</c:v>
                </c:pt>
                <c:pt idx="409" formatCode="#,##0\ &quot;€&quot;">
                  <c:v>66677.539999999994</c:v>
                </c:pt>
                <c:pt idx="410" formatCode="#,##0\ &quot;€&quot;">
                  <c:v>103572.37</c:v>
                </c:pt>
                <c:pt idx="411" formatCode="#,##0\ &quot;€&quot;">
                  <c:v>57997.33</c:v>
                </c:pt>
                <c:pt idx="412" formatCode="#,##0\ &quot;€&quot;">
                  <c:v>76048.600000000006</c:v>
                </c:pt>
                <c:pt idx="413" formatCode="#,##0\ &quot;€&quot;">
                  <c:v>77667.81</c:v>
                </c:pt>
                <c:pt idx="414" formatCode="#,##0\ &quot;€&quot;">
                  <c:v>144997.06</c:v>
                </c:pt>
                <c:pt idx="415" formatCode="#,##0\ &quot;€&quot;">
                  <c:v>51657.57</c:v>
                </c:pt>
                <c:pt idx="416" formatCode="#,##0\ &quot;€&quot;">
                  <c:v>51616.47</c:v>
                </c:pt>
                <c:pt idx="417" formatCode="#,##0\ &quot;€&quot;">
                  <c:v>118548.5</c:v>
                </c:pt>
                <c:pt idx="418" formatCode="#,##0\ &quot;€&quot;">
                  <c:v>135294.45000000001</c:v>
                </c:pt>
                <c:pt idx="419" formatCode="#,##0\ &quot;€&quot;">
                  <c:v>64004.2</c:v>
                </c:pt>
                <c:pt idx="420" formatCode="#,##0\ &quot;€&quot;">
                  <c:v>52706.61</c:v>
                </c:pt>
                <c:pt idx="421" formatCode="#,##0\ &quot;€&quot;">
                  <c:v>41192.11</c:v>
                </c:pt>
                <c:pt idx="422" formatCode="#,##0\ &quot;€&quot;">
                  <c:v>47951.87</c:v>
                </c:pt>
                <c:pt idx="423" formatCode="#,##0\ &quot;€&quot;">
                  <c:v>50039.83</c:v>
                </c:pt>
                <c:pt idx="424" formatCode="#,##0\ &quot;€&quot;">
                  <c:v>15176.03</c:v>
                </c:pt>
                <c:pt idx="425" formatCode="#,##0\ &quot;€&quot;">
                  <c:v>67460.14</c:v>
                </c:pt>
                <c:pt idx="426" formatCode="#,##0\ &quot;€&quot;">
                  <c:v>100024.14</c:v>
                </c:pt>
                <c:pt idx="427" formatCode="#,##0\ &quot;€&quot;">
                  <c:v>48373.53</c:v>
                </c:pt>
                <c:pt idx="428" formatCode="#,##0\ &quot;€&quot;">
                  <c:v>56043.92</c:v>
                </c:pt>
                <c:pt idx="429" formatCode="#,##0\ &quot;€&quot;">
                  <c:v>46579.8</c:v>
                </c:pt>
                <c:pt idx="430" formatCode="#,##0\ &quot;€&quot;">
                  <c:v>50590.58</c:v>
                </c:pt>
                <c:pt idx="431" formatCode="#,##0\ &quot;€&quot;">
                  <c:v>228565.77</c:v>
                </c:pt>
                <c:pt idx="432" formatCode="#,##0\ &quot;€&quot;">
                  <c:v>91714.29</c:v>
                </c:pt>
                <c:pt idx="433" formatCode="#,##0\ &quot;€&quot;">
                  <c:v>89478.67</c:v>
                </c:pt>
                <c:pt idx="434" formatCode="#,##0\ &quot;€&quot;">
                  <c:v>25231</c:v>
                </c:pt>
                <c:pt idx="435" formatCode="#,##0\ &quot;€&quot;">
                  <c:v>49157.34</c:v>
                </c:pt>
                <c:pt idx="436" formatCode="#,##0\ &quot;€&quot;">
                  <c:v>77426.31</c:v>
                </c:pt>
                <c:pt idx="437" formatCode="#,##0\ &quot;€&quot;">
                  <c:v>49233.13</c:v>
                </c:pt>
                <c:pt idx="438" formatCode="#,##0\ &quot;€&quot;">
                  <c:v>83476.570000000007</c:v>
                </c:pt>
                <c:pt idx="439" formatCode="#,##0\ &quot;€&quot;">
                  <c:v>69519.259999999995</c:v>
                </c:pt>
                <c:pt idx="440" formatCode="#,##0\ &quot;€&quot;">
                  <c:v>58481.120000000003</c:v>
                </c:pt>
                <c:pt idx="441" formatCode="#,##0\ &quot;€&quot;">
                  <c:v>314993.2</c:v>
                </c:pt>
                <c:pt idx="442" formatCode="#,##0\ &quot;€&quot;">
                  <c:v>193887.07</c:v>
                </c:pt>
                <c:pt idx="443" formatCode="#,##0\ &quot;€&quot;">
                  <c:v>76568.12</c:v>
                </c:pt>
                <c:pt idx="444" formatCode="#,##0\ &quot;€&quot;">
                  <c:v>47387.24</c:v>
                </c:pt>
                <c:pt idx="445" formatCode="#,##0\ &quot;€&quot;">
                  <c:v>-163632.76999999999</c:v>
                </c:pt>
                <c:pt idx="446" formatCode="#,##0\ &quot;€&quot;">
                  <c:v>55740.83</c:v>
                </c:pt>
                <c:pt idx="447" formatCode="#,##0\ &quot;€&quot;">
                  <c:v>87178.07</c:v>
                </c:pt>
                <c:pt idx="448" formatCode="#,##0\ &quot;€&quot;">
                  <c:v>37297.660000000003</c:v>
                </c:pt>
                <c:pt idx="449" formatCode="#,##0\ &quot;€&quot;">
                  <c:v>180734.33</c:v>
                </c:pt>
                <c:pt idx="450" formatCode="#,##0\ &quot;€&quot;">
                  <c:v>78376.86</c:v>
                </c:pt>
                <c:pt idx="451" formatCode="#,##0\ &quot;€&quot;">
                  <c:v>131900.45000000001</c:v>
                </c:pt>
                <c:pt idx="452" formatCode="#,##0\ &quot;€&quot;">
                  <c:v>76258.61</c:v>
                </c:pt>
                <c:pt idx="453" formatCode="#,##0\ &quot;€&quot;">
                  <c:v>83744.42</c:v>
                </c:pt>
                <c:pt idx="454" formatCode="#,##0\ &quot;€&quot;">
                  <c:v>115180.22</c:v>
                </c:pt>
                <c:pt idx="455" formatCode="#,##0\ &quot;€&quot;">
                  <c:v>93691.98</c:v>
                </c:pt>
                <c:pt idx="456" formatCode="#,##0\ &quot;€&quot;">
                  <c:v>66438.22</c:v>
                </c:pt>
                <c:pt idx="457" formatCode="#,##0\ &quot;€&quot;">
                  <c:v>45741.67</c:v>
                </c:pt>
                <c:pt idx="458" formatCode="#,##0\ &quot;€&quot;">
                  <c:v>55737.82</c:v>
                </c:pt>
                <c:pt idx="459" formatCode="#,##0\ &quot;€&quot;">
                  <c:v>88081.43</c:v>
                </c:pt>
                <c:pt idx="460" formatCode="#,##0\ &quot;€&quot;">
                  <c:v>44846.31</c:v>
                </c:pt>
                <c:pt idx="461" formatCode="#,##0\ &quot;€&quot;">
                  <c:v>113455.72</c:v>
                </c:pt>
                <c:pt idx="462" formatCode="#,##0\ &quot;€&quot;">
                  <c:v>78088.23</c:v>
                </c:pt>
                <c:pt idx="463" formatCode="#,##0\ &quot;€&quot;">
                  <c:v>82249.56</c:v>
                </c:pt>
                <c:pt idx="464" formatCode="#,##0\ &quot;€&quot;">
                  <c:v>12714.21</c:v>
                </c:pt>
                <c:pt idx="465" formatCode="#,##0\ &quot;€&quot;">
                  <c:v>77733</c:v>
                </c:pt>
                <c:pt idx="466" formatCode="#,##0\ &quot;€&quot;">
                  <c:v>48226.239999999998</c:v>
                </c:pt>
                <c:pt idx="467" formatCode="#,##0\ &quot;€&quot;">
                  <c:v>77721.100000000006</c:v>
                </c:pt>
                <c:pt idx="468" formatCode="#,##0\ &quot;€&quot;">
                  <c:v>91453.04</c:v>
                </c:pt>
                <c:pt idx="469" formatCode="#,##0\ &quot;€&quot;">
                  <c:v>45569.21</c:v>
                </c:pt>
                <c:pt idx="470" formatCode="#,##0\ &quot;€&quot;">
                  <c:v>149735.26999999999</c:v>
                </c:pt>
                <c:pt idx="471" formatCode="#,##0\ &quot;€&quot;">
                  <c:v>145608.29999999999</c:v>
                </c:pt>
                <c:pt idx="472" formatCode="#,##0\ &quot;€&quot;">
                  <c:v>52187.08</c:v>
                </c:pt>
                <c:pt idx="473" formatCode="#,##0\ &quot;€&quot;">
                  <c:v>-87249.03</c:v>
                </c:pt>
                <c:pt idx="474" formatCode="#,##0\ &quot;€&quot;">
                  <c:v>95130.84</c:v>
                </c:pt>
                <c:pt idx="475" formatCode="#,##0\ &quot;€&quot;">
                  <c:v>48146.34</c:v>
                </c:pt>
                <c:pt idx="476" formatCode="#,##0\ &quot;€&quot;">
                  <c:v>61117.54</c:v>
                </c:pt>
                <c:pt idx="477" formatCode="#,##0\ &quot;€&quot;">
                  <c:v>163538.70000000001</c:v>
                </c:pt>
                <c:pt idx="478" formatCode="#,##0\ &quot;€&quot;">
                  <c:v>50576.27</c:v>
                </c:pt>
                <c:pt idx="479" formatCode="#,##0\ &quot;€&quot;">
                  <c:v>70715.11</c:v>
                </c:pt>
                <c:pt idx="480" formatCode="#,##0\ &quot;€&quot;">
                  <c:v>65846.559999999998</c:v>
                </c:pt>
                <c:pt idx="481" formatCode="#,##0\ &quot;€&quot;">
                  <c:v>53892.79</c:v>
                </c:pt>
                <c:pt idx="482" formatCode="#,##0\ &quot;€&quot;">
                  <c:v>92641.2</c:v>
                </c:pt>
                <c:pt idx="483" formatCode="#,##0\ &quot;€&quot;">
                  <c:v>77369.789999999994</c:v>
                </c:pt>
                <c:pt idx="484" formatCode="#,##0\ &quot;€&quot;">
                  <c:v>60827.63</c:v>
                </c:pt>
                <c:pt idx="485" formatCode="#,##0\ &quot;€&quot;">
                  <c:v>23830.82</c:v>
                </c:pt>
                <c:pt idx="486" formatCode="#,##0\ &quot;€&quot;">
                  <c:v>56188.02</c:v>
                </c:pt>
                <c:pt idx="487" formatCode="#,##0\ &quot;€&quot;">
                  <c:v>42879.38</c:v>
                </c:pt>
                <c:pt idx="488" formatCode="#,##0\ &quot;€&quot;">
                  <c:v>73748.679999999993</c:v>
                </c:pt>
                <c:pt idx="489" formatCode="#,##0\ &quot;€&quot;">
                  <c:v>438367.56</c:v>
                </c:pt>
                <c:pt idx="490" formatCode="#,##0\ &quot;€&quot;">
                  <c:v>62169.78</c:v>
                </c:pt>
                <c:pt idx="491" formatCode="#,##0\ &quot;€&quot;">
                  <c:v>49812.36</c:v>
                </c:pt>
                <c:pt idx="492" formatCode="#,##0\ &quot;€&quot;">
                  <c:v>81214.8</c:v>
                </c:pt>
                <c:pt idx="493" formatCode="#,##0\ &quot;€&quot;">
                  <c:v>44250.25</c:v>
                </c:pt>
                <c:pt idx="494" formatCode="#,##0\ &quot;€&quot;">
                  <c:v>56410.09</c:v>
                </c:pt>
                <c:pt idx="495" formatCode="#,##0\ &quot;€&quot;">
                  <c:v>77273.63</c:v>
                </c:pt>
                <c:pt idx="496" formatCode="#,##0\ &quot;€&quot;">
                  <c:v>44947.91</c:v>
                </c:pt>
                <c:pt idx="497" formatCode="#,##0\ &quot;€&quot;">
                  <c:v>69164.63</c:v>
                </c:pt>
                <c:pt idx="498" formatCode="#,##0\ &quot;€&quot;">
                  <c:v>57269.440000000002</c:v>
                </c:pt>
                <c:pt idx="499" formatCode="#,##0\ &quot;€&quot;">
                  <c:v>79767</c:v>
                </c:pt>
                <c:pt idx="500" formatCode="#,##0\ &quot;€&quot;">
                  <c:v>96637.05</c:v>
                </c:pt>
                <c:pt idx="501" formatCode="#,##0\ &quot;€&quot;">
                  <c:v>59694.43</c:v>
                </c:pt>
                <c:pt idx="502" formatCode="#,##0\ &quot;€&quot;">
                  <c:v>65334.91</c:v>
                </c:pt>
                <c:pt idx="503" formatCode="#,##0\ &quot;€&quot;">
                  <c:v>78955.490000000005</c:v>
                </c:pt>
                <c:pt idx="504" formatCode="#,##0\ &quot;€&quot;">
                  <c:v>56314.59</c:v>
                </c:pt>
                <c:pt idx="505" formatCode="#,##0\ &quot;€&quot;">
                  <c:v>124831.63</c:v>
                </c:pt>
                <c:pt idx="506" formatCode="#,##0\ &quot;€&quot;">
                  <c:v>25300</c:v>
                </c:pt>
                <c:pt idx="507" formatCode="#,##0\ &quot;€&quot;">
                  <c:v>73815.88</c:v>
                </c:pt>
                <c:pt idx="508" formatCode="#,##0\ &quot;€&quot;">
                  <c:v>89649.65</c:v>
                </c:pt>
                <c:pt idx="509" formatCode="#,##0\ &quot;€&quot;">
                  <c:v>88228.38</c:v>
                </c:pt>
                <c:pt idx="510" formatCode="#,##0\ &quot;€&quot;">
                  <c:v>67258.7</c:v>
                </c:pt>
                <c:pt idx="511" formatCode="#,##0\ &quot;€&quot;">
                  <c:v>78961.67</c:v>
                </c:pt>
                <c:pt idx="512" formatCode="#,##0\ &quot;€&quot;">
                  <c:v>84198.6</c:v>
                </c:pt>
                <c:pt idx="513" formatCode="#,##0\ &quot;€&quot;">
                  <c:v>37733.379999999997</c:v>
                </c:pt>
                <c:pt idx="514" formatCode="#,##0\ &quot;€&quot;">
                  <c:v>48329.67</c:v>
                </c:pt>
                <c:pt idx="515" formatCode="#,##0\ &quot;€&quot;">
                  <c:v>90927.82</c:v>
                </c:pt>
                <c:pt idx="516" formatCode="#,##0\ &quot;€&quot;">
                  <c:v>113870.36</c:v>
                </c:pt>
                <c:pt idx="517" formatCode="#,##0\ &quot;€&quot;">
                  <c:v>84785.04</c:v>
                </c:pt>
                <c:pt idx="518" formatCode="#,##0\ &quot;€&quot;">
                  <c:v>41695.5</c:v>
                </c:pt>
                <c:pt idx="519" formatCode="#,##0\ &quot;€&quot;">
                  <c:v>45034.1</c:v>
                </c:pt>
                <c:pt idx="520" formatCode="#,##0\ &quot;€&quot;">
                  <c:v>50709.3</c:v>
                </c:pt>
                <c:pt idx="521" formatCode="#,##0\ &quot;€&quot;">
                  <c:v>57805</c:v>
                </c:pt>
                <c:pt idx="522" formatCode="#,##0\ &quot;€&quot;">
                  <c:v>80978.53</c:v>
                </c:pt>
                <c:pt idx="523" formatCode="#,##0\ &quot;€&quot;">
                  <c:v>69020.83</c:v>
                </c:pt>
                <c:pt idx="524" formatCode="#,##0\ &quot;€&quot;">
                  <c:v>68663.19</c:v>
                </c:pt>
                <c:pt idx="525" formatCode="#,##0\ &quot;€&quot;">
                  <c:v>100956.71</c:v>
                </c:pt>
                <c:pt idx="526" formatCode="#,##0\ &quot;€&quot;">
                  <c:v>70837.63</c:v>
                </c:pt>
                <c:pt idx="527" formatCode="#,##0\ &quot;€&quot;">
                  <c:v>100000.96000000001</c:v>
                </c:pt>
                <c:pt idx="528" formatCode="#,##0\ &quot;€&quot;">
                  <c:v>293722.19</c:v>
                </c:pt>
                <c:pt idx="529" formatCode="#,##0\ &quot;€&quot;">
                  <c:v>110711.51</c:v>
                </c:pt>
                <c:pt idx="530" formatCode="#,##0\ &quot;€&quot;">
                  <c:v>56446</c:v>
                </c:pt>
                <c:pt idx="531" formatCode="#,##0\ &quot;€&quot;">
                  <c:v>61483.89</c:v>
                </c:pt>
                <c:pt idx="532" formatCode="#,##0\ &quot;€&quot;">
                  <c:v>75079.710000000006</c:v>
                </c:pt>
                <c:pt idx="533" formatCode="#,##0\ &quot;€&quot;">
                  <c:v>76329.22</c:v>
                </c:pt>
                <c:pt idx="534" formatCode="#,##0\ &quot;€&quot;">
                  <c:v>59018.95</c:v>
                </c:pt>
                <c:pt idx="535" formatCode="#,##0\ &quot;€&quot;">
                  <c:v>97706.07</c:v>
                </c:pt>
                <c:pt idx="536" formatCode="#,##0\ &quot;€&quot;">
                  <c:v>56350.31</c:v>
                </c:pt>
                <c:pt idx="537" formatCode="#,##0\ &quot;€&quot;">
                  <c:v>56358.13</c:v>
                </c:pt>
                <c:pt idx="538" formatCode="#,##0\ &quot;€&quot;">
                  <c:v>30755.59</c:v>
                </c:pt>
                <c:pt idx="539" formatCode="#,##0\ &quot;€&quot;">
                  <c:v>122988.88</c:v>
                </c:pt>
                <c:pt idx="540" formatCode="#,##0\ &quot;€&quot;">
                  <c:v>79947.92</c:v>
                </c:pt>
                <c:pt idx="541" formatCode="#,##0\ &quot;€&quot;">
                  <c:v>124563</c:v>
                </c:pt>
                <c:pt idx="542" formatCode="#,##0\ &quot;€&quot;">
                  <c:v>91970.82</c:v>
                </c:pt>
                <c:pt idx="543" formatCode="#,##0\ &quot;€&quot;">
                  <c:v>74463.360000000001</c:v>
                </c:pt>
                <c:pt idx="544" formatCode="#,##0\ &quot;€&quot;">
                  <c:v>102464.3</c:v>
                </c:pt>
                <c:pt idx="545" formatCode="#,##0\ &quot;€&quot;">
                  <c:v>46080</c:v>
                </c:pt>
                <c:pt idx="546" formatCode="#,##0\ &quot;€&quot;">
                  <c:v>39038.68</c:v>
                </c:pt>
                <c:pt idx="547" formatCode="#,##0\ &quot;€&quot;">
                  <c:v>98178.07</c:v>
                </c:pt>
                <c:pt idx="548" formatCode="#,##0\ &quot;€&quot;">
                  <c:v>57678.32</c:v>
                </c:pt>
                <c:pt idx="549" formatCode="#,##0\ &quot;€&quot;">
                  <c:v>55423.73</c:v>
                </c:pt>
                <c:pt idx="550" formatCode="#,##0\ &quot;€&quot;">
                  <c:v>113080.21</c:v>
                </c:pt>
                <c:pt idx="551" formatCode="#,##0\ &quot;€&quot;">
                  <c:v>113951.78</c:v>
                </c:pt>
                <c:pt idx="552" formatCode="#,##0\ &quot;€&quot;">
                  <c:v>77656.600000000006</c:v>
                </c:pt>
                <c:pt idx="553" formatCode="#,##0\ &quot;€&quot;">
                  <c:v>88366.09</c:v>
                </c:pt>
                <c:pt idx="554" formatCode="#,##0\ &quot;€&quot;">
                  <c:v>2307990</c:v>
                </c:pt>
                <c:pt idx="555" formatCode="#,##0\ &quot;€&quot;">
                  <c:v>83000.22</c:v>
                </c:pt>
                <c:pt idx="556" formatCode="#,##0\ &quot;€&quot;">
                  <c:v>53662.46</c:v>
                </c:pt>
                <c:pt idx="557" formatCode="#,##0\ &quot;€&quot;">
                  <c:v>125077.7</c:v>
                </c:pt>
                <c:pt idx="558" formatCode="#,##0\ &quot;€&quot;">
                  <c:v>79736.039999999994</c:v>
                </c:pt>
                <c:pt idx="559" formatCode="#,##0\ &quot;€&quot;">
                  <c:v>61067.26</c:v>
                </c:pt>
                <c:pt idx="560" formatCode="#,##0\ &quot;€&quot;">
                  <c:v>52396.47</c:v>
                </c:pt>
                <c:pt idx="561" formatCode="#,##0\ &quot;€&quot;">
                  <c:v>50763.3</c:v>
                </c:pt>
                <c:pt idx="562" formatCode="#,##0\ &quot;€&quot;">
                  <c:v>55520.81</c:v>
                </c:pt>
                <c:pt idx="563" formatCode="#,##0\ &quot;€&quot;">
                  <c:v>38069.199999999997</c:v>
                </c:pt>
                <c:pt idx="564" formatCode="#,##0\ &quot;€&quot;">
                  <c:v>51290.14</c:v>
                </c:pt>
                <c:pt idx="565" formatCode="#,##0\ &quot;€&quot;">
                  <c:v>61607.5</c:v>
                </c:pt>
                <c:pt idx="566" formatCode="#,##0\ &quot;€&quot;">
                  <c:v>116085.27</c:v>
                </c:pt>
                <c:pt idx="567" formatCode="#,##0\ &quot;€&quot;">
                  <c:v>65887.67</c:v>
                </c:pt>
                <c:pt idx="568" formatCode="#,##0\ &quot;€&quot;">
                  <c:v>54794.22</c:v>
                </c:pt>
                <c:pt idx="569" formatCode="#,##0\ &quot;€&quot;">
                  <c:v>59523.45</c:v>
                </c:pt>
                <c:pt idx="570" formatCode="#,##0\ &quot;€&quot;">
                  <c:v>70366.98</c:v>
                </c:pt>
                <c:pt idx="571" formatCode="#,##0\ &quot;€&quot;">
                  <c:v>-600084.14</c:v>
                </c:pt>
                <c:pt idx="572" formatCode="#,##0\ &quot;€&quot;">
                  <c:v>75897.5</c:v>
                </c:pt>
                <c:pt idx="573" formatCode="#,##0\ &quot;€&quot;">
                  <c:v>56971.14</c:v>
                </c:pt>
                <c:pt idx="574" formatCode="#,##0\ &quot;€&quot;">
                  <c:v>42232.75</c:v>
                </c:pt>
                <c:pt idx="575" formatCode="#,##0\ &quot;€&quot;">
                  <c:v>60091.93</c:v>
                </c:pt>
                <c:pt idx="576" formatCode="#,##0\ &quot;€&quot;">
                  <c:v>70117.97</c:v>
                </c:pt>
                <c:pt idx="577" formatCode="#,##0\ &quot;€&quot;">
                  <c:v>242564.68</c:v>
                </c:pt>
                <c:pt idx="578" formatCode="#,##0\ &quot;€&quot;">
                  <c:v>64054</c:v>
                </c:pt>
                <c:pt idx="579" formatCode="#,##0\ &quot;€&quot;">
                  <c:v>263189.95</c:v>
                </c:pt>
                <c:pt idx="580" formatCode="#,##0\ &quot;€&quot;">
                  <c:v>566107.6</c:v>
                </c:pt>
                <c:pt idx="581" formatCode="#,##0\ &quot;€&quot;">
                  <c:v>88099.4</c:v>
                </c:pt>
                <c:pt idx="582" formatCode="#,##0\ &quot;€&quot;">
                  <c:v>78192</c:v>
                </c:pt>
                <c:pt idx="583" formatCode="#,##0\ &quot;€&quot;">
                  <c:v>23931.360000000001</c:v>
                </c:pt>
                <c:pt idx="584" formatCode="#,##0\ &quot;€&quot;">
                  <c:v>43860.5</c:v>
                </c:pt>
                <c:pt idx="585" formatCode="#,##0\ &quot;€&quot;">
                  <c:v>99991.88</c:v>
                </c:pt>
                <c:pt idx="586" formatCode="#,##0\ &quot;€&quot;">
                  <c:v>90228.71</c:v>
                </c:pt>
                <c:pt idx="587" formatCode="#,##0\ &quot;€&quot;">
                  <c:v>105362</c:v>
                </c:pt>
                <c:pt idx="588" formatCode="#,##0\ &quot;€&quot;">
                  <c:v>180653.5</c:v>
                </c:pt>
                <c:pt idx="589" formatCode="#,##0\ &quot;€&quot;">
                  <c:v>59773.64</c:v>
                </c:pt>
                <c:pt idx="590" formatCode="#,##0\ &quot;€&quot;">
                  <c:v>298974.49</c:v>
                </c:pt>
                <c:pt idx="591" formatCode="#,##0\ &quot;€&quot;">
                  <c:v>61661.9</c:v>
                </c:pt>
                <c:pt idx="592" formatCode="#,##0\ &quot;€&quot;">
                  <c:v>49704.78</c:v>
                </c:pt>
                <c:pt idx="593" formatCode="#,##0\ &quot;€&quot;">
                  <c:v>56368.61</c:v>
                </c:pt>
                <c:pt idx="594" formatCode="#,##0\ &quot;€&quot;">
                  <c:v>52193.31</c:v>
                </c:pt>
                <c:pt idx="595" formatCode="#,##0\ &quot;€&quot;">
                  <c:v>68393.16</c:v>
                </c:pt>
                <c:pt idx="596" formatCode="#,##0\ &quot;€&quot;">
                  <c:v>93010.87</c:v>
                </c:pt>
                <c:pt idx="597" formatCode="#,##0\ &quot;€&quot;">
                  <c:v>69424.95</c:v>
                </c:pt>
                <c:pt idx="598" formatCode="#,##0\ &quot;€&quot;">
                  <c:v>60600</c:v>
                </c:pt>
                <c:pt idx="599" formatCode="#,##0\ &quot;€&quot;">
                  <c:v>33250.33</c:v>
                </c:pt>
                <c:pt idx="600" formatCode="#,##0\ &quot;€&quot;">
                  <c:v>47112</c:v>
                </c:pt>
                <c:pt idx="601" formatCode="#,##0\ &quot;€&quot;">
                  <c:v>94177.19</c:v>
                </c:pt>
                <c:pt idx="602" formatCode="#,##0\ &quot;€&quot;">
                  <c:v>64191.74</c:v>
                </c:pt>
                <c:pt idx="603" formatCode="#,##0\ &quot;€&quot;">
                  <c:v>4554.2</c:v>
                </c:pt>
                <c:pt idx="604" formatCode="#,##0\ &quot;€&quot;">
                  <c:v>26950.44</c:v>
                </c:pt>
                <c:pt idx="605" formatCode="#,##0\ &quot;€&quot;">
                  <c:v>61250.879999999997</c:v>
                </c:pt>
                <c:pt idx="606" formatCode="#,##0\ &quot;€&quot;">
                  <c:v>80581.05</c:v>
                </c:pt>
                <c:pt idx="607" formatCode="#,##0\ &quot;€&quot;">
                  <c:v>76786.289999999994</c:v>
                </c:pt>
                <c:pt idx="608" formatCode="#,##0\ &quot;€&quot;">
                  <c:v>56998.92</c:v>
                </c:pt>
                <c:pt idx="609" formatCode="#,##0\ &quot;€&quot;">
                  <c:v>43743.65</c:v>
                </c:pt>
                <c:pt idx="610" formatCode="#,##0\ &quot;€&quot;">
                  <c:v>166222.22</c:v>
                </c:pt>
                <c:pt idx="611" formatCode="#,##0\ &quot;€&quot;">
                  <c:v>67996.55</c:v>
                </c:pt>
                <c:pt idx="612" formatCode="#,##0\ &quot;€&quot;">
                  <c:v>135266</c:v>
                </c:pt>
                <c:pt idx="613" formatCode="#,##0\ &quot;€&quot;">
                  <c:v>66131.570000000007</c:v>
                </c:pt>
                <c:pt idx="614" formatCode="#,##0\ &quot;€&quot;">
                  <c:v>78078.09</c:v>
                </c:pt>
                <c:pt idx="615" formatCode="#,##0\ &quot;€&quot;">
                  <c:v>60743.43</c:v>
                </c:pt>
                <c:pt idx="616" formatCode="#,##0\ &quot;€&quot;">
                  <c:v>80791.59</c:v>
                </c:pt>
                <c:pt idx="617" formatCode="#,##0\ &quot;€&quot;">
                  <c:v>67259.429999999993</c:v>
                </c:pt>
                <c:pt idx="618" formatCode="#,##0\ &quot;€&quot;">
                  <c:v>88282.97</c:v>
                </c:pt>
                <c:pt idx="619" formatCode="#,##0\ &quot;€&quot;">
                  <c:v>791849.82</c:v>
                </c:pt>
                <c:pt idx="620" formatCode="#,##0\ &quot;€&quot;">
                  <c:v>84112.72</c:v>
                </c:pt>
                <c:pt idx="621" formatCode="#,##0\ &quot;€&quot;">
                  <c:v>56202.12</c:v>
                </c:pt>
                <c:pt idx="622" formatCode="#,##0\ &quot;€&quot;">
                  <c:v>65500</c:v>
                </c:pt>
                <c:pt idx="623" formatCode="#,##0\ &quot;€&quot;">
                  <c:v>70625.039999999994</c:v>
                </c:pt>
                <c:pt idx="624" formatCode="#,##0\ &quot;€&quot;">
                  <c:v>45912.27</c:v>
                </c:pt>
                <c:pt idx="625" formatCode="#,##0\ &quot;€&quot;">
                  <c:v>38322</c:v>
                </c:pt>
                <c:pt idx="626" formatCode="#,##0\ &quot;€&quot;">
                  <c:v>51087.75</c:v>
                </c:pt>
                <c:pt idx="627" formatCode="#,##0\ &quot;€&quot;">
                  <c:v>108188.48</c:v>
                </c:pt>
                <c:pt idx="628" formatCode="#,##0\ &quot;€&quot;">
                  <c:v>4226.5200000000004</c:v>
                </c:pt>
                <c:pt idx="629" formatCode="#,##0\ &quot;€&quot;">
                  <c:v>11168.07</c:v>
                </c:pt>
                <c:pt idx="630" formatCode="#,##0\ &quot;€&quot;">
                  <c:v>49147.49</c:v>
                </c:pt>
                <c:pt idx="631" formatCode="#,##0\ &quot;€&quot;">
                  <c:v>79108.3</c:v>
                </c:pt>
                <c:pt idx="632" formatCode="#,##0\ &quot;€&quot;">
                  <c:v>30938.799999999999</c:v>
                </c:pt>
                <c:pt idx="633" formatCode="#,##0\ &quot;€&quot;">
                  <c:v>91101.440000000002</c:v>
                </c:pt>
                <c:pt idx="634" formatCode="#,##0\ &quot;€&quot;">
                  <c:v>51513.13</c:v>
                </c:pt>
                <c:pt idx="635" formatCode="#,##0\ &quot;€&quot;">
                  <c:v>62942.86</c:v>
                </c:pt>
                <c:pt idx="636" formatCode="#,##0\ &quot;€&quot;">
                  <c:v>64588.45</c:v>
                </c:pt>
                <c:pt idx="637" formatCode="#,##0\ &quot;€&quot;">
                  <c:v>48027.03</c:v>
                </c:pt>
                <c:pt idx="638" formatCode="#,##0\ &quot;€&quot;">
                  <c:v>61296.58</c:v>
                </c:pt>
                <c:pt idx="639" formatCode="#,##0\ &quot;€&quot;">
                  <c:v>78818.47</c:v>
                </c:pt>
                <c:pt idx="640" formatCode="#,##0\ &quot;€&quot;">
                  <c:v>70444.259999999995</c:v>
                </c:pt>
                <c:pt idx="641" formatCode="#,##0\ &quot;€&quot;">
                  <c:v>54945.38</c:v>
                </c:pt>
                <c:pt idx="642" formatCode="#,##0\ &quot;€&quot;">
                  <c:v>31327.42</c:v>
                </c:pt>
                <c:pt idx="643" formatCode="#,##0\ &quot;€&quot;">
                  <c:v>52194.44</c:v>
                </c:pt>
                <c:pt idx="644" formatCode="#,##0\ &quot;€&quot;">
                  <c:v>73979.38</c:v>
                </c:pt>
                <c:pt idx="645" formatCode="#,##0\ &quot;€&quot;">
                  <c:v>90961.24</c:v>
                </c:pt>
                <c:pt idx="646" formatCode="#,##0\ &quot;€&quot;">
                  <c:v>57937</c:v>
                </c:pt>
                <c:pt idx="647" formatCode="#,##0\ &quot;€&quot;">
                  <c:v>74264.710000000006</c:v>
                </c:pt>
                <c:pt idx="648" formatCode="#,##0\ &quot;€&quot;">
                  <c:v>42068.47</c:v>
                </c:pt>
                <c:pt idx="649" formatCode="#,##0\ &quot;€&quot;">
                  <c:v>69598.67</c:v>
                </c:pt>
                <c:pt idx="650" formatCode="#,##0\ &quot;€&quot;">
                  <c:v>216626.37</c:v>
                </c:pt>
                <c:pt idx="651" formatCode="#,##0\ &quot;€&quot;">
                  <c:v>124380.28</c:v>
                </c:pt>
                <c:pt idx="652" formatCode="#,##0\ &quot;€&quot;">
                  <c:v>81035</c:v>
                </c:pt>
                <c:pt idx="653" formatCode="#,##0\ &quot;€&quot;">
                  <c:v>126680.69</c:v>
                </c:pt>
                <c:pt idx="654" formatCode="#,##0\ &quot;€&quot;">
                  <c:v>71912.11</c:v>
                </c:pt>
                <c:pt idx="655" formatCode="#,##0\ &quot;€&quot;">
                  <c:v>73962.8</c:v>
                </c:pt>
                <c:pt idx="656" formatCode="#,##0\ &quot;€&quot;">
                  <c:v>55771.38</c:v>
                </c:pt>
                <c:pt idx="657" formatCode="#,##0\ &quot;€&quot;">
                  <c:v>46182.58</c:v>
                </c:pt>
                <c:pt idx="658" formatCode="#,##0\ &quot;€&quot;">
                  <c:v>73165.8</c:v>
                </c:pt>
                <c:pt idx="659" formatCode="#,##0\ &quot;€&quot;">
                  <c:v>72809.52</c:v>
                </c:pt>
                <c:pt idx="660" formatCode="#,##0\ &quot;€&quot;">
                  <c:v>50070.63</c:v>
                </c:pt>
                <c:pt idx="661" formatCode="#,##0\ &quot;€&quot;">
                  <c:v>59306.05</c:v>
                </c:pt>
                <c:pt idx="662" formatCode="#,##0\ &quot;€&quot;">
                  <c:v>75765.5</c:v>
                </c:pt>
                <c:pt idx="663" formatCode="#,##0\ &quot;€&quot;">
                  <c:v>44250.55</c:v>
                </c:pt>
                <c:pt idx="664" formatCode="#,##0\ &quot;€&quot;">
                  <c:v>94017.279999999999</c:v>
                </c:pt>
                <c:pt idx="665" formatCode="#,##0\ &quot;€&quot;">
                  <c:v>126820.25</c:v>
                </c:pt>
                <c:pt idx="666" formatCode="#,##0\ &quot;€&quot;">
                  <c:v>35932.5</c:v>
                </c:pt>
                <c:pt idx="667" formatCode="#,##0\ &quot;€&quot;">
                  <c:v>93792.83</c:v>
                </c:pt>
                <c:pt idx="668" formatCode="#,##0\ &quot;€&quot;">
                  <c:v>83263.63</c:v>
                </c:pt>
                <c:pt idx="669" formatCode="#,##0\ &quot;€&quot;">
                  <c:v>62829</c:v>
                </c:pt>
                <c:pt idx="670" formatCode="#,##0\ &quot;€&quot;">
                  <c:v>80608.800000000003</c:v>
                </c:pt>
                <c:pt idx="671" formatCode="#,##0\ &quot;€&quot;">
                  <c:v>59731.5</c:v>
                </c:pt>
                <c:pt idx="672" formatCode="#,##0\ &quot;€&quot;">
                  <c:v>125057</c:v>
                </c:pt>
                <c:pt idx="673" formatCode="#,##0\ &quot;€&quot;">
                  <c:v>58580</c:v>
                </c:pt>
                <c:pt idx="674" formatCode="#,##0\ &quot;€&quot;">
                  <c:v>69659.09</c:v>
                </c:pt>
                <c:pt idx="675" formatCode="#,##0\ &quot;€&quot;">
                  <c:v>144513.74</c:v>
                </c:pt>
                <c:pt idx="676" formatCode="#,##0\ &quot;€&quot;">
                  <c:v>60317.63</c:v>
                </c:pt>
                <c:pt idx="677" formatCode="#,##0\ &quot;€&quot;">
                  <c:v>60811.48</c:v>
                </c:pt>
                <c:pt idx="678" formatCode="#,##0\ &quot;€&quot;">
                  <c:v>87370.25</c:v>
                </c:pt>
                <c:pt idx="679" formatCode="#,##0\ &quot;€&quot;">
                  <c:v>92976.22</c:v>
                </c:pt>
                <c:pt idx="680" formatCode="#,##0\ &quot;€&quot;">
                  <c:v>80088</c:v>
                </c:pt>
                <c:pt idx="681" formatCode="#,##0\ &quot;€&quot;">
                  <c:v>101872</c:v>
                </c:pt>
                <c:pt idx="682" formatCode="#,##0\ &quot;€&quot;">
                  <c:v>51413.29</c:v>
                </c:pt>
                <c:pt idx="683" formatCode="#,##0\ &quot;€&quot;">
                  <c:v>58826</c:v>
                </c:pt>
                <c:pt idx="684" formatCode="#,##0\ &quot;€&quot;">
                  <c:v>52827.32</c:v>
                </c:pt>
                <c:pt idx="685" formatCode="#,##0\ &quot;€&quot;">
                  <c:v>49069.67</c:v>
                </c:pt>
                <c:pt idx="686" formatCode="#,##0\ &quot;€&quot;">
                  <c:v>110725.03</c:v>
                </c:pt>
                <c:pt idx="687" formatCode="#,##0\ &quot;€&quot;">
                  <c:v>42455.81</c:v>
                </c:pt>
                <c:pt idx="688" formatCode="#,##0\ &quot;€&quot;">
                  <c:v>101125.13</c:v>
                </c:pt>
                <c:pt idx="689" formatCode="#,##0\ &quot;€&quot;">
                  <c:v>79842.16</c:v>
                </c:pt>
                <c:pt idx="690" formatCode="#,##0\ &quot;€&quot;">
                  <c:v>128714.84</c:v>
                </c:pt>
                <c:pt idx="691" formatCode="#,##0\ &quot;€&quot;">
                  <c:v>85315.94</c:v>
                </c:pt>
                <c:pt idx="692" formatCode="#,##0\ &quot;€&quot;">
                  <c:v>19299.12</c:v>
                </c:pt>
                <c:pt idx="693" formatCode="#,##0\ &quot;€&quot;">
                  <c:v>58322.04</c:v>
                </c:pt>
                <c:pt idx="694" formatCode="#,##0\ &quot;€&quot;">
                  <c:v>28096.29</c:v>
                </c:pt>
                <c:pt idx="695" formatCode="#,##0\ &quot;€&quot;">
                  <c:v>104187.32</c:v>
                </c:pt>
                <c:pt idx="696" formatCode="#,##0\ &quot;€&quot;">
                  <c:v>21529.88</c:v>
                </c:pt>
                <c:pt idx="697" formatCode="#,##0\ &quot;€&quot;">
                  <c:v>37405.379999999997</c:v>
                </c:pt>
                <c:pt idx="698" formatCode="#,##0\ &quot;€&quot;">
                  <c:v>76414.11</c:v>
                </c:pt>
                <c:pt idx="699" formatCode="#,##0\ &quot;€&quot;">
                  <c:v>187074.45</c:v>
                </c:pt>
                <c:pt idx="700" formatCode="#,##0\ &quot;€&quot;">
                  <c:v>74411.429999999993</c:v>
                </c:pt>
                <c:pt idx="701" formatCode="#,##0\ &quot;€&quot;">
                  <c:v>87650.19</c:v>
                </c:pt>
                <c:pt idx="702" formatCode="#,##0\ &quot;€&quot;">
                  <c:v>145782.88</c:v>
                </c:pt>
                <c:pt idx="703" formatCode="#,##0\ &quot;€&quot;">
                  <c:v>208000</c:v>
                </c:pt>
                <c:pt idx="704" formatCode="#,##0\ &quot;€&quot;">
                  <c:v>69887.11</c:v>
                </c:pt>
                <c:pt idx="705" formatCode="#,##0\ &quot;€&quot;">
                  <c:v>85959.679999999993</c:v>
                </c:pt>
                <c:pt idx="706" formatCode="#,##0\ &quot;€&quot;">
                  <c:v>52830.45</c:v>
                </c:pt>
                <c:pt idx="707" formatCode="#,##0\ &quot;€&quot;">
                  <c:v>78540.320000000007</c:v>
                </c:pt>
                <c:pt idx="708" formatCode="#,##0\ &quot;€&quot;">
                  <c:v>40838.57</c:v>
                </c:pt>
                <c:pt idx="709" formatCode="#,##0\ &quot;€&quot;">
                  <c:v>77440.75</c:v>
                </c:pt>
                <c:pt idx="710" formatCode="#,##0\ &quot;€&quot;">
                  <c:v>124269.44</c:v>
                </c:pt>
                <c:pt idx="711" formatCode="#,##0\ &quot;€&quot;">
                  <c:v>64755</c:v>
                </c:pt>
                <c:pt idx="712" formatCode="#,##0\ &quot;€&quot;">
                  <c:v>57758.62</c:v>
                </c:pt>
                <c:pt idx="713" formatCode="#,##0\ &quot;€&quot;">
                  <c:v>46452.21</c:v>
                </c:pt>
                <c:pt idx="714" formatCode="#,##0\ &quot;€&quot;">
                  <c:v>80377.5</c:v>
                </c:pt>
                <c:pt idx="715" formatCode="#,##0\ &quot;€&quot;">
                  <c:v>56381.59</c:v>
                </c:pt>
                <c:pt idx="716" formatCode="#,##0\ &quot;€&quot;">
                  <c:v>69849.34</c:v>
                </c:pt>
                <c:pt idx="717" formatCode="#,##0\ &quot;€&quot;">
                  <c:v>42656.03</c:v>
                </c:pt>
                <c:pt idx="718" formatCode="#,##0\ &quot;€&quot;">
                  <c:v>45333.5</c:v>
                </c:pt>
                <c:pt idx="719" formatCode="#,##0\ &quot;€&quot;">
                  <c:v>54208.73</c:v>
                </c:pt>
                <c:pt idx="720" formatCode="#,##0\ &quot;€&quot;">
                  <c:v>46253.43</c:v>
                </c:pt>
                <c:pt idx="721" formatCode="#,##0\ &quot;€&quot;">
                  <c:v>42200</c:v>
                </c:pt>
                <c:pt idx="722" formatCode="#,##0\ &quot;€&quot;">
                  <c:v>64918.06</c:v>
                </c:pt>
                <c:pt idx="723" formatCode="#,##0\ &quot;€&quot;">
                  <c:v>56257.08</c:v>
                </c:pt>
                <c:pt idx="724" formatCode="#,##0\ &quot;€&quot;">
                  <c:v>107689.49</c:v>
                </c:pt>
                <c:pt idx="725" formatCode="#,##0\ &quot;€&quot;">
                  <c:v>70382.09</c:v>
                </c:pt>
                <c:pt idx="726" formatCode="#,##0\ &quot;€&quot;">
                  <c:v>85136.42</c:v>
                </c:pt>
                <c:pt idx="727" formatCode="#,##0\ &quot;€&quot;">
                  <c:v>58532.74</c:v>
                </c:pt>
                <c:pt idx="728" formatCode="#,##0\ &quot;€&quot;">
                  <c:v>84185.8</c:v>
                </c:pt>
                <c:pt idx="729" formatCode="#,##0\ &quot;€&quot;">
                  <c:v>112806.23</c:v>
                </c:pt>
                <c:pt idx="730" formatCode="#,##0\ &quot;€&quot;">
                  <c:v>43174.91</c:v>
                </c:pt>
                <c:pt idx="731" formatCode="#,##0\ &quot;€&quot;">
                  <c:v>57335.31</c:v>
                </c:pt>
                <c:pt idx="732" formatCode="#,##0\ &quot;€&quot;">
                  <c:v>75963.44</c:v>
                </c:pt>
                <c:pt idx="733" formatCode="#,##0\ &quot;€&quot;">
                  <c:v>39460.78</c:v>
                </c:pt>
                <c:pt idx="734" formatCode="#,##0\ &quot;€&quot;">
                  <c:v>87011.67</c:v>
                </c:pt>
                <c:pt idx="735" formatCode="#,##0\ &quot;€&quot;">
                  <c:v>58572.97</c:v>
                </c:pt>
                <c:pt idx="736" formatCode="#,##0\ &quot;€&quot;">
                  <c:v>50611</c:v>
                </c:pt>
                <c:pt idx="737" formatCode="#,##0\ &quot;€&quot;">
                  <c:v>61317.63</c:v>
                </c:pt>
                <c:pt idx="738" formatCode="#,##0\ &quot;€&quot;">
                  <c:v>40387.379999999997</c:v>
                </c:pt>
                <c:pt idx="739" formatCode="#,##0\ &quot;€&quot;">
                  <c:v>119359</c:v>
                </c:pt>
                <c:pt idx="740" formatCode="#,##0\ &quot;€&quot;">
                  <c:v>47107.54</c:v>
                </c:pt>
                <c:pt idx="741" formatCode="#,##0\ &quot;€&quot;">
                  <c:v>65306.32</c:v>
                </c:pt>
                <c:pt idx="742" formatCode="#,##0\ &quot;€&quot;">
                  <c:v>139598.76999999999</c:v>
                </c:pt>
                <c:pt idx="743" formatCode="#,##0\ &quot;€&quot;">
                  <c:v>45914.2</c:v>
                </c:pt>
                <c:pt idx="744" formatCode="#,##0\ &quot;€&quot;">
                  <c:v>364466.91</c:v>
                </c:pt>
                <c:pt idx="745" formatCode="#,##0\ &quot;€&quot;">
                  <c:v>55344.3</c:v>
                </c:pt>
                <c:pt idx="746" formatCode="#,##0\ &quot;€&quot;">
                  <c:v>105616.85</c:v>
                </c:pt>
                <c:pt idx="747" formatCode="#,##0\ &quot;€&quot;">
                  <c:v>65139.64</c:v>
                </c:pt>
                <c:pt idx="748" formatCode="#,##0\ &quot;€&quot;">
                  <c:v>133616.35</c:v>
                </c:pt>
                <c:pt idx="749" formatCode="#,##0\ &quot;€&quot;">
                  <c:v>42184.01</c:v>
                </c:pt>
                <c:pt idx="750" formatCode="#,##0\ &quot;€&quot;">
                  <c:v>79889.7</c:v>
                </c:pt>
                <c:pt idx="751" formatCode="#,##0\ &quot;€&quot;">
                  <c:v>66002.929999999993</c:v>
                </c:pt>
                <c:pt idx="752" formatCode="#,##0\ &quot;€&quot;">
                  <c:v>37468</c:v>
                </c:pt>
                <c:pt idx="753" formatCode="#,##0\ &quot;€&quot;">
                  <c:v>70783.039999999994</c:v>
                </c:pt>
                <c:pt idx="754" formatCode="#,##0\ &quot;€&quot;">
                  <c:v>152167.20000000001</c:v>
                </c:pt>
                <c:pt idx="755" formatCode="#,##0\ &quot;€&quot;">
                  <c:v>153166.32999999999</c:v>
                </c:pt>
                <c:pt idx="756" formatCode="#,##0\ &quot;€&quot;">
                  <c:v>56911.55</c:v>
                </c:pt>
                <c:pt idx="757" formatCode="#,##0\ &quot;€&quot;">
                  <c:v>69763.759999999995</c:v>
                </c:pt>
                <c:pt idx="758" formatCode="#,##0\ &quot;€&quot;">
                  <c:v>67029.039999999994</c:v>
                </c:pt>
                <c:pt idx="759" formatCode="#,##0\ &quot;€&quot;">
                  <c:v>41231.39</c:v>
                </c:pt>
                <c:pt idx="760" formatCode="#,##0\ &quot;€&quot;">
                  <c:v>88398.2</c:v>
                </c:pt>
                <c:pt idx="761" formatCode="#,##0\ &quot;€&quot;">
                  <c:v>49370.67</c:v>
                </c:pt>
                <c:pt idx="762" formatCode="#,##0\ &quot;€&quot;">
                  <c:v>78483.47</c:v>
                </c:pt>
                <c:pt idx="763" formatCode="#,##0\ &quot;€&quot;">
                  <c:v>76854.14</c:v>
                </c:pt>
                <c:pt idx="764" formatCode="#,##0\ &quot;€&quot;">
                  <c:v>66715.53</c:v>
                </c:pt>
                <c:pt idx="765" formatCode="#,##0\ &quot;€&quot;">
                  <c:v>152658.82</c:v>
                </c:pt>
                <c:pt idx="766" formatCode="#,##0\ &quot;€&quot;">
                  <c:v>77507.23</c:v>
                </c:pt>
                <c:pt idx="767" formatCode="#,##0\ &quot;€&quot;">
                  <c:v>68640</c:v>
                </c:pt>
                <c:pt idx="768" formatCode="#,##0\ &quot;€&quot;">
                  <c:v>53125.14</c:v>
                </c:pt>
                <c:pt idx="769" formatCode="#,##0\ &quot;€&quot;">
                  <c:v>125933</c:v>
                </c:pt>
                <c:pt idx="770" formatCode="#,##0\ &quot;€&quot;">
                  <c:v>77730.100000000006</c:v>
                </c:pt>
                <c:pt idx="771" formatCode="#,##0\ &quot;€&quot;">
                  <c:v>45211.360000000001</c:v>
                </c:pt>
                <c:pt idx="772" formatCode="#,##0\ &quot;€&quot;">
                  <c:v>69368.27</c:v>
                </c:pt>
                <c:pt idx="773" formatCode="#,##0\ &quot;€&quot;">
                  <c:v>29686.23</c:v>
                </c:pt>
                <c:pt idx="774" formatCode="#,##0\ &quot;€&quot;">
                  <c:v>46222.76</c:v>
                </c:pt>
                <c:pt idx="775" formatCode="#,##0\ &quot;€&quot;">
                  <c:v>66858.820000000007</c:v>
                </c:pt>
                <c:pt idx="776" formatCode="#,##0\ &quot;€&quot;">
                  <c:v>58799.06</c:v>
                </c:pt>
                <c:pt idx="777" formatCode="#,##0\ &quot;€&quot;">
                  <c:v>83096.3</c:v>
                </c:pt>
                <c:pt idx="778" formatCode="#,##0\ &quot;€&quot;">
                  <c:v>77867.839999999997</c:v>
                </c:pt>
                <c:pt idx="779" formatCode="#,##0\ &quot;€&quot;">
                  <c:v>171948.23</c:v>
                </c:pt>
                <c:pt idx="780" formatCode="#,##0\ &quot;€&quot;">
                  <c:v>68872.5</c:v>
                </c:pt>
                <c:pt idx="781" formatCode="#,##0\ &quot;€&quot;">
                  <c:v>85585.45</c:v>
                </c:pt>
                <c:pt idx="782" formatCode="#,##0\ &quot;€&quot;">
                  <c:v>61448.97</c:v>
                </c:pt>
                <c:pt idx="783" formatCode="#,##0\ &quot;€&quot;">
                  <c:v>73189.179999999993</c:v>
                </c:pt>
                <c:pt idx="784" formatCode="#,##0\ &quot;€&quot;">
                  <c:v>44736</c:v>
                </c:pt>
                <c:pt idx="785" formatCode="#,##0\ &quot;€&quot;">
                  <c:v>28857.86</c:v>
                </c:pt>
                <c:pt idx="786" formatCode="#,##0\ &quot;€&quot;">
                  <c:v>87456.88</c:v>
                </c:pt>
                <c:pt idx="787" formatCode="#,##0\ &quot;€&quot;">
                  <c:v>54712.36</c:v>
                </c:pt>
                <c:pt idx="788" formatCode="#,##0\ &quot;€&quot;">
                  <c:v>46364.53</c:v>
                </c:pt>
                <c:pt idx="789" formatCode="#,##0\ &quot;€&quot;">
                  <c:v>41389</c:v>
                </c:pt>
                <c:pt idx="790" formatCode="#,##0\ &quot;€&quot;">
                  <c:v>317158.84000000003</c:v>
                </c:pt>
                <c:pt idx="791" formatCode="#,##0\ &quot;€&quot;">
                  <c:v>86331.42</c:v>
                </c:pt>
                <c:pt idx="792" formatCode="#,##0\ &quot;€&quot;">
                  <c:v>65591.87</c:v>
                </c:pt>
                <c:pt idx="793" formatCode="#,##0\ &quot;€&quot;">
                  <c:v>77729.2</c:v>
                </c:pt>
                <c:pt idx="794" formatCode="#,##0\ &quot;€&quot;">
                  <c:v>54653.94</c:v>
                </c:pt>
                <c:pt idx="795" formatCode="#,##0\ &quot;€&quot;">
                  <c:v>90392.52</c:v>
                </c:pt>
                <c:pt idx="796" formatCode="#,##0\ &quot;€&quot;">
                  <c:v>122013.78</c:v>
                </c:pt>
                <c:pt idx="797" formatCode="#,##0\ &quot;€&quot;">
                  <c:v>44364.67</c:v>
                </c:pt>
                <c:pt idx="798" formatCode="#,##0\ &quot;€&quot;">
                  <c:v>74763.350000000006</c:v>
                </c:pt>
                <c:pt idx="799" formatCode="#,##0\ &quot;€&quot;">
                  <c:v>51332.72</c:v>
                </c:pt>
                <c:pt idx="800" formatCode="#,##0\ &quot;€&quot;">
                  <c:v>62675.8</c:v>
                </c:pt>
                <c:pt idx="801" formatCode="#,##0\ &quot;€&quot;">
                  <c:v>123037.78</c:v>
                </c:pt>
                <c:pt idx="802" formatCode="#,##0\ &quot;€&quot;">
                  <c:v>92139.85</c:v>
                </c:pt>
                <c:pt idx="803" formatCode="#,##0\ &quot;€&quot;">
                  <c:v>247907.09</c:v>
                </c:pt>
                <c:pt idx="804" formatCode="#,##0\ &quot;€&quot;">
                  <c:v>1141599.67</c:v>
                </c:pt>
                <c:pt idx="805" formatCode="#,##0\ &quot;€&quot;">
                  <c:v>48656</c:v>
                </c:pt>
                <c:pt idx="806" formatCode="#,##0\ &quot;€&quot;">
                  <c:v>32300.2</c:v>
                </c:pt>
                <c:pt idx="807" formatCode="#,##0\ &quot;€&quot;">
                  <c:v>101624.09</c:v>
                </c:pt>
                <c:pt idx="808" formatCode="#,##0\ &quot;€&quot;">
                  <c:v>51969.45</c:v>
                </c:pt>
                <c:pt idx="809" formatCode="#,##0\ &quot;€&quot;">
                  <c:v>242026.33</c:v>
                </c:pt>
                <c:pt idx="810" formatCode="#,##0\ &quot;€&quot;">
                  <c:v>62988.51</c:v>
                </c:pt>
                <c:pt idx="811" formatCode="#,##0\ &quot;€&quot;">
                  <c:v>85490.19</c:v>
                </c:pt>
                <c:pt idx="812" formatCode="#,##0\ &quot;€&quot;">
                  <c:v>38697.040000000001</c:v>
                </c:pt>
                <c:pt idx="813" formatCode="#,##0\ &quot;€&quot;">
                  <c:v>64295.06</c:v>
                </c:pt>
                <c:pt idx="814" formatCode="#,##0\ &quot;€&quot;">
                  <c:v>63391.74</c:v>
                </c:pt>
                <c:pt idx="815" formatCode="#,##0\ &quot;€&quot;">
                  <c:v>43964.06</c:v>
                </c:pt>
                <c:pt idx="816" formatCode="#,##0\ &quot;€&quot;">
                  <c:v>50084.86</c:v>
                </c:pt>
                <c:pt idx="817" formatCode="#,##0\ &quot;€&quot;">
                  <c:v>93084.43</c:v>
                </c:pt>
                <c:pt idx="818" formatCode="#,##0\ &quot;€&quot;">
                  <c:v>30738.18</c:v>
                </c:pt>
                <c:pt idx="819" formatCode="#,##0\ &quot;€&quot;">
                  <c:v>93635.44</c:v>
                </c:pt>
                <c:pt idx="820" formatCode="#,##0\ &quot;€&quot;">
                  <c:v>133583.19</c:v>
                </c:pt>
                <c:pt idx="821" formatCode="#,##0\ &quot;€&quot;">
                  <c:v>88696.55</c:v>
                </c:pt>
                <c:pt idx="822" formatCode="#,##0\ &quot;€&quot;">
                  <c:v>51141.58</c:v>
                </c:pt>
                <c:pt idx="823" formatCode="#,##0\ &quot;€&quot;">
                  <c:v>28369.17</c:v>
                </c:pt>
                <c:pt idx="824" formatCode="#,##0\ &quot;€&quot;">
                  <c:v>72505.440000000002</c:v>
                </c:pt>
                <c:pt idx="825" formatCode="#,##0\ &quot;€&quot;">
                  <c:v>-22205.67</c:v>
                </c:pt>
                <c:pt idx="826" formatCode="#,##0\ &quot;€&quot;">
                  <c:v>57412.23</c:v>
                </c:pt>
                <c:pt idx="827" formatCode="#,##0\ &quot;€&quot;">
                  <c:v>135831.79999999999</c:v>
                </c:pt>
                <c:pt idx="828" formatCode="#,##0\ &quot;€&quot;">
                  <c:v>73395.570000000007</c:v>
                </c:pt>
                <c:pt idx="829" formatCode="#,##0\ &quot;€&quot;">
                  <c:v>91965.119999999995</c:v>
                </c:pt>
                <c:pt idx="830" formatCode="#,##0\ &quot;€&quot;">
                  <c:v>82788.97</c:v>
                </c:pt>
                <c:pt idx="831" formatCode="#,##0\ &quot;€&quot;">
                  <c:v>72882.350000000006</c:v>
                </c:pt>
                <c:pt idx="832" formatCode="#,##0\ &quot;€&quot;">
                  <c:v>68050.240000000005</c:v>
                </c:pt>
                <c:pt idx="833" formatCode="#,##0\ &quot;€&quot;">
                  <c:v>76087.47</c:v>
                </c:pt>
                <c:pt idx="834" formatCode="#,##0\ &quot;€&quot;">
                  <c:v>36949.129999999997</c:v>
                </c:pt>
                <c:pt idx="835" formatCode="#,##0\ &quot;€&quot;">
                  <c:v>68505.39</c:v>
                </c:pt>
                <c:pt idx="836" formatCode="#,##0\ &quot;€&quot;">
                  <c:v>49807.4</c:v>
                </c:pt>
                <c:pt idx="837" formatCode="#,##0\ &quot;€&quot;">
                  <c:v>218148.15</c:v>
                </c:pt>
                <c:pt idx="838" formatCode="#,##0\ &quot;€&quot;">
                  <c:v>64603.11</c:v>
                </c:pt>
                <c:pt idx="839" formatCode="#,##0\ &quot;€&quot;">
                  <c:v>56627.27</c:v>
                </c:pt>
                <c:pt idx="840" formatCode="#,##0\ &quot;€&quot;">
                  <c:v>58882.69</c:v>
                </c:pt>
                <c:pt idx="841" formatCode="#,##0\ &quot;€&quot;">
                  <c:v>31882.959999999999</c:v>
                </c:pt>
                <c:pt idx="842" formatCode="#,##0\ &quot;€&quot;">
                  <c:v>87560.38</c:v>
                </c:pt>
                <c:pt idx="843" formatCode="#,##0\ &quot;€&quot;">
                  <c:v>111415.75</c:v>
                </c:pt>
                <c:pt idx="844" formatCode="#,##0\ &quot;€&quot;">
                  <c:v>64289.67</c:v>
                </c:pt>
                <c:pt idx="845" formatCode="#,##0\ &quot;€&quot;">
                  <c:v>45390.69</c:v>
                </c:pt>
                <c:pt idx="846" formatCode="#,##0\ &quot;€&quot;">
                  <c:v>176512.63</c:v>
                </c:pt>
                <c:pt idx="847" formatCode="#,##0\ &quot;€&quot;">
                  <c:v>62354.55</c:v>
                </c:pt>
                <c:pt idx="848" formatCode="#,##0\ &quot;€&quot;">
                  <c:v>88185.06</c:v>
                </c:pt>
                <c:pt idx="849" formatCode="#,##0\ &quot;€&quot;">
                  <c:v>333984.93</c:v>
                </c:pt>
                <c:pt idx="850" formatCode="#,##0\ &quot;€&quot;">
                  <c:v>175079.1</c:v>
                </c:pt>
                <c:pt idx="851" formatCode="#,##0\ &quot;€&quot;">
                  <c:v>57866</c:v>
                </c:pt>
                <c:pt idx="852" formatCode="#,##0\ &quot;€&quot;">
                  <c:v>55200.68</c:v>
                </c:pt>
                <c:pt idx="853" formatCode="#,##0\ &quot;€&quot;">
                  <c:v>72877.84</c:v>
                </c:pt>
                <c:pt idx="854" formatCode="#,##0\ &quot;€&quot;">
                  <c:v>186760.6</c:v>
                </c:pt>
                <c:pt idx="855" formatCode="#,##0\ &quot;€&quot;">
                  <c:v>35708.629999999997</c:v>
                </c:pt>
                <c:pt idx="856" formatCode="#,##0\ &quot;€&quot;">
                  <c:v>27352.25</c:v>
                </c:pt>
                <c:pt idx="857" formatCode="#,##0\ &quot;€&quot;">
                  <c:v>71298.73</c:v>
                </c:pt>
                <c:pt idx="858" formatCode="#,##0\ &quot;€&quot;">
                  <c:v>65444.480000000003</c:v>
                </c:pt>
                <c:pt idx="859" formatCode="#,##0\ &quot;€&quot;">
                  <c:v>116469.45</c:v>
                </c:pt>
                <c:pt idx="860" formatCode="#,##0\ &quot;€&quot;">
                  <c:v>-654717.5</c:v>
                </c:pt>
                <c:pt idx="861" formatCode="#,##0\ &quot;€&quot;">
                  <c:v>40867.33</c:v>
                </c:pt>
                <c:pt idx="862" formatCode="#,##0\ &quot;€&quot;">
                  <c:v>49967.75</c:v>
                </c:pt>
                <c:pt idx="863" formatCode="#,##0\ &quot;€&quot;">
                  <c:v>96800.85</c:v>
                </c:pt>
                <c:pt idx="864" formatCode="#,##0\ &quot;€&quot;">
                  <c:v>63560.34</c:v>
                </c:pt>
                <c:pt idx="865" formatCode="#,##0\ &quot;€&quot;">
                  <c:v>76273.759999999995</c:v>
                </c:pt>
                <c:pt idx="866" formatCode="#,##0\ &quot;€&quot;">
                  <c:v>51077</c:v>
                </c:pt>
                <c:pt idx="867" formatCode="#,##0\ &quot;€&quot;">
                  <c:v>65785.09</c:v>
                </c:pt>
                <c:pt idx="868" formatCode="#,##0\ &quot;€&quot;">
                  <c:v>68998.64</c:v>
                </c:pt>
                <c:pt idx="869" formatCode="#,##0\ &quot;€&quot;">
                  <c:v>85272.56</c:v>
                </c:pt>
                <c:pt idx="870" formatCode="#,##0\ &quot;€&quot;">
                  <c:v>45596.67</c:v>
                </c:pt>
                <c:pt idx="871" formatCode="#,##0\ &quot;€&quot;">
                  <c:v>39493.980000000003</c:v>
                </c:pt>
                <c:pt idx="872" formatCode="#,##0\ &quot;€&quot;">
                  <c:v>124616.55</c:v>
                </c:pt>
                <c:pt idx="873" formatCode="#,##0\ &quot;€&quot;">
                  <c:v>69864.649999999994</c:v>
                </c:pt>
                <c:pt idx="874" formatCode="#,##0\ &quot;€&quot;">
                  <c:v>34604.269999999997</c:v>
                </c:pt>
                <c:pt idx="875" formatCode="#,##0\ &quot;€&quot;">
                  <c:v>81386.399999999994</c:v>
                </c:pt>
                <c:pt idx="876" formatCode="#,##0\ &quot;€&quot;">
                  <c:v>107265.52</c:v>
                </c:pt>
                <c:pt idx="877" formatCode="#,##0\ &quot;€&quot;">
                  <c:v>88424.85</c:v>
                </c:pt>
                <c:pt idx="878" formatCode="#,##0\ &quot;€&quot;">
                  <c:v>48269.3</c:v>
                </c:pt>
                <c:pt idx="879" formatCode="#,##0\ &quot;€&quot;">
                  <c:v>202327.67</c:v>
                </c:pt>
                <c:pt idx="880" formatCode="#,##0\ &quot;€&quot;">
                  <c:v>60960.54</c:v>
                </c:pt>
                <c:pt idx="881" formatCode="#,##0\ &quot;€&quot;">
                  <c:v>104491.82</c:v>
                </c:pt>
                <c:pt idx="882" formatCode="#,##0\ &quot;€&quot;">
                  <c:v>50330.11</c:v>
                </c:pt>
                <c:pt idx="883" formatCode="#,##0\ &quot;€&quot;">
                  <c:v>62110.23</c:v>
                </c:pt>
                <c:pt idx="884" formatCode="#,##0\ &quot;€&quot;">
                  <c:v>68508.679999999993</c:v>
                </c:pt>
                <c:pt idx="885" formatCode="#,##0\ &quot;€&quot;">
                  <c:v>63721.72</c:v>
                </c:pt>
                <c:pt idx="886" formatCode="#,##0\ &quot;€&quot;">
                  <c:v>37534.14</c:v>
                </c:pt>
                <c:pt idx="887" formatCode="#,##0\ &quot;€&quot;">
                  <c:v>73535.240000000005</c:v>
                </c:pt>
                <c:pt idx="888" formatCode="#,##0\ &quot;€&quot;">
                  <c:v>61498.78</c:v>
                </c:pt>
                <c:pt idx="889" formatCode="#,##0\ &quot;€&quot;">
                  <c:v>75954.33</c:v>
                </c:pt>
                <c:pt idx="890" formatCode="#,##0\ &quot;€&quot;">
                  <c:v>67517.95</c:v>
                </c:pt>
                <c:pt idx="891" formatCode="#,##0\ &quot;€&quot;">
                  <c:v>224926.55</c:v>
                </c:pt>
                <c:pt idx="892" formatCode="#,##0\ &quot;€&quot;">
                  <c:v>88458.75</c:v>
                </c:pt>
                <c:pt idx="893" formatCode="#,##0\ &quot;€&quot;">
                  <c:v>77198.679999999993</c:v>
                </c:pt>
                <c:pt idx="894" formatCode="#,##0\ &quot;€&quot;">
                  <c:v>52425.06</c:v>
                </c:pt>
                <c:pt idx="895" formatCode="#,##0\ &quot;€&quot;">
                  <c:v>77388</c:v>
                </c:pt>
                <c:pt idx="896" formatCode="#,##0\ &quot;€&quot;">
                  <c:v>136030.39000000001</c:v>
                </c:pt>
                <c:pt idx="897" formatCode="#,##0\ &quot;€&quot;">
                  <c:v>91329.73</c:v>
                </c:pt>
                <c:pt idx="898" formatCode="#,##0\ &quot;€&quot;">
                  <c:v>63411.59</c:v>
                </c:pt>
                <c:pt idx="899" formatCode="#,##0\ &quot;€&quot;">
                  <c:v>88490.3</c:v>
                </c:pt>
                <c:pt idx="900" formatCode="#,##0\ &quot;€&quot;">
                  <c:v>126231.14</c:v>
                </c:pt>
                <c:pt idx="901" formatCode="#,##0\ &quot;€&quot;">
                  <c:v>62680.23</c:v>
                </c:pt>
                <c:pt idx="902" formatCode="#,##0\ &quot;€&quot;">
                  <c:v>37755.1</c:v>
                </c:pt>
                <c:pt idx="903" formatCode="#,##0\ &quot;€&quot;">
                  <c:v>54499.12</c:v>
                </c:pt>
                <c:pt idx="904" formatCode="#,##0\ &quot;€&quot;">
                  <c:v>144426.15</c:v>
                </c:pt>
                <c:pt idx="905" formatCode="#,##0\ &quot;€&quot;">
                  <c:v>9550.6299999999992</c:v>
                </c:pt>
                <c:pt idx="906" formatCode="#,##0\ &quot;€&quot;">
                  <c:v>84352.960000000006</c:v>
                </c:pt>
                <c:pt idx="907" formatCode="#,##0\ &quot;€&quot;">
                  <c:v>52800</c:v>
                </c:pt>
                <c:pt idx="908" formatCode="#,##0\ &quot;€&quot;">
                  <c:v>79205.710000000006</c:v>
                </c:pt>
                <c:pt idx="909" formatCode="#,##0\ &quot;€&quot;">
                  <c:v>106374.01</c:v>
                </c:pt>
                <c:pt idx="910" formatCode="#,##0\ &quot;€&quot;">
                  <c:v>128600.95</c:v>
                </c:pt>
                <c:pt idx="911" formatCode="#,##0\ &quot;€&quot;">
                  <c:v>87450.28</c:v>
                </c:pt>
                <c:pt idx="912" formatCode="#,##0\ &quot;€&quot;">
                  <c:v>26432.43</c:v>
                </c:pt>
                <c:pt idx="913" formatCode="#,##0\ &quot;€&quot;">
                  <c:v>44844.06</c:v>
                </c:pt>
                <c:pt idx="914" formatCode="#,##0\ &quot;€&quot;">
                  <c:v>42729.33</c:v>
                </c:pt>
                <c:pt idx="915" formatCode="#,##0\ &quot;€&quot;">
                  <c:v>55920.52</c:v>
                </c:pt>
                <c:pt idx="916" formatCode="#,##0\ &quot;€&quot;">
                  <c:v>235493.43</c:v>
                </c:pt>
                <c:pt idx="917" formatCode="#,##0\ &quot;€&quot;">
                  <c:v>80159.94</c:v>
                </c:pt>
                <c:pt idx="918" formatCode="#,##0\ &quot;€&quot;">
                  <c:v>114943.99</c:v>
                </c:pt>
                <c:pt idx="919" formatCode="#,##0\ &quot;€&quot;">
                  <c:v>83233.62</c:v>
                </c:pt>
                <c:pt idx="920" formatCode="#,##0\ &quot;€&quot;">
                  <c:v>125718.31</c:v>
                </c:pt>
                <c:pt idx="921" formatCode="#,##0\ &quot;€&quot;">
                  <c:v>94603.85</c:v>
                </c:pt>
                <c:pt idx="922" formatCode="#,##0\ &quot;€&quot;">
                  <c:v>158585.28</c:v>
                </c:pt>
                <c:pt idx="923" formatCode="#,##0\ &quot;€&quot;">
                  <c:v>127597.96</c:v>
                </c:pt>
                <c:pt idx="924" formatCode="#,##0\ &quot;€&quot;">
                  <c:v>43966.13</c:v>
                </c:pt>
                <c:pt idx="925" formatCode="#,##0\ &quot;€&quot;">
                  <c:v>81042.52</c:v>
                </c:pt>
                <c:pt idx="926" formatCode="#,##0\ &quot;€&quot;">
                  <c:v>70214.490000000005</c:v>
                </c:pt>
                <c:pt idx="927" formatCode="#,##0\ &quot;€&quot;">
                  <c:v>157333.32999999999</c:v>
                </c:pt>
                <c:pt idx="928" formatCode="#,##0\ &quot;€&quot;">
                  <c:v>88438.57</c:v>
                </c:pt>
                <c:pt idx="929" formatCode="#,##0\ &quot;€&quot;">
                  <c:v>106538</c:v>
                </c:pt>
                <c:pt idx="930" formatCode="#,##0\ &quot;€&quot;">
                  <c:v>-101156.33</c:v>
                </c:pt>
                <c:pt idx="931" formatCode="#,##0\ &quot;€&quot;">
                  <c:v>166848.35</c:v>
                </c:pt>
                <c:pt idx="932" formatCode="#,##0\ &quot;€&quot;">
                  <c:v>80416.240000000005</c:v>
                </c:pt>
                <c:pt idx="933" formatCode="#,##0\ &quot;€&quot;">
                  <c:v>84867.76</c:v>
                </c:pt>
                <c:pt idx="934" formatCode="#,##0\ &quot;€&quot;">
                  <c:v>89026.73</c:v>
                </c:pt>
                <c:pt idx="935" formatCode="#,##0\ &quot;€&quot;">
                  <c:v>82901.600000000006</c:v>
                </c:pt>
                <c:pt idx="936" formatCode="#,##0\ &quot;€&quot;">
                  <c:v>72207.7</c:v>
                </c:pt>
                <c:pt idx="937" formatCode="#,##0\ &quot;€&quot;">
                  <c:v>83001.539999999994</c:v>
                </c:pt>
                <c:pt idx="938" formatCode="#,##0\ &quot;€&quot;">
                  <c:v>159882.57999999999</c:v>
                </c:pt>
                <c:pt idx="939" formatCode="#,##0\ &quot;€&quot;">
                  <c:v>64008.480000000003</c:v>
                </c:pt>
                <c:pt idx="940" formatCode="#,##0\ &quot;€&quot;">
                  <c:v>70818.22</c:v>
                </c:pt>
                <c:pt idx="941" formatCode="#,##0\ &quot;€&quot;">
                  <c:v>51688.57</c:v>
                </c:pt>
                <c:pt idx="942" formatCode="#,##0\ &quot;€&quot;">
                  <c:v>85603.57</c:v>
                </c:pt>
                <c:pt idx="943" formatCode="#,##0\ &quot;€&quot;">
                  <c:v>128719.5</c:v>
                </c:pt>
                <c:pt idx="944" formatCode="#,##0\ &quot;€&quot;">
                  <c:v>97690.27</c:v>
                </c:pt>
                <c:pt idx="945" formatCode="#,##0\ &quot;€&quot;">
                  <c:v>104680.2</c:v>
                </c:pt>
                <c:pt idx="946" formatCode="#,##0\ &quot;€&quot;">
                  <c:v>150814.82999999999</c:v>
                </c:pt>
                <c:pt idx="947" formatCode="#,##0\ &quot;€&quot;">
                  <c:v>174144.65</c:v>
                </c:pt>
                <c:pt idx="948" formatCode="#,##0\ &quot;€&quot;">
                  <c:v>136451.56</c:v>
                </c:pt>
                <c:pt idx="949" formatCode="#,##0\ &quot;€&quot;">
                  <c:v>52117.47</c:v>
                </c:pt>
                <c:pt idx="950" formatCode="#,##0\ &quot;€&quot;">
                  <c:v>74970.399999999994</c:v>
                </c:pt>
                <c:pt idx="951" formatCode="#,##0\ &quot;€&quot;">
                  <c:v>78659.600000000006</c:v>
                </c:pt>
                <c:pt idx="952" formatCode="#,##0\ &quot;€&quot;">
                  <c:v>65655.149999999994</c:v>
                </c:pt>
                <c:pt idx="953" formatCode="#,##0\ &quot;€&quot;">
                  <c:v>49533.14</c:v>
                </c:pt>
                <c:pt idx="954" formatCode="#,##0\ &quot;€&quot;">
                  <c:v>84968.29</c:v>
                </c:pt>
                <c:pt idx="955" formatCode="#,##0\ &quot;€&quot;">
                  <c:v>83908.13</c:v>
                </c:pt>
                <c:pt idx="956" formatCode="#,##0\ &quot;€&quot;">
                  <c:v>127660.38</c:v>
                </c:pt>
                <c:pt idx="957" formatCode="#,##0\ &quot;€&quot;">
                  <c:v>40760.230000000003</c:v>
                </c:pt>
                <c:pt idx="958" formatCode="#,##0\ &quot;€&quot;">
                  <c:v>138628.32</c:v>
                </c:pt>
                <c:pt idx="959" formatCode="#,##0\ &quot;€&quot;">
                  <c:v>74630.13</c:v>
                </c:pt>
                <c:pt idx="960" formatCode="#,##0\ &quot;€&quot;">
                  <c:v>46362.65</c:v>
                </c:pt>
                <c:pt idx="961" formatCode="#,##0\ &quot;€&quot;">
                  <c:v>74665</c:v>
                </c:pt>
                <c:pt idx="962" formatCode="#,##0\ &quot;€&quot;">
                  <c:v>92516.800000000003</c:v>
                </c:pt>
                <c:pt idx="963" formatCode="#,##0\ &quot;€&quot;">
                  <c:v>100415.6</c:v>
                </c:pt>
                <c:pt idx="964" formatCode="#,##0\ &quot;€&quot;">
                  <c:v>71481.070000000007</c:v>
                </c:pt>
                <c:pt idx="965" formatCode="#,##0\ &quot;€&quot;">
                  <c:v>86266.44</c:v>
                </c:pt>
                <c:pt idx="966" formatCode="#,##0\ &quot;€&quot;">
                  <c:v>77044</c:v>
                </c:pt>
                <c:pt idx="967" formatCode="#,##0\ &quot;€&quot;">
                  <c:v>49217.13</c:v>
                </c:pt>
                <c:pt idx="968" formatCode="#,##0\ &quot;€&quot;">
                  <c:v>77454.86</c:v>
                </c:pt>
                <c:pt idx="969" formatCode="#,##0\ &quot;€&quot;">
                  <c:v>93709.93</c:v>
                </c:pt>
                <c:pt idx="970" formatCode="#,##0\ &quot;€&quot;">
                  <c:v>56896.75</c:v>
                </c:pt>
                <c:pt idx="971" formatCode="#,##0\ &quot;€&quot;">
                  <c:v>62185.25</c:v>
                </c:pt>
                <c:pt idx="972" formatCode="#,##0\ &quot;€&quot;">
                  <c:v>67109.399999999994</c:v>
                </c:pt>
                <c:pt idx="973" formatCode="#,##0\ &quot;€&quot;">
                  <c:v>68852.899999999994</c:v>
                </c:pt>
                <c:pt idx="974" formatCode="#,##0\ &quot;€&quot;">
                  <c:v>119575.05</c:v>
                </c:pt>
                <c:pt idx="975" formatCode="#,##0\ &quot;€&quot;">
                  <c:v>148134.34</c:v>
                </c:pt>
                <c:pt idx="976" formatCode="#,##0\ &quot;€&quot;">
                  <c:v>45063.95</c:v>
                </c:pt>
                <c:pt idx="977" formatCode="#,##0\ &quot;€&quot;">
                  <c:v>101263.13</c:v>
                </c:pt>
                <c:pt idx="978" formatCode="#,##0\ &quot;€&quot;">
                  <c:v>99156.71</c:v>
                </c:pt>
                <c:pt idx="979" formatCode="#,##0\ &quot;€&quot;">
                  <c:v>133694</c:v>
                </c:pt>
                <c:pt idx="980" formatCode="#,##0\ &quot;€&quot;">
                  <c:v>103557.15</c:v>
                </c:pt>
                <c:pt idx="981" formatCode="#,##0\ &quot;€&quot;">
                  <c:v>94886.36</c:v>
                </c:pt>
                <c:pt idx="982" formatCode="#,##0\ &quot;€&quot;">
                  <c:v>123876.82</c:v>
                </c:pt>
                <c:pt idx="983" formatCode="#,##0\ &quot;€&quot;">
                  <c:v>63495.57</c:v>
                </c:pt>
                <c:pt idx="984" formatCode="#,##0\ &quot;€&quot;">
                  <c:v>127759.71</c:v>
                </c:pt>
                <c:pt idx="985" formatCode="#,##0\ &quot;€&quot;">
                  <c:v>86135.88</c:v>
                </c:pt>
                <c:pt idx="986" formatCode="#,##0\ &quot;€&quot;">
                  <c:v>69107.240000000005</c:v>
                </c:pt>
                <c:pt idx="987" formatCode="#,##0\ &quot;€&quot;">
                  <c:v>88412.29</c:v>
                </c:pt>
                <c:pt idx="988" formatCode="#,##0\ &quot;€&quot;">
                  <c:v>44024.67</c:v>
                </c:pt>
                <c:pt idx="989" formatCode="#,##0\ &quot;€&quot;">
                  <c:v>67995.88</c:v>
                </c:pt>
                <c:pt idx="990" formatCode="#,##0\ &quot;€&quot;">
                  <c:v>90302.43</c:v>
                </c:pt>
                <c:pt idx="991" formatCode="#,##0\ &quot;€&quot;">
                  <c:v>53883.47</c:v>
                </c:pt>
                <c:pt idx="992" formatCode="#,##0\ &quot;€&quot;">
                  <c:v>89167.88</c:v>
                </c:pt>
                <c:pt idx="993" formatCode="#,##0\ &quot;€&quot;">
                  <c:v>63441.79</c:v>
                </c:pt>
                <c:pt idx="994" formatCode="#,##0\ &quot;€&quot;">
                  <c:v>31353</c:v>
                </c:pt>
                <c:pt idx="995" formatCode="#,##0\ &quot;€&quot;">
                  <c:v>25017</c:v>
                </c:pt>
                <c:pt idx="996" formatCode="#,##0\ &quot;€&quot;">
                  <c:v>456005.47</c:v>
                </c:pt>
                <c:pt idx="997" formatCode="#,##0\ &quot;€&quot;">
                  <c:v>116764.89</c:v>
                </c:pt>
                <c:pt idx="998" formatCode="#,##0\ &quot;€&quot;">
                  <c:v>57259.38</c:v>
                </c:pt>
                <c:pt idx="999" formatCode="#,##0\ &quot;€&quot;">
                  <c:v>57126.18</c:v>
                </c:pt>
                <c:pt idx="1000" formatCode="#,##0\ &quot;€&quot;">
                  <c:v>58524.24</c:v>
                </c:pt>
                <c:pt idx="1001" formatCode="#,##0\ &quot;€&quot;">
                  <c:v>60231.96</c:v>
                </c:pt>
                <c:pt idx="1002" formatCode="#,##0\ &quot;€&quot;">
                  <c:v>61425.760000000002</c:v>
                </c:pt>
                <c:pt idx="1003" formatCode="#,##0\ &quot;€&quot;">
                  <c:v>222898.26</c:v>
                </c:pt>
                <c:pt idx="1004" formatCode="#,##0\ &quot;€&quot;">
                  <c:v>37023.760000000002</c:v>
                </c:pt>
                <c:pt idx="1005" formatCode="#,##0\ &quot;€&quot;">
                  <c:v>73623</c:v>
                </c:pt>
                <c:pt idx="1006" formatCode="#,##0\ &quot;€&quot;">
                  <c:v>42996.44</c:v>
                </c:pt>
                <c:pt idx="1007" formatCode="#,##0\ &quot;€&quot;">
                  <c:v>67840.97</c:v>
                </c:pt>
                <c:pt idx="1008" formatCode="#,##0\ &quot;€&quot;">
                  <c:v>49140.56</c:v>
                </c:pt>
                <c:pt idx="1009" formatCode="#,##0\ &quot;€&quot;">
                  <c:v>103676.07</c:v>
                </c:pt>
                <c:pt idx="1010" formatCode="#,##0\ &quot;€&quot;">
                  <c:v>200183.46</c:v>
                </c:pt>
                <c:pt idx="1011" formatCode="#,##0\ &quot;€&quot;">
                  <c:v>87995.87</c:v>
                </c:pt>
                <c:pt idx="1012" formatCode="#,##0\ &quot;€&quot;">
                  <c:v>93629.23</c:v>
                </c:pt>
                <c:pt idx="1013" formatCode="#,##0\ &quot;€&quot;">
                  <c:v>58500</c:v>
                </c:pt>
                <c:pt idx="1014" formatCode="#,##0\ &quot;€&quot;">
                  <c:v>70343.33</c:v>
                </c:pt>
                <c:pt idx="1015" formatCode="#,##0\ &quot;€&quot;">
                  <c:v>22455.18</c:v>
                </c:pt>
                <c:pt idx="1016" formatCode="#,##0\ &quot;€&quot;">
                  <c:v>73644.81</c:v>
                </c:pt>
                <c:pt idx="1017" formatCode="#,##0\ &quot;€&quot;">
                  <c:v>98393.69</c:v>
                </c:pt>
                <c:pt idx="1018" formatCode="#,##0\ &quot;€&quot;">
                  <c:v>69243.61</c:v>
                </c:pt>
                <c:pt idx="1019" formatCode="#,##0\ &quot;€&quot;">
                  <c:v>79164.78</c:v>
                </c:pt>
                <c:pt idx="1020" formatCode="#,##0\ &quot;€&quot;">
                  <c:v>30498</c:v>
                </c:pt>
                <c:pt idx="1021" formatCode="#,##0\ &quot;€&quot;">
                  <c:v>81334.25</c:v>
                </c:pt>
                <c:pt idx="1022" formatCode="#,##0\ &quot;€&quot;">
                  <c:v>92491.8</c:v>
                </c:pt>
                <c:pt idx="1023" formatCode="#,##0\ &quot;€&quot;">
                  <c:v>76614.05</c:v>
                </c:pt>
                <c:pt idx="1024" formatCode="#,##0\ &quot;€&quot;">
                  <c:v>33133.1</c:v>
                </c:pt>
                <c:pt idx="1025" formatCode="#,##0\ &quot;€&quot;">
                  <c:v>17326.43</c:v>
                </c:pt>
                <c:pt idx="1026" formatCode="#,##0\ &quot;€&quot;">
                  <c:v>71532.08</c:v>
                </c:pt>
                <c:pt idx="1027" formatCode="#,##0\ &quot;€&quot;">
                  <c:v>126818.45</c:v>
                </c:pt>
                <c:pt idx="1028" formatCode="#,##0\ &quot;€&quot;">
                  <c:v>48437.88</c:v>
                </c:pt>
                <c:pt idx="1029" formatCode="#,##0\ &quot;€&quot;">
                  <c:v>90235.55</c:v>
                </c:pt>
                <c:pt idx="1030" formatCode="#,##0\ &quot;€&quot;">
                  <c:v>141699.25</c:v>
                </c:pt>
                <c:pt idx="1031" formatCode="#,##0\ &quot;€&quot;">
                  <c:v>89352</c:v>
                </c:pt>
                <c:pt idx="1032" formatCode="#,##0\ &quot;€&quot;">
                  <c:v>62406.41</c:v>
                </c:pt>
                <c:pt idx="1033" formatCode="#,##0\ &quot;€&quot;">
                  <c:v>64271.29</c:v>
                </c:pt>
                <c:pt idx="1034" formatCode="#,##0\ &quot;€&quot;">
                  <c:v>92453.98</c:v>
                </c:pt>
                <c:pt idx="1035" formatCode="#,##0\ &quot;€&quot;">
                  <c:v>75073.77</c:v>
                </c:pt>
                <c:pt idx="1036" formatCode="#,##0\ &quot;€&quot;">
                  <c:v>51099.49</c:v>
                </c:pt>
                <c:pt idx="1037" formatCode="#,##0\ &quot;€&quot;">
                  <c:v>83202.13</c:v>
                </c:pt>
                <c:pt idx="1038" formatCode="#,##0\ &quot;€&quot;">
                  <c:v>125282.24000000001</c:v>
                </c:pt>
                <c:pt idx="1039" formatCode="#,##0\ &quot;€&quot;">
                  <c:v>57093.57</c:v>
                </c:pt>
                <c:pt idx="1040" formatCode="#,##0\ &quot;€&quot;">
                  <c:v>68585.259999999995</c:v>
                </c:pt>
                <c:pt idx="1041" formatCode="#,##0\ &quot;€&quot;">
                  <c:v>78336.61</c:v>
                </c:pt>
                <c:pt idx="1042" formatCode="#,##0\ &quot;€&quot;">
                  <c:v>55719.46</c:v>
                </c:pt>
                <c:pt idx="1043" formatCode="#,##0\ &quot;€&quot;">
                  <c:v>78545.399999999994</c:v>
                </c:pt>
                <c:pt idx="1044" formatCode="#,##0\ &quot;€&quot;">
                  <c:v>78586.25</c:v>
                </c:pt>
                <c:pt idx="1045" formatCode="#,##0\ &quot;€&quot;">
                  <c:v>44829.89</c:v>
                </c:pt>
                <c:pt idx="1046" formatCode="#,##0\ &quot;€&quot;">
                  <c:v>54597.25</c:v>
                </c:pt>
                <c:pt idx="1047" formatCode="#,##0\ &quot;€&quot;">
                  <c:v>26289</c:v>
                </c:pt>
                <c:pt idx="1048" formatCode="#,##0\ &quot;€&quot;">
                  <c:v>113676.96</c:v>
                </c:pt>
                <c:pt idx="1049" formatCode="#,##0\ &quot;€&quot;">
                  <c:v>58306.89</c:v>
                </c:pt>
                <c:pt idx="1050" formatCode="#,##0\ &quot;€&quot;">
                  <c:v>53307.95</c:v>
                </c:pt>
                <c:pt idx="1051" formatCode="#,##0\ &quot;€&quot;">
                  <c:v>129263.81</c:v>
                </c:pt>
                <c:pt idx="1052" formatCode="#,##0\ &quot;€&quot;">
                  <c:v>8683.1299999999992</c:v>
                </c:pt>
                <c:pt idx="1053" formatCode="#,##0\ &quot;€&quot;">
                  <c:v>54111.97</c:v>
                </c:pt>
                <c:pt idx="1054" formatCode="#,##0\ &quot;€&quot;">
                  <c:v>70351.67</c:v>
                </c:pt>
                <c:pt idx="1055" formatCode="#,##0\ &quot;€&quot;">
                  <c:v>41200</c:v>
                </c:pt>
                <c:pt idx="1056" formatCode="#,##0\ &quot;€&quot;">
                  <c:v>77344.36</c:v>
                </c:pt>
                <c:pt idx="1057" formatCode="#,##0\ &quot;€&quot;">
                  <c:v>53761.25</c:v>
                </c:pt>
                <c:pt idx="1058" formatCode="#,##0\ &quot;€&quot;">
                  <c:v>43088.56</c:v>
                </c:pt>
                <c:pt idx="1059" formatCode="#,##0\ &quot;€&quot;">
                  <c:v>56653.43</c:v>
                </c:pt>
                <c:pt idx="1060" formatCode="#,##0\ &quot;€&quot;">
                  <c:v>72144.28</c:v>
                </c:pt>
                <c:pt idx="1061" formatCode="#,##0\ &quot;€&quot;">
                  <c:v>-1168</c:v>
                </c:pt>
                <c:pt idx="1062" formatCode="#,##0\ &quot;€&quot;">
                  <c:v>86121.29</c:v>
                </c:pt>
                <c:pt idx="1063" formatCode="#,##0\ &quot;€&quot;">
                  <c:v>162173.28</c:v>
                </c:pt>
                <c:pt idx="1064" formatCode="#,##0\ &quot;€&quot;">
                  <c:v>93210.92</c:v>
                </c:pt>
                <c:pt idx="1065" formatCode="#,##0\ &quot;€&quot;">
                  <c:v>70950.67</c:v>
                </c:pt>
                <c:pt idx="1066" formatCode="#,##0\ &quot;€&quot;">
                  <c:v>73166.25</c:v>
                </c:pt>
                <c:pt idx="1067" formatCode="#,##0\ &quot;€&quot;">
                  <c:v>79788.78</c:v>
                </c:pt>
                <c:pt idx="1068" formatCode="#,##0\ &quot;€&quot;">
                  <c:v>140083.82999999999</c:v>
                </c:pt>
                <c:pt idx="1069" formatCode="#,##0\ &quot;€&quot;">
                  <c:v>68585.460000000006</c:v>
                </c:pt>
                <c:pt idx="1070" formatCode="#,##0\ &quot;€&quot;">
                  <c:v>92657.31</c:v>
                </c:pt>
                <c:pt idx="1071" formatCode="#,##0\ &quot;€&quot;">
                  <c:v>25547.66</c:v>
                </c:pt>
                <c:pt idx="1072" formatCode="#,##0\ &quot;€&quot;">
                  <c:v>80640.47</c:v>
                </c:pt>
                <c:pt idx="1073" formatCode="#,##0\ &quot;€&quot;">
                  <c:v>141670.73000000001</c:v>
                </c:pt>
                <c:pt idx="1074" formatCode="#,##0\ &quot;€&quot;">
                  <c:v>161849.82999999999</c:v>
                </c:pt>
                <c:pt idx="1075" formatCode="#,##0\ &quot;€&quot;">
                  <c:v>154749.62</c:v>
                </c:pt>
                <c:pt idx="1076" formatCode="#,##0\ &quot;€&quot;">
                  <c:v>115488.69</c:v>
                </c:pt>
                <c:pt idx="1077" formatCode="#,##0\ &quot;€&quot;">
                  <c:v>98255.88</c:v>
                </c:pt>
                <c:pt idx="1078" formatCode="#,##0\ &quot;€&quot;">
                  <c:v>52392.23</c:v>
                </c:pt>
                <c:pt idx="1079" formatCode="#,##0\ &quot;€&quot;">
                  <c:v>76552.350000000006</c:v>
                </c:pt>
                <c:pt idx="1080" formatCode="#,##0\ &quot;€&quot;">
                  <c:v>83709.850000000006</c:v>
                </c:pt>
                <c:pt idx="1081" formatCode="#,##0\ &quot;€&quot;">
                  <c:v>118686.44</c:v>
                </c:pt>
                <c:pt idx="1082" formatCode="#,##0\ &quot;€&quot;">
                  <c:v>82303.92</c:v>
                </c:pt>
                <c:pt idx="1083" formatCode="#,##0\ &quot;€&quot;">
                  <c:v>67447.95</c:v>
                </c:pt>
                <c:pt idx="1084" formatCode="#,##0\ &quot;€&quot;">
                  <c:v>46839.1</c:v>
                </c:pt>
                <c:pt idx="1085" formatCode="#,##0\ &quot;€&quot;">
                  <c:v>103187.71</c:v>
                </c:pt>
                <c:pt idx="1086" formatCode="#,##0\ &quot;€&quot;">
                  <c:v>79547.5</c:v>
                </c:pt>
                <c:pt idx="1087" formatCode="#,##0\ &quot;€&quot;">
                  <c:v>74293.429999999993</c:v>
                </c:pt>
                <c:pt idx="1088" formatCode="#,##0\ &quot;€&quot;">
                  <c:v>45052.04</c:v>
                </c:pt>
                <c:pt idx="1089" formatCode="#,##0\ &quot;€&quot;">
                  <c:v>119358.76</c:v>
                </c:pt>
                <c:pt idx="1090" formatCode="#,##0\ &quot;€&quot;">
                  <c:v>96105.26</c:v>
                </c:pt>
                <c:pt idx="1091" formatCode="#,##0\ &quot;€&quot;">
                  <c:v>64898.27</c:v>
                </c:pt>
                <c:pt idx="1092" formatCode="#,##0\ &quot;€&quot;">
                  <c:v>47407.7</c:v>
                </c:pt>
                <c:pt idx="1093" formatCode="#,##0\ &quot;€&quot;">
                  <c:v>142709.10999999999</c:v>
                </c:pt>
                <c:pt idx="1094" formatCode="#,##0\ &quot;€&quot;">
                  <c:v>68242.77</c:v>
                </c:pt>
                <c:pt idx="1095" formatCode="#,##0\ &quot;€&quot;">
                  <c:v>76221.259999999995</c:v>
                </c:pt>
                <c:pt idx="1096" formatCode="#,##0\ &quot;€&quot;">
                  <c:v>72448</c:v>
                </c:pt>
                <c:pt idx="1097" formatCode="#,##0\ &quot;€&quot;">
                  <c:v>50020.53</c:v>
                </c:pt>
                <c:pt idx="1098" formatCode="#,##0\ &quot;€&quot;">
                  <c:v>68276.929999999993</c:v>
                </c:pt>
                <c:pt idx="1099" formatCode="#,##0\ &quot;€&quot;">
                  <c:v>85132.25</c:v>
                </c:pt>
                <c:pt idx="1100" formatCode="#,##0\ &quot;€&quot;">
                  <c:v>43742.93</c:v>
                </c:pt>
                <c:pt idx="1101" formatCode="#,##0\ &quot;€&quot;">
                  <c:v>44615.56</c:v>
                </c:pt>
                <c:pt idx="1102" formatCode="#,##0\ &quot;€&quot;">
                  <c:v>43348.26</c:v>
                </c:pt>
                <c:pt idx="1103" formatCode="#,##0\ &quot;€&quot;">
                  <c:v>176606.24</c:v>
                </c:pt>
                <c:pt idx="1104" formatCode="#,##0\ &quot;€&quot;">
                  <c:v>51073.83</c:v>
                </c:pt>
                <c:pt idx="1105" formatCode="#,##0\ &quot;€&quot;">
                  <c:v>169012.88</c:v>
                </c:pt>
                <c:pt idx="1106" formatCode="#,##0\ &quot;€&quot;">
                  <c:v>271774.28999999998</c:v>
                </c:pt>
                <c:pt idx="1107" formatCode="#,##0\ &quot;€&quot;">
                  <c:v>56039.38</c:v>
                </c:pt>
                <c:pt idx="1108" formatCode="#,##0\ &quot;€&quot;">
                  <c:v>47307.14</c:v>
                </c:pt>
                <c:pt idx="1109" formatCode="#,##0\ &quot;€&quot;">
                  <c:v>146975.20000000001</c:v>
                </c:pt>
                <c:pt idx="1110" formatCode="#,##0\ &quot;€&quot;">
                  <c:v>32629.919999999998</c:v>
                </c:pt>
                <c:pt idx="1111" formatCode="#,##0\ &quot;€&quot;">
                  <c:v>82200.61</c:v>
                </c:pt>
                <c:pt idx="1112" formatCode="#,##0\ &quot;€&quot;">
                  <c:v>105702</c:v>
                </c:pt>
                <c:pt idx="1113" formatCode="#,##0\ &quot;€&quot;">
                  <c:v>197220.23</c:v>
                </c:pt>
                <c:pt idx="1114" formatCode="#,##0\ &quot;€&quot;">
                  <c:v>64636.73</c:v>
                </c:pt>
                <c:pt idx="1115" formatCode="#,##0\ &quot;€&quot;">
                  <c:v>102563</c:v>
                </c:pt>
                <c:pt idx="1116" formatCode="#,##0\ &quot;€&quot;">
                  <c:v>102755.2</c:v>
                </c:pt>
                <c:pt idx="1117" formatCode="#,##0\ &quot;€&quot;">
                  <c:v>93345.600000000006</c:v>
                </c:pt>
                <c:pt idx="1118" formatCode="#,##0\ &quot;€&quot;">
                  <c:v>296828</c:v>
                </c:pt>
                <c:pt idx="1119" formatCode="#,##0\ &quot;€&quot;">
                  <c:v>41500.65</c:v>
                </c:pt>
                <c:pt idx="1120" formatCode="#,##0\ &quot;€&quot;">
                  <c:v>234694.1</c:v>
                </c:pt>
                <c:pt idx="1121" formatCode="#,##0\ &quot;€&quot;">
                  <c:v>101749.22</c:v>
                </c:pt>
                <c:pt idx="1122" formatCode="#,##0\ &quot;€&quot;">
                  <c:v>59359.97</c:v>
                </c:pt>
                <c:pt idx="1123" formatCode="#,##0\ &quot;€&quot;">
                  <c:v>212932.43</c:v>
                </c:pt>
                <c:pt idx="1124" formatCode="#,##0\ &quot;€&quot;">
                  <c:v>87987.75</c:v>
                </c:pt>
                <c:pt idx="1125" formatCode="#,##0\ &quot;€&quot;">
                  <c:v>53500</c:v>
                </c:pt>
                <c:pt idx="1126" formatCode="#,##0\ &quot;€&quot;">
                  <c:v>285926.71000000002</c:v>
                </c:pt>
                <c:pt idx="1127" formatCode="#,##0\ &quot;€&quot;">
                  <c:v>54238.879999999997</c:v>
                </c:pt>
                <c:pt idx="1128" formatCode="#,##0\ &quot;€&quot;">
                  <c:v>87122.84</c:v>
                </c:pt>
                <c:pt idx="1129" formatCode="#,##0\ &quot;€&quot;">
                  <c:v>70236.240000000005</c:v>
                </c:pt>
                <c:pt idx="1130" formatCode="#,##0\ &quot;€&quot;">
                  <c:v>64656.11</c:v>
                </c:pt>
                <c:pt idx="1131" formatCode="#,##0\ &quot;€&quot;">
                  <c:v>64799.6</c:v>
                </c:pt>
                <c:pt idx="1132" formatCode="#,##0\ &quot;€&quot;">
                  <c:v>62642.67</c:v>
                </c:pt>
                <c:pt idx="1133" formatCode="#,##0\ &quot;€&quot;">
                  <c:v>55531.89</c:v>
                </c:pt>
                <c:pt idx="1134" formatCode="#,##0\ &quot;€&quot;">
                  <c:v>-13133998.109999999</c:v>
                </c:pt>
                <c:pt idx="1135" formatCode="#,##0\ &quot;€&quot;">
                  <c:v>63707.67</c:v>
                </c:pt>
                <c:pt idx="1136" formatCode="#,##0\ &quot;€&quot;">
                  <c:v>53976.87</c:v>
                </c:pt>
                <c:pt idx="1137" formatCode="#,##0\ &quot;€&quot;">
                  <c:v>77079.289999999994</c:v>
                </c:pt>
                <c:pt idx="1138" formatCode="#,##0\ &quot;€&quot;">
                  <c:v>68031</c:v>
                </c:pt>
                <c:pt idx="1139" formatCode="#,##0\ &quot;€&quot;">
                  <c:v>81874.27</c:v>
                </c:pt>
                <c:pt idx="1140" formatCode="#,##0\ &quot;€&quot;">
                  <c:v>93289.04</c:v>
                </c:pt>
                <c:pt idx="1141" formatCode="#,##0\ &quot;€&quot;">
                  <c:v>103688.44</c:v>
                </c:pt>
                <c:pt idx="1142" formatCode="#,##0\ &quot;€&quot;">
                  <c:v>37897.15</c:v>
                </c:pt>
                <c:pt idx="1143" formatCode="#,##0\ &quot;€&quot;">
                  <c:v>86946.77</c:v>
                </c:pt>
                <c:pt idx="1144" formatCode="#,##0\ &quot;€&quot;">
                  <c:v>86430.94</c:v>
                </c:pt>
                <c:pt idx="1145" formatCode="#,##0\ &quot;€&quot;">
                  <c:v>87205.85</c:v>
                </c:pt>
                <c:pt idx="1146" formatCode="#,##0\ &quot;€&quot;">
                  <c:v>50493.760000000002</c:v>
                </c:pt>
                <c:pt idx="1147" formatCode="#,##0\ &quot;€&quot;">
                  <c:v>78589.33</c:v>
                </c:pt>
                <c:pt idx="1148" formatCode="#,##0\ &quot;€&quot;">
                  <c:v>107692.31</c:v>
                </c:pt>
                <c:pt idx="1149" formatCode="#,##0\ &quot;€&quot;">
                  <c:v>50342.96</c:v>
                </c:pt>
                <c:pt idx="1150" formatCode="#,##0\ &quot;€&quot;">
                  <c:v>132573.5</c:v>
                </c:pt>
                <c:pt idx="1151" formatCode="#,##0\ &quot;€&quot;">
                  <c:v>86875.6</c:v>
                </c:pt>
                <c:pt idx="1152" formatCode="#,##0\ &quot;€&quot;">
                  <c:v>89719.5</c:v>
                </c:pt>
                <c:pt idx="1153" formatCode="#,##0\ &quot;€&quot;">
                  <c:v>186077.13</c:v>
                </c:pt>
                <c:pt idx="1154" formatCode="#,##0\ &quot;€&quot;">
                  <c:v>59866.66</c:v>
                </c:pt>
                <c:pt idx="1155" formatCode="#,##0\ &quot;€&quot;">
                  <c:v>89857.279999999999</c:v>
                </c:pt>
                <c:pt idx="1156" formatCode="#,##0\ &quot;€&quot;">
                  <c:v>59767.86</c:v>
                </c:pt>
                <c:pt idx="1157" formatCode="#,##0\ &quot;€&quot;">
                  <c:v>515192.45</c:v>
                </c:pt>
                <c:pt idx="1158" formatCode="#,##0\ &quot;€&quot;">
                  <c:v>217376.56</c:v>
                </c:pt>
                <c:pt idx="1159" formatCode="#,##0\ &quot;€&quot;">
                  <c:v>32631.41</c:v>
                </c:pt>
                <c:pt idx="1160" formatCode="#,##0\ &quot;€&quot;">
                  <c:v>84520.24</c:v>
                </c:pt>
                <c:pt idx="1161" formatCode="#,##0\ &quot;€&quot;">
                  <c:v>48751.6</c:v>
                </c:pt>
                <c:pt idx="1162" formatCode="#,##0\ &quot;€&quot;">
                  <c:v>108141.61</c:v>
                </c:pt>
                <c:pt idx="1163" formatCode="#,##0\ &quot;€&quot;">
                  <c:v>97792.21</c:v>
                </c:pt>
                <c:pt idx="1164" formatCode="#,##0\ &quot;€&quot;">
                  <c:v>43853.79</c:v>
                </c:pt>
                <c:pt idx="1165" formatCode="#,##0\ &quot;€&quot;">
                  <c:v>103527.19</c:v>
                </c:pt>
                <c:pt idx="1166" formatCode="#,##0\ &quot;€&quot;">
                  <c:v>97854.25</c:v>
                </c:pt>
                <c:pt idx="1167" formatCode="#,##0\ &quot;€&quot;">
                  <c:v>66006</c:v>
                </c:pt>
                <c:pt idx="1168" formatCode="#,##0\ &quot;€&quot;">
                  <c:v>90449.91</c:v>
                </c:pt>
                <c:pt idx="1169" formatCode="#,##0\ &quot;€&quot;">
                  <c:v>64990.17</c:v>
                </c:pt>
                <c:pt idx="1170" formatCode="#,##0\ &quot;€&quot;">
                  <c:v>20266.71</c:v>
                </c:pt>
                <c:pt idx="1171" formatCode="#,##0\ &quot;€&quot;">
                  <c:v>47216.95</c:v>
                </c:pt>
                <c:pt idx="1172" formatCode="#,##0\ &quot;€&quot;">
                  <c:v>56502.85</c:v>
                </c:pt>
                <c:pt idx="1173" formatCode="#,##0\ &quot;€&quot;">
                  <c:v>62416.75</c:v>
                </c:pt>
                <c:pt idx="1174" formatCode="#,##0\ &quot;€&quot;">
                  <c:v>65179.26</c:v>
                </c:pt>
                <c:pt idx="1175" formatCode="#,##0\ &quot;€&quot;">
                  <c:v>88937</c:v>
                </c:pt>
                <c:pt idx="1176" formatCode="#,##0\ &quot;€&quot;">
                  <c:v>133814.39999999999</c:v>
                </c:pt>
                <c:pt idx="1177" formatCode="#,##0\ &quot;€&quot;">
                  <c:v>67600</c:v>
                </c:pt>
                <c:pt idx="1178" formatCode="#,##0\ &quot;€&quot;">
                  <c:v>54043.81</c:v>
                </c:pt>
                <c:pt idx="1179" formatCode="#,##0\ &quot;€&quot;">
                  <c:v>-44241.81</c:v>
                </c:pt>
                <c:pt idx="1180" formatCode="#,##0\ &quot;€&quot;">
                  <c:v>82448.33</c:v>
                </c:pt>
                <c:pt idx="1181" formatCode="#,##0\ &quot;€&quot;">
                  <c:v>107328.28</c:v>
                </c:pt>
                <c:pt idx="1182" formatCode="#,##0\ &quot;€&quot;">
                  <c:v>65155.74</c:v>
                </c:pt>
                <c:pt idx="1183" formatCode="#,##0\ &quot;€&quot;">
                  <c:v>71578.95</c:v>
                </c:pt>
                <c:pt idx="1184" formatCode="#,##0\ &quot;€&quot;">
                  <c:v>-122916.29</c:v>
                </c:pt>
                <c:pt idx="1185" formatCode="#,##0\ &quot;€&quot;">
                  <c:v>185691.68</c:v>
                </c:pt>
                <c:pt idx="1186" formatCode="#,##0\ &quot;€&quot;">
                  <c:v>70555.33</c:v>
                </c:pt>
                <c:pt idx="1187" formatCode="#,##0\ &quot;€&quot;">
                  <c:v>123076.53</c:v>
                </c:pt>
                <c:pt idx="1188" formatCode="#,##0\ &quot;€&quot;">
                  <c:v>82554.64</c:v>
                </c:pt>
                <c:pt idx="1189" formatCode="#,##0\ &quot;€&quot;">
                  <c:v>63020.4</c:v>
                </c:pt>
                <c:pt idx="1190" formatCode="#,##0\ &quot;€&quot;">
                  <c:v>-24114.22</c:v>
                </c:pt>
                <c:pt idx="1191" formatCode="#,##0\ &quot;€&quot;">
                  <c:v>66439.350000000006</c:v>
                </c:pt>
                <c:pt idx="1192" formatCode="#,##0\ &quot;€&quot;">
                  <c:v>43513.78</c:v>
                </c:pt>
                <c:pt idx="1193" formatCode="#,##0\ &quot;€&quot;">
                  <c:v>72384.09</c:v>
                </c:pt>
                <c:pt idx="1194" formatCode="#,##0\ &quot;€&quot;">
                  <c:v>76161.210000000006</c:v>
                </c:pt>
                <c:pt idx="1195" formatCode="#,##0\ &quot;€&quot;">
                  <c:v>48455.93</c:v>
                </c:pt>
                <c:pt idx="1196" formatCode="#,##0\ &quot;€&quot;">
                  <c:v>126908.41</c:v>
                </c:pt>
                <c:pt idx="1197" formatCode="#,##0\ &quot;€&quot;">
                  <c:v>118211</c:v>
                </c:pt>
                <c:pt idx="1198" formatCode="#,##0\ &quot;€&quot;">
                  <c:v>56553.65</c:v>
                </c:pt>
                <c:pt idx="1199" formatCode="#,##0\ &quot;€&quot;">
                  <c:v>198098.76</c:v>
                </c:pt>
                <c:pt idx="1200" formatCode="#,##0\ &quot;€&quot;">
                  <c:v>51469</c:v>
                </c:pt>
                <c:pt idx="1201" formatCode="#,##0\ &quot;€&quot;">
                  <c:v>68180.149999999994</c:v>
                </c:pt>
                <c:pt idx="1202" formatCode="#,##0\ &quot;€&quot;">
                  <c:v>40608.379999999997</c:v>
                </c:pt>
                <c:pt idx="1203" formatCode="#,##0\ &quot;€&quot;">
                  <c:v>298269.19</c:v>
                </c:pt>
                <c:pt idx="1204" formatCode="#,##0\ &quot;€&quot;">
                  <c:v>326698.76</c:v>
                </c:pt>
                <c:pt idx="1205" formatCode="#,##0\ &quot;€&quot;">
                  <c:v>54328.6</c:v>
                </c:pt>
                <c:pt idx="1206" formatCode="#,##0\ &quot;€&quot;">
                  <c:v>8518.7000000000007</c:v>
                </c:pt>
                <c:pt idx="1207" formatCode="#,##0\ &quot;€&quot;">
                  <c:v>69796.47</c:v>
                </c:pt>
                <c:pt idx="1208" formatCode="#,##0\ &quot;€&quot;">
                  <c:v>267098.83</c:v>
                </c:pt>
                <c:pt idx="1209" formatCode="#,##0\ &quot;€&quot;">
                  <c:v>54759.18</c:v>
                </c:pt>
                <c:pt idx="1210" formatCode="#,##0\ &quot;€&quot;">
                  <c:v>63327.69</c:v>
                </c:pt>
                <c:pt idx="1211" formatCode="#,##0\ &quot;€&quot;">
                  <c:v>68541.84</c:v>
                </c:pt>
                <c:pt idx="1212" formatCode="#,##0\ &quot;€&quot;">
                  <c:v>41619.4</c:v>
                </c:pt>
                <c:pt idx="1213" formatCode="#,##0\ &quot;€&quot;">
                  <c:v>204067</c:v>
                </c:pt>
                <c:pt idx="1214" formatCode="#,##0\ &quot;€&quot;">
                  <c:v>155317.38</c:v>
                </c:pt>
                <c:pt idx="1215" formatCode="#,##0\ &quot;€&quot;">
                  <c:v>61902.8</c:v>
                </c:pt>
                <c:pt idx="1216" formatCode="#,##0\ &quot;€&quot;">
                  <c:v>129552.44</c:v>
                </c:pt>
                <c:pt idx="1217" formatCode="#,##0\ &quot;€&quot;">
                  <c:v>68922.350000000006</c:v>
                </c:pt>
                <c:pt idx="1218" formatCode="#,##0\ &quot;€&quot;">
                  <c:v>91659.06</c:v>
                </c:pt>
                <c:pt idx="1219" formatCode="#,##0\ &quot;€&quot;">
                  <c:v>71344.45</c:v>
                </c:pt>
                <c:pt idx="1220" formatCode="#,##0\ &quot;€&quot;">
                  <c:v>150283.6</c:v>
                </c:pt>
                <c:pt idx="1221" formatCode="#,##0\ &quot;€&quot;">
                  <c:v>47474.82</c:v>
                </c:pt>
                <c:pt idx="1222" formatCode="#,##0\ &quot;€&quot;">
                  <c:v>1257407</c:v>
                </c:pt>
                <c:pt idx="1223" formatCode="#,##0\ &quot;€&quot;">
                  <c:v>66193.97</c:v>
                </c:pt>
                <c:pt idx="1224" formatCode="#,##0\ &quot;€&quot;">
                  <c:v>101590.59</c:v>
                </c:pt>
                <c:pt idx="1225" formatCode="#,##0\ &quot;€&quot;">
                  <c:v>57772.25</c:v>
                </c:pt>
                <c:pt idx="1226" formatCode="#,##0\ &quot;€&quot;">
                  <c:v>56289.57</c:v>
                </c:pt>
                <c:pt idx="1227" formatCode="#,##0\ &quot;€&quot;">
                  <c:v>75630.64</c:v>
                </c:pt>
                <c:pt idx="1228" formatCode="#,##0\ &quot;€&quot;">
                  <c:v>63896.92</c:v>
                </c:pt>
                <c:pt idx="1229" formatCode="#,##0\ &quot;€&quot;">
                  <c:v>80789.78</c:v>
                </c:pt>
                <c:pt idx="1230" formatCode="#,##0\ &quot;€&quot;">
                  <c:v>57417.82</c:v>
                </c:pt>
                <c:pt idx="1231" formatCode="#,##0\ &quot;€&quot;">
                  <c:v>154062.54999999999</c:v>
                </c:pt>
                <c:pt idx="1232" formatCode="#,##0\ &quot;€&quot;">
                  <c:v>86960.5</c:v>
                </c:pt>
                <c:pt idx="1233" formatCode="#,##0\ &quot;€&quot;">
                  <c:v>95731.56</c:v>
                </c:pt>
                <c:pt idx="1234" formatCode="#,##0\ &quot;€&quot;">
                  <c:v>173847.28</c:v>
                </c:pt>
                <c:pt idx="1235" formatCode="#,##0\ &quot;€&quot;">
                  <c:v>125298.73</c:v>
                </c:pt>
                <c:pt idx="1236" formatCode="#,##0\ &quot;€&quot;">
                  <c:v>67561.72</c:v>
                </c:pt>
                <c:pt idx="1237" formatCode="#,##0\ &quot;€&quot;">
                  <c:v>160211.9</c:v>
                </c:pt>
                <c:pt idx="1238" formatCode="#,##0\ &quot;€&quot;">
                  <c:v>-50680.67</c:v>
                </c:pt>
                <c:pt idx="1239" formatCode="#,##0\ &quot;€&quot;">
                  <c:v>69360.960000000006</c:v>
                </c:pt>
                <c:pt idx="1240" formatCode="#,##0\ &quot;€&quot;">
                  <c:v>52433.58</c:v>
                </c:pt>
                <c:pt idx="1241" formatCode="#,##0\ &quot;€&quot;">
                  <c:v>-14885.26</c:v>
                </c:pt>
                <c:pt idx="1242" formatCode="#,##0\ &quot;€&quot;">
                  <c:v>58911.5</c:v>
                </c:pt>
                <c:pt idx="1243" formatCode="#,##0\ &quot;€&quot;">
                  <c:v>52574.45</c:v>
                </c:pt>
                <c:pt idx="1244" formatCode="#,##0\ &quot;€&quot;">
                  <c:v>88699.09</c:v>
                </c:pt>
                <c:pt idx="1245" formatCode="#,##0\ &quot;€&quot;">
                  <c:v>125785.76</c:v>
                </c:pt>
                <c:pt idx="1246" formatCode="#,##0\ &quot;€&quot;">
                  <c:v>115598.82</c:v>
                </c:pt>
                <c:pt idx="1247" formatCode="#,##0\ &quot;€&quot;">
                  <c:v>37534</c:v>
                </c:pt>
                <c:pt idx="1248" formatCode="#,##0\ &quot;€&quot;">
                  <c:v>126661</c:v>
                </c:pt>
                <c:pt idx="1249" formatCode="#,##0\ &quot;€&quot;">
                  <c:v>194190.43</c:v>
                </c:pt>
                <c:pt idx="1250" formatCode="#,##0\ &quot;€&quot;">
                  <c:v>68851.23</c:v>
                </c:pt>
                <c:pt idx="1251" formatCode="#,##0\ &quot;€&quot;">
                  <c:v>44333</c:v>
                </c:pt>
                <c:pt idx="1252" formatCode="#,##0\ &quot;€&quot;">
                  <c:v>82295.88</c:v>
                </c:pt>
                <c:pt idx="1253" formatCode="#,##0\ &quot;€&quot;">
                  <c:v>94455.67</c:v>
                </c:pt>
                <c:pt idx="1254" formatCode="#,##0\ &quot;€&quot;">
                  <c:v>152156.93</c:v>
                </c:pt>
                <c:pt idx="1255" formatCode="#,##0\ &quot;€&quot;">
                  <c:v>84946.13</c:v>
                </c:pt>
                <c:pt idx="1256" formatCode="#,##0\ &quot;€&quot;">
                  <c:v>54816.46</c:v>
                </c:pt>
                <c:pt idx="1257" formatCode="#,##0\ &quot;€&quot;">
                  <c:v>33658.800000000003</c:v>
                </c:pt>
                <c:pt idx="1258" formatCode="#,##0\ &quot;€&quot;">
                  <c:v>65045.35</c:v>
                </c:pt>
                <c:pt idx="1259" formatCode="#,##0\ &quot;€&quot;">
                  <c:v>69643.850000000006</c:v>
                </c:pt>
                <c:pt idx="1260" formatCode="#,##0\ &quot;€&quot;">
                  <c:v>64023.13</c:v>
                </c:pt>
                <c:pt idx="1261" formatCode="#,##0\ &quot;€&quot;">
                  <c:v>164048.81</c:v>
                </c:pt>
                <c:pt idx="1262" formatCode="#,##0\ &quot;€&quot;">
                  <c:v>96172.61</c:v>
                </c:pt>
                <c:pt idx="1263" formatCode="#,##0\ &quot;€&quot;">
                  <c:v>44435.88</c:v>
                </c:pt>
                <c:pt idx="1264" formatCode="#,##0\ &quot;€&quot;">
                  <c:v>77412.84</c:v>
                </c:pt>
                <c:pt idx="1265" formatCode="#,##0\ &quot;€&quot;">
                  <c:v>55519.38</c:v>
                </c:pt>
                <c:pt idx="1266" formatCode="#,##0\ &quot;€&quot;">
                  <c:v>63308.06</c:v>
                </c:pt>
                <c:pt idx="1267" formatCode="#,##0\ &quot;€&quot;">
                  <c:v>53206.37</c:v>
                </c:pt>
                <c:pt idx="1268" formatCode="#,##0\ &quot;€&quot;">
                  <c:v>-148610.53</c:v>
                </c:pt>
                <c:pt idx="1269" formatCode="#,##0\ &quot;€&quot;">
                  <c:v>58906.59</c:v>
                </c:pt>
                <c:pt idx="1270" formatCode="#,##0\ &quot;€&quot;">
                  <c:v>63615.88</c:v>
                </c:pt>
                <c:pt idx="1271" formatCode="#,##0\ &quot;€&quot;">
                  <c:v>342578.67</c:v>
                </c:pt>
                <c:pt idx="1272" formatCode="#,##0\ &quot;€&quot;">
                  <c:v>60948.800000000003</c:v>
                </c:pt>
                <c:pt idx="1273" formatCode="#,##0\ &quot;€&quot;">
                  <c:v>71845.36</c:v>
                </c:pt>
                <c:pt idx="1274" formatCode="#,##0\ &quot;€&quot;">
                  <c:v>59147</c:v>
                </c:pt>
                <c:pt idx="1275" formatCode="#,##0\ &quot;€&quot;">
                  <c:v>44761.08</c:v>
                </c:pt>
                <c:pt idx="1276" formatCode="#,##0\ &quot;€&quot;">
                  <c:v>44233.4</c:v>
                </c:pt>
                <c:pt idx="1277" formatCode="#,##0\ &quot;€&quot;">
                  <c:v>7521.24</c:v>
                </c:pt>
                <c:pt idx="1278" formatCode="#,##0\ &quot;€&quot;">
                  <c:v>101400.76</c:v>
                </c:pt>
                <c:pt idx="1279" formatCode="#,##0\ &quot;€&quot;">
                  <c:v>52955</c:v>
                </c:pt>
                <c:pt idx="1280" formatCode="#,##0\ &quot;€&quot;">
                  <c:v>60615.87</c:v>
                </c:pt>
                <c:pt idx="1281" formatCode="#,##0\ &quot;€&quot;">
                  <c:v>3179.05</c:v>
                </c:pt>
                <c:pt idx="1282" formatCode="#,##0\ &quot;€&quot;">
                  <c:v>400084.5</c:v>
                </c:pt>
                <c:pt idx="1283" formatCode="#,##0\ &quot;€&quot;">
                  <c:v>95038.87</c:v>
                </c:pt>
                <c:pt idx="1284" formatCode="#,##0\ &quot;€&quot;">
                  <c:v>63690.85</c:v>
                </c:pt>
                <c:pt idx="1285" formatCode="#,##0\ &quot;€&quot;">
                  <c:v>23158.15</c:v>
                </c:pt>
                <c:pt idx="1286" formatCode="#,##0\ &quot;€&quot;">
                  <c:v>66288.039999999994</c:v>
                </c:pt>
                <c:pt idx="1287" formatCode="#,##0\ &quot;€&quot;">
                  <c:v>40296.28</c:v>
                </c:pt>
                <c:pt idx="1288" formatCode="#,##0\ &quot;€&quot;">
                  <c:v>96946.9</c:v>
                </c:pt>
                <c:pt idx="1289" formatCode="#,##0\ &quot;€&quot;">
                  <c:v>40042.239999999998</c:v>
                </c:pt>
                <c:pt idx="1290" formatCode="#,##0\ &quot;€&quot;">
                  <c:v>61689.36</c:v>
                </c:pt>
                <c:pt idx="1291" formatCode="#,##0\ &quot;€&quot;">
                  <c:v>84843.68</c:v>
                </c:pt>
                <c:pt idx="1292" formatCode="#,##0\ &quot;€&quot;">
                  <c:v>60504.89</c:v>
                </c:pt>
                <c:pt idx="1293" formatCode="#,##0\ &quot;€&quot;">
                  <c:v>35345.879999999997</c:v>
                </c:pt>
                <c:pt idx="1294" formatCode="#,##0\ &quot;€&quot;">
                  <c:v>81996.58</c:v>
                </c:pt>
                <c:pt idx="1295" formatCode="#,##0\ &quot;€&quot;">
                  <c:v>68818.179999999993</c:v>
                </c:pt>
                <c:pt idx="1296" formatCode="#,##0\ &quot;€&quot;">
                  <c:v>122769.88</c:v>
                </c:pt>
                <c:pt idx="1297" formatCode="#,##0\ &quot;€&quot;">
                  <c:v>30981.33</c:v>
                </c:pt>
                <c:pt idx="1298" formatCode="#,##0\ &quot;€&quot;">
                  <c:v>234431.4</c:v>
                </c:pt>
                <c:pt idx="1299" formatCode="#,##0\ &quot;€&quot;">
                  <c:v>3033.6</c:v>
                </c:pt>
                <c:pt idx="1300" formatCode="#,##0\ &quot;€&quot;">
                  <c:v>91675.9</c:v>
                </c:pt>
                <c:pt idx="1301" formatCode="#,##0\ &quot;€&quot;">
                  <c:v>45653.67</c:v>
                </c:pt>
                <c:pt idx="1302" formatCode="#,##0\ &quot;€&quot;">
                  <c:v>41246</c:v>
                </c:pt>
                <c:pt idx="1303" formatCode="#,##0\ &quot;€&quot;">
                  <c:v>65587.3</c:v>
                </c:pt>
                <c:pt idx="1304" formatCode="#,##0\ &quot;€&quot;">
                  <c:v>67233.2</c:v>
                </c:pt>
                <c:pt idx="1305" formatCode="#,##0\ &quot;€&quot;">
                  <c:v>154930.85999999999</c:v>
                </c:pt>
                <c:pt idx="1306" formatCode="#,##0\ &quot;€&quot;">
                  <c:v>34608.620000000003</c:v>
                </c:pt>
                <c:pt idx="1307" formatCode="#,##0\ &quot;€&quot;">
                  <c:v>150227.5</c:v>
                </c:pt>
                <c:pt idx="1308" formatCode="#,##0\ &quot;€&quot;">
                  <c:v>62995.46</c:v>
                </c:pt>
                <c:pt idx="1309" formatCode="#,##0\ &quot;€&quot;">
                  <c:v>54407.83</c:v>
                </c:pt>
                <c:pt idx="1310" formatCode="#,##0\ &quot;€&quot;">
                  <c:v>506314.33</c:v>
                </c:pt>
                <c:pt idx="1311" formatCode="#,##0\ &quot;€&quot;">
                  <c:v>96003.82</c:v>
                </c:pt>
                <c:pt idx="1312" formatCode="#,##0\ &quot;€&quot;">
                  <c:v>141363.38</c:v>
                </c:pt>
                <c:pt idx="1313" formatCode="#,##0\ &quot;€&quot;">
                  <c:v>93026</c:v>
                </c:pt>
                <c:pt idx="1314" formatCode="#,##0\ &quot;€&quot;">
                  <c:v>103618.99</c:v>
                </c:pt>
                <c:pt idx="1315" formatCode="#,##0\ &quot;€&quot;">
                  <c:v>64748.69</c:v>
                </c:pt>
                <c:pt idx="1316" formatCode="#,##0\ &quot;€&quot;">
                  <c:v>173408.23</c:v>
                </c:pt>
                <c:pt idx="1317" formatCode="#,##0\ &quot;€&quot;">
                  <c:v>69791.5</c:v>
                </c:pt>
                <c:pt idx="1318" formatCode="#,##0\ &quot;€&quot;">
                  <c:v>23026.51</c:v>
                </c:pt>
                <c:pt idx="1319" formatCode="#,##0\ &quot;€&quot;">
                  <c:v>166684</c:v>
                </c:pt>
                <c:pt idx="1320" formatCode="#,##0\ &quot;€&quot;">
                  <c:v>73960.5</c:v>
                </c:pt>
                <c:pt idx="1321" formatCode="#,##0\ &quot;€&quot;">
                  <c:v>83685.789999999994</c:v>
                </c:pt>
                <c:pt idx="1322" formatCode="#,##0\ &quot;€&quot;">
                  <c:v>73705.56</c:v>
                </c:pt>
                <c:pt idx="1323" formatCode="#,##0\ &quot;€&quot;">
                  <c:v>61972.41</c:v>
                </c:pt>
                <c:pt idx="1324" formatCode="#,##0\ &quot;€&quot;">
                  <c:v>62674.95</c:v>
                </c:pt>
                <c:pt idx="1325" formatCode="#,##0\ &quot;€&quot;">
                  <c:v>65028.57</c:v>
                </c:pt>
                <c:pt idx="1326" formatCode="#,##0\ &quot;€&quot;">
                  <c:v>69793</c:v>
                </c:pt>
                <c:pt idx="1327" formatCode="#,##0\ &quot;€&quot;">
                  <c:v>65553.34</c:v>
                </c:pt>
                <c:pt idx="1328" formatCode="#,##0\ &quot;€&quot;">
                  <c:v>52644.33</c:v>
                </c:pt>
                <c:pt idx="1329" formatCode="#,##0\ &quot;€&quot;">
                  <c:v>54238.03</c:v>
                </c:pt>
                <c:pt idx="1330" formatCode="#,##0\ &quot;€&quot;">
                  <c:v>58567.3</c:v>
                </c:pt>
                <c:pt idx="1331" formatCode="#,##0\ &quot;€&quot;">
                  <c:v>77920.69</c:v>
                </c:pt>
                <c:pt idx="1332" formatCode="#,##0\ &quot;€&quot;">
                  <c:v>-35760</c:v>
                </c:pt>
                <c:pt idx="1333" formatCode="#,##0\ &quot;€&quot;">
                  <c:v>49020.2</c:v>
                </c:pt>
                <c:pt idx="1334" formatCode="#,##0\ &quot;€&quot;">
                  <c:v>110912.8</c:v>
                </c:pt>
                <c:pt idx="1335" formatCode="#,##0\ &quot;€&quot;">
                  <c:v>59851.519999999997</c:v>
                </c:pt>
                <c:pt idx="1336" formatCode="#,##0\ &quot;€&quot;">
                  <c:v>63919.87</c:v>
                </c:pt>
                <c:pt idx="1337" formatCode="#,##0\ &quot;€&quot;">
                  <c:v>40334.800000000003</c:v>
                </c:pt>
                <c:pt idx="1338" formatCode="#,##0\ &quot;€&quot;">
                  <c:v>49803</c:v>
                </c:pt>
                <c:pt idx="1339" formatCode="#,##0\ &quot;€&quot;">
                  <c:v>50204.39</c:v>
                </c:pt>
                <c:pt idx="1340" formatCode="#,##0\ &quot;€&quot;">
                  <c:v>51541.4</c:v>
                </c:pt>
                <c:pt idx="1341" formatCode="#,##0\ &quot;€&quot;">
                  <c:v>67652.460000000006</c:v>
                </c:pt>
                <c:pt idx="1342" formatCode="#,##0\ &quot;€&quot;">
                  <c:v>94637.81</c:v>
                </c:pt>
                <c:pt idx="1343" formatCode="#,##0\ &quot;€&quot;">
                  <c:v>68168.13</c:v>
                </c:pt>
                <c:pt idx="1344" formatCode="#,##0\ &quot;€&quot;">
                  <c:v>56553.85</c:v>
                </c:pt>
                <c:pt idx="1345" formatCode="#,##0\ &quot;€&quot;">
                  <c:v>51424.5</c:v>
                </c:pt>
                <c:pt idx="1346" formatCode="#,##0\ &quot;€&quot;">
                  <c:v>50224.97</c:v>
                </c:pt>
                <c:pt idx="1347" formatCode="#,##0\ &quot;€&quot;">
                  <c:v>69193.960000000006</c:v>
                </c:pt>
                <c:pt idx="1348" formatCode="#,##0\ &quot;€&quot;">
                  <c:v>60933.13</c:v>
                </c:pt>
                <c:pt idx="1349" formatCode="#,##0\ &quot;€&quot;">
                  <c:v>56694.66</c:v>
                </c:pt>
                <c:pt idx="1350" formatCode="#,##0\ &quot;€&quot;">
                  <c:v>133289.42000000001</c:v>
                </c:pt>
                <c:pt idx="1351" formatCode="#,##0\ &quot;€&quot;">
                  <c:v>79110</c:v>
                </c:pt>
                <c:pt idx="1352" formatCode="#,##0\ &quot;€&quot;">
                  <c:v>49749.5</c:v>
                </c:pt>
                <c:pt idx="1353" formatCode="#,##0\ &quot;€&quot;">
                  <c:v>46408.35</c:v>
                </c:pt>
                <c:pt idx="1354" formatCode="#,##0\ &quot;€&quot;">
                  <c:v>59584.6</c:v>
                </c:pt>
                <c:pt idx="1355" formatCode="#,##0\ &quot;€&quot;">
                  <c:v>80005.94</c:v>
                </c:pt>
                <c:pt idx="1356" formatCode="#,##0\ &quot;€&quot;">
                  <c:v>102516.6</c:v>
                </c:pt>
                <c:pt idx="1357" formatCode="#,##0\ &quot;€&quot;">
                  <c:v>59586.25</c:v>
                </c:pt>
                <c:pt idx="1358" formatCode="#,##0\ &quot;€&quot;">
                  <c:v>67790</c:v>
                </c:pt>
                <c:pt idx="1359" formatCode="#,##0\ &quot;€&quot;">
                  <c:v>90942</c:v>
                </c:pt>
                <c:pt idx="1360" formatCode="#,##0\ &quot;€&quot;">
                  <c:v>71915.570000000007</c:v>
                </c:pt>
                <c:pt idx="1361" formatCode="#,##0\ &quot;€&quot;">
                  <c:v>-91228.67</c:v>
                </c:pt>
                <c:pt idx="1362" formatCode="#,##0\ &quot;€&quot;">
                  <c:v>66203.23</c:v>
                </c:pt>
                <c:pt idx="1363" formatCode="#,##0\ &quot;€&quot;">
                  <c:v>63475.51</c:v>
                </c:pt>
                <c:pt idx="1364" formatCode="#,##0\ &quot;€&quot;">
                  <c:v>48320.3</c:v>
                </c:pt>
                <c:pt idx="1365" formatCode="#,##0\ &quot;€&quot;">
                  <c:v>70710.03</c:v>
                </c:pt>
                <c:pt idx="1366" formatCode="#,##0\ &quot;€&quot;">
                  <c:v>24076.92</c:v>
                </c:pt>
                <c:pt idx="1367" formatCode="#,##0\ &quot;€&quot;">
                  <c:v>66653.27</c:v>
                </c:pt>
                <c:pt idx="1368" formatCode="#,##0\ &quot;€&quot;">
                  <c:v>27800.34</c:v>
                </c:pt>
                <c:pt idx="1369" formatCode="#,##0\ &quot;€&quot;">
                  <c:v>63194.3</c:v>
                </c:pt>
                <c:pt idx="1370" formatCode="#,##0\ &quot;€&quot;">
                  <c:v>87019.93</c:v>
                </c:pt>
                <c:pt idx="1371" formatCode="#,##0\ &quot;€&quot;">
                  <c:v>17812.330000000002</c:v>
                </c:pt>
                <c:pt idx="1372" formatCode="#,##0\ &quot;€&quot;">
                  <c:v>68079.5</c:v>
                </c:pt>
                <c:pt idx="1373" formatCode="#,##0\ &quot;€&quot;">
                  <c:v>98801.35</c:v>
                </c:pt>
                <c:pt idx="1374" formatCode="#,##0\ &quot;€&quot;">
                  <c:v>126461.78</c:v>
                </c:pt>
                <c:pt idx="1375" formatCode="#,##0\ &quot;€&quot;">
                  <c:v>129021.44</c:v>
                </c:pt>
                <c:pt idx="1376" formatCode="#,##0\ &quot;€&quot;">
                  <c:v>110670.58</c:v>
                </c:pt>
                <c:pt idx="1377" formatCode="#,##0\ &quot;€&quot;">
                  <c:v>53251.72</c:v>
                </c:pt>
                <c:pt idx="1378" formatCode="#,##0\ &quot;€&quot;">
                  <c:v>46291.5</c:v>
                </c:pt>
                <c:pt idx="1379" formatCode="#,##0\ &quot;€&quot;">
                  <c:v>85043.55</c:v>
                </c:pt>
                <c:pt idx="1380" formatCode="#,##0\ &quot;€&quot;">
                  <c:v>134135.93</c:v>
                </c:pt>
                <c:pt idx="1381" formatCode="#,##0\ &quot;€&quot;">
                  <c:v>95769.84</c:v>
                </c:pt>
                <c:pt idx="1382" formatCode="#,##0\ &quot;€&quot;">
                  <c:v>71671</c:v>
                </c:pt>
                <c:pt idx="1383" formatCode="#,##0\ &quot;€&quot;">
                  <c:v>30729.01</c:v>
                </c:pt>
                <c:pt idx="1384" formatCode="#,##0\ &quot;€&quot;">
                  <c:v>55086</c:v>
                </c:pt>
                <c:pt idx="1385" formatCode="#,##0\ &quot;€&quot;">
                  <c:v>56338.92</c:v>
                </c:pt>
                <c:pt idx="1386" formatCode="#,##0\ &quot;€&quot;">
                  <c:v>94297.5</c:v>
                </c:pt>
                <c:pt idx="1387" formatCode="#,##0\ &quot;€&quot;">
                  <c:v>107263.29</c:v>
                </c:pt>
                <c:pt idx="1388" formatCode="#,##0\ &quot;€&quot;">
                  <c:v>94722.36</c:v>
                </c:pt>
                <c:pt idx="1389" formatCode="#,##0\ &quot;€&quot;">
                  <c:v>116218.42</c:v>
                </c:pt>
                <c:pt idx="1390" formatCode="#,##0\ &quot;€&quot;">
                  <c:v>71396.800000000003</c:v>
                </c:pt>
                <c:pt idx="1391" formatCode="#,##0\ &quot;€&quot;">
                  <c:v>49777.78</c:v>
                </c:pt>
                <c:pt idx="1392" formatCode="#,##0\ &quot;€&quot;">
                  <c:v>78059.23</c:v>
                </c:pt>
                <c:pt idx="1393" formatCode="#,##0\ &quot;€&quot;">
                  <c:v>54987.92</c:v>
                </c:pt>
                <c:pt idx="1394" formatCode="#,##0\ &quot;€&quot;">
                  <c:v>76825.69</c:v>
                </c:pt>
                <c:pt idx="1395" formatCode="#,##0\ &quot;€&quot;">
                  <c:v>181348.21</c:v>
                </c:pt>
                <c:pt idx="1396" formatCode="#,##0\ &quot;€&quot;">
                  <c:v>73080.94</c:v>
                </c:pt>
                <c:pt idx="1397" formatCode="#,##0\ &quot;€&quot;">
                  <c:v>98503.41</c:v>
                </c:pt>
                <c:pt idx="1398" formatCode="#,##0\ &quot;€&quot;">
                  <c:v>89839.3</c:v>
                </c:pt>
                <c:pt idx="1399" formatCode="#,##0\ &quot;€&quot;">
                  <c:v>115435.87</c:v>
                </c:pt>
                <c:pt idx="1400" formatCode="#,##0\ &quot;€&quot;">
                  <c:v>92391.14</c:v>
                </c:pt>
                <c:pt idx="1401" formatCode="#,##0\ &quot;€&quot;">
                  <c:v>-30605.08</c:v>
                </c:pt>
                <c:pt idx="1402" formatCode="#,##0\ &quot;€&quot;">
                  <c:v>89341.07</c:v>
                </c:pt>
                <c:pt idx="1403" formatCode="#,##0\ &quot;€&quot;">
                  <c:v>89021.5</c:v>
                </c:pt>
                <c:pt idx="1404" formatCode="#,##0\ &quot;€&quot;">
                  <c:v>114960.65</c:v>
                </c:pt>
                <c:pt idx="1405" formatCode="#,##0\ &quot;€&quot;">
                  <c:v>84782.05</c:v>
                </c:pt>
                <c:pt idx="1406" formatCode="#,##0\ &quot;€&quot;">
                  <c:v>55459.59</c:v>
                </c:pt>
                <c:pt idx="1407" formatCode="#,##0\ &quot;€&quot;">
                  <c:v>88529.41</c:v>
                </c:pt>
                <c:pt idx="1408" formatCode="#,##0\ &quot;€&quot;">
                  <c:v>131727.15</c:v>
                </c:pt>
                <c:pt idx="1409" formatCode="#,##0\ &quot;€&quot;">
                  <c:v>37560.75</c:v>
                </c:pt>
                <c:pt idx="1410" formatCode="#,##0\ &quot;€&quot;">
                  <c:v>89201.52</c:v>
                </c:pt>
                <c:pt idx="1411" formatCode="#,##0\ &quot;€&quot;">
                  <c:v>110535.3</c:v>
                </c:pt>
                <c:pt idx="1412" formatCode="#,##0\ &quot;€&quot;">
                  <c:v>44329.88</c:v>
                </c:pt>
                <c:pt idx="1413" formatCode="#,##0\ &quot;€&quot;">
                  <c:v>4980.84</c:v>
                </c:pt>
                <c:pt idx="1414" formatCode="#,##0\ &quot;€&quot;">
                  <c:v>75228.95</c:v>
                </c:pt>
                <c:pt idx="1415" formatCode="#,##0\ &quot;€&quot;">
                  <c:v>73044</c:v>
                </c:pt>
                <c:pt idx="1416" formatCode="#,##0\ &quot;€&quot;">
                  <c:v>72541.710000000006</c:v>
                </c:pt>
                <c:pt idx="1417" formatCode="#,##0\ &quot;€&quot;">
                  <c:v>89472.04</c:v>
                </c:pt>
                <c:pt idx="1418" formatCode="#,##0\ &quot;€&quot;">
                  <c:v>43948</c:v>
                </c:pt>
                <c:pt idx="1419" formatCode="#,##0\ &quot;€&quot;">
                  <c:v>58784.639999999999</c:v>
                </c:pt>
                <c:pt idx="1420" formatCode="#,##0\ &quot;€&quot;">
                  <c:v>99251.67</c:v>
                </c:pt>
                <c:pt idx="1421" formatCode="#,##0\ &quot;€&quot;">
                  <c:v>35658.5</c:v>
                </c:pt>
                <c:pt idx="1422" formatCode="#,##0\ &quot;€&quot;">
                  <c:v>89106.77</c:v>
                </c:pt>
                <c:pt idx="1423" formatCode="#,##0\ &quot;€&quot;">
                  <c:v>58191.69</c:v>
                </c:pt>
                <c:pt idx="1424" formatCode="#,##0\ &quot;€&quot;">
                  <c:v>129218.24000000001</c:v>
                </c:pt>
                <c:pt idx="1425" formatCode="#,##0\ &quot;€&quot;">
                  <c:v>41128.25</c:v>
                </c:pt>
                <c:pt idx="1426" formatCode="#,##0\ &quot;€&quot;">
                  <c:v>41847.03</c:v>
                </c:pt>
                <c:pt idx="1427" formatCode="#,##0\ &quot;€&quot;">
                  <c:v>77982.11</c:v>
                </c:pt>
                <c:pt idx="1428" formatCode="#,##0\ &quot;€&quot;">
                  <c:v>79711.429999999993</c:v>
                </c:pt>
                <c:pt idx="1429" formatCode="#,##0\ &quot;€&quot;">
                  <c:v>40305.07</c:v>
                </c:pt>
                <c:pt idx="1430" formatCode="#,##0\ &quot;€&quot;">
                  <c:v>44100.44</c:v>
                </c:pt>
                <c:pt idx="1431" formatCode="#,##0\ &quot;€&quot;">
                  <c:v>125230.35</c:v>
                </c:pt>
                <c:pt idx="1432" formatCode="#,##0\ &quot;€&quot;">
                  <c:v>37500.26</c:v>
                </c:pt>
                <c:pt idx="1433" formatCode="#,##0\ &quot;€&quot;">
                  <c:v>50800.52</c:v>
                </c:pt>
                <c:pt idx="1434" formatCode="#,##0\ &quot;€&quot;">
                  <c:v>63580.57</c:v>
                </c:pt>
                <c:pt idx="1435" formatCode="#,##0\ &quot;€&quot;">
                  <c:v>47920.38</c:v>
                </c:pt>
                <c:pt idx="1436" formatCode="#,##0\ &quot;€&quot;">
                  <c:v>53054.34</c:v>
                </c:pt>
                <c:pt idx="1437" formatCode="#,##0\ &quot;€&quot;">
                  <c:v>10930</c:v>
                </c:pt>
                <c:pt idx="1438" formatCode="#,##0\ &quot;€&quot;">
                  <c:v>56992</c:v>
                </c:pt>
                <c:pt idx="1439" formatCode="#,##0\ &quot;€&quot;">
                  <c:v>75377.5</c:v>
                </c:pt>
                <c:pt idx="1440" formatCode="#,##0\ &quot;€&quot;">
                  <c:v>117439.2</c:v>
                </c:pt>
                <c:pt idx="1441" formatCode="#,##0\ &quot;€&quot;">
                  <c:v>68240.97</c:v>
                </c:pt>
                <c:pt idx="1442" formatCode="#,##0\ &quot;€&quot;">
                  <c:v>152206.21</c:v>
                </c:pt>
                <c:pt idx="1443" formatCode="#,##0\ &quot;€&quot;">
                  <c:v>41924.639999999999</c:v>
                </c:pt>
                <c:pt idx="1444" formatCode="#,##0\ &quot;€&quot;">
                  <c:v>64373</c:v>
                </c:pt>
                <c:pt idx="1445" formatCode="#,##0\ &quot;€&quot;">
                  <c:v>84104.4</c:v>
                </c:pt>
                <c:pt idx="1446" formatCode="#,##0\ &quot;€&quot;">
                  <c:v>65303.53</c:v>
                </c:pt>
                <c:pt idx="1447" formatCode="#,##0\ &quot;€&quot;">
                  <c:v>76267.44</c:v>
                </c:pt>
                <c:pt idx="1448" formatCode="#,##0\ &quot;€&quot;">
                  <c:v>48680.97</c:v>
                </c:pt>
                <c:pt idx="1449" formatCode="#,##0\ &quot;€&quot;">
                  <c:v>106044.26</c:v>
                </c:pt>
                <c:pt idx="1450" formatCode="#,##0\ &quot;€&quot;">
                  <c:v>47356.2</c:v>
                </c:pt>
                <c:pt idx="1451" formatCode="#,##0\ &quot;€&quot;">
                  <c:v>66731.360000000001</c:v>
                </c:pt>
              </c:numCache>
            </c:numRef>
          </c:yVal>
          <c:smooth val="0"/>
        </c:ser>
        <c:dLbls>
          <c:showLegendKey val="0"/>
          <c:showVal val="0"/>
          <c:showCatName val="0"/>
          <c:showSerName val="0"/>
          <c:showPercent val="0"/>
          <c:showBubbleSize val="0"/>
        </c:dLbls>
        <c:axId val="330862472"/>
        <c:axId val="330862864"/>
      </c:scatterChart>
      <c:valAx>
        <c:axId val="330862472"/>
        <c:scaling>
          <c:orientation val="minMax"/>
          <c:max val="1200"/>
        </c:scaling>
        <c:delete val="0"/>
        <c:axPos val="b"/>
        <c:numFmt formatCode="#,##0" sourceLinked="0"/>
        <c:majorTickMark val="none"/>
        <c:minorTickMark val="none"/>
        <c:tickLblPos val="none"/>
        <c:crossAx val="330862864"/>
        <c:crosses val="autoZero"/>
        <c:crossBetween val="midCat"/>
      </c:valAx>
      <c:valAx>
        <c:axId val="330862864"/>
        <c:scaling>
          <c:orientation val="minMax"/>
          <c:max val="150000"/>
          <c:min val="0"/>
        </c:scaling>
        <c:delete val="0"/>
        <c:axPos val="l"/>
        <c:majorGridlines>
          <c:spPr>
            <a:ln w="3175">
              <a:prstDash val="dash"/>
            </a:ln>
          </c:spPr>
        </c:majorGridlines>
        <c:numFmt formatCode="#,##0\ &quot;€&quot;"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330862472"/>
        <c:crosses val="autoZero"/>
        <c:crossBetween val="midCat"/>
        <c:majorUnit val="10000"/>
        <c:minorUnit val="5000"/>
      </c:valAx>
    </c:plotArea>
    <c:plotVisOnly val="1"/>
    <c:dispBlanksAs val="gap"/>
    <c:showDLblsOverMax val="0"/>
  </c:chart>
  <c:txPr>
    <a:bodyPr/>
    <a:lstStyle/>
    <a:p>
      <a:pPr>
        <a:defRPr sz="1400"/>
      </a:pPr>
      <a:endParaRPr lang="fi-FI"/>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6.9528353101459425E-2"/>
          <c:y val="2.8281583771735234E-2"/>
          <c:w val="0.87842796115975175"/>
          <c:h val="0.94369900261192341"/>
        </c:manualLayout>
      </c:layout>
      <c:scatterChart>
        <c:scatterStyle val="lineMarker"/>
        <c:varyColors val="0"/>
        <c:ser>
          <c:idx val="0"/>
          <c:order val="0"/>
          <c:tx>
            <c:strRef>
              <c:f>Taul1!$B$1</c:f>
              <c:strCache>
                <c:ptCount val="1"/>
                <c:pt idx="0">
                  <c:v>Työvoimakustannukset/jalostusarvo 2012</c:v>
                </c:pt>
              </c:strCache>
            </c:strRef>
          </c:tx>
          <c:spPr>
            <a:ln w="47625">
              <a:noFill/>
            </a:ln>
            <a:effectLst/>
          </c:spPr>
          <c:marker>
            <c:symbol val="circle"/>
            <c:size val="4"/>
            <c:spPr>
              <a:solidFill>
                <a:schemeClr val="accent5">
                  <a:lumMod val="60000"/>
                  <a:lumOff val="40000"/>
                </a:schemeClr>
              </a:solidFill>
              <a:ln>
                <a:solidFill>
                  <a:schemeClr val="tx1"/>
                </a:solidFill>
              </a:ln>
              <a:effectLst/>
            </c:spPr>
          </c:marker>
          <c:yVal>
            <c:numRef>
              <c:f>Taul1!$B$2:$B$1451</c:f>
              <c:numCache>
                <c:formatCode>General</c:formatCode>
                <c:ptCount val="1450"/>
                <c:pt idx="2" formatCode="0.00">
                  <c:v>68.86</c:v>
                </c:pt>
                <c:pt idx="3" formatCode="0.00">
                  <c:v>62.99</c:v>
                </c:pt>
                <c:pt idx="4" formatCode="0.00">
                  <c:v>-83.61</c:v>
                </c:pt>
                <c:pt idx="5" formatCode="0.00">
                  <c:v>74.78</c:v>
                </c:pt>
                <c:pt idx="6" formatCode="0.00">
                  <c:v>-375.67</c:v>
                </c:pt>
                <c:pt idx="7" formatCode="0.00">
                  <c:v>-42.68</c:v>
                </c:pt>
                <c:pt idx="8" formatCode="0.00">
                  <c:v>78.900000000000006</c:v>
                </c:pt>
                <c:pt idx="9" formatCode="0.00">
                  <c:v>93.87</c:v>
                </c:pt>
                <c:pt idx="10" formatCode="0.00">
                  <c:v>77.17</c:v>
                </c:pt>
                <c:pt idx="11" formatCode="0.00">
                  <c:v>74.459999999999994</c:v>
                </c:pt>
                <c:pt idx="12" formatCode="0.00">
                  <c:v>77.569999999999993</c:v>
                </c:pt>
                <c:pt idx="13" formatCode="0.00">
                  <c:v>70.599999999999994</c:v>
                </c:pt>
                <c:pt idx="14" formatCode="0.00">
                  <c:v>73.34</c:v>
                </c:pt>
                <c:pt idx="15" formatCode="0.00">
                  <c:v>72.14</c:v>
                </c:pt>
                <c:pt idx="16" formatCode="0.00">
                  <c:v>84.98</c:v>
                </c:pt>
                <c:pt idx="17" formatCode="0.00">
                  <c:v>86.02</c:v>
                </c:pt>
                <c:pt idx="18" formatCode="0.00">
                  <c:v>77.5</c:v>
                </c:pt>
                <c:pt idx="19" formatCode="0.00">
                  <c:v>60.39</c:v>
                </c:pt>
                <c:pt idx="20" formatCode="0.00">
                  <c:v>81.010000000000005</c:v>
                </c:pt>
                <c:pt idx="21" formatCode="0.00">
                  <c:v>88.25</c:v>
                </c:pt>
                <c:pt idx="22" formatCode="0.00">
                  <c:v>116.98</c:v>
                </c:pt>
                <c:pt idx="23" formatCode="0.00">
                  <c:v>57.47</c:v>
                </c:pt>
                <c:pt idx="24" formatCode="0.00">
                  <c:v>48.81</c:v>
                </c:pt>
                <c:pt idx="25" formatCode="0.00">
                  <c:v>81.02</c:v>
                </c:pt>
                <c:pt idx="26" formatCode="0.00">
                  <c:v>81.430000000000007</c:v>
                </c:pt>
                <c:pt idx="27" formatCode="0.00">
                  <c:v>73.89</c:v>
                </c:pt>
                <c:pt idx="28" formatCode="0.00">
                  <c:v>80.62</c:v>
                </c:pt>
                <c:pt idx="29" formatCode="0.00">
                  <c:v>91.02</c:v>
                </c:pt>
                <c:pt idx="30" formatCode="0.00">
                  <c:v>75.73</c:v>
                </c:pt>
                <c:pt idx="31" formatCode="0.00">
                  <c:v>89.92</c:v>
                </c:pt>
                <c:pt idx="32" formatCode="0.00">
                  <c:v>65.59</c:v>
                </c:pt>
                <c:pt idx="33" formatCode="0.00">
                  <c:v>89.38</c:v>
                </c:pt>
                <c:pt idx="34" formatCode="0.00">
                  <c:v>76.180000000000007</c:v>
                </c:pt>
                <c:pt idx="35" formatCode="0.00">
                  <c:v>52.89</c:v>
                </c:pt>
                <c:pt idx="36" formatCode="0.00">
                  <c:v>45.98</c:v>
                </c:pt>
                <c:pt idx="37" formatCode="0.00">
                  <c:v>64.61</c:v>
                </c:pt>
                <c:pt idx="38" formatCode="0.00">
                  <c:v>37.61</c:v>
                </c:pt>
                <c:pt idx="39" formatCode="0.00">
                  <c:v>82.95</c:v>
                </c:pt>
                <c:pt idx="40" formatCode="0.00">
                  <c:v>60.15</c:v>
                </c:pt>
                <c:pt idx="41" formatCode="0.00">
                  <c:v>76.27</c:v>
                </c:pt>
                <c:pt idx="42" formatCode="0.00">
                  <c:v>91.22</c:v>
                </c:pt>
                <c:pt idx="43" formatCode="0.00">
                  <c:v>58.64</c:v>
                </c:pt>
                <c:pt idx="44" formatCode="0.00">
                  <c:v>75.599999999999994</c:v>
                </c:pt>
                <c:pt idx="45" formatCode="0.00">
                  <c:v>96.28</c:v>
                </c:pt>
                <c:pt idx="46" formatCode="0.00">
                  <c:v>94.72</c:v>
                </c:pt>
                <c:pt idx="47" formatCode="0.00">
                  <c:v>82</c:v>
                </c:pt>
                <c:pt idx="48" formatCode="0.00">
                  <c:v>42.09</c:v>
                </c:pt>
                <c:pt idx="49" formatCode="0.00">
                  <c:v>84.6</c:v>
                </c:pt>
                <c:pt idx="50" formatCode="0.00">
                  <c:v>48.77</c:v>
                </c:pt>
                <c:pt idx="51" formatCode="0.00">
                  <c:v>59.15</c:v>
                </c:pt>
                <c:pt idx="52" formatCode="0.00">
                  <c:v>75.09</c:v>
                </c:pt>
                <c:pt idx="53" formatCode="0.00">
                  <c:v>104.28</c:v>
                </c:pt>
                <c:pt idx="54" formatCode="0.00">
                  <c:v>74.56</c:v>
                </c:pt>
                <c:pt idx="55" formatCode="0.00">
                  <c:v>98.96</c:v>
                </c:pt>
                <c:pt idx="56" formatCode="0.00">
                  <c:v>76.87</c:v>
                </c:pt>
                <c:pt idx="57" formatCode="0.00">
                  <c:v>79.56</c:v>
                </c:pt>
                <c:pt idx="58" formatCode="0.00">
                  <c:v>60.1</c:v>
                </c:pt>
                <c:pt idx="59" formatCode="0.00">
                  <c:v>61.54</c:v>
                </c:pt>
                <c:pt idx="60" formatCode="0.00">
                  <c:v>99.77</c:v>
                </c:pt>
                <c:pt idx="61" formatCode="0.00">
                  <c:v>31.65</c:v>
                </c:pt>
                <c:pt idx="62" formatCode="0.00">
                  <c:v>62.39</c:v>
                </c:pt>
                <c:pt idx="63" formatCode="0.00">
                  <c:v>110.48</c:v>
                </c:pt>
                <c:pt idx="64" formatCode="0.00">
                  <c:v>204.7</c:v>
                </c:pt>
                <c:pt idx="65" formatCode="0.00">
                  <c:v>142.53</c:v>
                </c:pt>
                <c:pt idx="66" formatCode="0.00">
                  <c:v>81.19</c:v>
                </c:pt>
                <c:pt idx="67" formatCode="0.00">
                  <c:v>78.459999999999994</c:v>
                </c:pt>
                <c:pt idx="68" formatCode="0.00">
                  <c:v>54.37</c:v>
                </c:pt>
                <c:pt idx="69" formatCode="0.00">
                  <c:v>70.88</c:v>
                </c:pt>
                <c:pt idx="70" formatCode="0.00">
                  <c:v>81.2</c:v>
                </c:pt>
                <c:pt idx="71" formatCode="0.00">
                  <c:v>84.22</c:v>
                </c:pt>
                <c:pt idx="72" formatCode="0.00">
                  <c:v>72.55</c:v>
                </c:pt>
                <c:pt idx="73" formatCode="0.00">
                  <c:v>93.35</c:v>
                </c:pt>
                <c:pt idx="74" formatCode="0.00">
                  <c:v>87.08</c:v>
                </c:pt>
                <c:pt idx="75" formatCode="0.00">
                  <c:v>66.78</c:v>
                </c:pt>
                <c:pt idx="76" formatCode="0.00">
                  <c:v>23.9</c:v>
                </c:pt>
                <c:pt idx="77" formatCode="0.00">
                  <c:v>93.56</c:v>
                </c:pt>
                <c:pt idx="78" formatCode="0.00">
                  <c:v>97.01</c:v>
                </c:pt>
                <c:pt idx="79" formatCode="0.00">
                  <c:v>85.49</c:v>
                </c:pt>
                <c:pt idx="80" formatCode="0.00">
                  <c:v>79.03</c:v>
                </c:pt>
                <c:pt idx="81" formatCode="0.00">
                  <c:v>97.74</c:v>
                </c:pt>
                <c:pt idx="82" formatCode="0.00">
                  <c:v>50.27</c:v>
                </c:pt>
                <c:pt idx="83" formatCode="0.00">
                  <c:v>87.52</c:v>
                </c:pt>
                <c:pt idx="84" formatCode="0.00">
                  <c:v>31.05</c:v>
                </c:pt>
                <c:pt idx="85" formatCode="0.00">
                  <c:v>83.65</c:v>
                </c:pt>
                <c:pt idx="86" formatCode="0.00">
                  <c:v>112.93</c:v>
                </c:pt>
                <c:pt idx="87" formatCode="0.00">
                  <c:v>86</c:v>
                </c:pt>
                <c:pt idx="88" formatCode="0.00">
                  <c:v>78.53</c:v>
                </c:pt>
                <c:pt idx="89" formatCode="0.00">
                  <c:v>96.63</c:v>
                </c:pt>
                <c:pt idx="90" formatCode="0.00">
                  <c:v>83.06</c:v>
                </c:pt>
                <c:pt idx="91" formatCode="0.00">
                  <c:v>84.03</c:v>
                </c:pt>
                <c:pt idx="92" formatCode="0.00">
                  <c:v>68.290000000000006</c:v>
                </c:pt>
                <c:pt idx="93" formatCode="0.00">
                  <c:v>80.14</c:v>
                </c:pt>
                <c:pt idx="94" formatCode="0.00">
                  <c:v>82.42</c:v>
                </c:pt>
                <c:pt idx="95" formatCode="0.00">
                  <c:v>73.52</c:v>
                </c:pt>
                <c:pt idx="96" formatCode="0.00">
                  <c:v>62.68</c:v>
                </c:pt>
                <c:pt idx="97" formatCode="0.00">
                  <c:v>76.819999999999993</c:v>
                </c:pt>
                <c:pt idx="98" formatCode="0.00">
                  <c:v>73.069999999999993</c:v>
                </c:pt>
                <c:pt idx="99" formatCode="0.00">
                  <c:v>60.06</c:v>
                </c:pt>
                <c:pt idx="100" formatCode="0.00">
                  <c:v>72.42</c:v>
                </c:pt>
                <c:pt idx="101" formatCode="0.00">
                  <c:v>87.52</c:v>
                </c:pt>
                <c:pt idx="102" formatCode="0.00">
                  <c:v>93.63</c:v>
                </c:pt>
                <c:pt idx="103" formatCode="0.00">
                  <c:v>73.349999999999994</c:v>
                </c:pt>
                <c:pt idx="104" formatCode="0.00">
                  <c:v>66.150000000000006</c:v>
                </c:pt>
                <c:pt idx="105" formatCode="0.00">
                  <c:v>94.44</c:v>
                </c:pt>
                <c:pt idx="106" formatCode="0.00">
                  <c:v>83.19</c:v>
                </c:pt>
                <c:pt idx="107" formatCode="0.00">
                  <c:v>83.47</c:v>
                </c:pt>
                <c:pt idx="108" formatCode="0.00">
                  <c:v>49.38</c:v>
                </c:pt>
                <c:pt idx="109" formatCode="0.00">
                  <c:v>89.38</c:v>
                </c:pt>
                <c:pt idx="110" formatCode="0.00">
                  <c:v>85.92</c:v>
                </c:pt>
                <c:pt idx="111" formatCode="0.00">
                  <c:v>76.48</c:v>
                </c:pt>
                <c:pt idx="112" formatCode="0.00">
                  <c:v>88.21</c:v>
                </c:pt>
                <c:pt idx="113" formatCode="0.00">
                  <c:v>49.98</c:v>
                </c:pt>
                <c:pt idx="114" formatCode="0.00">
                  <c:v>35.14</c:v>
                </c:pt>
                <c:pt idx="115" formatCode="0.00">
                  <c:v>56.61</c:v>
                </c:pt>
                <c:pt idx="116" formatCode="0.00">
                  <c:v>48.78</c:v>
                </c:pt>
                <c:pt idx="117" formatCode="0.00">
                  <c:v>97.93</c:v>
                </c:pt>
                <c:pt idx="118" formatCode="0.00">
                  <c:v>70.8</c:v>
                </c:pt>
                <c:pt idx="119" formatCode="0.00">
                  <c:v>40.82</c:v>
                </c:pt>
                <c:pt idx="120" formatCode="0.00">
                  <c:v>107.65</c:v>
                </c:pt>
                <c:pt idx="121" formatCode="0.00">
                  <c:v>79.05</c:v>
                </c:pt>
                <c:pt idx="122" formatCode="0.00">
                  <c:v>84.34</c:v>
                </c:pt>
                <c:pt idx="123" formatCode="0.00">
                  <c:v>86.86</c:v>
                </c:pt>
                <c:pt idx="124" formatCode="0.00">
                  <c:v>71.39</c:v>
                </c:pt>
                <c:pt idx="125" formatCode="0.00">
                  <c:v>79.25</c:v>
                </c:pt>
                <c:pt idx="126" formatCode="0.00">
                  <c:v>175.54</c:v>
                </c:pt>
                <c:pt idx="127" formatCode="0.00">
                  <c:v>67.349999999999994</c:v>
                </c:pt>
                <c:pt idx="128" formatCode="0.00">
                  <c:v>79.459999999999994</c:v>
                </c:pt>
                <c:pt idx="129" formatCode="0.00">
                  <c:v>95.03</c:v>
                </c:pt>
                <c:pt idx="130" formatCode="0.00">
                  <c:v>60.59</c:v>
                </c:pt>
                <c:pt idx="131" formatCode="0.00">
                  <c:v>88.76</c:v>
                </c:pt>
                <c:pt idx="132" formatCode="0.00">
                  <c:v>71.58</c:v>
                </c:pt>
                <c:pt idx="133" formatCode="0.00">
                  <c:v>58.74</c:v>
                </c:pt>
                <c:pt idx="134" formatCode="0.00">
                  <c:v>72.319999999999993</c:v>
                </c:pt>
                <c:pt idx="135" formatCode="0.00">
                  <c:v>71.97</c:v>
                </c:pt>
                <c:pt idx="136" formatCode="0.00">
                  <c:v>90.54</c:v>
                </c:pt>
                <c:pt idx="137" formatCode="0.00">
                  <c:v>119.91</c:v>
                </c:pt>
                <c:pt idx="138" formatCode="0.00">
                  <c:v>45.67</c:v>
                </c:pt>
                <c:pt idx="139" formatCode="0.00">
                  <c:v>194.51</c:v>
                </c:pt>
                <c:pt idx="140" formatCode="0.00">
                  <c:v>71.650000000000006</c:v>
                </c:pt>
                <c:pt idx="141" formatCode="0.00">
                  <c:v>88.44</c:v>
                </c:pt>
                <c:pt idx="142" formatCode="0.00">
                  <c:v>100.85</c:v>
                </c:pt>
                <c:pt idx="143" formatCode="0.00">
                  <c:v>63.35</c:v>
                </c:pt>
                <c:pt idx="144" formatCode="0.00">
                  <c:v>62.83</c:v>
                </c:pt>
                <c:pt idx="145" formatCode="0.00">
                  <c:v>67.760000000000005</c:v>
                </c:pt>
                <c:pt idx="146" formatCode="0.00">
                  <c:v>84.3</c:v>
                </c:pt>
                <c:pt idx="147" formatCode="0.00">
                  <c:v>106.75</c:v>
                </c:pt>
                <c:pt idx="148" formatCode="0.00">
                  <c:v>46.46</c:v>
                </c:pt>
                <c:pt idx="149" formatCode="0.00">
                  <c:v>70.06</c:v>
                </c:pt>
                <c:pt idx="150" formatCode="0.00">
                  <c:v>56.57</c:v>
                </c:pt>
                <c:pt idx="151" formatCode="0.00">
                  <c:v>66.84</c:v>
                </c:pt>
                <c:pt idx="152" formatCode="0.00">
                  <c:v>31.89</c:v>
                </c:pt>
                <c:pt idx="153" formatCode="0.00">
                  <c:v>53.44</c:v>
                </c:pt>
                <c:pt idx="154" formatCode="0.00">
                  <c:v>76.989999999999995</c:v>
                </c:pt>
                <c:pt idx="155" formatCode="0.00">
                  <c:v>86.55</c:v>
                </c:pt>
                <c:pt idx="156" formatCode="0.00">
                  <c:v>89.38</c:v>
                </c:pt>
                <c:pt idx="157" formatCode="0.00">
                  <c:v>71.849999999999994</c:v>
                </c:pt>
                <c:pt idx="158" formatCode="0.00">
                  <c:v>40.229999999999997</c:v>
                </c:pt>
                <c:pt idx="159" formatCode="0.00">
                  <c:v>77.37</c:v>
                </c:pt>
                <c:pt idx="160" formatCode="0.00">
                  <c:v>148.16999999999999</c:v>
                </c:pt>
                <c:pt idx="161" formatCode="0.00">
                  <c:v>-208.89</c:v>
                </c:pt>
                <c:pt idx="162" formatCode="0.00">
                  <c:v>60.42</c:v>
                </c:pt>
                <c:pt idx="163" formatCode="0.00">
                  <c:v>59.76</c:v>
                </c:pt>
                <c:pt idx="164" formatCode="0.00">
                  <c:v>85.12</c:v>
                </c:pt>
                <c:pt idx="165" formatCode="0.00">
                  <c:v>-17.71</c:v>
                </c:pt>
                <c:pt idx="166" formatCode="0.00">
                  <c:v>68.52</c:v>
                </c:pt>
                <c:pt idx="167" formatCode="0.00">
                  <c:v>64.66</c:v>
                </c:pt>
                <c:pt idx="168" formatCode="0.00">
                  <c:v>114.33</c:v>
                </c:pt>
                <c:pt idx="169" formatCode="0.00">
                  <c:v>99.2</c:v>
                </c:pt>
                <c:pt idx="170" formatCode="0.00">
                  <c:v>68.42</c:v>
                </c:pt>
                <c:pt idx="171" formatCode="0.00">
                  <c:v>79.06</c:v>
                </c:pt>
                <c:pt idx="172" formatCode="0.00">
                  <c:v>46.22</c:v>
                </c:pt>
                <c:pt idx="173" formatCode="0.00">
                  <c:v>-328.4</c:v>
                </c:pt>
                <c:pt idx="174" formatCode="0.00">
                  <c:v>66.400000000000006</c:v>
                </c:pt>
                <c:pt idx="175" formatCode="0.00">
                  <c:v>97.88</c:v>
                </c:pt>
                <c:pt idx="176" formatCode="0.00">
                  <c:v>87.69</c:v>
                </c:pt>
                <c:pt idx="177" formatCode="0.00">
                  <c:v>81.48</c:v>
                </c:pt>
                <c:pt idx="178" formatCode="0.00">
                  <c:v>55.7</c:v>
                </c:pt>
                <c:pt idx="179" formatCode="0.00">
                  <c:v>88.23</c:v>
                </c:pt>
                <c:pt idx="180" formatCode="0.00">
                  <c:v>74.290000000000006</c:v>
                </c:pt>
                <c:pt idx="181" formatCode="0.00">
                  <c:v>67.959999999999994</c:v>
                </c:pt>
                <c:pt idx="182" formatCode="0.00">
                  <c:v>51.31</c:v>
                </c:pt>
                <c:pt idx="183" formatCode="0.00">
                  <c:v>72.459999999999994</c:v>
                </c:pt>
                <c:pt idx="184" formatCode="0.00">
                  <c:v>78.97</c:v>
                </c:pt>
                <c:pt idx="185" formatCode="0.00">
                  <c:v>101.19</c:v>
                </c:pt>
                <c:pt idx="186" formatCode="0.00">
                  <c:v>87.98</c:v>
                </c:pt>
                <c:pt idx="187" formatCode="0.00">
                  <c:v>103.92</c:v>
                </c:pt>
                <c:pt idx="188" formatCode="0.00">
                  <c:v>69.41</c:v>
                </c:pt>
                <c:pt idx="189" formatCode="0.00">
                  <c:v>104.01</c:v>
                </c:pt>
                <c:pt idx="190" formatCode="0.00">
                  <c:v>7.59</c:v>
                </c:pt>
                <c:pt idx="191" formatCode="0.00">
                  <c:v>-633.62</c:v>
                </c:pt>
                <c:pt idx="192" formatCode="0.00">
                  <c:v>59.47</c:v>
                </c:pt>
                <c:pt idx="193" formatCode="0.00">
                  <c:v>72.98</c:v>
                </c:pt>
                <c:pt idx="194" formatCode="0.00">
                  <c:v>82.09</c:v>
                </c:pt>
                <c:pt idx="195" formatCode="0.00">
                  <c:v>87.25</c:v>
                </c:pt>
                <c:pt idx="196" formatCode="0.00">
                  <c:v>67.05</c:v>
                </c:pt>
                <c:pt idx="197" formatCode="0.00">
                  <c:v>76.349999999999994</c:v>
                </c:pt>
                <c:pt idx="198" formatCode="0.00">
                  <c:v>74.27</c:v>
                </c:pt>
                <c:pt idx="199" formatCode="0.00">
                  <c:v>92.45</c:v>
                </c:pt>
                <c:pt idx="200" formatCode="0.00">
                  <c:v>117.93</c:v>
                </c:pt>
                <c:pt idx="201" formatCode="0.00">
                  <c:v>76.58</c:v>
                </c:pt>
                <c:pt idx="202" formatCode="0.00">
                  <c:v>51.23</c:v>
                </c:pt>
                <c:pt idx="203" formatCode="0.00">
                  <c:v>66.569999999999993</c:v>
                </c:pt>
                <c:pt idx="204" formatCode="0.00">
                  <c:v>45.93</c:v>
                </c:pt>
                <c:pt idx="205" formatCode="0.00">
                  <c:v>69.61</c:v>
                </c:pt>
                <c:pt idx="206" formatCode="0.00">
                  <c:v>73.180000000000007</c:v>
                </c:pt>
                <c:pt idx="207" formatCode="0.00">
                  <c:v>72.37</c:v>
                </c:pt>
                <c:pt idx="208" formatCode="0.00">
                  <c:v>79.58</c:v>
                </c:pt>
                <c:pt idx="209" formatCode="0.00">
                  <c:v>89.92</c:v>
                </c:pt>
                <c:pt idx="210" formatCode="0.00">
                  <c:v>74.91</c:v>
                </c:pt>
                <c:pt idx="211" formatCode="0.00">
                  <c:v>83.48</c:v>
                </c:pt>
                <c:pt idx="212" formatCode="0.00">
                  <c:v>63.83</c:v>
                </c:pt>
                <c:pt idx="213" formatCode="0.00">
                  <c:v>71.959999999999994</c:v>
                </c:pt>
                <c:pt idx="214" formatCode="0.00">
                  <c:v>72.760000000000005</c:v>
                </c:pt>
                <c:pt idx="215" formatCode="0.00">
                  <c:v>54.26</c:v>
                </c:pt>
                <c:pt idx="216" formatCode="0.00">
                  <c:v>-195.99</c:v>
                </c:pt>
                <c:pt idx="217" formatCode="0.00">
                  <c:v>63.46</c:v>
                </c:pt>
                <c:pt idx="218" formatCode="0.00">
                  <c:v>60.85</c:v>
                </c:pt>
                <c:pt idx="219" formatCode="0.00">
                  <c:v>139.81</c:v>
                </c:pt>
                <c:pt idx="220" formatCode="0.00">
                  <c:v>79.31</c:v>
                </c:pt>
                <c:pt idx="221" formatCode="0.00">
                  <c:v>119.82</c:v>
                </c:pt>
                <c:pt idx="222" formatCode="0.00">
                  <c:v>105.33</c:v>
                </c:pt>
                <c:pt idx="223" formatCode="0.00">
                  <c:v>76.989999999999995</c:v>
                </c:pt>
                <c:pt idx="224" formatCode="0.00">
                  <c:v>96.03</c:v>
                </c:pt>
                <c:pt idx="225" formatCode="0.00">
                  <c:v>63.25</c:v>
                </c:pt>
                <c:pt idx="226" formatCode="0.00">
                  <c:v>78.849999999999994</c:v>
                </c:pt>
                <c:pt idx="227" formatCode="0.00">
                  <c:v>80.53</c:v>
                </c:pt>
                <c:pt idx="228" formatCode="0.00">
                  <c:v>80.099999999999994</c:v>
                </c:pt>
                <c:pt idx="229" formatCode="0.00">
                  <c:v>96.36</c:v>
                </c:pt>
                <c:pt idx="230" formatCode="0.00">
                  <c:v>95.13</c:v>
                </c:pt>
                <c:pt idx="231" formatCode="0.00">
                  <c:v>53.86</c:v>
                </c:pt>
                <c:pt idx="232" formatCode="0.00">
                  <c:v>69.97</c:v>
                </c:pt>
                <c:pt idx="233" formatCode="0.00">
                  <c:v>81.02</c:v>
                </c:pt>
                <c:pt idx="234" formatCode="0.00">
                  <c:v>102.26</c:v>
                </c:pt>
                <c:pt idx="235" formatCode="0.00">
                  <c:v>85.89</c:v>
                </c:pt>
                <c:pt idx="236" formatCode="0.00">
                  <c:v>74.930000000000007</c:v>
                </c:pt>
                <c:pt idx="237" formatCode="0.00">
                  <c:v>74.28</c:v>
                </c:pt>
                <c:pt idx="238" formatCode="0.00">
                  <c:v>88.9</c:v>
                </c:pt>
                <c:pt idx="239" formatCode="0.00">
                  <c:v>61.01</c:v>
                </c:pt>
                <c:pt idx="240" formatCode="0.00">
                  <c:v>110.32</c:v>
                </c:pt>
                <c:pt idx="241" formatCode="0.00">
                  <c:v>60.98</c:v>
                </c:pt>
                <c:pt idx="242" formatCode="0.00">
                  <c:v>94.02</c:v>
                </c:pt>
                <c:pt idx="243" formatCode="0.00">
                  <c:v>74.290000000000006</c:v>
                </c:pt>
                <c:pt idx="244" formatCode="0.00">
                  <c:v>56.88</c:v>
                </c:pt>
                <c:pt idx="245" formatCode="0.00">
                  <c:v>109.13</c:v>
                </c:pt>
                <c:pt idx="246" formatCode="0.00">
                  <c:v>67.8</c:v>
                </c:pt>
                <c:pt idx="247" formatCode="0.00">
                  <c:v>59.94</c:v>
                </c:pt>
                <c:pt idx="248" formatCode="0.00">
                  <c:v>77.739999999999995</c:v>
                </c:pt>
                <c:pt idx="249" formatCode="0.00">
                  <c:v>77.569999999999993</c:v>
                </c:pt>
                <c:pt idx="250" formatCode="0.00">
                  <c:v>86.92</c:v>
                </c:pt>
                <c:pt idx="251" formatCode="0.00">
                  <c:v>61.18</c:v>
                </c:pt>
                <c:pt idx="252" formatCode="0.00">
                  <c:v>-219.82</c:v>
                </c:pt>
                <c:pt idx="253" formatCode="0.00">
                  <c:v>28.72</c:v>
                </c:pt>
                <c:pt idx="254" formatCode="0.00">
                  <c:v>82.44</c:v>
                </c:pt>
                <c:pt idx="255" formatCode="0.00">
                  <c:v>65.97</c:v>
                </c:pt>
                <c:pt idx="256" formatCode="0.00">
                  <c:v>174.33</c:v>
                </c:pt>
                <c:pt idx="257" formatCode="0.00">
                  <c:v>87.5</c:v>
                </c:pt>
                <c:pt idx="258" formatCode="0.00">
                  <c:v>67.61</c:v>
                </c:pt>
                <c:pt idx="259" formatCode="0.00">
                  <c:v>79.599999999999994</c:v>
                </c:pt>
                <c:pt idx="260" formatCode="0.00">
                  <c:v>67.010000000000005</c:v>
                </c:pt>
                <c:pt idx="261" formatCode="0.00">
                  <c:v>109.21</c:v>
                </c:pt>
                <c:pt idx="262" formatCode="0.00">
                  <c:v>77.02</c:v>
                </c:pt>
                <c:pt idx="263" formatCode="0.00">
                  <c:v>119.26</c:v>
                </c:pt>
                <c:pt idx="264" formatCode="0.00">
                  <c:v>80.42</c:v>
                </c:pt>
                <c:pt idx="265" formatCode="0.00">
                  <c:v>80.569999999999993</c:v>
                </c:pt>
                <c:pt idx="266" formatCode="0.00">
                  <c:v>122.88</c:v>
                </c:pt>
                <c:pt idx="267" formatCode="0.00">
                  <c:v>89.94</c:v>
                </c:pt>
                <c:pt idx="268" formatCode="0.00">
                  <c:v>91.87</c:v>
                </c:pt>
                <c:pt idx="269" formatCode="0.00">
                  <c:v>64.400000000000006</c:v>
                </c:pt>
                <c:pt idx="270" formatCode="0.00">
                  <c:v>97.84</c:v>
                </c:pt>
                <c:pt idx="271" formatCode="0.00">
                  <c:v>85.79</c:v>
                </c:pt>
                <c:pt idx="272" formatCode="0.00">
                  <c:v>77.989999999999995</c:v>
                </c:pt>
                <c:pt idx="273" formatCode="0.00">
                  <c:v>98.76</c:v>
                </c:pt>
                <c:pt idx="274" formatCode="0.00">
                  <c:v>90.05</c:v>
                </c:pt>
                <c:pt idx="275" formatCode="0.00">
                  <c:v>72.19</c:v>
                </c:pt>
                <c:pt idx="276" formatCode="0.00">
                  <c:v>69.209999999999994</c:v>
                </c:pt>
                <c:pt idx="277" formatCode="0.00">
                  <c:v>64.38</c:v>
                </c:pt>
                <c:pt idx="278" formatCode="0.00">
                  <c:v>70.72</c:v>
                </c:pt>
                <c:pt idx="279" formatCode="0.00">
                  <c:v>73.5</c:v>
                </c:pt>
                <c:pt idx="280" formatCode="0.00">
                  <c:v>67.31</c:v>
                </c:pt>
                <c:pt idx="281" formatCode="0.00">
                  <c:v>90.53</c:v>
                </c:pt>
                <c:pt idx="282" formatCode="0.00">
                  <c:v>71.900000000000006</c:v>
                </c:pt>
                <c:pt idx="283" formatCode="0.00">
                  <c:v>84.58</c:v>
                </c:pt>
                <c:pt idx="284" formatCode="0.00">
                  <c:v>90.78</c:v>
                </c:pt>
                <c:pt idx="285" formatCode="0.00">
                  <c:v>69.84</c:v>
                </c:pt>
                <c:pt idx="286" formatCode="0.00">
                  <c:v>55.86</c:v>
                </c:pt>
                <c:pt idx="287" formatCode="0.00">
                  <c:v>88.26</c:v>
                </c:pt>
                <c:pt idx="288" formatCode="0.00">
                  <c:v>56.12</c:v>
                </c:pt>
                <c:pt idx="289" formatCode="0.00">
                  <c:v>91.56</c:v>
                </c:pt>
                <c:pt idx="290" formatCode="0.00">
                  <c:v>67.3</c:v>
                </c:pt>
                <c:pt idx="291" formatCode="0.00">
                  <c:v>82.03</c:v>
                </c:pt>
                <c:pt idx="292" formatCode="0.00">
                  <c:v>62.4</c:v>
                </c:pt>
                <c:pt idx="293" formatCode="0.00">
                  <c:v>89.49</c:v>
                </c:pt>
                <c:pt idx="294" formatCode="0.00">
                  <c:v>115.5</c:v>
                </c:pt>
                <c:pt idx="295" formatCode="0.00">
                  <c:v>35.83</c:v>
                </c:pt>
                <c:pt idx="296" formatCode="0.00">
                  <c:v>44.46</c:v>
                </c:pt>
                <c:pt idx="297" formatCode="0.00">
                  <c:v>79.72</c:v>
                </c:pt>
                <c:pt idx="298" formatCode="0.00">
                  <c:v>84.68</c:v>
                </c:pt>
                <c:pt idx="299" formatCode="0.00">
                  <c:v>76.39</c:v>
                </c:pt>
                <c:pt idx="300" formatCode="0.00">
                  <c:v>61.87</c:v>
                </c:pt>
                <c:pt idx="301" formatCode="0.00">
                  <c:v>69.650000000000006</c:v>
                </c:pt>
                <c:pt idx="302" formatCode="0.00">
                  <c:v>1885.12</c:v>
                </c:pt>
                <c:pt idx="303" formatCode="0.00">
                  <c:v>72.7</c:v>
                </c:pt>
                <c:pt idx="304" formatCode="0.00">
                  <c:v>79.290000000000006</c:v>
                </c:pt>
                <c:pt idx="305" formatCode="0.00">
                  <c:v>68.58</c:v>
                </c:pt>
                <c:pt idx="306" formatCode="0.00">
                  <c:v>58.75</c:v>
                </c:pt>
                <c:pt idx="307" formatCode="0.00">
                  <c:v>82.61</c:v>
                </c:pt>
                <c:pt idx="308" formatCode="0.00">
                  <c:v>66.87</c:v>
                </c:pt>
                <c:pt idx="309" formatCode="0.00">
                  <c:v>51.27</c:v>
                </c:pt>
                <c:pt idx="310" formatCode="0.00">
                  <c:v>84.58</c:v>
                </c:pt>
                <c:pt idx="311" formatCode="0.00">
                  <c:v>40.229999999999997</c:v>
                </c:pt>
                <c:pt idx="312" formatCode="0.00">
                  <c:v>77.36</c:v>
                </c:pt>
                <c:pt idx="313" formatCode="0.00">
                  <c:v>81</c:v>
                </c:pt>
                <c:pt idx="314" formatCode="0.00">
                  <c:v>69.87</c:v>
                </c:pt>
                <c:pt idx="315" formatCode="0.00">
                  <c:v>71.17</c:v>
                </c:pt>
                <c:pt idx="316" formatCode="0.00">
                  <c:v>122.86</c:v>
                </c:pt>
                <c:pt idx="317" formatCode="0.00">
                  <c:v>54.58</c:v>
                </c:pt>
                <c:pt idx="318" formatCode="0.00">
                  <c:v>71.78</c:v>
                </c:pt>
                <c:pt idx="319" formatCode="0.00">
                  <c:v>88.59</c:v>
                </c:pt>
                <c:pt idx="320" formatCode="0.00">
                  <c:v>55.92</c:v>
                </c:pt>
                <c:pt idx="321" formatCode="0.00">
                  <c:v>102.8</c:v>
                </c:pt>
                <c:pt idx="322" formatCode="0.00">
                  <c:v>72.77</c:v>
                </c:pt>
                <c:pt idx="323" formatCode="0.00">
                  <c:v>67.09</c:v>
                </c:pt>
                <c:pt idx="324" formatCode="0.00">
                  <c:v>88.26</c:v>
                </c:pt>
                <c:pt idx="325" formatCode="0.00">
                  <c:v>73.040000000000006</c:v>
                </c:pt>
                <c:pt idx="326" formatCode="0.00">
                  <c:v>87.74</c:v>
                </c:pt>
                <c:pt idx="327" formatCode="0.00">
                  <c:v>115.65</c:v>
                </c:pt>
                <c:pt idx="328" formatCode="0.00">
                  <c:v>87.55</c:v>
                </c:pt>
                <c:pt idx="329" formatCode="0.00">
                  <c:v>67.41</c:v>
                </c:pt>
                <c:pt idx="330" formatCode="0.00">
                  <c:v>49.36</c:v>
                </c:pt>
                <c:pt idx="331" formatCode="0.00">
                  <c:v>54.87</c:v>
                </c:pt>
                <c:pt idx="332" formatCode="0.00">
                  <c:v>57.11</c:v>
                </c:pt>
                <c:pt idx="333" formatCode="0.00">
                  <c:v>234.09</c:v>
                </c:pt>
                <c:pt idx="334" formatCode="0.00">
                  <c:v>86.9</c:v>
                </c:pt>
                <c:pt idx="335" formatCode="0.00">
                  <c:v>90.52</c:v>
                </c:pt>
                <c:pt idx="336" formatCode="0.00">
                  <c:v>78.44</c:v>
                </c:pt>
                <c:pt idx="337" formatCode="0.00">
                  <c:v>58.75</c:v>
                </c:pt>
                <c:pt idx="338" formatCode="0.00">
                  <c:v>90.76</c:v>
                </c:pt>
                <c:pt idx="339" formatCode="0.00">
                  <c:v>61.12</c:v>
                </c:pt>
                <c:pt idx="340" formatCode="0.00">
                  <c:v>47.17</c:v>
                </c:pt>
                <c:pt idx="341" formatCode="0.00">
                  <c:v>52.66</c:v>
                </c:pt>
                <c:pt idx="342" formatCode="0.00">
                  <c:v>88.36</c:v>
                </c:pt>
                <c:pt idx="343" formatCode="0.00">
                  <c:v>82.17</c:v>
                </c:pt>
                <c:pt idx="344" formatCode="0.00">
                  <c:v>60.9</c:v>
                </c:pt>
                <c:pt idx="345" formatCode="0.00">
                  <c:v>72.62</c:v>
                </c:pt>
                <c:pt idx="346" formatCode="0.00">
                  <c:v>86.57</c:v>
                </c:pt>
                <c:pt idx="347" formatCode="0.00">
                  <c:v>81.11</c:v>
                </c:pt>
                <c:pt idx="348" formatCode="0.00">
                  <c:v>60.3</c:v>
                </c:pt>
                <c:pt idx="349" formatCode="0.00">
                  <c:v>64.489999999999995</c:v>
                </c:pt>
                <c:pt idx="350" formatCode="0.00">
                  <c:v>71.13</c:v>
                </c:pt>
                <c:pt idx="351" formatCode="0.00">
                  <c:v>62.23</c:v>
                </c:pt>
                <c:pt idx="352" formatCode="0.00">
                  <c:v>76.31</c:v>
                </c:pt>
                <c:pt idx="353" formatCode="0.00">
                  <c:v>84.44</c:v>
                </c:pt>
                <c:pt idx="354" formatCode="0.00">
                  <c:v>76.41</c:v>
                </c:pt>
                <c:pt idx="355" formatCode="0.00">
                  <c:v>106.92</c:v>
                </c:pt>
                <c:pt idx="356" formatCode="0.00">
                  <c:v>52.94</c:v>
                </c:pt>
                <c:pt idx="357" formatCode="0.00">
                  <c:v>91.4</c:v>
                </c:pt>
                <c:pt idx="358" formatCode="0.00">
                  <c:v>68.25</c:v>
                </c:pt>
                <c:pt idx="359" formatCode="0.00">
                  <c:v>24.18</c:v>
                </c:pt>
                <c:pt idx="360" formatCode="0.00">
                  <c:v>26.61</c:v>
                </c:pt>
                <c:pt idx="361" formatCode="0.00">
                  <c:v>72.11</c:v>
                </c:pt>
                <c:pt idx="362" formatCode="0.00">
                  <c:v>94.02</c:v>
                </c:pt>
                <c:pt idx="363" formatCode="0.00">
                  <c:v>40.75</c:v>
                </c:pt>
                <c:pt idx="364" formatCode="0.00">
                  <c:v>107.91</c:v>
                </c:pt>
                <c:pt idx="365" formatCode="0.00">
                  <c:v>84.71</c:v>
                </c:pt>
                <c:pt idx="366" formatCode="0.00">
                  <c:v>74.11</c:v>
                </c:pt>
                <c:pt idx="367" formatCode="0.00">
                  <c:v>84.33</c:v>
                </c:pt>
                <c:pt idx="368" formatCode="0.00">
                  <c:v>53.82</c:v>
                </c:pt>
                <c:pt idx="369" formatCode="0.00">
                  <c:v>119.73</c:v>
                </c:pt>
                <c:pt idx="370" formatCode="0.00">
                  <c:v>79.87</c:v>
                </c:pt>
                <c:pt idx="371" formatCode="0.00">
                  <c:v>44.97</c:v>
                </c:pt>
                <c:pt idx="372" formatCode="0.00">
                  <c:v>66.400000000000006</c:v>
                </c:pt>
                <c:pt idx="373" formatCode="0.00">
                  <c:v>65.56</c:v>
                </c:pt>
                <c:pt idx="374" formatCode="0.00">
                  <c:v>105.97</c:v>
                </c:pt>
                <c:pt idx="375" formatCode="0.00">
                  <c:v>96.76</c:v>
                </c:pt>
                <c:pt idx="376" formatCode="0.00">
                  <c:v>152.33000000000001</c:v>
                </c:pt>
                <c:pt idx="377" formatCode="0.00">
                  <c:v>92.3</c:v>
                </c:pt>
                <c:pt idx="378" formatCode="0.00">
                  <c:v>57.3</c:v>
                </c:pt>
                <c:pt idx="379" formatCode="0.00">
                  <c:v>92.34</c:v>
                </c:pt>
                <c:pt idx="380" formatCode="0.00">
                  <c:v>212.13</c:v>
                </c:pt>
                <c:pt idx="381" formatCode="0.00">
                  <c:v>74.099999999999994</c:v>
                </c:pt>
                <c:pt idx="382" formatCode="0.00">
                  <c:v>132.99</c:v>
                </c:pt>
                <c:pt idx="383" formatCode="0.00">
                  <c:v>65.61</c:v>
                </c:pt>
                <c:pt idx="384" formatCode="0.00">
                  <c:v>73.010000000000005</c:v>
                </c:pt>
                <c:pt idx="385" formatCode="0.00">
                  <c:v>73.05</c:v>
                </c:pt>
                <c:pt idx="386" formatCode="0.00">
                  <c:v>61.23</c:v>
                </c:pt>
                <c:pt idx="387" formatCode="0.00">
                  <c:v>95.72</c:v>
                </c:pt>
                <c:pt idx="388" formatCode="0.00">
                  <c:v>85.41</c:v>
                </c:pt>
                <c:pt idx="389" formatCode="0.00">
                  <c:v>107.06</c:v>
                </c:pt>
                <c:pt idx="390" formatCode="0.00">
                  <c:v>84.76</c:v>
                </c:pt>
                <c:pt idx="391" formatCode="0.00">
                  <c:v>75.03</c:v>
                </c:pt>
                <c:pt idx="392" formatCode="0.00">
                  <c:v>109.08</c:v>
                </c:pt>
                <c:pt idx="393" formatCode="0.00">
                  <c:v>77.989999999999995</c:v>
                </c:pt>
                <c:pt idx="394" formatCode="0.00">
                  <c:v>60.87</c:v>
                </c:pt>
                <c:pt idx="395" formatCode="0.00">
                  <c:v>70.86</c:v>
                </c:pt>
                <c:pt idx="396" formatCode="0.00">
                  <c:v>84.88</c:v>
                </c:pt>
                <c:pt idx="397" formatCode="0.00">
                  <c:v>148.79</c:v>
                </c:pt>
                <c:pt idx="398" formatCode="0.00">
                  <c:v>62.77</c:v>
                </c:pt>
                <c:pt idx="399" formatCode="0.00">
                  <c:v>72.95</c:v>
                </c:pt>
                <c:pt idx="400" formatCode="0.00">
                  <c:v>106.58</c:v>
                </c:pt>
                <c:pt idx="401" formatCode="0.00">
                  <c:v>77.069999999999993</c:v>
                </c:pt>
                <c:pt idx="402" formatCode="0.00">
                  <c:v>73.84</c:v>
                </c:pt>
                <c:pt idx="403" formatCode="0.00">
                  <c:v>66.56</c:v>
                </c:pt>
                <c:pt idx="404" formatCode="0.00">
                  <c:v>64.69</c:v>
                </c:pt>
                <c:pt idx="405" formatCode="0.00">
                  <c:v>51.29</c:v>
                </c:pt>
                <c:pt idx="406" formatCode="0.00">
                  <c:v>78.92</c:v>
                </c:pt>
                <c:pt idx="407" formatCode="0.00">
                  <c:v>71.08</c:v>
                </c:pt>
                <c:pt idx="408" formatCode="0.00">
                  <c:v>74.53</c:v>
                </c:pt>
                <c:pt idx="409" formatCode="0.00">
                  <c:v>68.28</c:v>
                </c:pt>
                <c:pt idx="410" formatCode="0.00">
                  <c:v>58.38</c:v>
                </c:pt>
                <c:pt idx="411" formatCode="0.00">
                  <c:v>56.58</c:v>
                </c:pt>
                <c:pt idx="412" formatCode="0.00">
                  <c:v>67.55</c:v>
                </c:pt>
                <c:pt idx="413" formatCode="0.00">
                  <c:v>50.78</c:v>
                </c:pt>
                <c:pt idx="414" formatCode="0.00">
                  <c:v>59.6</c:v>
                </c:pt>
                <c:pt idx="415" formatCode="0.00">
                  <c:v>82.58</c:v>
                </c:pt>
                <c:pt idx="416" formatCode="0.00">
                  <c:v>93.57</c:v>
                </c:pt>
                <c:pt idx="417" formatCode="0.00">
                  <c:v>54.3</c:v>
                </c:pt>
                <c:pt idx="418" formatCode="0.00">
                  <c:v>50.99</c:v>
                </c:pt>
                <c:pt idx="419" formatCode="0.00">
                  <c:v>87.57</c:v>
                </c:pt>
                <c:pt idx="420" formatCode="0.00">
                  <c:v>82.74</c:v>
                </c:pt>
                <c:pt idx="421" formatCode="0.00">
                  <c:v>93.44</c:v>
                </c:pt>
                <c:pt idx="422" formatCode="0.00">
                  <c:v>63.06</c:v>
                </c:pt>
                <c:pt idx="423" formatCode="0.00">
                  <c:v>92.63</c:v>
                </c:pt>
                <c:pt idx="424" formatCode="0.00">
                  <c:v>106.58</c:v>
                </c:pt>
                <c:pt idx="425" formatCode="0.00">
                  <c:v>76.3</c:v>
                </c:pt>
                <c:pt idx="426" formatCode="0.00">
                  <c:v>61.43</c:v>
                </c:pt>
                <c:pt idx="427" formatCode="0.00">
                  <c:v>76.7</c:v>
                </c:pt>
                <c:pt idx="428" formatCode="0.00">
                  <c:v>81.77</c:v>
                </c:pt>
                <c:pt idx="429" formatCode="0.00">
                  <c:v>117.15</c:v>
                </c:pt>
                <c:pt idx="430" formatCode="0.00">
                  <c:v>90.56</c:v>
                </c:pt>
                <c:pt idx="431" formatCode="0.00">
                  <c:v>34.15</c:v>
                </c:pt>
                <c:pt idx="432" formatCode="0.00">
                  <c:v>63.05</c:v>
                </c:pt>
                <c:pt idx="433" formatCode="0.00">
                  <c:v>77.069999999999993</c:v>
                </c:pt>
                <c:pt idx="434" formatCode="0.00">
                  <c:v>83.32</c:v>
                </c:pt>
                <c:pt idx="435" formatCode="0.00">
                  <c:v>79.790000000000006</c:v>
                </c:pt>
                <c:pt idx="436" formatCode="0.00">
                  <c:v>62.52</c:v>
                </c:pt>
                <c:pt idx="437" formatCode="0.00">
                  <c:v>88.58</c:v>
                </c:pt>
                <c:pt idx="438" formatCode="0.00">
                  <c:v>74.87</c:v>
                </c:pt>
                <c:pt idx="439" formatCode="0.00">
                  <c:v>89.78</c:v>
                </c:pt>
                <c:pt idx="440" formatCode="0.00">
                  <c:v>90.21</c:v>
                </c:pt>
                <c:pt idx="441" formatCode="0.00">
                  <c:v>21.18</c:v>
                </c:pt>
                <c:pt idx="442" formatCode="0.00">
                  <c:v>31.91</c:v>
                </c:pt>
                <c:pt idx="443" formatCode="0.00">
                  <c:v>66.56</c:v>
                </c:pt>
                <c:pt idx="444" formatCode="0.00">
                  <c:v>80.98</c:v>
                </c:pt>
                <c:pt idx="445" formatCode="0.00">
                  <c:v>-81.39</c:v>
                </c:pt>
                <c:pt idx="446" formatCode="0.00">
                  <c:v>81.81</c:v>
                </c:pt>
                <c:pt idx="447" formatCode="0.00">
                  <c:v>61.3</c:v>
                </c:pt>
                <c:pt idx="448" formatCode="0.00">
                  <c:v>144.38999999999999</c:v>
                </c:pt>
                <c:pt idx="449" formatCode="0.00">
                  <c:v>33.549999999999997</c:v>
                </c:pt>
                <c:pt idx="450" formatCode="0.00">
                  <c:v>61.26</c:v>
                </c:pt>
                <c:pt idx="451" formatCode="0.00">
                  <c:v>60.78</c:v>
                </c:pt>
                <c:pt idx="452" formatCode="0.00">
                  <c:v>58.07</c:v>
                </c:pt>
                <c:pt idx="453" formatCode="0.00">
                  <c:v>56.65</c:v>
                </c:pt>
                <c:pt idx="454" formatCode="0.00">
                  <c:v>63.98</c:v>
                </c:pt>
                <c:pt idx="455" formatCode="0.00">
                  <c:v>90.41</c:v>
                </c:pt>
                <c:pt idx="456" formatCode="0.00">
                  <c:v>92.34</c:v>
                </c:pt>
                <c:pt idx="457" formatCode="0.00">
                  <c:v>82.63</c:v>
                </c:pt>
                <c:pt idx="458" formatCode="0.00">
                  <c:v>82.49</c:v>
                </c:pt>
                <c:pt idx="459" formatCode="0.00">
                  <c:v>62.01</c:v>
                </c:pt>
                <c:pt idx="460" formatCode="0.00">
                  <c:v>85.33</c:v>
                </c:pt>
                <c:pt idx="461" formatCode="0.00">
                  <c:v>57.48</c:v>
                </c:pt>
                <c:pt idx="462" formatCode="0.00">
                  <c:v>54.08</c:v>
                </c:pt>
                <c:pt idx="463" formatCode="0.00">
                  <c:v>69.739999999999995</c:v>
                </c:pt>
                <c:pt idx="464" formatCode="0.00">
                  <c:v>3430.57</c:v>
                </c:pt>
                <c:pt idx="465" formatCode="0.00">
                  <c:v>78.05</c:v>
                </c:pt>
                <c:pt idx="466" formatCode="0.00">
                  <c:v>126.2</c:v>
                </c:pt>
                <c:pt idx="467" formatCode="0.00">
                  <c:v>84.36</c:v>
                </c:pt>
                <c:pt idx="468" formatCode="0.00">
                  <c:v>67</c:v>
                </c:pt>
                <c:pt idx="469" formatCode="0.00">
                  <c:v>83.44</c:v>
                </c:pt>
                <c:pt idx="470" formatCode="0.00">
                  <c:v>43.32</c:v>
                </c:pt>
                <c:pt idx="471" formatCode="0.00">
                  <c:v>43.13</c:v>
                </c:pt>
                <c:pt idx="472" formatCode="0.00">
                  <c:v>126.41</c:v>
                </c:pt>
                <c:pt idx="473" formatCode="0.00">
                  <c:v>-125.86</c:v>
                </c:pt>
                <c:pt idx="474" formatCode="0.00">
                  <c:v>80.349999999999994</c:v>
                </c:pt>
                <c:pt idx="475" formatCode="0.00">
                  <c:v>86.12</c:v>
                </c:pt>
                <c:pt idx="476" formatCode="0.00">
                  <c:v>72.02</c:v>
                </c:pt>
                <c:pt idx="477" formatCode="0.00">
                  <c:v>53.25</c:v>
                </c:pt>
                <c:pt idx="478" formatCode="0.00">
                  <c:v>89.61</c:v>
                </c:pt>
                <c:pt idx="479" formatCode="0.00">
                  <c:v>85.41</c:v>
                </c:pt>
                <c:pt idx="480" formatCode="0.00">
                  <c:v>70.44</c:v>
                </c:pt>
                <c:pt idx="481" formatCode="0.00">
                  <c:v>84.12</c:v>
                </c:pt>
                <c:pt idx="482" formatCode="0.00">
                  <c:v>54.56</c:v>
                </c:pt>
                <c:pt idx="483" formatCode="0.00">
                  <c:v>74.819999999999993</c:v>
                </c:pt>
                <c:pt idx="484" formatCode="0.00">
                  <c:v>79.650000000000006</c:v>
                </c:pt>
                <c:pt idx="485" formatCode="0.00">
                  <c:v>269.57</c:v>
                </c:pt>
                <c:pt idx="486" formatCode="0.00">
                  <c:v>73.27</c:v>
                </c:pt>
                <c:pt idx="487" formatCode="0.00">
                  <c:v>84.78</c:v>
                </c:pt>
                <c:pt idx="488" formatCode="0.00">
                  <c:v>78.760000000000005</c:v>
                </c:pt>
                <c:pt idx="489" formatCode="0.00">
                  <c:v>97.25</c:v>
                </c:pt>
                <c:pt idx="490" formatCode="0.00">
                  <c:v>84.83</c:v>
                </c:pt>
                <c:pt idx="491" formatCode="0.00">
                  <c:v>101.9</c:v>
                </c:pt>
                <c:pt idx="492" formatCode="0.00">
                  <c:v>65.66</c:v>
                </c:pt>
                <c:pt idx="493" formatCode="0.00">
                  <c:v>79.290000000000006</c:v>
                </c:pt>
                <c:pt idx="494" formatCode="0.00">
                  <c:v>92.38</c:v>
                </c:pt>
                <c:pt idx="495" formatCode="0.00">
                  <c:v>62.35</c:v>
                </c:pt>
                <c:pt idx="496" formatCode="0.00">
                  <c:v>91.05</c:v>
                </c:pt>
                <c:pt idx="497" formatCode="0.00">
                  <c:v>58.7</c:v>
                </c:pt>
                <c:pt idx="498" formatCode="0.00">
                  <c:v>82.88</c:v>
                </c:pt>
                <c:pt idx="499" formatCode="0.00">
                  <c:v>67.48</c:v>
                </c:pt>
                <c:pt idx="500" formatCode="0.00">
                  <c:v>52.13</c:v>
                </c:pt>
                <c:pt idx="501" formatCode="0.00">
                  <c:v>71.400000000000006</c:v>
                </c:pt>
                <c:pt idx="502" formatCode="0.00">
                  <c:v>90.14</c:v>
                </c:pt>
                <c:pt idx="503" formatCode="0.00">
                  <c:v>75.47</c:v>
                </c:pt>
                <c:pt idx="504" formatCode="0.00">
                  <c:v>74.23</c:v>
                </c:pt>
                <c:pt idx="505" formatCode="0.00">
                  <c:v>41.81</c:v>
                </c:pt>
                <c:pt idx="506" formatCode="0.00">
                  <c:v>96.05</c:v>
                </c:pt>
                <c:pt idx="507" formatCode="0.00">
                  <c:v>88.33</c:v>
                </c:pt>
                <c:pt idx="508" formatCode="0.00">
                  <c:v>69.03</c:v>
                </c:pt>
                <c:pt idx="509" formatCode="0.00">
                  <c:v>72.91</c:v>
                </c:pt>
                <c:pt idx="510" formatCode="0.00">
                  <c:v>75.67</c:v>
                </c:pt>
                <c:pt idx="511" formatCode="0.00">
                  <c:v>87.75</c:v>
                </c:pt>
                <c:pt idx="512" formatCode="0.00">
                  <c:v>58.55</c:v>
                </c:pt>
                <c:pt idx="513" formatCode="0.00">
                  <c:v>125.17</c:v>
                </c:pt>
                <c:pt idx="514" formatCode="0.00">
                  <c:v>83.19</c:v>
                </c:pt>
                <c:pt idx="515" formatCode="0.00">
                  <c:v>52.46</c:v>
                </c:pt>
                <c:pt idx="516" formatCode="0.00">
                  <c:v>47.63</c:v>
                </c:pt>
                <c:pt idx="517" formatCode="0.00">
                  <c:v>73.209999999999994</c:v>
                </c:pt>
                <c:pt idx="518" formatCode="0.00">
                  <c:v>58.46</c:v>
                </c:pt>
                <c:pt idx="519" formatCode="0.00">
                  <c:v>139.07</c:v>
                </c:pt>
                <c:pt idx="520" formatCode="0.00">
                  <c:v>80.34</c:v>
                </c:pt>
                <c:pt idx="521" formatCode="0.00">
                  <c:v>90.52</c:v>
                </c:pt>
                <c:pt idx="522" formatCode="0.00">
                  <c:v>71.03</c:v>
                </c:pt>
                <c:pt idx="523" formatCode="0.00">
                  <c:v>83.25</c:v>
                </c:pt>
                <c:pt idx="524" formatCode="0.00">
                  <c:v>64.62</c:v>
                </c:pt>
                <c:pt idx="525" formatCode="0.00">
                  <c:v>83.87</c:v>
                </c:pt>
                <c:pt idx="526" formatCode="0.00">
                  <c:v>101.66</c:v>
                </c:pt>
                <c:pt idx="527" formatCode="0.00">
                  <c:v>78.55</c:v>
                </c:pt>
                <c:pt idx="528" formatCode="0.00">
                  <c:v>76.36</c:v>
                </c:pt>
                <c:pt idx="529" formatCode="0.00">
                  <c:v>40.68</c:v>
                </c:pt>
                <c:pt idx="530" formatCode="0.00">
                  <c:v>72.22</c:v>
                </c:pt>
                <c:pt idx="531" formatCode="0.00">
                  <c:v>76.88</c:v>
                </c:pt>
                <c:pt idx="532" formatCode="0.00">
                  <c:v>74.53</c:v>
                </c:pt>
                <c:pt idx="533" formatCode="0.00">
                  <c:v>63.36</c:v>
                </c:pt>
                <c:pt idx="534" formatCode="0.00">
                  <c:v>92.64</c:v>
                </c:pt>
                <c:pt idx="535" formatCode="0.00">
                  <c:v>63.27</c:v>
                </c:pt>
                <c:pt idx="536" formatCode="0.00">
                  <c:v>83.63</c:v>
                </c:pt>
                <c:pt idx="537" formatCode="0.00">
                  <c:v>90.4</c:v>
                </c:pt>
                <c:pt idx="538" formatCode="0.00">
                  <c:v>186.39</c:v>
                </c:pt>
                <c:pt idx="539" formatCode="0.00">
                  <c:v>50.26</c:v>
                </c:pt>
                <c:pt idx="540" formatCode="0.00">
                  <c:v>71.709999999999994</c:v>
                </c:pt>
                <c:pt idx="541" formatCode="0.00">
                  <c:v>94.1</c:v>
                </c:pt>
                <c:pt idx="542" formatCode="0.00">
                  <c:v>84.49</c:v>
                </c:pt>
                <c:pt idx="543" formatCode="0.00">
                  <c:v>66.06</c:v>
                </c:pt>
                <c:pt idx="544" formatCode="0.00">
                  <c:v>61.66</c:v>
                </c:pt>
                <c:pt idx="545" formatCode="0.00">
                  <c:v>88.64</c:v>
                </c:pt>
                <c:pt idx="546" formatCode="0.00">
                  <c:v>96.44</c:v>
                </c:pt>
                <c:pt idx="547" formatCode="0.00">
                  <c:v>63.87</c:v>
                </c:pt>
                <c:pt idx="548" formatCode="0.00">
                  <c:v>74.400000000000006</c:v>
                </c:pt>
                <c:pt idx="549" formatCode="0.00">
                  <c:v>61.71</c:v>
                </c:pt>
                <c:pt idx="550" formatCode="0.00">
                  <c:v>90.46</c:v>
                </c:pt>
                <c:pt idx="551" formatCode="0.00">
                  <c:v>50.16</c:v>
                </c:pt>
                <c:pt idx="552" formatCode="0.00">
                  <c:v>102.94</c:v>
                </c:pt>
                <c:pt idx="553" formatCode="0.00">
                  <c:v>84.42</c:v>
                </c:pt>
                <c:pt idx="554" formatCode="0.00">
                  <c:v>43.73</c:v>
                </c:pt>
                <c:pt idx="555" formatCode="0.00">
                  <c:v>55.33</c:v>
                </c:pt>
                <c:pt idx="556" formatCode="0.00">
                  <c:v>73.7</c:v>
                </c:pt>
                <c:pt idx="557" formatCode="0.00">
                  <c:v>82.95</c:v>
                </c:pt>
                <c:pt idx="558" formatCode="0.00">
                  <c:v>64.819999999999993</c:v>
                </c:pt>
                <c:pt idx="559" formatCode="0.00">
                  <c:v>74.62</c:v>
                </c:pt>
                <c:pt idx="560" formatCode="0.00">
                  <c:v>91.83</c:v>
                </c:pt>
                <c:pt idx="561" formatCode="0.00">
                  <c:v>88.58</c:v>
                </c:pt>
                <c:pt idx="562" formatCode="0.00">
                  <c:v>75</c:v>
                </c:pt>
                <c:pt idx="563" formatCode="0.00">
                  <c:v>87.85</c:v>
                </c:pt>
                <c:pt idx="564" formatCode="0.00">
                  <c:v>97.51</c:v>
                </c:pt>
                <c:pt idx="565" formatCode="0.00">
                  <c:v>84.08</c:v>
                </c:pt>
                <c:pt idx="566" formatCode="0.00">
                  <c:v>60.02</c:v>
                </c:pt>
                <c:pt idx="567" formatCode="0.00">
                  <c:v>78.45</c:v>
                </c:pt>
                <c:pt idx="568" formatCode="0.00">
                  <c:v>97.45</c:v>
                </c:pt>
                <c:pt idx="569" formatCode="0.00">
                  <c:v>74.55</c:v>
                </c:pt>
                <c:pt idx="570" formatCode="0.00">
                  <c:v>57.92</c:v>
                </c:pt>
                <c:pt idx="571" formatCode="0.00">
                  <c:v>-38.29</c:v>
                </c:pt>
                <c:pt idx="572" formatCode="0.00">
                  <c:v>67.349999999999994</c:v>
                </c:pt>
                <c:pt idx="573" formatCode="0.00">
                  <c:v>79.91</c:v>
                </c:pt>
                <c:pt idx="574" formatCode="0.00">
                  <c:v>89.42</c:v>
                </c:pt>
                <c:pt idx="575" formatCode="0.00">
                  <c:v>77.489999999999995</c:v>
                </c:pt>
                <c:pt idx="576" formatCode="0.00">
                  <c:v>73.73</c:v>
                </c:pt>
                <c:pt idx="577" formatCode="0.00">
                  <c:v>60.48</c:v>
                </c:pt>
                <c:pt idx="578" formatCode="0.00">
                  <c:v>116.89</c:v>
                </c:pt>
                <c:pt idx="579" formatCode="0.00">
                  <c:v>23.08</c:v>
                </c:pt>
                <c:pt idx="580" formatCode="0.00">
                  <c:v>83.05</c:v>
                </c:pt>
                <c:pt idx="581" formatCode="0.00">
                  <c:v>86.97</c:v>
                </c:pt>
                <c:pt idx="582" formatCode="0.00">
                  <c:v>63.44</c:v>
                </c:pt>
                <c:pt idx="583" formatCode="0.00">
                  <c:v>264.5</c:v>
                </c:pt>
                <c:pt idx="584" formatCode="0.00">
                  <c:v>83.92</c:v>
                </c:pt>
                <c:pt idx="585" formatCode="0.00">
                  <c:v>62.38</c:v>
                </c:pt>
                <c:pt idx="586" formatCode="0.00">
                  <c:v>60.15</c:v>
                </c:pt>
                <c:pt idx="587" formatCode="0.00">
                  <c:v>43.13</c:v>
                </c:pt>
                <c:pt idx="588" formatCode="0.00">
                  <c:v>17.27</c:v>
                </c:pt>
                <c:pt idx="589" formatCode="0.00">
                  <c:v>71.28</c:v>
                </c:pt>
                <c:pt idx="590" formatCode="0.00">
                  <c:v>24.21</c:v>
                </c:pt>
                <c:pt idx="591" formatCode="0.00">
                  <c:v>71.86</c:v>
                </c:pt>
                <c:pt idx="592" formatCode="0.00">
                  <c:v>94.98</c:v>
                </c:pt>
                <c:pt idx="593" formatCode="0.00">
                  <c:v>81.489999999999995</c:v>
                </c:pt>
                <c:pt idx="594" formatCode="0.00">
                  <c:v>89.32</c:v>
                </c:pt>
                <c:pt idx="595" formatCode="0.00">
                  <c:v>77.03</c:v>
                </c:pt>
                <c:pt idx="596" formatCode="0.00">
                  <c:v>81.31</c:v>
                </c:pt>
                <c:pt idx="597" formatCode="0.00">
                  <c:v>58.34</c:v>
                </c:pt>
                <c:pt idx="598" formatCode="0.00">
                  <c:v>84.98</c:v>
                </c:pt>
                <c:pt idx="599" formatCode="0.00">
                  <c:v>82.77</c:v>
                </c:pt>
                <c:pt idx="600" formatCode="0.00">
                  <c:v>81.010000000000005</c:v>
                </c:pt>
                <c:pt idx="601" formatCode="0.00">
                  <c:v>82.67</c:v>
                </c:pt>
                <c:pt idx="602" formatCode="0.00">
                  <c:v>79.05</c:v>
                </c:pt>
                <c:pt idx="603" formatCode="0.00">
                  <c:v>110.26</c:v>
                </c:pt>
                <c:pt idx="604" formatCode="0.00">
                  <c:v>154.94</c:v>
                </c:pt>
                <c:pt idx="605" formatCode="0.00">
                  <c:v>67.12</c:v>
                </c:pt>
                <c:pt idx="606" formatCode="0.00">
                  <c:v>66.83</c:v>
                </c:pt>
                <c:pt idx="607" formatCode="0.00">
                  <c:v>74.260000000000005</c:v>
                </c:pt>
                <c:pt idx="608" formatCode="0.00">
                  <c:v>104.15</c:v>
                </c:pt>
                <c:pt idx="609" formatCode="0.00">
                  <c:v>86.2</c:v>
                </c:pt>
                <c:pt idx="610" formatCode="0.00">
                  <c:v>110.53</c:v>
                </c:pt>
                <c:pt idx="611" formatCode="0.00">
                  <c:v>67.98</c:v>
                </c:pt>
                <c:pt idx="612" formatCode="0.00">
                  <c:v>56.37</c:v>
                </c:pt>
                <c:pt idx="613" formatCode="0.00">
                  <c:v>84.65</c:v>
                </c:pt>
                <c:pt idx="614" formatCode="0.00">
                  <c:v>79.47</c:v>
                </c:pt>
                <c:pt idx="615" formatCode="0.00">
                  <c:v>60.51</c:v>
                </c:pt>
                <c:pt idx="616" formatCode="0.00">
                  <c:v>91.36</c:v>
                </c:pt>
                <c:pt idx="617" formatCode="0.00">
                  <c:v>77.88</c:v>
                </c:pt>
                <c:pt idx="618" formatCode="0.00">
                  <c:v>55.69</c:v>
                </c:pt>
                <c:pt idx="619" formatCode="0.00">
                  <c:v>21.71</c:v>
                </c:pt>
                <c:pt idx="620" formatCode="0.00">
                  <c:v>58.52</c:v>
                </c:pt>
                <c:pt idx="621" formatCode="0.00">
                  <c:v>82.68</c:v>
                </c:pt>
                <c:pt idx="622" formatCode="0.00">
                  <c:v>56.3</c:v>
                </c:pt>
                <c:pt idx="623" formatCode="0.00">
                  <c:v>97.86</c:v>
                </c:pt>
                <c:pt idx="624" formatCode="0.00">
                  <c:v>100.34</c:v>
                </c:pt>
                <c:pt idx="625" formatCode="0.00">
                  <c:v>73.94</c:v>
                </c:pt>
                <c:pt idx="626" formatCode="0.00">
                  <c:v>85.88</c:v>
                </c:pt>
                <c:pt idx="627" formatCode="0.00">
                  <c:v>88.87</c:v>
                </c:pt>
                <c:pt idx="628" formatCode="0.00">
                  <c:v>506.2</c:v>
                </c:pt>
                <c:pt idx="629" formatCode="0.00">
                  <c:v>88.6</c:v>
                </c:pt>
                <c:pt idx="630" formatCode="0.00">
                  <c:v>64.83</c:v>
                </c:pt>
                <c:pt idx="631" formatCode="0.00">
                  <c:v>48.24</c:v>
                </c:pt>
                <c:pt idx="632" formatCode="0.00">
                  <c:v>119.23</c:v>
                </c:pt>
                <c:pt idx="633" formatCode="0.00">
                  <c:v>79.11</c:v>
                </c:pt>
                <c:pt idx="634" formatCode="0.00">
                  <c:v>79.599999999999994</c:v>
                </c:pt>
                <c:pt idx="635" formatCode="0.00">
                  <c:v>85.88</c:v>
                </c:pt>
                <c:pt idx="636" formatCode="0.00">
                  <c:v>73.5</c:v>
                </c:pt>
                <c:pt idx="637" formatCode="0.00">
                  <c:v>80.099999999999994</c:v>
                </c:pt>
                <c:pt idx="638" formatCode="0.00">
                  <c:v>68.739999999999995</c:v>
                </c:pt>
                <c:pt idx="639" formatCode="0.00">
                  <c:v>78.73</c:v>
                </c:pt>
                <c:pt idx="640" formatCode="0.00">
                  <c:v>62.36</c:v>
                </c:pt>
                <c:pt idx="641" formatCode="0.00">
                  <c:v>88.06</c:v>
                </c:pt>
                <c:pt idx="642" formatCode="0.00">
                  <c:v>103.91</c:v>
                </c:pt>
                <c:pt idx="643" formatCode="0.00">
                  <c:v>86.64</c:v>
                </c:pt>
                <c:pt idx="644" formatCode="0.00">
                  <c:v>78.22</c:v>
                </c:pt>
                <c:pt idx="645" formatCode="0.00">
                  <c:v>72.61</c:v>
                </c:pt>
                <c:pt idx="646" formatCode="0.00">
                  <c:v>63.35</c:v>
                </c:pt>
                <c:pt idx="647" formatCode="0.00">
                  <c:v>58.92</c:v>
                </c:pt>
                <c:pt idx="648" formatCode="0.00">
                  <c:v>91.85</c:v>
                </c:pt>
                <c:pt idx="649" formatCode="0.00">
                  <c:v>79.63</c:v>
                </c:pt>
                <c:pt idx="650" formatCode="0.00">
                  <c:v>52.73</c:v>
                </c:pt>
                <c:pt idx="651" formatCode="0.00">
                  <c:v>43.76</c:v>
                </c:pt>
                <c:pt idx="652" formatCode="0.00">
                  <c:v>6.7</c:v>
                </c:pt>
                <c:pt idx="653" formatCode="0.00">
                  <c:v>52.41</c:v>
                </c:pt>
                <c:pt idx="654" formatCode="0.00">
                  <c:v>61.1</c:v>
                </c:pt>
                <c:pt idx="655" formatCode="0.00">
                  <c:v>84</c:v>
                </c:pt>
                <c:pt idx="656" formatCode="0.00">
                  <c:v>81.34</c:v>
                </c:pt>
                <c:pt idx="657" formatCode="0.00">
                  <c:v>59.95</c:v>
                </c:pt>
                <c:pt idx="658" formatCode="0.00">
                  <c:v>71.14</c:v>
                </c:pt>
                <c:pt idx="659" formatCode="0.00">
                  <c:v>78.739999999999995</c:v>
                </c:pt>
                <c:pt idx="660" formatCode="0.00">
                  <c:v>81.13</c:v>
                </c:pt>
                <c:pt idx="661" formatCode="0.00">
                  <c:v>90.08</c:v>
                </c:pt>
                <c:pt idx="662" formatCode="0.00">
                  <c:v>78.02</c:v>
                </c:pt>
                <c:pt idx="663" formatCode="0.00">
                  <c:v>92.49</c:v>
                </c:pt>
                <c:pt idx="664" formatCode="0.00">
                  <c:v>78.86</c:v>
                </c:pt>
                <c:pt idx="665" formatCode="0.00">
                  <c:v>79.239999999999995</c:v>
                </c:pt>
                <c:pt idx="666" formatCode="0.00">
                  <c:v>98.86</c:v>
                </c:pt>
                <c:pt idx="667" formatCode="0.00">
                  <c:v>58.79</c:v>
                </c:pt>
                <c:pt idx="668" formatCode="0.00">
                  <c:v>65.61</c:v>
                </c:pt>
                <c:pt idx="669" formatCode="0.00">
                  <c:v>66</c:v>
                </c:pt>
                <c:pt idx="670" formatCode="0.00">
                  <c:v>63.56</c:v>
                </c:pt>
                <c:pt idx="671" formatCode="0.00">
                  <c:v>78.239999999999995</c:v>
                </c:pt>
                <c:pt idx="672" formatCode="0.00">
                  <c:v>46.6</c:v>
                </c:pt>
                <c:pt idx="673" formatCode="0.00">
                  <c:v>71.92</c:v>
                </c:pt>
                <c:pt idx="674" formatCode="0.00">
                  <c:v>76.650000000000006</c:v>
                </c:pt>
                <c:pt idx="675" formatCode="0.00">
                  <c:v>62.17</c:v>
                </c:pt>
                <c:pt idx="676" formatCode="0.00">
                  <c:v>74.89</c:v>
                </c:pt>
                <c:pt idx="677" formatCode="0.00">
                  <c:v>82.59</c:v>
                </c:pt>
                <c:pt idx="678" formatCode="0.00">
                  <c:v>91.47</c:v>
                </c:pt>
                <c:pt idx="679" formatCode="0.00">
                  <c:v>61.03</c:v>
                </c:pt>
                <c:pt idx="680" formatCode="0.00">
                  <c:v>57.68</c:v>
                </c:pt>
                <c:pt idx="681" formatCode="0.00">
                  <c:v>82.88</c:v>
                </c:pt>
                <c:pt idx="682" formatCode="0.00">
                  <c:v>91.83</c:v>
                </c:pt>
                <c:pt idx="683" formatCode="0.00">
                  <c:v>100.29</c:v>
                </c:pt>
                <c:pt idx="684" formatCode="0.00">
                  <c:v>103.73</c:v>
                </c:pt>
                <c:pt idx="685" formatCode="0.00">
                  <c:v>85.03</c:v>
                </c:pt>
                <c:pt idx="686" formatCode="0.00">
                  <c:v>47.48</c:v>
                </c:pt>
                <c:pt idx="687" formatCode="0.00">
                  <c:v>93.14</c:v>
                </c:pt>
                <c:pt idx="688" formatCode="0.00">
                  <c:v>50.98</c:v>
                </c:pt>
                <c:pt idx="689" formatCode="0.00">
                  <c:v>62.13</c:v>
                </c:pt>
                <c:pt idx="690" formatCode="0.00">
                  <c:v>52.57</c:v>
                </c:pt>
                <c:pt idx="691" formatCode="0.00">
                  <c:v>76.78</c:v>
                </c:pt>
                <c:pt idx="692" formatCode="0.00">
                  <c:v>275.86</c:v>
                </c:pt>
                <c:pt idx="693" formatCode="0.00">
                  <c:v>83.91</c:v>
                </c:pt>
                <c:pt idx="694" formatCode="0.00">
                  <c:v>128.13</c:v>
                </c:pt>
                <c:pt idx="695" formatCode="0.00">
                  <c:v>55.64</c:v>
                </c:pt>
                <c:pt idx="696" formatCode="0.00">
                  <c:v>391.22</c:v>
                </c:pt>
                <c:pt idx="697" formatCode="0.00">
                  <c:v>90.46</c:v>
                </c:pt>
                <c:pt idx="698" formatCode="0.00">
                  <c:v>79.97</c:v>
                </c:pt>
                <c:pt idx="699" formatCode="0.00">
                  <c:v>41.08</c:v>
                </c:pt>
                <c:pt idx="700" formatCode="0.00">
                  <c:v>75.64</c:v>
                </c:pt>
                <c:pt idx="701" formatCode="0.00">
                  <c:v>59.66</c:v>
                </c:pt>
                <c:pt idx="702" formatCode="0.00">
                  <c:v>80.489999999999995</c:v>
                </c:pt>
                <c:pt idx="703" formatCode="0.00">
                  <c:v>31.83</c:v>
                </c:pt>
                <c:pt idx="704" formatCode="0.00">
                  <c:v>103.3</c:v>
                </c:pt>
                <c:pt idx="705" formatCode="0.00">
                  <c:v>62.64</c:v>
                </c:pt>
                <c:pt idx="706" formatCode="0.00">
                  <c:v>58.86</c:v>
                </c:pt>
                <c:pt idx="707" formatCode="0.00">
                  <c:v>62.09</c:v>
                </c:pt>
                <c:pt idx="708" formatCode="0.00">
                  <c:v>100.66</c:v>
                </c:pt>
                <c:pt idx="709" formatCode="0.00">
                  <c:v>85.7</c:v>
                </c:pt>
                <c:pt idx="710" formatCode="0.00">
                  <c:v>46.13</c:v>
                </c:pt>
                <c:pt idx="711" formatCode="0.00">
                  <c:v>72.62</c:v>
                </c:pt>
                <c:pt idx="712" formatCode="0.00">
                  <c:v>86.65</c:v>
                </c:pt>
                <c:pt idx="713" formatCode="0.00">
                  <c:v>108.69</c:v>
                </c:pt>
                <c:pt idx="714" formatCode="0.00">
                  <c:v>59.05</c:v>
                </c:pt>
                <c:pt idx="715" formatCode="0.00">
                  <c:v>95</c:v>
                </c:pt>
                <c:pt idx="716" formatCode="0.00">
                  <c:v>93.69</c:v>
                </c:pt>
                <c:pt idx="717" formatCode="0.00">
                  <c:v>72.45</c:v>
                </c:pt>
                <c:pt idx="718" formatCode="0.00">
                  <c:v>91.23</c:v>
                </c:pt>
                <c:pt idx="719" formatCode="0.00">
                  <c:v>105.18</c:v>
                </c:pt>
                <c:pt idx="720" formatCode="0.00">
                  <c:v>79.41</c:v>
                </c:pt>
                <c:pt idx="721" formatCode="0.00">
                  <c:v>85.51</c:v>
                </c:pt>
                <c:pt idx="722" formatCode="0.00">
                  <c:v>80.91</c:v>
                </c:pt>
                <c:pt idx="723" formatCode="0.00">
                  <c:v>67.5</c:v>
                </c:pt>
                <c:pt idx="724" formatCode="0.00">
                  <c:v>58.56</c:v>
                </c:pt>
                <c:pt idx="725" formatCode="0.00">
                  <c:v>71.7</c:v>
                </c:pt>
                <c:pt idx="726" formatCode="0.00">
                  <c:v>52.22</c:v>
                </c:pt>
                <c:pt idx="727" formatCode="0.00">
                  <c:v>75.13</c:v>
                </c:pt>
                <c:pt idx="728" formatCode="0.00">
                  <c:v>47.03</c:v>
                </c:pt>
                <c:pt idx="729" formatCode="0.00">
                  <c:v>44.98</c:v>
                </c:pt>
                <c:pt idx="730" formatCode="0.00">
                  <c:v>86.49</c:v>
                </c:pt>
                <c:pt idx="731" formatCode="0.00">
                  <c:v>67.55</c:v>
                </c:pt>
                <c:pt idx="732" formatCode="0.00">
                  <c:v>56.54</c:v>
                </c:pt>
                <c:pt idx="733" formatCode="0.00">
                  <c:v>209.99</c:v>
                </c:pt>
                <c:pt idx="734" formatCode="0.00">
                  <c:v>77.709999999999994</c:v>
                </c:pt>
                <c:pt idx="735" formatCode="0.00">
                  <c:v>100</c:v>
                </c:pt>
                <c:pt idx="736" formatCode="0.00">
                  <c:v>99.7</c:v>
                </c:pt>
                <c:pt idx="737" formatCode="0.00">
                  <c:v>81.91</c:v>
                </c:pt>
                <c:pt idx="738" formatCode="0.00">
                  <c:v>96.78</c:v>
                </c:pt>
                <c:pt idx="739" formatCode="0.00">
                  <c:v>54.67</c:v>
                </c:pt>
                <c:pt idx="740" formatCode="0.00">
                  <c:v>90.16</c:v>
                </c:pt>
                <c:pt idx="741" formatCode="0.00">
                  <c:v>67.55</c:v>
                </c:pt>
                <c:pt idx="742" formatCode="0.00">
                  <c:v>40.92</c:v>
                </c:pt>
                <c:pt idx="743" formatCode="0.00">
                  <c:v>71.83</c:v>
                </c:pt>
                <c:pt idx="744" formatCode="0.00">
                  <c:v>19.3</c:v>
                </c:pt>
                <c:pt idx="745" formatCode="0.00">
                  <c:v>83.71</c:v>
                </c:pt>
                <c:pt idx="746" formatCode="0.00">
                  <c:v>64.709999999999994</c:v>
                </c:pt>
                <c:pt idx="747" formatCode="0.00">
                  <c:v>82.1</c:v>
                </c:pt>
                <c:pt idx="748" formatCode="0.00">
                  <c:v>49.58</c:v>
                </c:pt>
                <c:pt idx="749" formatCode="0.00">
                  <c:v>81.23</c:v>
                </c:pt>
                <c:pt idx="750" formatCode="0.00">
                  <c:v>53.17</c:v>
                </c:pt>
                <c:pt idx="751" formatCode="0.00">
                  <c:v>86.17</c:v>
                </c:pt>
                <c:pt idx="752" formatCode="0.00">
                  <c:v>132.02000000000001</c:v>
                </c:pt>
                <c:pt idx="753" formatCode="0.00">
                  <c:v>63.69</c:v>
                </c:pt>
                <c:pt idx="754" formatCode="0.00">
                  <c:v>48.96</c:v>
                </c:pt>
                <c:pt idx="755" formatCode="0.00">
                  <c:v>56.64</c:v>
                </c:pt>
                <c:pt idx="756" formatCode="0.00">
                  <c:v>83.47</c:v>
                </c:pt>
                <c:pt idx="757" formatCode="0.00">
                  <c:v>73.87</c:v>
                </c:pt>
                <c:pt idx="758" formatCode="0.00">
                  <c:v>77.02</c:v>
                </c:pt>
                <c:pt idx="759" formatCode="0.00">
                  <c:v>86.89</c:v>
                </c:pt>
                <c:pt idx="760" formatCode="0.00">
                  <c:v>57.6</c:v>
                </c:pt>
                <c:pt idx="761" formatCode="0.00">
                  <c:v>81.48</c:v>
                </c:pt>
                <c:pt idx="762" formatCode="0.00">
                  <c:v>78.239999999999995</c:v>
                </c:pt>
                <c:pt idx="763" formatCode="0.00">
                  <c:v>74.209999999999994</c:v>
                </c:pt>
                <c:pt idx="764" formatCode="0.00">
                  <c:v>60.9</c:v>
                </c:pt>
                <c:pt idx="765" formatCode="0.00">
                  <c:v>49.42</c:v>
                </c:pt>
                <c:pt idx="766" formatCode="0.00">
                  <c:v>79.73</c:v>
                </c:pt>
                <c:pt idx="767" formatCode="0.00">
                  <c:v>79.98</c:v>
                </c:pt>
                <c:pt idx="768" formatCode="0.00">
                  <c:v>54.24</c:v>
                </c:pt>
                <c:pt idx="769" formatCode="0.00">
                  <c:v>57.33</c:v>
                </c:pt>
                <c:pt idx="770" formatCode="0.00">
                  <c:v>60.87</c:v>
                </c:pt>
                <c:pt idx="771" formatCode="0.00">
                  <c:v>84.63</c:v>
                </c:pt>
                <c:pt idx="772" formatCode="0.00">
                  <c:v>60.34</c:v>
                </c:pt>
                <c:pt idx="773" formatCode="0.00">
                  <c:v>67.19</c:v>
                </c:pt>
                <c:pt idx="774" formatCode="0.00">
                  <c:v>85.72</c:v>
                </c:pt>
                <c:pt idx="775" formatCode="0.00">
                  <c:v>79.62</c:v>
                </c:pt>
                <c:pt idx="776" formatCode="0.00">
                  <c:v>100.25</c:v>
                </c:pt>
                <c:pt idx="777" formatCode="0.00">
                  <c:v>70.91</c:v>
                </c:pt>
                <c:pt idx="778" formatCode="0.00">
                  <c:v>64.81</c:v>
                </c:pt>
                <c:pt idx="779" formatCode="0.00">
                  <c:v>35.6</c:v>
                </c:pt>
                <c:pt idx="780" formatCode="0.00">
                  <c:v>72.33</c:v>
                </c:pt>
                <c:pt idx="781" formatCode="0.00">
                  <c:v>51.18</c:v>
                </c:pt>
                <c:pt idx="782" formatCode="0.00">
                  <c:v>78.23</c:v>
                </c:pt>
                <c:pt idx="783" formatCode="0.00">
                  <c:v>74</c:v>
                </c:pt>
                <c:pt idx="784" formatCode="0.00">
                  <c:v>57.42</c:v>
                </c:pt>
                <c:pt idx="785" formatCode="0.00">
                  <c:v>188.36</c:v>
                </c:pt>
                <c:pt idx="786" formatCode="0.00">
                  <c:v>80.09</c:v>
                </c:pt>
                <c:pt idx="787" formatCode="0.00">
                  <c:v>71.14</c:v>
                </c:pt>
                <c:pt idx="788" formatCode="0.00">
                  <c:v>87.4</c:v>
                </c:pt>
                <c:pt idx="789" formatCode="0.00">
                  <c:v>92.53</c:v>
                </c:pt>
                <c:pt idx="790" formatCode="0.00">
                  <c:v>28.27</c:v>
                </c:pt>
                <c:pt idx="791" formatCode="0.00">
                  <c:v>55.64</c:v>
                </c:pt>
                <c:pt idx="792" formatCode="0.00">
                  <c:v>75.3</c:v>
                </c:pt>
                <c:pt idx="793" formatCode="0.00">
                  <c:v>50.13</c:v>
                </c:pt>
                <c:pt idx="794" formatCode="0.00">
                  <c:v>104.99</c:v>
                </c:pt>
                <c:pt idx="795" formatCode="0.00">
                  <c:v>62.55</c:v>
                </c:pt>
                <c:pt idx="796" formatCode="0.00">
                  <c:v>71.959999999999994</c:v>
                </c:pt>
                <c:pt idx="797" formatCode="0.00">
                  <c:v>97.6</c:v>
                </c:pt>
                <c:pt idx="798" formatCode="0.00">
                  <c:v>72.900000000000006</c:v>
                </c:pt>
                <c:pt idx="799" formatCode="0.00">
                  <c:v>77.510000000000005</c:v>
                </c:pt>
                <c:pt idx="800" formatCode="0.00">
                  <c:v>74.17</c:v>
                </c:pt>
                <c:pt idx="801" formatCode="0.00">
                  <c:v>50.4</c:v>
                </c:pt>
                <c:pt idx="802" formatCode="0.00">
                  <c:v>57.66</c:v>
                </c:pt>
                <c:pt idx="803" formatCode="0.00">
                  <c:v>27.63</c:v>
                </c:pt>
                <c:pt idx="804" formatCode="0.00">
                  <c:v>10.71</c:v>
                </c:pt>
                <c:pt idx="805" formatCode="0.00">
                  <c:v>78.39</c:v>
                </c:pt>
                <c:pt idx="806" formatCode="0.00">
                  <c:v>118.87</c:v>
                </c:pt>
                <c:pt idx="807" formatCode="0.00">
                  <c:v>90.76</c:v>
                </c:pt>
                <c:pt idx="808" formatCode="0.00">
                  <c:v>81.69</c:v>
                </c:pt>
                <c:pt idx="809" formatCode="0.00">
                  <c:v>30.31</c:v>
                </c:pt>
                <c:pt idx="810" formatCode="0.00">
                  <c:v>78.739999999999995</c:v>
                </c:pt>
                <c:pt idx="811" formatCode="0.00">
                  <c:v>75.430000000000007</c:v>
                </c:pt>
                <c:pt idx="812" formatCode="0.00">
                  <c:v>121.4</c:v>
                </c:pt>
                <c:pt idx="813" formatCode="0.00">
                  <c:v>72.459999999999994</c:v>
                </c:pt>
                <c:pt idx="814" formatCode="0.00">
                  <c:v>64.7</c:v>
                </c:pt>
                <c:pt idx="815" formatCode="0.00">
                  <c:v>90.67</c:v>
                </c:pt>
                <c:pt idx="816" formatCode="0.00">
                  <c:v>80.8</c:v>
                </c:pt>
                <c:pt idx="817" formatCode="0.00">
                  <c:v>82.54</c:v>
                </c:pt>
                <c:pt idx="818" formatCode="0.00">
                  <c:v>169.72</c:v>
                </c:pt>
                <c:pt idx="819" formatCode="0.00">
                  <c:v>71.22</c:v>
                </c:pt>
                <c:pt idx="820" formatCode="0.00">
                  <c:v>48.51</c:v>
                </c:pt>
                <c:pt idx="821" formatCode="0.00">
                  <c:v>75.52</c:v>
                </c:pt>
                <c:pt idx="822" formatCode="0.00">
                  <c:v>108.87</c:v>
                </c:pt>
                <c:pt idx="823" formatCode="0.00">
                  <c:v>82.6</c:v>
                </c:pt>
                <c:pt idx="824" formatCode="0.00">
                  <c:v>79.3</c:v>
                </c:pt>
                <c:pt idx="825" formatCode="0.00">
                  <c:v>-24.15</c:v>
                </c:pt>
                <c:pt idx="826" formatCode="0.00">
                  <c:v>82.45</c:v>
                </c:pt>
                <c:pt idx="827" formatCode="0.00">
                  <c:v>54.8</c:v>
                </c:pt>
                <c:pt idx="828" formatCode="0.00">
                  <c:v>68.42</c:v>
                </c:pt>
                <c:pt idx="829" formatCode="0.00">
                  <c:v>53.61</c:v>
                </c:pt>
                <c:pt idx="830" formatCode="0.00">
                  <c:v>64.430000000000007</c:v>
                </c:pt>
                <c:pt idx="831" formatCode="0.00">
                  <c:v>64</c:v>
                </c:pt>
                <c:pt idx="832" formatCode="0.00">
                  <c:v>62.97</c:v>
                </c:pt>
                <c:pt idx="833" formatCode="0.00">
                  <c:v>67.83</c:v>
                </c:pt>
                <c:pt idx="834" formatCode="0.00">
                  <c:v>89.86</c:v>
                </c:pt>
                <c:pt idx="835" formatCode="0.00">
                  <c:v>70.62</c:v>
                </c:pt>
                <c:pt idx="836" formatCode="0.00">
                  <c:v>76.010000000000005</c:v>
                </c:pt>
                <c:pt idx="837" formatCode="0.00">
                  <c:v>55.46</c:v>
                </c:pt>
                <c:pt idx="838" formatCode="0.00">
                  <c:v>80.59</c:v>
                </c:pt>
                <c:pt idx="839" formatCode="0.00">
                  <c:v>91.07</c:v>
                </c:pt>
                <c:pt idx="840" formatCode="0.00">
                  <c:v>76.040000000000006</c:v>
                </c:pt>
                <c:pt idx="841" formatCode="0.00">
                  <c:v>115.11</c:v>
                </c:pt>
                <c:pt idx="842" formatCode="0.00">
                  <c:v>73.989999999999995</c:v>
                </c:pt>
                <c:pt idx="843" formatCode="0.00">
                  <c:v>67.25</c:v>
                </c:pt>
                <c:pt idx="844" formatCode="0.00">
                  <c:v>61.53</c:v>
                </c:pt>
                <c:pt idx="845" formatCode="0.00">
                  <c:v>78.180000000000007</c:v>
                </c:pt>
                <c:pt idx="846" formatCode="0.00">
                  <c:v>60.66</c:v>
                </c:pt>
                <c:pt idx="847" formatCode="0.00">
                  <c:v>87.31</c:v>
                </c:pt>
                <c:pt idx="848" formatCode="0.00">
                  <c:v>88.62</c:v>
                </c:pt>
                <c:pt idx="849" formatCode="0.00">
                  <c:v>19.559999999999999</c:v>
                </c:pt>
                <c:pt idx="850" formatCode="0.00">
                  <c:v>75.430000000000007</c:v>
                </c:pt>
                <c:pt idx="851" formatCode="0.00">
                  <c:v>85.92</c:v>
                </c:pt>
                <c:pt idx="852" formatCode="0.00">
                  <c:v>45.25</c:v>
                </c:pt>
                <c:pt idx="853" formatCode="0.00">
                  <c:v>83.93</c:v>
                </c:pt>
                <c:pt idx="854" formatCode="0.00">
                  <c:v>47.65</c:v>
                </c:pt>
                <c:pt idx="855" formatCode="0.00">
                  <c:v>83.84</c:v>
                </c:pt>
                <c:pt idx="856" formatCode="0.00">
                  <c:v>83.94</c:v>
                </c:pt>
                <c:pt idx="857" formatCode="0.00">
                  <c:v>73.62</c:v>
                </c:pt>
                <c:pt idx="858" formatCode="0.00">
                  <c:v>63.92</c:v>
                </c:pt>
                <c:pt idx="859" formatCode="0.00">
                  <c:v>48.36</c:v>
                </c:pt>
                <c:pt idx="860" formatCode="0.00">
                  <c:v>-33.74</c:v>
                </c:pt>
                <c:pt idx="861" formatCode="0.00">
                  <c:v>94.41</c:v>
                </c:pt>
                <c:pt idx="862" formatCode="0.00">
                  <c:v>84.15</c:v>
                </c:pt>
                <c:pt idx="863" formatCode="0.00">
                  <c:v>83.69</c:v>
                </c:pt>
                <c:pt idx="864" formatCode="0.00">
                  <c:v>83.96</c:v>
                </c:pt>
                <c:pt idx="865" formatCode="0.00">
                  <c:v>85.79</c:v>
                </c:pt>
                <c:pt idx="866" formatCode="0.00">
                  <c:v>92.78</c:v>
                </c:pt>
                <c:pt idx="867" formatCode="0.00">
                  <c:v>76.41</c:v>
                </c:pt>
                <c:pt idx="868" formatCode="0.00">
                  <c:v>92.43</c:v>
                </c:pt>
                <c:pt idx="869" formatCode="0.00">
                  <c:v>74.260000000000005</c:v>
                </c:pt>
                <c:pt idx="870" formatCode="0.00">
                  <c:v>79.19</c:v>
                </c:pt>
                <c:pt idx="871" formatCode="0.00">
                  <c:v>227.28</c:v>
                </c:pt>
                <c:pt idx="872" formatCode="0.00">
                  <c:v>54.5</c:v>
                </c:pt>
                <c:pt idx="873" formatCode="0.00">
                  <c:v>70.28</c:v>
                </c:pt>
                <c:pt idx="874" formatCode="0.00">
                  <c:v>108.31</c:v>
                </c:pt>
                <c:pt idx="875" formatCode="0.00">
                  <c:v>51.75</c:v>
                </c:pt>
                <c:pt idx="876" formatCode="0.00">
                  <c:v>59.5</c:v>
                </c:pt>
                <c:pt idx="877" formatCode="0.00">
                  <c:v>101.97</c:v>
                </c:pt>
                <c:pt idx="878" formatCode="0.00">
                  <c:v>80.75</c:v>
                </c:pt>
                <c:pt idx="879" formatCode="0.00">
                  <c:v>79.790000000000006</c:v>
                </c:pt>
                <c:pt idx="880" formatCode="0.00">
                  <c:v>92.28</c:v>
                </c:pt>
                <c:pt idx="881" formatCode="0.00">
                  <c:v>76.89</c:v>
                </c:pt>
                <c:pt idx="882" formatCode="0.00">
                  <c:v>117.65</c:v>
                </c:pt>
                <c:pt idx="883" formatCode="0.00">
                  <c:v>54.71</c:v>
                </c:pt>
                <c:pt idx="884" formatCode="0.00">
                  <c:v>77.61</c:v>
                </c:pt>
                <c:pt idx="885" formatCode="0.00">
                  <c:v>82.63</c:v>
                </c:pt>
                <c:pt idx="886" formatCode="0.00">
                  <c:v>103.69</c:v>
                </c:pt>
                <c:pt idx="887" formatCode="0.00">
                  <c:v>76.92</c:v>
                </c:pt>
                <c:pt idx="888" formatCode="0.00">
                  <c:v>76.75</c:v>
                </c:pt>
                <c:pt idx="889" formatCode="0.00">
                  <c:v>57.92</c:v>
                </c:pt>
                <c:pt idx="890" formatCode="0.00">
                  <c:v>84.85</c:v>
                </c:pt>
                <c:pt idx="891" formatCode="0.00">
                  <c:v>45.77</c:v>
                </c:pt>
                <c:pt idx="892" formatCode="0.00">
                  <c:v>95.32</c:v>
                </c:pt>
                <c:pt idx="893" formatCode="0.00">
                  <c:v>53.57</c:v>
                </c:pt>
                <c:pt idx="894" formatCode="0.00">
                  <c:v>65.290000000000006</c:v>
                </c:pt>
                <c:pt idx="895" formatCode="0.00">
                  <c:v>85.09</c:v>
                </c:pt>
                <c:pt idx="896" formatCode="0.00">
                  <c:v>50.49</c:v>
                </c:pt>
                <c:pt idx="897" formatCode="0.00">
                  <c:v>103.27</c:v>
                </c:pt>
                <c:pt idx="898" formatCode="0.00">
                  <c:v>85.99</c:v>
                </c:pt>
                <c:pt idx="899" formatCode="0.00">
                  <c:v>77.98</c:v>
                </c:pt>
                <c:pt idx="900" formatCode="0.00">
                  <c:v>53.99</c:v>
                </c:pt>
                <c:pt idx="901" formatCode="0.00">
                  <c:v>68.19</c:v>
                </c:pt>
                <c:pt idx="902" formatCode="0.00">
                  <c:v>87.19</c:v>
                </c:pt>
                <c:pt idx="903" formatCode="0.00">
                  <c:v>87.52</c:v>
                </c:pt>
                <c:pt idx="904" formatCode="0.00">
                  <c:v>44.98</c:v>
                </c:pt>
                <c:pt idx="905" formatCode="0.00">
                  <c:v>1700.34</c:v>
                </c:pt>
                <c:pt idx="906" formatCode="0.00">
                  <c:v>51.02</c:v>
                </c:pt>
                <c:pt idx="907" formatCode="0.00">
                  <c:v>58.09</c:v>
                </c:pt>
                <c:pt idx="908" formatCode="0.00">
                  <c:v>83.04</c:v>
                </c:pt>
                <c:pt idx="909" formatCode="0.00">
                  <c:v>63.95</c:v>
                </c:pt>
                <c:pt idx="910" formatCode="0.00">
                  <c:v>49.18</c:v>
                </c:pt>
                <c:pt idx="911" formatCode="0.00">
                  <c:v>83.21</c:v>
                </c:pt>
                <c:pt idx="912" formatCode="0.00">
                  <c:v>129.72</c:v>
                </c:pt>
                <c:pt idx="913" formatCode="0.00">
                  <c:v>90.05</c:v>
                </c:pt>
                <c:pt idx="914" formatCode="0.00">
                  <c:v>96.32</c:v>
                </c:pt>
                <c:pt idx="915" formatCode="0.00">
                  <c:v>94.08</c:v>
                </c:pt>
                <c:pt idx="916" formatCode="0.00">
                  <c:v>48.67</c:v>
                </c:pt>
                <c:pt idx="917" formatCode="0.00">
                  <c:v>81.93</c:v>
                </c:pt>
                <c:pt idx="918" formatCode="0.00">
                  <c:v>54.64</c:v>
                </c:pt>
                <c:pt idx="919" formatCode="0.00">
                  <c:v>77.3</c:v>
                </c:pt>
                <c:pt idx="920" formatCode="0.00">
                  <c:v>68.900000000000006</c:v>
                </c:pt>
                <c:pt idx="921" formatCode="0.00">
                  <c:v>68.510000000000005</c:v>
                </c:pt>
                <c:pt idx="922" formatCode="0.00">
                  <c:v>72.180000000000007</c:v>
                </c:pt>
                <c:pt idx="923" formatCode="0.00">
                  <c:v>62.55</c:v>
                </c:pt>
                <c:pt idx="924" formatCode="0.00">
                  <c:v>350.89</c:v>
                </c:pt>
                <c:pt idx="925" formatCode="0.00">
                  <c:v>82.99</c:v>
                </c:pt>
                <c:pt idx="926" formatCode="0.00">
                  <c:v>114.31</c:v>
                </c:pt>
                <c:pt idx="927" formatCode="0.00">
                  <c:v>61.23</c:v>
                </c:pt>
                <c:pt idx="928" formatCode="0.00">
                  <c:v>112.68</c:v>
                </c:pt>
                <c:pt idx="929" formatCode="0.00">
                  <c:v>85.09</c:v>
                </c:pt>
                <c:pt idx="930" formatCode="0.00">
                  <c:v>-119.98</c:v>
                </c:pt>
                <c:pt idx="931" formatCode="0.00">
                  <c:v>31.58</c:v>
                </c:pt>
                <c:pt idx="932" formatCode="0.00">
                  <c:v>78.73</c:v>
                </c:pt>
                <c:pt idx="933" formatCode="0.00">
                  <c:v>69.8</c:v>
                </c:pt>
                <c:pt idx="934" formatCode="0.00">
                  <c:v>77.3</c:v>
                </c:pt>
                <c:pt idx="935" formatCode="0.00">
                  <c:v>58.54</c:v>
                </c:pt>
                <c:pt idx="936" formatCode="0.00">
                  <c:v>85.62</c:v>
                </c:pt>
                <c:pt idx="937" formatCode="0.00">
                  <c:v>76.25</c:v>
                </c:pt>
                <c:pt idx="938" formatCode="0.00">
                  <c:v>60.89</c:v>
                </c:pt>
                <c:pt idx="939" formatCode="0.00">
                  <c:v>38.1</c:v>
                </c:pt>
                <c:pt idx="940" formatCode="0.00">
                  <c:v>97.04</c:v>
                </c:pt>
                <c:pt idx="941" formatCode="0.00">
                  <c:v>91.21</c:v>
                </c:pt>
                <c:pt idx="942" formatCode="0.00">
                  <c:v>78.84</c:v>
                </c:pt>
                <c:pt idx="943" formatCode="0.00">
                  <c:v>79.88</c:v>
                </c:pt>
                <c:pt idx="944" formatCode="0.00">
                  <c:v>74.55</c:v>
                </c:pt>
                <c:pt idx="945" formatCode="0.00">
                  <c:v>73.95</c:v>
                </c:pt>
                <c:pt idx="946" formatCode="0.00">
                  <c:v>83.61</c:v>
                </c:pt>
                <c:pt idx="947" formatCode="0.00">
                  <c:v>52.86</c:v>
                </c:pt>
                <c:pt idx="948" formatCode="0.00">
                  <c:v>52.32</c:v>
                </c:pt>
                <c:pt idx="949" formatCode="0.00">
                  <c:v>130.99</c:v>
                </c:pt>
                <c:pt idx="950" formatCode="0.00">
                  <c:v>80.41</c:v>
                </c:pt>
                <c:pt idx="951" formatCode="0.00">
                  <c:v>81.58</c:v>
                </c:pt>
                <c:pt idx="952" formatCode="0.00">
                  <c:v>84</c:v>
                </c:pt>
                <c:pt idx="953" formatCode="0.00">
                  <c:v>140.81</c:v>
                </c:pt>
                <c:pt idx="954" formatCode="0.00">
                  <c:v>63.44</c:v>
                </c:pt>
                <c:pt idx="955" formatCode="0.00">
                  <c:v>80.39</c:v>
                </c:pt>
                <c:pt idx="956" formatCode="0.00">
                  <c:v>69.239999999999995</c:v>
                </c:pt>
                <c:pt idx="957" formatCode="0.00">
                  <c:v>146.91</c:v>
                </c:pt>
                <c:pt idx="958" formatCode="0.00">
                  <c:v>39.5</c:v>
                </c:pt>
                <c:pt idx="959" formatCode="0.00">
                  <c:v>79.83</c:v>
                </c:pt>
                <c:pt idx="960" formatCode="0.00">
                  <c:v>101.24</c:v>
                </c:pt>
                <c:pt idx="961" formatCode="0.00">
                  <c:v>100.21</c:v>
                </c:pt>
                <c:pt idx="962" formatCode="0.00">
                  <c:v>88.01</c:v>
                </c:pt>
                <c:pt idx="963" formatCode="0.00">
                  <c:v>82.09</c:v>
                </c:pt>
                <c:pt idx="964" formatCode="0.00">
                  <c:v>90.74</c:v>
                </c:pt>
                <c:pt idx="965" formatCode="0.00">
                  <c:v>59.95</c:v>
                </c:pt>
                <c:pt idx="966" formatCode="0.00">
                  <c:v>84.47</c:v>
                </c:pt>
                <c:pt idx="967" formatCode="0.00">
                  <c:v>86.8</c:v>
                </c:pt>
                <c:pt idx="968" formatCode="0.00">
                  <c:v>122.49</c:v>
                </c:pt>
                <c:pt idx="969" formatCode="0.00">
                  <c:v>69.37</c:v>
                </c:pt>
                <c:pt idx="970" formatCode="0.00">
                  <c:v>89.13</c:v>
                </c:pt>
                <c:pt idx="971" formatCode="0.00">
                  <c:v>82.15</c:v>
                </c:pt>
                <c:pt idx="972" formatCode="0.00">
                  <c:v>102.89</c:v>
                </c:pt>
                <c:pt idx="973" formatCode="0.00">
                  <c:v>100</c:v>
                </c:pt>
                <c:pt idx="974" formatCode="0.00">
                  <c:v>64.099999999999994</c:v>
                </c:pt>
                <c:pt idx="975" formatCode="0.00">
                  <c:v>86.95</c:v>
                </c:pt>
                <c:pt idx="976" formatCode="0.00">
                  <c:v>86.1</c:v>
                </c:pt>
                <c:pt idx="977" formatCode="0.00">
                  <c:v>91.42</c:v>
                </c:pt>
                <c:pt idx="978" formatCode="0.00">
                  <c:v>67.73</c:v>
                </c:pt>
                <c:pt idx="979" formatCode="0.00">
                  <c:v>65.12</c:v>
                </c:pt>
                <c:pt idx="980" formatCode="0.00">
                  <c:v>78.069999999999993</c:v>
                </c:pt>
                <c:pt idx="981" formatCode="0.00">
                  <c:v>67.17</c:v>
                </c:pt>
                <c:pt idx="982" formatCode="0.00">
                  <c:v>71.37</c:v>
                </c:pt>
                <c:pt idx="983" formatCode="0.00">
                  <c:v>69.08</c:v>
                </c:pt>
                <c:pt idx="984" formatCode="0.00">
                  <c:v>70.08</c:v>
                </c:pt>
                <c:pt idx="985" formatCode="0.00">
                  <c:v>59.61</c:v>
                </c:pt>
                <c:pt idx="986" formatCode="0.00">
                  <c:v>72.14</c:v>
                </c:pt>
                <c:pt idx="987" formatCode="0.00">
                  <c:v>43.5</c:v>
                </c:pt>
                <c:pt idx="988" formatCode="0.00">
                  <c:v>73.06</c:v>
                </c:pt>
                <c:pt idx="989" formatCode="0.00">
                  <c:v>62.93</c:v>
                </c:pt>
                <c:pt idx="990" formatCode="0.00">
                  <c:v>90.32</c:v>
                </c:pt>
                <c:pt idx="991" formatCode="0.00">
                  <c:v>75.11</c:v>
                </c:pt>
                <c:pt idx="992" formatCode="0.00">
                  <c:v>82.03</c:v>
                </c:pt>
                <c:pt idx="993" formatCode="0.00">
                  <c:v>84.65</c:v>
                </c:pt>
                <c:pt idx="994" formatCode="0.00">
                  <c:v>69.7</c:v>
                </c:pt>
                <c:pt idx="995" formatCode="0.00">
                  <c:v>41.48</c:v>
                </c:pt>
                <c:pt idx="996" formatCode="0.00">
                  <c:v>18.91</c:v>
                </c:pt>
                <c:pt idx="997" formatCode="0.00">
                  <c:v>72.56</c:v>
                </c:pt>
                <c:pt idx="998" formatCode="0.00">
                  <c:v>78.47</c:v>
                </c:pt>
                <c:pt idx="999" formatCode="0.00">
                  <c:v>92.16</c:v>
                </c:pt>
                <c:pt idx="1000" formatCode="0.00">
                  <c:v>56.97</c:v>
                </c:pt>
                <c:pt idx="1001" formatCode="0.00">
                  <c:v>83.24</c:v>
                </c:pt>
                <c:pt idx="1002" formatCode="0.00">
                  <c:v>86.34</c:v>
                </c:pt>
                <c:pt idx="1003" formatCode="0.00">
                  <c:v>60.39</c:v>
                </c:pt>
                <c:pt idx="1004" formatCode="0.00">
                  <c:v>109.54</c:v>
                </c:pt>
                <c:pt idx="1005" formatCode="0.00">
                  <c:v>66.3</c:v>
                </c:pt>
                <c:pt idx="1006" formatCode="0.00">
                  <c:v>94.49</c:v>
                </c:pt>
                <c:pt idx="1007" formatCode="0.00">
                  <c:v>79.03</c:v>
                </c:pt>
                <c:pt idx="1008" formatCode="0.00">
                  <c:v>101.65</c:v>
                </c:pt>
                <c:pt idx="1009" formatCode="0.00">
                  <c:v>73.319999999999993</c:v>
                </c:pt>
                <c:pt idx="1010" formatCode="0.00">
                  <c:v>35.61</c:v>
                </c:pt>
                <c:pt idx="1011" formatCode="0.00">
                  <c:v>76.48</c:v>
                </c:pt>
                <c:pt idx="1012" formatCode="0.00">
                  <c:v>79.760000000000005</c:v>
                </c:pt>
                <c:pt idx="1013" formatCode="0.00">
                  <c:v>97.44</c:v>
                </c:pt>
                <c:pt idx="1014" formatCode="0.00">
                  <c:v>88.77</c:v>
                </c:pt>
                <c:pt idx="1015" formatCode="0.00">
                  <c:v>162.43</c:v>
                </c:pt>
                <c:pt idx="1016" formatCode="0.00">
                  <c:v>87.6</c:v>
                </c:pt>
                <c:pt idx="1017" formatCode="0.00">
                  <c:v>66.59</c:v>
                </c:pt>
                <c:pt idx="1018" formatCode="0.00">
                  <c:v>114.73</c:v>
                </c:pt>
                <c:pt idx="1019" formatCode="0.00">
                  <c:v>65.52</c:v>
                </c:pt>
                <c:pt idx="1020" formatCode="0.00">
                  <c:v>158.44</c:v>
                </c:pt>
                <c:pt idx="1021" formatCode="0.00">
                  <c:v>120.12</c:v>
                </c:pt>
                <c:pt idx="1022" formatCode="0.00">
                  <c:v>75.25</c:v>
                </c:pt>
                <c:pt idx="1023" formatCode="0.00">
                  <c:v>74.430000000000007</c:v>
                </c:pt>
                <c:pt idx="1024" formatCode="0.00">
                  <c:v>73.19</c:v>
                </c:pt>
                <c:pt idx="1025" formatCode="0.00">
                  <c:v>110.54</c:v>
                </c:pt>
                <c:pt idx="1026" formatCode="0.00">
                  <c:v>66.3</c:v>
                </c:pt>
                <c:pt idx="1027" formatCode="0.00">
                  <c:v>80.739999999999995</c:v>
                </c:pt>
                <c:pt idx="1028" formatCode="0.00">
                  <c:v>123.31</c:v>
                </c:pt>
                <c:pt idx="1029" formatCode="0.00">
                  <c:v>86.11</c:v>
                </c:pt>
                <c:pt idx="1030" formatCode="0.00">
                  <c:v>46.62</c:v>
                </c:pt>
                <c:pt idx="1031" formatCode="0.00">
                  <c:v>66.77</c:v>
                </c:pt>
                <c:pt idx="1032" formatCode="0.00">
                  <c:v>66.319999999999993</c:v>
                </c:pt>
                <c:pt idx="1033" formatCode="0.00">
                  <c:v>74.19</c:v>
                </c:pt>
                <c:pt idx="1034" formatCode="0.00">
                  <c:v>61.84</c:v>
                </c:pt>
                <c:pt idx="1035" formatCode="0.00">
                  <c:v>63.85</c:v>
                </c:pt>
                <c:pt idx="1036" formatCode="0.00">
                  <c:v>94.26</c:v>
                </c:pt>
                <c:pt idx="1037" formatCode="0.00">
                  <c:v>109.73</c:v>
                </c:pt>
                <c:pt idx="1038" formatCode="0.00">
                  <c:v>58.66</c:v>
                </c:pt>
                <c:pt idx="1039" formatCode="0.00">
                  <c:v>92.05</c:v>
                </c:pt>
                <c:pt idx="1040" formatCode="0.00">
                  <c:v>73.28</c:v>
                </c:pt>
                <c:pt idx="1041" formatCode="0.00">
                  <c:v>62.46</c:v>
                </c:pt>
                <c:pt idx="1042" formatCode="0.00">
                  <c:v>81.64</c:v>
                </c:pt>
                <c:pt idx="1043" formatCode="0.00">
                  <c:v>79.959999999999994</c:v>
                </c:pt>
                <c:pt idx="1044" formatCode="0.00">
                  <c:v>62.12</c:v>
                </c:pt>
                <c:pt idx="1045" formatCode="0.00">
                  <c:v>82.71</c:v>
                </c:pt>
                <c:pt idx="1046" formatCode="0.00">
                  <c:v>93.04</c:v>
                </c:pt>
                <c:pt idx="1047" formatCode="0.00">
                  <c:v>309.12</c:v>
                </c:pt>
                <c:pt idx="1048" formatCode="0.00">
                  <c:v>76.36</c:v>
                </c:pt>
                <c:pt idx="1049" formatCode="0.00">
                  <c:v>85.5</c:v>
                </c:pt>
                <c:pt idx="1050" formatCode="0.00">
                  <c:v>90.07</c:v>
                </c:pt>
                <c:pt idx="1051" formatCode="0.00">
                  <c:v>31.55</c:v>
                </c:pt>
                <c:pt idx="1052" formatCode="0.00">
                  <c:v>328.49</c:v>
                </c:pt>
                <c:pt idx="1053" formatCode="0.00">
                  <c:v>67.03</c:v>
                </c:pt>
                <c:pt idx="1054" formatCode="0.00">
                  <c:v>71.23</c:v>
                </c:pt>
                <c:pt idx="1055" formatCode="0.00">
                  <c:v>86.41</c:v>
                </c:pt>
                <c:pt idx="1056" formatCode="0.00">
                  <c:v>84.04</c:v>
                </c:pt>
                <c:pt idx="1057" formatCode="0.00">
                  <c:v>55.87</c:v>
                </c:pt>
                <c:pt idx="1058" formatCode="0.00">
                  <c:v>73.55</c:v>
                </c:pt>
                <c:pt idx="1059" formatCode="0.00">
                  <c:v>83.81</c:v>
                </c:pt>
                <c:pt idx="1060" formatCode="0.00">
                  <c:v>74.72</c:v>
                </c:pt>
                <c:pt idx="1061" formatCode="0.00">
                  <c:v>75.81</c:v>
                </c:pt>
                <c:pt idx="1062" formatCode="0.00">
                  <c:v>65.95</c:v>
                </c:pt>
                <c:pt idx="1063" formatCode="0.00">
                  <c:v>75.12</c:v>
                </c:pt>
                <c:pt idx="1064" formatCode="0.00">
                  <c:v>79.23</c:v>
                </c:pt>
                <c:pt idx="1065" formatCode="0.00">
                  <c:v>86.74</c:v>
                </c:pt>
                <c:pt idx="1066" formatCode="0.00">
                  <c:v>68.290000000000006</c:v>
                </c:pt>
                <c:pt idx="1067" formatCode="0.00">
                  <c:v>67.099999999999994</c:v>
                </c:pt>
                <c:pt idx="1068" formatCode="0.00">
                  <c:v>108.14</c:v>
                </c:pt>
                <c:pt idx="1069" formatCode="0.00">
                  <c:v>81.17</c:v>
                </c:pt>
                <c:pt idx="1070" formatCode="0.00">
                  <c:v>92.1</c:v>
                </c:pt>
                <c:pt idx="1071" formatCode="0.00">
                  <c:v>69.400000000000006</c:v>
                </c:pt>
                <c:pt idx="1072" formatCode="0.00">
                  <c:v>86.76</c:v>
                </c:pt>
                <c:pt idx="1073" formatCode="0.00">
                  <c:v>42.31</c:v>
                </c:pt>
                <c:pt idx="1074" formatCode="0.00">
                  <c:v>43.91</c:v>
                </c:pt>
                <c:pt idx="1075" formatCode="0.00">
                  <c:v>54.22</c:v>
                </c:pt>
                <c:pt idx="1076" formatCode="0.00">
                  <c:v>62.09</c:v>
                </c:pt>
                <c:pt idx="1077" formatCode="0.00">
                  <c:v>84.71</c:v>
                </c:pt>
                <c:pt idx="1078" formatCode="0.00">
                  <c:v>72.5</c:v>
                </c:pt>
                <c:pt idx="1079" formatCode="0.00">
                  <c:v>81.790000000000006</c:v>
                </c:pt>
                <c:pt idx="1080" formatCode="0.00">
                  <c:v>74.3</c:v>
                </c:pt>
                <c:pt idx="1081" formatCode="0.00">
                  <c:v>56.97</c:v>
                </c:pt>
                <c:pt idx="1082" formatCode="0.00">
                  <c:v>71.48</c:v>
                </c:pt>
                <c:pt idx="1083" formatCode="0.00">
                  <c:v>86.21</c:v>
                </c:pt>
                <c:pt idx="1084" formatCode="0.00">
                  <c:v>65.040000000000006</c:v>
                </c:pt>
                <c:pt idx="1085" formatCode="0.00">
                  <c:v>69.739999999999995</c:v>
                </c:pt>
                <c:pt idx="1086" formatCode="0.00">
                  <c:v>85.83</c:v>
                </c:pt>
                <c:pt idx="1087" formatCode="0.00">
                  <c:v>76.849999999999994</c:v>
                </c:pt>
                <c:pt idx="1088" formatCode="0.00">
                  <c:v>77.069999999999993</c:v>
                </c:pt>
                <c:pt idx="1089" formatCode="0.00">
                  <c:v>78.05</c:v>
                </c:pt>
                <c:pt idx="1090" formatCode="0.00">
                  <c:v>80.28</c:v>
                </c:pt>
                <c:pt idx="1091" formatCode="0.00">
                  <c:v>93.85</c:v>
                </c:pt>
                <c:pt idx="1092" formatCode="0.00">
                  <c:v>88.97</c:v>
                </c:pt>
                <c:pt idx="1093" formatCode="0.00">
                  <c:v>73.16</c:v>
                </c:pt>
                <c:pt idx="1094" formatCode="0.00">
                  <c:v>58.81</c:v>
                </c:pt>
                <c:pt idx="1095" formatCode="0.00">
                  <c:v>82.78</c:v>
                </c:pt>
                <c:pt idx="1096" formatCode="0.00">
                  <c:v>96.65</c:v>
                </c:pt>
                <c:pt idx="1097" formatCode="0.00">
                  <c:v>78.209999999999994</c:v>
                </c:pt>
                <c:pt idx="1098" formatCode="0.00">
                  <c:v>84.53</c:v>
                </c:pt>
                <c:pt idx="1099" formatCode="0.00">
                  <c:v>81.42</c:v>
                </c:pt>
                <c:pt idx="1100" formatCode="0.00">
                  <c:v>87.48</c:v>
                </c:pt>
                <c:pt idx="1101" formatCode="0.00">
                  <c:v>84.13</c:v>
                </c:pt>
                <c:pt idx="1102" formatCode="0.00">
                  <c:v>47.63</c:v>
                </c:pt>
                <c:pt idx="1103" formatCode="0.00">
                  <c:v>72.599999999999994</c:v>
                </c:pt>
                <c:pt idx="1104" formatCode="0.00">
                  <c:v>81.69</c:v>
                </c:pt>
                <c:pt idx="1105" formatCode="0.00">
                  <c:v>33.71</c:v>
                </c:pt>
                <c:pt idx="1106" formatCode="0.00">
                  <c:v>101.44</c:v>
                </c:pt>
                <c:pt idx="1107" formatCode="0.00">
                  <c:v>69.650000000000006</c:v>
                </c:pt>
                <c:pt idx="1108" formatCode="0.00">
                  <c:v>73.099999999999994</c:v>
                </c:pt>
                <c:pt idx="1109" formatCode="0.00">
                  <c:v>69.75</c:v>
                </c:pt>
                <c:pt idx="1110" formatCode="0.00">
                  <c:v>55.06</c:v>
                </c:pt>
                <c:pt idx="1111" formatCode="0.00">
                  <c:v>47.71</c:v>
                </c:pt>
                <c:pt idx="1112" formatCode="0.00">
                  <c:v>45.86</c:v>
                </c:pt>
                <c:pt idx="1113" formatCode="0.00">
                  <c:v>108.08</c:v>
                </c:pt>
                <c:pt idx="1114" formatCode="0.00">
                  <c:v>64.260000000000005</c:v>
                </c:pt>
                <c:pt idx="1115" formatCode="0.00">
                  <c:v>71.760000000000005</c:v>
                </c:pt>
                <c:pt idx="1116" formatCode="0.00">
                  <c:v>70.540000000000006</c:v>
                </c:pt>
                <c:pt idx="1117" formatCode="0.00">
                  <c:v>59.72</c:v>
                </c:pt>
                <c:pt idx="1118" formatCode="0.00">
                  <c:v>136.28</c:v>
                </c:pt>
                <c:pt idx="1119" formatCode="0.00">
                  <c:v>35.79</c:v>
                </c:pt>
                <c:pt idx="1120" formatCode="0.00">
                  <c:v>186.1</c:v>
                </c:pt>
                <c:pt idx="1121" formatCode="0.00">
                  <c:v>83.06</c:v>
                </c:pt>
                <c:pt idx="1122" formatCode="0.00">
                  <c:v>93.22</c:v>
                </c:pt>
                <c:pt idx="1123" formatCode="0.00">
                  <c:v>63.42</c:v>
                </c:pt>
                <c:pt idx="1124" formatCode="0.00">
                  <c:v>77.569999999999993</c:v>
                </c:pt>
                <c:pt idx="1125" formatCode="0.00">
                  <c:v>26.58</c:v>
                </c:pt>
                <c:pt idx="1126" formatCode="0.00">
                  <c:v>75.3</c:v>
                </c:pt>
                <c:pt idx="1127" formatCode="0.00">
                  <c:v>59.72</c:v>
                </c:pt>
                <c:pt idx="1128" formatCode="0.00">
                  <c:v>73.930000000000007</c:v>
                </c:pt>
                <c:pt idx="1129" formatCode="0.00">
                  <c:v>51.68</c:v>
                </c:pt>
                <c:pt idx="1130" formatCode="0.00">
                  <c:v>92.1</c:v>
                </c:pt>
                <c:pt idx="1131" formatCode="0.00">
                  <c:v>97.82</c:v>
                </c:pt>
                <c:pt idx="1132" formatCode="0.00">
                  <c:v>59.88</c:v>
                </c:pt>
                <c:pt idx="1133" formatCode="0.00">
                  <c:v>-0.76</c:v>
                </c:pt>
                <c:pt idx="1134" formatCode="0.00">
                  <c:v>74.180000000000007</c:v>
                </c:pt>
                <c:pt idx="1135" formatCode="0.00">
                  <c:v>109.74</c:v>
                </c:pt>
                <c:pt idx="1136" formatCode="0.00">
                  <c:v>86.14</c:v>
                </c:pt>
                <c:pt idx="1137" formatCode="0.00">
                  <c:v>75.099999999999994</c:v>
                </c:pt>
                <c:pt idx="1138" formatCode="0.00">
                  <c:v>100.8</c:v>
                </c:pt>
                <c:pt idx="1139" formatCode="0.00">
                  <c:v>85.71</c:v>
                </c:pt>
                <c:pt idx="1140" formatCode="0.00">
                  <c:v>67.430000000000007</c:v>
                </c:pt>
                <c:pt idx="1141" formatCode="0.00">
                  <c:v>98.73</c:v>
                </c:pt>
                <c:pt idx="1142" formatCode="0.00">
                  <c:v>87.75</c:v>
                </c:pt>
                <c:pt idx="1143" formatCode="0.00">
                  <c:v>59.91</c:v>
                </c:pt>
                <c:pt idx="1144" formatCode="0.00">
                  <c:v>74.209999999999994</c:v>
                </c:pt>
                <c:pt idx="1145" formatCode="0.00">
                  <c:v>94.41</c:v>
                </c:pt>
                <c:pt idx="1146" formatCode="0.00">
                  <c:v>71.41</c:v>
                </c:pt>
                <c:pt idx="1147" formatCode="0.00">
                  <c:v>75.430000000000007</c:v>
                </c:pt>
                <c:pt idx="1148" formatCode="0.00">
                  <c:v>81.92</c:v>
                </c:pt>
                <c:pt idx="1149" formatCode="0.00">
                  <c:v>52.77</c:v>
                </c:pt>
                <c:pt idx="1150" formatCode="0.00">
                  <c:v>78.36</c:v>
                </c:pt>
                <c:pt idx="1151" formatCode="0.00">
                  <c:v>76.05</c:v>
                </c:pt>
                <c:pt idx="1152" formatCode="0.00">
                  <c:v>46.02</c:v>
                </c:pt>
                <c:pt idx="1153" formatCode="0.00">
                  <c:v>77.459999999999994</c:v>
                </c:pt>
                <c:pt idx="1154" formatCode="0.00">
                  <c:v>80.91</c:v>
                </c:pt>
                <c:pt idx="1155" formatCode="0.00">
                  <c:v>75.239999999999995</c:v>
                </c:pt>
                <c:pt idx="1156" formatCode="0.00">
                  <c:v>16.22</c:v>
                </c:pt>
                <c:pt idx="1157" formatCode="0.00">
                  <c:v>59.08</c:v>
                </c:pt>
                <c:pt idx="1158" formatCode="0.00">
                  <c:v>103.84</c:v>
                </c:pt>
                <c:pt idx="1159" formatCode="0.00">
                  <c:v>75.92</c:v>
                </c:pt>
                <c:pt idx="1160" formatCode="0.00">
                  <c:v>96.94</c:v>
                </c:pt>
                <c:pt idx="1161" formatCode="0.00">
                  <c:v>63.14</c:v>
                </c:pt>
                <c:pt idx="1162" formatCode="0.00">
                  <c:v>68.58</c:v>
                </c:pt>
                <c:pt idx="1163" formatCode="0.00">
                  <c:v>98.13</c:v>
                </c:pt>
                <c:pt idx="1164" formatCode="0.00">
                  <c:v>81.13</c:v>
                </c:pt>
                <c:pt idx="1165" formatCode="0.00">
                  <c:v>82.99</c:v>
                </c:pt>
                <c:pt idx="1166" formatCode="0.00">
                  <c:v>69.040000000000006</c:v>
                </c:pt>
                <c:pt idx="1167" formatCode="0.00">
                  <c:v>70.38</c:v>
                </c:pt>
                <c:pt idx="1168" formatCode="0.00">
                  <c:v>80.489999999999995</c:v>
                </c:pt>
                <c:pt idx="1169" formatCode="0.00">
                  <c:v>300.47000000000003</c:v>
                </c:pt>
                <c:pt idx="1170" formatCode="0.00">
                  <c:v>80.95</c:v>
                </c:pt>
                <c:pt idx="1171" formatCode="0.00">
                  <c:v>64.47</c:v>
                </c:pt>
                <c:pt idx="1172" formatCode="0.00">
                  <c:v>85.69</c:v>
                </c:pt>
                <c:pt idx="1173" formatCode="0.00">
                  <c:v>88.44</c:v>
                </c:pt>
                <c:pt idx="1174" formatCode="0.00">
                  <c:v>67.92</c:v>
                </c:pt>
                <c:pt idx="1175" formatCode="0.00">
                  <c:v>73.05</c:v>
                </c:pt>
                <c:pt idx="1176" formatCode="0.00">
                  <c:v>63.12</c:v>
                </c:pt>
                <c:pt idx="1177" formatCode="0.00">
                  <c:v>89.13</c:v>
                </c:pt>
                <c:pt idx="1178" formatCode="0.00">
                  <c:v>-105.47</c:v>
                </c:pt>
                <c:pt idx="1179" formatCode="0.00">
                  <c:v>52.94</c:v>
                </c:pt>
                <c:pt idx="1180" formatCode="0.00">
                  <c:v>63.15</c:v>
                </c:pt>
                <c:pt idx="1181" formatCode="0.00">
                  <c:v>82.72</c:v>
                </c:pt>
                <c:pt idx="1182" formatCode="0.00">
                  <c:v>70.400000000000006</c:v>
                </c:pt>
                <c:pt idx="1183" formatCode="0.00">
                  <c:v>-25.26</c:v>
                </c:pt>
                <c:pt idx="1184" formatCode="0.00">
                  <c:v>33.020000000000003</c:v>
                </c:pt>
                <c:pt idx="1185" formatCode="0.00">
                  <c:v>59.83</c:v>
                </c:pt>
                <c:pt idx="1186" formatCode="0.00">
                  <c:v>36.58</c:v>
                </c:pt>
                <c:pt idx="1187" formatCode="0.00">
                  <c:v>58.33</c:v>
                </c:pt>
                <c:pt idx="1188" formatCode="0.00">
                  <c:v>82.86</c:v>
                </c:pt>
                <c:pt idx="1189" formatCode="0.00">
                  <c:v>-183.47</c:v>
                </c:pt>
                <c:pt idx="1190" formatCode="0.00">
                  <c:v>75.290000000000006</c:v>
                </c:pt>
                <c:pt idx="1191" formatCode="0.00">
                  <c:v>111.12</c:v>
                </c:pt>
                <c:pt idx="1192" formatCode="0.00">
                  <c:v>87.8</c:v>
                </c:pt>
                <c:pt idx="1193" formatCode="0.00">
                  <c:v>61.45</c:v>
                </c:pt>
                <c:pt idx="1194" formatCode="0.00">
                  <c:v>92.53</c:v>
                </c:pt>
                <c:pt idx="1195" formatCode="0.00">
                  <c:v>49.47</c:v>
                </c:pt>
                <c:pt idx="1196" formatCode="0.00">
                  <c:v>50.83</c:v>
                </c:pt>
                <c:pt idx="1197" formatCode="0.00">
                  <c:v>79.64</c:v>
                </c:pt>
                <c:pt idx="1198" formatCode="0.00">
                  <c:v>31.64</c:v>
                </c:pt>
                <c:pt idx="1199" formatCode="0.00">
                  <c:v>85.32</c:v>
                </c:pt>
                <c:pt idx="1200" formatCode="0.00">
                  <c:v>70.78</c:v>
                </c:pt>
                <c:pt idx="1201" formatCode="0.00">
                  <c:v>66.63</c:v>
                </c:pt>
                <c:pt idx="1202" formatCode="0.00">
                  <c:v>60.81</c:v>
                </c:pt>
                <c:pt idx="1203" formatCode="0.00">
                  <c:v>18.899999999999999</c:v>
                </c:pt>
                <c:pt idx="1204" formatCode="0.00">
                  <c:v>55.84</c:v>
                </c:pt>
                <c:pt idx="1205" formatCode="0.00">
                  <c:v>587.70000000000005</c:v>
                </c:pt>
                <c:pt idx="1206" formatCode="0.00">
                  <c:v>71.36</c:v>
                </c:pt>
                <c:pt idx="1207" formatCode="0.00">
                  <c:v>24.57</c:v>
                </c:pt>
                <c:pt idx="1208" formatCode="0.00">
                  <c:v>103.43</c:v>
                </c:pt>
                <c:pt idx="1209" formatCode="0.00">
                  <c:v>92.59</c:v>
                </c:pt>
                <c:pt idx="1210" formatCode="0.00">
                  <c:v>63.15</c:v>
                </c:pt>
                <c:pt idx="1211" formatCode="0.00">
                  <c:v>103.45</c:v>
                </c:pt>
                <c:pt idx="1212" formatCode="0.00">
                  <c:v>30.01</c:v>
                </c:pt>
                <c:pt idx="1213" formatCode="0.00">
                  <c:v>33.61</c:v>
                </c:pt>
                <c:pt idx="1214" formatCode="0.00">
                  <c:v>75.88</c:v>
                </c:pt>
                <c:pt idx="1215" formatCode="0.00">
                  <c:v>79.25</c:v>
                </c:pt>
                <c:pt idx="1216" formatCode="0.00">
                  <c:v>75.430000000000007</c:v>
                </c:pt>
                <c:pt idx="1217" formatCode="0.00">
                  <c:v>55.76</c:v>
                </c:pt>
                <c:pt idx="1218" formatCode="0.00">
                  <c:v>70.25</c:v>
                </c:pt>
                <c:pt idx="1219" formatCode="0.00">
                  <c:v>47.89</c:v>
                </c:pt>
                <c:pt idx="1220" formatCode="0.00">
                  <c:v>91.51</c:v>
                </c:pt>
                <c:pt idx="1221" formatCode="0.00">
                  <c:v>52.56</c:v>
                </c:pt>
                <c:pt idx="1222" formatCode="0.00">
                  <c:v>78.12</c:v>
                </c:pt>
                <c:pt idx="1223" formatCode="0.00">
                  <c:v>66.430000000000007</c:v>
                </c:pt>
                <c:pt idx="1224" formatCode="0.00">
                  <c:v>78.77</c:v>
                </c:pt>
                <c:pt idx="1225" formatCode="0.00">
                  <c:v>85.77</c:v>
                </c:pt>
                <c:pt idx="1226" formatCode="0.00">
                  <c:v>63.66</c:v>
                </c:pt>
                <c:pt idx="1227" formatCode="0.00">
                  <c:v>82.64</c:v>
                </c:pt>
                <c:pt idx="1228" formatCode="0.00">
                  <c:v>57.79</c:v>
                </c:pt>
                <c:pt idx="1229" formatCode="0.00">
                  <c:v>91.03</c:v>
                </c:pt>
                <c:pt idx="1230" formatCode="0.00">
                  <c:v>41.76</c:v>
                </c:pt>
                <c:pt idx="1231" formatCode="0.00">
                  <c:v>45.05</c:v>
                </c:pt>
                <c:pt idx="1232" formatCode="0.00">
                  <c:v>80.459999999999994</c:v>
                </c:pt>
                <c:pt idx="1233" formatCode="0.00">
                  <c:v>53.73</c:v>
                </c:pt>
                <c:pt idx="1234" formatCode="0.00">
                  <c:v>75.319999999999993</c:v>
                </c:pt>
                <c:pt idx="1235" formatCode="0.00">
                  <c:v>83.83</c:v>
                </c:pt>
                <c:pt idx="1236" formatCode="0.00">
                  <c:v>56.38</c:v>
                </c:pt>
                <c:pt idx="1237" formatCode="0.00">
                  <c:v>-126.63</c:v>
                </c:pt>
                <c:pt idx="1238" formatCode="0.00">
                  <c:v>72.73</c:v>
                </c:pt>
                <c:pt idx="1239" formatCode="0.00">
                  <c:v>89.89</c:v>
                </c:pt>
                <c:pt idx="1240" formatCode="0.00">
                  <c:v>-479.18</c:v>
                </c:pt>
                <c:pt idx="1241" formatCode="0.00">
                  <c:v>96.01</c:v>
                </c:pt>
                <c:pt idx="1242" formatCode="0.00">
                  <c:v>66.069999999999993</c:v>
                </c:pt>
                <c:pt idx="1243" formatCode="0.00">
                  <c:v>76.08</c:v>
                </c:pt>
                <c:pt idx="1244" formatCode="0.00">
                  <c:v>59.8</c:v>
                </c:pt>
                <c:pt idx="1245" formatCode="0.00">
                  <c:v>94.26</c:v>
                </c:pt>
                <c:pt idx="1246" formatCode="0.00">
                  <c:v>86.34</c:v>
                </c:pt>
                <c:pt idx="1247" formatCode="0.00">
                  <c:v>31.81</c:v>
                </c:pt>
                <c:pt idx="1248" formatCode="0.00">
                  <c:v>77.569999999999993</c:v>
                </c:pt>
                <c:pt idx="1249" formatCode="0.00">
                  <c:v>220.06</c:v>
                </c:pt>
                <c:pt idx="1250" formatCode="0.00">
                  <c:v>66.98</c:v>
                </c:pt>
                <c:pt idx="1251" formatCode="0.00">
                  <c:v>117.12</c:v>
                </c:pt>
                <c:pt idx="1252" formatCode="0.00">
                  <c:v>32.69</c:v>
                </c:pt>
                <c:pt idx="1253" formatCode="0.00">
                  <c:v>69.53</c:v>
                </c:pt>
                <c:pt idx="1254" formatCode="0.00">
                  <c:v>63.53</c:v>
                </c:pt>
                <c:pt idx="1255" formatCode="0.00">
                  <c:v>87.96</c:v>
                </c:pt>
                <c:pt idx="1256" formatCode="0.00">
                  <c:v>128.26</c:v>
                </c:pt>
                <c:pt idx="1257" formatCode="0.00">
                  <c:v>79.23</c:v>
                </c:pt>
                <c:pt idx="1258" formatCode="0.00">
                  <c:v>83.82</c:v>
                </c:pt>
                <c:pt idx="1259" formatCode="0.00">
                  <c:v>83.11</c:v>
                </c:pt>
                <c:pt idx="1260" formatCode="0.00">
                  <c:v>68.88</c:v>
                </c:pt>
                <c:pt idx="1261" formatCode="0.00">
                  <c:v>108.09</c:v>
                </c:pt>
                <c:pt idx="1262" formatCode="0.00">
                  <c:v>80.760000000000005</c:v>
                </c:pt>
                <c:pt idx="1263" formatCode="0.00">
                  <c:v>91.48</c:v>
                </c:pt>
                <c:pt idx="1264" formatCode="0.00">
                  <c:v>55.05</c:v>
                </c:pt>
                <c:pt idx="1265" formatCode="0.00">
                  <c:v>118.46</c:v>
                </c:pt>
                <c:pt idx="1266" formatCode="0.00">
                  <c:v>-97.48</c:v>
                </c:pt>
                <c:pt idx="1267" formatCode="0.00">
                  <c:v>78.98</c:v>
                </c:pt>
                <c:pt idx="1268" formatCode="0.00">
                  <c:v>77.72</c:v>
                </c:pt>
                <c:pt idx="1269" formatCode="0.00">
                  <c:v>18.12</c:v>
                </c:pt>
                <c:pt idx="1270" formatCode="0.00">
                  <c:v>89.01</c:v>
                </c:pt>
                <c:pt idx="1271" formatCode="0.00">
                  <c:v>73.84</c:v>
                </c:pt>
                <c:pt idx="1272" formatCode="0.00">
                  <c:v>70.3</c:v>
                </c:pt>
                <c:pt idx="1273" formatCode="0.00">
                  <c:v>77.709999999999994</c:v>
                </c:pt>
                <c:pt idx="1274" formatCode="0.00">
                  <c:v>80.23</c:v>
                </c:pt>
                <c:pt idx="1275" formatCode="0.00">
                  <c:v>576.33000000000004</c:v>
                </c:pt>
                <c:pt idx="1276" formatCode="0.00">
                  <c:v>94.43</c:v>
                </c:pt>
                <c:pt idx="1277" formatCode="0.00">
                  <c:v>80.36</c:v>
                </c:pt>
                <c:pt idx="1278" formatCode="0.00">
                  <c:v>73.959999999999994</c:v>
                </c:pt>
                <c:pt idx="1279" formatCode="0.00">
                  <c:v>1519.23</c:v>
                </c:pt>
                <c:pt idx="1280" formatCode="0.00">
                  <c:v>19.78</c:v>
                </c:pt>
                <c:pt idx="1281" formatCode="0.00">
                  <c:v>68.099999999999994</c:v>
                </c:pt>
                <c:pt idx="1282" formatCode="0.00">
                  <c:v>109.21</c:v>
                </c:pt>
                <c:pt idx="1283" formatCode="0.00">
                  <c:v>43</c:v>
                </c:pt>
                <c:pt idx="1284" formatCode="0.00">
                  <c:v>74.209999999999994</c:v>
                </c:pt>
                <c:pt idx="1285" formatCode="0.00">
                  <c:v>86.82</c:v>
                </c:pt>
                <c:pt idx="1286" formatCode="0.00">
                  <c:v>72.5</c:v>
                </c:pt>
                <c:pt idx="1287" formatCode="0.00">
                  <c:v>102.1</c:v>
                </c:pt>
                <c:pt idx="1288" formatCode="0.00">
                  <c:v>50.62</c:v>
                </c:pt>
                <c:pt idx="1289" formatCode="0.00">
                  <c:v>82.23</c:v>
                </c:pt>
                <c:pt idx="1290" formatCode="0.00">
                  <c:v>97.77</c:v>
                </c:pt>
                <c:pt idx="1291" formatCode="0.00">
                  <c:v>147.76</c:v>
                </c:pt>
                <c:pt idx="1292" formatCode="0.00">
                  <c:v>75.86</c:v>
                </c:pt>
                <c:pt idx="1293" formatCode="0.00">
                  <c:v>80.209999999999994</c:v>
                </c:pt>
                <c:pt idx="1294" formatCode="0.00">
                  <c:v>37.630000000000003</c:v>
                </c:pt>
                <c:pt idx="1295" formatCode="0.00">
                  <c:v>212.16</c:v>
                </c:pt>
                <c:pt idx="1296" formatCode="0.00">
                  <c:v>42.5</c:v>
                </c:pt>
                <c:pt idx="1297" formatCode="0.00">
                  <c:v>2421.23</c:v>
                </c:pt>
                <c:pt idx="1298" formatCode="0.00">
                  <c:v>80.86</c:v>
                </c:pt>
                <c:pt idx="1299" formatCode="0.00">
                  <c:v>176.89</c:v>
                </c:pt>
                <c:pt idx="1300" formatCode="0.00">
                  <c:v>78.930000000000007</c:v>
                </c:pt>
                <c:pt idx="1301" formatCode="0.00">
                  <c:v>76.680000000000007</c:v>
                </c:pt>
                <c:pt idx="1302" formatCode="0.00">
                  <c:v>85.6</c:v>
                </c:pt>
                <c:pt idx="1303" formatCode="0.00">
                  <c:v>95.51</c:v>
                </c:pt>
                <c:pt idx="1304" formatCode="0.00">
                  <c:v>192.22</c:v>
                </c:pt>
                <c:pt idx="1305" formatCode="0.00">
                  <c:v>78.97</c:v>
                </c:pt>
                <c:pt idx="1306" formatCode="0.00">
                  <c:v>77.64</c:v>
                </c:pt>
                <c:pt idx="1307" formatCode="0.00">
                  <c:v>113.96</c:v>
                </c:pt>
                <c:pt idx="1308" formatCode="0.00">
                  <c:v>40.71</c:v>
                </c:pt>
                <c:pt idx="1309" formatCode="0.00">
                  <c:v>48.32</c:v>
                </c:pt>
                <c:pt idx="1310" formatCode="0.00">
                  <c:v>62.5</c:v>
                </c:pt>
                <c:pt idx="1311" formatCode="0.00">
                  <c:v>54.37</c:v>
                </c:pt>
                <c:pt idx="1312" formatCode="0.00">
                  <c:v>79.17</c:v>
                </c:pt>
                <c:pt idx="1313" formatCode="0.00">
                  <c:v>92.94</c:v>
                </c:pt>
                <c:pt idx="1314" formatCode="0.00">
                  <c:v>86.32</c:v>
                </c:pt>
                <c:pt idx="1315" formatCode="0.00">
                  <c:v>62.14</c:v>
                </c:pt>
                <c:pt idx="1316" formatCode="0.00">
                  <c:v>86.79</c:v>
                </c:pt>
                <c:pt idx="1317" formatCode="0.00">
                  <c:v>86.72</c:v>
                </c:pt>
                <c:pt idx="1318" formatCode="0.00">
                  <c:v>71</c:v>
                </c:pt>
                <c:pt idx="1319" formatCode="0.00">
                  <c:v>72.239999999999995</c:v>
                </c:pt>
                <c:pt idx="1320" formatCode="0.00">
                  <c:v>88.09</c:v>
                </c:pt>
                <c:pt idx="1321" formatCode="0.00">
                  <c:v>84.73</c:v>
                </c:pt>
                <c:pt idx="1322" formatCode="0.00">
                  <c:v>70.11</c:v>
                </c:pt>
                <c:pt idx="1323" formatCode="0.00">
                  <c:v>80.400000000000006</c:v>
                </c:pt>
                <c:pt idx="1324" formatCode="0.00">
                  <c:v>81.02</c:v>
                </c:pt>
                <c:pt idx="1325" formatCode="0.00">
                  <c:v>74.08</c:v>
                </c:pt>
                <c:pt idx="1326" formatCode="0.00">
                  <c:v>88.9</c:v>
                </c:pt>
                <c:pt idx="1327" formatCode="0.00">
                  <c:v>91.45</c:v>
                </c:pt>
                <c:pt idx="1328" formatCode="0.00">
                  <c:v>74.63</c:v>
                </c:pt>
                <c:pt idx="1329" formatCode="0.00">
                  <c:v>83.24</c:v>
                </c:pt>
                <c:pt idx="1330" formatCode="0.00">
                  <c:v>-219.46</c:v>
                </c:pt>
                <c:pt idx="1331" formatCode="0.00">
                  <c:v>84.5</c:v>
                </c:pt>
                <c:pt idx="1332" formatCode="0.00">
                  <c:v>51.01</c:v>
                </c:pt>
                <c:pt idx="1333" formatCode="0.00">
                  <c:v>124.64</c:v>
                </c:pt>
                <c:pt idx="1334" formatCode="0.00">
                  <c:v>81.540000000000006</c:v>
                </c:pt>
                <c:pt idx="1335" formatCode="0.00">
                  <c:v>83.73</c:v>
                </c:pt>
                <c:pt idx="1336" formatCode="0.00">
                  <c:v>103.49</c:v>
                </c:pt>
                <c:pt idx="1337" formatCode="0.00">
                  <c:v>99.49</c:v>
                </c:pt>
                <c:pt idx="1338" formatCode="0.00">
                  <c:v>76.34</c:v>
                </c:pt>
                <c:pt idx="1339" formatCode="0.00">
                  <c:v>93.43</c:v>
                </c:pt>
                <c:pt idx="1340" formatCode="0.00">
                  <c:v>76.42</c:v>
                </c:pt>
                <c:pt idx="1341" formatCode="0.00">
                  <c:v>94.25</c:v>
                </c:pt>
                <c:pt idx="1342" formatCode="0.00">
                  <c:v>80.52</c:v>
                </c:pt>
                <c:pt idx="1343" formatCode="0.00">
                  <c:v>218.71</c:v>
                </c:pt>
                <c:pt idx="1344" formatCode="0.00">
                  <c:v>94.02</c:v>
                </c:pt>
                <c:pt idx="1345" formatCode="0.00">
                  <c:v>74.430000000000007</c:v>
                </c:pt>
                <c:pt idx="1346" formatCode="0.00">
                  <c:v>90.83</c:v>
                </c:pt>
                <c:pt idx="1347" formatCode="0.00">
                  <c:v>75.77</c:v>
                </c:pt>
                <c:pt idx="1348" formatCode="0.00">
                  <c:v>52.75</c:v>
                </c:pt>
                <c:pt idx="1349" formatCode="0.00">
                  <c:v>77.12</c:v>
                </c:pt>
                <c:pt idx="1350" formatCode="0.00">
                  <c:v>86.31</c:v>
                </c:pt>
                <c:pt idx="1351" formatCode="0.00">
                  <c:v>86.77</c:v>
                </c:pt>
                <c:pt idx="1352" formatCode="0.00">
                  <c:v>97.86</c:v>
                </c:pt>
                <c:pt idx="1353" formatCode="0.00">
                  <c:v>76.77</c:v>
                </c:pt>
                <c:pt idx="1354" formatCode="0.00">
                  <c:v>44.31</c:v>
                </c:pt>
                <c:pt idx="1355" formatCode="0.00">
                  <c:v>75.05</c:v>
                </c:pt>
                <c:pt idx="1356" formatCode="0.00">
                  <c:v>62.83</c:v>
                </c:pt>
                <c:pt idx="1357" formatCode="0.00">
                  <c:v>56.04</c:v>
                </c:pt>
                <c:pt idx="1358" formatCode="0.00">
                  <c:v>163.32</c:v>
                </c:pt>
                <c:pt idx="1359" formatCode="0.00">
                  <c:v>-67.58</c:v>
                </c:pt>
                <c:pt idx="1360" formatCode="0.00">
                  <c:v>81.540000000000006</c:v>
                </c:pt>
                <c:pt idx="1361" formatCode="0.00">
                  <c:v>101.99</c:v>
                </c:pt>
                <c:pt idx="1362" formatCode="0.00">
                  <c:v>90.98</c:v>
                </c:pt>
                <c:pt idx="1363" formatCode="0.00">
                  <c:v>77.72</c:v>
                </c:pt>
                <c:pt idx="1364" formatCode="0.00">
                  <c:v>92.97</c:v>
                </c:pt>
                <c:pt idx="1365" formatCode="0.00">
                  <c:v>79.11</c:v>
                </c:pt>
                <c:pt idx="1366" formatCode="0.00">
                  <c:v>126.13</c:v>
                </c:pt>
                <c:pt idx="1367" formatCode="0.00">
                  <c:v>80.3</c:v>
                </c:pt>
                <c:pt idx="1368" formatCode="0.00">
                  <c:v>65.62</c:v>
                </c:pt>
                <c:pt idx="1369" formatCode="0.00">
                  <c:v>674.7</c:v>
                </c:pt>
                <c:pt idx="1370" formatCode="0.00">
                  <c:v>86.21</c:v>
                </c:pt>
                <c:pt idx="1371" formatCode="0.00">
                  <c:v>44.97</c:v>
                </c:pt>
                <c:pt idx="1372" formatCode="0.00">
                  <c:v>79.63</c:v>
                </c:pt>
                <c:pt idx="1373" formatCode="0.00">
                  <c:v>67.91</c:v>
                </c:pt>
                <c:pt idx="1374" formatCode="0.00">
                  <c:v>53.44</c:v>
                </c:pt>
                <c:pt idx="1375" formatCode="0.00">
                  <c:v>96.5</c:v>
                </c:pt>
                <c:pt idx="1376" formatCode="0.00">
                  <c:v>101.16</c:v>
                </c:pt>
                <c:pt idx="1377" formatCode="0.00">
                  <c:v>73.790000000000006</c:v>
                </c:pt>
                <c:pt idx="1378" formatCode="0.00">
                  <c:v>61.62</c:v>
                </c:pt>
                <c:pt idx="1379" formatCode="0.00">
                  <c:v>90.67</c:v>
                </c:pt>
                <c:pt idx="1380" formatCode="0.00">
                  <c:v>65.62</c:v>
                </c:pt>
                <c:pt idx="1381" formatCode="0.00">
                  <c:v>79.02</c:v>
                </c:pt>
                <c:pt idx="1382" formatCode="0.00">
                  <c:v>84.09</c:v>
                </c:pt>
                <c:pt idx="1383" formatCode="0.00">
                  <c:v>61.13</c:v>
                </c:pt>
                <c:pt idx="1384" formatCode="0.00">
                  <c:v>60.45</c:v>
                </c:pt>
                <c:pt idx="1385" formatCode="0.00">
                  <c:v>90.12</c:v>
                </c:pt>
                <c:pt idx="1386" formatCode="0.00">
                  <c:v>75.77</c:v>
                </c:pt>
                <c:pt idx="1387" formatCode="0.00">
                  <c:v>68.11</c:v>
                </c:pt>
                <c:pt idx="1388" formatCode="0.00">
                  <c:v>83.21</c:v>
                </c:pt>
                <c:pt idx="1389" formatCode="0.00">
                  <c:v>80.28</c:v>
                </c:pt>
                <c:pt idx="1390" formatCode="0.00">
                  <c:v>72.33</c:v>
                </c:pt>
                <c:pt idx="1391" formatCode="0.00">
                  <c:v>72.400000000000006</c:v>
                </c:pt>
                <c:pt idx="1392" formatCode="0.00">
                  <c:v>69.75</c:v>
                </c:pt>
                <c:pt idx="1393" formatCode="0.00">
                  <c:v>34.950000000000003</c:v>
                </c:pt>
                <c:pt idx="1394" formatCode="0.00">
                  <c:v>61.4</c:v>
                </c:pt>
                <c:pt idx="1395" formatCode="0.00">
                  <c:v>19.37</c:v>
                </c:pt>
                <c:pt idx="1396" formatCode="0.00">
                  <c:v>85.99</c:v>
                </c:pt>
                <c:pt idx="1397" formatCode="0.00">
                  <c:v>69.540000000000006</c:v>
                </c:pt>
                <c:pt idx="1398" formatCode="0.00">
                  <c:v>70.349999999999994</c:v>
                </c:pt>
                <c:pt idx="1399" formatCode="0.00">
                  <c:v>-472.9</c:v>
                </c:pt>
                <c:pt idx="1400" formatCode="0.00">
                  <c:v>54.04</c:v>
                </c:pt>
                <c:pt idx="1401" formatCode="0.00">
                  <c:v>82.53</c:v>
                </c:pt>
                <c:pt idx="1402" formatCode="0.00">
                  <c:v>52.18</c:v>
                </c:pt>
                <c:pt idx="1403" formatCode="0.00">
                  <c:v>60</c:v>
                </c:pt>
                <c:pt idx="1404" formatCode="0.00">
                  <c:v>93.94</c:v>
                </c:pt>
                <c:pt idx="1405" formatCode="0.00">
                  <c:v>72.150000000000006</c:v>
                </c:pt>
                <c:pt idx="1406" formatCode="0.00">
                  <c:v>42.02</c:v>
                </c:pt>
                <c:pt idx="1407" formatCode="0.00">
                  <c:v>78.25</c:v>
                </c:pt>
                <c:pt idx="1408" formatCode="0.00">
                  <c:v>76.77</c:v>
                </c:pt>
                <c:pt idx="1409" formatCode="0.00">
                  <c:v>74.150000000000006</c:v>
                </c:pt>
                <c:pt idx="1410" formatCode="0.00">
                  <c:v>108.28</c:v>
                </c:pt>
                <c:pt idx="1411" formatCode="0.00">
                  <c:v>833.87</c:v>
                </c:pt>
                <c:pt idx="1412" formatCode="0.00">
                  <c:v>72.05</c:v>
                </c:pt>
                <c:pt idx="1413" formatCode="0.00">
                  <c:v>66.81</c:v>
                </c:pt>
                <c:pt idx="1414" formatCode="0.00">
                  <c:v>81.89</c:v>
                </c:pt>
                <c:pt idx="1415" formatCode="0.00">
                  <c:v>81.33</c:v>
                </c:pt>
                <c:pt idx="1416" formatCode="0.00">
                  <c:v>84.06</c:v>
                </c:pt>
                <c:pt idx="1417" formatCode="0.00">
                  <c:v>81.91</c:v>
                </c:pt>
                <c:pt idx="1418" formatCode="0.00">
                  <c:v>95.48</c:v>
                </c:pt>
                <c:pt idx="1419" formatCode="0.00">
                  <c:v>112.06</c:v>
                </c:pt>
                <c:pt idx="1420" formatCode="0.00">
                  <c:v>78.73</c:v>
                </c:pt>
                <c:pt idx="1421" formatCode="0.00">
                  <c:v>73.22</c:v>
                </c:pt>
                <c:pt idx="1422" formatCode="0.00">
                  <c:v>90.31</c:v>
                </c:pt>
                <c:pt idx="1423" formatCode="0.00">
                  <c:v>78.510000000000005</c:v>
                </c:pt>
                <c:pt idx="1424" formatCode="0.00">
                  <c:v>85.95</c:v>
                </c:pt>
                <c:pt idx="1425" formatCode="0.00">
                  <c:v>88.77</c:v>
                </c:pt>
                <c:pt idx="1426" formatCode="0.00">
                  <c:v>73.55</c:v>
                </c:pt>
                <c:pt idx="1427" formatCode="0.00">
                  <c:v>89.47</c:v>
                </c:pt>
                <c:pt idx="1428" formatCode="0.00">
                  <c:v>99.9</c:v>
                </c:pt>
                <c:pt idx="1429" formatCode="0.00">
                  <c:v>38.93</c:v>
                </c:pt>
                <c:pt idx="1430" formatCode="0.00">
                  <c:v>85.44</c:v>
                </c:pt>
                <c:pt idx="1431" formatCode="0.00">
                  <c:v>80.23</c:v>
                </c:pt>
                <c:pt idx="1432" formatCode="0.00">
                  <c:v>74.19</c:v>
                </c:pt>
                <c:pt idx="1433" formatCode="0.00">
                  <c:v>77.459999999999994</c:v>
                </c:pt>
                <c:pt idx="1434" formatCode="0.00">
                  <c:v>98.71</c:v>
                </c:pt>
                <c:pt idx="1435" formatCode="0.00">
                  <c:v>107.5</c:v>
                </c:pt>
                <c:pt idx="1436" formatCode="0.00">
                  <c:v>73.52</c:v>
                </c:pt>
                <c:pt idx="1437" formatCode="0.00">
                  <c:v>67.73</c:v>
                </c:pt>
                <c:pt idx="1438" formatCode="0.00">
                  <c:v>79.59</c:v>
                </c:pt>
                <c:pt idx="1439" formatCode="0.00">
                  <c:v>70.12</c:v>
                </c:pt>
                <c:pt idx="1440" formatCode="0.00">
                  <c:v>89.5</c:v>
                </c:pt>
                <c:pt idx="1441" formatCode="0.00">
                  <c:v>75.23</c:v>
                </c:pt>
                <c:pt idx="1442" formatCode="0.00">
                  <c:v>71.790000000000006</c:v>
                </c:pt>
                <c:pt idx="1443" formatCode="0.00">
                  <c:v>33.729999999999997</c:v>
                </c:pt>
                <c:pt idx="1444" formatCode="0.00">
                  <c:v>59.1</c:v>
                </c:pt>
                <c:pt idx="1445" formatCode="#,##0.00">
                  <c:v>65.56</c:v>
                </c:pt>
                <c:pt idx="1446" formatCode="#,##0.00">
                  <c:v>87.43</c:v>
                </c:pt>
                <c:pt idx="1447" formatCode="#,##0.00">
                  <c:v>55.34</c:v>
                </c:pt>
                <c:pt idx="1448" formatCode="#,##0.00">
                  <c:v>79.3</c:v>
                </c:pt>
                <c:pt idx="1449" formatCode="#,##0.00">
                  <c:v>70.08</c:v>
                </c:pt>
              </c:numCache>
            </c:numRef>
          </c:yVal>
          <c:smooth val="0"/>
        </c:ser>
        <c:dLbls>
          <c:showLegendKey val="0"/>
          <c:showVal val="0"/>
          <c:showCatName val="0"/>
          <c:showSerName val="0"/>
          <c:showPercent val="0"/>
          <c:showBubbleSize val="0"/>
        </c:dLbls>
        <c:axId val="330863648"/>
        <c:axId val="330864040"/>
      </c:scatterChart>
      <c:valAx>
        <c:axId val="330863648"/>
        <c:scaling>
          <c:orientation val="minMax"/>
          <c:max val="1200"/>
        </c:scaling>
        <c:delete val="0"/>
        <c:axPos val="b"/>
        <c:numFmt formatCode="#,##0" sourceLinked="0"/>
        <c:majorTickMark val="none"/>
        <c:minorTickMark val="none"/>
        <c:tickLblPos val="none"/>
        <c:crossAx val="330864040"/>
        <c:crosses val="autoZero"/>
        <c:crossBetween val="midCat"/>
      </c:valAx>
      <c:valAx>
        <c:axId val="330864040"/>
        <c:scaling>
          <c:orientation val="minMax"/>
          <c:max val="120"/>
          <c:min val="0"/>
        </c:scaling>
        <c:delete val="0"/>
        <c:axPos val="l"/>
        <c:majorGridlines>
          <c:spPr>
            <a:ln w="3175">
              <a:prstDash val="dash"/>
            </a:ln>
          </c:spPr>
        </c:majorGridlines>
        <c:numFmt formatCode="#,##0" sourceLinked="0"/>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330863648"/>
        <c:crosses val="autoZero"/>
        <c:crossBetween val="midCat"/>
        <c:majorUnit val="10"/>
      </c:valAx>
    </c:plotArea>
    <c:plotVisOnly val="1"/>
    <c:dispBlanksAs val="gap"/>
    <c:showDLblsOverMax val="0"/>
  </c:chart>
  <c:txPr>
    <a:bodyPr/>
    <a:lstStyle/>
    <a:p>
      <a:pPr>
        <a:defRPr sz="1400"/>
      </a:pPr>
      <a:endParaRPr lang="fi-FI"/>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582103257500977"/>
          <c:y val="9.3188519312140131E-2"/>
          <c:w val="0.33669624205137622"/>
          <c:h val="0.74043480049746579"/>
        </c:manualLayout>
      </c:layout>
      <c:pieChart>
        <c:varyColors val="1"/>
        <c:ser>
          <c:idx val="0"/>
          <c:order val="0"/>
          <c:tx>
            <c:strRef>
              <c:f>Taul1!$B$1</c:f>
              <c:strCache>
                <c:ptCount val="1"/>
                <c:pt idx="0">
                  <c:v>2015</c:v>
                </c:pt>
              </c:strCache>
            </c:strRef>
          </c:tx>
          <c:spPr>
            <a:ln w="12700"/>
          </c:spPr>
          <c:dPt>
            <c:idx val="0"/>
            <c:bubble3D val="0"/>
            <c:spPr>
              <a:solidFill>
                <a:schemeClr val="accent1"/>
              </a:solidFill>
              <a:ln w="12700">
                <a:solidFill>
                  <a:schemeClr val="lt1"/>
                </a:solidFill>
              </a:ln>
              <a:effectLst/>
            </c:spPr>
          </c:dPt>
          <c:dPt>
            <c:idx val="1"/>
            <c:bubble3D val="0"/>
            <c:spPr>
              <a:solidFill>
                <a:schemeClr val="accent2"/>
              </a:solidFill>
              <a:ln w="12700">
                <a:solidFill>
                  <a:schemeClr val="lt1"/>
                </a:solidFill>
              </a:ln>
              <a:effectLst/>
            </c:spPr>
          </c:dPt>
          <c:dPt>
            <c:idx val="2"/>
            <c:bubble3D val="0"/>
            <c:spPr>
              <a:solidFill>
                <a:schemeClr val="accent3"/>
              </a:solidFill>
              <a:ln w="12700">
                <a:solidFill>
                  <a:schemeClr val="lt1"/>
                </a:solidFill>
              </a:ln>
              <a:effectLst/>
            </c:spPr>
          </c:dPt>
          <c:dPt>
            <c:idx val="3"/>
            <c:bubble3D val="0"/>
            <c:spPr>
              <a:solidFill>
                <a:schemeClr val="accent4"/>
              </a:solidFill>
              <a:ln w="12700">
                <a:solidFill>
                  <a:schemeClr val="lt1"/>
                </a:solidFill>
              </a:ln>
              <a:effectLst/>
            </c:spPr>
          </c:dPt>
          <c:dPt>
            <c:idx val="4"/>
            <c:bubble3D val="0"/>
            <c:spPr>
              <a:solidFill>
                <a:schemeClr val="accent5"/>
              </a:solidFill>
              <a:ln w="12700">
                <a:solidFill>
                  <a:schemeClr val="lt1"/>
                </a:solidFill>
              </a:ln>
              <a:effectLst/>
            </c:spPr>
          </c:dPt>
          <c:dPt>
            <c:idx val="5"/>
            <c:bubble3D val="0"/>
            <c:spPr>
              <a:solidFill>
                <a:schemeClr val="accent6"/>
              </a:solidFill>
              <a:ln w="12700">
                <a:solidFill>
                  <a:schemeClr val="lt1"/>
                </a:solidFill>
              </a:ln>
              <a:effectLst/>
            </c:spPr>
          </c:dPt>
          <c:dPt>
            <c:idx val="6"/>
            <c:bubble3D val="0"/>
            <c:spPr>
              <a:solidFill>
                <a:schemeClr val="accent1">
                  <a:lumMod val="60000"/>
                </a:schemeClr>
              </a:solidFill>
              <a:ln w="12700">
                <a:solidFill>
                  <a:schemeClr val="lt1"/>
                </a:solidFill>
              </a:ln>
              <a:effectLst/>
            </c:spPr>
          </c:dPt>
          <c:dPt>
            <c:idx val="7"/>
            <c:bubble3D val="0"/>
            <c:spPr>
              <a:solidFill>
                <a:schemeClr val="accent2">
                  <a:lumMod val="60000"/>
                </a:schemeClr>
              </a:solidFill>
              <a:ln w="12700">
                <a:solidFill>
                  <a:schemeClr val="lt1"/>
                </a:solidFill>
              </a:ln>
              <a:effectLst/>
            </c:spPr>
          </c:dPt>
          <c:dPt>
            <c:idx val="8"/>
            <c:bubble3D val="0"/>
            <c:spPr>
              <a:solidFill>
                <a:schemeClr val="accent3">
                  <a:lumMod val="60000"/>
                </a:schemeClr>
              </a:solidFill>
              <a:ln w="12700">
                <a:solidFill>
                  <a:schemeClr val="lt1"/>
                </a:solidFill>
              </a:ln>
              <a:effectLst/>
            </c:spPr>
          </c:dPt>
          <c:dPt>
            <c:idx val="9"/>
            <c:bubble3D val="0"/>
            <c:spPr>
              <a:solidFill>
                <a:schemeClr val="accent4">
                  <a:lumMod val="60000"/>
                </a:schemeClr>
              </a:solidFill>
              <a:ln w="12700">
                <a:solidFill>
                  <a:schemeClr val="lt1"/>
                </a:solidFill>
              </a:ln>
              <a:effectLst/>
            </c:spPr>
          </c:dPt>
          <c:dPt>
            <c:idx val="10"/>
            <c:bubble3D val="0"/>
            <c:spPr>
              <a:solidFill>
                <a:schemeClr val="accent5">
                  <a:lumMod val="60000"/>
                </a:schemeClr>
              </a:solidFill>
              <a:ln w="12700">
                <a:solidFill>
                  <a:schemeClr val="lt1"/>
                </a:solidFill>
              </a:ln>
              <a:effectLst/>
            </c:spPr>
          </c:dPt>
          <c:dPt>
            <c:idx val="11"/>
            <c:bubble3D val="0"/>
            <c:spPr>
              <a:solidFill>
                <a:schemeClr val="accent6">
                  <a:lumMod val="60000"/>
                </a:schemeClr>
              </a:solidFill>
              <a:ln w="12700">
                <a:solidFill>
                  <a:schemeClr val="lt1"/>
                </a:solidFill>
              </a:ln>
              <a:effectLst/>
            </c:spPr>
          </c:dPt>
          <c:dPt>
            <c:idx val="12"/>
            <c:bubble3D val="0"/>
            <c:spPr>
              <a:solidFill>
                <a:schemeClr val="accent1">
                  <a:lumMod val="80000"/>
                  <a:lumOff val="20000"/>
                </a:schemeClr>
              </a:solidFill>
              <a:ln w="12700">
                <a:solidFill>
                  <a:schemeClr val="lt1"/>
                </a:solidFill>
              </a:ln>
              <a:effectLst/>
            </c:spPr>
          </c:dPt>
          <c:dPt>
            <c:idx val="13"/>
            <c:bubble3D val="0"/>
            <c:explosion val="4"/>
            <c:spPr>
              <a:solidFill>
                <a:schemeClr val="accent2">
                  <a:lumMod val="80000"/>
                  <a:lumOff val="20000"/>
                </a:schemeClr>
              </a:solidFill>
              <a:ln w="12700">
                <a:solidFill>
                  <a:schemeClr val="lt1"/>
                </a:solidFill>
              </a:ln>
              <a:effectLst/>
            </c:spPr>
          </c:dPt>
          <c:dLbls>
            <c:dLbl>
              <c:idx val="0"/>
              <c:layout>
                <c:manualLayout>
                  <c:x val="-2.9591699784516506E-3"/>
                  <c:y val="4.766738524311586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1"/>
              <c:layout>
                <c:manualLayout>
                  <c:x val="-2.9591699784516506E-3"/>
                  <c:y val="0"/>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2"/>
              <c:layout>
                <c:manualLayout>
                  <c:x val="0"/>
                  <c:y val="-2.3833692621557058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3"/>
              <c:layout>
                <c:manualLayout>
                  <c:x val="5.9183399569033013E-3"/>
                  <c:y val="0"/>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4"/>
              <c:layout>
                <c:manualLayout>
                  <c:x val="-1.4797014919808824E-3"/>
                  <c:y val="0"/>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5"/>
              <c:layout>
                <c:manualLayout>
                  <c:x val="4.373177842565544E-3"/>
                  <c:y val="1.923426910660847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6"/>
              <c:layout>
                <c:manualLayout>
                  <c:x val="-5.9183399569033013E-3"/>
                  <c:y val="2.3833692621557934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7"/>
              <c:layout>
                <c:manualLayout>
                  <c:x val="1.356270572370286E-17"/>
                  <c:y val="-2.3833692621558805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8"/>
              <c:layout>
                <c:manualLayout>
                  <c:x val="-1.4795849892258253E-3"/>
                  <c:y val="4.766738524311586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9"/>
              <c:layout>
                <c:manualLayout>
                  <c:x val="-6.7813528618514302E-18"/>
                  <c:y val="-2.3833692621557934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10"/>
              <c:layout>
                <c:manualLayout>
                  <c:x val="0"/>
                  <c:y val="4.766738524311586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11"/>
              <c:layout>
                <c:manualLayout>
                  <c:x val="-5.9183399569033013E-3"/>
                  <c:y val="7.1501077864673792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12"/>
              <c:layout>
                <c:manualLayout>
                  <c:x val="-4.438754967677476E-3"/>
                  <c:y val="-4.766738524311586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13"/>
              <c:layout>
                <c:manualLayout>
                  <c:x val="7.3979249461291257E-3"/>
                  <c:y val="4.7667385243115867E-3"/>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dLblPos val="outEnd"/>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Taul1!$A$2:$A$15</c:f>
              <c:strCache>
                <c:ptCount val="14"/>
                <c:pt idx="0">
                  <c:v>Kiina</c:v>
                </c:pt>
                <c:pt idx="1">
                  <c:v>Intia</c:v>
                </c:pt>
                <c:pt idx="2">
                  <c:v>Yhdysvallat</c:v>
                </c:pt>
                <c:pt idx="3">
                  <c:v>Saksa</c:v>
                </c:pt>
                <c:pt idx="4">
                  <c:v>Meksiko</c:v>
                </c:pt>
                <c:pt idx="5">
                  <c:v>Ruotsi</c:v>
                </c:pt>
                <c:pt idx="6">
                  <c:v>Puola</c:v>
                </c:pt>
                <c:pt idx="7">
                  <c:v>Brasilia</c:v>
                </c:pt>
                <c:pt idx="8">
                  <c:v>Iso-Britannia</c:v>
                </c:pt>
                <c:pt idx="9">
                  <c:v>Ranska</c:v>
                </c:pt>
                <c:pt idx="10">
                  <c:v>Vietnam</c:v>
                </c:pt>
                <c:pt idx="11">
                  <c:v>Italia</c:v>
                </c:pt>
                <c:pt idx="12">
                  <c:v>Venäjä</c:v>
                </c:pt>
                <c:pt idx="13">
                  <c:v>Muut maat</c:v>
                </c:pt>
              </c:strCache>
            </c:strRef>
          </c:cat>
          <c:val>
            <c:numRef>
              <c:f>Taul1!$B$2:$B$15</c:f>
              <c:numCache>
                <c:formatCode>#,##0</c:formatCode>
                <c:ptCount val="14"/>
                <c:pt idx="0">
                  <c:v>37869</c:v>
                </c:pt>
                <c:pt idx="1">
                  <c:v>25818</c:v>
                </c:pt>
                <c:pt idx="2">
                  <c:v>20837</c:v>
                </c:pt>
                <c:pt idx="3">
                  <c:v>16919</c:v>
                </c:pt>
                <c:pt idx="4">
                  <c:v>15639</c:v>
                </c:pt>
                <c:pt idx="5">
                  <c:v>14215</c:v>
                </c:pt>
                <c:pt idx="6">
                  <c:v>12763</c:v>
                </c:pt>
                <c:pt idx="7">
                  <c:v>8016</c:v>
                </c:pt>
                <c:pt idx="8">
                  <c:v>6540</c:v>
                </c:pt>
                <c:pt idx="9">
                  <c:v>6009</c:v>
                </c:pt>
                <c:pt idx="10">
                  <c:v>5552</c:v>
                </c:pt>
                <c:pt idx="11">
                  <c:v>5550</c:v>
                </c:pt>
                <c:pt idx="12">
                  <c:v>4505</c:v>
                </c:pt>
                <c:pt idx="13">
                  <c:v>71574</c:v>
                </c:pt>
              </c:numCache>
            </c:numRef>
          </c:val>
        </c:ser>
        <c:dLbls>
          <c:dLblPos val="outEnd"/>
          <c:showLegendKey val="0"/>
          <c:showVal val="0"/>
          <c:showCatName val="1"/>
          <c:showSerName val="0"/>
          <c:showPercent val="1"/>
          <c:showBubbleSize val="0"/>
          <c:showLeaderLines val="1"/>
        </c:dLbls>
        <c:firstSliceAng val="0"/>
      </c:pieChart>
      <c:spPr>
        <a:noFill/>
        <a:ln>
          <a:noFill/>
        </a:ln>
        <a:effectLst/>
      </c:spPr>
    </c:plotArea>
    <c:legend>
      <c:legendPos val="b"/>
      <c:layout>
        <c:manualLayout>
          <c:xMode val="edge"/>
          <c:yMode val="edge"/>
          <c:x val="1.0641399416909616E-2"/>
          <c:y val="0.92681183912174614"/>
          <c:w val="0.98600583090379013"/>
          <c:h val="5.39538917716453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chart>
  <c:spPr>
    <a:noFill/>
    <a:ln>
      <a:noFill/>
    </a:ln>
    <a:effectLst/>
  </c:spPr>
  <c:txPr>
    <a:bodyPr/>
    <a:lstStyle/>
    <a:p>
      <a:pPr>
        <a:defRPr sz="1000">
          <a:solidFill>
            <a:schemeClr val="tx1"/>
          </a:solidFill>
        </a:defRPr>
      </a:pPr>
      <a:endParaRPr lang="fi-FI"/>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03541862351988E-2"/>
          <c:y val="5.4502466874448915E-2"/>
          <c:w val="0.89992105254298349"/>
          <c:h val="0.75536511728124778"/>
        </c:manualLayout>
      </c:layout>
      <c:barChart>
        <c:barDir val="col"/>
        <c:grouping val="clustered"/>
        <c:varyColors val="0"/>
        <c:ser>
          <c:idx val="4"/>
          <c:order val="0"/>
          <c:tx>
            <c:strRef>
              <c:f>Sheet1!$B$1</c:f>
              <c:strCache>
                <c:ptCount val="1"/>
                <c:pt idx="0">
                  <c:v>Toteutunut eläköityminen </c:v>
                </c:pt>
              </c:strCache>
            </c:strRef>
          </c:tx>
          <c:spPr>
            <a:solidFill>
              <a:schemeClr val="accent1">
                <a:lumMod val="60000"/>
                <a:lumOff val="40000"/>
              </a:schemeClr>
            </a:solidFill>
            <a:ln w="13081">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Sheet1!$B$2:$B$32</c:f>
              <c:numCache>
                <c:formatCode>General</c:formatCode>
                <c:ptCount val="31"/>
                <c:pt idx="0">
                  <c:v>3506</c:v>
                </c:pt>
                <c:pt idx="1">
                  <c:v>3893</c:v>
                </c:pt>
                <c:pt idx="2">
                  <c:v>4263</c:v>
                </c:pt>
                <c:pt idx="3">
                  <c:v>4416</c:v>
                </c:pt>
                <c:pt idx="4">
                  <c:v>4508</c:v>
                </c:pt>
                <c:pt idx="5">
                  <c:v>4964</c:v>
                </c:pt>
                <c:pt idx="6">
                  <c:v>4828</c:v>
                </c:pt>
                <c:pt idx="7">
                  <c:v>5279</c:v>
                </c:pt>
                <c:pt idx="8">
                  <c:v>6241</c:v>
                </c:pt>
                <c:pt idx="9">
                  <c:v>6506</c:v>
                </c:pt>
                <c:pt idx="10">
                  <c:v>5305</c:v>
                </c:pt>
                <c:pt idx="11">
                  <c:v>4932</c:v>
                </c:pt>
                <c:pt idx="12">
                  <c:v>5355</c:v>
                </c:pt>
                <c:pt idx="13">
                  <c:v>5625</c:v>
                </c:pt>
                <c:pt idx="14">
                  <c:v>5202</c:v>
                </c:pt>
              </c:numCache>
            </c:numRef>
          </c:val>
        </c:ser>
        <c:ser>
          <c:idx val="0"/>
          <c:order val="1"/>
          <c:tx>
            <c:strRef>
              <c:f>Sheet1!$C$1</c:f>
              <c:strCache>
                <c:ptCount val="1"/>
                <c:pt idx="0">
                  <c:v>Arvioitu eläköityminen</c:v>
                </c:pt>
              </c:strCache>
            </c:strRef>
          </c:tx>
          <c:spPr>
            <a:solidFill>
              <a:schemeClr val="accent6"/>
            </a:solidFill>
            <a:ln w="13081">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Sheet1!$C$2:$C$32</c:f>
              <c:numCache>
                <c:formatCode>General</c:formatCode>
                <c:ptCount val="31"/>
                <c:pt idx="15">
                  <c:v>5172</c:v>
                </c:pt>
                <c:pt idx="16">
                  <c:v>5639</c:v>
                </c:pt>
                <c:pt idx="17">
                  <c:v>6084</c:v>
                </c:pt>
                <c:pt idx="18">
                  <c:v>6236</c:v>
                </c:pt>
                <c:pt idx="19">
                  <c:v>6594</c:v>
                </c:pt>
                <c:pt idx="20">
                  <c:v>6710</c:v>
                </c:pt>
                <c:pt idx="21">
                  <c:v>6733</c:v>
                </c:pt>
                <c:pt idx="22">
                  <c:v>7015</c:v>
                </c:pt>
                <c:pt idx="23">
                  <c:v>7157</c:v>
                </c:pt>
                <c:pt idx="24">
                  <c:v>7364</c:v>
                </c:pt>
                <c:pt idx="25">
                  <c:v>7513</c:v>
                </c:pt>
                <c:pt idx="26">
                  <c:v>7554</c:v>
                </c:pt>
                <c:pt idx="27">
                  <c:v>7721</c:v>
                </c:pt>
                <c:pt idx="28">
                  <c:v>7761</c:v>
                </c:pt>
                <c:pt idx="29">
                  <c:v>7802</c:v>
                </c:pt>
                <c:pt idx="30">
                  <c:v>7823</c:v>
                </c:pt>
              </c:numCache>
            </c:numRef>
          </c:val>
        </c:ser>
        <c:dLbls>
          <c:showLegendKey val="0"/>
          <c:showVal val="0"/>
          <c:showCatName val="0"/>
          <c:showSerName val="0"/>
          <c:showPercent val="0"/>
          <c:showBubbleSize val="0"/>
        </c:dLbls>
        <c:gapWidth val="60"/>
        <c:overlap val="100"/>
        <c:axId val="330865216"/>
        <c:axId val="443391752"/>
      </c:barChart>
      <c:lineChart>
        <c:grouping val="standard"/>
        <c:varyColors val="0"/>
        <c:ser>
          <c:idx val="1"/>
          <c:order val="2"/>
          <c:tx>
            <c:strRef>
              <c:f>Sheet1!$D$1</c:f>
              <c:strCache>
                <c:ptCount val="1"/>
              </c:strCache>
            </c:strRef>
          </c:tx>
          <c:spPr>
            <a:ln w="39244">
              <a:solidFill>
                <a:srgbClr val="000000"/>
              </a:solidFill>
              <a:prstDash val="solid"/>
            </a:ln>
          </c:spPr>
          <c:marker>
            <c:symbol val="none"/>
          </c:marker>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Sheet1!$D$2:$D$32</c:f>
              <c:numCache>
                <c:formatCode>General</c:formatCode>
                <c:ptCount val="31"/>
                <c:pt idx="0">
                  <c:v>1720</c:v>
                </c:pt>
                <c:pt idx="1">
                  <c:v>1868</c:v>
                </c:pt>
                <c:pt idx="2">
                  <c:v>2061</c:v>
                </c:pt>
                <c:pt idx="3">
                  <c:v>2124</c:v>
                </c:pt>
                <c:pt idx="4">
                  <c:v>2230</c:v>
                </c:pt>
                <c:pt idx="5">
                  <c:v>2454</c:v>
                </c:pt>
                <c:pt idx="6">
                  <c:v>2297</c:v>
                </c:pt>
                <c:pt idx="7">
                  <c:v>2526</c:v>
                </c:pt>
                <c:pt idx="8">
                  <c:v>3030</c:v>
                </c:pt>
                <c:pt idx="9">
                  <c:v>3113</c:v>
                </c:pt>
                <c:pt idx="10">
                  <c:v>2237</c:v>
                </c:pt>
                <c:pt idx="11">
                  <c:v>2078</c:v>
                </c:pt>
                <c:pt idx="12">
                  <c:v>2077</c:v>
                </c:pt>
                <c:pt idx="13">
                  <c:v>2384</c:v>
                </c:pt>
                <c:pt idx="14">
                  <c:v>2234</c:v>
                </c:pt>
                <c:pt idx="15">
                  <c:v>2219</c:v>
                </c:pt>
                <c:pt idx="16">
                  <c:v>2388</c:v>
                </c:pt>
                <c:pt idx="17">
                  <c:v>2539</c:v>
                </c:pt>
                <c:pt idx="18">
                  <c:v>2598</c:v>
                </c:pt>
                <c:pt idx="19">
                  <c:v>2693</c:v>
                </c:pt>
                <c:pt idx="20">
                  <c:v>2648</c:v>
                </c:pt>
                <c:pt idx="21">
                  <c:v>2603</c:v>
                </c:pt>
                <c:pt idx="22">
                  <c:v>2650</c:v>
                </c:pt>
                <c:pt idx="23">
                  <c:v>2639</c:v>
                </c:pt>
                <c:pt idx="24">
                  <c:v>2653</c:v>
                </c:pt>
                <c:pt idx="25">
                  <c:v>2648</c:v>
                </c:pt>
                <c:pt idx="26">
                  <c:v>2646</c:v>
                </c:pt>
                <c:pt idx="27">
                  <c:v>2629</c:v>
                </c:pt>
                <c:pt idx="28">
                  <c:v>2607</c:v>
                </c:pt>
                <c:pt idx="29">
                  <c:v>2553</c:v>
                </c:pt>
                <c:pt idx="30">
                  <c:v>2524</c:v>
                </c:pt>
              </c:numCache>
            </c:numRef>
          </c:val>
          <c:smooth val="0"/>
        </c:ser>
        <c:dLbls>
          <c:showLegendKey val="0"/>
          <c:showVal val="0"/>
          <c:showCatName val="0"/>
          <c:showSerName val="0"/>
          <c:showPercent val="0"/>
          <c:showBubbleSize val="0"/>
        </c:dLbls>
        <c:marker val="1"/>
        <c:smooth val="0"/>
        <c:axId val="330865216"/>
        <c:axId val="443391752"/>
      </c:lineChart>
      <c:catAx>
        <c:axId val="330865216"/>
        <c:scaling>
          <c:orientation val="minMax"/>
        </c:scaling>
        <c:delete val="0"/>
        <c:axPos val="b"/>
        <c:numFmt formatCode="General" sourceLinked="1"/>
        <c:majorTickMark val="out"/>
        <c:minorTickMark val="none"/>
        <c:tickLblPos val="nextTo"/>
        <c:spPr>
          <a:ln w="3270">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43391752"/>
        <c:crosses val="autoZero"/>
        <c:auto val="1"/>
        <c:lblAlgn val="ctr"/>
        <c:lblOffset val="100"/>
        <c:tickLblSkip val="2"/>
        <c:tickMarkSkip val="1"/>
        <c:noMultiLvlLbl val="0"/>
      </c:catAx>
      <c:valAx>
        <c:axId val="443391752"/>
        <c:scaling>
          <c:orientation val="minMax"/>
        </c:scaling>
        <c:delete val="0"/>
        <c:axPos val="l"/>
        <c:majorGridlines>
          <c:spPr>
            <a:ln w="3175">
              <a:solidFill>
                <a:schemeClr val="tx1"/>
              </a:solidFill>
              <a:prstDash val="dash"/>
            </a:ln>
          </c:spPr>
        </c:majorGridlines>
        <c:numFmt formatCode="General" sourceLinked="1"/>
        <c:majorTickMark val="out"/>
        <c:minorTickMark val="none"/>
        <c:tickLblPos val="nextTo"/>
        <c:spPr>
          <a:ln w="3270">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Univers 45 Light"/>
                <a:cs typeface="Univers 45 Light"/>
              </a:defRPr>
            </a:pPr>
            <a:endParaRPr lang="fi-FI"/>
          </a:p>
        </c:txPr>
        <c:crossAx val="330865216"/>
        <c:crosses val="autoZero"/>
        <c:crossBetween val="between"/>
      </c:valAx>
      <c:spPr>
        <a:noFill/>
        <a:ln w="13081">
          <a:solidFill>
            <a:schemeClr val="tx1"/>
          </a:solidFill>
          <a:prstDash val="solid"/>
        </a:ln>
      </c:spPr>
    </c:plotArea>
    <c:legend>
      <c:legendPos val="b"/>
      <c:legendEntry>
        <c:idx val="2"/>
        <c:delete val="1"/>
      </c:legendEntry>
      <c:layout>
        <c:manualLayout>
          <c:xMode val="edge"/>
          <c:yMode val="edge"/>
          <c:x val="9.6536684333300551E-2"/>
          <c:y val="0.91148207420592064"/>
          <c:w val="0.87866552285436306"/>
          <c:h val="8.7677725118483416E-2"/>
        </c:manualLayout>
      </c:layout>
      <c:overlay val="0"/>
      <c:spPr>
        <a:solidFill>
          <a:schemeClr val="bg1"/>
        </a:solidFill>
        <a:ln w="3270">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854" b="1" i="0" u="none" strike="noStrike" baseline="0">
          <a:solidFill>
            <a:schemeClr val="tx1"/>
          </a:solidFill>
          <a:latin typeface="Arial"/>
          <a:ea typeface="Arial"/>
          <a:cs typeface="Arial"/>
        </a:defRPr>
      </a:pPr>
      <a:endParaRPr lang="fi-FI"/>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85228189234294E-2"/>
          <c:y val="2.4742948211505619E-2"/>
          <c:w val="0.90742822468411055"/>
          <c:h val="0.78827131438467912"/>
        </c:manualLayout>
      </c:layout>
      <c:barChart>
        <c:barDir val="col"/>
        <c:grouping val="stacked"/>
        <c:varyColors val="0"/>
        <c:ser>
          <c:idx val="4"/>
          <c:order val="0"/>
          <c:tx>
            <c:strRef>
              <c:f>Sheet1!$B$1</c:f>
              <c:strCache>
                <c:ptCount val="1"/>
                <c:pt idx="0">
                  <c:v>Kone- ja metallituoteteollisuus </c:v>
                </c:pt>
              </c:strCache>
            </c:strRef>
          </c:tx>
          <c:spPr>
            <a:solidFill>
              <a:schemeClr val="accent1"/>
            </a:solidFill>
            <a:ln w="12620">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Sheet1!$B$2:$B$32</c:f>
              <c:numCache>
                <c:formatCode>General</c:formatCode>
                <c:ptCount val="31"/>
                <c:pt idx="0">
                  <c:v>1171</c:v>
                </c:pt>
                <c:pt idx="1">
                  <c:v>1290</c:v>
                </c:pt>
                <c:pt idx="2">
                  <c:v>1419</c:v>
                </c:pt>
                <c:pt idx="3">
                  <c:v>1505</c:v>
                </c:pt>
                <c:pt idx="4">
                  <c:v>1642</c:v>
                </c:pt>
                <c:pt idx="5">
                  <c:v>1816</c:v>
                </c:pt>
                <c:pt idx="6">
                  <c:v>1671</c:v>
                </c:pt>
                <c:pt idx="7">
                  <c:v>1871</c:v>
                </c:pt>
                <c:pt idx="8">
                  <c:v>2309</c:v>
                </c:pt>
                <c:pt idx="9">
                  <c:v>2391</c:v>
                </c:pt>
                <c:pt idx="10">
                  <c:v>1747</c:v>
                </c:pt>
                <c:pt idx="11">
                  <c:v>1561</c:v>
                </c:pt>
                <c:pt idx="12">
                  <c:v>1543</c:v>
                </c:pt>
                <c:pt idx="13">
                  <c:v>1752</c:v>
                </c:pt>
                <c:pt idx="14">
                  <c:v>1664</c:v>
                </c:pt>
                <c:pt idx="15">
                  <c:v>1660</c:v>
                </c:pt>
                <c:pt idx="16">
                  <c:v>1791</c:v>
                </c:pt>
                <c:pt idx="17">
                  <c:v>1910</c:v>
                </c:pt>
                <c:pt idx="18">
                  <c:v>1948</c:v>
                </c:pt>
                <c:pt idx="19">
                  <c:v>2018</c:v>
                </c:pt>
                <c:pt idx="20">
                  <c:v>1975</c:v>
                </c:pt>
                <c:pt idx="21">
                  <c:v>1940</c:v>
                </c:pt>
                <c:pt idx="22">
                  <c:v>1976</c:v>
                </c:pt>
                <c:pt idx="23">
                  <c:v>1967</c:v>
                </c:pt>
                <c:pt idx="24">
                  <c:v>1979</c:v>
                </c:pt>
                <c:pt idx="25">
                  <c:v>1979</c:v>
                </c:pt>
                <c:pt idx="26">
                  <c:v>1956</c:v>
                </c:pt>
                <c:pt idx="27">
                  <c:v>1956</c:v>
                </c:pt>
                <c:pt idx="28">
                  <c:v>1923</c:v>
                </c:pt>
                <c:pt idx="29">
                  <c:v>1873</c:v>
                </c:pt>
                <c:pt idx="30">
                  <c:v>1840</c:v>
                </c:pt>
              </c:numCache>
            </c:numRef>
          </c:val>
        </c:ser>
        <c:ser>
          <c:idx val="0"/>
          <c:order val="1"/>
          <c:tx>
            <c:strRef>
              <c:f>Sheet1!$C$1</c:f>
              <c:strCache>
                <c:ptCount val="1"/>
                <c:pt idx="0">
                  <c:v>Metallien jalostus </c:v>
                </c:pt>
              </c:strCache>
            </c:strRef>
          </c:tx>
          <c:spPr>
            <a:solidFill>
              <a:schemeClr val="accent6">
                <a:lumMod val="75000"/>
              </a:schemeClr>
            </a:solidFill>
            <a:ln w="12620">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Sheet1!$C$2:$C$32</c:f>
              <c:numCache>
                <c:formatCode>General</c:formatCode>
                <c:ptCount val="31"/>
                <c:pt idx="0">
                  <c:v>184</c:v>
                </c:pt>
                <c:pt idx="1">
                  <c:v>199</c:v>
                </c:pt>
                <c:pt idx="2">
                  <c:v>224</c:v>
                </c:pt>
                <c:pt idx="3">
                  <c:v>238</c:v>
                </c:pt>
                <c:pt idx="4">
                  <c:v>220</c:v>
                </c:pt>
                <c:pt idx="5">
                  <c:v>252</c:v>
                </c:pt>
                <c:pt idx="6">
                  <c:v>271</c:v>
                </c:pt>
                <c:pt idx="7">
                  <c:v>268</c:v>
                </c:pt>
                <c:pt idx="8">
                  <c:v>303</c:v>
                </c:pt>
                <c:pt idx="9">
                  <c:v>296</c:v>
                </c:pt>
                <c:pt idx="10">
                  <c:v>228</c:v>
                </c:pt>
                <c:pt idx="11">
                  <c:v>227</c:v>
                </c:pt>
                <c:pt idx="12">
                  <c:v>264</c:v>
                </c:pt>
                <c:pt idx="13">
                  <c:v>266</c:v>
                </c:pt>
                <c:pt idx="14">
                  <c:v>248</c:v>
                </c:pt>
                <c:pt idx="15">
                  <c:v>239</c:v>
                </c:pt>
                <c:pt idx="16">
                  <c:v>251</c:v>
                </c:pt>
                <c:pt idx="17">
                  <c:v>273</c:v>
                </c:pt>
                <c:pt idx="18">
                  <c:v>276</c:v>
                </c:pt>
                <c:pt idx="19">
                  <c:v>298</c:v>
                </c:pt>
                <c:pt idx="20">
                  <c:v>292</c:v>
                </c:pt>
                <c:pt idx="21">
                  <c:v>292</c:v>
                </c:pt>
                <c:pt idx="22">
                  <c:v>293</c:v>
                </c:pt>
                <c:pt idx="23">
                  <c:v>284</c:v>
                </c:pt>
                <c:pt idx="24">
                  <c:v>277</c:v>
                </c:pt>
                <c:pt idx="25">
                  <c:v>275</c:v>
                </c:pt>
                <c:pt idx="26">
                  <c:v>279</c:v>
                </c:pt>
                <c:pt idx="27">
                  <c:v>270</c:v>
                </c:pt>
                <c:pt idx="28">
                  <c:v>276</c:v>
                </c:pt>
                <c:pt idx="29">
                  <c:v>282</c:v>
                </c:pt>
                <c:pt idx="30">
                  <c:v>294</c:v>
                </c:pt>
              </c:numCache>
            </c:numRef>
          </c:val>
        </c:ser>
        <c:ser>
          <c:idx val="1"/>
          <c:order val="2"/>
          <c:tx>
            <c:strRef>
              <c:f>Sheet1!$D$1</c:f>
              <c:strCache>
                <c:ptCount val="1"/>
                <c:pt idx="0">
                  <c:v>Elektroniikka- ja sähköteollisuus </c:v>
                </c:pt>
              </c:strCache>
            </c:strRef>
          </c:tx>
          <c:spPr>
            <a:solidFill>
              <a:schemeClr val="accent2"/>
            </a:solidFill>
            <a:ln w="12620">
              <a:solidFill>
                <a:schemeClr val="tx1"/>
              </a:solidFill>
              <a:prstDash val="solid"/>
            </a:ln>
          </c:spPr>
          <c:invertIfNegative val="0"/>
          <c:cat>
            <c:numRef>
              <c:f>Sheet1!$A$2:$A$32</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Sheet1!$D$2:$D$32</c:f>
              <c:numCache>
                <c:formatCode>General</c:formatCode>
                <c:ptCount val="31"/>
                <c:pt idx="0">
                  <c:v>365</c:v>
                </c:pt>
                <c:pt idx="1">
                  <c:v>379</c:v>
                </c:pt>
                <c:pt idx="2">
                  <c:v>418</c:v>
                </c:pt>
                <c:pt idx="3">
                  <c:v>381</c:v>
                </c:pt>
                <c:pt idx="4">
                  <c:v>368</c:v>
                </c:pt>
                <c:pt idx="5">
                  <c:v>386</c:v>
                </c:pt>
                <c:pt idx="6">
                  <c:v>355</c:v>
                </c:pt>
                <c:pt idx="7">
                  <c:v>387</c:v>
                </c:pt>
                <c:pt idx="8">
                  <c:v>418</c:v>
                </c:pt>
                <c:pt idx="9">
                  <c:v>426</c:v>
                </c:pt>
                <c:pt idx="10">
                  <c:v>262</c:v>
                </c:pt>
                <c:pt idx="11">
                  <c:v>290</c:v>
                </c:pt>
                <c:pt idx="12">
                  <c:v>270</c:v>
                </c:pt>
                <c:pt idx="13">
                  <c:v>366</c:v>
                </c:pt>
                <c:pt idx="14">
                  <c:v>322</c:v>
                </c:pt>
                <c:pt idx="15">
                  <c:v>320</c:v>
                </c:pt>
                <c:pt idx="16">
                  <c:v>346</c:v>
                </c:pt>
                <c:pt idx="17">
                  <c:v>356</c:v>
                </c:pt>
                <c:pt idx="18">
                  <c:v>374</c:v>
                </c:pt>
                <c:pt idx="19">
                  <c:v>377</c:v>
                </c:pt>
                <c:pt idx="20">
                  <c:v>381</c:v>
                </c:pt>
                <c:pt idx="21">
                  <c:v>371</c:v>
                </c:pt>
                <c:pt idx="22">
                  <c:v>381</c:v>
                </c:pt>
                <c:pt idx="23">
                  <c:v>388</c:v>
                </c:pt>
                <c:pt idx="24">
                  <c:v>397</c:v>
                </c:pt>
                <c:pt idx="25">
                  <c:v>394</c:v>
                </c:pt>
                <c:pt idx="26">
                  <c:v>411</c:v>
                </c:pt>
                <c:pt idx="27">
                  <c:v>403</c:v>
                </c:pt>
                <c:pt idx="28">
                  <c:v>408</c:v>
                </c:pt>
                <c:pt idx="29">
                  <c:v>398</c:v>
                </c:pt>
                <c:pt idx="30">
                  <c:v>390</c:v>
                </c:pt>
              </c:numCache>
            </c:numRef>
          </c:val>
        </c:ser>
        <c:dLbls>
          <c:showLegendKey val="0"/>
          <c:showVal val="0"/>
          <c:showCatName val="0"/>
          <c:showSerName val="0"/>
          <c:showPercent val="0"/>
          <c:showBubbleSize val="0"/>
        </c:dLbls>
        <c:gapWidth val="60"/>
        <c:overlap val="100"/>
        <c:axId val="443392536"/>
        <c:axId val="443392928"/>
      </c:barChart>
      <c:catAx>
        <c:axId val="443392536"/>
        <c:scaling>
          <c:orientation val="minMax"/>
        </c:scaling>
        <c:delete val="0"/>
        <c:axPos val="b"/>
        <c:numFmt formatCode="General" sourceLinked="1"/>
        <c:majorTickMark val="out"/>
        <c:minorTickMark val="none"/>
        <c:tickLblPos val="nextTo"/>
        <c:spPr>
          <a:ln w="315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443392928"/>
        <c:crosses val="autoZero"/>
        <c:auto val="1"/>
        <c:lblAlgn val="ctr"/>
        <c:lblOffset val="100"/>
        <c:tickLblSkip val="2"/>
        <c:tickMarkSkip val="1"/>
        <c:noMultiLvlLbl val="0"/>
      </c:catAx>
      <c:valAx>
        <c:axId val="443392928"/>
        <c:scaling>
          <c:orientation val="minMax"/>
          <c:max val="3500"/>
        </c:scaling>
        <c:delete val="0"/>
        <c:axPos val="l"/>
        <c:majorGridlines>
          <c:spPr>
            <a:ln w="3175">
              <a:solidFill>
                <a:schemeClr val="tx1"/>
              </a:solidFill>
              <a:prstDash val="dash"/>
            </a:ln>
          </c:spPr>
        </c:majorGridlines>
        <c:numFmt formatCode="General" sourceLinked="1"/>
        <c:majorTickMark val="out"/>
        <c:minorTickMark val="none"/>
        <c:tickLblPos val="nextTo"/>
        <c:spPr>
          <a:ln w="3155">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Univers 45 Light"/>
                <a:cs typeface="Univers 45 Light"/>
              </a:defRPr>
            </a:pPr>
            <a:endParaRPr lang="fi-FI"/>
          </a:p>
        </c:txPr>
        <c:crossAx val="443392536"/>
        <c:crosses val="autoZero"/>
        <c:crossBetween val="between"/>
      </c:valAx>
      <c:spPr>
        <a:noFill/>
        <a:ln w="12620">
          <a:solidFill>
            <a:schemeClr val="tx1"/>
          </a:solidFill>
          <a:prstDash val="solid"/>
        </a:ln>
      </c:spPr>
    </c:plotArea>
    <c:legend>
      <c:legendPos val="b"/>
      <c:layout>
        <c:manualLayout>
          <c:xMode val="edge"/>
          <c:yMode val="edge"/>
          <c:x val="7.4938662455655905E-2"/>
          <c:y val="0.88514756323370913"/>
          <c:w val="0.90823909726739438"/>
          <c:h val="0.11485243676629089"/>
        </c:manualLayout>
      </c:layout>
      <c:overlay val="0"/>
      <c:spPr>
        <a:solidFill>
          <a:schemeClr val="bg1"/>
        </a:solidFill>
        <a:ln w="3155">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838" b="1" i="0" u="none" strike="noStrike" baseline="0">
          <a:solidFill>
            <a:schemeClr val="tx1"/>
          </a:solidFill>
          <a:latin typeface="Arial"/>
          <a:ea typeface="Arial"/>
          <a:cs typeface="Arial"/>
        </a:defRPr>
      </a:pPr>
      <a:endParaRPr lang="fi-FI"/>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600" b="1"/>
            </a:pPr>
            <a:r>
              <a:rPr lang="en-US" sz="1050" b="0" dirty="0" err="1" smtClean="0">
                <a:solidFill>
                  <a:srgbClr val="002060"/>
                </a:solidFill>
              </a:rPr>
              <a:t>Saldoluku</a:t>
            </a:r>
            <a:r>
              <a:rPr lang="en-US" sz="1050" b="0" dirty="0" smtClean="0">
                <a:solidFill>
                  <a:srgbClr val="002060"/>
                </a:solidFill>
              </a:rPr>
              <a:t> </a:t>
            </a:r>
            <a:endParaRPr lang="en-US" sz="1050" b="0" dirty="0">
              <a:solidFill>
                <a:srgbClr val="002060"/>
              </a:solidFill>
            </a:endParaRPr>
          </a:p>
        </c:rich>
      </c:tx>
      <c:layout>
        <c:manualLayout>
          <c:xMode val="edge"/>
          <c:yMode val="edge"/>
          <c:x val="0.88842042485218176"/>
          <c:y val="0.15506411849334609"/>
        </c:manualLayout>
      </c:layout>
      <c:overlay val="0"/>
    </c:title>
    <c:autoTitleDeleted val="0"/>
    <c:plotArea>
      <c:layout>
        <c:manualLayout>
          <c:layoutTarget val="inner"/>
          <c:xMode val="edge"/>
          <c:yMode val="edge"/>
          <c:x val="5.4089571849846953E-2"/>
          <c:y val="4.3372856072140871E-2"/>
          <c:w val="0.93307819253678703"/>
          <c:h val="0.93088245034184414"/>
        </c:manualLayout>
      </c:layout>
      <c:lineChart>
        <c:grouping val="standard"/>
        <c:varyColors val="0"/>
        <c:ser>
          <c:idx val="0"/>
          <c:order val="0"/>
          <c:tx>
            <c:strRef>
              <c:f>Taul1!$B$1</c:f>
              <c:strCache>
                <c:ptCount val="1"/>
                <c:pt idx="0">
                  <c:v>Saldoluku</c:v>
                </c:pt>
              </c:strCache>
            </c:strRef>
          </c:tx>
          <c:spPr>
            <a:ln w="41275">
              <a:solidFill>
                <a:schemeClr val="accent1"/>
              </a:solidFill>
            </a:ln>
          </c:spPr>
          <c:marker>
            <c:symbol val="none"/>
          </c:marker>
          <c:cat>
            <c:strRef>
              <c:f>Taul1!$A$2:$A$49</c:f>
              <c:strCache>
                <c:ptCount val="48"/>
                <c:pt idx="0">
                  <c:v>05(1)</c:v>
                </c:pt>
                <c:pt idx="1">
                  <c:v>05(4)</c:v>
                </c:pt>
                <c:pt idx="2">
                  <c:v>05(7)</c:v>
                </c:pt>
                <c:pt idx="3">
                  <c:v>05(10)</c:v>
                </c:pt>
                <c:pt idx="4">
                  <c:v>06(1)</c:v>
                </c:pt>
                <c:pt idx="5">
                  <c:v>06(4)</c:v>
                </c:pt>
                <c:pt idx="6">
                  <c:v>06(7)</c:v>
                </c:pt>
                <c:pt idx="7">
                  <c:v>06(10)</c:v>
                </c:pt>
                <c:pt idx="8">
                  <c:v>07(1)</c:v>
                </c:pt>
                <c:pt idx="9">
                  <c:v>07(4)</c:v>
                </c:pt>
                <c:pt idx="10">
                  <c:v>07(7)</c:v>
                </c:pt>
                <c:pt idx="11">
                  <c:v>07(10)</c:v>
                </c:pt>
                <c:pt idx="12">
                  <c:v>08(1)</c:v>
                </c:pt>
                <c:pt idx="13">
                  <c:v>08(4)</c:v>
                </c:pt>
                <c:pt idx="14">
                  <c:v>08(7)</c:v>
                </c:pt>
                <c:pt idx="15">
                  <c:v>08(10)</c:v>
                </c:pt>
                <c:pt idx="16">
                  <c:v>09(1)</c:v>
                </c:pt>
                <c:pt idx="17">
                  <c:v>09(4)</c:v>
                </c:pt>
                <c:pt idx="18">
                  <c:v>09(7)</c:v>
                </c:pt>
                <c:pt idx="19">
                  <c:v>09(10)</c:v>
                </c:pt>
                <c:pt idx="20">
                  <c:v>10(1)</c:v>
                </c:pt>
                <c:pt idx="21">
                  <c:v>10(4)</c:v>
                </c:pt>
                <c:pt idx="22">
                  <c:v>10(7)</c:v>
                </c:pt>
                <c:pt idx="23">
                  <c:v>10(10)</c:v>
                </c:pt>
                <c:pt idx="24">
                  <c:v>11(1)</c:v>
                </c:pt>
                <c:pt idx="25">
                  <c:v>11(4)</c:v>
                </c:pt>
                <c:pt idx="26">
                  <c:v>11(7)</c:v>
                </c:pt>
                <c:pt idx="27">
                  <c:v>11(10)</c:v>
                </c:pt>
                <c:pt idx="28">
                  <c:v>12(1)</c:v>
                </c:pt>
                <c:pt idx="29">
                  <c:v>12(4)</c:v>
                </c:pt>
                <c:pt idx="30">
                  <c:v>12(7)</c:v>
                </c:pt>
                <c:pt idx="31">
                  <c:v>12(10)</c:v>
                </c:pt>
                <c:pt idx="32">
                  <c:v>13(1)</c:v>
                </c:pt>
                <c:pt idx="33">
                  <c:v>13(4)</c:v>
                </c:pt>
                <c:pt idx="34">
                  <c:v>13(7)</c:v>
                </c:pt>
                <c:pt idx="35">
                  <c:v>13(10)</c:v>
                </c:pt>
                <c:pt idx="36">
                  <c:v>14(1)</c:v>
                </c:pt>
                <c:pt idx="37">
                  <c:v>14(4)</c:v>
                </c:pt>
                <c:pt idx="38">
                  <c:v>14(7)</c:v>
                </c:pt>
                <c:pt idx="39">
                  <c:v>14(10)</c:v>
                </c:pt>
                <c:pt idx="40">
                  <c:v>15(1)</c:v>
                </c:pt>
                <c:pt idx="41">
                  <c:v>15(4)</c:v>
                </c:pt>
                <c:pt idx="42">
                  <c:v>15(7)</c:v>
                </c:pt>
                <c:pt idx="43">
                  <c:v>15(10)</c:v>
                </c:pt>
                <c:pt idx="44">
                  <c:v>16(1)</c:v>
                </c:pt>
                <c:pt idx="45">
                  <c:v>16(4)</c:v>
                </c:pt>
                <c:pt idx="46">
                  <c:v>16(7)</c:v>
                </c:pt>
                <c:pt idx="47">
                  <c:v>16(10)</c:v>
                </c:pt>
              </c:strCache>
            </c:strRef>
          </c:cat>
          <c:val>
            <c:numRef>
              <c:f>Taul1!$B$2:$B$49</c:f>
              <c:numCache>
                <c:formatCode>General</c:formatCode>
                <c:ptCount val="48"/>
                <c:pt idx="0">
                  <c:v>13</c:v>
                </c:pt>
                <c:pt idx="1">
                  <c:v>14</c:v>
                </c:pt>
                <c:pt idx="2">
                  <c:v>9</c:v>
                </c:pt>
                <c:pt idx="3">
                  <c:v>5</c:v>
                </c:pt>
                <c:pt idx="4">
                  <c:v>15</c:v>
                </c:pt>
                <c:pt idx="5">
                  <c:v>24</c:v>
                </c:pt>
                <c:pt idx="6">
                  <c:v>18</c:v>
                </c:pt>
                <c:pt idx="7">
                  <c:v>16</c:v>
                </c:pt>
                <c:pt idx="8">
                  <c:v>11</c:v>
                </c:pt>
                <c:pt idx="9">
                  <c:v>12</c:v>
                </c:pt>
                <c:pt idx="10">
                  <c:v>8</c:v>
                </c:pt>
                <c:pt idx="11">
                  <c:v>3</c:v>
                </c:pt>
                <c:pt idx="12">
                  <c:v>-2</c:v>
                </c:pt>
                <c:pt idx="13">
                  <c:v>1</c:v>
                </c:pt>
                <c:pt idx="14">
                  <c:v>-14</c:v>
                </c:pt>
                <c:pt idx="15">
                  <c:v>-28</c:v>
                </c:pt>
                <c:pt idx="16">
                  <c:v>-56</c:v>
                </c:pt>
                <c:pt idx="17">
                  <c:v>-36</c:v>
                </c:pt>
                <c:pt idx="18">
                  <c:v>-21</c:v>
                </c:pt>
                <c:pt idx="19">
                  <c:v>2</c:v>
                </c:pt>
                <c:pt idx="20">
                  <c:v>10</c:v>
                </c:pt>
                <c:pt idx="21">
                  <c:v>33</c:v>
                </c:pt>
                <c:pt idx="22">
                  <c:v>27</c:v>
                </c:pt>
                <c:pt idx="23">
                  <c:v>19</c:v>
                </c:pt>
                <c:pt idx="24">
                  <c:v>26</c:v>
                </c:pt>
                <c:pt idx="25">
                  <c:v>30</c:v>
                </c:pt>
                <c:pt idx="26">
                  <c:v>18</c:v>
                </c:pt>
                <c:pt idx="27">
                  <c:v>-5</c:v>
                </c:pt>
                <c:pt idx="28">
                  <c:v>-5</c:v>
                </c:pt>
                <c:pt idx="29">
                  <c:v>8</c:v>
                </c:pt>
                <c:pt idx="30">
                  <c:v>-4</c:v>
                </c:pt>
                <c:pt idx="31">
                  <c:v>-24</c:v>
                </c:pt>
                <c:pt idx="32">
                  <c:v>-11</c:v>
                </c:pt>
                <c:pt idx="33">
                  <c:v>-2</c:v>
                </c:pt>
                <c:pt idx="34">
                  <c:v>-11</c:v>
                </c:pt>
                <c:pt idx="35">
                  <c:v>-13</c:v>
                </c:pt>
                <c:pt idx="36">
                  <c:v>5</c:v>
                </c:pt>
                <c:pt idx="37">
                  <c:v>15</c:v>
                </c:pt>
                <c:pt idx="38">
                  <c:v>3</c:v>
                </c:pt>
                <c:pt idx="39">
                  <c:v>-12</c:v>
                </c:pt>
                <c:pt idx="40">
                  <c:v>-4</c:v>
                </c:pt>
                <c:pt idx="41">
                  <c:v>10</c:v>
                </c:pt>
                <c:pt idx="42">
                  <c:v>1</c:v>
                </c:pt>
                <c:pt idx="43">
                  <c:v>-3</c:v>
                </c:pt>
                <c:pt idx="44">
                  <c:v>1</c:v>
                </c:pt>
                <c:pt idx="45">
                  <c:v>18</c:v>
                </c:pt>
                <c:pt idx="46">
                  <c:v>4</c:v>
                </c:pt>
              </c:numCache>
            </c:numRef>
          </c:val>
          <c:smooth val="0"/>
        </c:ser>
        <c:dLbls>
          <c:showLegendKey val="0"/>
          <c:showVal val="0"/>
          <c:showCatName val="0"/>
          <c:showSerName val="0"/>
          <c:showPercent val="0"/>
          <c:showBubbleSize val="0"/>
        </c:dLbls>
        <c:smooth val="0"/>
        <c:axId val="673776424"/>
        <c:axId val="673776816"/>
      </c:lineChart>
      <c:catAx>
        <c:axId val="673776424"/>
        <c:scaling>
          <c:orientation val="minMax"/>
        </c:scaling>
        <c:delete val="0"/>
        <c:axPos val="b"/>
        <c:numFmt formatCode="General" sourceLinked="0"/>
        <c:majorTickMark val="out"/>
        <c:minorTickMark val="none"/>
        <c:tickLblPos val="none"/>
        <c:txPr>
          <a:bodyPr/>
          <a:lstStyle/>
          <a:p>
            <a:pPr>
              <a:defRPr sz="1400" b="1" i="0" baseline="0">
                <a:latin typeface="Arial" panose="020B0604020202020204" pitchFamily="34" charset="0"/>
              </a:defRPr>
            </a:pPr>
            <a:endParaRPr lang="fi-FI"/>
          </a:p>
        </c:txPr>
        <c:crossAx val="673776816"/>
        <c:crosses val="autoZero"/>
        <c:auto val="1"/>
        <c:lblAlgn val="ctr"/>
        <c:lblOffset val="100"/>
        <c:tickLblSkip val="11"/>
        <c:tickMarkSkip val="4"/>
        <c:noMultiLvlLbl val="0"/>
      </c:catAx>
      <c:valAx>
        <c:axId val="673776816"/>
        <c:scaling>
          <c:orientation val="minMax"/>
          <c:max val="40"/>
          <c:min val="-60"/>
        </c:scaling>
        <c:delete val="0"/>
        <c:axPos val="l"/>
        <c:majorGridlines/>
        <c:numFmt formatCode="General" sourceLinked="1"/>
        <c:majorTickMark val="out"/>
        <c:minorTickMark val="none"/>
        <c:tickLblPos val="nextTo"/>
        <c:txPr>
          <a:bodyPr/>
          <a:lstStyle/>
          <a:p>
            <a:pPr>
              <a:defRPr sz="1050" b="0" i="0" baseline="0">
                <a:solidFill>
                  <a:schemeClr val="tx2"/>
                </a:solidFill>
                <a:latin typeface="Verdana" panose="020B0604030504040204" pitchFamily="34" charset="0"/>
              </a:defRPr>
            </a:pPr>
            <a:endParaRPr lang="fi-FI"/>
          </a:p>
        </c:txPr>
        <c:crossAx val="673776424"/>
        <c:crosses val="autoZero"/>
        <c:crossBetween val="midCat"/>
        <c:majorUnit val="10"/>
        <c:minorUnit val="5"/>
      </c:valAx>
    </c:plotArea>
    <c:plotVisOnly val="1"/>
    <c:dispBlanksAs val="gap"/>
    <c:showDLblsOverMax val="0"/>
  </c:chart>
  <c:txPr>
    <a:bodyPr/>
    <a:lstStyle/>
    <a:p>
      <a:pPr>
        <a:defRPr sz="1800"/>
      </a:pPr>
      <a:endParaRPr lang="fi-FI"/>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19674910102741E-2"/>
          <c:y val="4.0749431293150853E-2"/>
          <c:w val="0.74719386523903586"/>
          <c:h val="0.83258046821215703"/>
        </c:manualLayout>
      </c:layout>
      <c:lineChart>
        <c:grouping val="standard"/>
        <c:varyColors val="0"/>
        <c:ser>
          <c:idx val="0"/>
          <c:order val="0"/>
          <c:tx>
            <c:strRef>
              <c:f>Sheet1!$B$1</c:f>
              <c:strCache>
                <c:ptCount val="1"/>
                <c:pt idx="0">
                  <c:v>Yhteensä </c:v>
                </c:pt>
              </c:strCache>
            </c:strRef>
          </c:tx>
          <c:spPr>
            <a:ln w="38100">
              <a:solidFill>
                <a:schemeClr val="tx2"/>
              </a:solidFill>
              <a:prstDash val="solid"/>
            </a:ln>
          </c:spPr>
          <c:marker>
            <c:symbol val="none"/>
          </c:marker>
          <c:cat>
            <c:strRef>
              <c:f>Sheet1!$A$2:$A$50</c:f>
              <c:strCache>
                <c:ptCount val="46"/>
                <c:pt idx="1">
                  <c:v>2005,I</c:v>
                </c:pt>
                <c:pt idx="5">
                  <c:v>2006,I</c:v>
                </c:pt>
                <c:pt idx="9">
                  <c:v>2007,I</c:v>
                </c:pt>
                <c:pt idx="13">
                  <c:v>2008,I</c:v>
                </c:pt>
                <c:pt idx="17">
                  <c:v>2009,I</c:v>
                </c:pt>
                <c:pt idx="21">
                  <c:v>2010,I</c:v>
                </c:pt>
                <c:pt idx="25">
                  <c:v>2911,I</c:v>
                </c:pt>
                <c:pt idx="29">
                  <c:v>2012,I</c:v>
                </c:pt>
                <c:pt idx="33">
                  <c:v>2013,I</c:v>
                </c:pt>
                <c:pt idx="37">
                  <c:v>2014,I</c:v>
                </c:pt>
                <c:pt idx="41">
                  <c:v>2015,I</c:v>
                </c:pt>
                <c:pt idx="45">
                  <c:v>2016,I</c:v>
                </c:pt>
              </c:strCache>
            </c:strRef>
          </c:cat>
          <c:val>
            <c:numRef>
              <c:f>Sheet1!$B$2:$B$50</c:f>
              <c:numCache>
                <c:formatCode>General</c:formatCode>
                <c:ptCount val="49"/>
                <c:pt idx="1">
                  <c:v>4718</c:v>
                </c:pt>
                <c:pt idx="2">
                  <c:v>4627.8</c:v>
                </c:pt>
                <c:pt idx="3">
                  <c:v>5396.9</c:v>
                </c:pt>
                <c:pt idx="4">
                  <c:v>4888.8999999999996</c:v>
                </c:pt>
                <c:pt idx="5">
                  <c:v>5185.3</c:v>
                </c:pt>
                <c:pt idx="6">
                  <c:v>5596.7</c:v>
                </c:pt>
                <c:pt idx="7">
                  <c:v>5696.8</c:v>
                </c:pt>
                <c:pt idx="8">
                  <c:v>5769.7</c:v>
                </c:pt>
                <c:pt idx="9">
                  <c:v>5576.6</c:v>
                </c:pt>
                <c:pt idx="10">
                  <c:v>5912.8</c:v>
                </c:pt>
                <c:pt idx="11">
                  <c:v>6100.5</c:v>
                </c:pt>
                <c:pt idx="12">
                  <c:v>6839.6</c:v>
                </c:pt>
                <c:pt idx="13">
                  <c:v>6261.7</c:v>
                </c:pt>
                <c:pt idx="14">
                  <c:v>6333.3</c:v>
                </c:pt>
                <c:pt idx="15">
                  <c:v>6565</c:v>
                </c:pt>
                <c:pt idx="16">
                  <c:v>6869.9</c:v>
                </c:pt>
                <c:pt idx="17">
                  <c:v>4085.3</c:v>
                </c:pt>
                <c:pt idx="18">
                  <c:v>4368.3</c:v>
                </c:pt>
                <c:pt idx="19">
                  <c:v>4371.5</c:v>
                </c:pt>
                <c:pt idx="20">
                  <c:v>4866.1000000000004</c:v>
                </c:pt>
                <c:pt idx="21">
                  <c:v>4593.8</c:v>
                </c:pt>
                <c:pt idx="22">
                  <c:v>4362.3999999999996</c:v>
                </c:pt>
                <c:pt idx="23">
                  <c:v>4490.7</c:v>
                </c:pt>
                <c:pt idx="24">
                  <c:v>5694</c:v>
                </c:pt>
                <c:pt idx="25">
                  <c:v>4594.7</c:v>
                </c:pt>
                <c:pt idx="26">
                  <c:v>4131.3999999999996</c:v>
                </c:pt>
                <c:pt idx="27">
                  <c:v>4243.7</c:v>
                </c:pt>
                <c:pt idx="28">
                  <c:v>5402.9</c:v>
                </c:pt>
                <c:pt idx="29">
                  <c:v>4192.7</c:v>
                </c:pt>
                <c:pt idx="30">
                  <c:v>4702.3</c:v>
                </c:pt>
                <c:pt idx="31">
                  <c:v>4172.8</c:v>
                </c:pt>
                <c:pt idx="32">
                  <c:v>4666.8</c:v>
                </c:pt>
                <c:pt idx="33">
                  <c:v>3312.8</c:v>
                </c:pt>
                <c:pt idx="34">
                  <c:v>3585.3</c:v>
                </c:pt>
                <c:pt idx="35">
                  <c:v>3230.1</c:v>
                </c:pt>
                <c:pt idx="36">
                  <c:v>3919.4</c:v>
                </c:pt>
                <c:pt idx="37">
                  <c:v>3150.3</c:v>
                </c:pt>
                <c:pt idx="38">
                  <c:v>3207.5</c:v>
                </c:pt>
                <c:pt idx="39">
                  <c:v>3877.9</c:v>
                </c:pt>
                <c:pt idx="40">
                  <c:v>3525.4</c:v>
                </c:pt>
                <c:pt idx="41">
                  <c:v>2904.7</c:v>
                </c:pt>
                <c:pt idx="42">
                  <c:v>2840.1</c:v>
                </c:pt>
                <c:pt idx="43">
                  <c:v>2534.5</c:v>
                </c:pt>
                <c:pt idx="44">
                  <c:v>3703.8</c:v>
                </c:pt>
                <c:pt idx="45">
                  <c:v>2974.4</c:v>
                </c:pt>
                <c:pt idx="46">
                  <c:v>2908.8</c:v>
                </c:pt>
              </c:numCache>
            </c:numRef>
          </c:val>
          <c:smooth val="0"/>
        </c:ser>
        <c:ser>
          <c:idx val="1"/>
          <c:order val="1"/>
          <c:tx>
            <c:strRef>
              <c:f>Sheet1!$C$1</c:f>
              <c:strCache>
                <c:ptCount val="1"/>
                <c:pt idx="0">
                  <c:v>Vientiin </c:v>
                </c:pt>
              </c:strCache>
            </c:strRef>
          </c:tx>
          <c:spPr>
            <a:ln w="38100">
              <a:solidFill>
                <a:schemeClr val="accent1">
                  <a:lumMod val="60000"/>
                  <a:lumOff val="40000"/>
                </a:schemeClr>
              </a:solidFill>
              <a:prstDash val="solid"/>
            </a:ln>
          </c:spPr>
          <c:marker>
            <c:symbol val="none"/>
          </c:marker>
          <c:cat>
            <c:strRef>
              <c:f>Sheet1!$A$2:$A$50</c:f>
              <c:strCache>
                <c:ptCount val="46"/>
                <c:pt idx="1">
                  <c:v>2005,I</c:v>
                </c:pt>
                <c:pt idx="5">
                  <c:v>2006,I</c:v>
                </c:pt>
                <c:pt idx="9">
                  <c:v>2007,I</c:v>
                </c:pt>
                <c:pt idx="13">
                  <c:v>2008,I</c:v>
                </c:pt>
                <c:pt idx="17">
                  <c:v>2009,I</c:v>
                </c:pt>
                <c:pt idx="21">
                  <c:v>2010,I</c:v>
                </c:pt>
                <c:pt idx="25">
                  <c:v>2911,I</c:v>
                </c:pt>
                <c:pt idx="29">
                  <c:v>2012,I</c:v>
                </c:pt>
                <c:pt idx="33">
                  <c:v>2013,I</c:v>
                </c:pt>
                <c:pt idx="37">
                  <c:v>2014,I</c:v>
                </c:pt>
                <c:pt idx="41">
                  <c:v>2015,I</c:v>
                </c:pt>
                <c:pt idx="45">
                  <c:v>2016,I</c:v>
                </c:pt>
              </c:strCache>
            </c:strRef>
          </c:cat>
          <c:val>
            <c:numRef>
              <c:f>Sheet1!$C$2:$C$50</c:f>
              <c:numCache>
                <c:formatCode>General</c:formatCode>
                <c:ptCount val="49"/>
                <c:pt idx="1">
                  <c:v>4227.1000000000004</c:v>
                </c:pt>
                <c:pt idx="2">
                  <c:v>4269.3999999999996</c:v>
                </c:pt>
                <c:pt idx="3">
                  <c:v>4952.5</c:v>
                </c:pt>
                <c:pt idx="4">
                  <c:v>4506.8</c:v>
                </c:pt>
                <c:pt idx="5">
                  <c:v>4822.3</c:v>
                </c:pt>
                <c:pt idx="6">
                  <c:v>4926.3999999999996</c:v>
                </c:pt>
                <c:pt idx="7">
                  <c:v>5070.3</c:v>
                </c:pt>
                <c:pt idx="8">
                  <c:v>5345.1</c:v>
                </c:pt>
                <c:pt idx="9">
                  <c:v>4957.6000000000004</c:v>
                </c:pt>
                <c:pt idx="10">
                  <c:v>5144</c:v>
                </c:pt>
                <c:pt idx="11">
                  <c:v>5458.8</c:v>
                </c:pt>
                <c:pt idx="12">
                  <c:v>6159.2</c:v>
                </c:pt>
                <c:pt idx="13">
                  <c:v>5468.1</c:v>
                </c:pt>
                <c:pt idx="14">
                  <c:v>5357.1</c:v>
                </c:pt>
                <c:pt idx="15">
                  <c:v>5644.2</c:v>
                </c:pt>
                <c:pt idx="16">
                  <c:v>5998.7</c:v>
                </c:pt>
                <c:pt idx="17">
                  <c:v>3571</c:v>
                </c:pt>
                <c:pt idx="18">
                  <c:v>3708.5</c:v>
                </c:pt>
                <c:pt idx="19">
                  <c:v>3684.4</c:v>
                </c:pt>
                <c:pt idx="20">
                  <c:v>4123.6000000000004</c:v>
                </c:pt>
                <c:pt idx="21">
                  <c:v>3639.5</c:v>
                </c:pt>
                <c:pt idx="22">
                  <c:v>3664.6</c:v>
                </c:pt>
                <c:pt idx="23">
                  <c:v>3612.9</c:v>
                </c:pt>
                <c:pt idx="24">
                  <c:v>4652.3</c:v>
                </c:pt>
                <c:pt idx="25">
                  <c:v>3554.4</c:v>
                </c:pt>
                <c:pt idx="26">
                  <c:v>3442.4</c:v>
                </c:pt>
                <c:pt idx="27">
                  <c:v>3322.3</c:v>
                </c:pt>
                <c:pt idx="28">
                  <c:v>4356.2</c:v>
                </c:pt>
                <c:pt idx="29">
                  <c:v>3454.5</c:v>
                </c:pt>
                <c:pt idx="30">
                  <c:v>4037.2</c:v>
                </c:pt>
                <c:pt idx="31">
                  <c:v>3723.9</c:v>
                </c:pt>
                <c:pt idx="32">
                  <c:v>4091.1</c:v>
                </c:pt>
                <c:pt idx="33">
                  <c:v>2822.1</c:v>
                </c:pt>
                <c:pt idx="34">
                  <c:v>3129.9</c:v>
                </c:pt>
                <c:pt idx="35">
                  <c:v>2838.9</c:v>
                </c:pt>
                <c:pt idx="36">
                  <c:v>3556.5</c:v>
                </c:pt>
                <c:pt idx="37">
                  <c:v>2680.2</c:v>
                </c:pt>
                <c:pt idx="38">
                  <c:v>2721.2</c:v>
                </c:pt>
                <c:pt idx="39">
                  <c:v>3395.5</c:v>
                </c:pt>
                <c:pt idx="40">
                  <c:v>3058.3</c:v>
                </c:pt>
                <c:pt idx="41">
                  <c:v>2315.5</c:v>
                </c:pt>
                <c:pt idx="42">
                  <c:v>2309.6999999999998</c:v>
                </c:pt>
                <c:pt idx="43">
                  <c:v>2093.6999999999998</c:v>
                </c:pt>
                <c:pt idx="44">
                  <c:v>2962.4</c:v>
                </c:pt>
                <c:pt idx="45">
                  <c:v>2403.4</c:v>
                </c:pt>
                <c:pt idx="46">
                  <c:v>2360.1</c:v>
                </c:pt>
              </c:numCache>
            </c:numRef>
          </c:val>
          <c:smooth val="0"/>
        </c:ser>
        <c:ser>
          <c:idx val="2"/>
          <c:order val="2"/>
          <c:tx>
            <c:strRef>
              <c:f>Sheet1!$D$1</c:f>
              <c:strCache>
                <c:ptCount val="1"/>
                <c:pt idx="0">
                  <c:v>Kotimaahan </c:v>
                </c:pt>
              </c:strCache>
            </c:strRef>
          </c:tx>
          <c:spPr>
            <a:ln w="38100">
              <a:solidFill>
                <a:schemeClr val="accent2"/>
              </a:solidFill>
              <a:prstDash val="solid"/>
            </a:ln>
          </c:spPr>
          <c:marker>
            <c:symbol val="none"/>
          </c:marker>
          <c:cat>
            <c:strRef>
              <c:f>Sheet1!$A$2:$A$50</c:f>
              <c:strCache>
                <c:ptCount val="46"/>
                <c:pt idx="1">
                  <c:v>2005,I</c:v>
                </c:pt>
                <c:pt idx="5">
                  <c:v>2006,I</c:v>
                </c:pt>
                <c:pt idx="9">
                  <c:v>2007,I</c:v>
                </c:pt>
                <c:pt idx="13">
                  <c:v>2008,I</c:v>
                </c:pt>
                <c:pt idx="17">
                  <c:v>2009,I</c:v>
                </c:pt>
                <c:pt idx="21">
                  <c:v>2010,I</c:v>
                </c:pt>
                <c:pt idx="25">
                  <c:v>2911,I</c:v>
                </c:pt>
                <c:pt idx="29">
                  <c:v>2012,I</c:v>
                </c:pt>
                <c:pt idx="33">
                  <c:v>2013,I</c:v>
                </c:pt>
                <c:pt idx="37">
                  <c:v>2014,I</c:v>
                </c:pt>
                <c:pt idx="41">
                  <c:v>2015,I</c:v>
                </c:pt>
                <c:pt idx="45">
                  <c:v>2016,I</c:v>
                </c:pt>
              </c:strCache>
            </c:strRef>
          </c:cat>
          <c:val>
            <c:numRef>
              <c:f>Sheet1!$D$2:$D$50</c:f>
              <c:numCache>
                <c:formatCode>General</c:formatCode>
                <c:ptCount val="49"/>
                <c:pt idx="1">
                  <c:v>490.9</c:v>
                </c:pt>
                <c:pt idx="2">
                  <c:v>358.4</c:v>
                </c:pt>
                <c:pt idx="3">
                  <c:v>444.4</c:v>
                </c:pt>
                <c:pt idx="4">
                  <c:v>382.1</c:v>
                </c:pt>
                <c:pt idx="5">
                  <c:v>363</c:v>
                </c:pt>
                <c:pt idx="6">
                  <c:v>670.3</c:v>
                </c:pt>
                <c:pt idx="7">
                  <c:v>626.5</c:v>
                </c:pt>
                <c:pt idx="8">
                  <c:v>424.6</c:v>
                </c:pt>
                <c:pt idx="9">
                  <c:v>619</c:v>
                </c:pt>
                <c:pt idx="10">
                  <c:v>768.8</c:v>
                </c:pt>
                <c:pt idx="11">
                  <c:v>641.70000000000005</c:v>
                </c:pt>
                <c:pt idx="12">
                  <c:v>680.4</c:v>
                </c:pt>
                <c:pt idx="13">
                  <c:v>793.7</c:v>
                </c:pt>
                <c:pt idx="14">
                  <c:v>976.2</c:v>
                </c:pt>
                <c:pt idx="15">
                  <c:v>920.7</c:v>
                </c:pt>
                <c:pt idx="16">
                  <c:v>871.2</c:v>
                </c:pt>
                <c:pt idx="17">
                  <c:v>514.29999999999995</c:v>
                </c:pt>
                <c:pt idx="18">
                  <c:v>659.8</c:v>
                </c:pt>
                <c:pt idx="19">
                  <c:v>687.1</c:v>
                </c:pt>
                <c:pt idx="20">
                  <c:v>742.5</c:v>
                </c:pt>
                <c:pt idx="21">
                  <c:v>954.3</c:v>
                </c:pt>
                <c:pt idx="22">
                  <c:v>697.8</c:v>
                </c:pt>
                <c:pt idx="23">
                  <c:v>877.7</c:v>
                </c:pt>
                <c:pt idx="24">
                  <c:v>1041.5999999999999</c:v>
                </c:pt>
                <c:pt idx="25">
                  <c:v>1040.3</c:v>
                </c:pt>
                <c:pt idx="26">
                  <c:v>689</c:v>
                </c:pt>
                <c:pt idx="27">
                  <c:v>921.4</c:v>
                </c:pt>
                <c:pt idx="28">
                  <c:v>1046.7</c:v>
                </c:pt>
                <c:pt idx="29">
                  <c:v>738.3</c:v>
                </c:pt>
                <c:pt idx="30">
                  <c:v>665.1</c:v>
                </c:pt>
                <c:pt idx="31">
                  <c:v>448.9</c:v>
                </c:pt>
                <c:pt idx="32">
                  <c:v>575.70000000000005</c:v>
                </c:pt>
                <c:pt idx="33">
                  <c:v>490.7</c:v>
                </c:pt>
                <c:pt idx="34">
                  <c:v>455.3</c:v>
                </c:pt>
                <c:pt idx="35">
                  <c:v>391.3</c:v>
                </c:pt>
                <c:pt idx="36">
                  <c:v>362.9</c:v>
                </c:pt>
                <c:pt idx="37">
                  <c:v>470.2</c:v>
                </c:pt>
                <c:pt idx="38">
                  <c:v>486.3</c:v>
                </c:pt>
                <c:pt idx="39">
                  <c:v>482.3</c:v>
                </c:pt>
                <c:pt idx="40">
                  <c:v>467.1</c:v>
                </c:pt>
                <c:pt idx="41">
                  <c:v>589.20000000000005</c:v>
                </c:pt>
                <c:pt idx="42">
                  <c:v>530.4</c:v>
                </c:pt>
                <c:pt idx="43">
                  <c:v>440.8</c:v>
                </c:pt>
                <c:pt idx="44">
                  <c:v>741.4</c:v>
                </c:pt>
                <c:pt idx="45">
                  <c:v>571</c:v>
                </c:pt>
                <c:pt idx="46">
                  <c:v>548.70000000000005</c:v>
                </c:pt>
              </c:numCache>
            </c:numRef>
          </c:val>
          <c:smooth val="0"/>
        </c:ser>
        <c:dLbls>
          <c:showLegendKey val="0"/>
          <c:showVal val="0"/>
          <c:showCatName val="0"/>
          <c:showSerName val="0"/>
          <c:showPercent val="0"/>
          <c:showBubbleSize val="0"/>
        </c:dLbls>
        <c:smooth val="0"/>
        <c:axId val="673777600"/>
        <c:axId val="673777992"/>
      </c:lineChart>
      <c:catAx>
        <c:axId val="673777600"/>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843">
            <a:solidFill>
              <a:schemeClr val="tx1"/>
            </a:solidFill>
            <a:prstDash val="solid"/>
          </a:ln>
        </c:spPr>
        <c:txPr>
          <a:bodyPr rot="-2700000" vert="horz"/>
          <a:lstStyle/>
          <a:p>
            <a:pPr>
              <a:defRPr sz="1948" b="1" i="0" u="none" strike="noStrike" baseline="0">
                <a:solidFill>
                  <a:schemeClr val="tx1"/>
                </a:solidFill>
                <a:latin typeface="Arial"/>
                <a:ea typeface="Arial"/>
                <a:cs typeface="Arial"/>
              </a:defRPr>
            </a:pPr>
            <a:endParaRPr lang="fi-FI"/>
          </a:p>
        </c:txPr>
        <c:crossAx val="673777992"/>
        <c:crosses val="autoZero"/>
        <c:auto val="1"/>
        <c:lblAlgn val="ctr"/>
        <c:lblOffset val="100"/>
        <c:tickLblSkip val="3"/>
        <c:tickMarkSkip val="4"/>
        <c:noMultiLvlLbl val="0"/>
      </c:catAx>
      <c:valAx>
        <c:axId val="673777992"/>
        <c:scaling>
          <c:orientation val="minMax"/>
          <c:max val="8000"/>
          <c:min val="0"/>
        </c:scaling>
        <c:delete val="0"/>
        <c:axPos val="l"/>
        <c:majorGridlines>
          <c:spPr>
            <a:ln w="3175">
              <a:solidFill>
                <a:schemeClr val="tx1"/>
              </a:solidFill>
              <a:prstDash val="dash"/>
            </a:ln>
          </c:spPr>
        </c:majorGridlines>
        <c:numFmt formatCode="#,##0" sourceLinked="0"/>
        <c:majorTickMark val="out"/>
        <c:minorTickMark val="none"/>
        <c:tickLblPos val="nextTo"/>
        <c:spPr>
          <a:ln w="2843">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673777600"/>
        <c:crosses val="autoZero"/>
        <c:crossBetween val="midCat"/>
        <c:majorUnit val="500"/>
        <c:minorUnit val="100"/>
      </c:valAx>
      <c:spPr>
        <a:noFill/>
        <a:ln w="11372">
          <a:solidFill>
            <a:schemeClr val="tx1"/>
          </a:solidFill>
          <a:prstDash val="solid"/>
        </a:ln>
      </c:spPr>
    </c:plotArea>
    <c:legend>
      <c:legendPos val="r"/>
      <c:layout>
        <c:manualLayout>
          <c:xMode val="edge"/>
          <c:yMode val="edge"/>
          <c:x val="0.83403364695204085"/>
          <c:y val="0.19757124334097242"/>
          <c:w val="0.16596635304795915"/>
          <c:h val="0.69991134093760554"/>
        </c:manualLayout>
      </c:layout>
      <c:overlay val="0"/>
      <c:spPr>
        <a:solidFill>
          <a:schemeClr val="bg1"/>
        </a:solidFill>
        <a:ln w="2843">
          <a:noFill/>
          <a:prstDash val="solid"/>
        </a:ln>
      </c:spPr>
      <c:txPr>
        <a:bodyPr/>
        <a:lstStyle/>
        <a:p>
          <a:pPr>
            <a:defRPr sz="1050" b="0" i="0" u="none" strike="noStrike" baseline="0">
              <a:solidFill>
                <a:schemeClr val="tx2"/>
              </a:solidFill>
              <a:latin typeface="Verdana" panose="020B0604030504040204" pitchFamily="34" charset="0"/>
              <a:ea typeface="Arial"/>
              <a:cs typeface="Arial"/>
            </a:defRPr>
          </a:pPr>
          <a:endParaRPr lang="fi-FI"/>
        </a:p>
      </c:txPr>
    </c:legend>
    <c:plotVisOnly val="1"/>
    <c:dispBlanksAs val="gap"/>
    <c:showDLblsOverMax val="0"/>
  </c:chart>
  <c:spPr>
    <a:noFill/>
    <a:ln>
      <a:noFill/>
    </a:ln>
  </c:spPr>
  <c:txPr>
    <a:bodyPr/>
    <a:lstStyle/>
    <a:p>
      <a:pPr>
        <a:defRPr sz="1948" b="1" i="0" u="none" strike="noStrike" baseline="0">
          <a:solidFill>
            <a:schemeClr val="tx1"/>
          </a:solidFill>
          <a:latin typeface="Arial"/>
          <a:ea typeface="Arial"/>
          <a:cs typeface="Arial"/>
        </a:defRPr>
      </a:pPr>
      <a:endParaRPr lang="fi-FI"/>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803566693777357E-2"/>
          <c:y val="2.9418823439059976E-2"/>
          <c:w val="0.74940609722309115"/>
          <c:h val="0.88516485812511014"/>
        </c:manualLayout>
      </c:layout>
      <c:areaChart>
        <c:grouping val="stacked"/>
        <c:varyColors val="0"/>
        <c:ser>
          <c:idx val="1"/>
          <c:order val="0"/>
          <c:tx>
            <c:strRef>
              <c:f>Sheet1!$B$1</c:f>
              <c:strCache>
                <c:ptCount val="1"/>
                <c:pt idx="0">
                  <c:v>Kotimaahan </c:v>
                </c:pt>
              </c:strCache>
            </c:strRef>
          </c:tx>
          <c:spPr>
            <a:solidFill>
              <a:schemeClr val="accent2"/>
            </a:solidFill>
            <a:ln w="11167">
              <a:noFill/>
              <a:prstDash val="sysDash"/>
            </a:ln>
          </c:spPr>
          <c:cat>
            <c:strRef>
              <c:f>Sheet1!$A$2:$A$48</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Sheet1!$B$2:$B$48</c:f>
              <c:numCache>
                <c:formatCode>General</c:formatCode>
                <c:ptCount val="47"/>
                <c:pt idx="0">
                  <c:v>560.79999999999995</c:v>
                </c:pt>
                <c:pt idx="1">
                  <c:v>660.6</c:v>
                </c:pt>
                <c:pt idx="2">
                  <c:v>578</c:v>
                </c:pt>
                <c:pt idx="3">
                  <c:v>582.1</c:v>
                </c:pt>
                <c:pt idx="4">
                  <c:v>687.4</c:v>
                </c:pt>
                <c:pt idx="5">
                  <c:v>527.29999999999995</c:v>
                </c:pt>
                <c:pt idx="6">
                  <c:v>527.29999999999995</c:v>
                </c:pt>
                <c:pt idx="7">
                  <c:v>541.79999999999995</c:v>
                </c:pt>
                <c:pt idx="8">
                  <c:v>386.1</c:v>
                </c:pt>
                <c:pt idx="9">
                  <c:v>482.3</c:v>
                </c:pt>
                <c:pt idx="10">
                  <c:v>628.20000000000005</c:v>
                </c:pt>
                <c:pt idx="11">
                  <c:v>579.20000000000005</c:v>
                </c:pt>
                <c:pt idx="12">
                  <c:v>595</c:v>
                </c:pt>
                <c:pt idx="13">
                  <c:v>662.3</c:v>
                </c:pt>
                <c:pt idx="14">
                  <c:v>916.6</c:v>
                </c:pt>
                <c:pt idx="15">
                  <c:v>888</c:v>
                </c:pt>
                <c:pt idx="16">
                  <c:v>904.7</c:v>
                </c:pt>
                <c:pt idx="17">
                  <c:v>562.1</c:v>
                </c:pt>
                <c:pt idx="18">
                  <c:v>575.79999999999995</c:v>
                </c:pt>
                <c:pt idx="19">
                  <c:v>603.4</c:v>
                </c:pt>
                <c:pt idx="20">
                  <c:v>626.1</c:v>
                </c:pt>
                <c:pt idx="21">
                  <c:v>777</c:v>
                </c:pt>
                <c:pt idx="22">
                  <c:v>576.1</c:v>
                </c:pt>
                <c:pt idx="23">
                  <c:v>727.7</c:v>
                </c:pt>
                <c:pt idx="24">
                  <c:v>725.6</c:v>
                </c:pt>
                <c:pt idx="25">
                  <c:v>781.5</c:v>
                </c:pt>
                <c:pt idx="26">
                  <c:v>714.6</c:v>
                </c:pt>
                <c:pt idx="27">
                  <c:v>825.8</c:v>
                </c:pt>
                <c:pt idx="28">
                  <c:v>883.7</c:v>
                </c:pt>
                <c:pt idx="29">
                  <c:v>612.6</c:v>
                </c:pt>
                <c:pt idx="30">
                  <c:v>635.6</c:v>
                </c:pt>
                <c:pt idx="31">
                  <c:v>523</c:v>
                </c:pt>
                <c:pt idx="32">
                  <c:v>587.9</c:v>
                </c:pt>
                <c:pt idx="33">
                  <c:v>575.20000000000005</c:v>
                </c:pt>
                <c:pt idx="34">
                  <c:v>477.3</c:v>
                </c:pt>
                <c:pt idx="35">
                  <c:v>410.1</c:v>
                </c:pt>
                <c:pt idx="36">
                  <c:v>392.1</c:v>
                </c:pt>
                <c:pt idx="37">
                  <c:v>477.1</c:v>
                </c:pt>
                <c:pt idx="38">
                  <c:v>516.6</c:v>
                </c:pt>
                <c:pt idx="39">
                  <c:v>568.6</c:v>
                </c:pt>
                <c:pt idx="40">
                  <c:v>549.4</c:v>
                </c:pt>
                <c:pt idx="41">
                  <c:v>731.6</c:v>
                </c:pt>
                <c:pt idx="42">
                  <c:v>636.9</c:v>
                </c:pt>
                <c:pt idx="43">
                  <c:v>559.1</c:v>
                </c:pt>
                <c:pt idx="44">
                  <c:v>818.3</c:v>
                </c:pt>
                <c:pt idx="45">
                  <c:v>714.4</c:v>
                </c:pt>
                <c:pt idx="46">
                  <c:v>712.5</c:v>
                </c:pt>
              </c:numCache>
            </c:numRef>
          </c:val>
        </c:ser>
        <c:ser>
          <c:idx val="2"/>
          <c:order val="1"/>
          <c:tx>
            <c:strRef>
              <c:f>Sheet1!$C$1</c:f>
              <c:strCache>
                <c:ptCount val="1"/>
                <c:pt idx="0">
                  <c:v>Vientiin </c:v>
                </c:pt>
              </c:strCache>
            </c:strRef>
          </c:tx>
          <c:spPr>
            <a:solidFill>
              <a:schemeClr val="accent1">
                <a:lumMod val="60000"/>
                <a:lumOff val="40000"/>
              </a:schemeClr>
            </a:solidFill>
            <a:ln w="11167">
              <a:solidFill>
                <a:schemeClr val="accent1">
                  <a:lumMod val="60000"/>
                  <a:lumOff val="40000"/>
                </a:schemeClr>
              </a:solidFill>
              <a:prstDash val="solid"/>
            </a:ln>
          </c:spPr>
          <c:cat>
            <c:strRef>
              <c:f>Sheet1!$A$2:$A$48</c:f>
              <c:strCache>
                <c:ptCount val="46"/>
                <c:pt idx="0">
                  <c:v>2004,IV</c:v>
                </c:pt>
                <c:pt idx="1">
                  <c:v>2005,I</c:v>
                </c:pt>
                <c:pt idx="5">
                  <c:v>2006,I</c:v>
                </c:pt>
                <c:pt idx="9">
                  <c:v>2007,I</c:v>
                </c:pt>
                <c:pt idx="13">
                  <c:v>2008,I</c:v>
                </c:pt>
                <c:pt idx="17">
                  <c:v>2009,I</c:v>
                </c:pt>
                <c:pt idx="21">
                  <c:v>2010,I</c:v>
                </c:pt>
                <c:pt idx="25">
                  <c:v>2011,I</c:v>
                </c:pt>
                <c:pt idx="29">
                  <c:v>2012,I</c:v>
                </c:pt>
                <c:pt idx="33">
                  <c:v>2013,I</c:v>
                </c:pt>
                <c:pt idx="37">
                  <c:v>2014,I</c:v>
                </c:pt>
                <c:pt idx="41">
                  <c:v>2015,I</c:v>
                </c:pt>
                <c:pt idx="45">
                  <c:v>2016,I</c:v>
                </c:pt>
              </c:strCache>
            </c:strRef>
          </c:cat>
          <c:val>
            <c:numRef>
              <c:f>Sheet1!$C$2:$C$48</c:f>
              <c:numCache>
                <c:formatCode>General</c:formatCode>
                <c:ptCount val="47"/>
                <c:pt idx="0">
                  <c:v>4987.8999999999996</c:v>
                </c:pt>
                <c:pt idx="1">
                  <c:v>5531.6</c:v>
                </c:pt>
                <c:pt idx="2">
                  <c:v>5581.4</c:v>
                </c:pt>
                <c:pt idx="3">
                  <c:v>6429.8</c:v>
                </c:pt>
                <c:pt idx="4">
                  <c:v>5317.4</c:v>
                </c:pt>
                <c:pt idx="5">
                  <c:v>5604.6</c:v>
                </c:pt>
                <c:pt idx="6">
                  <c:v>5726.2</c:v>
                </c:pt>
                <c:pt idx="7">
                  <c:v>5999.9</c:v>
                </c:pt>
                <c:pt idx="8">
                  <c:v>6364.1</c:v>
                </c:pt>
                <c:pt idx="9">
                  <c:v>5828.2</c:v>
                </c:pt>
                <c:pt idx="10">
                  <c:v>6037.5</c:v>
                </c:pt>
                <c:pt idx="11">
                  <c:v>6391.3</c:v>
                </c:pt>
                <c:pt idx="12">
                  <c:v>7202.3</c:v>
                </c:pt>
                <c:pt idx="13">
                  <c:v>6398.5</c:v>
                </c:pt>
                <c:pt idx="14">
                  <c:v>6156.7</c:v>
                </c:pt>
                <c:pt idx="15">
                  <c:v>6534.7</c:v>
                </c:pt>
                <c:pt idx="16">
                  <c:v>6865.3</c:v>
                </c:pt>
                <c:pt idx="17">
                  <c:v>4196.1000000000004</c:v>
                </c:pt>
                <c:pt idx="18">
                  <c:v>4289.7</c:v>
                </c:pt>
                <c:pt idx="19">
                  <c:v>4204.3</c:v>
                </c:pt>
                <c:pt idx="20">
                  <c:v>4650.3999999999996</c:v>
                </c:pt>
                <c:pt idx="21">
                  <c:v>4122.1000000000004</c:v>
                </c:pt>
                <c:pt idx="22">
                  <c:v>4172.8</c:v>
                </c:pt>
                <c:pt idx="23">
                  <c:v>4116.8999999999996</c:v>
                </c:pt>
                <c:pt idx="24">
                  <c:v>5093.8</c:v>
                </c:pt>
                <c:pt idx="25">
                  <c:v>3933.4</c:v>
                </c:pt>
                <c:pt idx="26">
                  <c:v>3728.1</c:v>
                </c:pt>
                <c:pt idx="27">
                  <c:v>3767.3</c:v>
                </c:pt>
                <c:pt idx="28">
                  <c:v>4593.1000000000004</c:v>
                </c:pt>
                <c:pt idx="29">
                  <c:v>3759</c:v>
                </c:pt>
                <c:pt idx="30">
                  <c:v>4392</c:v>
                </c:pt>
                <c:pt idx="31">
                  <c:v>4110</c:v>
                </c:pt>
                <c:pt idx="32">
                  <c:v>4414.1000000000004</c:v>
                </c:pt>
                <c:pt idx="33">
                  <c:v>3158.3</c:v>
                </c:pt>
                <c:pt idx="34">
                  <c:v>3526.3</c:v>
                </c:pt>
                <c:pt idx="35">
                  <c:v>3198.3</c:v>
                </c:pt>
                <c:pt idx="36">
                  <c:v>3756.1</c:v>
                </c:pt>
                <c:pt idx="37">
                  <c:v>2973.3</c:v>
                </c:pt>
                <c:pt idx="38">
                  <c:v>3006</c:v>
                </c:pt>
                <c:pt idx="39">
                  <c:v>3573.6</c:v>
                </c:pt>
                <c:pt idx="40">
                  <c:v>3563.2</c:v>
                </c:pt>
                <c:pt idx="41">
                  <c:v>2935.4</c:v>
                </c:pt>
                <c:pt idx="42">
                  <c:v>3049</c:v>
                </c:pt>
                <c:pt idx="43">
                  <c:v>2898.7</c:v>
                </c:pt>
                <c:pt idx="44">
                  <c:v>3666.5</c:v>
                </c:pt>
                <c:pt idx="45">
                  <c:v>3218.1</c:v>
                </c:pt>
                <c:pt idx="46">
                  <c:v>3270.6</c:v>
                </c:pt>
              </c:numCache>
            </c:numRef>
          </c:val>
        </c:ser>
        <c:dLbls>
          <c:showLegendKey val="0"/>
          <c:showVal val="0"/>
          <c:showCatName val="0"/>
          <c:showSerName val="0"/>
          <c:showPercent val="0"/>
          <c:showBubbleSize val="0"/>
        </c:dLbls>
        <c:axId val="673180928"/>
        <c:axId val="673181320"/>
      </c:areaChart>
      <c:catAx>
        <c:axId val="673180928"/>
        <c:scaling>
          <c:orientation val="minMax"/>
        </c:scaling>
        <c:delete val="0"/>
        <c:axPos val="b"/>
        <c:majorGridlines>
          <c:spPr>
            <a:ln w="3175">
              <a:solidFill>
                <a:schemeClr val="tx1"/>
              </a:solidFill>
              <a:prstDash val="dash"/>
            </a:ln>
          </c:spPr>
        </c:majorGridlines>
        <c:numFmt formatCode="General" sourceLinked="1"/>
        <c:majorTickMark val="out"/>
        <c:minorTickMark val="none"/>
        <c:tickLblPos val="none"/>
        <c:spPr>
          <a:ln w="2792">
            <a:solidFill>
              <a:schemeClr val="tx1"/>
            </a:solidFill>
            <a:prstDash val="solid"/>
          </a:ln>
        </c:spPr>
        <c:txPr>
          <a:bodyPr rot="0" vert="horz"/>
          <a:lstStyle/>
          <a:p>
            <a:pPr>
              <a:defRPr sz="1824" b="1" i="0" u="none" strike="noStrike" baseline="0">
                <a:solidFill>
                  <a:schemeClr val="tx1"/>
                </a:solidFill>
                <a:latin typeface="Arial"/>
                <a:ea typeface="Arial"/>
                <a:cs typeface="Arial"/>
              </a:defRPr>
            </a:pPr>
            <a:endParaRPr lang="fi-FI"/>
          </a:p>
        </c:txPr>
        <c:crossAx val="673181320"/>
        <c:crosses val="autoZero"/>
        <c:auto val="1"/>
        <c:lblAlgn val="ctr"/>
        <c:lblOffset val="100"/>
        <c:tickLblSkip val="11"/>
        <c:tickMarkSkip val="4"/>
        <c:noMultiLvlLbl val="0"/>
      </c:catAx>
      <c:valAx>
        <c:axId val="673181320"/>
        <c:scaling>
          <c:orientation val="minMax"/>
          <c:max val="8500"/>
        </c:scaling>
        <c:delete val="0"/>
        <c:axPos val="l"/>
        <c:majorGridlines>
          <c:spPr>
            <a:ln w="3175">
              <a:solidFill>
                <a:schemeClr val="tx1"/>
              </a:solidFill>
              <a:prstDash val="dash"/>
            </a:ln>
          </c:spPr>
        </c:majorGridlines>
        <c:numFmt formatCode="#,##0" sourceLinked="0"/>
        <c:majorTickMark val="out"/>
        <c:minorTickMark val="none"/>
        <c:tickLblPos val="nextTo"/>
        <c:spPr>
          <a:ln w="2792">
            <a:solidFill>
              <a:schemeClr val="tx1"/>
            </a:solidFill>
            <a:prstDash val="solid"/>
          </a:ln>
        </c:spPr>
        <c:txPr>
          <a:bodyPr rot="0" vert="horz"/>
          <a:lstStyle/>
          <a:p>
            <a:pPr>
              <a:defRPr sz="1050" b="0" i="0" u="none" strike="noStrike" baseline="0">
                <a:solidFill>
                  <a:schemeClr val="tx2"/>
                </a:solidFill>
                <a:latin typeface="Verdana" panose="020B0604030504040204" pitchFamily="34" charset="0"/>
                <a:ea typeface="Arial"/>
                <a:cs typeface="Arial"/>
              </a:defRPr>
            </a:pPr>
            <a:endParaRPr lang="fi-FI"/>
          </a:p>
        </c:txPr>
        <c:crossAx val="673180928"/>
        <c:crosses val="autoZero"/>
        <c:crossBetween val="midCat"/>
        <c:majorUnit val="500"/>
      </c:valAx>
      <c:spPr>
        <a:noFill/>
        <a:ln w="11167">
          <a:solidFill>
            <a:schemeClr val="tx1"/>
          </a:solidFill>
          <a:prstDash val="solid"/>
        </a:ln>
      </c:spPr>
    </c:plotArea>
    <c:legend>
      <c:legendPos val="r"/>
      <c:layout>
        <c:manualLayout>
          <c:xMode val="edge"/>
          <c:yMode val="edge"/>
          <c:x val="0.83047518529687181"/>
          <c:y val="0.2495533379956586"/>
          <c:w val="0.16254158034728167"/>
          <c:h val="0.66954070041273261"/>
        </c:manualLayout>
      </c:layout>
      <c:overlay val="0"/>
      <c:spPr>
        <a:solidFill>
          <a:schemeClr val="bg1"/>
        </a:solidFill>
        <a:ln w="2792">
          <a:noFill/>
          <a:prstDash val="solid"/>
        </a:ln>
      </c:spPr>
      <c:txPr>
        <a:bodyPr/>
        <a:lstStyle/>
        <a:p>
          <a:pPr>
            <a:defRPr sz="1400" b="1" i="0" u="none" strike="noStrike" baseline="0">
              <a:solidFill>
                <a:srgbClr val="003366"/>
              </a:solidFill>
              <a:latin typeface="Arial"/>
              <a:ea typeface="Arial"/>
              <a:cs typeface="Arial"/>
            </a:defRPr>
          </a:pPr>
          <a:endParaRPr lang="fi-FI"/>
        </a:p>
      </c:txPr>
    </c:legend>
    <c:plotVisOnly val="1"/>
    <c:dispBlanksAs val="zero"/>
    <c:showDLblsOverMax val="0"/>
  </c:chart>
  <c:spPr>
    <a:noFill/>
    <a:ln>
      <a:noFill/>
    </a:ln>
  </c:spPr>
  <c:txPr>
    <a:bodyPr/>
    <a:lstStyle/>
    <a:p>
      <a:pPr>
        <a:defRPr sz="1824" b="1" i="0" u="none" strike="noStrike" baseline="0">
          <a:solidFill>
            <a:schemeClr val="tx1"/>
          </a:solidFill>
          <a:latin typeface="Arial"/>
          <a:ea typeface="Arial"/>
          <a:cs typeface="Arial"/>
        </a:defRPr>
      </a:pPr>
      <a:endParaRPr lang="fi-FI"/>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1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emf"/></Relationships>
</file>

<file path=ppt/drawings/drawing1.xml><?xml version="1.0" encoding="utf-8"?>
<c:userShapes xmlns:c="http://schemas.openxmlformats.org/drawingml/2006/chart">
  <cdr:relSizeAnchor xmlns:cdr="http://schemas.openxmlformats.org/drawingml/2006/chartDrawing">
    <cdr:from>
      <cdr:x>0.6024</cdr:x>
      <cdr:y>0.82448</cdr:y>
    </cdr:from>
    <cdr:to>
      <cdr:x>0.72198</cdr:x>
      <cdr:y>0.90031</cdr:y>
    </cdr:to>
    <cdr:sp macro="" textlink="">
      <cdr:nvSpPr>
        <cdr:cNvPr id="3" name="Tekstiruutu 2"/>
        <cdr:cNvSpPr txBox="1"/>
      </cdr:nvSpPr>
      <cdr:spPr>
        <a:xfrm xmlns:a="http://schemas.openxmlformats.org/drawingml/2006/main">
          <a:off x="5055096" y="2778015"/>
          <a:ext cx="1003458" cy="25550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i-FI" sz="1050" dirty="0" smtClean="0">
              <a:solidFill>
                <a:schemeClr val="accent1"/>
              </a:solidFill>
            </a:rPr>
            <a:t>-21 %</a:t>
          </a:r>
          <a:endParaRPr lang="fi-FI" sz="1050" dirty="0">
            <a:solidFill>
              <a:schemeClr val="accent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0.06617</cdr:x>
      <cdr:y>0.5</cdr:y>
    </cdr:from>
    <cdr:to>
      <cdr:x>0.99332</cdr:x>
      <cdr:y>0.5</cdr:y>
    </cdr:to>
    <cdr:cxnSp macro="">
      <cdr:nvCxnSpPr>
        <cdr:cNvPr id="3" name="Suora yhdysviiva 2"/>
        <cdr:cNvCxnSpPr/>
      </cdr:nvCxnSpPr>
      <cdr:spPr>
        <a:xfrm xmlns:a="http://schemas.openxmlformats.org/drawingml/2006/main">
          <a:off x="490764" y="1466614"/>
          <a:ext cx="6876000"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0.06617</cdr:x>
      <cdr:y>0.34174</cdr:y>
    </cdr:from>
    <cdr:to>
      <cdr:x>0.99332</cdr:x>
      <cdr:y>0.34174</cdr:y>
    </cdr:to>
    <cdr:cxnSp macro="">
      <cdr:nvCxnSpPr>
        <cdr:cNvPr id="12" name="Suora yhdysviiva 11"/>
        <cdr:cNvCxnSpPr/>
      </cdr:nvCxnSpPr>
      <cdr:spPr>
        <a:xfrm xmlns:a="http://schemas.openxmlformats.org/drawingml/2006/main">
          <a:off x="490764" y="1002414"/>
          <a:ext cx="6876000"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0.06797</cdr:x>
      <cdr:y>0.41733</cdr:y>
    </cdr:from>
    <cdr:to>
      <cdr:x>0.99511</cdr:x>
      <cdr:y>0.41733</cdr:y>
    </cdr:to>
    <cdr:cxnSp macro="">
      <cdr:nvCxnSpPr>
        <cdr:cNvPr id="13" name="Suora yhdysviiva 12"/>
        <cdr:cNvCxnSpPr/>
      </cdr:nvCxnSpPr>
      <cdr:spPr>
        <a:xfrm xmlns:a="http://schemas.openxmlformats.org/drawingml/2006/main">
          <a:off x="504056" y="1224136"/>
          <a:ext cx="6876000"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0.8307</cdr:x>
      <cdr:y>0.02184</cdr:y>
    </cdr:from>
    <cdr:to>
      <cdr:x>1</cdr:x>
      <cdr:y>0.09522</cdr:y>
    </cdr:to>
    <cdr:sp macro="" textlink="">
      <cdr:nvSpPr>
        <cdr:cNvPr id="28" name="Tekstiruutu 27"/>
        <cdr:cNvSpPr txBox="1"/>
      </cdr:nvSpPr>
      <cdr:spPr>
        <a:xfrm xmlns:a="http://schemas.openxmlformats.org/drawingml/2006/main">
          <a:off x="6970840" y="72015"/>
          <a:ext cx="1420685" cy="241964"/>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100" spc="-40" dirty="0" smtClean="0"/>
            <a:t>(mediaani +3,8 %)</a:t>
          </a:r>
        </a:p>
      </cdr:txBody>
    </cdr:sp>
  </cdr:relSizeAnchor>
  <cdr:relSizeAnchor xmlns:cdr="http://schemas.openxmlformats.org/drawingml/2006/chartDrawing">
    <cdr:from>
      <cdr:x>0.8293</cdr:x>
      <cdr:y>0.21095</cdr:y>
    </cdr:from>
    <cdr:to>
      <cdr:x>0.98465</cdr:x>
      <cdr:y>0.34067</cdr:y>
    </cdr:to>
    <cdr:sp macro="" textlink="">
      <cdr:nvSpPr>
        <cdr:cNvPr id="29" name="Tekstiruutu 28"/>
        <cdr:cNvSpPr txBox="1"/>
      </cdr:nvSpPr>
      <cdr:spPr>
        <a:xfrm xmlns:a="http://schemas.openxmlformats.org/drawingml/2006/main">
          <a:off x="6150317" y="618770"/>
          <a:ext cx="1152128" cy="380480"/>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smtClean="0"/>
            <a:t>Kannattava </a:t>
          </a:r>
        </a:p>
        <a:p xmlns:a="http://schemas.openxmlformats.org/drawingml/2006/main">
          <a:r>
            <a:rPr lang="fi-FI" sz="1000" spc="-40" dirty="0" smtClean="0"/>
            <a:t>(23 % yrityksistä)</a:t>
          </a:r>
        </a:p>
      </cdr:txBody>
    </cdr:sp>
  </cdr:relSizeAnchor>
  <cdr:relSizeAnchor xmlns:cdr="http://schemas.openxmlformats.org/drawingml/2006/chartDrawing">
    <cdr:from>
      <cdr:x>0.8293</cdr:x>
      <cdr:y>0.34369</cdr:y>
    </cdr:from>
    <cdr:to>
      <cdr:x>0.99429</cdr:x>
      <cdr:y>0.42094</cdr:y>
    </cdr:to>
    <cdr:sp macro="" textlink="">
      <cdr:nvSpPr>
        <cdr:cNvPr id="30" name="Tekstiruutu 29"/>
        <cdr:cNvSpPr txBox="1"/>
      </cdr:nvSpPr>
      <cdr:spPr>
        <a:xfrm xmlns:a="http://schemas.openxmlformats.org/drawingml/2006/main">
          <a:off x="6150317" y="1008112"/>
          <a:ext cx="1223616"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smtClean="0"/>
            <a:t>Tyydyttävä (20 %)</a:t>
          </a:r>
        </a:p>
      </cdr:txBody>
    </cdr:sp>
  </cdr:relSizeAnchor>
  <cdr:relSizeAnchor xmlns:cdr="http://schemas.openxmlformats.org/drawingml/2006/chartDrawing">
    <cdr:from>
      <cdr:x>0.8293</cdr:x>
      <cdr:y>0.42053</cdr:y>
    </cdr:from>
    <cdr:to>
      <cdr:x>0.98465</cdr:x>
      <cdr:y>0.49778</cdr:y>
    </cdr:to>
    <cdr:sp macro="" textlink="">
      <cdr:nvSpPr>
        <cdr:cNvPr id="31" name="Tekstiruutu 30"/>
        <cdr:cNvSpPr txBox="1"/>
      </cdr:nvSpPr>
      <cdr:spPr>
        <a:xfrm xmlns:a="http://schemas.openxmlformats.org/drawingml/2006/main">
          <a:off x="6150317" y="1233504"/>
          <a:ext cx="1152128" cy="226591"/>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00" spc="-40" dirty="0" smtClean="0"/>
            <a:t>Heikko (31 %)</a:t>
          </a:r>
        </a:p>
      </cdr:txBody>
    </cdr:sp>
  </cdr:relSizeAnchor>
  <cdr:relSizeAnchor xmlns:cdr="http://schemas.openxmlformats.org/drawingml/2006/chartDrawing">
    <cdr:from>
      <cdr:x>0.8293</cdr:x>
      <cdr:y>0.5</cdr:y>
    </cdr:from>
    <cdr:to>
      <cdr:x>0.98465</cdr:x>
      <cdr:y>0.61772</cdr:y>
    </cdr:to>
    <cdr:sp macro="" textlink="">
      <cdr:nvSpPr>
        <cdr:cNvPr id="32" name="Tekstiruutu 31"/>
        <cdr:cNvSpPr txBox="1"/>
      </cdr:nvSpPr>
      <cdr:spPr>
        <a:xfrm xmlns:a="http://schemas.openxmlformats.org/drawingml/2006/main">
          <a:off x="6959092" y="1648705"/>
          <a:ext cx="1303623" cy="388174"/>
        </a:xfrm>
        <a:prstGeom xmlns:a="http://schemas.openxmlformats.org/drawingml/2006/main" prst="rect">
          <a:avLst/>
        </a:prstGeom>
        <a:noFill xmlns:a="http://schemas.openxmlformats.org/drawingml/2006/main"/>
      </cdr:spPr>
      <cdr:txBody>
        <a:bodyPr xmlns:a="http://schemas.openxmlformats.org/drawingml/2006/main" vertOverflow="clip" wrap="square" lIns="36000" tIns="36000" rIns="36000" bIns="36000" rtlCol="0">
          <a:spAutoFit/>
        </a:bodyPr>
        <a:lstStyle xmlns:a="http://schemas.openxmlformats.org/drawingml/2006/main"/>
        <a:p xmlns:a="http://schemas.openxmlformats.org/drawingml/2006/main">
          <a:r>
            <a:rPr lang="fi-FI" sz="1050" spc="-40" dirty="0" smtClean="0">
              <a:latin typeface="Verdana" panose="020B0604030504040204" pitchFamily="34" charset="0"/>
            </a:rPr>
            <a:t>Tappiollinen</a:t>
          </a:r>
          <a:r>
            <a:rPr lang="fi-FI" sz="1000" spc="-40" dirty="0" smtClean="0"/>
            <a:t> </a:t>
          </a:r>
        </a:p>
        <a:p xmlns:a="http://schemas.openxmlformats.org/drawingml/2006/main">
          <a:r>
            <a:rPr lang="fi-FI" sz="1000" spc="-40" dirty="0" smtClean="0"/>
            <a:t>(26 %)</a:t>
          </a:r>
        </a:p>
      </cdr:txBody>
    </cdr:sp>
  </cdr:relSizeAnchor>
</c:userShapes>
</file>

<file path=ppt/drawings/drawing3.xml><?xml version="1.0" encoding="utf-8"?>
<c:userShapes xmlns:c="http://schemas.openxmlformats.org/drawingml/2006/chart">
  <cdr:relSizeAnchor xmlns:cdr="http://schemas.openxmlformats.org/drawingml/2006/chartDrawing">
    <cdr:from>
      <cdr:x>0.39178</cdr:x>
      <cdr:y>0.94705</cdr:y>
    </cdr:from>
    <cdr:to>
      <cdr:x>0.84028</cdr:x>
      <cdr:y>1</cdr:y>
    </cdr:to>
    <cdr:sp macro="" textlink="">
      <cdr:nvSpPr>
        <cdr:cNvPr id="2" name="Tekstiruutu 1"/>
        <cdr:cNvSpPr txBox="1"/>
      </cdr:nvSpPr>
      <cdr:spPr>
        <a:xfrm xmlns:a="http://schemas.openxmlformats.org/drawingml/2006/main">
          <a:off x="3103562" y="5006976"/>
          <a:ext cx="3552825" cy="2651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285750" indent="-285750">
            <a:buClr>
              <a:srgbClr val="E60F28"/>
            </a:buClr>
            <a:buSzPct val="150000"/>
            <a:buFont typeface="Wingdings" panose="05000000000000000000" pitchFamily="2" charset="2"/>
            <a:buChar char="§"/>
          </a:pPr>
          <a:endParaRPr lang="fi-FI" sz="1600" b="0" dirty="0" smtClean="0">
            <a:solidFill>
              <a:srgbClr val="000000"/>
            </a:solidFill>
            <a:latin typeface="+mn-lt"/>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0.61806</cdr:x>
      <cdr:y>0.11964</cdr:y>
    </cdr:from>
    <cdr:to>
      <cdr:x>0.68074</cdr:x>
      <cdr:y>0.19749</cdr:y>
    </cdr:to>
    <cdr:sp macro="" textlink="">
      <cdr:nvSpPr>
        <cdr:cNvPr id="2" name="Tekstiruutu 1"/>
        <cdr:cNvSpPr txBox="1"/>
      </cdr:nvSpPr>
      <cdr:spPr>
        <a:xfrm xmlns:a="http://schemas.openxmlformats.org/drawingml/2006/main">
          <a:off x="5127105" y="360040"/>
          <a:ext cx="519941" cy="234286"/>
        </a:xfrm>
        <a:prstGeom xmlns:a="http://schemas.openxmlformats.org/drawingml/2006/main" prst="rect">
          <a:avLst/>
        </a:prstGeom>
        <a:noFill xmlns:a="http://schemas.openxmlformats.org/drawingml/2006/main"/>
      </cdr:spPr>
      <cdr:txBody>
        <a:bodyPr xmlns:a="http://schemas.openxmlformats.org/drawingml/2006/main" vertOverflow="clip" wrap="none" lIns="36000" tIns="36000" rIns="36000" bIns="36000" rtlCol="0">
          <a:spAutoFit/>
        </a:bodyPr>
        <a:lstStyle xmlns:a="http://schemas.openxmlformats.org/drawingml/2006/main"/>
        <a:p xmlns:a="http://schemas.openxmlformats.org/drawingml/2006/main">
          <a:r>
            <a:rPr lang="fi-FI" sz="1050" spc="-40" dirty="0" smtClean="0">
              <a:solidFill>
                <a:schemeClr val="accent2"/>
              </a:solidFill>
            </a:rPr>
            <a:t>+ 21%</a:t>
          </a:r>
        </a:p>
      </cdr:txBody>
    </cdr:sp>
  </cdr:relSizeAnchor>
  <cdr:relSizeAnchor xmlns:cdr="http://schemas.openxmlformats.org/drawingml/2006/chartDrawing">
    <cdr:from>
      <cdr:x>0.62674</cdr:x>
      <cdr:y>0.21535</cdr:y>
    </cdr:from>
    <cdr:to>
      <cdr:x>0.68942</cdr:x>
      <cdr:y>0.2932</cdr:y>
    </cdr:to>
    <cdr:sp macro="" textlink="">
      <cdr:nvSpPr>
        <cdr:cNvPr id="3" name="Tekstiruutu 2"/>
        <cdr:cNvSpPr txBox="1"/>
      </cdr:nvSpPr>
      <cdr:spPr>
        <a:xfrm xmlns:a="http://schemas.openxmlformats.org/drawingml/2006/main">
          <a:off x="5199113" y="648072"/>
          <a:ext cx="519941" cy="234286"/>
        </a:xfrm>
        <a:prstGeom xmlns:a="http://schemas.openxmlformats.org/drawingml/2006/main" prst="rect">
          <a:avLst/>
        </a:prstGeom>
        <a:noFill xmlns:a="http://schemas.openxmlformats.org/drawingml/2006/main"/>
      </cdr:spPr>
      <cdr:txBody>
        <a:bodyPr xmlns:a="http://schemas.openxmlformats.org/drawingml/2006/main" vertOverflow="clip" wrap="none" lIns="36000" tIns="36000" rIns="36000" bIns="36000" rtlCol="0">
          <a:spAutoFit/>
        </a:bodyPr>
        <a:lstStyle xmlns:a="http://schemas.openxmlformats.org/drawingml/2006/main"/>
        <a:p xmlns:a="http://schemas.openxmlformats.org/drawingml/2006/main">
          <a:r>
            <a:rPr lang="fi-FI" sz="1050" spc="-40" dirty="0" smtClean="0">
              <a:solidFill>
                <a:schemeClr val="accent1">
                  <a:lumMod val="40000"/>
                  <a:lumOff val="60000"/>
                </a:schemeClr>
              </a:solidFill>
            </a:rPr>
            <a:t>+ 20%</a:t>
          </a:r>
        </a:p>
      </cdr:txBody>
    </cdr:sp>
  </cdr:relSizeAnchor>
  <cdr:relSizeAnchor xmlns:cdr="http://schemas.openxmlformats.org/drawingml/2006/chartDrawing">
    <cdr:from>
      <cdr:x>0.61806</cdr:x>
      <cdr:y>0.2798</cdr:y>
    </cdr:from>
    <cdr:to>
      <cdr:x>0.68074</cdr:x>
      <cdr:y>0.35765</cdr:y>
    </cdr:to>
    <cdr:sp macro="" textlink="">
      <cdr:nvSpPr>
        <cdr:cNvPr id="4" name="Tekstiruutu 3"/>
        <cdr:cNvSpPr txBox="1"/>
      </cdr:nvSpPr>
      <cdr:spPr>
        <a:xfrm xmlns:a="http://schemas.openxmlformats.org/drawingml/2006/main">
          <a:off x="5127105" y="842023"/>
          <a:ext cx="519941" cy="234286"/>
        </a:xfrm>
        <a:prstGeom xmlns:a="http://schemas.openxmlformats.org/drawingml/2006/main" prst="rect">
          <a:avLst/>
        </a:prstGeom>
        <a:noFill xmlns:a="http://schemas.openxmlformats.org/drawingml/2006/main"/>
      </cdr:spPr>
      <cdr:txBody>
        <a:bodyPr xmlns:a="http://schemas.openxmlformats.org/drawingml/2006/main" vertOverflow="clip" wrap="none" lIns="36000" tIns="36000" rIns="36000" bIns="36000" rtlCol="0">
          <a:spAutoFit/>
        </a:bodyPr>
        <a:lstStyle xmlns:a="http://schemas.openxmlformats.org/drawingml/2006/main"/>
        <a:p xmlns:a="http://schemas.openxmlformats.org/drawingml/2006/main">
          <a:r>
            <a:rPr lang="fi-FI" sz="1050" spc="-40" dirty="0" smtClean="0">
              <a:solidFill>
                <a:schemeClr val="accent3"/>
              </a:solidFill>
            </a:rPr>
            <a:t>+ 11%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r>
              <a:rPr lang="en-US" sz="1050" dirty="0" err="1" smtClean="0">
                <a:latin typeface="Verdana" panose="020B0604030504040204" pitchFamily="34" charset="0"/>
                <a:ea typeface="Verdana" panose="020B0604030504040204" pitchFamily="34" charset="0"/>
                <a:cs typeface="Verdana" panose="020B0604030504040204" pitchFamily="34" charset="0"/>
              </a:rPr>
              <a:t>Teknologiateollisuus</a:t>
            </a:r>
            <a:endParaRPr lang="en-US" sz="1050" dirty="0">
              <a:latin typeface="Verdana" panose="020B0604030504040204" pitchFamily="34" charset="0"/>
              <a:ea typeface="Verdana" panose="020B0604030504040204" pitchFamily="34" charset="0"/>
              <a:cs typeface="Verdana" panose="020B0604030504040204" pitchFamily="34" charset="0"/>
            </a:endParaRPr>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F2C89C3-1639-C64F-B7DC-4038F10D3C80}" type="slidenum">
              <a:rPr sz="1050">
                <a:latin typeface="Verdana" panose="020B0604030504040204" pitchFamily="34" charset="0"/>
                <a:ea typeface="Verdana" panose="020B0604030504040204" pitchFamily="34" charset="0"/>
                <a:cs typeface="Verdana" panose="020B0604030504040204" pitchFamily="34" charset="0"/>
              </a:rPr>
              <a:t>‹#›</a:t>
            </a:fld>
            <a:endParaRPr lang="en-US" sz="105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3637526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i-FI" dirty="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050">
                <a:latin typeface="Verdana" panose="020B0604030504040204" pitchFamily="34" charset="0"/>
                <a:ea typeface="Verdana" panose="020B0604030504040204" pitchFamily="34" charset="0"/>
                <a:cs typeface="Verdana" panose="020B0604030504040204" pitchFamily="34" charset="0"/>
              </a:defRPr>
            </a:lvl1pPr>
          </a:lstStyle>
          <a:p>
            <a:r>
              <a:rPr lang="fi-FI" dirty="0" smtClean="0"/>
              <a:t>Teknologiateollisuus</a:t>
            </a:r>
            <a:endParaRPr lang="fi-FI"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050">
                <a:latin typeface="Verdana" panose="020B0604030504040204" pitchFamily="34" charset="0"/>
                <a:ea typeface="Verdana" panose="020B0604030504040204" pitchFamily="34" charset="0"/>
                <a:cs typeface="Verdana" panose="020B0604030504040204" pitchFamily="34" charset="0"/>
              </a:defRPr>
            </a:lvl1pPr>
          </a:lstStyle>
          <a:p>
            <a:fld id="{B5A0B3B4-F971-4AD3-B530-DE860EFC07D2}" type="slidenum">
              <a:rPr lang="fi-FI" smtClean="0"/>
              <a:pPr/>
              <a:t>‹#›</a:t>
            </a:fld>
            <a:endParaRPr lang="fi-FI" dirty="0"/>
          </a:p>
        </p:txBody>
      </p:sp>
    </p:spTree>
    <p:extLst>
      <p:ext uri="{BB962C8B-B14F-4D97-AF65-F5344CB8AC3E}">
        <p14:creationId xmlns:p14="http://schemas.microsoft.com/office/powerpoint/2010/main" val="4248243881"/>
      </p:ext>
    </p:extLst>
  </p:cSld>
  <p:clrMap bg1="lt1" tx1="dk1" bg2="lt2" tx2="dk2" accent1="accent1" accent2="accent2" accent3="accent3" accent4="accent4" accent5="accent5" accent6="accent6" hlink="hlink" folHlink="folHlink"/>
  <p:hf/>
  <p:notesStyle>
    <a:lvl1pPr marL="0"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39932"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79871"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019807"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359744" algn="l" defTabSz="679871" rtl="0" eaLnBrk="1" latinLnBrk="0" hangingPunct="1">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699681" algn="l" defTabSz="679871" rtl="0" eaLnBrk="1" latinLnBrk="0" hangingPunct="1">
      <a:defRPr sz="893" kern="1200">
        <a:solidFill>
          <a:schemeClr val="tx1"/>
        </a:solidFill>
        <a:latin typeface="+mn-lt"/>
        <a:ea typeface="+mn-ea"/>
        <a:cs typeface="+mn-cs"/>
      </a:defRPr>
    </a:lvl6pPr>
    <a:lvl7pPr marL="2039614" algn="l" defTabSz="679871" rtl="0" eaLnBrk="1" latinLnBrk="0" hangingPunct="1">
      <a:defRPr sz="893" kern="1200">
        <a:solidFill>
          <a:schemeClr val="tx1"/>
        </a:solidFill>
        <a:latin typeface="+mn-lt"/>
        <a:ea typeface="+mn-ea"/>
        <a:cs typeface="+mn-cs"/>
      </a:defRPr>
    </a:lvl7pPr>
    <a:lvl8pPr marL="2379548" algn="l" defTabSz="679871" rtl="0" eaLnBrk="1" latinLnBrk="0" hangingPunct="1">
      <a:defRPr sz="893" kern="1200">
        <a:solidFill>
          <a:schemeClr val="tx1"/>
        </a:solidFill>
        <a:latin typeface="+mn-lt"/>
        <a:ea typeface="+mn-ea"/>
        <a:cs typeface="+mn-cs"/>
      </a:defRPr>
    </a:lvl8pPr>
    <a:lvl9pPr marL="2719486" algn="l" defTabSz="679871" rtl="0" eaLnBrk="1" latinLnBrk="0" hangingPunct="1">
      <a:defRPr sz="8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dirty="0"/>
          </a:p>
        </p:txBody>
      </p:sp>
      <p:sp>
        <p:nvSpPr>
          <p:cNvPr id="4" name="Alatunnisteen paikkamerkki 3"/>
          <p:cNvSpPr>
            <a:spLocks noGrp="1"/>
          </p:cNvSpPr>
          <p:nvPr>
            <p:ph type="ftr" sz="quarter" idx="10"/>
          </p:nvPr>
        </p:nvSpPr>
        <p:spPr/>
        <p:txBody>
          <a:bodyPr/>
          <a:lstStyle/>
          <a:p>
            <a:r>
              <a:rPr lang="fi-FI" smtClean="0">
                <a:solidFill>
                  <a:prstClr val="black"/>
                </a:solidFill>
              </a:rPr>
              <a:t>Teknologiateollisuus</a:t>
            </a:r>
            <a:endParaRPr lang="fi-FI" dirty="0">
              <a:solidFill>
                <a:prstClr val="black"/>
              </a:solidFill>
            </a:endParaRPr>
          </a:p>
        </p:txBody>
      </p:sp>
      <p:sp>
        <p:nvSpPr>
          <p:cNvPr id="5" name="Dian numeron paikkamerkki 4"/>
          <p:cNvSpPr>
            <a:spLocks noGrp="1"/>
          </p:cNvSpPr>
          <p:nvPr>
            <p:ph type="sldNum" sz="quarter" idx="11"/>
          </p:nvPr>
        </p:nvSpPr>
        <p:spPr/>
        <p:txBody>
          <a:bodyPr/>
          <a:lstStyle/>
          <a:p>
            <a:fld id="{B5A0B3B4-F971-4AD3-B530-DE860EFC07D2}" type="slidenum">
              <a:rPr lang="fi-FI" smtClean="0">
                <a:solidFill>
                  <a:prstClr val="black"/>
                </a:solidFill>
              </a:rPr>
              <a:pPr/>
              <a:t>88</a:t>
            </a:fld>
            <a:endParaRPr lang="fi-FI" dirty="0">
              <a:solidFill>
                <a:prstClr val="black"/>
              </a:solidFill>
            </a:endParaRPr>
          </a:p>
        </p:txBody>
      </p:sp>
    </p:spTree>
    <p:extLst>
      <p:ext uri="{BB962C8B-B14F-4D97-AF65-F5344CB8AC3E}">
        <p14:creationId xmlns:p14="http://schemas.microsoft.com/office/powerpoint/2010/main" val="945525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151411044"/>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3762622885"/>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3966670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0233374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17623218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05855445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268020248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1514691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213992603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5255219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14721703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9912336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t>21.9.2016</a:t>
            </a:fld>
            <a:endParaRPr lang="fi-FI" dirty="0"/>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2080886621"/>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420475980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306179988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53282354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420977673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34733395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114201464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02402801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4041450499"/>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84943843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6276984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415042171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68616680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6524725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80864901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37225338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48204337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56405876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88356387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9273008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1396076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16039460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641818466"/>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79368811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6242964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55359143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596859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4160206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247880705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63869256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47008741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97672866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85505237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41745300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401581787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99891513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62020851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82469802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410669065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04394393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379210430"/>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09957226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86636723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96506527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1667850046"/>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4813152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75935538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1581162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67485286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71556664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24756599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7110605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16899770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97031609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7331176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639826258"/>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3734266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7726806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230099017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89014844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211507842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03068853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59183196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49979073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225749116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98504497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smtClean="0"/>
              <a:t>Teknologiateollisuus</a:t>
            </a:r>
            <a:endParaRPr lang="fi-FI" dirty="0"/>
          </a:p>
        </p:txBody>
      </p:sp>
    </p:spTree>
    <p:extLst>
      <p:ext uri="{BB962C8B-B14F-4D97-AF65-F5344CB8AC3E}">
        <p14:creationId xmlns:p14="http://schemas.microsoft.com/office/powerpoint/2010/main" val="549499557"/>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80165130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23103759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01335687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13588082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31412199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737462748"/>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18253203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01755423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6799746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91341501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189775427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36984306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80090446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2346498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84957268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87205437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6049266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67434232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09484783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71381422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82238992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dirty="0"/>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t>21.9.2016</a:t>
            </a:fld>
            <a:endParaRPr lang="fi-FI" dirty="0"/>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Tree>
    <p:extLst>
      <p:ext uri="{BB962C8B-B14F-4D97-AF65-F5344CB8AC3E}">
        <p14:creationId xmlns:p14="http://schemas.microsoft.com/office/powerpoint/2010/main" val="63290165"/>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13356793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68939753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62479109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42065726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83544848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7475726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36034305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352935688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250328447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25550365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pääotsikkoa </a:t>
            </a:r>
            <a:r>
              <a:rPr lang="fi-FI" dirty="0" err="1" smtClean="0"/>
              <a:t>napsautt</a:t>
            </a:r>
            <a:r>
              <a:rPr lang="fi-FI" dirty="0" smtClean="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t>21.9.2016</a:t>
            </a:fld>
            <a:endParaRPr lang="fi-FI" dirty="0"/>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154039037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dirty="0"/>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t>21.9.2016</a:t>
            </a:fld>
            <a:endParaRPr lang="fi-FI" dirty="0"/>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53580326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367500869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07855576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17367953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24674070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2955956735"/>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79765754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6224135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9243340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15231157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13523859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t>21.9.2016</a:t>
            </a:fld>
            <a:endParaRPr lang="fi-FI" dirty="0"/>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Tree>
    <p:extLst>
      <p:ext uri="{BB962C8B-B14F-4D97-AF65-F5344CB8AC3E}">
        <p14:creationId xmlns:p14="http://schemas.microsoft.com/office/powerpoint/2010/main" val="785668406"/>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98299228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96924277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5878841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0362140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2373784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14668647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99062574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00705006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86286882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68089378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t>21.9.2016</a:t>
            </a:fld>
            <a:endParaRPr lang="fi-FI" dirty="0"/>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Tree>
    <p:extLst>
      <p:ext uri="{BB962C8B-B14F-4D97-AF65-F5344CB8AC3E}">
        <p14:creationId xmlns:p14="http://schemas.microsoft.com/office/powerpoint/2010/main" val="3032161638"/>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117650927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9487806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42777374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62843270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92318650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54074347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174829630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421989870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18083653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18361740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96411705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61201378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4737061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80016284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807980440"/>
      </p:ext>
    </p:extLst>
  </p:cSld>
  <p:clrMapOvr>
    <a:masterClrMapping/>
  </p:clrMapOvr>
  <p:transition spd="med">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40489402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36538896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9779723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63925370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54190165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38567526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smtClean="0"/>
              <a:t>Lähde tähän</a:t>
            </a:r>
            <a:endParaRPr lang="fi-FI" dirty="0"/>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dirty="0"/>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t>21.9.2016</a:t>
            </a:fld>
            <a:endParaRPr lang="fi-FI" dirty="0"/>
          </a:p>
        </p:txBody>
      </p:sp>
      <p:sp>
        <p:nvSpPr>
          <p:cNvPr id="26"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Tree>
    <p:extLst>
      <p:ext uri="{BB962C8B-B14F-4D97-AF65-F5344CB8AC3E}">
        <p14:creationId xmlns:p14="http://schemas.microsoft.com/office/powerpoint/2010/main" val="875942832"/>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86393989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75238456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8364078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38527460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5287363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840265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77657763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17852903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94000396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373003331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dirty="0"/>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t>21.9.2016</a:t>
            </a:fld>
            <a:endParaRPr lang="fi-FI" dirty="0"/>
          </a:p>
        </p:txBody>
      </p:sp>
      <p:sp>
        <p:nvSpPr>
          <p:cNvPr id="19"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smtClean="0"/>
              <a:t>Lähde tähän</a:t>
            </a:r>
            <a:endParaRPr lang="fi-FI" dirty="0"/>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smtClean="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68738636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02195487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45322961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22692001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11339443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36426594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377045317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10001393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90497735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34879400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18996899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dirty="0"/>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21.9.2016</a:t>
            </a:fld>
            <a:endParaRPr lang="fi-FI" dirty="0"/>
          </a:p>
        </p:txBody>
      </p:sp>
      <p:sp>
        <p:nvSpPr>
          <p:cNvPr id="19"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smtClean="0"/>
              <a:t>Lähde tähän</a:t>
            </a:r>
            <a:endParaRPr lang="fi-FI" dirty="0"/>
          </a:p>
        </p:txBody>
      </p:sp>
    </p:spTree>
    <p:extLst>
      <p:ext uri="{BB962C8B-B14F-4D97-AF65-F5344CB8AC3E}">
        <p14:creationId xmlns:p14="http://schemas.microsoft.com/office/powerpoint/2010/main" val="1067460176"/>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60134940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7207062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922323324"/>
      </p:ext>
    </p:extLst>
  </p:cSld>
  <p:clrMapOvr>
    <a:masterClrMapping/>
  </p:clrMapOvr>
  <p:transition spd="med">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61312050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20319832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77108555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31200628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25357644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07116899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15852875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dirty="0"/>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t>21.9.2016</a:t>
            </a:fld>
            <a:endParaRPr lang="fi-FI" dirty="0"/>
          </a:p>
        </p:txBody>
      </p:sp>
      <p:sp>
        <p:nvSpPr>
          <p:cNvPr id="5"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Tree>
    <p:extLst>
      <p:ext uri="{BB962C8B-B14F-4D97-AF65-F5344CB8AC3E}">
        <p14:creationId xmlns:p14="http://schemas.microsoft.com/office/powerpoint/2010/main" val="358328588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00899598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62690144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48630284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71257212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49064959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12830515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10121685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683680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28559362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645938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pPr/>
              <a:t>‹#›</a:t>
            </a:fld>
            <a:endParaRPr lang="fi-FI" dirty="0"/>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t>21.9.2016</a:t>
            </a:fld>
            <a:endParaRPr lang="fi-FI" dirty="0"/>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t>Teknologiateollisuus</a:t>
            </a:r>
            <a:endParaRPr lang="fi-FI" dirty="0"/>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Tree>
    <p:extLst>
      <p:ext uri="{BB962C8B-B14F-4D97-AF65-F5344CB8AC3E}">
        <p14:creationId xmlns:p14="http://schemas.microsoft.com/office/powerpoint/2010/main" val="2207341520"/>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148207372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95810601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23482048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25282505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27315403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341493753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4490934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40683369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46304810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79804055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1021886745"/>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856289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03258990"/>
      </p:ext>
    </p:extLst>
  </p:cSld>
  <p:clrMapOvr>
    <a:masterClrMapping/>
  </p:clrMapOvr>
  <p:transition spd="med">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93409694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83870737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96151248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1790805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0738191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97691161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9861068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0126889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t>21.9.2016</a:t>
            </a:fld>
            <a:endParaRPr lang="fi-FI" dirty="0"/>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456958868"/>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4057202089"/>
      </p:ext>
    </p:extLst>
  </p:cSld>
  <p:clrMapOvr>
    <a:masterClrMapping/>
  </p:clrMapOvr>
  <p:transition spd="med">
    <p:fade/>
  </p:transition>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3315672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14350695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00972492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03638663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70249307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79734470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85807107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56350409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10927101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98253964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pääotsikkoa </a:t>
            </a:r>
            <a:r>
              <a:rPr lang="fi-FI" dirty="0" err="1" smtClean="0"/>
              <a:t>napsautt</a:t>
            </a:r>
            <a:r>
              <a:rPr lang="fi-FI" dirty="0" smtClean="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895250571"/>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418908422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33102135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28357333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206196958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192939360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2180980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403047031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17141014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400505966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53701655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978903302"/>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3830298708"/>
      </p:ext>
    </p:extLst>
  </p:cSld>
  <p:clrMapOvr>
    <a:masterClrMapping/>
  </p:clrMapOvr>
  <p:transition spd="med">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8254895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82186890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8880606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942546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76390299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80544264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07900765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18356977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28718208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4075436328"/>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82110116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18050880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83413910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52198525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60195010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22886543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163134398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87721511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2518164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70831027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513432871"/>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4732927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36872248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414969158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337659187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68008310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334077168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40571101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98939784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10011208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606165920"/>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2467650598"/>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06154255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4285362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05124118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04833551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554063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86776511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8541803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03423644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6067272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89323958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29010236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9390737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51331281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859550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03853762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4207876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146436793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13929126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7605519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64811948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6054812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120382883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3770086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56361405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133135819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55315446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263664435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6802078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21282428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7749071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838499253"/>
      </p:ext>
    </p:extLst>
  </p:cSld>
  <p:clrMapOvr>
    <a:masterClrMapping/>
  </p:clrMapOvr>
  <p:transition spd="med">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75392779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666314018"/>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52323177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9336626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0510463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2226631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90789123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79304995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5119148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17691321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25232403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83534954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383856603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36540103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81659871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2152834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0683626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81502776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8075004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41772015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8945621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13304227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41879777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200552848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5904009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31313314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15017142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407294201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243898468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7144778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6763769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60492745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691602953"/>
      </p:ext>
    </p:extLst>
  </p:cSld>
  <p:clrMapOvr>
    <a:masterClrMapping/>
  </p:clrMapOvr>
  <p:transition spd="med">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0253154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76991885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364505927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21820647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27301351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85943603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5117929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29131414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59454350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15583069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58553811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5024844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7524340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81392694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26380036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6252749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76176855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31631921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46945399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63183169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76165724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7397225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1015549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102809942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3742171262"/>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253082320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50313030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108023391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0843003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54704558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75355678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3019513737"/>
      </p:ext>
    </p:extLst>
  </p:cSld>
  <p:clrMapOvr>
    <a:masterClrMapping/>
  </p:clrMapOvr>
  <p:transition spd="med">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36493571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9205414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96501911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8190128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1599015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6860442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46111640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5395979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65955935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80958612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88570378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58249306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37732589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1907406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202610984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13408596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83738916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412848985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709112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20050756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36097972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62306011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56522779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363505614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240639581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smtClean="0"/>
              <a:t>Teknologiateollisuus</a:t>
            </a:r>
            <a:endParaRPr lang="fi-FI" dirty="0"/>
          </a:p>
        </p:txBody>
      </p:sp>
    </p:spTree>
    <p:extLst>
      <p:ext uri="{BB962C8B-B14F-4D97-AF65-F5344CB8AC3E}">
        <p14:creationId xmlns:p14="http://schemas.microsoft.com/office/powerpoint/2010/main" val="3227447050"/>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93462723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16410916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21235530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08000495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03601568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3557395493"/>
      </p:ext>
    </p:extLst>
  </p:cSld>
  <p:clrMapOvr>
    <a:masterClrMapping/>
  </p:clrMapOvr>
  <p:transition spd="med">
    <p:fade/>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86377366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00738168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76906291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893557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322952940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1564665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73714393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60676940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30152108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9487223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68923160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74997353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60457727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9409324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78738273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Tree>
    <p:extLst>
      <p:ext uri="{BB962C8B-B14F-4D97-AF65-F5344CB8AC3E}">
        <p14:creationId xmlns:p14="http://schemas.microsoft.com/office/powerpoint/2010/main" val="1655795000"/>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12150215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15181686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25252417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27901967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415228633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4351914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72217570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391246461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155911824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3687821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273762077"/>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109333407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31583746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573539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24725171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2857246091"/>
      </p:ext>
    </p:extLst>
  </p:cSld>
  <p:clrMapOvr>
    <a:masterClrMapping/>
  </p:clrMapOvr>
  <p:transition spd="med">
    <p:fade/>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11274879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57325176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15771810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1127905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12525848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1747701072"/>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Tree>
    <p:extLst>
      <p:ext uri="{BB962C8B-B14F-4D97-AF65-F5344CB8AC3E}">
        <p14:creationId xmlns:p14="http://schemas.microsoft.com/office/powerpoint/2010/main" val="356773883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7672486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96576206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6873831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4588154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73092456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92641411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24104412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406303875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8612864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64267685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Tree>
    <p:extLst>
      <p:ext uri="{BB962C8B-B14F-4D97-AF65-F5344CB8AC3E}">
        <p14:creationId xmlns:p14="http://schemas.microsoft.com/office/powerpoint/2010/main" val="160051663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260489582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4501617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50562060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217546412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65448910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176593397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218692737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155140760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40772382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264433552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100329856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4246779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205960185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76322828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3487337002"/>
      </p:ext>
    </p:extLst>
  </p:cSld>
  <p:clrMapOvr>
    <a:masterClrMapping/>
  </p:clrMapOvr>
  <p:transition spd="med">
    <p:fad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75996726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8508488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66805201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6637123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3934408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7426293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smtClean="0"/>
              <a:t>Lähde tähän</a:t>
            </a:r>
            <a:endParaRPr lang="fi-FI" dirty="0"/>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Tree>
    <p:extLst>
      <p:ext uri="{BB962C8B-B14F-4D97-AF65-F5344CB8AC3E}">
        <p14:creationId xmlns:p14="http://schemas.microsoft.com/office/powerpoint/2010/main" val="365285858"/>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51976501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5410165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62620746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23122044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88728629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32104945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1331469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3851947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04272557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166552633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smtClean="0"/>
              <a:t>Lähde tähän</a:t>
            </a:r>
            <a:endParaRPr lang="fi-FI" dirty="0"/>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smtClean="0"/>
              <a:t>Väliotsikko</a:t>
            </a:r>
            <a:r>
              <a:rPr lang="en-US" dirty="0" smtClean="0"/>
              <a:t> </a:t>
            </a:r>
            <a:r>
              <a:rPr lang="en-US" dirty="0" err="1" smtClean="0"/>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smtClean="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157569216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79575457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236868242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5375484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8741063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66263399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204343183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1232520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329870735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386371082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228121580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smtClean="0"/>
              <a:t>Lähde tähän</a:t>
            </a:r>
            <a:endParaRPr lang="fi-FI" dirty="0"/>
          </a:p>
        </p:txBody>
      </p:sp>
    </p:spTree>
    <p:extLst>
      <p:ext uri="{BB962C8B-B14F-4D97-AF65-F5344CB8AC3E}">
        <p14:creationId xmlns:p14="http://schemas.microsoft.com/office/powerpoint/2010/main" val="1579174807"/>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1017963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82635603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Tree>
    <p:extLst>
      <p:ext uri="{BB962C8B-B14F-4D97-AF65-F5344CB8AC3E}">
        <p14:creationId xmlns:p14="http://schemas.microsoft.com/office/powerpoint/2010/main" val="2081795262"/>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smtClean="0">
                <a:solidFill>
                  <a:srgbClr val="29282E"/>
                </a:solidFill>
              </a:rPr>
              <a:t>Teknologiateollisuus</a:t>
            </a:r>
            <a:endParaRPr lang="fi-FI" dirty="0">
              <a:solidFill>
                <a:srgbClr val="29282E"/>
              </a:solidFill>
            </a:endParaRP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Tree>
    <p:extLst>
      <p:ext uri="{BB962C8B-B14F-4D97-AF65-F5344CB8AC3E}">
        <p14:creationId xmlns:p14="http://schemas.microsoft.com/office/powerpoint/2010/main" val="233904680"/>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476013290"/>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155344691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2647428192"/>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16765501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17716465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194837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16986589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55221665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623188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71171856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36231699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7002029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7198394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4062311651"/>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32931504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äliotsikkodia - mandariini">
    <p:bg>
      <p:bgPr>
        <a:solidFill>
          <a:srgbClr val="FF805C"/>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05A29F8-3631-43D8-937B-CB2D984A1FF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195707397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mandariini">
    <p:bg>
      <p:bgPr>
        <a:solidFill>
          <a:srgbClr val="FF805C"/>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A1FFB15-5351-4C69-B4D2-8C0154A2BCA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0743134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äliotsikkodia - omena">
    <p:bg>
      <p:bgPr>
        <a:solidFill>
          <a:srgbClr val="85E869"/>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AB4C9FC2-AB49-4BC7-8E34-F35776C6F0E4}"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51023464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omena">
    <p:bg>
      <p:bgPr>
        <a:solidFill>
          <a:srgbClr val="85E869"/>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BFD90D18-063C-4F97-88EB-7B998FCF1C84}"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5"/>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5332803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äliotsikkodia - sitruuna">
    <p:bg>
      <p:bgPr>
        <a:solidFill>
          <a:srgbClr val="FFFF00"/>
        </a:solidFill>
        <a:effectLst/>
      </p:bgPr>
    </p:bg>
    <p:spTree>
      <p:nvGrpSpPr>
        <p:cNvPr id="1" name=""/>
        <p:cNvGrpSpPr/>
        <p:nvPr/>
      </p:nvGrpSpPr>
      <p:grpSpPr>
        <a:xfrm>
          <a:off x="0" y="0"/>
          <a:ext cx="0" cy="0"/>
          <a:chOff x="0" y="0"/>
          <a:chExt cx="0" cy="0"/>
        </a:xfrm>
      </p:grpSpPr>
      <p:pic>
        <p:nvPicPr>
          <p:cNvPr id="9" name="Kuva 8"/>
          <p:cNvPicPr>
            <a:picLocks noChangeAspect="1"/>
          </p:cNvPicPr>
          <p:nvPr userDrawn="1"/>
        </p:nvPicPr>
        <p:blipFill>
          <a:blip r:embed="rId2"/>
          <a:stretch>
            <a:fillRect/>
          </a:stretch>
        </p:blipFill>
        <p:spPr>
          <a:xfrm>
            <a:off x="8335624" y="368923"/>
            <a:ext cx="437056" cy="437032"/>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rgbClr val="000000"/>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0F905F96-8735-44CC-A79D-9FF4592D6200}" type="datetime1">
              <a:rPr lang="fi-FI" smtClean="0"/>
              <a:pPr/>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Tree>
    <p:extLst>
      <p:ext uri="{BB962C8B-B14F-4D97-AF65-F5344CB8AC3E}">
        <p14:creationId xmlns:p14="http://schemas.microsoft.com/office/powerpoint/2010/main" val="172642668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truuna">
    <p:bg>
      <p:bgPr>
        <a:solidFill>
          <a:srgbClr val="FFFF00"/>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6028103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sältödia tekst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21" name="Tekstin paikkamerkki 2"/>
          <p:cNvSpPr>
            <a:spLocks noGrp="1"/>
          </p:cNvSpPr>
          <p:nvPr>
            <p:ph idx="19"/>
          </p:nvPr>
        </p:nvSpPr>
        <p:spPr>
          <a:xfrm>
            <a:off x="1072800" y="1582404"/>
            <a:ext cx="7171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22" name="Tekstin paikkamerkki 28"/>
          <p:cNvSpPr>
            <a:spLocks noGrp="1"/>
          </p:cNvSpPr>
          <p:nvPr>
            <p:ph type="body" sz="quarter" idx="20"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17458767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sältödia tekstille 2-palstaa">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4E9C680B-B035-4481-9C89-9B8DCFA07DE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idx="1"/>
          </p:nvPr>
        </p:nvSpPr>
        <p:spPr>
          <a:xfrm>
            <a:off x="4449254" y="1565735"/>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17" hasCustomPrompt="1"/>
          </p:nvPr>
        </p:nvSpPr>
        <p:spPr>
          <a:xfrm>
            <a:off x="1072800" y="1102950"/>
            <a:ext cx="71712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8"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406486376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A">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26EC10B7-6068-4592-8DF6-C21B5E169149}"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8" name="Tekstin paikkamerkki 2"/>
          <p:cNvSpPr>
            <a:spLocks noGrp="1"/>
          </p:cNvSpPr>
          <p:nvPr>
            <p:ph idx="19"/>
          </p:nvPr>
        </p:nvSpPr>
        <p:spPr>
          <a:xfrm>
            <a:off x="1072800" y="1584553"/>
            <a:ext cx="55296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55296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Kuvan paikkamerkki 6"/>
          <p:cNvSpPr>
            <a:spLocks noGrp="1"/>
          </p:cNvSpPr>
          <p:nvPr>
            <p:ph type="pic" sz="quarter" idx="20"/>
          </p:nvPr>
        </p:nvSpPr>
        <p:spPr>
          <a:xfrm>
            <a:off x="6775200" y="0"/>
            <a:ext cx="23688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12"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27959858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a:t>
            </a:r>
            <a:r>
              <a:rPr lang="fi-FI" dirty="0" err="1" smtClean="0"/>
              <a:t>napsautt</a:t>
            </a:r>
            <a:r>
              <a:rPr lang="fi-FI" dirty="0" smtClean="0"/>
              <a:t>.</a:t>
            </a:r>
          </a:p>
        </p:txBody>
      </p:sp>
    </p:spTree>
    <p:extLst>
      <p:ext uri="{BB962C8B-B14F-4D97-AF65-F5344CB8AC3E}">
        <p14:creationId xmlns:p14="http://schemas.microsoft.com/office/powerpoint/2010/main" val="2781393815"/>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sältödia tekstille ja kuvalle B">
    <p:spTree>
      <p:nvGrpSpPr>
        <p:cNvPr id="1" name=""/>
        <p:cNvGrpSpPr/>
        <p:nvPr/>
      </p:nvGrpSpPr>
      <p:grpSpPr>
        <a:xfrm>
          <a:off x="0" y="0"/>
          <a:ext cx="0" cy="0"/>
          <a:chOff x="0" y="0"/>
          <a:chExt cx="0" cy="0"/>
        </a:xfrm>
      </p:grpSpPr>
      <p:sp>
        <p:nvSpPr>
          <p:cNvPr id="15" name="Päivämäärän paikkamerkki 1"/>
          <p:cNvSpPr>
            <a:spLocks noGrp="1"/>
          </p:cNvSpPr>
          <p:nvPr>
            <p:ph type="dt" sz="half" idx="10"/>
          </p:nvPr>
        </p:nvSpPr>
        <p:spPr>
          <a:xfrm>
            <a:off x="282027" y="4728047"/>
            <a:ext cx="916709" cy="164690"/>
          </a:xfrm>
        </p:spPr>
        <p:txBody>
          <a:bodyPr/>
          <a:lstStyle/>
          <a:p>
            <a:fld id="{B470C21F-BEA7-4001-A59E-ED99F75C48EF}"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9" name="Kuvan paikkamerkki 6"/>
          <p:cNvSpPr>
            <a:spLocks noGrp="1"/>
          </p:cNvSpPr>
          <p:nvPr>
            <p:ph type="pic" sz="quarter" idx="20"/>
          </p:nvPr>
        </p:nvSpPr>
        <p:spPr>
          <a:xfrm>
            <a:off x="5090400" y="0"/>
            <a:ext cx="4053606"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8" name="Tekstin paikkamerkki 2"/>
          <p:cNvSpPr>
            <a:spLocks noGrp="1"/>
          </p:cNvSpPr>
          <p:nvPr>
            <p:ph idx="19"/>
          </p:nvPr>
        </p:nvSpPr>
        <p:spPr>
          <a:xfrm>
            <a:off x="1072800" y="158455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0"/>
              </a:spcBef>
              <a:spcAft>
                <a:spcPts val="7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100">
                <a:solidFill>
                  <a:srgbClr val="000000"/>
                </a:solidFill>
              </a:defRPr>
            </a:lvl3pPr>
            <a:lvl4pPr indent="-158400">
              <a:lnSpc>
                <a:spcPts val="1800"/>
              </a:lnSpc>
              <a:spcBef>
                <a:spcPts val="200"/>
              </a:spcBef>
              <a:spcAft>
                <a:spcPts val="200"/>
              </a:spcAft>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9" name="Tekstin paikkamerkki 28"/>
          <p:cNvSpPr>
            <a:spLocks noGrp="1"/>
          </p:cNvSpPr>
          <p:nvPr>
            <p:ph type="body" sz="quarter" idx="21" hasCustomPrompt="1"/>
          </p:nvPr>
        </p:nvSpPr>
        <p:spPr>
          <a:xfrm>
            <a:off x="1072800" y="1104452"/>
            <a:ext cx="3844800" cy="365682"/>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
        <p:nvSpPr>
          <p:cNvPr id="10"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386839783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sältödia pelkälle kuvalle">
    <p:spTree>
      <p:nvGrpSpPr>
        <p:cNvPr id="1" name=""/>
        <p:cNvGrpSpPr/>
        <p:nvPr/>
      </p:nvGrpSpPr>
      <p:grpSpPr>
        <a:xfrm>
          <a:off x="0" y="0"/>
          <a:ext cx="0" cy="0"/>
          <a:chOff x="0" y="0"/>
          <a:chExt cx="0" cy="0"/>
        </a:xfrm>
      </p:grpSpPr>
      <p:sp>
        <p:nvSpPr>
          <p:cNvPr id="19" name="Kuvan paikkamerkki 6"/>
          <p:cNvSpPr>
            <a:spLocks noGrp="1"/>
          </p:cNvSpPr>
          <p:nvPr>
            <p:ph type="pic" sz="quarter" idx="20"/>
          </p:nvPr>
        </p:nvSpPr>
        <p:spPr>
          <a:xfrm>
            <a:off x="0" y="0"/>
            <a:ext cx="91440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Tree>
    <p:extLst>
      <p:ext uri="{BB962C8B-B14F-4D97-AF65-F5344CB8AC3E}">
        <p14:creationId xmlns:p14="http://schemas.microsoft.com/office/powerpoint/2010/main" val="2058375146"/>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isältödia taulukoi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9" name="Tekstin paikkamerkki 3"/>
          <p:cNvSpPr>
            <a:spLocks noGrp="1"/>
          </p:cNvSpPr>
          <p:nvPr>
            <p:ph type="body" sz="quarter" idx="18"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1" name="Tekstin paikkamerkki 2"/>
          <p:cNvSpPr>
            <a:spLocks noGrp="1"/>
          </p:cNvSpPr>
          <p:nvPr>
            <p:ph type="body" sz="quarter" idx="23"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1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20" name="Sisällön paikkamerkki 4"/>
          <p:cNvSpPr>
            <a:spLocks noGrp="1"/>
          </p:cNvSpPr>
          <p:nvPr>
            <p:ph sz="quarter" idx="17"/>
          </p:nvPr>
        </p:nvSpPr>
        <p:spPr>
          <a:xfrm>
            <a:off x="1201739" y="1584200"/>
            <a:ext cx="6739862" cy="3010469"/>
          </a:xfrm>
        </p:spPr>
        <p:txBody>
          <a:bodyPr/>
          <a:lstStyle>
            <a:lvl1pPr marL="241200" indent="-212400">
              <a:buFont typeface="Arial" panose="020B0604020202020204" pitchFamily="34" charset="0"/>
              <a:buChar char="•"/>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2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25" name="Päivämäärän paikkamerkki 1"/>
          <p:cNvSpPr>
            <a:spLocks noGrp="1"/>
          </p:cNvSpPr>
          <p:nvPr>
            <p:ph type="dt" sz="half" idx="10"/>
          </p:nvPr>
        </p:nvSpPr>
        <p:spPr>
          <a:xfrm>
            <a:off x="282027" y="4728047"/>
            <a:ext cx="916709" cy="164690"/>
          </a:xfrm>
        </p:spPr>
        <p:txBody>
          <a:bodyPr/>
          <a:lstStyle/>
          <a:p>
            <a:fld id="{C26F1C2C-1F3D-4324-8DB1-2B3A728EB293}" type="datetime1">
              <a:rPr lang="fi-FI" smtClean="0">
                <a:solidFill>
                  <a:srgbClr val="29282E"/>
                </a:solidFill>
              </a:rPr>
              <a:pPr/>
              <a:t>21.9.2016</a:t>
            </a:fld>
            <a:endParaRPr lang="fi-FI" dirty="0">
              <a:solidFill>
                <a:srgbClr val="29282E"/>
              </a:solidFill>
            </a:endParaRPr>
          </a:p>
        </p:txBody>
      </p:sp>
      <p:sp>
        <p:nvSpPr>
          <p:cNvPr id="26"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Tree>
    <p:extLst>
      <p:ext uri="{BB962C8B-B14F-4D97-AF65-F5344CB8AC3E}">
        <p14:creationId xmlns:p14="http://schemas.microsoft.com/office/powerpoint/2010/main" val="334360380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isältödia tekstille ja taulukolle">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00B1868B-515C-4A84-A79A-DDEC623D6CDB}"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
        <p:nvSpPr>
          <p:cNvPr id="9" name="Tekstin paikkamerkki 28"/>
          <p:cNvSpPr>
            <a:spLocks noGrp="1"/>
          </p:cNvSpPr>
          <p:nvPr>
            <p:ph type="body" sz="quarter" idx="21" hasCustomPrompt="1"/>
          </p:nvPr>
        </p:nvSpPr>
        <p:spPr>
          <a:xfrm>
            <a:off x="1072799" y="1102950"/>
            <a:ext cx="6868801"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1"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
        <p:nvSpPr>
          <p:cNvPr id="13" name="Sisällön paikkamerkki 4"/>
          <p:cNvSpPr>
            <a:spLocks noGrp="1"/>
          </p:cNvSpPr>
          <p:nvPr>
            <p:ph sz="quarter" idx="23" hasCustomPrompt="1"/>
          </p:nvPr>
        </p:nvSpPr>
        <p:spPr>
          <a:xfrm>
            <a:off x="4572001" y="1584200"/>
            <a:ext cx="3369600" cy="2892550"/>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dirty="0"/>
              <a:t>Lisää objekti</a:t>
            </a:r>
          </a:p>
        </p:txBody>
      </p:sp>
      <p:sp>
        <p:nvSpPr>
          <p:cNvPr id="12" name="Tekstin paikkamerkki 2"/>
          <p:cNvSpPr>
            <a:spLocks noGrp="1"/>
          </p:cNvSpPr>
          <p:nvPr>
            <p:ph idx="19"/>
          </p:nvPr>
        </p:nvSpPr>
        <p:spPr>
          <a:xfrm>
            <a:off x="1072800" y="1582404"/>
            <a:ext cx="3499200" cy="2894345"/>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lnSpc>
                <a:spcPts val="1800"/>
              </a:lnSpc>
              <a:spcBef>
                <a:spcPts val="200"/>
              </a:spcBef>
              <a:spcAft>
                <a:spcPts val="200"/>
              </a:spcAft>
              <a:buSzPct val="125000"/>
              <a:defRPr sz="1300" baseline="0">
                <a:solidFill>
                  <a:srgbClr val="000000"/>
                </a:solidFill>
              </a:defRPr>
            </a:lvl2pPr>
            <a:lvl3pPr indent="-158400">
              <a:lnSpc>
                <a:spcPts val="1800"/>
              </a:lnSpc>
              <a:spcBef>
                <a:spcPts val="200"/>
              </a:spcBef>
              <a:spcAft>
                <a:spcPts val="200"/>
              </a:spcAft>
              <a:buSzPct val="125000"/>
              <a:defRPr sz="1050">
                <a:solidFill>
                  <a:srgbClr val="000000"/>
                </a:solidFill>
              </a:defRPr>
            </a:lvl3pPr>
            <a:lvl4pPr indent="-158400">
              <a:lnSpc>
                <a:spcPts val="1800"/>
              </a:lnSpc>
              <a:spcBef>
                <a:spcPts val="200"/>
              </a:spcBef>
              <a:spcAft>
                <a:spcPts val="200"/>
              </a:spcAft>
              <a:buSzPct val="125000"/>
              <a:defRPr sz="105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Tree>
    <p:extLst>
      <p:ext uri="{BB962C8B-B14F-4D97-AF65-F5344CB8AC3E}">
        <p14:creationId xmlns:p14="http://schemas.microsoft.com/office/powerpoint/2010/main" val="4179549521"/>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sältödia isoille taulukoille">
    <p:spTree>
      <p:nvGrpSpPr>
        <p:cNvPr id="1" name=""/>
        <p:cNvGrpSpPr/>
        <p:nvPr/>
      </p:nvGrpSpPr>
      <p:grpSpPr>
        <a:xfrm>
          <a:off x="0" y="0"/>
          <a:ext cx="0" cy="0"/>
          <a:chOff x="0" y="0"/>
          <a:chExt cx="0" cy="0"/>
        </a:xfrm>
      </p:grpSpPr>
      <p:sp>
        <p:nvSpPr>
          <p:cNvPr id="30" name="Tekstin paikkamerkki 28"/>
          <p:cNvSpPr>
            <a:spLocks noGrp="1"/>
          </p:cNvSpPr>
          <p:nvPr>
            <p:ph type="body" sz="quarter" idx="15" hasCustomPrompt="1"/>
          </p:nvPr>
        </p:nvSpPr>
        <p:spPr>
          <a:xfrm>
            <a:off x="252000" y="282150"/>
            <a:ext cx="7992000" cy="648000"/>
          </a:xfrm>
          <a:prstGeom prst="rect">
            <a:avLst/>
          </a:prstGeom>
        </p:spPr>
        <p:txBody>
          <a:bodyPr/>
          <a:lstStyle>
            <a:lvl1pPr marL="14400" indent="0">
              <a:lnSpc>
                <a:spcPts val="2700"/>
              </a:lnSpc>
              <a:spcAft>
                <a:spcPts val="0"/>
              </a:spcAft>
              <a:buFontTx/>
              <a:buNone/>
              <a:defRPr sz="2200" b="1">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7"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8"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19"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5" name="Sisällön paikkamerkki 4"/>
          <p:cNvSpPr>
            <a:spLocks noGrp="1"/>
          </p:cNvSpPr>
          <p:nvPr>
            <p:ph sz="quarter" idx="17"/>
          </p:nvPr>
        </p:nvSpPr>
        <p:spPr>
          <a:xfrm>
            <a:off x="381000" y="1103313"/>
            <a:ext cx="8391525" cy="3541712"/>
          </a:xfrm>
        </p:spPr>
        <p:txBody>
          <a:bodyPr/>
          <a:lstStyle>
            <a:lvl1pPr marL="0" indent="0">
              <a:buFontTx/>
              <a:buNone/>
              <a:defRPr/>
            </a:lvl1pPr>
            <a:lvl2pPr marL="471332" indent="0">
              <a:lnSpc>
                <a:spcPts val="1800"/>
              </a:lnSpc>
              <a:spcBef>
                <a:spcPts val="200"/>
              </a:spcBef>
              <a:spcAft>
                <a:spcPts val="200"/>
              </a:spcAft>
              <a:buFontTx/>
              <a:buNone/>
              <a:defRPr/>
            </a:lvl2pPr>
            <a:lvl3pPr marL="786191" indent="0">
              <a:lnSpc>
                <a:spcPts val="1800"/>
              </a:lnSpc>
              <a:spcBef>
                <a:spcPts val="200"/>
              </a:spcBef>
              <a:spcAft>
                <a:spcPts val="200"/>
              </a:spcAft>
              <a:buFontTx/>
              <a:buNone/>
              <a:defRPr/>
            </a:lvl3pPr>
            <a:lvl4pPr marL="1109451" indent="0">
              <a:lnSpc>
                <a:spcPts val="1800"/>
              </a:lnSpc>
              <a:spcBef>
                <a:spcPts val="200"/>
              </a:spcBef>
              <a:spcAft>
                <a:spcPts val="200"/>
              </a:spcAft>
              <a:buFontTx/>
              <a:buNone/>
              <a:defRPr/>
            </a:lvl4pPr>
          </a:lstStyle>
          <a:p>
            <a:pPr lvl="0"/>
            <a:r>
              <a:rPr lang="fi-FI" smtClean="0"/>
              <a:t>Muokkaa tekstin perustyylejä napsauttamalla</a:t>
            </a:r>
          </a:p>
        </p:txBody>
      </p:sp>
      <p:sp>
        <p:nvSpPr>
          <p:cNvPr id="16" name="Tekstin paikkamerkki 2"/>
          <p:cNvSpPr>
            <a:spLocks noGrp="1"/>
          </p:cNvSpPr>
          <p:nvPr>
            <p:ph type="body" sz="quarter" idx="18" hasCustomPrompt="1"/>
          </p:nvPr>
        </p:nvSpPr>
        <p:spPr>
          <a:xfrm>
            <a:off x="2334682" y="4727574"/>
            <a:ext cx="2971717" cy="165163"/>
          </a:xfrm>
        </p:spPr>
        <p:txBody>
          <a:bodyPr>
            <a:noAutofit/>
          </a:bodyPr>
          <a:lstStyle>
            <a:lvl1pPr marL="0" indent="0">
              <a:lnSpc>
                <a:spcPct val="100000"/>
              </a:lnSpc>
              <a:spcBef>
                <a:spcPts val="0"/>
              </a:spcBef>
              <a:spcAft>
                <a:spcPts val="0"/>
              </a:spcAft>
              <a:buFontTx/>
              <a:buNone/>
              <a:defRPr sz="700" spc="0" baseline="0"/>
            </a:lvl1pPr>
          </a:lstStyle>
          <a:p>
            <a:pPr lvl="0"/>
            <a:r>
              <a:rPr lang="fi-FI" dirty="0"/>
              <a:t>Lähde tähän</a:t>
            </a:r>
          </a:p>
        </p:txBody>
      </p:sp>
    </p:spTree>
    <p:extLst>
      <p:ext uri="{BB962C8B-B14F-4D97-AF65-F5344CB8AC3E}">
        <p14:creationId xmlns:p14="http://schemas.microsoft.com/office/powerpoint/2010/main" val="122529253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yhjä dia">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stretch>
            <a:fillRect/>
          </a:stretch>
        </p:blipFill>
        <p:spPr>
          <a:xfrm>
            <a:off x="8335624" y="368923"/>
            <a:ext cx="437056" cy="437032"/>
          </a:xfrm>
          <a:prstGeom prst="rect">
            <a:avLst/>
          </a:prstGeom>
        </p:spPr>
      </p:pic>
      <p:sp>
        <p:nvSpPr>
          <p:cNvPr id="3"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4" name="Päivämäärän paikkamerkki 1"/>
          <p:cNvSpPr>
            <a:spLocks noGrp="1"/>
          </p:cNvSpPr>
          <p:nvPr>
            <p:ph type="dt" sz="half" idx="10"/>
          </p:nvPr>
        </p:nvSpPr>
        <p:spPr>
          <a:xfrm>
            <a:off x="282027" y="4728047"/>
            <a:ext cx="916709" cy="164690"/>
          </a:xfrm>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7" name="Tekstin paikkamerkki 3"/>
          <p:cNvSpPr>
            <a:spLocks noGrp="1"/>
          </p:cNvSpPr>
          <p:nvPr>
            <p:ph type="body" sz="quarter" idx="22" hasCustomPrompt="1"/>
          </p:nvPr>
        </p:nvSpPr>
        <p:spPr>
          <a:xfrm>
            <a:off x="252000" y="290513"/>
            <a:ext cx="4320000" cy="250837"/>
          </a:xfrm>
          <a:prstGeom prst="rect">
            <a:avLst/>
          </a:prstGeom>
        </p:spPr>
        <p:txBody>
          <a:bodyPr anchor="t"/>
          <a:lstStyle>
            <a:lvl1pPr marL="25200" indent="0">
              <a:lnSpc>
                <a:spcPct val="100000"/>
              </a:lnSpc>
              <a:spcBef>
                <a:spcPts val="0"/>
              </a:spcBef>
              <a:spcAft>
                <a:spcPts val="0"/>
              </a:spcAft>
              <a:buFontTx/>
              <a:buNone/>
              <a:defRPr sz="1000" b="0" kern="1200" spc="0" baseline="0">
                <a:solidFill>
                  <a:schemeClr val="tx1"/>
                </a:solidFill>
              </a:defRPr>
            </a:lvl1pPr>
            <a:lvl2pPr marL="314865" indent="0">
              <a:buFontTx/>
              <a:buNone/>
              <a:defRPr/>
            </a:lvl2pPr>
            <a:lvl3pPr marL="629724" indent="0">
              <a:buFontTx/>
              <a:buNone/>
              <a:defRPr/>
            </a:lvl3pPr>
            <a:lvl4pPr marL="944589" indent="0">
              <a:buFontTx/>
              <a:buNone/>
              <a:defRPr/>
            </a:lvl4pPr>
            <a:lvl5pPr marL="1267851" indent="0">
              <a:buFontTx/>
              <a:buNone/>
              <a:defRPr/>
            </a:lvl5pPr>
          </a:lstStyle>
          <a:p>
            <a:pPr lvl="0"/>
            <a:r>
              <a:rPr lang="en-US" dirty="0" err="1"/>
              <a:t>Väliotsikko</a:t>
            </a:r>
            <a:r>
              <a:rPr lang="en-US" dirty="0"/>
              <a:t> </a:t>
            </a:r>
            <a:r>
              <a:rPr lang="en-US" dirty="0" err="1"/>
              <a:t>yläviitteenä</a:t>
            </a:r>
            <a:endParaRPr lang="fi-FI" dirty="0"/>
          </a:p>
        </p:txBody>
      </p:sp>
    </p:spTree>
    <p:extLst>
      <p:ext uri="{BB962C8B-B14F-4D97-AF65-F5344CB8AC3E}">
        <p14:creationId xmlns:p14="http://schemas.microsoft.com/office/powerpoint/2010/main" val="428002115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Väliotsikkodia - valkoinen">
    <p:spTree>
      <p:nvGrpSpPr>
        <p:cNvPr id="1" name=""/>
        <p:cNvGrpSpPr/>
        <p:nvPr/>
      </p:nvGrpSpPr>
      <p:grpSpPr>
        <a:xfrm>
          <a:off x="0" y="0"/>
          <a:ext cx="0" cy="0"/>
          <a:chOff x="0" y="0"/>
          <a:chExt cx="0" cy="0"/>
        </a:xfrm>
      </p:grpSpPr>
      <p:pic>
        <p:nvPicPr>
          <p:cNvPr id="10" name="Kuva 9"/>
          <p:cNvPicPr>
            <a:picLocks noChangeAspect="1"/>
          </p:cNvPicPr>
          <p:nvPr userDrawn="1"/>
        </p:nvPicPr>
        <p:blipFill>
          <a:blip r:embed="rId2"/>
          <a:stretch>
            <a:fillRect/>
          </a:stretch>
        </p:blipFill>
        <p:spPr>
          <a:xfrm>
            <a:off x="8335624" y="368923"/>
            <a:ext cx="437056" cy="437032"/>
          </a:xfrm>
          <a:prstGeom prst="rect">
            <a:avLst/>
          </a:prstGeom>
        </p:spPr>
      </p:pic>
      <p:sp>
        <p:nvSpPr>
          <p:cNvPr id="14" name="Dian numeron paikkamerkki 3"/>
          <p:cNvSpPr>
            <a:spLocks noGrp="1"/>
          </p:cNvSpPr>
          <p:nvPr>
            <p:ph type="sldNum" sz="quarter" idx="12"/>
          </p:nvPr>
        </p:nvSpPr>
        <p:spPr>
          <a:xfrm>
            <a:off x="8005977" y="4729407"/>
            <a:ext cx="863990" cy="165406"/>
          </a:xfrm>
          <a:prstGeom prst="rect">
            <a:avLst/>
          </a:prstGeom>
        </p:spPr>
        <p:txBody>
          <a:bodyPr/>
          <a:lstStyle>
            <a:lvl1pPr>
              <a:defRPr sz="700"/>
            </a:lvl1pPr>
          </a:lstStyle>
          <a:p>
            <a:fld id="{6FCB6B90-8271-4E8F-82C1-E646FBB48A2E}" type="slidenum">
              <a:rPr lang="fi-FI" smtClean="0">
                <a:solidFill>
                  <a:srgbClr val="29282E"/>
                </a:solidFill>
              </a:rPr>
              <a:pPr/>
              <a:t>‹#›</a:t>
            </a:fld>
            <a:endParaRPr lang="fi-FI" dirty="0">
              <a:solidFill>
                <a:srgbClr val="29282E"/>
              </a:solidFill>
            </a:endParaRPr>
          </a:p>
        </p:txBody>
      </p:sp>
      <p:sp>
        <p:nvSpPr>
          <p:cNvPr id="15" name="Päivämäärän paikkamerkki 1"/>
          <p:cNvSpPr>
            <a:spLocks noGrp="1"/>
          </p:cNvSpPr>
          <p:nvPr>
            <p:ph type="dt" sz="half" idx="10"/>
          </p:nvPr>
        </p:nvSpPr>
        <p:spPr>
          <a:xfrm>
            <a:off x="282027" y="4728047"/>
            <a:ext cx="916709" cy="164690"/>
          </a:xfrm>
        </p:spPr>
        <p:txBody>
          <a:bodyPr/>
          <a:lstStyle/>
          <a:p>
            <a:fld id="{8D9E7F89-CFBC-40A6-849E-791F2CE17670}" type="datetime1">
              <a:rPr lang="fi-FI" smtClean="0">
                <a:solidFill>
                  <a:srgbClr val="29282E"/>
                </a:solidFill>
              </a:rPr>
              <a:pPr/>
              <a:t>21.9.2016</a:t>
            </a:fld>
            <a:endParaRPr lang="fi-FI" dirty="0">
              <a:solidFill>
                <a:srgbClr val="29282E"/>
              </a:solidFill>
            </a:endParaRPr>
          </a:p>
        </p:txBody>
      </p:sp>
      <p:sp>
        <p:nvSpPr>
          <p:cNvPr id="17" name="Alatunnisteen paikkamerkki 2"/>
          <p:cNvSpPr>
            <a:spLocks noGrp="1"/>
          </p:cNvSpPr>
          <p:nvPr>
            <p:ph type="ftr" sz="quarter" idx="11"/>
          </p:nvPr>
        </p:nvSpPr>
        <p:spPr>
          <a:xfrm>
            <a:off x="1111510" y="4728047"/>
            <a:ext cx="1295891" cy="164690"/>
          </a:xfrm>
        </p:spPr>
        <p:txBody>
          <a:bodyPr/>
          <a:lstStyle/>
          <a:p>
            <a:r>
              <a:rPr lang="fi-FI" dirty="0">
                <a:solidFill>
                  <a:srgbClr val="29282E"/>
                </a:solidFill>
              </a:rPr>
              <a:t>Teknologiateollisuus</a:t>
            </a:r>
          </a:p>
        </p:txBody>
      </p:sp>
      <p:sp>
        <p:nvSpPr>
          <p:cNvPr id="11" name="Tekstin paikkamerkki 28"/>
          <p:cNvSpPr>
            <a:spLocks noGrp="1"/>
          </p:cNvSpPr>
          <p:nvPr>
            <p:ph type="body" sz="quarter" idx="22" hasCustomPrompt="1"/>
          </p:nvPr>
        </p:nvSpPr>
        <p:spPr>
          <a:xfrm>
            <a:off x="1072800" y="1913747"/>
            <a:ext cx="7171200" cy="1176411"/>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Tree>
    <p:extLst>
      <p:ext uri="{BB962C8B-B14F-4D97-AF65-F5344CB8AC3E}">
        <p14:creationId xmlns:p14="http://schemas.microsoft.com/office/powerpoint/2010/main" val="376392102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alkoinen">
    <p:bg>
      <p:bgPr>
        <a:solidFill>
          <a:schemeClr val="bg1"/>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rgbClr val="000000"/>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rgbClr val="000000"/>
                </a:solidFill>
              </a:defRPr>
            </a:lvl1pPr>
          </a:lstStyle>
          <a:p>
            <a:fld id="{4D1D5393-FFB8-4AFB-965F-DF835FFEFFC2}" type="datetime1">
              <a:rPr lang="fi-FI" smtClean="0"/>
              <a:pPr/>
              <a:t>21.9.2016</a:t>
            </a:fld>
            <a:endParaRPr lang="fi-FI" dirty="0"/>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rgbClr val="000000"/>
                </a:solidFill>
              </a:defRPr>
            </a:lvl1pPr>
          </a:lstStyle>
          <a:p>
            <a:r>
              <a:rPr lang="fi-FI"/>
              <a:t>Teknologiateollisuus</a:t>
            </a:r>
            <a:endParaRPr lang="fi-FI" dirty="0"/>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rgbClr val="000000"/>
                </a:solidFill>
              </a:defRPr>
            </a:lvl1pPr>
            <a:lvl2pPr indent="-158400">
              <a:buSzPct val="125000"/>
              <a:defRPr sz="1300" baseline="0">
                <a:solidFill>
                  <a:srgbClr val="000000"/>
                </a:solidFill>
              </a:defRPr>
            </a:lvl2pPr>
            <a:lvl3pPr indent="-158400">
              <a:buSzPct val="125000"/>
              <a:defRPr sz="1100">
                <a:solidFill>
                  <a:srgbClr val="000000"/>
                </a:solidFill>
              </a:defRPr>
            </a:lvl3pPr>
            <a:lvl4pPr indent="-158400">
              <a:buSzPct val="125000"/>
              <a:defRPr sz="1000">
                <a:solidFill>
                  <a:srgbClr val="000000"/>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rgbClr val="000000"/>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779828360"/>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ogodia">
    <p:bg>
      <p:bgPr>
        <a:solidFill>
          <a:srgbClr val="000000"/>
        </a:solidFill>
        <a:effectLst/>
      </p:bgPr>
    </p:bg>
    <p:spTree>
      <p:nvGrpSpPr>
        <p:cNvPr id="1" name=""/>
        <p:cNvGrpSpPr/>
        <p:nvPr/>
      </p:nvGrpSpPr>
      <p:grpSpPr>
        <a:xfrm>
          <a:off x="0" y="0"/>
          <a:ext cx="0" cy="0"/>
          <a:chOff x="0" y="0"/>
          <a:chExt cx="0" cy="0"/>
        </a:xfrm>
      </p:grpSpPr>
      <p:pic>
        <p:nvPicPr>
          <p:cNvPr id="21" name="Kuva 20"/>
          <p:cNvPicPr>
            <a:picLocks noChangeAspect="1"/>
          </p:cNvPicPr>
          <p:nvPr userDrawn="1"/>
        </p:nvPicPr>
        <p:blipFill>
          <a:blip r:embed="rId2"/>
          <a:stretch>
            <a:fillRect/>
          </a:stretch>
        </p:blipFill>
        <p:spPr>
          <a:xfrm>
            <a:off x="2072269" y="1966957"/>
            <a:ext cx="4730093" cy="1172552"/>
          </a:xfrm>
          <a:prstGeom prst="rect">
            <a:avLst/>
          </a:prstGeom>
        </p:spPr>
      </p:pic>
    </p:spTree>
    <p:extLst>
      <p:ext uri="{BB962C8B-B14F-4D97-AF65-F5344CB8AC3E}">
        <p14:creationId xmlns:p14="http://schemas.microsoft.com/office/powerpoint/2010/main" val="2421461780"/>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tsikkodia">
    <p:bg>
      <p:bgPr>
        <a:solidFill>
          <a:srgbClr val="000000"/>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881898"/>
            <a:ext cx="6977283" cy="1165268"/>
          </a:xfrm>
          <a:prstGeom prst="rect">
            <a:avLst/>
          </a:prstGeom>
        </p:spPr>
        <p:txBody>
          <a:bodyPr>
            <a:normAutofit/>
          </a:bodyPr>
          <a:lstStyle>
            <a:lvl1pPr marL="10800" indent="0">
              <a:lnSpc>
                <a:spcPct val="100000"/>
              </a:lnSpc>
              <a:spcBef>
                <a:spcPts val="0"/>
              </a:spcBef>
              <a:spcAft>
                <a:spcPts val="0"/>
              </a:spcAft>
              <a:buFontTx/>
              <a:buNone/>
              <a:defRPr sz="26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pääotsikkoa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553C366-6A2C-43B9-A437-B827E0484441}"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3190183113"/>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smtClean="0"/>
              <a:t>Muokkaa väliotsikkoa </a:t>
            </a:r>
            <a:r>
              <a:rPr lang="fi-FI" dirty="0" err="1" smtClean="0"/>
              <a:t>napsautt</a:t>
            </a:r>
            <a:r>
              <a:rPr lang="fi-FI" dirty="0" smtClean="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pPr/>
              <a:t>‹#›</a:t>
            </a:fld>
            <a:endParaRPr lang="fi-FI" dirty="0"/>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t>21.9.2016</a:t>
            </a:fld>
            <a:endParaRPr lang="fi-FI" dirty="0"/>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smtClean="0"/>
              <a:t>Teknologiateollisuus</a:t>
            </a:r>
            <a:endParaRPr lang="fi-FI" dirty="0"/>
          </a:p>
        </p:txBody>
      </p:sp>
    </p:spTree>
    <p:extLst>
      <p:ext uri="{BB962C8B-B14F-4D97-AF65-F5344CB8AC3E}">
        <p14:creationId xmlns:p14="http://schemas.microsoft.com/office/powerpoint/2010/main" val="330501944"/>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äliotsikkodia - turkoosi">
    <p:bg>
      <p:bgPr>
        <a:solidFill>
          <a:srgbClr val="0ACFCF"/>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9"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0"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2"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BD49F65-936D-47C1-B476-B10D0AC9DEC4}" type="datetime1">
              <a:rPr lang="fi-FI" smtClean="0">
                <a:solidFill>
                  <a:srgbClr val="FFFFFF"/>
                </a:solidFill>
              </a:rPr>
              <a:pPr/>
              <a:t>21.9.2016</a:t>
            </a:fld>
            <a:endParaRPr lang="fi-FI" dirty="0">
              <a:solidFill>
                <a:srgbClr val="FFFFFF"/>
              </a:solidFill>
            </a:endParaRPr>
          </a:p>
        </p:txBody>
      </p:sp>
      <p:sp>
        <p:nvSpPr>
          <p:cNvPr id="14"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992473354"/>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turkoosi">
    <p:bg>
      <p:bgPr>
        <a:solidFill>
          <a:srgbClr val="0ACFCF"/>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8E114E9B-AF34-462B-9107-FB4A4FE20955}"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3052"/>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45368079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äliotsikkodia - petroli">
    <p:bg>
      <p:bgPr>
        <a:solidFill>
          <a:srgbClr val="0F78B2"/>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7D0C29F-D373-4791-88C9-86C29F06AD83}"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67675411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etroli">
    <p:bg>
      <p:bgPr>
        <a:solidFill>
          <a:srgbClr val="0F78B2"/>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5C870B0A-5FAA-48CC-9422-68AAC5A5CADB}"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11" name="Tekstin paikkamerkki 2"/>
          <p:cNvSpPr>
            <a:spLocks noGrp="1"/>
          </p:cNvSpPr>
          <p:nvPr>
            <p:ph idx="21"/>
          </p:nvPr>
        </p:nvSpPr>
        <p:spPr>
          <a:xfrm>
            <a:off x="1072800" y="1584884"/>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12"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203974511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äliotsikkodia - sininen">
    <p:bg>
      <p:bgPr>
        <a:solidFill>
          <a:srgbClr val="141F94"/>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33A50D0A-99B9-48FE-8B08-047EE10ADBDA}"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095972939"/>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sininen">
    <p:bg>
      <p:bgPr>
        <a:solidFill>
          <a:srgbClr val="141F94"/>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71EF2A4B-BD6C-442B-B37A-933F3A2F5101}"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029598667"/>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äliotsikkodia - violetti">
    <p:bg>
      <p:bgPr>
        <a:solidFill>
          <a:srgbClr val="8A0FA6"/>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0"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2"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4"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AA3CBEF-2865-4434-A020-1FAA7DCEF42D}" type="datetime1">
              <a:rPr lang="fi-FI" smtClean="0">
                <a:solidFill>
                  <a:srgbClr val="FFFFFF"/>
                </a:solidFill>
              </a:rPr>
              <a:pPr/>
              <a:t>21.9.2016</a:t>
            </a:fld>
            <a:endParaRPr lang="fi-FI" dirty="0">
              <a:solidFill>
                <a:srgbClr val="FFFFFF"/>
              </a:solidFill>
            </a:endParaRPr>
          </a:p>
        </p:txBody>
      </p:sp>
      <p:sp>
        <p:nvSpPr>
          <p:cNvPr id="15"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4067862292"/>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violetti">
    <p:bg>
      <p:bgPr>
        <a:solidFill>
          <a:srgbClr val="8A0FA6"/>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04B4512B-9268-4DA6-A4DE-9BAC66E0AE0F}"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3950821695"/>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Väliotsikkodia - pinkki">
    <p:bg>
      <p:bgPr>
        <a:solidFill>
          <a:srgbClr val="FF00B8"/>
        </a:solidFill>
        <a:effectLst/>
      </p:bgPr>
    </p:bg>
    <p:spTree>
      <p:nvGrpSpPr>
        <p:cNvPr id="1" name=""/>
        <p:cNvGrpSpPr/>
        <p:nvPr/>
      </p:nvGrpSpPr>
      <p:grpSpPr>
        <a:xfrm>
          <a:off x="0" y="0"/>
          <a:ext cx="0" cy="0"/>
          <a:chOff x="0" y="0"/>
          <a:chExt cx="0" cy="0"/>
        </a:xfrm>
      </p:grpSpPr>
      <p:pic>
        <p:nvPicPr>
          <p:cNvPr id="8" name="Kuva 7"/>
          <p:cNvPicPr>
            <a:picLocks noChangeAspect="1"/>
          </p:cNvPicPr>
          <p:nvPr userDrawn="1"/>
        </p:nvPicPr>
        <p:blipFill>
          <a:blip r:embed="rId2"/>
          <a:stretch>
            <a:fillRect/>
          </a:stretch>
        </p:blipFill>
        <p:spPr>
          <a:xfrm>
            <a:off x="8335004" y="370433"/>
            <a:ext cx="437200" cy="437174"/>
          </a:xfrm>
          <a:prstGeom prst="rect">
            <a:avLst/>
          </a:prstGeom>
        </p:spPr>
      </p:pic>
      <p:sp>
        <p:nvSpPr>
          <p:cNvPr id="14" name="Tekstin paikkamerkki 28"/>
          <p:cNvSpPr>
            <a:spLocks noGrp="1"/>
          </p:cNvSpPr>
          <p:nvPr>
            <p:ph type="body" sz="quarter" idx="15" hasCustomPrompt="1"/>
          </p:nvPr>
        </p:nvSpPr>
        <p:spPr>
          <a:xfrm>
            <a:off x="1072800" y="1924882"/>
            <a:ext cx="6977283" cy="1165268"/>
          </a:xfrm>
          <a:prstGeom prst="rect">
            <a:avLst/>
          </a:prstGeom>
        </p:spPr>
        <p:txBody>
          <a:bodyPr/>
          <a:lstStyle>
            <a:lvl1pPr marL="10800" indent="0">
              <a:lnSpc>
                <a:spcPts val="2700"/>
              </a:lnSpc>
              <a:spcBef>
                <a:spcPts val="0"/>
              </a:spcBef>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väliotsikkoa </a:t>
            </a:r>
            <a:r>
              <a:rPr lang="fi-FI" dirty="0" err="1"/>
              <a:t>napsautt</a:t>
            </a:r>
            <a:r>
              <a:rPr lang="fi-FI" dirty="0"/>
              <a:t>.</a:t>
            </a:r>
          </a:p>
        </p:txBody>
      </p:sp>
      <p:sp>
        <p:nvSpPr>
          <p:cNvPr id="15" name="Dian numeron paikkamerkki 3"/>
          <p:cNvSpPr>
            <a:spLocks noGrp="1"/>
          </p:cNvSpPr>
          <p:nvPr>
            <p:ph type="sldNum" sz="quarter" idx="12"/>
          </p:nvPr>
        </p:nvSpPr>
        <p:spPr>
          <a:xfrm>
            <a:off x="8005977" y="4729407"/>
            <a:ext cx="863990" cy="165406"/>
          </a:xfrm>
          <a:prstGeom prst="rect">
            <a:avLst/>
          </a:prstGeom>
        </p:spPr>
        <p:txBody>
          <a:bodyPr/>
          <a:lstStyle>
            <a:lvl1pPr>
              <a:defRPr sz="700">
                <a:solidFill>
                  <a:schemeClr val="bg1"/>
                </a:solidFill>
              </a:defRPr>
            </a:lvl1pPr>
          </a:lstStyle>
          <a:p>
            <a:fld id="{6FCB6B90-8271-4E8F-82C1-E646FBB48A2E}" type="slidenum">
              <a:rPr lang="fi-FI" smtClean="0">
                <a:solidFill>
                  <a:srgbClr val="FFFFFF"/>
                </a:solidFill>
              </a:rPr>
              <a:pPr/>
              <a:t>‹#›</a:t>
            </a:fld>
            <a:endParaRPr lang="fi-FI" dirty="0">
              <a:solidFill>
                <a:srgbClr val="FFFFFF"/>
              </a:solidFill>
            </a:endParaRPr>
          </a:p>
        </p:txBody>
      </p:sp>
      <p:sp>
        <p:nvSpPr>
          <p:cNvPr id="17"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FAF34066-C849-43D6-AD11-EC5B4E0FCE81}" type="datetime1">
              <a:rPr lang="fi-FI" smtClean="0">
                <a:solidFill>
                  <a:srgbClr val="FFFFFF"/>
                </a:solidFill>
              </a:rPr>
              <a:pPr/>
              <a:t>21.9.2016</a:t>
            </a:fld>
            <a:endParaRPr lang="fi-FI" dirty="0">
              <a:solidFill>
                <a:srgbClr val="FFFFFF"/>
              </a:solidFill>
            </a:endParaRPr>
          </a:p>
        </p:txBody>
      </p:sp>
      <p:sp>
        <p:nvSpPr>
          <p:cNvPr id="18"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75771148"/>
      </p:ext>
    </p:extLst>
  </p:cSld>
  <p:clrMapOvr>
    <a:masterClrMapping/>
  </p:clrMapOvr>
  <p:transition spd="med">
    <p:fade/>
  </p:transition>
  <p:extLst mod="1">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äliotsikkodia tekstille ja kuvalle - pinkki">
    <p:bg>
      <p:bgPr>
        <a:solidFill>
          <a:srgbClr val="FF00B8"/>
        </a:solidFill>
        <a:effectLst/>
      </p:bgPr>
    </p:bg>
    <p:spTree>
      <p:nvGrpSpPr>
        <p:cNvPr id="1" name=""/>
        <p:cNvGrpSpPr/>
        <p:nvPr/>
      </p:nvGrpSpPr>
      <p:grpSpPr>
        <a:xfrm>
          <a:off x="0" y="0"/>
          <a:ext cx="0" cy="0"/>
          <a:chOff x="0" y="0"/>
          <a:chExt cx="0" cy="0"/>
        </a:xfrm>
      </p:grpSpPr>
      <p:sp>
        <p:nvSpPr>
          <p:cNvPr id="14" name="Kuvan paikkamerkki 6"/>
          <p:cNvSpPr>
            <a:spLocks noGrp="1"/>
          </p:cNvSpPr>
          <p:nvPr>
            <p:ph type="pic" sz="quarter" idx="18"/>
          </p:nvPr>
        </p:nvSpPr>
        <p:spPr>
          <a:xfrm>
            <a:off x="5090400" y="0"/>
            <a:ext cx="4053605" cy="5143500"/>
          </a:xfrm>
          <a:prstGeom prst="rect">
            <a:avLst/>
          </a:prstGeom>
        </p:spPr>
        <p:txBody>
          <a:bodyPr anchor="ctr"/>
          <a:lstStyle>
            <a:lvl1pPr marL="0" indent="0" algn="ctr">
              <a:buFontTx/>
              <a:buNone/>
              <a:defRPr sz="1500">
                <a:solidFill>
                  <a:schemeClr val="bg1"/>
                </a:solidFill>
              </a:defRPr>
            </a:lvl1pPr>
          </a:lstStyle>
          <a:p>
            <a:r>
              <a:rPr lang="fi-FI" smtClean="0"/>
              <a:t>Lisää kuva napsauttamalla kuvaketta</a:t>
            </a:r>
            <a:endParaRPr lang="fi-FI" dirty="0"/>
          </a:p>
        </p:txBody>
      </p:sp>
      <p:sp>
        <p:nvSpPr>
          <p:cNvPr id="9" name="Päivämäärän paikkamerkki 1"/>
          <p:cNvSpPr>
            <a:spLocks noGrp="1"/>
          </p:cNvSpPr>
          <p:nvPr>
            <p:ph type="dt" sz="half" idx="10"/>
          </p:nvPr>
        </p:nvSpPr>
        <p:spPr>
          <a:xfrm>
            <a:off x="282027" y="4728047"/>
            <a:ext cx="916709" cy="164690"/>
          </a:xfrm>
        </p:spPr>
        <p:txBody>
          <a:bodyPr/>
          <a:lstStyle>
            <a:lvl1pPr>
              <a:defRPr>
                <a:solidFill>
                  <a:schemeClr val="bg1"/>
                </a:solidFill>
              </a:defRPr>
            </a:lvl1pPr>
          </a:lstStyle>
          <a:p>
            <a:fld id="{91DAFD31-6E2D-43E4-B45F-A91916303127}" type="datetime1">
              <a:rPr lang="fi-FI" smtClean="0">
                <a:solidFill>
                  <a:srgbClr val="FFFFFF"/>
                </a:solidFill>
              </a:rPr>
              <a:pPr/>
              <a:t>21.9.2016</a:t>
            </a:fld>
            <a:endParaRPr lang="fi-FI" dirty="0">
              <a:solidFill>
                <a:srgbClr val="FFFFFF"/>
              </a:solidFill>
            </a:endParaRPr>
          </a:p>
        </p:txBody>
      </p:sp>
      <p:sp>
        <p:nvSpPr>
          <p:cNvPr id="10" name="Alatunnisteen paikkamerkki 2"/>
          <p:cNvSpPr>
            <a:spLocks noGrp="1"/>
          </p:cNvSpPr>
          <p:nvPr>
            <p:ph type="ftr" sz="quarter" idx="11"/>
          </p:nvPr>
        </p:nvSpPr>
        <p:spPr>
          <a:xfrm>
            <a:off x="1111510" y="4728047"/>
            <a:ext cx="1295891" cy="164690"/>
          </a:xfrm>
        </p:spPr>
        <p:txBody>
          <a:bodyPr/>
          <a:lstStyle>
            <a:lvl1pPr>
              <a:defRPr>
                <a:solidFill>
                  <a:schemeClr val="bg1"/>
                </a:solidFill>
              </a:defRPr>
            </a:lvl1pPr>
          </a:lstStyle>
          <a:p>
            <a:r>
              <a:rPr lang="fi-FI">
                <a:solidFill>
                  <a:srgbClr val="FFFFFF"/>
                </a:solidFill>
              </a:rPr>
              <a:t>Teknologiateollisuus</a:t>
            </a:r>
            <a:endParaRPr lang="fi-FI" dirty="0">
              <a:solidFill>
                <a:srgbClr val="FFFFFF"/>
              </a:solidFill>
            </a:endParaRPr>
          </a:p>
        </p:txBody>
      </p:sp>
      <p:sp>
        <p:nvSpPr>
          <p:cNvPr id="7" name="Tekstin paikkamerkki 2"/>
          <p:cNvSpPr>
            <a:spLocks noGrp="1"/>
          </p:cNvSpPr>
          <p:nvPr>
            <p:ph idx="21"/>
          </p:nvPr>
        </p:nvSpPr>
        <p:spPr>
          <a:xfrm>
            <a:off x="1072800" y="1585226"/>
            <a:ext cx="3844800" cy="2849967"/>
          </a:xfrm>
          <a:prstGeom prst="rect">
            <a:avLst/>
          </a:prstGeom>
        </p:spPr>
        <p:txBody>
          <a:bodyPr vert="horz" lIns="91440" tIns="45720" rIns="91440" bIns="45720" rtlCol="0">
            <a:normAutofit/>
          </a:bodyPr>
          <a:lstStyle>
            <a:lvl1pPr marL="234000" marR="0" indent="-212400" algn="l" defTabSz="806052" rtl="0" eaLnBrk="1" fontAlgn="auto" latinLnBrk="0" hangingPunct="1">
              <a:lnSpc>
                <a:spcPts val="2000"/>
              </a:lnSpc>
              <a:spcBef>
                <a:spcPts val="400"/>
              </a:spcBef>
              <a:spcAft>
                <a:spcPts val="300"/>
              </a:spcAft>
              <a:buClrTx/>
              <a:buSzPct val="125000"/>
              <a:buFont typeface="Arial" panose="020B0604020202020204" pitchFamily="34" charset="0"/>
              <a:buChar char="•"/>
              <a:tabLst/>
              <a:defRPr sz="1600">
                <a:solidFill>
                  <a:schemeClr val="bg1"/>
                </a:solidFill>
              </a:defRPr>
            </a:lvl1pPr>
            <a:lvl2pPr indent="-158400">
              <a:buSzPct val="125000"/>
              <a:defRPr sz="1300" baseline="0">
                <a:solidFill>
                  <a:schemeClr val="bg1"/>
                </a:solidFill>
              </a:defRPr>
            </a:lvl2pPr>
            <a:lvl3pPr indent="-158400">
              <a:buSzPct val="125000"/>
              <a:defRPr sz="1100">
                <a:solidFill>
                  <a:schemeClr val="bg1"/>
                </a:solidFill>
              </a:defRPr>
            </a:lvl3pPr>
            <a:lvl4pPr indent="-158400">
              <a:buSzPct val="125000"/>
              <a:defRPr sz="1000">
                <a:solidFill>
                  <a:schemeClr val="bg1"/>
                </a:solidFill>
              </a:defRPr>
            </a:lvl4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p:txBody>
      </p:sp>
      <p:sp>
        <p:nvSpPr>
          <p:cNvPr id="8" name="Tekstin paikkamerkki 28"/>
          <p:cNvSpPr>
            <a:spLocks noGrp="1"/>
          </p:cNvSpPr>
          <p:nvPr>
            <p:ph type="body" sz="quarter" idx="22" hasCustomPrompt="1"/>
          </p:nvPr>
        </p:nvSpPr>
        <p:spPr>
          <a:xfrm>
            <a:off x="1072800" y="1102950"/>
            <a:ext cx="3844800" cy="367183"/>
          </a:xfrm>
          <a:prstGeom prst="rect">
            <a:avLst/>
          </a:prstGeom>
        </p:spPr>
        <p:txBody>
          <a:bodyPr/>
          <a:lstStyle>
            <a:lvl1pPr marL="14400" indent="0">
              <a:lnSpc>
                <a:spcPts val="2700"/>
              </a:lnSpc>
              <a:spcAft>
                <a:spcPts val="0"/>
              </a:spcAft>
              <a:buFontTx/>
              <a:buNone/>
              <a:defRPr sz="2200" b="1" baseline="0">
                <a:solidFill>
                  <a:schemeClr val="bg1"/>
                </a:solidFill>
              </a:defRPr>
            </a:lvl1pPr>
            <a:lvl2pPr marL="314865" indent="0">
              <a:spcAft>
                <a:spcPts val="0"/>
              </a:spcAft>
              <a:buFontTx/>
              <a:buNone/>
              <a:defRPr sz="2200" b="1">
                <a:solidFill>
                  <a:srgbClr val="666666"/>
                </a:solidFill>
              </a:defRPr>
            </a:lvl2pPr>
            <a:lvl3pPr marL="629724" indent="0">
              <a:spcAft>
                <a:spcPts val="0"/>
              </a:spcAft>
              <a:buFontTx/>
              <a:buNone/>
              <a:defRPr sz="2200" b="1">
                <a:solidFill>
                  <a:srgbClr val="666666"/>
                </a:solidFill>
              </a:defRPr>
            </a:lvl3pPr>
            <a:lvl4pPr marL="944589" indent="0">
              <a:spcAft>
                <a:spcPts val="0"/>
              </a:spcAft>
              <a:buFontTx/>
              <a:buNone/>
              <a:defRPr sz="2200" b="1">
                <a:solidFill>
                  <a:srgbClr val="666666"/>
                </a:solidFill>
              </a:defRPr>
            </a:lvl4pPr>
            <a:lvl5pPr marL="1267851" indent="0">
              <a:spcAft>
                <a:spcPts val="0"/>
              </a:spcAft>
              <a:buFontTx/>
              <a:buNone/>
              <a:defRPr sz="2200" b="1">
                <a:solidFill>
                  <a:srgbClr val="666666"/>
                </a:solidFill>
              </a:defRPr>
            </a:lvl5pPr>
          </a:lstStyle>
          <a:p>
            <a:pPr lvl="0"/>
            <a:r>
              <a:rPr lang="fi-FI" dirty="0"/>
              <a:t>Muokkaa </a:t>
            </a:r>
            <a:r>
              <a:rPr lang="fi-FI" dirty="0" err="1"/>
              <a:t>napsautt</a:t>
            </a:r>
            <a:r>
              <a:rPr lang="fi-FI" dirty="0"/>
              <a:t>.</a:t>
            </a:r>
          </a:p>
        </p:txBody>
      </p:sp>
    </p:spTree>
    <p:extLst>
      <p:ext uri="{BB962C8B-B14F-4D97-AF65-F5344CB8AC3E}">
        <p14:creationId xmlns:p14="http://schemas.microsoft.com/office/powerpoint/2010/main" val="1039888899"/>
      </p:ext>
    </p:extLst>
  </p:cSld>
  <p:clrMapOvr>
    <a:masterClrMapping/>
  </p:clrMapOvr>
  <p:transition spd="med">
    <p:fade/>
  </p:transition>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18" Type="http://schemas.openxmlformats.org/officeDocument/2006/relationships/slideLayout" Target="../slideLayouts/slideLayout279.xml"/><Relationship Id="rId26" Type="http://schemas.openxmlformats.org/officeDocument/2006/relationships/slideLayout" Target="../slideLayouts/slideLayout287.xml"/><Relationship Id="rId3" Type="http://schemas.openxmlformats.org/officeDocument/2006/relationships/slideLayout" Target="../slideLayouts/slideLayout264.xml"/><Relationship Id="rId21" Type="http://schemas.openxmlformats.org/officeDocument/2006/relationships/slideLayout" Target="../slideLayouts/slideLayout282.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slideLayout" Target="../slideLayouts/slideLayout278.xml"/><Relationship Id="rId25" Type="http://schemas.openxmlformats.org/officeDocument/2006/relationships/slideLayout" Target="../slideLayouts/slideLayout286.xml"/><Relationship Id="rId2" Type="http://schemas.openxmlformats.org/officeDocument/2006/relationships/slideLayout" Target="../slideLayouts/slideLayout263.xml"/><Relationship Id="rId16" Type="http://schemas.openxmlformats.org/officeDocument/2006/relationships/slideLayout" Target="../slideLayouts/slideLayout277.xml"/><Relationship Id="rId20" Type="http://schemas.openxmlformats.org/officeDocument/2006/relationships/slideLayout" Target="../slideLayouts/slideLayout281.xml"/><Relationship Id="rId29" Type="http://schemas.openxmlformats.org/officeDocument/2006/relationships/slideLayout" Target="../slideLayouts/slideLayout290.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24" Type="http://schemas.openxmlformats.org/officeDocument/2006/relationships/slideLayout" Target="../slideLayouts/slideLayout285.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23" Type="http://schemas.openxmlformats.org/officeDocument/2006/relationships/slideLayout" Target="../slideLayouts/slideLayout284.xml"/><Relationship Id="rId28" Type="http://schemas.openxmlformats.org/officeDocument/2006/relationships/slideLayout" Target="../slideLayouts/slideLayout289.xml"/><Relationship Id="rId10" Type="http://schemas.openxmlformats.org/officeDocument/2006/relationships/slideLayout" Target="../slideLayouts/slideLayout271.xml"/><Relationship Id="rId19" Type="http://schemas.openxmlformats.org/officeDocument/2006/relationships/slideLayout" Target="../slideLayouts/slideLayout280.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 Id="rId22" Type="http://schemas.openxmlformats.org/officeDocument/2006/relationships/slideLayout" Target="../slideLayouts/slideLayout283.xml"/><Relationship Id="rId27" Type="http://schemas.openxmlformats.org/officeDocument/2006/relationships/slideLayout" Target="../slideLayouts/slideLayout288.xml"/><Relationship Id="rId30"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26" Type="http://schemas.openxmlformats.org/officeDocument/2006/relationships/slideLayout" Target="../slideLayouts/slideLayout316.xml"/><Relationship Id="rId3" Type="http://schemas.openxmlformats.org/officeDocument/2006/relationships/slideLayout" Target="../slideLayouts/slideLayout293.xml"/><Relationship Id="rId21" Type="http://schemas.openxmlformats.org/officeDocument/2006/relationships/slideLayout" Target="../slideLayouts/slideLayout311.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5" Type="http://schemas.openxmlformats.org/officeDocument/2006/relationships/slideLayout" Target="../slideLayouts/slideLayout315.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slideLayout" Target="../slideLayouts/slideLayout310.xml"/><Relationship Id="rId29" Type="http://schemas.openxmlformats.org/officeDocument/2006/relationships/slideLayout" Target="../slideLayouts/slideLayout319.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24" Type="http://schemas.openxmlformats.org/officeDocument/2006/relationships/slideLayout" Target="../slideLayouts/slideLayout314.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23" Type="http://schemas.openxmlformats.org/officeDocument/2006/relationships/slideLayout" Target="../slideLayouts/slideLayout313.xml"/><Relationship Id="rId28" Type="http://schemas.openxmlformats.org/officeDocument/2006/relationships/slideLayout" Target="../slideLayouts/slideLayout318.xml"/><Relationship Id="rId10" Type="http://schemas.openxmlformats.org/officeDocument/2006/relationships/slideLayout" Target="../slideLayouts/slideLayout300.xml"/><Relationship Id="rId19" Type="http://schemas.openxmlformats.org/officeDocument/2006/relationships/slideLayout" Target="../slideLayouts/slideLayout309.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 Id="rId22" Type="http://schemas.openxmlformats.org/officeDocument/2006/relationships/slideLayout" Target="../slideLayouts/slideLayout312.xml"/><Relationship Id="rId27" Type="http://schemas.openxmlformats.org/officeDocument/2006/relationships/slideLayout" Target="../slideLayouts/slideLayout317.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18" Type="http://schemas.openxmlformats.org/officeDocument/2006/relationships/slideLayout" Target="../slideLayouts/slideLayout337.xml"/><Relationship Id="rId26" Type="http://schemas.openxmlformats.org/officeDocument/2006/relationships/slideLayout" Target="../slideLayouts/slideLayout345.xml"/><Relationship Id="rId3" Type="http://schemas.openxmlformats.org/officeDocument/2006/relationships/slideLayout" Target="../slideLayouts/slideLayout322.xml"/><Relationship Id="rId21" Type="http://schemas.openxmlformats.org/officeDocument/2006/relationships/slideLayout" Target="../slideLayouts/slideLayout340.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17" Type="http://schemas.openxmlformats.org/officeDocument/2006/relationships/slideLayout" Target="../slideLayouts/slideLayout336.xml"/><Relationship Id="rId25" Type="http://schemas.openxmlformats.org/officeDocument/2006/relationships/slideLayout" Target="../slideLayouts/slideLayout344.xml"/><Relationship Id="rId2" Type="http://schemas.openxmlformats.org/officeDocument/2006/relationships/slideLayout" Target="../slideLayouts/slideLayout321.xml"/><Relationship Id="rId16" Type="http://schemas.openxmlformats.org/officeDocument/2006/relationships/slideLayout" Target="../slideLayouts/slideLayout335.xml"/><Relationship Id="rId20" Type="http://schemas.openxmlformats.org/officeDocument/2006/relationships/slideLayout" Target="../slideLayouts/slideLayout339.xml"/><Relationship Id="rId29" Type="http://schemas.openxmlformats.org/officeDocument/2006/relationships/slideLayout" Target="../slideLayouts/slideLayout348.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24" Type="http://schemas.openxmlformats.org/officeDocument/2006/relationships/slideLayout" Target="../slideLayouts/slideLayout343.xml"/><Relationship Id="rId5" Type="http://schemas.openxmlformats.org/officeDocument/2006/relationships/slideLayout" Target="../slideLayouts/slideLayout324.xml"/><Relationship Id="rId15" Type="http://schemas.openxmlformats.org/officeDocument/2006/relationships/slideLayout" Target="../slideLayouts/slideLayout334.xml"/><Relationship Id="rId23" Type="http://schemas.openxmlformats.org/officeDocument/2006/relationships/slideLayout" Target="../slideLayouts/slideLayout342.xml"/><Relationship Id="rId28" Type="http://schemas.openxmlformats.org/officeDocument/2006/relationships/slideLayout" Target="../slideLayouts/slideLayout347.xml"/><Relationship Id="rId10" Type="http://schemas.openxmlformats.org/officeDocument/2006/relationships/slideLayout" Target="../slideLayouts/slideLayout329.xml"/><Relationship Id="rId19" Type="http://schemas.openxmlformats.org/officeDocument/2006/relationships/slideLayout" Target="../slideLayouts/slideLayout338.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slideLayout" Target="../slideLayouts/slideLayout333.xml"/><Relationship Id="rId22" Type="http://schemas.openxmlformats.org/officeDocument/2006/relationships/slideLayout" Target="../slideLayouts/slideLayout341.xml"/><Relationship Id="rId27" Type="http://schemas.openxmlformats.org/officeDocument/2006/relationships/slideLayout" Target="../slideLayouts/slideLayout346.xml"/><Relationship Id="rId30"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18" Type="http://schemas.openxmlformats.org/officeDocument/2006/relationships/slideLayout" Target="../slideLayouts/slideLayout366.xml"/><Relationship Id="rId26" Type="http://schemas.openxmlformats.org/officeDocument/2006/relationships/slideLayout" Target="../slideLayouts/slideLayout374.xml"/><Relationship Id="rId3" Type="http://schemas.openxmlformats.org/officeDocument/2006/relationships/slideLayout" Target="../slideLayouts/slideLayout351.xml"/><Relationship Id="rId21" Type="http://schemas.openxmlformats.org/officeDocument/2006/relationships/slideLayout" Target="../slideLayouts/slideLayout369.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17" Type="http://schemas.openxmlformats.org/officeDocument/2006/relationships/slideLayout" Target="../slideLayouts/slideLayout365.xml"/><Relationship Id="rId25" Type="http://schemas.openxmlformats.org/officeDocument/2006/relationships/slideLayout" Target="../slideLayouts/slideLayout373.xml"/><Relationship Id="rId2" Type="http://schemas.openxmlformats.org/officeDocument/2006/relationships/slideLayout" Target="../slideLayouts/slideLayout350.xml"/><Relationship Id="rId16" Type="http://schemas.openxmlformats.org/officeDocument/2006/relationships/slideLayout" Target="../slideLayouts/slideLayout364.xml"/><Relationship Id="rId20" Type="http://schemas.openxmlformats.org/officeDocument/2006/relationships/slideLayout" Target="../slideLayouts/slideLayout368.xml"/><Relationship Id="rId29" Type="http://schemas.openxmlformats.org/officeDocument/2006/relationships/slideLayout" Target="../slideLayouts/slideLayout377.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24" Type="http://schemas.openxmlformats.org/officeDocument/2006/relationships/slideLayout" Target="../slideLayouts/slideLayout372.xml"/><Relationship Id="rId5" Type="http://schemas.openxmlformats.org/officeDocument/2006/relationships/slideLayout" Target="../slideLayouts/slideLayout353.xml"/><Relationship Id="rId15" Type="http://schemas.openxmlformats.org/officeDocument/2006/relationships/slideLayout" Target="../slideLayouts/slideLayout363.xml"/><Relationship Id="rId23" Type="http://schemas.openxmlformats.org/officeDocument/2006/relationships/slideLayout" Target="../slideLayouts/slideLayout371.xml"/><Relationship Id="rId28" Type="http://schemas.openxmlformats.org/officeDocument/2006/relationships/slideLayout" Target="../slideLayouts/slideLayout376.xml"/><Relationship Id="rId10" Type="http://schemas.openxmlformats.org/officeDocument/2006/relationships/slideLayout" Target="../slideLayouts/slideLayout358.xml"/><Relationship Id="rId19" Type="http://schemas.openxmlformats.org/officeDocument/2006/relationships/slideLayout" Target="../slideLayouts/slideLayout367.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slideLayout" Target="../slideLayouts/slideLayout362.xml"/><Relationship Id="rId22" Type="http://schemas.openxmlformats.org/officeDocument/2006/relationships/slideLayout" Target="../slideLayouts/slideLayout370.xml"/><Relationship Id="rId27" Type="http://schemas.openxmlformats.org/officeDocument/2006/relationships/slideLayout" Target="../slideLayouts/slideLayout375.xml"/><Relationship Id="rId30"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slideLayout" Target="../slideLayouts/slideLayout390.xml"/><Relationship Id="rId18" Type="http://schemas.openxmlformats.org/officeDocument/2006/relationships/slideLayout" Target="../slideLayouts/slideLayout395.xml"/><Relationship Id="rId26" Type="http://schemas.openxmlformats.org/officeDocument/2006/relationships/slideLayout" Target="../slideLayouts/slideLayout403.xml"/><Relationship Id="rId3" Type="http://schemas.openxmlformats.org/officeDocument/2006/relationships/slideLayout" Target="../slideLayouts/slideLayout380.xml"/><Relationship Id="rId21" Type="http://schemas.openxmlformats.org/officeDocument/2006/relationships/slideLayout" Target="../slideLayouts/slideLayout398.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17" Type="http://schemas.openxmlformats.org/officeDocument/2006/relationships/slideLayout" Target="../slideLayouts/slideLayout394.xml"/><Relationship Id="rId25" Type="http://schemas.openxmlformats.org/officeDocument/2006/relationships/slideLayout" Target="../slideLayouts/slideLayout402.xml"/><Relationship Id="rId2" Type="http://schemas.openxmlformats.org/officeDocument/2006/relationships/slideLayout" Target="../slideLayouts/slideLayout379.xml"/><Relationship Id="rId16" Type="http://schemas.openxmlformats.org/officeDocument/2006/relationships/slideLayout" Target="../slideLayouts/slideLayout393.xml"/><Relationship Id="rId20" Type="http://schemas.openxmlformats.org/officeDocument/2006/relationships/slideLayout" Target="../slideLayouts/slideLayout397.xml"/><Relationship Id="rId29" Type="http://schemas.openxmlformats.org/officeDocument/2006/relationships/slideLayout" Target="../slideLayouts/slideLayout406.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24" Type="http://schemas.openxmlformats.org/officeDocument/2006/relationships/slideLayout" Target="../slideLayouts/slideLayout401.xml"/><Relationship Id="rId5" Type="http://schemas.openxmlformats.org/officeDocument/2006/relationships/slideLayout" Target="../slideLayouts/slideLayout382.xml"/><Relationship Id="rId15" Type="http://schemas.openxmlformats.org/officeDocument/2006/relationships/slideLayout" Target="../slideLayouts/slideLayout392.xml"/><Relationship Id="rId23" Type="http://schemas.openxmlformats.org/officeDocument/2006/relationships/slideLayout" Target="../slideLayouts/slideLayout400.xml"/><Relationship Id="rId28" Type="http://schemas.openxmlformats.org/officeDocument/2006/relationships/slideLayout" Target="../slideLayouts/slideLayout405.xml"/><Relationship Id="rId10" Type="http://schemas.openxmlformats.org/officeDocument/2006/relationships/slideLayout" Target="../slideLayouts/slideLayout387.xml"/><Relationship Id="rId19" Type="http://schemas.openxmlformats.org/officeDocument/2006/relationships/slideLayout" Target="../slideLayouts/slideLayout396.xml"/><Relationship Id="rId4" Type="http://schemas.openxmlformats.org/officeDocument/2006/relationships/slideLayout" Target="../slideLayouts/slideLayout381.xml"/><Relationship Id="rId9" Type="http://schemas.openxmlformats.org/officeDocument/2006/relationships/slideLayout" Target="../slideLayouts/slideLayout386.xml"/><Relationship Id="rId14" Type="http://schemas.openxmlformats.org/officeDocument/2006/relationships/slideLayout" Target="../slideLayouts/slideLayout391.xml"/><Relationship Id="rId22" Type="http://schemas.openxmlformats.org/officeDocument/2006/relationships/slideLayout" Target="../slideLayouts/slideLayout399.xml"/><Relationship Id="rId27" Type="http://schemas.openxmlformats.org/officeDocument/2006/relationships/slideLayout" Target="../slideLayouts/slideLayout404.xml"/><Relationship Id="rId30"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slideLayout" Target="../slideLayouts/slideLayout419.xml"/><Relationship Id="rId18" Type="http://schemas.openxmlformats.org/officeDocument/2006/relationships/slideLayout" Target="../slideLayouts/slideLayout424.xml"/><Relationship Id="rId26" Type="http://schemas.openxmlformats.org/officeDocument/2006/relationships/slideLayout" Target="../slideLayouts/slideLayout432.xml"/><Relationship Id="rId3" Type="http://schemas.openxmlformats.org/officeDocument/2006/relationships/slideLayout" Target="../slideLayouts/slideLayout409.xml"/><Relationship Id="rId21" Type="http://schemas.openxmlformats.org/officeDocument/2006/relationships/slideLayout" Target="../slideLayouts/slideLayout427.xml"/><Relationship Id="rId7" Type="http://schemas.openxmlformats.org/officeDocument/2006/relationships/slideLayout" Target="../slideLayouts/slideLayout413.xml"/><Relationship Id="rId12" Type="http://schemas.openxmlformats.org/officeDocument/2006/relationships/slideLayout" Target="../slideLayouts/slideLayout418.xml"/><Relationship Id="rId17" Type="http://schemas.openxmlformats.org/officeDocument/2006/relationships/slideLayout" Target="../slideLayouts/slideLayout423.xml"/><Relationship Id="rId25" Type="http://schemas.openxmlformats.org/officeDocument/2006/relationships/slideLayout" Target="../slideLayouts/slideLayout431.xml"/><Relationship Id="rId2" Type="http://schemas.openxmlformats.org/officeDocument/2006/relationships/slideLayout" Target="../slideLayouts/slideLayout408.xml"/><Relationship Id="rId16" Type="http://schemas.openxmlformats.org/officeDocument/2006/relationships/slideLayout" Target="../slideLayouts/slideLayout422.xml"/><Relationship Id="rId20" Type="http://schemas.openxmlformats.org/officeDocument/2006/relationships/slideLayout" Target="../slideLayouts/slideLayout426.xml"/><Relationship Id="rId29" Type="http://schemas.openxmlformats.org/officeDocument/2006/relationships/slideLayout" Target="../slideLayouts/slideLayout435.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24" Type="http://schemas.openxmlformats.org/officeDocument/2006/relationships/slideLayout" Target="../slideLayouts/slideLayout430.xml"/><Relationship Id="rId5" Type="http://schemas.openxmlformats.org/officeDocument/2006/relationships/slideLayout" Target="../slideLayouts/slideLayout411.xml"/><Relationship Id="rId15" Type="http://schemas.openxmlformats.org/officeDocument/2006/relationships/slideLayout" Target="../slideLayouts/slideLayout421.xml"/><Relationship Id="rId23" Type="http://schemas.openxmlformats.org/officeDocument/2006/relationships/slideLayout" Target="../slideLayouts/slideLayout429.xml"/><Relationship Id="rId28" Type="http://schemas.openxmlformats.org/officeDocument/2006/relationships/slideLayout" Target="../slideLayouts/slideLayout434.xml"/><Relationship Id="rId10" Type="http://schemas.openxmlformats.org/officeDocument/2006/relationships/slideLayout" Target="../slideLayouts/slideLayout416.xml"/><Relationship Id="rId19" Type="http://schemas.openxmlformats.org/officeDocument/2006/relationships/slideLayout" Target="../slideLayouts/slideLayout425.xml"/><Relationship Id="rId4" Type="http://schemas.openxmlformats.org/officeDocument/2006/relationships/slideLayout" Target="../slideLayouts/slideLayout410.xml"/><Relationship Id="rId9" Type="http://schemas.openxmlformats.org/officeDocument/2006/relationships/slideLayout" Target="../slideLayouts/slideLayout415.xml"/><Relationship Id="rId14" Type="http://schemas.openxmlformats.org/officeDocument/2006/relationships/slideLayout" Target="../slideLayouts/slideLayout420.xml"/><Relationship Id="rId22" Type="http://schemas.openxmlformats.org/officeDocument/2006/relationships/slideLayout" Target="../slideLayouts/slideLayout428.xml"/><Relationship Id="rId27" Type="http://schemas.openxmlformats.org/officeDocument/2006/relationships/slideLayout" Target="../slideLayouts/slideLayout433.xml"/><Relationship Id="rId30"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slideLayout" Target="../slideLayouts/slideLayout448.xml"/><Relationship Id="rId18" Type="http://schemas.openxmlformats.org/officeDocument/2006/relationships/slideLayout" Target="../slideLayouts/slideLayout453.xml"/><Relationship Id="rId26" Type="http://schemas.openxmlformats.org/officeDocument/2006/relationships/slideLayout" Target="../slideLayouts/slideLayout461.xml"/><Relationship Id="rId3" Type="http://schemas.openxmlformats.org/officeDocument/2006/relationships/slideLayout" Target="../slideLayouts/slideLayout438.xml"/><Relationship Id="rId21" Type="http://schemas.openxmlformats.org/officeDocument/2006/relationships/slideLayout" Target="../slideLayouts/slideLayout456.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17" Type="http://schemas.openxmlformats.org/officeDocument/2006/relationships/slideLayout" Target="../slideLayouts/slideLayout452.xml"/><Relationship Id="rId25" Type="http://schemas.openxmlformats.org/officeDocument/2006/relationships/slideLayout" Target="../slideLayouts/slideLayout460.xml"/><Relationship Id="rId2" Type="http://schemas.openxmlformats.org/officeDocument/2006/relationships/slideLayout" Target="../slideLayouts/slideLayout437.xml"/><Relationship Id="rId16" Type="http://schemas.openxmlformats.org/officeDocument/2006/relationships/slideLayout" Target="../slideLayouts/slideLayout451.xml"/><Relationship Id="rId20" Type="http://schemas.openxmlformats.org/officeDocument/2006/relationships/slideLayout" Target="../slideLayouts/slideLayout455.xml"/><Relationship Id="rId29" Type="http://schemas.openxmlformats.org/officeDocument/2006/relationships/slideLayout" Target="../slideLayouts/slideLayout464.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24" Type="http://schemas.openxmlformats.org/officeDocument/2006/relationships/slideLayout" Target="../slideLayouts/slideLayout459.xml"/><Relationship Id="rId5" Type="http://schemas.openxmlformats.org/officeDocument/2006/relationships/slideLayout" Target="../slideLayouts/slideLayout440.xml"/><Relationship Id="rId15" Type="http://schemas.openxmlformats.org/officeDocument/2006/relationships/slideLayout" Target="../slideLayouts/slideLayout450.xml"/><Relationship Id="rId23" Type="http://schemas.openxmlformats.org/officeDocument/2006/relationships/slideLayout" Target="../slideLayouts/slideLayout458.xml"/><Relationship Id="rId28" Type="http://schemas.openxmlformats.org/officeDocument/2006/relationships/slideLayout" Target="../slideLayouts/slideLayout463.xml"/><Relationship Id="rId10" Type="http://schemas.openxmlformats.org/officeDocument/2006/relationships/slideLayout" Target="../slideLayouts/slideLayout445.xml"/><Relationship Id="rId19" Type="http://schemas.openxmlformats.org/officeDocument/2006/relationships/slideLayout" Target="../slideLayouts/slideLayout454.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slideLayout" Target="../slideLayouts/slideLayout449.xml"/><Relationship Id="rId22" Type="http://schemas.openxmlformats.org/officeDocument/2006/relationships/slideLayout" Target="../slideLayouts/slideLayout457.xml"/><Relationship Id="rId27" Type="http://schemas.openxmlformats.org/officeDocument/2006/relationships/slideLayout" Target="../slideLayouts/slideLayout462.xml"/><Relationship Id="rId30"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slideLayout" Target="../slideLayouts/slideLayout477.xml"/><Relationship Id="rId18" Type="http://schemas.openxmlformats.org/officeDocument/2006/relationships/slideLayout" Target="../slideLayouts/slideLayout482.xml"/><Relationship Id="rId26" Type="http://schemas.openxmlformats.org/officeDocument/2006/relationships/slideLayout" Target="../slideLayouts/slideLayout490.xml"/><Relationship Id="rId3" Type="http://schemas.openxmlformats.org/officeDocument/2006/relationships/slideLayout" Target="../slideLayouts/slideLayout467.xml"/><Relationship Id="rId21" Type="http://schemas.openxmlformats.org/officeDocument/2006/relationships/slideLayout" Target="../slideLayouts/slideLayout485.xml"/><Relationship Id="rId7" Type="http://schemas.openxmlformats.org/officeDocument/2006/relationships/slideLayout" Target="../slideLayouts/slideLayout471.xml"/><Relationship Id="rId12" Type="http://schemas.openxmlformats.org/officeDocument/2006/relationships/slideLayout" Target="../slideLayouts/slideLayout476.xml"/><Relationship Id="rId17" Type="http://schemas.openxmlformats.org/officeDocument/2006/relationships/slideLayout" Target="../slideLayouts/slideLayout481.xml"/><Relationship Id="rId25" Type="http://schemas.openxmlformats.org/officeDocument/2006/relationships/slideLayout" Target="../slideLayouts/slideLayout489.xml"/><Relationship Id="rId2" Type="http://schemas.openxmlformats.org/officeDocument/2006/relationships/slideLayout" Target="../slideLayouts/slideLayout466.xml"/><Relationship Id="rId16" Type="http://schemas.openxmlformats.org/officeDocument/2006/relationships/slideLayout" Target="../slideLayouts/slideLayout480.xml"/><Relationship Id="rId20" Type="http://schemas.openxmlformats.org/officeDocument/2006/relationships/slideLayout" Target="../slideLayouts/slideLayout484.xml"/><Relationship Id="rId29" Type="http://schemas.openxmlformats.org/officeDocument/2006/relationships/slideLayout" Target="../slideLayouts/slideLayout493.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24" Type="http://schemas.openxmlformats.org/officeDocument/2006/relationships/slideLayout" Target="../slideLayouts/slideLayout488.xml"/><Relationship Id="rId5" Type="http://schemas.openxmlformats.org/officeDocument/2006/relationships/slideLayout" Target="../slideLayouts/slideLayout469.xml"/><Relationship Id="rId15" Type="http://schemas.openxmlformats.org/officeDocument/2006/relationships/slideLayout" Target="../slideLayouts/slideLayout479.xml"/><Relationship Id="rId23" Type="http://schemas.openxmlformats.org/officeDocument/2006/relationships/slideLayout" Target="../slideLayouts/slideLayout487.xml"/><Relationship Id="rId28" Type="http://schemas.openxmlformats.org/officeDocument/2006/relationships/slideLayout" Target="../slideLayouts/slideLayout492.xml"/><Relationship Id="rId10" Type="http://schemas.openxmlformats.org/officeDocument/2006/relationships/slideLayout" Target="../slideLayouts/slideLayout474.xml"/><Relationship Id="rId19" Type="http://schemas.openxmlformats.org/officeDocument/2006/relationships/slideLayout" Target="../slideLayouts/slideLayout483.xml"/><Relationship Id="rId4" Type="http://schemas.openxmlformats.org/officeDocument/2006/relationships/slideLayout" Target="../slideLayouts/slideLayout468.xml"/><Relationship Id="rId9" Type="http://schemas.openxmlformats.org/officeDocument/2006/relationships/slideLayout" Target="../slideLayouts/slideLayout473.xml"/><Relationship Id="rId14" Type="http://schemas.openxmlformats.org/officeDocument/2006/relationships/slideLayout" Target="../slideLayouts/slideLayout478.xml"/><Relationship Id="rId22" Type="http://schemas.openxmlformats.org/officeDocument/2006/relationships/slideLayout" Target="../slideLayouts/slideLayout486.xml"/><Relationship Id="rId27" Type="http://schemas.openxmlformats.org/officeDocument/2006/relationships/slideLayout" Target="../slideLayouts/slideLayout491.xml"/><Relationship Id="rId30"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501.xml"/><Relationship Id="rId13" Type="http://schemas.openxmlformats.org/officeDocument/2006/relationships/slideLayout" Target="../slideLayouts/slideLayout506.xml"/><Relationship Id="rId18" Type="http://schemas.openxmlformats.org/officeDocument/2006/relationships/slideLayout" Target="../slideLayouts/slideLayout511.xml"/><Relationship Id="rId26" Type="http://schemas.openxmlformats.org/officeDocument/2006/relationships/slideLayout" Target="../slideLayouts/slideLayout519.xml"/><Relationship Id="rId3" Type="http://schemas.openxmlformats.org/officeDocument/2006/relationships/slideLayout" Target="../slideLayouts/slideLayout496.xml"/><Relationship Id="rId21" Type="http://schemas.openxmlformats.org/officeDocument/2006/relationships/slideLayout" Target="../slideLayouts/slideLayout514.xml"/><Relationship Id="rId7" Type="http://schemas.openxmlformats.org/officeDocument/2006/relationships/slideLayout" Target="../slideLayouts/slideLayout500.xml"/><Relationship Id="rId12" Type="http://schemas.openxmlformats.org/officeDocument/2006/relationships/slideLayout" Target="../slideLayouts/slideLayout505.xml"/><Relationship Id="rId17" Type="http://schemas.openxmlformats.org/officeDocument/2006/relationships/slideLayout" Target="../slideLayouts/slideLayout510.xml"/><Relationship Id="rId25" Type="http://schemas.openxmlformats.org/officeDocument/2006/relationships/slideLayout" Target="../slideLayouts/slideLayout518.xml"/><Relationship Id="rId2" Type="http://schemas.openxmlformats.org/officeDocument/2006/relationships/slideLayout" Target="../slideLayouts/slideLayout495.xml"/><Relationship Id="rId16" Type="http://schemas.openxmlformats.org/officeDocument/2006/relationships/slideLayout" Target="../slideLayouts/slideLayout509.xml"/><Relationship Id="rId20" Type="http://schemas.openxmlformats.org/officeDocument/2006/relationships/slideLayout" Target="../slideLayouts/slideLayout513.xml"/><Relationship Id="rId29" Type="http://schemas.openxmlformats.org/officeDocument/2006/relationships/slideLayout" Target="../slideLayouts/slideLayout522.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11" Type="http://schemas.openxmlformats.org/officeDocument/2006/relationships/slideLayout" Target="../slideLayouts/slideLayout504.xml"/><Relationship Id="rId24" Type="http://schemas.openxmlformats.org/officeDocument/2006/relationships/slideLayout" Target="../slideLayouts/slideLayout517.xml"/><Relationship Id="rId5" Type="http://schemas.openxmlformats.org/officeDocument/2006/relationships/slideLayout" Target="../slideLayouts/slideLayout498.xml"/><Relationship Id="rId15" Type="http://schemas.openxmlformats.org/officeDocument/2006/relationships/slideLayout" Target="../slideLayouts/slideLayout508.xml"/><Relationship Id="rId23" Type="http://schemas.openxmlformats.org/officeDocument/2006/relationships/slideLayout" Target="../slideLayouts/slideLayout516.xml"/><Relationship Id="rId28" Type="http://schemas.openxmlformats.org/officeDocument/2006/relationships/slideLayout" Target="../slideLayouts/slideLayout521.xml"/><Relationship Id="rId10" Type="http://schemas.openxmlformats.org/officeDocument/2006/relationships/slideLayout" Target="../slideLayouts/slideLayout503.xml"/><Relationship Id="rId19" Type="http://schemas.openxmlformats.org/officeDocument/2006/relationships/slideLayout" Target="../slideLayouts/slideLayout512.xml"/><Relationship Id="rId4" Type="http://schemas.openxmlformats.org/officeDocument/2006/relationships/slideLayout" Target="../slideLayouts/slideLayout497.xml"/><Relationship Id="rId9" Type="http://schemas.openxmlformats.org/officeDocument/2006/relationships/slideLayout" Target="../slideLayouts/slideLayout502.xml"/><Relationship Id="rId14" Type="http://schemas.openxmlformats.org/officeDocument/2006/relationships/slideLayout" Target="../slideLayouts/slideLayout507.xml"/><Relationship Id="rId22" Type="http://schemas.openxmlformats.org/officeDocument/2006/relationships/slideLayout" Target="../slideLayouts/slideLayout515.xml"/><Relationship Id="rId27" Type="http://schemas.openxmlformats.org/officeDocument/2006/relationships/slideLayout" Target="../slideLayouts/slideLayout520.xml"/><Relationship Id="rId30"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slideLayout" Target="../slideLayouts/slideLayout535.xml"/><Relationship Id="rId18" Type="http://schemas.openxmlformats.org/officeDocument/2006/relationships/slideLayout" Target="../slideLayouts/slideLayout540.xml"/><Relationship Id="rId26" Type="http://schemas.openxmlformats.org/officeDocument/2006/relationships/slideLayout" Target="../slideLayouts/slideLayout548.xml"/><Relationship Id="rId3" Type="http://schemas.openxmlformats.org/officeDocument/2006/relationships/slideLayout" Target="../slideLayouts/slideLayout525.xml"/><Relationship Id="rId21" Type="http://schemas.openxmlformats.org/officeDocument/2006/relationships/slideLayout" Target="../slideLayouts/slideLayout543.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17" Type="http://schemas.openxmlformats.org/officeDocument/2006/relationships/slideLayout" Target="../slideLayouts/slideLayout539.xml"/><Relationship Id="rId25" Type="http://schemas.openxmlformats.org/officeDocument/2006/relationships/slideLayout" Target="../slideLayouts/slideLayout547.xml"/><Relationship Id="rId2" Type="http://schemas.openxmlformats.org/officeDocument/2006/relationships/slideLayout" Target="../slideLayouts/slideLayout524.xml"/><Relationship Id="rId16" Type="http://schemas.openxmlformats.org/officeDocument/2006/relationships/slideLayout" Target="../slideLayouts/slideLayout538.xml"/><Relationship Id="rId20" Type="http://schemas.openxmlformats.org/officeDocument/2006/relationships/slideLayout" Target="../slideLayouts/slideLayout542.xml"/><Relationship Id="rId29" Type="http://schemas.openxmlformats.org/officeDocument/2006/relationships/slideLayout" Target="../slideLayouts/slideLayout551.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24" Type="http://schemas.openxmlformats.org/officeDocument/2006/relationships/slideLayout" Target="../slideLayouts/slideLayout546.xml"/><Relationship Id="rId5" Type="http://schemas.openxmlformats.org/officeDocument/2006/relationships/slideLayout" Target="../slideLayouts/slideLayout527.xml"/><Relationship Id="rId15" Type="http://schemas.openxmlformats.org/officeDocument/2006/relationships/slideLayout" Target="../slideLayouts/slideLayout537.xml"/><Relationship Id="rId23" Type="http://schemas.openxmlformats.org/officeDocument/2006/relationships/slideLayout" Target="../slideLayouts/slideLayout545.xml"/><Relationship Id="rId28" Type="http://schemas.openxmlformats.org/officeDocument/2006/relationships/slideLayout" Target="../slideLayouts/slideLayout550.xml"/><Relationship Id="rId10" Type="http://schemas.openxmlformats.org/officeDocument/2006/relationships/slideLayout" Target="../slideLayouts/slideLayout532.xml"/><Relationship Id="rId19" Type="http://schemas.openxmlformats.org/officeDocument/2006/relationships/slideLayout" Target="../slideLayouts/slideLayout541.xml"/><Relationship Id="rId4" Type="http://schemas.openxmlformats.org/officeDocument/2006/relationships/slideLayout" Target="../slideLayouts/slideLayout526.xml"/><Relationship Id="rId9" Type="http://schemas.openxmlformats.org/officeDocument/2006/relationships/slideLayout" Target="../slideLayouts/slideLayout531.xml"/><Relationship Id="rId14" Type="http://schemas.openxmlformats.org/officeDocument/2006/relationships/slideLayout" Target="../slideLayouts/slideLayout536.xml"/><Relationship Id="rId22" Type="http://schemas.openxmlformats.org/officeDocument/2006/relationships/slideLayout" Target="../slideLayouts/slideLayout544.xml"/><Relationship Id="rId27" Type="http://schemas.openxmlformats.org/officeDocument/2006/relationships/slideLayout" Target="../slideLayouts/slideLayout549.xml"/><Relationship Id="rId30"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slideLayout" Target="../slideLayouts/slideLayout142.x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slideLayout" Target="../slideLayouts/slideLayout141.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slideLayout" Target="../slideLayouts/slideLayout145.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slideLayout" Target="../slideLayouts/slideLayout144.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slideLayout" Target="../slideLayouts/slideLayout143.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 Type="http://schemas.openxmlformats.org/officeDocument/2006/relationships/slideLayout" Target="../slideLayouts/slideLayout177.xml"/><Relationship Id="rId21" Type="http://schemas.openxmlformats.org/officeDocument/2006/relationships/slideLayout" Target="../slideLayouts/slideLayout195.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slideLayout" Target="../slideLayouts/slideLayout203.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18" Type="http://schemas.openxmlformats.org/officeDocument/2006/relationships/slideLayout" Target="../slideLayouts/slideLayout221.xml"/><Relationship Id="rId26" Type="http://schemas.openxmlformats.org/officeDocument/2006/relationships/slideLayout" Target="../slideLayouts/slideLayout229.xml"/><Relationship Id="rId3" Type="http://schemas.openxmlformats.org/officeDocument/2006/relationships/slideLayout" Target="../slideLayouts/slideLayout206.xml"/><Relationship Id="rId21" Type="http://schemas.openxmlformats.org/officeDocument/2006/relationships/slideLayout" Target="../slideLayouts/slideLayout224.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17" Type="http://schemas.openxmlformats.org/officeDocument/2006/relationships/slideLayout" Target="../slideLayouts/slideLayout220.xml"/><Relationship Id="rId25" Type="http://schemas.openxmlformats.org/officeDocument/2006/relationships/slideLayout" Target="../slideLayouts/slideLayout228.xml"/><Relationship Id="rId2" Type="http://schemas.openxmlformats.org/officeDocument/2006/relationships/slideLayout" Target="../slideLayouts/slideLayout205.xml"/><Relationship Id="rId16" Type="http://schemas.openxmlformats.org/officeDocument/2006/relationships/slideLayout" Target="../slideLayouts/slideLayout219.xml"/><Relationship Id="rId20" Type="http://schemas.openxmlformats.org/officeDocument/2006/relationships/slideLayout" Target="../slideLayouts/slideLayout223.xml"/><Relationship Id="rId29" Type="http://schemas.openxmlformats.org/officeDocument/2006/relationships/slideLayout" Target="../slideLayouts/slideLayout232.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24" Type="http://schemas.openxmlformats.org/officeDocument/2006/relationships/slideLayout" Target="../slideLayouts/slideLayout227.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23" Type="http://schemas.openxmlformats.org/officeDocument/2006/relationships/slideLayout" Target="../slideLayouts/slideLayout226.xml"/><Relationship Id="rId28" Type="http://schemas.openxmlformats.org/officeDocument/2006/relationships/slideLayout" Target="../slideLayouts/slideLayout231.xml"/><Relationship Id="rId10" Type="http://schemas.openxmlformats.org/officeDocument/2006/relationships/slideLayout" Target="../slideLayouts/slideLayout213.xml"/><Relationship Id="rId19" Type="http://schemas.openxmlformats.org/officeDocument/2006/relationships/slideLayout" Target="../slideLayouts/slideLayout222.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 Id="rId22" Type="http://schemas.openxmlformats.org/officeDocument/2006/relationships/slideLayout" Target="../slideLayouts/slideLayout225.xml"/><Relationship Id="rId27" Type="http://schemas.openxmlformats.org/officeDocument/2006/relationships/slideLayout" Target="../slideLayouts/slideLayout230.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26" Type="http://schemas.openxmlformats.org/officeDocument/2006/relationships/slideLayout" Target="../slideLayouts/slideLayout258.xml"/><Relationship Id="rId3" Type="http://schemas.openxmlformats.org/officeDocument/2006/relationships/slideLayout" Target="../slideLayouts/slideLayout235.xml"/><Relationship Id="rId21" Type="http://schemas.openxmlformats.org/officeDocument/2006/relationships/slideLayout" Target="../slideLayouts/slideLayout253.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5" Type="http://schemas.openxmlformats.org/officeDocument/2006/relationships/slideLayout" Target="../slideLayouts/slideLayout257.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29" Type="http://schemas.openxmlformats.org/officeDocument/2006/relationships/slideLayout" Target="../slideLayouts/slideLayout261.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24" Type="http://schemas.openxmlformats.org/officeDocument/2006/relationships/slideLayout" Target="../slideLayouts/slideLayout256.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23" Type="http://schemas.openxmlformats.org/officeDocument/2006/relationships/slideLayout" Target="../slideLayouts/slideLayout255.xml"/><Relationship Id="rId28" Type="http://schemas.openxmlformats.org/officeDocument/2006/relationships/slideLayout" Target="../slideLayouts/slideLayout260.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slideLayout" Target="../slideLayouts/slideLayout254.xml"/><Relationship Id="rId27" Type="http://schemas.openxmlformats.org/officeDocument/2006/relationships/slideLayout" Target="../slideLayouts/slideLayout259.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t>21.9.2016</a:t>
            </a:fld>
            <a:endParaRPr lang="fi-FI" dirty="0"/>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smtClean="0"/>
              <a:t>Teknologiateollisuus</a:t>
            </a:r>
            <a:endParaRPr lang="fi-FI" dirty="0"/>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pPr/>
              <a:t>‹#›</a:t>
            </a:fld>
            <a:endParaRPr lang="fi-FI" dirty="0"/>
          </a:p>
        </p:txBody>
      </p:sp>
    </p:spTree>
    <p:extLst>
      <p:ext uri="{BB962C8B-B14F-4D97-AF65-F5344CB8AC3E}">
        <p14:creationId xmlns:p14="http://schemas.microsoft.com/office/powerpoint/2010/main" val="729942253"/>
      </p:ext>
    </p:extLst>
  </p:cSld>
  <p:clrMap bg1="lt1" tx1="dk1" bg2="lt2" tx2="dk2" accent1="accent1" accent2="accent2" accent3="accent3" accent4="accent4" accent5="accent5" accent6="accent6" hlink="hlink" folHlink="folHlink"/>
  <p:sldLayoutIdLst>
    <p:sldLayoutId id="2147483649" r:id="rId1"/>
    <p:sldLayoutId id="2147483701" r:id="rId2"/>
    <p:sldLayoutId id="2147483664" r:id="rId3"/>
    <p:sldLayoutId id="2147483679" r:id="rId4"/>
    <p:sldLayoutId id="2147483665" r:id="rId5"/>
    <p:sldLayoutId id="2147483681" r:id="rId6"/>
    <p:sldLayoutId id="2147483666" r:id="rId7"/>
    <p:sldLayoutId id="2147483682" r:id="rId8"/>
    <p:sldLayoutId id="2147483667" r:id="rId9"/>
    <p:sldLayoutId id="2147483683" r:id="rId10"/>
    <p:sldLayoutId id="2147483668" r:id="rId11"/>
    <p:sldLayoutId id="2147483684" r:id="rId12"/>
    <p:sldLayoutId id="2147483669" r:id="rId13"/>
    <p:sldLayoutId id="2147483685" r:id="rId14"/>
    <p:sldLayoutId id="2147483670" r:id="rId15"/>
    <p:sldLayoutId id="2147483686" r:id="rId16"/>
    <p:sldLayoutId id="2147483671" r:id="rId17"/>
    <p:sldLayoutId id="2147483687" r:id="rId18"/>
    <p:sldLayoutId id="2147483702" r:id="rId19"/>
    <p:sldLayoutId id="2147483704" r:id="rId20"/>
    <p:sldLayoutId id="2147483680" r:id="rId21"/>
    <p:sldLayoutId id="2147483674" r:id="rId22"/>
    <p:sldLayoutId id="2147483691" r:id="rId23"/>
    <p:sldLayoutId id="2147483700" r:id="rId24"/>
    <p:sldLayoutId id="2147483696" r:id="rId25"/>
    <p:sldLayoutId id="2147483673" r:id="rId26"/>
    <p:sldLayoutId id="2147483703" r:id="rId27"/>
    <p:sldLayoutId id="2147483707" r:id="rId28"/>
    <p:sldLayoutId id="2147483708" r:id="rId29"/>
  </p:sldLayoutIdLst>
  <p:transition spd="med">
    <p:fade/>
  </p:transition>
  <p:timing>
    <p:tnLst>
      <p:par>
        <p:cTn id="1" dur="indefinite" restart="never" nodeType="tmRoot"/>
      </p:par>
    </p:tnLst>
  </p:timing>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0" pos="5520" userDrawn="1">
          <p15:clr>
            <a:srgbClr val="F26B43"/>
          </p15:clr>
        </p15:guide>
        <p15:guide id="22" orient="horz" pos="3062" userDrawn="1">
          <p15:clr>
            <a:srgbClr val="F26B43"/>
          </p15:clr>
        </p15:guide>
        <p15:guide id="23" orient="horz" pos="232" userDrawn="1">
          <p15:clr>
            <a:srgbClr val="F26B43"/>
          </p15:clr>
        </p15:guide>
        <p15:guide id="26" pos="240" userDrawn="1">
          <p15:clr>
            <a:srgbClr val="F26B43"/>
          </p15:clr>
        </p15:guide>
        <p15:guide id="27" pos="757"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2125569512"/>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 id="2147483970" r:id="rId21"/>
    <p:sldLayoutId id="2147483971" r:id="rId22"/>
    <p:sldLayoutId id="2147483972" r:id="rId23"/>
    <p:sldLayoutId id="2147483973" r:id="rId24"/>
    <p:sldLayoutId id="2147483974" r:id="rId25"/>
    <p:sldLayoutId id="2147483975" r:id="rId26"/>
    <p:sldLayoutId id="2147483976" r:id="rId27"/>
    <p:sldLayoutId id="2147483977" r:id="rId28"/>
    <p:sldLayoutId id="214748397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802123698"/>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 id="2147483993" r:id="rId14"/>
    <p:sldLayoutId id="2147483994" r:id="rId15"/>
    <p:sldLayoutId id="2147483995" r:id="rId16"/>
    <p:sldLayoutId id="2147483996" r:id="rId17"/>
    <p:sldLayoutId id="2147483997" r:id="rId18"/>
    <p:sldLayoutId id="2147483998" r:id="rId19"/>
    <p:sldLayoutId id="2147483999" r:id="rId20"/>
    <p:sldLayoutId id="2147484000" r:id="rId21"/>
    <p:sldLayoutId id="2147484001" r:id="rId22"/>
    <p:sldLayoutId id="2147484002" r:id="rId23"/>
    <p:sldLayoutId id="2147484003" r:id="rId24"/>
    <p:sldLayoutId id="2147484004" r:id="rId25"/>
    <p:sldLayoutId id="2147484005" r:id="rId26"/>
    <p:sldLayoutId id="2147484006" r:id="rId27"/>
    <p:sldLayoutId id="2147484007" r:id="rId28"/>
    <p:sldLayoutId id="214748400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3707364362"/>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 id="2147484027" r:id="rId18"/>
    <p:sldLayoutId id="2147484028" r:id="rId19"/>
    <p:sldLayoutId id="2147484029" r:id="rId20"/>
    <p:sldLayoutId id="2147484030" r:id="rId21"/>
    <p:sldLayoutId id="2147484031" r:id="rId22"/>
    <p:sldLayoutId id="2147484032" r:id="rId23"/>
    <p:sldLayoutId id="2147484033" r:id="rId24"/>
    <p:sldLayoutId id="2147484034" r:id="rId25"/>
    <p:sldLayoutId id="2147484035" r:id="rId26"/>
    <p:sldLayoutId id="2147484036" r:id="rId27"/>
    <p:sldLayoutId id="2147484037" r:id="rId28"/>
    <p:sldLayoutId id="214748403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2624560979"/>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 id="2147484058" r:id="rId19"/>
    <p:sldLayoutId id="2147484059" r:id="rId20"/>
    <p:sldLayoutId id="2147484060" r:id="rId21"/>
    <p:sldLayoutId id="2147484061" r:id="rId22"/>
    <p:sldLayoutId id="2147484062" r:id="rId23"/>
    <p:sldLayoutId id="2147484063" r:id="rId24"/>
    <p:sldLayoutId id="2147484064" r:id="rId25"/>
    <p:sldLayoutId id="2147484065" r:id="rId26"/>
    <p:sldLayoutId id="2147484066" r:id="rId27"/>
    <p:sldLayoutId id="2147484067" r:id="rId28"/>
    <p:sldLayoutId id="214748406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2167724969"/>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 id="2147484082" r:id="rId13"/>
    <p:sldLayoutId id="2147484083" r:id="rId14"/>
    <p:sldLayoutId id="2147484084" r:id="rId15"/>
    <p:sldLayoutId id="2147484085" r:id="rId16"/>
    <p:sldLayoutId id="2147484086" r:id="rId17"/>
    <p:sldLayoutId id="2147484087" r:id="rId18"/>
    <p:sldLayoutId id="2147484088" r:id="rId19"/>
    <p:sldLayoutId id="2147484089" r:id="rId20"/>
    <p:sldLayoutId id="2147484090" r:id="rId21"/>
    <p:sldLayoutId id="2147484091" r:id="rId22"/>
    <p:sldLayoutId id="2147484092" r:id="rId23"/>
    <p:sldLayoutId id="2147484093" r:id="rId24"/>
    <p:sldLayoutId id="2147484094" r:id="rId25"/>
    <p:sldLayoutId id="2147484095" r:id="rId26"/>
    <p:sldLayoutId id="2147484096" r:id="rId27"/>
    <p:sldLayoutId id="2147484097" r:id="rId28"/>
    <p:sldLayoutId id="214748409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543936871"/>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 id="2147484117" r:id="rId18"/>
    <p:sldLayoutId id="2147484118" r:id="rId19"/>
    <p:sldLayoutId id="2147484119" r:id="rId20"/>
    <p:sldLayoutId id="2147484120" r:id="rId21"/>
    <p:sldLayoutId id="2147484121" r:id="rId22"/>
    <p:sldLayoutId id="2147484122" r:id="rId23"/>
    <p:sldLayoutId id="2147484123" r:id="rId24"/>
    <p:sldLayoutId id="2147484124" r:id="rId25"/>
    <p:sldLayoutId id="2147484125" r:id="rId26"/>
    <p:sldLayoutId id="2147484126" r:id="rId27"/>
    <p:sldLayoutId id="2147484127" r:id="rId28"/>
    <p:sldLayoutId id="214748412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4211424454"/>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 id="2147484142" r:id="rId13"/>
    <p:sldLayoutId id="2147484143" r:id="rId14"/>
    <p:sldLayoutId id="2147484144" r:id="rId15"/>
    <p:sldLayoutId id="2147484145" r:id="rId16"/>
    <p:sldLayoutId id="2147484146" r:id="rId17"/>
    <p:sldLayoutId id="2147484147" r:id="rId18"/>
    <p:sldLayoutId id="2147484148" r:id="rId19"/>
    <p:sldLayoutId id="2147484149" r:id="rId20"/>
    <p:sldLayoutId id="2147484150" r:id="rId21"/>
    <p:sldLayoutId id="2147484151" r:id="rId22"/>
    <p:sldLayoutId id="2147484152" r:id="rId23"/>
    <p:sldLayoutId id="2147484153" r:id="rId24"/>
    <p:sldLayoutId id="2147484154" r:id="rId25"/>
    <p:sldLayoutId id="2147484155" r:id="rId26"/>
    <p:sldLayoutId id="2147484156" r:id="rId27"/>
    <p:sldLayoutId id="2147484157" r:id="rId28"/>
    <p:sldLayoutId id="214748415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1934120756"/>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 id="2147484173" r:id="rId14"/>
    <p:sldLayoutId id="2147484174" r:id="rId15"/>
    <p:sldLayoutId id="2147484175" r:id="rId16"/>
    <p:sldLayoutId id="2147484176" r:id="rId17"/>
    <p:sldLayoutId id="2147484177" r:id="rId18"/>
    <p:sldLayoutId id="2147484178" r:id="rId19"/>
    <p:sldLayoutId id="2147484179" r:id="rId20"/>
    <p:sldLayoutId id="2147484180" r:id="rId21"/>
    <p:sldLayoutId id="2147484181" r:id="rId22"/>
    <p:sldLayoutId id="2147484182" r:id="rId23"/>
    <p:sldLayoutId id="2147484183" r:id="rId24"/>
    <p:sldLayoutId id="2147484184" r:id="rId25"/>
    <p:sldLayoutId id="2147484185" r:id="rId26"/>
    <p:sldLayoutId id="2147484186" r:id="rId27"/>
    <p:sldLayoutId id="2147484187" r:id="rId28"/>
    <p:sldLayoutId id="214748418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3767859681"/>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 id="2147484214" r:id="rId25"/>
    <p:sldLayoutId id="2147484215" r:id="rId26"/>
    <p:sldLayoutId id="2147484216" r:id="rId27"/>
    <p:sldLayoutId id="2147484217" r:id="rId28"/>
    <p:sldLayoutId id="214748421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4162266177"/>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1" r:id="rId12"/>
    <p:sldLayoutId id="2147484232" r:id="rId13"/>
    <p:sldLayoutId id="2147484233" r:id="rId14"/>
    <p:sldLayoutId id="2147484234" r:id="rId15"/>
    <p:sldLayoutId id="2147484235" r:id="rId16"/>
    <p:sldLayoutId id="2147484236" r:id="rId17"/>
    <p:sldLayoutId id="2147484237" r:id="rId18"/>
    <p:sldLayoutId id="2147484238" r:id="rId19"/>
    <p:sldLayoutId id="2147484239" r:id="rId20"/>
    <p:sldLayoutId id="2147484240" r:id="rId21"/>
    <p:sldLayoutId id="2147484241" r:id="rId22"/>
    <p:sldLayoutId id="2147484242" r:id="rId23"/>
    <p:sldLayoutId id="2147484243" r:id="rId24"/>
    <p:sldLayoutId id="2147484244" r:id="rId25"/>
    <p:sldLayoutId id="2147484245" r:id="rId26"/>
    <p:sldLayoutId id="2147484246" r:id="rId27"/>
    <p:sldLayoutId id="2147484247" r:id="rId28"/>
    <p:sldLayoutId id="214748424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smtClean="0">
                <a:solidFill>
                  <a:srgbClr val="29282E"/>
                </a:solidFill>
              </a:rPr>
              <a:t>Teknologiateollisuus</a:t>
            </a:r>
            <a:endParaRPr lang="fi-FI" dirty="0">
              <a:solidFill>
                <a:srgbClr val="29282E"/>
              </a:solidFill>
            </a:endParaRP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fi-FI" dirty="0"/>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74658598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Lst>
  <p:transition spd="med">
    <p:fade/>
  </p:transition>
  <p:timing>
    <p:tnLst>
      <p:par>
        <p:cTn id="1" dur="indefinite" restart="never" nodeType="tmRoot"/>
      </p:par>
    </p:tnLst>
  </p:timing>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235544855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192667110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95782556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 id="2147483820" r:id="rId21"/>
    <p:sldLayoutId id="2147483821" r:id="rId22"/>
    <p:sldLayoutId id="2147483822" r:id="rId23"/>
    <p:sldLayoutId id="2147483823" r:id="rId24"/>
    <p:sldLayoutId id="2147483824" r:id="rId25"/>
    <p:sldLayoutId id="2147483825" r:id="rId26"/>
    <p:sldLayoutId id="2147483826" r:id="rId27"/>
    <p:sldLayoutId id="2147483827" r:id="rId28"/>
    <p:sldLayoutId id="214748382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159797873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 id="214748385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3224803971"/>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 id="2147483884" r:id="rId25"/>
    <p:sldLayoutId id="2147483885" r:id="rId26"/>
    <p:sldLayoutId id="2147483886" r:id="rId27"/>
    <p:sldLayoutId id="2147483887" r:id="rId28"/>
    <p:sldLayoutId id="214748388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2928752195"/>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Päivämäärän paikkamerkki 3"/>
          <p:cNvSpPr>
            <a:spLocks noGrp="1"/>
          </p:cNvSpPr>
          <p:nvPr>
            <p:ph type="dt" sz="half" idx="2"/>
          </p:nvPr>
        </p:nvSpPr>
        <p:spPr>
          <a:xfrm>
            <a:off x="282027" y="4728047"/>
            <a:ext cx="919711"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1B16F53B-7158-4458-A0D4-1436C88C6842}" type="datetime1">
              <a:rPr lang="fi-FI" smtClean="0">
                <a:solidFill>
                  <a:srgbClr val="29282E"/>
                </a:solidFill>
              </a:rPr>
              <a:pPr/>
              <a:t>21.9.2016</a:t>
            </a:fld>
            <a:endParaRPr lang="fi-FI" dirty="0">
              <a:solidFill>
                <a:srgbClr val="29282E"/>
              </a:solidFill>
            </a:endParaRPr>
          </a:p>
        </p:txBody>
      </p:sp>
      <p:sp>
        <p:nvSpPr>
          <p:cNvPr id="8" name="Alatunnisteen paikkamerkki 4"/>
          <p:cNvSpPr>
            <a:spLocks noGrp="1"/>
          </p:cNvSpPr>
          <p:nvPr>
            <p:ph type="ftr" sz="quarter" idx="3"/>
          </p:nvPr>
        </p:nvSpPr>
        <p:spPr>
          <a:xfrm>
            <a:off x="1111307" y="4728047"/>
            <a:ext cx="1296094" cy="163042"/>
          </a:xfrm>
          <a:prstGeom prst="rect">
            <a:avLst/>
          </a:prstGeom>
        </p:spPr>
        <p:txBody>
          <a:bodyPr vert="horz" lIns="91440" tIns="45720" rIns="91440" bIns="45720" rtlCol="0" anchor="t"/>
          <a:lstStyle>
            <a:lvl1pPr algn="l">
              <a:defRPr sz="7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i-FI" dirty="0">
                <a:solidFill>
                  <a:srgbClr val="29282E"/>
                </a:solidFill>
              </a:rPr>
              <a:t>Teknologiateollisuus</a:t>
            </a:r>
          </a:p>
        </p:txBody>
      </p:sp>
      <p:sp>
        <p:nvSpPr>
          <p:cNvPr id="26" name="Tekstin paikkamerkki 3"/>
          <p:cNvSpPr>
            <a:spLocks noGrp="1"/>
          </p:cNvSpPr>
          <p:nvPr>
            <p:ph type="body" idx="1"/>
          </p:nvPr>
        </p:nvSpPr>
        <p:spPr>
          <a:xfrm>
            <a:off x="1072801" y="1583532"/>
            <a:ext cx="7171199" cy="289321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sp>
        <p:nvSpPr>
          <p:cNvPr id="27" name="Otsikon paikkamerkki 2"/>
          <p:cNvSpPr>
            <a:spLocks noGrp="1"/>
          </p:cNvSpPr>
          <p:nvPr>
            <p:ph type="title"/>
          </p:nvPr>
        </p:nvSpPr>
        <p:spPr>
          <a:xfrm>
            <a:off x="1072801" y="1102950"/>
            <a:ext cx="7171199" cy="367183"/>
          </a:xfrm>
          <a:prstGeom prst="rect">
            <a:avLst/>
          </a:prstGeom>
        </p:spPr>
        <p:txBody>
          <a:bodyPr vert="horz" lIns="91440" tIns="45720" rIns="91440" bIns="45720" rtlCol="0" anchor="t">
            <a:normAutofit/>
          </a:bodyPr>
          <a:lstStyle/>
          <a:p>
            <a:r>
              <a:rPr lang="fi-FI" dirty="0"/>
              <a:t>Muokkaa </a:t>
            </a:r>
            <a:r>
              <a:rPr lang="fi-FI" dirty="0" err="1"/>
              <a:t>perustyyl</a:t>
            </a:r>
            <a:r>
              <a:rPr lang="fi-FI" dirty="0"/>
              <a:t>. </a:t>
            </a:r>
            <a:r>
              <a:rPr lang="fi-FI" dirty="0" err="1"/>
              <a:t>napsautt</a:t>
            </a:r>
            <a:r>
              <a:rPr lang="fi-FI" dirty="0"/>
              <a:t>.</a:t>
            </a:r>
          </a:p>
        </p:txBody>
      </p:sp>
      <p:sp>
        <p:nvSpPr>
          <p:cNvPr id="13" name="Dian numeron paikkamerkki 1"/>
          <p:cNvSpPr>
            <a:spLocks noGrp="1"/>
          </p:cNvSpPr>
          <p:nvPr>
            <p:ph type="sldNum" sz="quarter" idx="4"/>
          </p:nvPr>
        </p:nvSpPr>
        <p:spPr>
          <a:xfrm>
            <a:off x="8005977" y="4729163"/>
            <a:ext cx="863990" cy="166687"/>
          </a:xfrm>
          <a:prstGeom prst="rect">
            <a:avLst/>
          </a:prstGeom>
        </p:spPr>
        <p:txBody>
          <a:bodyPr vert="horz" lIns="91440" tIns="45720" rIns="91440" bIns="45720" rtlCol="0" anchor="t"/>
          <a:lstStyle>
            <a:lvl1pPr algn="r">
              <a:defRPr sz="700">
                <a:solidFill>
                  <a:schemeClr val="tx1"/>
                </a:solidFill>
              </a:defRPr>
            </a:lvl1pPr>
          </a:lstStyle>
          <a:p>
            <a:fld id="{6FCB6B90-8271-4E8F-82C1-E646FBB48A2E}" type="slidenum">
              <a:rPr lang="fi-FI" smtClean="0">
                <a:solidFill>
                  <a:srgbClr val="29282E"/>
                </a:solidFill>
              </a:rPr>
              <a:pPr/>
              <a:t>‹#›</a:t>
            </a:fld>
            <a:endParaRPr lang="fi-FI" dirty="0">
              <a:solidFill>
                <a:srgbClr val="29282E"/>
              </a:solidFill>
            </a:endParaRPr>
          </a:p>
        </p:txBody>
      </p:sp>
    </p:spTree>
    <p:extLst>
      <p:ext uri="{BB962C8B-B14F-4D97-AF65-F5344CB8AC3E}">
        <p14:creationId xmlns:p14="http://schemas.microsoft.com/office/powerpoint/2010/main" val="2494574388"/>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7" r:id="rId28"/>
    <p:sldLayoutId id="2147483948" r:id="rId29"/>
  </p:sldLayoutIdLst>
  <p:transition spd="med">
    <p:fade/>
  </p:transition>
  <p:hf hdr="0"/>
  <p:txStyles>
    <p:titleStyle>
      <a:lvl1pPr marL="14400" algn="l" defTabSz="806052" rtl="0" eaLnBrk="1" latinLnBrk="0" hangingPunct="1">
        <a:lnSpc>
          <a:spcPts val="2700"/>
        </a:lnSpc>
        <a:spcBef>
          <a:spcPts val="0"/>
        </a:spcBef>
        <a:spcAft>
          <a:spcPts val="0"/>
        </a:spcAft>
        <a:buNone/>
        <a:defRPr sz="2200" b="1" kern="1200" spc="-35" baseline="0">
          <a:solidFill>
            <a:srgbClr val="000000"/>
          </a:solidFill>
          <a:latin typeface="+mj-lt"/>
          <a:ea typeface="Adobe Fan Heiti Std B" panose="020B0700000000000000" pitchFamily="34" charset="-128"/>
          <a:cs typeface="Adobe Hebrew" panose="02040503050201020203" pitchFamily="18" charset="-79"/>
        </a:defRPr>
      </a:lvl1pPr>
    </p:titleStyle>
    <p:body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p:bodyStyle>
    <p:otherStyle>
      <a:defPPr>
        <a:defRPr lang="fi-FI"/>
      </a:defPPr>
      <a:lvl1pPr marL="0" algn="l" defTabSz="806052" rtl="0" eaLnBrk="1" latinLnBrk="0" hangingPunct="1">
        <a:defRPr sz="1587" kern="1200">
          <a:solidFill>
            <a:schemeClr val="tx1"/>
          </a:solidFill>
          <a:latin typeface="+mn-lt"/>
          <a:ea typeface="+mn-ea"/>
          <a:cs typeface="+mn-cs"/>
        </a:defRPr>
      </a:lvl1pPr>
      <a:lvl2pPr marL="403025" algn="l" defTabSz="806052" rtl="0" eaLnBrk="1" latinLnBrk="0" hangingPunct="1">
        <a:defRPr sz="1587" kern="1200">
          <a:solidFill>
            <a:schemeClr val="tx1"/>
          </a:solidFill>
          <a:latin typeface="+mn-lt"/>
          <a:ea typeface="+mn-ea"/>
          <a:cs typeface="+mn-cs"/>
        </a:defRPr>
      </a:lvl2pPr>
      <a:lvl3pPr marL="806052" algn="l" defTabSz="806052" rtl="0" eaLnBrk="1" latinLnBrk="0" hangingPunct="1">
        <a:defRPr sz="1587" kern="1200">
          <a:solidFill>
            <a:schemeClr val="tx1"/>
          </a:solidFill>
          <a:latin typeface="+mn-lt"/>
          <a:ea typeface="+mn-ea"/>
          <a:cs typeface="+mn-cs"/>
        </a:defRPr>
      </a:lvl3pPr>
      <a:lvl4pPr marL="1209078" algn="l" defTabSz="806052" rtl="0" eaLnBrk="1" latinLnBrk="0" hangingPunct="1">
        <a:defRPr sz="1587" kern="1200">
          <a:solidFill>
            <a:schemeClr val="tx1"/>
          </a:solidFill>
          <a:latin typeface="+mn-lt"/>
          <a:ea typeface="+mn-ea"/>
          <a:cs typeface="+mn-cs"/>
        </a:defRPr>
      </a:lvl4pPr>
      <a:lvl5pPr marL="1612105" algn="l" defTabSz="806052" rtl="0" eaLnBrk="1" latinLnBrk="0" hangingPunct="1">
        <a:defRPr sz="1587" kern="1200">
          <a:solidFill>
            <a:schemeClr val="tx1"/>
          </a:solidFill>
          <a:latin typeface="+mn-lt"/>
          <a:ea typeface="+mn-ea"/>
          <a:cs typeface="+mn-cs"/>
        </a:defRPr>
      </a:lvl5pPr>
      <a:lvl6pPr marL="2015123" algn="l" defTabSz="806052" rtl="0" eaLnBrk="1" latinLnBrk="0" hangingPunct="1">
        <a:defRPr sz="1587" kern="1200">
          <a:solidFill>
            <a:schemeClr val="tx1"/>
          </a:solidFill>
          <a:latin typeface="+mn-lt"/>
          <a:ea typeface="+mn-ea"/>
          <a:cs typeface="+mn-cs"/>
        </a:defRPr>
      </a:lvl6pPr>
      <a:lvl7pPr marL="2418157" algn="l" defTabSz="806052" rtl="0" eaLnBrk="1" latinLnBrk="0" hangingPunct="1">
        <a:defRPr sz="1587" kern="1200">
          <a:solidFill>
            <a:schemeClr val="tx1"/>
          </a:solidFill>
          <a:latin typeface="+mn-lt"/>
          <a:ea typeface="+mn-ea"/>
          <a:cs typeface="+mn-cs"/>
        </a:defRPr>
      </a:lvl7pPr>
      <a:lvl8pPr marL="2821180" algn="l" defTabSz="806052" rtl="0" eaLnBrk="1" latinLnBrk="0" hangingPunct="1">
        <a:defRPr sz="1587" kern="1200">
          <a:solidFill>
            <a:schemeClr val="tx1"/>
          </a:solidFill>
          <a:latin typeface="+mn-lt"/>
          <a:ea typeface="+mn-ea"/>
          <a:cs typeface="+mn-cs"/>
        </a:defRPr>
      </a:lvl8pPr>
      <a:lvl9pPr marL="3224205" algn="l" defTabSz="806052" rtl="0" eaLnBrk="1" latinLnBrk="0" hangingPunct="1">
        <a:defRPr sz="158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520">
          <p15:clr>
            <a:srgbClr val="F26B43"/>
          </p15:clr>
        </p15:guide>
        <p15:guide id="2" orient="horz" pos="3062">
          <p15:clr>
            <a:srgbClr val="F26B43"/>
          </p15:clr>
        </p15:guide>
        <p15:guide id="3" orient="horz" pos="232">
          <p15:clr>
            <a:srgbClr val="F26B43"/>
          </p15:clr>
        </p15:guide>
        <p15:guide id="4" pos="240">
          <p15:clr>
            <a:srgbClr val="F26B43"/>
          </p15:clr>
        </p15:guide>
        <p15:guide id="5" pos="75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6.xml"/><Relationship Id="rId1" Type="http://schemas.openxmlformats.org/officeDocument/2006/relationships/vmlDrawing" Target="../drawings/vmlDrawing3.vml"/><Relationship Id="rId4" Type="http://schemas.openxmlformats.org/officeDocument/2006/relationships/image" Target="../media/image14.emf"/></Relationships>
</file>

<file path=ppt/slides/_rels/slide100.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slideLayout" Target="../slideLayouts/slideLayout55.xml"/><Relationship Id="rId1" Type="http://schemas.openxmlformats.org/officeDocument/2006/relationships/tags" Target="../tags/tag4.xml"/></Relationships>
</file>

<file path=ppt/slides/_rels/slide101.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slideLayout" Target="../slideLayouts/slideLayout55.xml"/><Relationship Id="rId1" Type="http://schemas.openxmlformats.org/officeDocument/2006/relationships/tags" Target="../tags/tag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103.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slideLayout" Target="../slideLayouts/slideLayout55.xml"/><Relationship Id="rId1" Type="http://schemas.openxmlformats.org/officeDocument/2006/relationships/tags" Target="../tags/tag6.xml"/></Relationships>
</file>

<file path=ppt/slides/_rels/slide104.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slideLayout" Target="../slideLayouts/slideLayout55.xml"/><Relationship Id="rId1" Type="http://schemas.openxmlformats.org/officeDocument/2006/relationships/tags" Target="../tags/tag7.xml"/></Relationships>
</file>

<file path=ppt/slides/_rels/slide105.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slideLayout" Target="../slideLayouts/slideLayout55.xml"/><Relationship Id="rId1" Type="http://schemas.openxmlformats.org/officeDocument/2006/relationships/tags" Target="../tags/tag8.xml"/></Relationships>
</file>

<file path=ppt/slides/_rels/slide106.xml.rels><?xml version="1.0" encoding="UTF-8" standalone="yes"?>
<Relationships xmlns="http://schemas.openxmlformats.org/package/2006/relationships"><Relationship Id="rId2" Type="http://schemas.openxmlformats.org/officeDocument/2006/relationships/chart" Target="../charts/chart49.xml"/><Relationship Id="rId1" Type="http://schemas.openxmlformats.org/officeDocument/2006/relationships/slideLayout" Target="../slideLayouts/slideLayout55.xml"/></Relationships>
</file>

<file path=ppt/slides/_rels/slide10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4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6.xml"/><Relationship Id="rId1" Type="http://schemas.openxmlformats.org/officeDocument/2006/relationships/vmlDrawing" Target="../drawings/vmlDrawing31.vml"/><Relationship Id="rId4" Type="http://schemas.openxmlformats.org/officeDocument/2006/relationships/image" Target="../media/image48.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6.xml"/><Relationship Id="rId1" Type="http://schemas.openxmlformats.org/officeDocument/2006/relationships/vmlDrawing" Target="../drawings/vmlDrawing4.vml"/><Relationship Id="rId4" Type="http://schemas.openxmlformats.org/officeDocument/2006/relationships/image" Target="../media/image15.emf"/></Relationships>
</file>

<file path=ppt/slides/_rels/slide110.xml.rels><?xml version="1.0" encoding="UTF-8" standalone="yes"?>
<Relationships xmlns="http://schemas.openxmlformats.org/package/2006/relationships"><Relationship Id="rId2" Type="http://schemas.openxmlformats.org/officeDocument/2006/relationships/chart" Target="../charts/chart50.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6.xml"/><Relationship Id="rId1" Type="http://schemas.openxmlformats.org/officeDocument/2006/relationships/vmlDrawing" Target="../drawings/vmlDrawing32.vml"/><Relationship Id="rId4" Type="http://schemas.openxmlformats.org/officeDocument/2006/relationships/image" Target="../media/image49.emf"/></Relationships>
</file>

<file path=ppt/slides/_rels/slide112.xml.rels><?xml version="1.0" encoding="UTF-8" standalone="yes"?>
<Relationships xmlns="http://schemas.openxmlformats.org/package/2006/relationships"><Relationship Id="rId2" Type="http://schemas.openxmlformats.org/officeDocument/2006/relationships/chart" Target="../charts/chart51.xml"/><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2" Type="http://schemas.openxmlformats.org/officeDocument/2006/relationships/chart" Target="../charts/chart52.xml"/><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2" Type="http://schemas.openxmlformats.org/officeDocument/2006/relationships/chart" Target="../charts/chart53.xml"/><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2" Type="http://schemas.openxmlformats.org/officeDocument/2006/relationships/chart" Target="../charts/chart54.xml"/><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2" Type="http://schemas.openxmlformats.org/officeDocument/2006/relationships/chart" Target="../charts/chart56.xml"/><Relationship Id="rId1" Type="http://schemas.openxmlformats.org/officeDocument/2006/relationships/slideLayout" Target="../slideLayouts/slideLayout26.xml"/></Relationships>
</file>

<file path=ppt/slides/_rels/slide118.xml.rels><?xml version="1.0" encoding="UTF-8" standalone="yes"?>
<Relationships xmlns="http://schemas.openxmlformats.org/package/2006/relationships"><Relationship Id="rId2" Type="http://schemas.openxmlformats.org/officeDocument/2006/relationships/chart" Target="../charts/chart57.xml"/><Relationship Id="rId1" Type="http://schemas.openxmlformats.org/officeDocument/2006/relationships/slideLayout" Target="../slideLayouts/slideLayout26.xml"/></Relationships>
</file>

<file path=ppt/slides/_rels/slide119.xml.rels><?xml version="1.0" encoding="UTF-8" standalone="yes"?>
<Relationships xmlns="http://schemas.openxmlformats.org/package/2006/relationships"><Relationship Id="rId2" Type="http://schemas.openxmlformats.org/officeDocument/2006/relationships/chart" Target="../charts/chart58.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6.xml"/><Relationship Id="rId1" Type="http://schemas.openxmlformats.org/officeDocument/2006/relationships/vmlDrawing" Target="../drawings/vmlDrawing5.vml"/><Relationship Id="rId4" Type="http://schemas.openxmlformats.org/officeDocument/2006/relationships/image" Target="../media/image16.emf"/></Relationships>
</file>

<file path=ppt/slides/_rels/slide120.xml.rels><?xml version="1.0" encoding="UTF-8" standalone="yes"?>
<Relationships xmlns="http://schemas.openxmlformats.org/package/2006/relationships"><Relationship Id="rId2" Type="http://schemas.openxmlformats.org/officeDocument/2006/relationships/chart" Target="../charts/chart59.xml"/><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2" Type="http://schemas.openxmlformats.org/officeDocument/2006/relationships/chart" Target="../charts/chart60.xml"/><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2" Type="http://schemas.openxmlformats.org/officeDocument/2006/relationships/chart" Target="../charts/chart61.xml"/><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2" Type="http://schemas.openxmlformats.org/officeDocument/2006/relationships/chart" Target="../charts/chart62.xml"/><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2" Type="http://schemas.openxmlformats.org/officeDocument/2006/relationships/chart" Target="../charts/chart63.xml"/><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84.xml"/><Relationship Id="rId1" Type="http://schemas.openxmlformats.org/officeDocument/2006/relationships/vmlDrawing" Target="../drawings/vmlDrawing33.vml"/><Relationship Id="rId4" Type="http://schemas.openxmlformats.org/officeDocument/2006/relationships/image" Target="../media/image50.emf"/></Relationships>
</file>

<file path=ppt/slides/_rels/slide12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13.xml"/><Relationship Id="rId1" Type="http://schemas.openxmlformats.org/officeDocument/2006/relationships/vmlDrawing" Target="../drawings/vmlDrawing34.vml"/><Relationship Id="rId4" Type="http://schemas.openxmlformats.org/officeDocument/2006/relationships/image" Target="../media/image51.emf"/></Relationships>
</file>

<file path=ppt/slides/_rels/slide128.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42.xml"/><Relationship Id="rId1" Type="http://schemas.openxmlformats.org/officeDocument/2006/relationships/vmlDrawing" Target="../drawings/vmlDrawing35.vml"/><Relationship Id="rId4" Type="http://schemas.openxmlformats.org/officeDocument/2006/relationships/image" Target="../media/image52.emf"/></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71.xml"/><Relationship Id="rId1" Type="http://schemas.openxmlformats.org/officeDocument/2006/relationships/vmlDrawing" Target="../drawings/vmlDrawing36.vml"/><Relationship Id="rId4" Type="http://schemas.openxmlformats.org/officeDocument/2006/relationships/image" Target="../media/image53.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6.xml"/><Relationship Id="rId1" Type="http://schemas.openxmlformats.org/officeDocument/2006/relationships/vmlDrawing" Target="../drawings/vmlDrawing6.vml"/><Relationship Id="rId4" Type="http://schemas.openxmlformats.org/officeDocument/2006/relationships/image" Target="../media/image17.emf"/></Relationships>
</file>

<file path=ppt/slides/_rels/slide130.xml.rels><?xml version="1.0" encoding="UTF-8" standalone="yes"?>
<Relationships xmlns="http://schemas.openxmlformats.org/package/2006/relationships"><Relationship Id="rId2" Type="http://schemas.openxmlformats.org/officeDocument/2006/relationships/chart" Target="../charts/chart64.xml"/><Relationship Id="rId1" Type="http://schemas.openxmlformats.org/officeDocument/2006/relationships/slideLayout" Target="../slideLayouts/slideLayout26.xml"/></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00.xml"/><Relationship Id="rId1" Type="http://schemas.openxmlformats.org/officeDocument/2006/relationships/vmlDrawing" Target="../drawings/vmlDrawing37.vml"/><Relationship Id="rId4" Type="http://schemas.openxmlformats.org/officeDocument/2006/relationships/image" Target="../media/image54.emf"/></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29.xml"/><Relationship Id="rId1" Type="http://schemas.openxmlformats.org/officeDocument/2006/relationships/vmlDrawing" Target="../drawings/vmlDrawing38.vml"/><Relationship Id="rId4" Type="http://schemas.openxmlformats.org/officeDocument/2006/relationships/image" Target="../media/image55.emf"/></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258.xml"/><Relationship Id="rId1" Type="http://schemas.openxmlformats.org/officeDocument/2006/relationships/vmlDrawing" Target="../drawings/vmlDrawing39.vml"/><Relationship Id="rId4" Type="http://schemas.openxmlformats.org/officeDocument/2006/relationships/image" Target="../media/image56.emf"/></Relationships>
</file>

<file path=ppt/slides/_rels/slide13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87.xml"/><Relationship Id="rId1" Type="http://schemas.openxmlformats.org/officeDocument/2006/relationships/vmlDrawing" Target="../drawings/vmlDrawing40.vml"/><Relationship Id="rId4" Type="http://schemas.openxmlformats.org/officeDocument/2006/relationships/image" Target="../media/image57.emf"/></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316.xml"/><Relationship Id="rId1" Type="http://schemas.openxmlformats.org/officeDocument/2006/relationships/vmlDrawing" Target="../drawings/vmlDrawing41.vml"/><Relationship Id="rId4" Type="http://schemas.openxmlformats.org/officeDocument/2006/relationships/image" Target="../media/image58.emf"/></Relationships>
</file>

<file path=ppt/slides/_rels/slide13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345.xml"/><Relationship Id="rId1" Type="http://schemas.openxmlformats.org/officeDocument/2006/relationships/vmlDrawing" Target="../drawings/vmlDrawing42.vml"/><Relationship Id="rId4" Type="http://schemas.openxmlformats.org/officeDocument/2006/relationships/image" Target="../media/image59.emf"/></Relationships>
</file>

<file path=ppt/slides/_rels/slide137.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374.xml"/><Relationship Id="rId1" Type="http://schemas.openxmlformats.org/officeDocument/2006/relationships/vmlDrawing" Target="../drawings/vmlDrawing43.vml"/><Relationship Id="rId4" Type="http://schemas.openxmlformats.org/officeDocument/2006/relationships/image" Target="../media/image60.emf"/></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403.xml"/><Relationship Id="rId1" Type="http://schemas.openxmlformats.org/officeDocument/2006/relationships/vmlDrawing" Target="../drawings/vmlDrawing44.vml"/><Relationship Id="rId4" Type="http://schemas.openxmlformats.org/officeDocument/2006/relationships/image" Target="../media/image61.emf"/></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432.xml"/><Relationship Id="rId1" Type="http://schemas.openxmlformats.org/officeDocument/2006/relationships/vmlDrawing" Target="../drawings/vmlDrawing45.vml"/><Relationship Id="rId4" Type="http://schemas.openxmlformats.org/officeDocument/2006/relationships/image" Target="../media/image62.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6.xml"/><Relationship Id="rId1" Type="http://schemas.openxmlformats.org/officeDocument/2006/relationships/vmlDrawing" Target="../drawings/vmlDrawing7.vml"/><Relationship Id="rId4" Type="http://schemas.openxmlformats.org/officeDocument/2006/relationships/image" Target="../media/image18.emf"/></Relationships>
</file>

<file path=ppt/slides/_rels/slide140.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461.xml"/><Relationship Id="rId1" Type="http://schemas.openxmlformats.org/officeDocument/2006/relationships/vmlDrawing" Target="../drawings/vmlDrawing46.vml"/><Relationship Id="rId4" Type="http://schemas.openxmlformats.org/officeDocument/2006/relationships/image" Target="../media/image63.emf"/></Relationships>
</file>

<file path=ppt/slides/_rels/slide141.xml.rels><?xml version="1.0" encoding="UTF-8" standalone="yes"?>
<Relationships xmlns="http://schemas.openxmlformats.org/package/2006/relationships"><Relationship Id="rId2" Type="http://schemas.openxmlformats.org/officeDocument/2006/relationships/chart" Target="../charts/chart65.xml"/><Relationship Id="rId1" Type="http://schemas.openxmlformats.org/officeDocument/2006/relationships/slideLayout" Target="../slideLayouts/slideLayout26.xml"/></Relationships>
</file>

<file path=ppt/slides/_rels/slide142.xml.rels><?xml version="1.0" encoding="UTF-8" standalone="yes"?>
<Relationships xmlns="http://schemas.openxmlformats.org/package/2006/relationships"><Relationship Id="rId2" Type="http://schemas.openxmlformats.org/officeDocument/2006/relationships/chart" Target="../charts/chart66.xml"/><Relationship Id="rId1" Type="http://schemas.openxmlformats.org/officeDocument/2006/relationships/slideLayout" Target="../slideLayouts/slideLayout26.xml"/></Relationships>
</file>

<file path=ppt/slides/_rels/slide14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6.xml"/><Relationship Id="rId1" Type="http://schemas.openxmlformats.org/officeDocument/2006/relationships/vmlDrawing" Target="../drawings/vmlDrawing8.v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6.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6.xml"/><Relationship Id="rId1" Type="http://schemas.openxmlformats.org/officeDocument/2006/relationships/vmlDrawing" Target="../drawings/vmlDrawing9.vml"/><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6.xml"/><Relationship Id="rId1" Type="http://schemas.openxmlformats.org/officeDocument/2006/relationships/vmlDrawing" Target="../drawings/vmlDrawing10.vml"/><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6.xml"/><Relationship Id="rId1" Type="http://schemas.openxmlformats.org/officeDocument/2006/relationships/vmlDrawing" Target="../drawings/vmlDrawing11.v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6.xml"/><Relationship Id="rId1" Type="http://schemas.openxmlformats.org/officeDocument/2006/relationships/vmlDrawing" Target="../drawings/vmlDrawing12.v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6.xml"/><Relationship Id="rId1" Type="http://schemas.openxmlformats.org/officeDocument/2006/relationships/vmlDrawing" Target="../drawings/vmlDrawing13.vml"/><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6.xml"/><Relationship Id="rId1" Type="http://schemas.openxmlformats.org/officeDocument/2006/relationships/vmlDrawing" Target="../drawings/vmlDrawing14.vml"/><Relationship Id="rId4" Type="http://schemas.openxmlformats.org/officeDocument/2006/relationships/image" Target="../media/image29.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6.xml"/><Relationship Id="rId1" Type="http://schemas.openxmlformats.org/officeDocument/2006/relationships/vmlDrawing" Target="../drawings/vmlDrawing15.vml"/><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6.xml"/><Relationship Id="rId1" Type="http://schemas.openxmlformats.org/officeDocument/2006/relationships/vmlDrawing" Target="../drawings/vmlDrawing16.vml"/><Relationship Id="rId4" Type="http://schemas.openxmlformats.org/officeDocument/2006/relationships/image" Target="../media/image31.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6.xml"/><Relationship Id="rId1" Type="http://schemas.openxmlformats.org/officeDocument/2006/relationships/vmlDrawing" Target="../drawings/vmlDrawing17.vml"/><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6.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6.xml"/><Relationship Id="rId1" Type="http://schemas.openxmlformats.org/officeDocument/2006/relationships/vmlDrawing" Target="../drawings/vmlDrawing18.vml"/><Relationship Id="rId4" Type="http://schemas.openxmlformats.org/officeDocument/2006/relationships/image" Target="../media/image33.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6.xml"/><Relationship Id="rId1" Type="http://schemas.openxmlformats.org/officeDocument/2006/relationships/vmlDrawing" Target="../drawings/vmlDrawing19.vml"/><Relationship Id="rId4" Type="http://schemas.openxmlformats.org/officeDocument/2006/relationships/image" Target="../media/image34.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6.xml"/><Relationship Id="rId1" Type="http://schemas.openxmlformats.org/officeDocument/2006/relationships/vmlDrawing" Target="../drawings/vmlDrawing20.vml"/><Relationship Id="rId4" Type="http://schemas.openxmlformats.org/officeDocument/2006/relationships/image" Target="../media/image35.emf"/></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5.xml"/></Relationships>
</file>

<file path=ppt/slides/_rels/slide4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6.xml"/><Relationship Id="rId1" Type="http://schemas.openxmlformats.org/officeDocument/2006/relationships/vmlDrawing" Target="../drawings/vmlDrawing21.vml"/><Relationship Id="rId4" Type="http://schemas.openxmlformats.org/officeDocument/2006/relationships/image" Target="../media/image3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6.xml"/><Relationship Id="rId1" Type="http://schemas.openxmlformats.org/officeDocument/2006/relationships/vmlDrawing" Target="../drawings/vmlDrawing22.vml"/><Relationship Id="rId4" Type="http://schemas.openxmlformats.org/officeDocument/2006/relationships/image" Target="../media/image37.emf"/></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6.xml"/><Relationship Id="rId1" Type="http://schemas.openxmlformats.org/officeDocument/2006/relationships/vmlDrawing" Target="../drawings/vmlDrawing23.vml"/><Relationship Id="rId4" Type="http://schemas.openxmlformats.org/officeDocument/2006/relationships/image" Target="../media/image38.emf"/></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6.xml"/><Relationship Id="rId1" Type="http://schemas.openxmlformats.org/officeDocument/2006/relationships/vmlDrawing" Target="../drawings/vmlDrawing24.vml"/><Relationship Id="rId4" Type="http://schemas.openxmlformats.org/officeDocument/2006/relationships/image" Target="../media/image39.emf"/></Relationships>
</file>

<file path=ppt/slides/_rels/slide63.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490.xml"/><Relationship Id="rId1" Type="http://schemas.openxmlformats.org/officeDocument/2006/relationships/vmlDrawing" Target="../drawings/vmlDrawing25.vml"/><Relationship Id="rId4" Type="http://schemas.openxmlformats.org/officeDocument/2006/relationships/image" Target="../media/image40.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519.xml"/><Relationship Id="rId1" Type="http://schemas.openxmlformats.org/officeDocument/2006/relationships/vmlDrawing" Target="../drawings/vmlDrawing26.vml"/><Relationship Id="rId4" Type="http://schemas.openxmlformats.org/officeDocument/2006/relationships/image" Target="../media/image41.emf"/></Relationships>
</file>

<file path=ppt/slides/_rels/slide69.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6.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70.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55.xml"/></Relationships>
</file>

<file path=ppt/slides/_rels/slide71.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6.xml"/><Relationship Id="rId1" Type="http://schemas.openxmlformats.org/officeDocument/2006/relationships/vmlDrawing" Target="../drawings/vmlDrawing27.vml"/><Relationship Id="rId4" Type="http://schemas.openxmlformats.org/officeDocument/2006/relationships/image" Target="../media/image42.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6.xml"/><Relationship Id="rId1" Type="http://schemas.openxmlformats.org/officeDocument/2006/relationships/vmlDrawing" Target="../drawings/vmlDrawing28.vml"/><Relationship Id="rId4" Type="http://schemas.openxmlformats.org/officeDocument/2006/relationships/image" Target="../media/image43.e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6.xml"/><Relationship Id="rId1" Type="http://schemas.openxmlformats.org/officeDocument/2006/relationships/vmlDrawing" Target="../drawings/vmlDrawing29.vml"/><Relationship Id="rId4" Type="http://schemas.openxmlformats.org/officeDocument/2006/relationships/image" Target="../media/image44.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6.xml"/><Relationship Id="rId1" Type="http://schemas.openxmlformats.org/officeDocument/2006/relationships/vmlDrawing" Target="../drawings/vmlDrawing2.vml"/><Relationship Id="rId4" Type="http://schemas.openxmlformats.org/officeDocument/2006/relationships/image" Target="../media/image12.emf"/></Relationships>
</file>

<file path=ppt/slides/_rels/slide80.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6.xml"/><Relationship Id="rId1" Type="http://schemas.openxmlformats.org/officeDocument/2006/relationships/vmlDrawing" Target="../drawings/vmlDrawing30.vml"/><Relationship Id="rId4" Type="http://schemas.openxmlformats.org/officeDocument/2006/relationships/image" Target="../media/image45.emf"/></Relationships>
</file>

<file path=ppt/slides/_rels/slide82.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525.xml"/><Relationship Id="rId1" Type="http://schemas.openxmlformats.org/officeDocument/2006/relationships/themeOverride" Target="../theme/themeOverride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5.xml"/></Relationships>
</file>

<file path=ppt/slides/_rels/slide89.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slideLayout" Target="../slideLayouts/slideLayout55.xml"/><Relationship Id="rId1" Type="http://schemas.openxmlformats.org/officeDocument/2006/relationships/tags" Target="../tags/tag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92.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slideLayout" Target="../slideLayouts/slideLayout55.xml"/><Relationship Id="rId1" Type="http://schemas.openxmlformats.org/officeDocument/2006/relationships/tags" Target="../tags/tag2.xml"/></Relationships>
</file>

<file path=ppt/slides/_rels/slide9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5.xml"/></Relationships>
</file>

<file path=ppt/slides/_rels/slide94.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5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2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9.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slideLayout" Target="../slideLayouts/slideLayout55.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sz="3200" dirty="0"/>
              <a:t>Teknologiateollisuuden </a:t>
            </a:r>
            <a:r>
              <a:rPr lang="fi-FI" sz="3200" dirty="0" smtClean="0"/>
              <a:t>/ </a:t>
            </a:r>
            <a:br>
              <a:rPr lang="fi-FI" sz="3200" dirty="0" smtClean="0"/>
            </a:br>
            <a:r>
              <a:rPr lang="fi-FI" sz="3200" dirty="0" smtClean="0"/>
              <a:t>Suomen talousnäkymät</a:t>
            </a:r>
          </a:p>
          <a:p>
            <a:r>
              <a:rPr lang="fi-FI" sz="2400" b="0" dirty="0"/>
              <a:t>Syyskuu 2016</a:t>
            </a:r>
          </a:p>
          <a:p>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1</a:t>
            </a:fld>
            <a:endParaRPr lang="fi-FI" dirty="0"/>
          </a:p>
        </p:txBody>
      </p:sp>
      <p:sp>
        <p:nvSpPr>
          <p:cNvPr id="4" name="Päivämäärän paikkamerkki 3"/>
          <p:cNvSpPr>
            <a:spLocks noGrp="1"/>
          </p:cNvSpPr>
          <p:nvPr>
            <p:ph type="dt" sz="half" idx="10"/>
          </p:nvPr>
        </p:nvSpPr>
        <p:spPr/>
        <p:txBody>
          <a:bodyPr/>
          <a:lstStyle/>
          <a:p>
            <a:fld id="{FBD49F65-936D-47C1-B476-B10D0AC9DEC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Tree>
    <p:extLst>
      <p:ext uri="{BB962C8B-B14F-4D97-AF65-F5344CB8AC3E}">
        <p14:creationId xmlns:p14="http://schemas.microsoft.com/office/powerpoint/2010/main" val="250173682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50"/>
            <a:ext cx="7992000" cy="736780"/>
          </a:xfrm>
        </p:spPr>
        <p:txBody>
          <a:bodyPr/>
          <a:lstStyle/>
          <a:p>
            <a:r>
              <a:rPr lang="fi-FI" dirty="0"/>
              <a:t>Teollisuustuotanto Suomessa on heikolla </a:t>
            </a:r>
            <a:r>
              <a:rPr lang="fi-FI" dirty="0" smtClean="0"/>
              <a:t>tasolla, mutta kasvanut hieman viime kuukausina</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10</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655835952"/>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3120"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1553141972"/>
      </p:ext>
    </p:extLst>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r>
              <a:rPr lang="fi-FI" dirty="0">
                <a:solidFill>
                  <a:srgbClr val="3F3F3F"/>
                </a:solidFill>
                <a:latin typeface="+mj-lt"/>
              </a:rPr>
              <a:t>Voiton verotuksen myöhentäminen kiinnostaa kaiken kokoisia yrityksiä </a:t>
            </a:r>
          </a:p>
          <a:p>
            <a:pPr algn="ctr"/>
            <a:r>
              <a:rPr lang="fi-FI" sz="1200" dirty="0">
                <a:solidFill>
                  <a:srgbClr val="444444"/>
                </a:solidFill>
                <a:latin typeface="+mj-lt"/>
              </a:rPr>
              <a:t>Yritysveromalli yrityksen henkilökunnan määrän mukaan (EOS </a:t>
            </a:r>
            <a:r>
              <a:rPr lang="fi-FI" sz="1200" dirty="0" smtClean="0">
                <a:solidFill>
                  <a:srgbClr val="444444"/>
                </a:solidFill>
                <a:latin typeface="+mj-lt"/>
              </a:rPr>
              <a:t>puuttuu)</a:t>
            </a:r>
            <a:endParaRPr lang="fi-FI" sz="1200"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100</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605470" cy="165163"/>
          </a:xfrm>
        </p:spPr>
        <p:txBody>
          <a:bodyPr/>
          <a:lstStyle/>
          <a:p>
            <a:r>
              <a:rPr lang="fi-FI" dirty="0"/>
              <a:t>Lähde: Taloustutkimus / Yritysverotus, investoinnit ja kasvu </a:t>
            </a:r>
            <a:r>
              <a:rPr lang="fi-FI" dirty="0" smtClean="0"/>
              <a:t>2016 </a:t>
            </a:r>
            <a:endParaRPr lang="fi-FI" dirty="0"/>
          </a:p>
        </p:txBody>
      </p:sp>
      <p:graphicFrame>
        <p:nvGraphicFramePr>
          <p:cNvPr id="9" name="Sisällön paikkamerkki 8"/>
          <p:cNvGraphicFramePr>
            <a:graphicFrameLocks noGrp="1"/>
          </p:cNvGraphicFramePr>
          <p:nvPr>
            <p:ph sz="quarter" idx="17"/>
            <p:custDataLst>
              <p:tags r:id="rId1"/>
            </p:custDataLst>
            <p:extLst/>
          </p:nvPr>
        </p:nvGraphicFramePr>
        <p:xfrm>
          <a:off x="381000" y="1419225"/>
          <a:ext cx="8391525" cy="32258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477356" y="3291830"/>
            <a:ext cx="1070308"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850" b="0" dirty="0">
                <a:solidFill>
                  <a:srgbClr val="444444"/>
                </a:solidFill>
                <a:latin typeface="Verdana"/>
              </a:rPr>
              <a:t>Vastaajat </a:t>
            </a:r>
            <a:r>
              <a:rPr lang="fi-FI" sz="850" b="0" dirty="0" smtClean="0">
                <a:solidFill>
                  <a:srgbClr val="444444"/>
                </a:solidFill>
                <a:latin typeface="Verdana"/>
              </a:rPr>
              <a:t>= 331 </a:t>
            </a:r>
            <a:endParaRPr lang="it-IT" sz="850" b="0" dirty="0">
              <a:solidFill>
                <a:srgbClr val="444444"/>
              </a:solidFill>
              <a:latin typeface="Verdana"/>
            </a:endParaRPr>
          </a:p>
        </p:txBody>
      </p:sp>
    </p:spTree>
    <p:extLst>
      <p:ext uri="{BB962C8B-B14F-4D97-AF65-F5344CB8AC3E}">
        <p14:creationId xmlns:p14="http://schemas.microsoft.com/office/powerpoint/2010/main" val="1001072059"/>
      </p:ext>
    </p:extLst>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r>
              <a:rPr lang="fi-FI" dirty="0">
                <a:solidFill>
                  <a:srgbClr val="3F3F3F"/>
                </a:solidFill>
                <a:latin typeface="+mj-lt"/>
              </a:rPr>
              <a:t>Yhteisövero osingonjakohetkellä on myös pörssiyhtiöiden mieluisin valinta (32 %), voiton verotusta myöhentäviä malleja (3-5) kannattaa 64 % </a:t>
            </a:r>
            <a:r>
              <a:rPr lang="fi-FI" dirty="0" smtClean="0">
                <a:solidFill>
                  <a:srgbClr val="3F3F3F"/>
                </a:solidFill>
                <a:latin typeface="+mj-lt"/>
              </a:rPr>
              <a:t>pörssiyhtiöistä</a:t>
            </a:r>
            <a:endParaRPr lang="fi-FI"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101</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317438" cy="165163"/>
          </a:xfrm>
        </p:spPr>
        <p:txBody>
          <a:bodyPr/>
          <a:lstStyle/>
          <a:p>
            <a:r>
              <a:rPr lang="fi-FI" dirty="0"/>
              <a:t>Lähde: Taloustutkimus / Yritysverotus, investoinnit ja kasvu </a:t>
            </a:r>
            <a:r>
              <a:rPr lang="fi-FI" dirty="0" smtClean="0"/>
              <a:t>2016 </a:t>
            </a:r>
            <a:endParaRPr lang="fi-FI" dirty="0"/>
          </a:p>
        </p:txBody>
      </p:sp>
      <p:graphicFrame>
        <p:nvGraphicFramePr>
          <p:cNvPr id="9" name="Sisällön paikkamerkki 8"/>
          <p:cNvGraphicFramePr>
            <a:graphicFrameLocks noGrp="1"/>
          </p:cNvGraphicFramePr>
          <p:nvPr>
            <p:ph sz="quarter" idx="17"/>
            <p:custDataLst>
              <p:tags r:id="rId1"/>
            </p:custDataLst>
            <p:extLst/>
          </p:nvPr>
        </p:nvGraphicFramePr>
        <p:xfrm>
          <a:off x="381000" y="1708150"/>
          <a:ext cx="8391525" cy="2936875"/>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539552" y="3867894"/>
            <a:ext cx="933634"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900" b="0" dirty="0">
                <a:solidFill>
                  <a:srgbClr val="444444"/>
                </a:solidFill>
                <a:latin typeface="Calibri" panose="020F0502020204030204" pitchFamily="34" charset="0"/>
              </a:rPr>
              <a:t>Vastaajat = </a:t>
            </a:r>
            <a:r>
              <a:rPr lang="fi-FI" sz="900" b="0" dirty="0" smtClean="0">
                <a:solidFill>
                  <a:srgbClr val="444444"/>
                </a:solidFill>
                <a:latin typeface="Calibri" panose="020F0502020204030204" pitchFamily="34" charset="0"/>
              </a:rPr>
              <a:t>331</a:t>
            </a:r>
            <a:endParaRPr lang="it-IT" sz="900" b="0" dirty="0">
              <a:solidFill>
                <a:srgbClr val="444444"/>
              </a:solidFill>
              <a:latin typeface="Calibri" panose="020F0502020204030204" pitchFamily="34" charset="0"/>
            </a:endParaRPr>
          </a:p>
        </p:txBody>
      </p:sp>
    </p:spTree>
    <p:extLst>
      <p:ext uri="{BB962C8B-B14F-4D97-AF65-F5344CB8AC3E}">
        <p14:creationId xmlns:p14="http://schemas.microsoft.com/office/powerpoint/2010/main" val="567207763"/>
      </p:ext>
    </p:extLst>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1085193" y="1664536"/>
            <a:ext cx="6977283" cy="1165268"/>
          </a:xfrm>
        </p:spPr>
        <p:txBody>
          <a:bodyPr>
            <a:noAutofit/>
          </a:bodyPr>
          <a:lstStyle/>
          <a:p>
            <a:pPr>
              <a:lnSpc>
                <a:spcPct val="100000"/>
              </a:lnSpc>
            </a:pPr>
            <a:r>
              <a:rPr lang="fi-FI" sz="3200" dirty="0" smtClean="0"/>
              <a:t>Mieluisimpien veromallien vaikutukset yritysten investointeihin, työllisyyteen ja verotuloihin  </a:t>
            </a:r>
            <a:endParaRPr lang="fi-FI" sz="3200"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FFFFFF"/>
                </a:solidFill>
              </a:rPr>
              <a:pPr/>
              <a:t>102</a:t>
            </a:fld>
            <a:endParaRPr lang="fi-FI" dirty="0">
              <a:solidFill>
                <a:srgbClr val="FFFFFF"/>
              </a:solidFill>
            </a:endParaRPr>
          </a:p>
        </p:txBody>
      </p:sp>
      <p:sp>
        <p:nvSpPr>
          <p:cNvPr id="4" name="Päivämäärän paikkamerkki 3"/>
          <p:cNvSpPr>
            <a:spLocks noGrp="1"/>
          </p:cNvSpPr>
          <p:nvPr>
            <p:ph type="dt" sz="half" idx="10"/>
          </p:nvPr>
        </p:nvSpPr>
        <p:spPr/>
        <p:txBody>
          <a:bodyPr/>
          <a:lstStyle/>
          <a:p>
            <a:fld id="{FBD49F65-936D-47C1-B476-B10D0AC9DEC4}" type="datetime1">
              <a:rPr lang="fi-FI" smtClean="0">
                <a:solidFill>
                  <a:srgbClr val="FFFFFF"/>
                </a:solidFill>
              </a:rPr>
              <a:pPr/>
              <a:t>21.9.2016</a:t>
            </a:fld>
            <a:endParaRPr lang="fi-FI" dirty="0">
              <a:solidFill>
                <a:srgbClr val="FFFFFF"/>
              </a:solidFill>
            </a:endParaRPr>
          </a:p>
        </p:txBody>
      </p:sp>
      <p:sp>
        <p:nvSpPr>
          <p:cNvPr id="5" name="Alatunnisteen paikkamerkki 4"/>
          <p:cNvSpPr>
            <a:spLocks noGrp="1"/>
          </p:cNvSpPr>
          <p:nvPr>
            <p:ph type="ftr" sz="quarter" idx="11"/>
          </p:nvPr>
        </p:nvSpPr>
        <p:spPr/>
        <p:txBody>
          <a:bodyPr/>
          <a:lstStyle/>
          <a:p>
            <a:r>
              <a:rPr lang="fi-FI">
                <a:solidFill>
                  <a:srgbClr val="FFFFFF"/>
                </a:solidFill>
              </a:rPr>
              <a:t>Teknologiateollisuus</a:t>
            </a:r>
            <a:endParaRPr lang="fi-FI" dirty="0">
              <a:solidFill>
                <a:srgbClr val="FFFFFF"/>
              </a:solidFill>
            </a:endParaRPr>
          </a:p>
        </p:txBody>
      </p:sp>
      <p:sp>
        <p:nvSpPr>
          <p:cNvPr id="6" name="Tekstin paikkamerkki 7"/>
          <p:cNvSpPr txBox="1">
            <a:spLocks/>
          </p:cNvSpPr>
          <p:nvPr/>
        </p:nvSpPr>
        <p:spPr>
          <a:xfrm>
            <a:off x="2339752" y="4620679"/>
            <a:ext cx="3564843" cy="288032"/>
          </a:xfrm>
          <a:prstGeom prst="rect">
            <a:avLst/>
          </a:prstGeom>
        </p:spPr>
        <p:txBody>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21600" indent="0">
              <a:buFont typeface="Arial" panose="020B0604020202020204" pitchFamily="34" charset="0"/>
              <a:buNone/>
            </a:pPr>
            <a:r>
              <a:rPr lang="fi-FI" sz="700" dirty="0" smtClean="0">
                <a:solidFill>
                  <a:srgbClr val="FFFFFF"/>
                </a:solidFill>
              </a:rPr>
              <a:t>Lähde: Taloustutkimus / Yritysverotus, investoinnit ja kasvu 2016 </a:t>
            </a:r>
            <a:endParaRPr lang="fi-FI" sz="700" dirty="0">
              <a:solidFill>
                <a:srgbClr val="FFFFFF"/>
              </a:solidFill>
            </a:endParaRPr>
          </a:p>
        </p:txBody>
      </p:sp>
    </p:spTree>
    <p:extLst>
      <p:ext uri="{BB962C8B-B14F-4D97-AF65-F5344CB8AC3E}">
        <p14:creationId xmlns:p14="http://schemas.microsoft.com/office/powerpoint/2010/main" val="114214308"/>
      </p:ext>
    </p:extLst>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52000" y="282150"/>
            <a:ext cx="7992000" cy="1425504"/>
          </a:xfrm>
        </p:spPr>
        <p:txBody>
          <a:bodyPr>
            <a:noAutofit/>
          </a:bodyPr>
          <a:lstStyle/>
          <a:p>
            <a:r>
              <a:rPr lang="fi-FI" dirty="0">
                <a:solidFill>
                  <a:srgbClr val="444444"/>
                </a:solidFill>
                <a:latin typeface="+mj-lt"/>
              </a:rPr>
              <a:t>Miten arvioitte ehdottamanne mieluisimman veromallin käyttöönoton vaikuttavan yrityksenne </a:t>
            </a:r>
            <a:r>
              <a:rPr lang="fi-FI" u="sng" dirty="0">
                <a:solidFill>
                  <a:srgbClr val="444444"/>
                </a:solidFill>
                <a:latin typeface="+mj-lt"/>
              </a:rPr>
              <a:t>kiinteisiin investointeihin</a:t>
            </a:r>
            <a:r>
              <a:rPr lang="fi-FI" dirty="0">
                <a:solidFill>
                  <a:srgbClr val="444444"/>
                </a:solidFill>
                <a:latin typeface="+mj-lt"/>
              </a:rPr>
              <a:t> Suomessa tulevan kolmen vuoden </a:t>
            </a:r>
            <a:r>
              <a:rPr lang="fi-FI" dirty="0" smtClean="0">
                <a:solidFill>
                  <a:srgbClr val="444444"/>
                </a:solidFill>
                <a:latin typeface="+mj-lt"/>
              </a:rPr>
              <a:t>aikana?</a:t>
            </a:r>
            <a:endParaRPr lang="fi-FI"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103</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533462" cy="165163"/>
          </a:xfrm>
        </p:spPr>
        <p:txBody>
          <a:bodyPr/>
          <a:lstStyle/>
          <a:p>
            <a:r>
              <a:rPr lang="fi-FI" dirty="0"/>
              <a:t>Lähde: Taloustutkimus / Yritysverotus, investoinnit ja kasvu </a:t>
            </a:r>
            <a:r>
              <a:rPr lang="fi-FI" dirty="0" smtClean="0"/>
              <a:t>2016 </a:t>
            </a:r>
            <a:endParaRPr lang="fi-FI" dirty="0"/>
          </a:p>
        </p:txBody>
      </p:sp>
      <p:graphicFrame>
        <p:nvGraphicFramePr>
          <p:cNvPr id="9" name="Sisällön paikkamerkki 8"/>
          <p:cNvGraphicFramePr>
            <a:graphicFrameLocks noGrp="1"/>
          </p:cNvGraphicFramePr>
          <p:nvPr>
            <p:ph sz="quarter" idx="17"/>
            <p:custDataLst>
              <p:tags r:id="rId1"/>
            </p:custDataLst>
            <p:extLst/>
          </p:nvPr>
        </p:nvGraphicFramePr>
        <p:xfrm>
          <a:off x="381000" y="1708150"/>
          <a:ext cx="8391525" cy="2936875"/>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2123728" y="4184054"/>
            <a:ext cx="1224136"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900" b="0" dirty="0">
                <a:solidFill>
                  <a:srgbClr val="444444"/>
                </a:solidFill>
                <a:latin typeface="Verdana"/>
              </a:rPr>
              <a:t>Vastaajat </a:t>
            </a:r>
            <a:r>
              <a:rPr lang="fi-FI" sz="900" b="0" dirty="0" smtClean="0">
                <a:solidFill>
                  <a:srgbClr val="444444"/>
                </a:solidFill>
                <a:latin typeface="Verdana"/>
              </a:rPr>
              <a:t>= 292 </a:t>
            </a:r>
            <a:endParaRPr lang="it-IT" sz="900" b="0" dirty="0">
              <a:solidFill>
                <a:srgbClr val="444444"/>
              </a:solidFill>
              <a:latin typeface="Verdana"/>
            </a:endParaRPr>
          </a:p>
        </p:txBody>
      </p:sp>
      <p:sp>
        <p:nvSpPr>
          <p:cNvPr id="11" name="Tekstiruutu 10"/>
          <p:cNvSpPr txBox="1"/>
          <p:nvPr/>
        </p:nvSpPr>
        <p:spPr>
          <a:xfrm>
            <a:off x="2051720" y="4320492"/>
            <a:ext cx="1834156" cy="230832"/>
          </a:xfrm>
          <a:prstGeom prst="rect">
            <a:avLst/>
          </a:prstGeom>
        </p:spPr>
        <p:txBody>
          <a:bodyPr wrap="none" rtlCol="0">
            <a:spAutoFit/>
          </a:bodyPr>
          <a:lstStyle/>
          <a:p>
            <a:pPr defTabSz="685780">
              <a:buClr>
                <a:srgbClr val="E60F28"/>
              </a:buClr>
              <a:buSzPct val="150000"/>
            </a:pPr>
            <a:r>
              <a:rPr lang="fi-FI" sz="900" dirty="0">
                <a:solidFill>
                  <a:srgbClr val="444444"/>
                </a:solidFill>
              </a:rPr>
              <a:t>*pieni vastaajamäärä, n&lt;20</a:t>
            </a:r>
          </a:p>
        </p:txBody>
      </p:sp>
    </p:spTree>
    <p:extLst>
      <p:ext uri="{BB962C8B-B14F-4D97-AF65-F5344CB8AC3E}">
        <p14:creationId xmlns:p14="http://schemas.microsoft.com/office/powerpoint/2010/main" val="2748213193"/>
      </p:ext>
    </p:extLst>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r>
              <a:rPr lang="fi-FI" dirty="0">
                <a:solidFill>
                  <a:srgbClr val="444444"/>
                </a:solidFill>
              </a:rPr>
              <a:t>Miten arvioitte ehdottamanne mieluisimman veromallin käyttöönoton vaikuttavan yrityksenne investointeihin </a:t>
            </a:r>
            <a:r>
              <a:rPr lang="fi-FI" u="sng" dirty="0">
                <a:solidFill>
                  <a:srgbClr val="444444"/>
                </a:solidFill>
              </a:rPr>
              <a:t>henkilöstöön ja osaamiseen</a:t>
            </a:r>
            <a:r>
              <a:rPr lang="fi-FI" dirty="0">
                <a:solidFill>
                  <a:srgbClr val="444444"/>
                </a:solidFill>
              </a:rPr>
              <a:t> Suomessa tulevan kolmen vuoden aikana</a:t>
            </a:r>
            <a:r>
              <a:rPr lang="fi-FI" dirty="0" smtClean="0">
                <a:solidFill>
                  <a:srgbClr val="444444"/>
                </a:solidFill>
              </a:rPr>
              <a:t>? </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104</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677478" cy="220440"/>
          </a:xfrm>
        </p:spPr>
        <p:txBody>
          <a:bodyPr/>
          <a:lstStyle/>
          <a:p>
            <a:r>
              <a:rPr lang="fi-FI" dirty="0"/>
              <a:t>Lähde: Taloustutkimus / Yritysverotus, investoinnit ja kasvu </a:t>
            </a:r>
            <a:r>
              <a:rPr lang="fi-FI" dirty="0" smtClean="0"/>
              <a:t>2016 </a:t>
            </a:r>
            <a:endParaRPr lang="fi-FI" dirty="0"/>
          </a:p>
        </p:txBody>
      </p:sp>
      <p:graphicFrame>
        <p:nvGraphicFramePr>
          <p:cNvPr id="9" name="Sisällön paikkamerkki 8"/>
          <p:cNvGraphicFramePr>
            <a:graphicFrameLocks noGrp="1"/>
          </p:cNvGraphicFramePr>
          <p:nvPr>
            <p:ph sz="quarter" idx="17"/>
            <p:custDataLst>
              <p:tags r:id="rId1"/>
            </p:custDataLst>
            <p:extLst/>
          </p:nvPr>
        </p:nvGraphicFramePr>
        <p:xfrm>
          <a:off x="323528" y="1702942"/>
          <a:ext cx="8391525" cy="29511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2555776" y="4083918"/>
            <a:ext cx="1191967"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900" b="0" dirty="0" smtClean="0">
                <a:solidFill>
                  <a:srgbClr val="444444"/>
                </a:solidFill>
                <a:latin typeface="Verdana"/>
              </a:rPr>
              <a:t>Vastaajat = 284 </a:t>
            </a:r>
            <a:endParaRPr lang="it-IT" sz="900" b="0" dirty="0">
              <a:solidFill>
                <a:srgbClr val="444444"/>
              </a:solidFill>
              <a:latin typeface="Verdana"/>
            </a:endParaRPr>
          </a:p>
        </p:txBody>
      </p:sp>
    </p:spTree>
    <p:extLst>
      <p:ext uri="{BB962C8B-B14F-4D97-AF65-F5344CB8AC3E}">
        <p14:creationId xmlns:p14="http://schemas.microsoft.com/office/powerpoint/2010/main" val="2714141999"/>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r>
              <a:rPr lang="fi-FI" dirty="0">
                <a:solidFill>
                  <a:srgbClr val="444444"/>
                </a:solidFill>
                <a:latin typeface="+mj-lt"/>
              </a:rPr>
              <a:t>Mikä on yrityksenne osingonjakopolitiikan keskeinen tavoite lähivuosina</a:t>
            </a:r>
            <a:r>
              <a:rPr lang="fi-FI" dirty="0" smtClean="0">
                <a:solidFill>
                  <a:srgbClr val="444444"/>
                </a:solidFill>
                <a:latin typeface="+mj-lt"/>
              </a:rPr>
              <a:t>? </a:t>
            </a:r>
            <a:endParaRPr lang="fi-FI"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105</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245430" cy="220440"/>
          </a:xfrm>
        </p:spPr>
        <p:txBody>
          <a:bodyPr/>
          <a:lstStyle/>
          <a:p>
            <a:r>
              <a:rPr lang="fi-FI" dirty="0"/>
              <a:t>Lähde: Taloustutkimus / Yritysverotus, investoinnit ja kasvu 2016 </a:t>
            </a:r>
          </a:p>
        </p:txBody>
      </p:sp>
      <p:graphicFrame>
        <p:nvGraphicFramePr>
          <p:cNvPr id="9" name="Sisällön paikkamerkki 8"/>
          <p:cNvGraphicFramePr>
            <a:graphicFrameLocks noGrp="1"/>
          </p:cNvGraphicFramePr>
          <p:nvPr>
            <p:ph sz="quarter" idx="17"/>
            <p:custDataLst>
              <p:tags r:id="rId1"/>
            </p:custDataLs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2518479" y="4093848"/>
            <a:ext cx="1191967"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900" b="0" dirty="0" smtClean="0">
                <a:solidFill>
                  <a:srgbClr val="444444"/>
                </a:solidFill>
                <a:latin typeface="Verdana"/>
              </a:rPr>
              <a:t>Vastaajat = 298</a:t>
            </a:r>
            <a:endParaRPr lang="it-IT" sz="900" b="0" dirty="0">
              <a:solidFill>
                <a:srgbClr val="444444"/>
              </a:solidFill>
              <a:latin typeface="Verdana"/>
            </a:endParaRPr>
          </a:p>
        </p:txBody>
      </p:sp>
      <p:sp>
        <p:nvSpPr>
          <p:cNvPr id="11" name="Tekstiruutu 10"/>
          <p:cNvSpPr txBox="1"/>
          <p:nvPr/>
        </p:nvSpPr>
        <p:spPr>
          <a:xfrm>
            <a:off x="2483768" y="4267011"/>
            <a:ext cx="1834156" cy="230832"/>
          </a:xfrm>
          <a:prstGeom prst="rect">
            <a:avLst/>
          </a:prstGeom>
        </p:spPr>
        <p:txBody>
          <a:bodyPr wrap="none" rtlCol="0">
            <a:spAutoFit/>
          </a:bodyPr>
          <a:lstStyle/>
          <a:p>
            <a:pPr defTabSz="680159">
              <a:buClr>
                <a:srgbClr val="E60F28"/>
              </a:buClr>
              <a:buSzPct val="150000"/>
            </a:pPr>
            <a:r>
              <a:rPr lang="fi-FI" sz="900" dirty="0" smtClean="0">
                <a:solidFill>
                  <a:srgbClr val="444444"/>
                </a:solidFill>
              </a:rPr>
              <a:t>*pieni vastaajamäärä, n&lt;20</a:t>
            </a:r>
            <a:endParaRPr lang="fi-FI" sz="900" dirty="0">
              <a:solidFill>
                <a:srgbClr val="444444"/>
              </a:solidFill>
            </a:endParaRPr>
          </a:p>
        </p:txBody>
      </p:sp>
    </p:spTree>
    <p:extLst>
      <p:ext uri="{BB962C8B-B14F-4D97-AF65-F5344CB8AC3E}">
        <p14:creationId xmlns:p14="http://schemas.microsoft.com/office/powerpoint/2010/main" val="4217332404"/>
      </p:ext>
    </p:extLst>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pPr>
              <a:lnSpc>
                <a:spcPct val="100000"/>
              </a:lnSpc>
            </a:pPr>
            <a:r>
              <a:rPr lang="en-GB" dirty="0"/>
              <a:t>Yritysten </a:t>
            </a:r>
            <a:r>
              <a:rPr lang="en-GB" dirty="0" err="1"/>
              <a:t>arvio</a:t>
            </a:r>
            <a:r>
              <a:rPr lang="en-GB" dirty="0"/>
              <a:t> </a:t>
            </a:r>
            <a:r>
              <a:rPr lang="en-GB" dirty="0" err="1"/>
              <a:t>veromallien</a:t>
            </a:r>
            <a:r>
              <a:rPr lang="en-GB" dirty="0"/>
              <a:t> </a:t>
            </a:r>
            <a:r>
              <a:rPr lang="en-GB" dirty="0" err="1"/>
              <a:t>investointivaikutuksista</a:t>
            </a:r>
            <a:r>
              <a:rPr lang="en-GB" dirty="0"/>
              <a:t>, </a:t>
            </a:r>
            <a:r>
              <a:rPr lang="en-GB" dirty="0" err="1"/>
              <a:t>jos</a:t>
            </a:r>
            <a:r>
              <a:rPr lang="en-GB" dirty="0"/>
              <a:t> ne </a:t>
            </a:r>
            <a:r>
              <a:rPr lang="en-GB" dirty="0" err="1"/>
              <a:t>oletetaan</a:t>
            </a:r>
            <a:r>
              <a:rPr lang="en-GB" dirty="0"/>
              <a:t> </a:t>
            </a:r>
            <a:r>
              <a:rPr lang="en-GB" dirty="0" err="1"/>
              <a:t>yhtä</a:t>
            </a:r>
            <a:r>
              <a:rPr lang="en-GB" dirty="0"/>
              <a:t> </a:t>
            </a:r>
            <a:r>
              <a:rPr lang="en-GB" dirty="0" err="1"/>
              <a:t>suuriksi</a:t>
            </a:r>
            <a:r>
              <a:rPr lang="en-GB" dirty="0"/>
              <a:t> </a:t>
            </a:r>
            <a:r>
              <a:rPr lang="en-GB" dirty="0" err="1"/>
              <a:t>koko</a:t>
            </a:r>
            <a:r>
              <a:rPr lang="en-GB" dirty="0"/>
              <a:t> </a:t>
            </a:r>
            <a:r>
              <a:rPr lang="en-GB" dirty="0" err="1" smtClean="0"/>
              <a:t>elinkeinoelämässä</a:t>
            </a:r>
            <a:r>
              <a:rPr lang="en-GB" dirty="0" smtClean="0"/>
              <a:t> </a:t>
            </a:r>
          </a:p>
          <a:p>
            <a:pPr>
              <a:lnSpc>
                <a:spcPct val="100000"/>
              </a:lnSpc>
            </a:pPr>
            <a:r>
              <a:rPr lang="en-GB" sz="1400" b="0" dirty="0" err="1" smtClean="0"/>
              <a:t>Investointivaikutuksissa</a:t>
            </a:r>
            <a:r>
              <a:rPr lang="en-GB" sz="1400" b="0" dirty="0" smtClean="0"/>
              <a:t> </a:t>
            </a:r>
            <a:r>
              <a:rPr lang="en-GB" sz="1400" b="0" dirty="0" err="1"/>
              <a:t>oletetaan</a:t>
            </a:r>
            <a:r>
              <a:rPr lang="en-GB" sz="1400" b="0" dirty="0"/>
              <a:t>, </a:t>
            </a:r>
            <a:r>
              <a:rPr lang="en-GB" sz="1400" b="0" dirty="0" err="1"/>
              <a:t>että</a:t>
            </a:r>
            <a:r>
              <a:rPr lang="en-GB" sz="1400" b="0" dirty="0"/>
              <a:t> </a:t>
            </a:r>
            <a:r>
              <a:rPr lang="en-GB" sz="1400" b="0" dirty="0" err="1"/>
              <a:t>mallit</a:t>
            </a:r>
            <a:r>
              <a:rPr lang="en-GB" sz="1400" b="0" dirty="0"/>
              <a:t> </a:t>
            </a:r>
            <a:r>
              <a:rPr lang="en-GB" sz="1400" b="0" dirty="0" err="1"/>
              <a:t>tulisivat</a:t>
            </a:r>
            <a:r>
              <a:rPr lang="en-GB" sz="1400" b="0" dirty="0"/>
              <a:t> </a:t>
            </a:r>
            <a:r>
              <a:rPr lang="en-GB" sz="1400" b="0" dirty="0" err="1"/>
              <a:t>voimaan</a:t>
            </a:r>
            <a:r>
              <a:rPr lang="en-GB" sz="1400" b="0" dirty="0"/>
              <a:t> </a:t>
            </a:r>
            <a:r>
              <a:rPr lang="en-GB" sz="1400" b="0" dirty="0" err="1"/>
              <a:t>vuoden</a:t>
            </a:r>
            <a:r>
              <a:rPr lang="en-GB" sz="1400" b="0" dirty="0"/>
              <a:t> 2017 </a:t>
            </a:r>
            <a:r>
              <a:rPr lang="en-GB" sz="1400" b="0" dirty="0" err="1" smtClean="0"/>
              <a:t>alussa</a:t>
            </a:r>
            <a:endParaRPr lang="fi-FI" sz="1400" b="0"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106</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Sisällön paikkamerkki 6"/>
          <p:cNvSpPr>
            <a:spLocks noGrp="1"/>
          </p:cNvSpPr>
          <p:nvPr>
            <p:ph sz="quarter" idx="17"/>
          </p:nvPr>
        </p:nvSpPr>
        <p:spPr>
          <a:xfrm>
            <a:off x="381000" y="1707655"/>
            <a:ext cx="8391525" cy="2937370"/>
          </a:xfrm>
        </p:spPr>
        <p:txBody>
          <a:bodyPr/>
          <a:lstStyle/>
          <a:p>
            <a:r>
              <a:rPr lang="fi-FI" dirty="0" smtClean="0"/>
              <a:t> </a:t>
            </a:r>
            <a:endParaRPr lang="fi-FI" dirty="0"/>
          </a:p>
        </p:txBody>
      </p:sp>
      <p:sp>
        <p:nvSpPr>
          <p:cNvPr id="8" name="Tekstin paikkamerkki 7"/>
          <p:cNvSpPr>
            <a:spLocks noGrp="1"/>
          </p:cNvSpPr>
          <p:nvPr>
            <p:ph type="body" sz="quarter" idx="18"/>
          </p:nvPr>
        </p:nvSpPr>
        <p:spPr>
          <a:xfrm>
            <a:off x="2334682" y="4727574"/>
            <a:ext cx="5909318" cy="364456"/>
          </a:xfrm>
        </p:spPr>
        <p:txBody>
          <a:bodyPr/>
          <a:lstStyle/>
          <a:p>
            <a:r>
              <a:rPr lang="fi-FI" dirty="0"/>
              <a:t>Lähde: </a:t>
            </a:r>
            <a:r>
              <a:rPr lang="fi-FI" sz="800" spc="-40" dirty="0"/>
              <a:t>Lähde: Tilastokeskus (Kansantalouden tilinpito), ETLA, Taloustutkimus: Yritysverotus, investoinnit ja kasvu </a:t>
            </a:r>
            <a:r>
              <a:rPr lang="fi-FI" sz="800" spc="-40" dirty="0" smtClean="0"/>
              <a:t>2016</a:t>
            </a:r>
            <a:endParaRPr lang="fi-FI" dirty="0"/>
          </a:p>
        </p:txBody>
      </p:sp>
      <p:graphicFrame>
        <p:nvGraphicFramePr>
          <p:cNvPr id="11" name="Sisällön paikkamerkki 9"/>
          <p:cNvGraphicFramePr>
            <a:graphicFrameLocks/>
          </p:cNvGraphicFramePr>
          <p:nvPr>
            <p:extLst/>
          </p:nvPr>
        </p:nvGraphicFramePr>
        <p:xfrm>
          <a:off x="380999" y="1635646"/>
          <a:ext cx="8295457" cy="3009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77381808"/>
      </p:ext>
    </p:extLst>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107</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FBD49F65-936D-47C1-B476-B10D0AC9DEC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20"/>
          </p:nvPr>
        </p:nvSpPr>
        <p:spPr>
          <a:xfrm>
            <a:off x="395536" y="555526"/>
            <a:ext cx="8136904" cy="677485"/>
          </a:xfrm>
        </p:spPr>
        <p:txBody>
          <a:bodyPr/>
          <a:lstStyle/>
          <a:p>
            <a:r>
              <a:rPr lang="fi-FI" dirty="0">
                <a:solidFill>
                  <a:schemeClr val="tx1"/>
                </a:solidFill>
              </a:rPr>
              <a:t>Veromallien vaikutukset valtiontalouteen ja työllisyyteen (laskettuna 2014 veroluvuin, milj. €</a:t>
            </a:r>
            <a:r>
              <a:rPr lang="fi-FI" dirty="0" smtClean="0">
                <a:solidFill>
                  <a:schemeClr val="tx1"/>
                </a:solidFill>
              </a:rPr>
              <a:t>)</a:t>
            </a:r>
            <a:endParaRPr lang="fi-FI" dirty="0">
              <a:solidFill>
                <a:schemeClr val="tx1"/>
              </a:solidFill>
            </a:endParaRPr>
          </a:p>
        </p:txBody>
      </p:sp>
      <p:pic>
        <p:nvPicPr>
          <p:cNvPr id="7" name="Sisällön paikkamerkki 6"/>
          <p:cNvPicPr>
            <a:picLocks noGrp="1" noChangeAspect="1"/>
          </p:cNvPicPr>
          <p:nvPr>
            <p:ph idx="19"/>
          </p:nvPr>
        </p:nvPicPr>
        <p:blipFill>
          <a:blip r:embed="rId2"/>
          <a:stretch>
            <a:fillRect/>
          </a:stretch>
        </p:blipFill>
        <p:spPr>
          <a:xfrm>
            <a:off x="539552" y="1491629"/>
            <a:ext cx="7632848" cy="3236417"/>
          </a:xfrm>
          <a:prstGeom prst="rect">
            <a:avLst/>
          </a:prstGeom>
        </p:spPr>
      </p:pic>
      <p:sp>
        <p:nvSpPr>
          <p:cNvPr id="10" name="Tekstin paikkamerkki 7"/>
          <p:cNvSpPr>
            <a:spLocks noGrp="1"/>
          </p:cNvSpPr>
          <p:nvPr>
            <p:ph type="body" sz="quarter" idx="18"/>
          </p:nvPr>
        </p:nvSpPr>
        <p:spPr>
          <a:xfrm>
            <a:off x="2334682" y="4727574"/>
            <a:ext cx="3245430" cy="220440"/>
          </a:xfrm>
        </p:spPr>
        <p:txBody>
          <a:bodyPr>
            <a:noAutofit/>
          </a:bodyPr>
          <a:lstStyle/>
          <a:p>
            <a:r>
              <a:rPr lang="fi-FI" sz="700" dirty="0"/>
              <a:t>Lähde: Taloustutkimus / Yritysverotus, investoinnit ja kasvu 2016 </a:t>
            </a:r>
          </a:p>
        </p:txBody>
      </p:sp>
    </p:spTree>
    <p:extLst>
      <p:ext uri="{BB962C8B-B14F-4D97-AF65-F5344CB8AC3E}">
        <p14:creationId xmlns:p14="http://schemas.microsoft.com/office/powerpoint/2010/main" val="1151639665"/>
      </p:ext>
    </p:extLst>
  </p:cSld>
  <p:clrMapOvr>
    <a:masterClrMapping/>
  </p:clrMapOvr>
  <p:transition spd="med">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a:xfrm>
            <a:off x="1096042" y="1729337"/>
            <a:ext cx="6977283" cy="1165268"/>
          </a:xfrm>
        </p:spPr>
        <p:txBody>
          <a:bodyPr>
            <a:noAutofit/>
          </a:bodyPr>
          <a:lstStyle/>
          <a:p>
            <a:pPr>
              <a:lnSpc>
                <a:spcPct val="100000"/>
              </a:lnSpc>
            </a:pPr>
            <a:r>
              <a:rPr lang="fi-FI" sz="3200" dirty="0"/>
              <a:t>Suomen jäykkä palkkamalli </a:t>
            </a:r>
            <a:r>
              <a:rPr lang="fi-FI" sz="3200" dirty="0" smtClean="0"/>
              <a:t/>
            </a:r>
            <a:br>
              <a:rPr lang="fi-FI" sz="3200" dirty="0" smtClean="0"/>
            </a:br>
            <a:r>
              <a:rPr lang="fi-FI" sz="3200" dirty="0" smtClean="0"/>
              <a:t>ja </a:t>
            </a:r>
            <a:r>
              <a:rPr lang="fi-FI" sz="3200" dirty="0"/>
              <a:t>työlainsäädäntö heikentävät jatkuvasti kustannuskilpailukykyä</a:t>
            </a:r>
          </a:p>
        </p:txBody>
      </p:sp>
      <p:sp>
        <p:nvSpPr>
          <p:cNvPr id="2" name="Dian numeron paikkamerkki 1"/>
          <p:cNvSpPr>
            <a:spLocks noGrp="1"/>
          </p:cNvSpPr>
          <p:nvPr>
            <p:ph type="sldNum" sz="quarter" idx="12"/>
          </p:nvPr>
        </p:nvSpPr>
        <p:spPr/>
        <p:txBody>
          <a:bodyPr/>
          <a:lstStyle/>
          <a:p>
            <a:fld id="{6FCB6B90-8271-4E8F-82C1-E646FBB48A2E}" type="slidenum">
              <a:rPr lang="fi-FI" smtClean="0"/>
              <a:pPr/>
              <a:t>108</a:t>
            </a:fld>
            <a:endParaRPr lang="fi-FI" dirty="0"/>
          </a:p>
        </p:txBody>
      </p:sp>
      <p:sp>
        <p:nvSpPr>
          <p:cNvPr id="3" name="Päivämäärän paikkamerkki 2"/>
          <p:cNvSpPr>
            <a:spLocks noGrp="1"/>
          </p:cNvSpPr>
          <p:nvPr>
            <p:ph type="dt" sz="half" idx="10"/>
          </p:nvPr>
        </p:nvSpPr>
        <p:spPr/>
        <p:txBody>
          <a:bodyPr/>
          <a:lstStyle/>
          <a:p>
            <a:fld id="{1F9AB61F-25F5-4BAC-AFD2-7CF6AA8759C3}" type="datetime1">
              <a:rPr lang="fi-FI" smtClean="0"/>
              <a:t>21.9.2016</a:t>
            </a:fld>
            <a:endParaRPr lang="fi-FI" dirty="0"/>
          </a:p>
        </p:txBody>
      </p:sp>
      <p:sp>
        <p:nvSpPr>
          <p:cNvPr id="4" name="Alatunnisteen paikkamerkki 3"/>
          <p:cNvSpPr>
            <a:spLocks noGrp="1"/>
          </p:cNvSpPr>
          <p:nvPr>
            <p:ph type="ftr" sz="quarter" idx="11"/>
          </p:nvPr>
        </p:nvSpPr>
        <p:spPr/>
        <p:txBody>
          <a:bodyPr/>
          <a:lstStyle/>
          <a:p>
            <a:r>
              <a:rPr lang="fi-FI" smtClean="0"/>
              <a:t>Teknologiateollisuus</a:t>
            </a:r>
            <a:endParaRPr lang="fi-FI" dirty="0"/>
          </a:p>
        </p:txBody>
      </p:sp>
    </p:spTree>
    <p:extLst>
      <p:ext uri="{BB962C8B-B14F-4D97-AF65-F5344CB8AC3E}">
        <p14:creationId xmlns:p14="http://schemas.microsoft.com/office/powerpoint/2010/main" val="457600827"/>
      </p:ext>
    </p:extLst>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109</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r>
              <a:rPr lang="fi-FI" dirty="0"/>
              <a:t>, </a:t>
            </a:r>
            <a:r>
              <a:rPr lang="fi-FI" dirty="0" err="1"/>
              <a:t>Eurostat</a:t>
            </a:r>
            <a:r>
              <a:rPr lang="fi-FI" dirty="0"/>
              <a:t> / Kansantalouden tilinpito</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Teollisuuden työpaikkoja Suomessa on kadonnut noin 100 000 vuoden 2008 jälkeen </a:t>
            </a:r>
            <a:endParaRPr lang="fi-FI" spc="-90" dirty="0" smtClean="0"/>
          </a:p>
          <a:p>
            <a:pPr>
              <a:lnSpc>
                <a:spcPct val="100000"/>
              </a:lnSpc>
              <a:spcBef>
                <a:spcPts val="0"/>
              </a:spcBef>
            </a:pPr>
            <a:r>
              <a:rPr lang="fi-FI" sz="1200" b="0" dirty="0"/>
              <a:t>Teollisuus tuo kuitenkin 80 % Suomen vientituloista </a:t>
            </a:r>
            <a:endParaRPr lang="fi-FI" dirty="0"/>
          </a:p>
        </p:txBody>
      </p:sp>
      <p:graphicFrame>
        <p:nvGraphicFramePr>
          <p:cNvPr id="11" name="Sisällön paikkamerkki 10"/>
          <p:cNvGraphicFramePr>
            <a:graphicFrameLocks noGrp="1" noChangeAspect="1"/>
          </p:cNvGraphicFramePr>
          <p:nvPr>
            <p:ph sz="quarter" idx="17"/>
            <p:extLst>
              <p:ext uri="{D42A27DB-BD31-4B8C-83A1-F6EECF244321}">
                <p14:modId xmlns:p14="http://schemas.microsoft.com/office/powerpoint/2010/main" val="4061165373"/>
              </p:ext>
            </p:extLst>
          </p:nvPr>
        </p:nvGraphicFramePr>
        <p:xfrm>
          <a:off x="424735" y="1339850"/>
          <a:ext cx="8294529" cy="3305175"/>
        </p:xfrm>
        <a:graphic>
          <a:graphicData uri="http://schemas.openxmlformats.org/presentationml/2006/ole">
            <mc:AlternateContent xmlns:mc="http://schemas.openxmlformats.org/markup-compatibility/2006">
              <mc:Choice xmlns:v="urn:schemas-microsoft-com:vml" Requires="v">
                <p:oleObj spid="_x0000_s46100"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424735" y="1339850"/>
                        <a:ext cx="8294529" cy="3305175"/>
                      </a:xfrm>
                      <a:prstGeom prst="rect">
                        <a:avLst/>
                      </a:prstGeom>
                    </p:spPr>
                  </p:pic>
                </p:oleObj>
              </mc:Fallback>
            </mc:AlternateContent>
          </a:graphicData>
        </a:graphic>
      </p:graphicFrame>
    </p:spTree>
    <p:extLst>
      <p:ext uri="{BB962C8B-B14F-4D97-AF65-F5344CB8AC3E}">
        <p14:creationId xmlns:p14="http://schemas.microsoft.com/office/powerpoint/2010/main" val="426050081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Teollisuustuotanto Suomessa on pudonnut </a:t>
            </a:r>
            <a:br>
              <a:rPr lang="fi-FI" dirty="0"/>
            </a:br>
            <a:r>
              <a:rPr lang="fi-FI" dirty="0"/>
              <a:t>EU-maista </a:t>
            </a:r>
            <a:r>
              <a:rPr lang="fi-FI" dirty="0" smtClean="0"/>
              <a:t>lähes eniten</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11</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1200697390"/>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4144"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193753691"/>
      </p:ext>
    </p:extLst>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Koko elinkeinoelämän työpaikat Suomessa ovat vähentyneet tuntuvasti</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110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Tilastokeskus / Kansantalouden tilinpito</a:t>
            </a:r>
          </a:p>
          <a:p>
            <a:endParaRPr lang="fi-FI" dirty="0"/>
          </a:p>
        </p:txBody>
      </p:sp>
      <p:graphicFrame>
        <p:nvGraphicFramePr>
          <p:cNvPr id="8" name="Sisällön paikkamerkki 4"/>
          <p:cNvGraphicFramePr>
            <a:graphicFrameLocks noGrp="1"/>
          </p:cNvGraphicFramePr>
          <p:nvPr>
            <p:ph sz="quarter" idx="17"/>
            <p:extLst>
              <p:ext uri="{D42A27DB-BD31-4B8C-83A1-F6EECF244321}">
                <p14:modId xmlns:p14="http://schemas.microsoft.com/office/powerpoint/2010/main" val="3435627878"/>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Suorakulmio 8"/>
          <p:cNvSpPr/>
          <p:nvPr/>
        </p:nvSpPr>
        <p:spPr>
          <a:xfrm>
            <a:off x="1111510" y="1275730"/>
            <a:ext cx="1487908" cy="253916"/>
          </a:xfrm>
          <a:prstGeom prst="rect">
            <a:avLst/>
          </a:prstGeom>
        </p:spPr>
        <p:txBody>
          <a:bodyPr wrap="none">
            <a:spAutoFit/>
          </a:bodyPr>
          <a:lstStyle/>
          <a:p>
            <a:pPr defTabSz="812394"/>
            <a:r>
              <a:rPr lang="fi-FI" sz="1050" dirty="0">
                <a:solidFill>
                  <a:schemeClr val="tx2"/>
                </a:solidFill>
              </a:rPr>
              <a:t>Tuhatta työpaikkaa</a:t>
            </a:r>
            <a:endParaRPr lang="fi-FI" sz="1050" dirty="0">
              <a:solidFill>
                <a:schemeClr val="tx2"/>
              </a:solidFill>
              <a:ea typeface="Arial Unicode MS"/>
            </a:endParaRPr>
          </a:p>
        </p:txBody>
      </p:sp>
    </p:spTree>
    <p:extLst>
      <p:ext uri="{BB962C8B-B14F-4D97-AF65-F5344CB8AC3E}">
        <p14:creationId xmlns:p14="http://schemas.microsoft.com/office/powerpoint/2010/main" val="4239373611"/>
      </p:ext>
    </p:extLst>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Työttömien työnhakijoiden määrä Suomessa </a:t>
            </a:r>
            <a:r>
              <a:rPr lang="fi-FI" dirty="0" smtClean="0"/>
              <a:t/>
            </a:r>
            <a:br>
              <a:rPr lang="fi-FI" dirty="0" smtClean="0"/>
            </a:br>
            <a:r>
              <a:rPr lang="fi-FI" dirty="0" smtClean="0"/>
              <a:t>on </a:t>
            </a:r>
            <a:r>
              <a:rPr lang="fi-FI" dirty="0"/>
              <a:t>korkealla tasolla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111</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r>
              <a:rPr lang="fi-FI" dirty="0"/>
              <a:t>, TEM</a:t>
            </a:r>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4081710794"/>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47124"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3316530342"/>
      </p:ext>
    </p:extLst>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112</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5"/>
            <a:ext cx="6190179" cy="415926"/>
          </a:xfrm>
        </p:spPr>
        <p:txBody>
          <a:bodyPr/>
          <a:lstStyle/>
          <a:p>
            <a:r>
              <a:rPr lang="fi-FI" dirty="0"/>
              <a:t>*) EKP:n harmonisoidussa kustannuskilpailukykymittarissa kunkin maan keskimääräinen toteutunut valuuttakurssi lasketaan 20-30 tärkeimmän vientimaan valuuttakurssipainoilla sekä koko talouden yksikkötyökustannusten kehityksellä.</a:t>
            </a:r>
          </a:p>
          <a:p>
            <a:r>
              <a:rPr lang="fi-FI" dirty="0"/>
              <a:t>Viimeisin tieto tammi-maaliskuu 2016, Lähde: Euroopan keskuspankki </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Suomen kustannuskilpailukyky ei parane toivotusti </a:t>
            </a:r>
            <a:endParaRPr lang="fi-FI" spc="-90" dirty="0" smtClean="0"/>
          </a:p>
          <a:p>
            <a:pPr>
              <a:lnSpc>
                <a:spcPct val="100000"/>
              </a:lnSpc>
              <a:spcBef>
                <a:spcPts val="0"/>
              </a:spcBef>
            </a:pPr>
            <a:r>
              <a:rPr lang="fi-FI" sz="1200" b="0" dirty="0"/>
              <a:t>Yksikkötyökustannukset = työvoimakustannukset / tuottavuus, ml. kunkin maan toteutuneet valuuttakurssit</a:t>
            </a:r>
            <a:endParaRPr lang="fi-FI" dirty="0"/>
          </a:p>
        </p:txBody>
      </p:sp>
      <p:graphicFrame>
        <p:nvGraphicFramePr>
          <p:cNvPr id="9" name="Object 3"/>
          <p:cNvGraphicFramePr>
            <a:graphicFrameLocks noGrp="1" noChangeAspect="1"/>
          </p:cNvGraphicFramePr>
          <p:nvPr>
            <p:ph sz="quarter" idx="17"/>
            <p:extLst>
              <p:ext uri="{D42A27DB-BD31-4B8C-83A1-F6EECF244321}">
                <p14:modId xmlns:p14="http://schemas.microsoft.com/office/powerpoint/2010/main" val="391071632"/>
              </p:ext>
            </p:extLst>
          </p:nvPr>
        </p:nvGraphicFramePr>
        <p:xfrm>
          <a:off x="413700" y="1081327"/>
          <a:ext cx="7398350" cy="3499865"/>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 Box 11"/>
          <p:cNvSpPr txBox="1">
            <a:spLocks noChangeArrowheads="1"/>
          </p:cNvSpPr>
          <p:nvPr/>
        </p:nvSpPr>
        <p:spPr bwMode="auto">
          <a:xfrm>
            <a:off x="832747" y="1259586"/>
            <a:ext cx="1137705" cy="245749"/>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dirty="0">
                <a:solidFill>
                  <a:schemeClr val="tx2"/>
                </a:solidFill>
                <a:latin typeface="+mj-lt"/>
              </a:rPr>
              <a:t>2005,I =100</a:t>
            </a:r>
          </a:p>
        </p:txBody>
      </p:sp>
      <p:sp>
        <p:nvSpPr>
          <p:cNvPr id="12" name="Line 8"/>
          <p:cNvSpPr>
            <a:spLocks noChangeShapeType="1"/>
          </p:cNvSpPr>
          <p:nvPr/>
        </p:nvSpPr>
        <p:spPr bwMode="auto">
          <a:xfrm>
            <a:off x="7598448" y="2867177"/>
            <a:ext cx="0" cy="10159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3" name="Line 9"/>
          <p:cNvSpPr>
            <a:spLocks noChangeShapeType="1"/>
          </p:cNvSpPr>
          <p:nvPr/>
        </p:nvSpPr>
        <p:spPr bwMode="auto">
          <a:xfrm flipV="1">
            <a:off x="7598448" y="1444608"/>
            <a:ext cx="0" cy="11615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4" name="Text Box 10"/>
          <p:cNvSpPr txBox="1">
            <a:spLocks noChangeArrowheads="1"/>
          </p:cNvSpPr>
          <p:nvPr/>
        </p:nvSpPr>
        <p:spPr bwMode="auto">
          <a:xfrm>
            <a:off x="7617647" y="1794138"/>
            <a:ext cx="1403195" cy="730497"/>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1050" dirty="0" err="1" smtClean="0">
                <a:solidFill>
                  <a:schemeClr val="tx2"/>
                </a:solidFill>
                <a:latin typeface="+mj-lt"/>
              </a:rPr>
              <a:t>Suomen</a:t>
            </a:r>
            <a:r>
              <a:rPr lang="en-US" sz="1050" dirty="0" smtClean="0">
                <a:solidFill>
                  <a:schemeClr val="tx2"/>
                </a:solidFill>
                <a:latin typeface="+mj-lt"/>
              </a:rPr>
              <a:t> </a:t>
            </a:r>
            <a:r>
              <a:rPr lang="en-US" sz="1050" dirty="0" err="1" smtClean="0">
                <a:solidFill>
                  <a:schemeClr val="tx2"/>
                </a:solidFill>
                <a:latin typeface="+mj-lt"/>
              </a:rPr>
              <a:t>hinta</a:t>
            </a:r>
            <a:r>
              <a:rPr lang="en-US" sz="1050" dirty="0" smtClean="0">
                <a:solidFill>
                  <a:schemeClr val="tx2"/>
                </a:solidFill>
                <a:latin typeface="+mj-lt"/>
              </a:rPr>
              <a:t>- </a:t>
            </a:r>
          </a:p>
          <a:p>
            <a:pPr eaLnBrk="0" fontAlgn="base" hangingPunct="0">
              <a:spcBef>
                <a:spcPct val="0"/>
              </a:spcBef>
              <a:spcAft>
                <a:spcPct val="0"/>
              </a:spcAft>
            </a:pPr>
            <a:r>
              <a:rPr lang="en-US" sz="1050" dirty="0" smtClean="0">
                <a:solidFill>
                  <a:schemeClr val="tx2"/>
                </a:solidFill>
                <a:latin typeface="+mj-lt"/>
              </a:rPr>
              <a:t>ja </a:t>
            </a:r>
            <a:r>
              <a:rPr lang="en-US" sz="1050" dirty="0" err="1" smtClean="0">
                <a:solidFill>
                  <a:schemeClr val="tx2"/>
                </a:solidFill>
                <a:latin typeface="+mj-lt"/>
              </a:rPr>
              <a:t>kustannus</a:t>
            </a:r>
            <a:r>
              <a:rPr lang="en-US" sz="1050" dirty="0" smtClean="0">
                <a:solidFill>
                  <a:schemeClr val="tx2"/>
                </a:solidFill>
                <a:latin typeface="+mj-lt"/>
              </a:rPr>
              <a:t>-</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kilpailukyky</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heikkenee</a:t>
            </a:r>
            <a:endParaRPr lang="fi-FI" sz="1050" dirty="0">
              <a:solidFill>
                <a:schemeClr val="tx2"/>
              </a:solidFill>
              <a:latin typeface="+mj-lt"/>
            </a:endParaRPr>
          </a:p>
        </p:txBody>
      </p:sp>
      <p:sp>
        <p:nvSpPr>
          <p:cNvPr id="15" name="Text Box 12"/>
          <p:cNvSpPr txBox="1">
            <a:spLocks noChangeArrowheads="1"/>
          </p:cNvSpPr>
          <p:nvPr/>
        </p:nvSpPr>
        <p:spPr bwMode="auto">
          <a:xfrm>
            <a:off x="7598448" y="2977176"/>
            <a:ext cx="1422394" cy="730497"/>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1050" dirty="0" err="1" smtClean="0">
                <a:solidFill>
                  <a:schemeClr val="tx2"/>
                </a:solidFill>
                <a:latin typeface="+mj-lt"/>
              </a:rPr>
              <a:t>Suomen</a:t>
            </a:r>
            <a:r>
              <a:rPr lang="en-US" sz="1050" dirty="0" smtClean="0">
                <a:solidFill>
                  <a:schemeClr val="tx2"/>
                </a:solidFill>
                <a:latin typeface="+mj-lt"/>
              </a:rPr>
              <a:t> </a:t>
            </a:r>
            <a:r>
              <a:rPr lang="en-US" sz="1050" dirty="0" err="1" smtClean="0">
                <a:solidFill>
                  <a:schemeClr val="tx2"/>
                </a:solidFill>
                <a:latin typeface="+mj-lt"/>
              </a:rPr>
              <a:t>hinta</a:t>
            </a:r>
            <a:r>
              <a:rPr lang="en-US" sz="1050" dirty="0" smtClean="0">
                <a:solidFill>
                  <a:schemeClr val="tx2"/>
                </a:solidFill>
                <a:latin typeface="+mj-lt"/>
              </a:rPr>
              <a:t>- </a:t>
            </a:r>
          </a:p>
          <a:p>
            <a:pPr eaLnBrk="0" fontAlgn="base" hangingPunct="0">
              <a:spcBef>
                <a:spcPct val="0"/>
              </a:spcBef>
              <a:spcAft>
                <a:spcPct val="0"/>
              </a:spcAft>
            </a:pPr>
            <a:r>
              <a:rPr lang="en-US" sz="1050" dirty="0" smtClean="0">
                <a:solidFill>
                  <a:schemeClr val="tx2"/>
                </a:solidFill>
                <a:latin typeface="+mj-lt"/>
              </a:rPr>
              <a:t>ja </a:t>
            </a:r>
            <a:r>
              <a:rPr lang="en-US" sz="1050" dirty="0" err="1" smtClean="0">
                <a:solidFill>
                  <a:schemeClr val="tx2"/>
                </a:solidFill>
                <a:latin typeface="+mj-lt"/>
              </a:rPr>
              <a:t>kustannus</a:t>
            </a:r>
            <a:r>
              <a:rPr lang="en-US" sz="1050" dirty="0" smtClean="0">
                <a:solidFill>
                  <a:schemeClr val="tx2"/>
                </a:solidFill>
                <a:latin typeface="+mj-lt"/>
              </a:rPr>
              <a:t>-</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kilpailukyky</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paranee</a:t>
            </a:r>
            <a:endParaRPr lang="fi-FI" sz="1050" dirty="0">
              <a:solidFill>
                <a:schemeClr val="tx2"/>
              </a:solidFill>
              <a:latin typeface="+mj-lt"/>
            </a:endParaRPr>
          </a:p>
        </p:txBody>
      </p:sp>
      <p:graphicFrame>
        <p:nvGraphicFramePr>
          <p:cNvPr id="17" name="Taulukko 16"/>
          <p:cNvGraphicFramePr>
            <a:graphicFrameLocks noGrp="1"/>
          </p:cNvGraphicFramePr>
          <p:nvPr>
            <p:extLst>
              <p:ext uri="{D42A27DB-BD31-4B8C-83A1-F6EECF244321}">
                <p14:modId xmlns:p14="http://schemas.microsoft.com/office/powerpoint/2010/main" val="2653931631"/>
              </p:ext>
            </p:extLst>
          </p:nvPr>
        </p:nvGraphicFramePr>
        <p:xfrm>
          <a:off x="832747" y="3883173"/>
          <a:ext cx="6655294" cy="308602"/>
        </p:xfrm>
        <a:graphic>
          <a:graphicData uri="http://schemas.openxmlformats.org/drawingml/2006/table">
            <a:tbl>
              <a:tblPr firstRow="1" bandRow="1">
                <a:tableStyleId>{073A0DAA-6AF3-43AB-8588-CEC1D06C72B9}</a:tableStyleId>
              </a:tblPr>
              <a:tblGrid>
                <a:gridCol w="576792"/>
                <a:gridCol w="576792"/>
                <a:gridCol w="576792"/>
                <a:gridCol w="576792"/>
                <a:gridCol w="532422"/>
                <a:gridCol w="576792"/>
                <a:gridCol w="576792"/>
                <a:gridCol w="532424"/>
                <a:gridCol w="532424"/>
                <a:gridCol w="532424"/>
                <a:gridCol w="532424"/>
                <a:gridCol w="532424"/>
              </a:tblGrid>
              <a:tr h="308602">
                <a:tc>
                  <a:txBody>
                    <a:bodyPr/>
                    <a:lstStyle/>
                    <a:p>
                      <a:pPr algn="ctr"/>
                      <a:r>
                        <a:rPr lang="fi-FI" sz="1050" b="0" dirty="0" smtClean="0">
                          <a:solidFill>
                            <a:schemeClr val="tx2"/>
                          </a:solidFill>
                          <a:latin typeface="+mj-lt"/>
                        </a:rPr>
                        <a:t>2005</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2006</a:t>
                      </a:r>
                      <a:endParaRPr lang="fi-FI" sz="1050" b="0" baseline="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2007</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2008</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2009</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2010</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2011</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2012</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2013</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2014</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2015</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2"/>
                          </a:solidFill>
                          <a:latin typeface="+mj-lt"/>
                        </a:rPr>
                        <a:t>2016</a:t>
                      </a:r>
                      <a:endParaRPr lang="fi-FI" sz="1050" b="0" dirty="0">
                        <a:solidFill>
                          <a:schemeClr val="tx2"/>
                        </a:solidFill>
                        <a:latin typeface="+mj-lt"/>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089278903"/>
      </p:ext>
    </p:extLst>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a:xfrm>
            <a:off x="8092866" y="4762474"/>
            <a:ext cx="863990" cy="165406"/>
          </a:xfrm>
        </p:spPr>
        <p:txBody>
          <a:bodyPr/>
          <a:lstStyle/>
          <a:p>
            <a:fld id="{6FCB6B90-8271-4E8F-82C1-E646FBB48A2E}" type="slidenum">
              <a:rPr lang="fi-FI" smtClean="0"/>
              <a:pPr/>
              <a:t>113</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6190179" cy="415926"/>
          </a:xfrm>
        </p:spPr>
        <p:txBody>
          <a:bodyPr/>
          <a:lstStyle/>
          <a:p>
            <a:r>
              <a:rPr lang="fi-FI" dirty="0"/>
              <a:t>*) EKP:n harmonisoidussa kustannuskilpailukykymittarissa kunkin maan keskimääräinen toteutunut valuuttakurssi lasketaan 20-30 tärkeimmän vientimaan valuuttakurssipainoilla sekä koko talouden yksikkötyökustannusten kehityksellä.</a:t>
            </a:r>
          </a:p>
          <a:p>
            <a:r>
              <a:rPr lang="fi-FI" dirty="0"/>
              <a:t>Viimeisin tieto tammi-maaliskuu 2016, Lähde: Euroopan keskuspankki </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Kilpailukykysopimus oli välttämätön aikaansaannos  </a:t>
            </a:r>
            <a:endParaRPr lang="fi-FI" spc="-90" dirty="0" smtClean="0"/>
          </a:p>
          <a:p>
            <a:pPr>
              <a:lnSpc>
                <a:spcPct val="100000"/>
              </a:lnSpc>
              <a:spcBef>
                <a:spcPts val="0"/>
              </a:spcBef>
            </a:pPr>
            <a:r>
              <a:rPr lang="fi-FI" sz="1200" b="0" dirty="0"/>
              <a:t>Koko kansantalouden yksikkötyökustannukset = työvoimakustannukset / tuottavuus, </a:t>
            </a:r>
            <a:r>
              <a:rPr lang="fi-FI" sz="1200" b="0" dirty="0" smtClean="0"/>
              <a:t/>
            </a:r>
            <a:br>
              <a:rPr lang="fi-FI" sz="1200" b="0" dirty="0" smtClean="0"/>
            </a:br>
            <a:r>
              <a:rPr lang="fi-FI" sz="1200" b="0" dirty="0" smtClean="0"/>
              <a:t>ml</a:t>
            </a:r>
            <a:r>
              <a:rPr lang="fi-FI" sz="1200" b="0" dirty="0"/>
              <a:t>. </a:t>
            </a:r>
            <a:r>
              <a:rPr lang="fi-FI" sz="1200" b="0" dirty="0" smtClean="0"/>
              <a:t>kunkin </a:t>
            </a:r>
            <a:r>
              <a:rPr lang="fi-FI" sz="1200" b="0" dirty="0"/>
              <a:t>maan toteutuneet valuuttakurssit</a:t>
            </a:r>
            <a:endParaRPr lang="fi-FI" dirty="0"/>
          </a:p>
        </p:txBody>
      </p:sp>
      <p:graphicFrame>
        <p:nvGraphicFramePr>
          <p:cNvPr id="9" name="Object 3"/>
          <p:cNvGraphicFramePr>
            <a:graphicFrameLocks noGrp="1" noChangeAspect="1"/>
          </p:cNvGraphicFramePr>
          <p:nvPr>
            <p:ph sz="quarter" idx="17"/>
            <p:extLst>
              <p:ext uri="{D42A27DB-BD31-4B8C-83A1-F6EECF244321}">
                <p14:modId xmlns:p14="http://schemas.microsoft.com/office/powerpoint/2010/main" val="2503479119"/>
              </p:ext>
            </p:extLst>
          </p:nvPr>
        </p:nvGraphicFramePr>
        <p:xfrm>
          <a:off x="381000" y="1146175"/>
          <a:ext cx="7274956" cy="3498850"/>
        </p:xfrm>
        <a:graphic>
          <a:graphicData uri="http://schemas.openxmlformats.org/drawingml/2006/chart">
            <c:chart xmlns:c="http://schemas.openxmlformats.org/drawingml/2006/chart" xmlns:r="http://schemas.openxmlformats.org/officeDocument/2006/relationships" r:id="rId2"/>
          </a:graphicData>
        </a:graphic>
      </p:graphicFrame>
      <p:sp>
        <p:nvSpPr>
          <p:cNvPr id="12" name="Line 8"/>
          <p:cNvSpPr>
            <a:spLocks noChangeShapeType="1"/>
          </p:cNvSpPr>
          <p:nvPr/>
        </p:nvSpPr>
        <p:spPr bwMode="auto">
          <a:xfrm>
            <a:off x="7693660" y="2828706"/>
            <a:ext cx="0" cy="10159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3" name="Line 9"/>
          <p:cNvSpPr>
            <a:spLocks noChangeShapeType="1"/>
          </p:cNvSpPr>
          <p:nvPr/>
        </p:nvSpPr>
        <p:spPr bwMode="auto">
          <a:xfrm flipV="1">
            <a:off x="7693660" y="1441378"/>
            <a:ext cx="0" cy="11615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4" name="Text Box 10"/>
          <p:cNvSpPr txBox="1">
            <a:spLocks noChangeArrowheads="1"/>
          </p:cNvSpPr>
          <p:nvPr/>
        </p:nvSpPr>
        <p:spPr bwMode="auto">
          <a:xfrm>
            <a:off x="7693660" y="1656928"/>
            <a:ext cx="1403195" cy="730497"/>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1050" dirty="0" err="1" smtClean="0">
                <a:solidFill>
                  <a:schemeClr val="tx2"/>
                </a:solidFill>
                <a:latin typeface="+mj-lt"/>
              </a:rPr>
              <a:t>Suomen</a:t>
            </a:r>
            <a:r>
              <a:rPr lang="en-US" sz="1050" dirty="0" smtClean="0">
                <a:solidFill>
                  <a:schemeClr val="tx2"/>
                </a:solidFill>
                <a:latin typeface="+mj-lt"/>
              </a:rPr>
              <a:t> </a:t>
            </a:r>
            <a:r>
              <a:rPr lang="en-US" sz="1050" dirty="0" err="1" smtClean="0">
                <a:solidFill>
                  <a:schemeClr val="tx2"/>
                </a:solidFill>
                <a:latin typeface="+mj-lt"/>
              </a:rPr>
              <a:t>hinta</a:t>
            </a:r>
            <a:r>
              <a:rPr lang="en-US" sz="1050" dirty="0" smtClean="0">
                <a:solidFill>
                  <a:schemeClr val="tx2"/>
                </a:solidFill>
                <a:latin typeface="+mj-lt"/>
              </a:rPr>
              <a:t>- </a:t>
            </a:r>
          </a:p>
          <a:p>
            <a:pPr eaLnBrk="0" fontAlgn="base" hangingPunct="0">
              <a:spcBef>
                <a:spcPct val="0"/>
              </a:spcBef>
              <a:spcAft>
                <a:spcPct val="0"/>
              </a:spcAft>
            </a:pPr>
            <a:r>
              <a:rPr lang="en-US" sz="1050" dirty="0" smtClean="0">
                <a:solidFill>
                  <a:schemeClr val="tx2"/>
                </a:solidFill>
                <a:latin typeface="+mj-lt"/>
              </a:rPr>
              <a:t>ja </a:t>
            </a:r>
            <a:r>
              <a:rPr lang="en-US" sz="1050" dirty="0" err="1" smtClean="0">
                <a:solidFill>
                  <a:schemeClr val="tx2"/>
                </a:solidFill>
                <a:latin typeface="+mj-lt"/>
              </a:rPr>
              <a:t>kustannus</a:t>
            </a:r>
            <a:r>
              <a:rPr lang="en-US" sz="1050" dirty="0" smtClean="0">
                <a:solidFill>
                  <a:schemeClr val="tx2"/>
                </a:solidFill>
                <a:latin typeface="+mj-lt"/>
              </a:rPr>
              <a:t>-</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kilpailukyky</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heikkenee</a:t>
            </a:r>
            <a:endParaRPr lang="fi-FI" sz="1050" dirty="0">
              <a:solidFill>
                <a:schemeClr val="tx2"/>
              </a:solidFill>
              <a:latin typeface="+mj-lt"/>
            </a:endParaRPr>
          </a:p>
        </p:txBody>
      </p:sp>
      <p:sp>
        <p:nvSpPr>
          <p:cNvPr id="15" name="Text Box 12"/>
          <p:cNvSpPr txBox="1">
            <a:spLocks noChangeArrowheads="1"/>
          </p:cNvSpPr>
          <p:nvPr/>
        </p:nvSpPr>
        <p:spPr bwMode="auto">
          <a:xfrm>
            <a:off x="7655957" y="2949154"/>
            <a:ext cx="1422394" cy="730497"/>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1050" dirty="0" err="1" smtClean="0">
                <a:solidFill>
                  <a:schemeClr val="tx2"/>
                </a:solidFill>
                <a:latin typeface="+mj-lt"/>
              </a:rPr>
              <a:t>Suomen</a:t>
            </a:r>
            <a:r>
              <a:rPr lang="en-US" sz="1050" dirty="0" smtClean="0">
                <a:solidFill>
                  <a:schemeClr val="tx2"/>
                </a:solidFill>
                <a:latin typeface="+mj-lt"/>
              </a:rPr>
              <a:t> </a:t>
            </a:r>
            <a:r>
              <a:rPr lang="en-US" sz="1050" dirty="0" err="1" smtClean="0">
                <a:solidFill>
                  <a:schemeClr val="tx2"/>
                </a:solidFill>
                <a:latin typeface="+mj-lt"/>
              </a:rPr>
              <a:t>hinta</a:t>
            </a:r>
            <a:r>
              <a:rPr lang="en-US" sz="1050" dirty="0" smtClean="0">
                <a:solidFill>
                  <a:schemeClr val="tx2"/>
                </a:solidFill>
                <a:latin typeface="+mj-lt"/>
              </a:rPr>
              <a:t>- </a:t>
            </a:r>
          </a:p>
          <a:p>
            <a:pPr eaLnBrk="0" fontAlgn="base" hangingPunct="0">
              <a:spcBef>
                <a:spcPct val="0"/>
              </a:spcBef>
              <a:spcAft>
                <a:spcPct val="0"/>
              </a:spcAft>
            </a:pPr>
            <a:r>
              <a:rPr lang="en-US" sz="1050" dirty="0" smtClean="0">
                <a:solidFill>
                  <a:schemeClr val="tx2"/>
                </a:solidFill>
                <a:latin typeface="+mj-lt"/>
              </a:rPr>
              <a:t>ja </a:t>
            </a:r>
            <a:r>
              <a:rPr lang="en-US" sz="1050" dirty="0" err="1" smtClean="0">
                <a:solidFill>
                  <a:schemeClr val="tx2"/>
                </a:solidFill>
                <a:latin typeface="+mj-lt"/>
              </a:rPr>
              <a:t>kustannus</a:t>
            </a:r>
            <a:r>
              <a:rPr lang="en-US" sz="1050" dirty="0" smtClean="0">
                <a:solidFill>
                  <a:schemeClr val="tx2"/>
                </a:solidFill>
                <a:latin typeface="+mj-lt"/>
              </a:rPr>
              <a:t>-</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kilpailukyky</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paranee</a:t>
            </a:r>
            <a:endParaRPr lang="fi-FI" sz="1050" dirty="0">
              <a:solidFill>
                <a:schemeClr val="tx2"/>
              </a:solidFill>
              <a:latin typeface="+mj-lt"/>
            </a:endParaRPr>
          </a:p>
        </p:txBody>
      </p:sp>
      <p:graphicFrame>
        <p:nvGraphicFramePr>
          <p:cNvPr id="19" name="Taulukko 18"/>
          <p:cNvGraphicFramePr>
            <a:graphicFrameLocks noGrp="1"/>
          </p:cNvGraphicFramePr>
          <p:nvPr>
            <p:extLst>
              <p:ext uri="{D42A27DB-BD31-4B8C-83A1-F6EECF244321}">
                <p14:modId xmlns:p14="http://schemas.microsoft.com/office/powerpoint/2010/main" val="1983576334"/>
              </p:ext>
            </p:extLst>
          </p:nvPr>
        </p:nvGraphicFramePr>
        <p:xfrm>
          <a:off x="740381" y="3621020"/>
          <a:ext cx="6868905" cy="370840"/>
        </p:xfrm>
        <a:graphic>
          <a:graphicData uri="http://schemas.openxmlformats.org/drawingml/2006/table">
            <a:tbl>
              <a:tblPr firstRow="1" bandRow="1">
                <a:tableStyleId>{5C22544A-7EE6-4342-B048-85BDC9FD1C3A}</a:tableStyleId>
              </a:tblPr>
              <a:tblGrid>
                <a:gridCol w="457927"/>
                <a:gridCol w="457927"/>
                <a:gridCol w="457927"/>
                <a:gridCol w="457927"/>
                <a:gridCol w="457927"/>
                <a:gridCol w="457927"/>
                <a:gridCol w="457927"/>
                <a:gridCol w="457927"/>
                <a:gridCol w="457927"/>
                <a:gridCol w="457927"/>
                <a:gridCol w="457927"/>
                <a:gridCol w="457927"/>
                <a:gridCol w="457927"/>
                <a:gridCol w="457927"/>
                <a:gridCol w="457927"/>
              </a:tblGrid>
              <a:tr h="370840">
                <a:tc>
                  <a:txBody>
                    <a:bodyPr/>
                    <a:lstStyle/>
                    <a:p>
                      <a:r>
                        <a:rPr lang="en-GB" sz="1050" b="0" i="0" baseline="0" dirty="0" smtClean="0">
                          <a:ln>
                            <a:noFill/>
                          </a:ln>
                          <a:solidFill>
                            <a:schemeClr val="tx2"/>
                          </a:solidFill>
                          <a:latin typeface="Verdana" panose="020B0604030504040204" pitchFamily="34" charset="0"/>
                        </a:rPr>
                        <a:t>2005</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2006</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2007</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2008</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2009</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2010</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2011</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2012</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2013</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2014</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2015</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2016</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ln>
                            <a:noFill/>
                          </a:ln>
                          <a:solidFill>
                            <a:schemeClr val="tx2"/>
                          </a:solidFill>
                          <a:latin typeface="Verdana" panose="020B0604030504040204" pitchFamily="34" charset="0"/>
                        </a:rPr>
                        <a:t>2017</a:t>
                      </a:r>
                      <a:endParaRPr lang="en-GB" sz="1050" b="0" i="0" baseline="0" dirty="0">
                        <a:ln>
                          <a:noFill/>
                        </a:ln>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solidFill>
                            <a:schemeClr val="tx2"/>
                          </a:solidFill>
                          <a:latin typeface="Verdana" panose="020B0604030504040204" pitchFamily="34" charset="0"/>
                        </a:rPr>
                        <a:t>2018</a:t>
                      </a:r>
                      <a:endParaRPr lang="en-GB" sz="1050" b="0" i="0" baseline="0" dirty="0">
                        <a:solidFill>
                          <a:schemeClr val="tx2"/>
                        </a:solidFill>
                        <a:latin typeface="Verdana" panose="020B0604030504040204" pitchFamily="34" charset="0"/>
                      </a:endParaRPr>
                    </a:p>
                  </a:txBody>
                  <a:tcPr marL="0" marR="0" anchor="ctr" anchorCtr="1">
                    <a:noFill/>
                  </a:tcPr>
                </a:tc>
                <a:tc>
                  <a:txBody>
                    <a:bodyPr/>
                    <a:lstStyle/>
                    <a:p>
                      <a:r>
                        <a:rPr lang="en-GB" sz="1050" b="0" i="0" baseline="0" dirty="0" smtClean="0">
                          <a:solidFill>
                            <a:schemeClr val="tx2"/>
                          </a:solidFill>
                          <a:latin typeface="Verdana" panose="020B0604030504040204" pitchFamily="34" charset="0"/>
                        </a:rPr>
                        <a:t>2019</a:t>
                      </a:r>
                      <a:endParaRPr lang="en-GB" sz="1050" b="0" i="0" baseline="0" dirty="0">
                        <a:solidFill>
                          <a:schemeClr val="tx2"/>
                        </a:solidFill>
                        <a:latin typeface="Verdana" panose="020B0604030504040204" pitchFamily="34" charset="0"/>
                      </a:endParaRPr>
                    </a:p>
                  </a:txBody>
                  <a:tcPr marL="0" marR="0" anchor="ctr" anchorCtr="1">
                    <a:noFill/>
                  </a:tcPr>
                </a:tc>
              </a:tr>
            </a:tbl>
          </a:graphicData>
        </a:graphic>
      </p:graphicFrame>
      <p:sp>
        <p:nvSpPr>
          <p:cNvPr id="20" name="Text Box 11"/>
          <p:cNvSpPr txBox="1">
            <a:spLocks noChangeArrowheads="1"/>
          </p:cNvSpPr>
          <p:nvPr/>
        </p:nvSpPr>
        <p:spPr bwMode="auto">
          <a:xfrm>
            <a:off x="750639" y="1275730"/>
            <a:ext cx="1008816" cy="236384"/>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4080" tIns="37039" rIns="74080" bIns="37039">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dirty="0">
                <a:solidFill>
                  <a:schemeClr val="tx2"/>
                </a:solidFill>
                <a:latin typeface="+mj-lt"/>
              </a:rPr>
              <a:t>2005,I =100</a:t>
            </a:r>
          </a:p>
        </p:txBody>
      </p:sp>
    </p:spTree>
    <p:extLst>
      <p:ext uri="{BB962C8B-B14F-4D97-AF65-F5344CB8AC3E}">
        <p14:creationId xmlns:p14="http://schemas.microsoft.com/office/powerpoint/2010/main" val="4199778039"/>
      </p:ext>
    </p:extLst>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114</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3857343" cy="165163"/>
          </a:xfrm>
        </p:spPr>
        <p:txBody>
          <a:bodyPr/>
          <a:lstStyle/>
          <a:p>
            <a:r>
              <a:rPr lang="fi-FI" dirty="0"/>
              <a:t>Viimeisin tieto tammi-maaliskuu 2016.</a:t>
            </a:r>
          </a:p>
          <a:p>
            <a:r>
              <a:rPr lang="fi-FI" dirty="0"/>
              <a:t>Lähde: </a:t>
            </a:r>
            <a:r>
              <a:rPr lang="fi-FI" dirty="0" err="1"/>
              <a:t>Eurostat</a:t>
            </a:r>
            <a:r>
              <a:rPr lang="fi-FI" dirty="0"/>
              <a:t>: </a:t>
            </a:r>
            <a:r>
              <a:rPr lang="fi-FI" dirty="0" err="1"/>
              <a:t>Quarterly</a:t>
            </a:r>
            <a:r>
              <a:rPr lang="fi-FI" dirty="0"/>
              <a:t> National </a:t>
            </a:r>
            <a:r>
              <a:rPr lang="fi-FI" dirty="0" err="1"/>
              <a:t>Accounts</a:t>
            </a:r>
            <a:r>
              <a:rPr lang="fi-FI" dirty="0"/>
              <a:t> / Labour </a:t>
            </a:r>
            <a:r>
              <a:rPr lang="fi-FI" dirty="0" err="1"/>
              <a:t>Cost</a:t>
            </a:r>
            <a:r>
              <a:rPr lang="fi-FI" dirty="0"/>
              <a:t> Index</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Työmarkkinaratkaisuilla on palautettava myös teollisuuden kustannuskilpailukyky  </a:t>
            </a:r>
            <a:endParaRPr lang="fi-FI" spc="-90" dirty="0" smtClean="0"/>
          </a:p>
          <a:p>
            <a:pPr>
              <a:lnSpc>
                <a:spcPct val="100000"/>
              </a:lnSpc>
              <a:spcBef>
                <a:spcPts val="0"/>
              </a:spcBef>
            </a:pPr>
            <a:r>
              <a:rPr lang="fi-FI" sz="1200" b="0" dirty="0"/>
              <a:t>Työn hinnan kehitys on ristiriidassa tuottavuuden kehityksen kanssa </a:t>
            </a:r>
            <a:endParaRPr lang="fi-FI" dirty="0"/>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1912883201"/>
              </p:ext>
            </p:extLst>
          </p:nvPr>
        </p:nvGraphicFramePr>
        <p:xfrm>
          <a:off x="381000" y="1276350"/>
          <a:ext cx="8391525" cy="3368675"/>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753742" y="1340531"/>
            <a:ext cx="889987" cy="253916"/>
          </a:xfrm>
          <a:prstGeom prst="rect">
            <a:avLst/>
          </a:prstGeom>
        </p:spPr>
        <p:txBody>
          <a:bodyPr wrap="none">
            <a:spAutoFit/>
          </a:bodyPr>
          <a:lstStyle/>
          <a:p>
            <a:r>
              <a:rPr lang="fi-FI" sz="1050" dirty="0">
                <a:solidFill>
                  <a:schemeClr val="tx2"/>
                </a:solidFill>
              </a:rPr>
              <a:t>2005=100</a:t>
            </a:r>
          </a:p>
        </p:txBody>
      </p:sp>
    </p:spTree>
    <p:extLst>
      <p:ext uri="{BB962C8B-B14F-4D97-AF65-F5344CB8AC3E}">
        <p14:creationId xmlns:p14="http://schemas.microsoft.com/office/powerpoint/2010/main" val="1281468150"/>
      </p:ext>
    </p:extLst>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115</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3468537" cy="263029"/>
          </a:xfrm>
        </p:spPr>
        <p:txBody>
          <a:bodyPr/>
          <a:lstStyle/>
          <a:p>
            <a:r>
              <a:rPr lang="fi-FI" dirty="0"/>
              <a:t>Viimeisin tieto tammi-maaliskuu 2016.</a:t>
            </a:r>
          </a:p>
          <a:p>
            <a:r>
              <a:rPr lang="fi-FI" dirty="0"/>
              <a:t>Lähde: </a:t>
            </a:r>
            <a:r>
              <a:rPr lang="fi-FI" dirty="0" err="1"/>
              <a:t>Eurostat</a:t>
            </a:r>
            <a:r>
              <a:rPr lang="fi-FI" dirty="0"/>
              <a:t>: </a:t>
            </a:r>
            <a:r>
              <a:rPr lang="fi-FI" dirty="0" err="1"/>
              <a:t>Quarterly</a:t>
            </a:r>
            <a:r>
              <a:rPr lang="fi-FI" dirty="0"/>
              <a:t> National </a:t>
            </a:r>
            <a:r>
              <a:rPr lang="fi-FI" dirty="0" err="1"/>
              <a:t>Accounts</a:t>
            </a:r>
            <a:r>
              <a:rPr lang="fi-FI" dirty="0"/>
              <a:t> / Labour </a:t>
            </a:r>
            <a:r>
              <a:rPr lang="fi-FI" dirty="0" err="1"/>
              <a:t>Cost</a:t>
            </a:r>
            <a:r>
              <a:rPr lang="fi-FI" dirty="0"/>
              <a:t> Index</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Yksikkötyökustannusten ongelma koskee </a:t>
            </a:r>
            <a:r>
              <a:rPr lang="fi-FI" spc="-50" dirty="0" smtClean="0"/>
              <a:t/>
            </a:r>
            <a:br>
              <a:rPr lang="fi-FI" spc="-50" dirty="0" smtClean="0"/>
            </a:br>
            <a:r>
              <a:rPr lang="fi-FI" spc="-50" dirty="0" smtClean="0"/>
              <a:t>yhtälailla </a:t>
            </a:r>
            <a:r>
              <a:rPr lang="fi-FI" spc="-50" dirty="0"/>
              <a:t>teollisuutta  </a:t>
            </a:r>
            <a:endParaRPr lang="fi-FI" spc="-90" dirty="0" smtClean="0"/>
          </a:p>
          <a:p>
            <a:pPr>
              <a:lnSpc>
                <a:spcPct val="100000"/>
              </a:lnSpc>
              <a:spcBef>
                <a:spcPts val="0"/>
              </a:spcBef>
            </a:pPr>
            <a:r>
              <a:rPr lang="fi-FI" sz="1200" b="0" dirty="0"/>
              <a:t>Yksikkötyökustannukset = työvoimakustannukset / tuottavuus</a:t>
            </a:r>
            <a:endParaRPr lang="fi-FI" dirty="0"/>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1311023924"/>
              </p:ext>
            </p:extLst>
          </p:nvPr>
        </p:nvGraphicFramePr>
        <p:xfrm>
          <a:off x="381000" y="1276350"/>
          <a:ext cx="8143861" cy="3368675"/>
        </p:xfrm>
        <a:graphic>
          <a:graphicData uri="http://schemas.openxmlformats.org/drawingml/2006/chart">
            <c:chart xmlns:c="http://schemas.openxmlformats.org/drawingml/2006/chart" xmlns:r="http://schemas.openxmlformats.org/officeDocument/2006/relationships" r:id="rId2"/>
          </a:graphicData>
        </a:graphic>
      </p:graphicFrame>
      <p:sp>
        <p:nvSpPr>
          <p:cNvPr id="11" name="Line 8"/>
          <p:cNvSpPr>
            <a:spLocks noChangeShapeType="1"/>
          </p:cNvSpPr>
          <p:nvPr/>
        </p:nvSpPr>
        <p:spPr bwMode="auto">
          <a:xfrm>
            <a:off x="7812050" y="3090158"/>
            <a:ext cx="0" cy="10159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2" name="Text Box 10"/>
          <p:cNvSpPr txBox="1">
            <a:spLocks noChangeArrowheads="1"/>
          </p:cNvSpPr>
          <p:nvPr/>
        </p:nvSpPr>
        <p:spPr bwMode="auto">
          <a:xfrm>
            <a:off x="7814660" y="1864095"/>
            <a:ext cx="1161196" cy="892079"/>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1050" dirty="0" err="1" smtClean="0">
                <a:solidFill>
                  <a:schemeClr val="tx2"/>
                </a:solidFill>
                <a:latin typeface="+mj-lt"/>
              </a:rPr>
              <a:t>Suomen</a:t>
            </a:r>
            <a:r>
              <a:rPr lang="en-US" sz="1050" dirty="0" smtClean="0">
                <a:solidFill>
                  <a:schemeClr val="tx2"/>
                </a:solidFill>
                <a:latin typeface="+mj-lt"/>
              </a:rPr>
              <a:t> </a:t>
            </a:r>
            <a:r>
              <a:rPr lang="en-US" sz="1050" dirty="0" err="1" smtClean="0">
                <a:solidFill>
                  <a:schemeClr val="tx2"/>
                </a:solidFill>
                <a:latin typeface="+mj-lt"/>
              </a:rPr>
              <a:t>teollisuuden</a:t>
            </a:r>
            <a:r>
              <a:rPr lang="en-US" sz="1050" dirty="0" smtClean="0">
                <a:solidFill>
                  <a:schemeClr val="tx2"/>
                </a:solidFill>
                <a:latin typeface="+mj-lt"/>
              </a:rPr>
              <a:t> </a:t>
            </a:r>
            <a:r>
              <a:rPr lang="en-US" sz="1050" dirty="0" err="1" smtClean="0">
                <a:solidFill>
                  <a:schemeClr val="tx2"/>
                </a:solidFill>
                <a:latin typeface="+mj-lt"/>
              </a:rPr>
              <a:t>kustannus</a:t>
            </a:r>
            <a:r>
              <a:rPr lang="en-US" sz="1050" dirty="0" smtClean="0">
                <a:solidFill>
                  <a:schemeClr val="tx2"/>
                </a:solidFill>
                <a:latin typeface="+mj-lt"/>
              </a:rPr>
              <a:t>-</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kilpailukyky</a:t>
            </a:r>
            <a:endParaRPr lang="en-US" sz="1050" dirty="0">
              <a:solidFill>
                <a:schemeClr val="tx2"/>
              </a:solidFill>
              <a:latin typeface="+mj-lt"/>
            </a:endParaRPr>
          </a:p>
          <a:p>
            <a:pPr eaLnBrk="0" fontAlgn="base" hangingPunct="0">
              <a:spcBef>
                <a:spcPct val="0"/>
              </a:spcBef>
              <a:spcAft>
                <a:spcPct val="0"/>
              </a:spcAft>
            </a:pPr>
            <a:r>
              <a:rPr lang="en-US" sz="1050" dirty="0">
                <a:solidFill>
                  <a:schemeClr val="tx2"/>
                </a:solidFill>
                <a:latin typeface="+mj-lt"/>
              </a:rPr>
              <a:t>heikkenee</a:t>
            </a:r>
            <a:endParaRPr lang="fi-FI" sz="1050" dirty="0">
              <a:solidFill>
                <a:schemeClr val="tx2"/>
              </a:solidFill>
              <a:latin typeface="+mj-lt"/>
            </a:endParaRPr>
          </a:p>
        </p:txBody>
      </p:sp>
      <p:sp>
        <p:nvSpPr>
          <p:cNvPr id="13" name="Line 9"/>
          <p:cNvSpPr>
            <a:spLocks noChangeShapeType="1"/>
          </p:cNvSpPr>
          <p:nvPr/>
        </p:nvSpPr>
        <p:spPr bwMode="auto">
          <a:xfrm flipV="1">
            <a:off x="7812050" y="1729337"/>
            <a:ext cx="0" cy="11615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3353" tIns="41676" rIns="83353" bIns="41676">
            <a:spAutoFit/>
          </a:bodyPr>
          <a:lstStyle/>
          <a:p>
            <a:pPr eaLnBrk="0" fontAlgn="base" hangingPunct="0">
              <a:spcBef>
                <a:spcPct val="0"/>
              </a:spcBef>
              <a:spcAft>
                <a:spcPct val="0"/>
              </a:spcAft>
            </a:pPr>
            <a:endParaRPr lang="fi-FI" sz="1411">
              <a:solidFill>
                <a:srgbClr val="002664"/>
              </a:solidFill>
            </a:endParaRPr>
          </a:p>
        </p:txBody>
      </p:sp>
      <p:sp>
        <p:nvSpPr>
          <p:cNvPr id="14" name="Text Box 12"/>
          <p:cNvSpPr txBox="1">
            <a:spLocks noChangeArrowheads="1"/>
          </p:cNvSpPr>
          <p:nvPr/>
        </p:nvSpPr>
        <p:spPr bwMode="auto">
          <a:xfrm>
            <a:off x="7812050" y="3074162"/>
            <a:ext cx="1170087" cy="892079"/>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3353" tIns="41676" rIns="83353" bIns="41676">
            <a:spAutoFit/>
          </a:bodyPr>
          <a:lstStyle>
            <a:lvl1pPr defTabSz="827088">
              <a:defRPr sz="1400">
                <a:solidFill>
                  <a:schemeClr val="tx1"/>
                </a:solidFill>
                <a:latin typeface="Arial" charset="0"/>
                <a:ea typeface="Arial Unicode MS" pitchFamily="34" charset="-128"/>
                <a:cs typeface="Arial Unicode MS" pitchFamily="34" charset="-128"/>
              </a:defRPr>
            </a:lvl1pPr>
            <a:lvl2pPr marL="742950" indent="-285750" defTabSz="827088">
              <a:defRPr sz="1400">
                <a:solidFill>
                  <a:schemeClr val="tx1"/>
                </a:solidFill>
                <a:latin typeface="Arial" charset="0"/>
                <a:ea typeface="Arial Unicode MS" pitchFamily="34" charset="-128"/>
                <a:cs typeface="Arial Unicode MS" pitchFamily="34" charset="-128"/>
              </a:defRPr>
            </a:lvl2pPr>
            <a:lvl3pPr marL="1143000" indent="-228600" defTabSz="827088">
              <a:defRPr sz="1400">
                <a:solidFill>
                  <a:schemeClr val="tx1"/>
                </a:solidFill>
                <a:latin typeface="Arial" charset="0"/>
                <a:ea typeface="Arial Unicode MS" pitchFamily="34" charset="-128"/>
                <a:cs typeface="Arial Unicode MS" pitchFamily="34" charset="-128"/>
              </a:defRPr>
            </a:lvl3pPr>
            <a:lvl4pPr marL="1600200" indent="-228600" defTabSz="827088">
              <a:defRPr sz="1400">
                <a:solidFill>
                  <a:schemeClr val="tx1"/>
                </a:solidFill>
                <a:latin typeface="Arial" charset="0"/>
                <a:ea typeface="Arial Unicode MS" pitchFamily="34" charset="-128"/>
                <a:cs typeface="Arial Unicode MS" pitchFamily="34" charset="-128"/>
              </a:defRPr>
            </a:lvl4pPr>
            <a:lvl5pPr marL="2057400" indent="-228600" defTabSz="827088">
              <a:defRPr sz="1400">
                <a:solidFill>
                  <a:schemeClr val="tx1"/>
                </a:solidFill>
                <a:latin typeface="Arial" charset="0"/>
                <a:ea typeface="Arial Unicode MS" pitchFamily="34" charset="-128"/>
                <a:cs typeface="Arial Unicode MS" pitchFamily="34" charset="-128"/>
              </a:defRPr>
            </a:lvl5pPr>
            <a:lvl6pPr marL="25146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defTabSz="827088"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en-US" sz="1050" dirty="0" err="1" smtClean="0">
                <a:solidFill>
                  <a:schemeClr val="tx2"/>
                </a:solidFill>
                <a:latin typeface="+mj-lt"/>
              </a:rPr>
              <a:t>Suomen</a:t>
            </a:r>
            <a:r>
              <a:rPr lang="en-US" sz="1050" dirty="0" smtClean="0">
                <a:solidFill>
                  <a:schemeClr val="tx2"/>
                </a:solidFill>
                <a:latin typeface="+mj-lt"/>
              </a:rPr>
              <a:t> </a:t>
            </a:r>
            <a:r>
              <a:rPr lang="en-US" sz="1050" dirty="0" err="1" smtClean="0">
                <a:solidFill>
                  <a:schemeClr val="tx2"/>
                </a:solidFill>
                <a:latin typeface="+mj-lt"/>
              </a:rPr>
              <a:t>teollisuuden</a:t>
            </a:r>
            <a:r>
              <a:rPr lang="en-US" sz="1050" dirty="0" smtClean="0">
                <a:solidFill>
                  <a:schemeClr val="tx2"/>
                </a:solidFill>
                <a:latin typeface="+mj-lt"/>
              </a:rPr>
              <a:t> </a:t>
            </a:r>
            <a:r>
              <a:rPr lang="en-US" sz="1050" dirty="0" err="1" smtClean="0">
                <a:solidFill>
                  <a:schemeClr val="tx2"/>
                </a:solidFill>
                <a:latin typeface="+mj-lt"/>
              </a:rPr>
              <a:t>kustannus</a:t>
            </a:r>
            <a:r>
              <a:rPr lang="en-US" sz="1050" dirty="0" smtClean="0">
                <a:solidFill>
                  <a:schemeClr val="tx2"/>
                </a:solidFill>
                <a:latin typeface="+mj-lt"/>
              </a:rPr>
              <a:t>-</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kilpailukyky</a:t>
            </a:r>
            <a:endParaRPr lang="en-US" sz="1050" dirty="0">
              <a:solidFill>
                <a:schemeClr val="tx2"/>
              </a:solidFill>
              <a:latin typeface="+mj-lt"/>
            </a:endParaRPr>
          </a:p>
          <a:p>
            <a:pPr eaLnBrk="0" fontAlgn="base" hangingPunct="0">
              <a:spcBef>
                <a:spcPct val="0"/>
              </a:spcBef>
              <a:spcAft>
                <a:spcPct val="0"/>
              </a:spcAft>
            </a:pPr>
            <a:r>
              <a:rPr lang="en-US" sz="1050" dirty="0" err="1">
                <a:solidFill>
                  <a:schemeClr val="tx2"/>
                </a:solidFill>
                <a:latin typeface="+mj-lt"/>
              </a:rPr>
              <a:t>paranee</a:t>
            </a:r>
            <a:endParaRPr lang="fi-FI" sz="1050" dirty="0">
              <a:solidFill>
                <a:schemeClr val="tx2"/>
              </a:solidFill>
              <a:latin typeface="+mj-lt"/>
            </a:endParaRPr>
          </a:p>
        </p:txBody>
      </p:sp>
      <p:sp>
        <p:nvSpPr>
          <p:cNvPr id="2" name="Suorakulmio 1"/>
          <p:cNvSpPr/>
          <p:nvPr/>
        </p:nvSpPr>
        <p:spPr>
          <a:xfrm>
            <a:off x="763670" y="1405332"/>
            <a:ext cx="995785" cy="253916"/>
          </a:xfrm>
          <a:prstGeom prst="rect">
            <a:avLst/>
          </a:prstGeom>
        </p:spPr>
        <p:txBody>
          <a:bodyPr wrap="none">
            <a:spAutoFit/>
          </a:bodyPr>
          <a:lstStyle/>
          <a:p>
            <a:r>
              <a:rPr lang="fi-FI" sz="1050" dirty="0">
                <a:solidFill>
                  <a:schemeClr val="tx2"/>
                </a:solidFill>
              </a:rPr>
              <a:t>2005,I=100</a:t>
            </a:r>
          </a:p>
        </p:txBody>
      </p:sp>
    </p:spTree>
    <p:extLst>
      <p:ext uri="{BB962C8B-B14F-4D97-AF65-F5344CB8AC3E}">
        <p14:creationId xmlns:p14="http://schemas.microsoft.com/office/powerpoint/2010/main" val="985642827"/>
      </p:ext>
    </p:extLst>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TES-korotusten ja toteutuneiden </a:t>
            </a:r>
            <a:r>
              <a:rPr lang="fi-FI" dirty="0" smtClean="0"/>
              <a:t/>
            </a:r>
            <a:br>
              <a:rPr lang="fi-FI" dirty="0" smtClean="0"/>
            </a:br>
            <a:r>
              <a:rPr lang="fi-FI" dirty="0" smtClean="0"/>
              <a:t>palkankorotusten </a:t>
            </a:r>
            <a:r>
              <a:rPr lang="fi-FI" dirty="0"/>
              <a:t>muutos Suomessa 2005-2014</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116</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3468537" cy="165163"/>
          </a:xfrm>
        </p:spPr>
        <p:txBody>
          <a:bodyPr/>
          <a:lstStyle/>
          <a:p>
            <a:r>
              <a:rPr lang="fi-FI" dirty="0"/>
              <a:t>Lähde: Tilastokeskus, </a:t>
            </a:r>
            <a:r>
              <a:rPr lang="fi-FI" dirty="0" err="1"/>
              <a:t>Statistisches</a:t>
            </a:r>
            <a:r>
              <a:rPr lang="fi-FI" dirty="0"/>
              <a:t> </a:t>
            </a:r>
            <a:r>
              <a:rPr lang="fi-FI" dirty="0" err="1"/>
              <a:t>Bundesamt</a:t>
            </a:r>
            <a:r>
              <a:rPr lang="fi-FI" dirty="0"/>
              <a:t> ja </a:t>
            </a:r>
            <a:r>
              <a:rPr lang="fi-FI" dirty="0" err="1"/>
              <a:t>Medlingsinstitutet</a:t>
            </a:r>
            <a:r>
              <a:rPr lang="fi-FI" dirty="0"/>
              <a:t> </a:t>
            </a:r>
          </a:p>
          <a:p>
            <a:endParaRPr lang="fi-FI" dirty="0"/>
          </a:p>
        </p:txBody>
      </p:sp>
      <p:graphicFrame>
        <p:nvGraphicFramePr>
          <p:cNvPr id="8" name="Sisällön paikkamerkki 7"/>
          <p:cNvGraphicFramePr>
            <a:graphicFrameLocks noGrp="1"/>
          </p:cNvGraphicFramePr>
          <p:nvPr>
            <p:ph sz="quarter" idx="17"/>
            <p:extLst>
              <p:ext uri="{D42A27DB-BD31-4B8C-83A1-F6EECF244321}">
                <p14:modId xmlns:p14="http://schemas.microsoft.com/office/powerpoint/2010/main" val="3619158929"/>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Suorakulmio 8"/>
          <p:cNvSpPr/>
          <p:nvPr/>
        </p:nvSpPr>
        <p:spPr>
          <a:xfrm>
            <a:off x="740381" y="1210929"/>
            <a:ext cx="979755" cy="253916"/>
          </a:xfrm>
          <a:prstGeom prst="rect">
            <a:avLst/>
          </a:prstGeom>
        </p:spPr>
        <p:txBody>
          <a:bodyPr wrap="none">
            <a:spAutoFit/>
          </a:bodyPr>
          <a:lstStyle/>
          <a:p>
            <a:r>
              <a:rPr lang="fi-FI" sz="1050" dirty="0" smtClean="0">
                <a:solidFill>
                  <a:schemeClr val="tx2"/>
                </a:solidFill>
              </a:rPr>
              <a:t>%-yksikköä</a:t>
            </a:r>
            <a:endParaRPr lang="fi-FI" sz="1050" spc="-40" dirty="0">
              <a:solidFill>
                <a:schemeClr val="tx2"/>
              </a:solidFill>
            </a:endParaRPr>
          </a:p>
        </p:txBody>
      </p:sp>
    </p:spTree>
    <p:extLst>
      <p:ext uri="{BB962C8B-B14F-4D97-AF65-F5344CB8AC3E}">
        <p14:creationId xmlns:p14="http://schemas.microsoft.com/office/powerpoint/2010/main" val="1409284820"/>
      </p:ext>
    </p:extLst>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TES-korotusten ja toteutuneiden </a:t>
            </a:r>
            <a:r>
              <a:rPr lang="fi-FI" dirty="0" smtClean="0"/>
              <a:t/>
            </a:r>
            <a:br>
              <a:rPr lang="fi-FI" dirty="0" smtClean="0"/>
            </a:br>
            <a:r>
              <a:rPr lang="fi-FI" dirty="0" smtClean="0"/>
              <a:t>palkankorotusten </a:t>
            </a:r>
            <a:r>
              <a:rPr lang="fi-FI" dirty="0"/>
              <a:t>muutos Saksassa 2005-2014</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117</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3533338" cy="306614"/>
          </a:xfrm>
        </p:spPr>
        <p:txBody>
          <a:bodyPr/>
          <a:lstStyle/>
          <a:p>
            <a:r>
              <a:rPr lang="fi-FI" dirty="0"/>
              <a:t>Lähde: Tilastokeskus, </a:t>
            </a:r>
            <a:r>
              <a:rPr lang="fi-FI" dirty="0" err="1"/>
              <a:t>Statistisches</a:t>
            </a:r>
            <a:r>
              <a:rPr lang="fi-FI" dirty="0"/>
              <a:t> </a:t>
            </a:r>
            <a:r>
              <a:rPr lang="fi-FI" dirty="0" err="1"/>
              <a:t>Bundesamt</a:t>
            </a:r>
            <a:r>
              <a:rPr lang="fi-FI" dirty="0"/>
              <a:t> ja </a:t>
            </a:r>
            <a:r>
              <a:rPr lang="fi-FI" dirty="0" err="1"/>
              <a:t>Medlingsinstitutet</a:t>
            </a:r>
            <a:r>
              <a:rPr lang="fi-FI" dirty="0"/>
              <a:t> </a:t>
            </a:r>
          </a:p>
          <a:p>
            <a:endParaRPr lang="fi-FI" dirty="0"/>
          </a:p>
        </p:txBody>
      </p:sp>
      <p:graphicFrame>
        <p:nvGraphicFramePr>
          <p:cNvPr id="9" name="Sisällön paikkamerkki 7"/>
          <p:cNvGraphicFramePr>
            <a:graphicFrameLocks noGrp="1"/>
          </p:cNvGraphicFramePr>
          <p:nvPr>
            <p:ph sz="quarter" idx="17"/>
            <p:extLst>
              <p:ext uri="{D42A27DB-BD31-4B8C-83A1-F6EECF244321}">
                <p14:modId xmlns:p14="http://schemas.microsoft.com/office/powerpoint/2010/main" val="3332704421"/>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10" name="Suorakulmio 9"/>
          <p:cNvSpPr/>
          <p:nvPr/>
        </p:nvSpPr>
        <p:spPr>
          <a:xfrm>
            <a:off x="740381" y="1210929"/>
            <a:ext cx="979755" cy="253916"/>
          </a:xfrm>
          <a:prstGeom prst="rect">
            <a:avLst/>
          </a:prstGeom>
        </p:spPr>
        <p:txBody>
          <a:bodyPr wrap="none">
            <a:spAutoFit/>
          </a:bodyPr>
          <a:lstStyle/>
          <a:p>
            <a:r>
              <a:rPr lang="fi-FI" sz="1050" dirty="0" smtClean="0">
                <a:solidFill>
                  <a:schemeClr val="tx2"/>
                </a:solidFill>
              </a:rPr>
              <a:t>%-yksikköä</a:t>
            </a:r>
            <a:endParaRPr lang="en-GB" sz="1050" dirty="0">
              <a:solidFill>
                <a:schemeClr val="tx2"/>
              </a:solidFill>
            </a:endParaRPr>
          </a:p>
        </p:txBody>
      </p:sp>
    </p:spTree>
    <p:extLst>
      <p:ext uri="{BB962C8B-B14F-4D97-AF65-F5344CB8AC3E}">
        <p14:creationId xmlns:p14="http://schemas.microsoft.com/office/powerpoint/2010/main" val="914904814"/>
      </p:ext>
    </p:extLst>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118</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3533338" cy="165163"/>
          </a:xfrm>
        </p:spPr>
        <p:txBody>
          <a:bodyPr/>
          <a:lstStyle/>
          <a:p>
            <a:r>
              <a:rPr lang="fi-FI" dirty="0"/>
              <a:t>Lähde: Tilastokeskus, </a:t>
            </a:r>
            <a:r>
              <a:rPr lang="fi-FI" dirty="0" err="1"/>
              <a:t>Statistisches</a:t>
            </a:r>
            <a:r>
              <a:rPr lang="fi-FI" dirty="0"/>
              <a:t> </a:t>
            </a:r>
            <a:r>
              <a:rPr lang="fi-FI" dirty="0" err="1"/>
              <a:t>Bundesamt</a:t>
            </a:r>
            <a:r>
              <a:rPr lang="fi-FI" dirty="0"/>
              <a:t> ja </a:t>
            </a:r>
            <a:r>
              <a:rPr lang="fi-FI" dirty="0" err="1"/>
              <a:t>Medlingsinstitutet</a:t>
            </a:r>
            <a:r>
              <a:rPr lang="fi-FI" dirty="0"/>
              <a:t> </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TES-korotusten ja toteutuneiden palkankorotusten muutos Suomessa ja Saksassa </a:t>
            </a:r>
            <a:endParaRPr lang="fi-FI" spc="-90" dirty="0" smtClean="0"/>
          </a:p>
          <a:p>
            <a:pPr>
              <a:lnSpc>
                <a:spcPct val="100000"/>
              </a:lnSpc>
              <a:spcBef>
                <a:spcPts val="0"/>
              </a:spcBef>
            </a:pPr>
            <a:r>
              <a:rPr lang="fi-FI" sz="1200" b="0" dirty="0"/>
              <a:t>Suomen jäykkä palkkamalli on heikentänyt Suomen kustannuskilpailukykyä</a:t>
            </a:r>
            <a:endParaRPr lang="fi-FI" dirty="0"/>
          </a:p>
        </p:txBody>
      </p:sp>
      <p:graphicFrame>
        <p:nvGraphicFramePr>
          <p:cNvPr id="9" name="Sisällön paikkamerkki 7"/>
          <p:cNvGraphicFramePr>
            <a:graphicFrameLocks noGrp="1"/>
          </p:cNvGraphicFramePr>
          <p:nvPr>
            <p:ph sz="quarter" idx="17"/>
            <p:extLst>
              <p:ext uri="{D42A27DB-BD31-4B8C-83A1-F6EECF244321}">
                <p14:modId xmlns:p14="http://schemas.microsoft.com/office/powerpoint/2010/main" val="2981364834"/>
              </p:ext>
            </p:extLst>
          </p:nvPr>
        </p:nvGraphicFramePr>
        <p:xfrm>
          <a:off x="381001" y="1276350"/>
          <a:ext cx="8014257" cy="3368675"/>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740381" y="1340531"/>
            <a:ext cx="4572000" cy="415498"/>
          </a:xfrm>
          <a:prstGeom prst="rect">
            <a:avLst/>
          </a:prstGeom>
        </p:spPr>
        <p:txBody>
          <a:bodyPr>
            <a:spAutoFit/>
          </a:bodyPr>
          <a:lstStyle/>
          <a:p>
            <a:r>
              <a:rPr lang="fi-FI" sz="1050" dirty="0">
                <a:solidFill>
                  <a:schemeClr val="tx2"/>
                </a:solidFill>
              </a:rPr>
              <a:t>TES-korotukset ylittävät/alittavat palkankorotukset kumulatiivisesti 2005-2014, </a:t>
            </a:r>
            <a:r>
              <a:rPr lang="fi-FI" sz="1050" dirty="0" smtClean="0">
                <a:solidFill>
                  <a:schemeClr val="tx2"/>
                </a:solidFill>
              </a:rPr>
              <a:t>%-yksikköä</a:t>
            </a:r>
            <a:endParaRPr lang="fi-FI" sz="1050" spc="-40" dirty="0">
              <a:solidFill>
                <a:schemeClr val="tx2"/>
              </a:solidFill>
            </a:endParaRPr>
          </a:p>
        </p:txBody>
      </p:sp>
      <p:cxnSp>
        <p:nvCxnSpPr>
          <p:cNvPr id="12" name="Suora nuoliyhdysviiva 11"/>
          <p:cNvCxnSpPr/>
          <p:nvPr/>
        </p:nvCxnSpPr>
        <p:spPr>
          <a:xfrm>
            <a:off x="8278214" y="1599735"/>
            <a:ext cx="11211" cy="2286544"/>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Suorakulmio 15"/>
          <p:cNvSpPr/>
          <p:nvPr/>
        </p:nvSpPr>
        <p:spPr>
          <a:xfrm>
            <a:off x="8200856" y="2589741"/>
            <a:ext cx="776495" cy="415498"/>
          </a:xfrm>
          <a:prstGeom prst="rect">
            <a:avLst/>
          </a:prstGeom>
        </p:spPr>
        <p:txBody>
          <a:bodyPr wrap="none">
            <a:spAutoFit/>
          </a:bodyPr>
          <a:lstStyle/>
          <a:p>
            <a:r>
              <a:rPr lang="fi-FI" sz="1050" spc="-40" dirty="0">
                <a:solidFill>
                  <a:schemeClr val="tx2"/>
                </a:solidFill>
              </a:rPr>
              <a:t>13 </a:t>
            </a:r>
            <a:r>
              <a:rPr lang="fi-FI" sz="1050" spc="-40" dirty="0" smtClean="0">
                <a:solidFill>
                  <a:schemeClr val="tx2"/>
                </a:solidFill>
              </a:rPr>
              <a:t>%-</a:t>
            </a:r>
          </a:p>
          <a:p>
            <a:r>
              <a:rPr lang="fi-FI" sz="1050" spc="-40" dirty="0" smtClean="0">
                <a:solidFill>
                  <a:schemeClr val="tx2"/>
                </a:solidFill>
              </a:rPr>
              <a:t>yksikköä </a:t>
            </a:r>
            <a:endParaRPr lang="fi-FI" sz="1050" spc="-40" dirty="0">
              <a:solidFill>
                <a:schemeClr val="tx2"/>
              </a:solidFill>
            </a:endParaRPr>
          </a:p>
        </p:txBody>
      </p:sp>
    </p:spTree>
    <p:extLst>
      <p:ext uri="{BB962C8B-B14F-4D97-AF65-F5344CB8AC3E}">
        <p14:creationId xmlns:p14="http://schemas.microsoft.com/office/powerpoint/2010/main" val="504511216"/>
      </p:ext>
    </p:extLst>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Teknologiateollisuudessa* työvoimakustannukset ovat nousseet eniten Suomessa 2008-2012</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119</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3922144" cy="241813"/>
          </a:xfrm>
        </p:spPr>
        <p:txBody>
          <a:bodyPr/>
          <a:lstStyle/>
          <a:p>
            <a:r>
              <a:rPr lang="fi-FI" dirty="0"/>
              <a:t>*) Pl. metallien jalostus, tietotekniikka-ala sekä suunnittelu- ja konsultointi</a:t>
            </a:r>
          </a:p>
          <a:p>
            <a:r>
              <a:rPr lang="fi-FI" dirty="0"/>
              <a:t>Lähde: </a:t>
            </a:r>
            <a:r>
              <a:rPr lang="fi-FI" dirty="0" err="1"/>
              <a:t>Eurostat</a:t>
            </a:r>
            <a:endParaRPr lang="fi-FI" dirty="0"/>
          </a:p>
          <a:p>
            <a:endParaRPr lang="fi-FI" dirty="0"/>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3408978237"/>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716038" y="1103313"/>
            <a:ext cx="1944216" cy="234286"/>
          </a:xfrm>
          <a:prstGeom prst="rect">
            <a:avLst/>
          </a:prstGeom>
          <a:noFill/>
        </p:spPr>
        <p:txBody>
          <a:bodyPr wrap="square" lIns="36000" tIns="36000" rIns="36000" bIns="36000" rtlCol="0">
            <a:spAutoFit/>
          </a:bodyPr>
          <a:lstStyle/>
          <a:p>
            <a:r>
              <a:rPr lang="en-GB" sz="1050" spc="-40" dirty="0" err="1" smtClean="0">
                <a:solidFill>
                  <a:schemeClr val="tx2"/>
                </a:solidFill>
              </a:rPr>
              <a:t>Muutos</a:t>
            </a:r>
            <a:r>
              <a:rPr lang="en-GB" sz="1050" spc="-40" dirty="0" smtClean="0">
                <a:solidFill>
                  <a:schemeClr val="tx2"/>
                </a:solidFill>
              </a:rPr>
              <a:t> 2008-2012, %</a:t>
            </a:r>
          </a:p>
        </p:txBody>
      </p:sp>
    </p:spTree>
    <p:extLst>
      <p:ext uri="{BB962C8B-B14F-4D97-AF65-F5344CB8AC3E}">
        <p14:creationId xmlns:p14="http://schemas.microsoft.com/office/powerpoint/2010/main" val="273688018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Euroalueella kuluttajien luottamus </a:t>
            </a:r>
            <a:r>
              <a:rPr lang="fi-FI" dirty="0" smtClean="0"/>
              <a:t/>
            </a:r>
            <a:br>
              <a:rPr lang="fi-FI" dirty="0" smtClean="0"/>
            </a:br>
            <a:r>
              <a:rPr lang="fi-FI" dirty="0" smtClean="0"/>
              <a:t>on </a:t>
            </a:r>
            <a:r>
              <a:rPr lang="fi-FI" dirty="0"/>
              <a:t>hyvällä tasolla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12</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4143114961"/>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5168"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1817495537"/>
      </p:ext>
    </p:extLst>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Työvoimakustannukset ovat korkealla tasolla teknologiateollisuudessa* Suomessa 2012</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120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3727741" cy="306614"/>
          </a:xfrm>
        </p:spPr>
        <p:txBody>
          <a:bodyPr/>
          <a:lstStyle/>
          <a:p>
            <a:r>
              <a:rPr lang="fi-FI" dirty="0"/>
              <a:t>*) Pl. metallien jalostus, tietotekniikka-ala sekä suunnittelu- ja konsultointi</a:t>
            </a:r>
          </a:p>
          <a:p>
            <a:r>
              <a:rPr lang="fi-FI" dirty="0"/>
              <a:t>Lähde: </a:t>
            </a:r>
            <a:r>
              <a:rPr lang="fi-FI" dirty="0" err="1"/>
              <a:t>Eurostat</a:t>
            </a:r>
            <a:endParaRPr lang="fi-FI" dirty="0"/>
          </a:p>
          <a:p>
            <a:endParaRPr lang="fi-FI" dirty="0"/>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4029216742"/>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740381" y="1040790"/>
            <a:ext cx="1656184" cy="234286"/>
          </a:xfrm>
          <a:prstGeom prst="rect">
            <a:avLst/>
          </a:prstGeom>
          <a:noFill/>
        </p:spPr>
        <p:txBody>
          <a:bodyPr wrap="square" lIns="36000" tIns="36000" rIns="36000" bIns="36000" rtlCol="0">
            <a:spAutoFit/>
          </a:bodyPr>
          <a:lstStyle/>
          <a:p>
            <a:r>
              <a:rPr lang="en-GB" sz="1050" spc="-40" dirty="0" err="1" smtClean="0">
                <a:solidFill>
                  <a:schemeClr val="tx2"/>
                </a:solidFill>
              </a:rPr>
              <a:t>Euroa</a:t>
            </a:r>
            <a:r>
              <a:rPr lang="en-GB" sz="1050" spc="-40" dirty="0" smtClean="0">
                <a:solidFill>
                  <a:schemeClr val="tx2"/>
                </a:solidFill>
              </a:rPr>
              <a:t>/</a:t>
            </a:r>
            <a:r>
              <a:rPr lang="en-GB" sz="1050" spc="-40" dirty="0" err="1" smtClean="0">
                <a:solidFill>
                  <a:schemeClr val="tx2"/>
                </a:solidFill>
              </a:rPr>
              <a:t>tunti</a:t>
            </a:r>
            <a:endParaRPr lang="en-GB" sz="1050" spc="-40" dirty="0" smtClean="0">
              <a:solidFill>
                <a:schemeClr val="tx2"/>
              </a:solidFill>
            </a:endParaRPr>
          </a:p>
        </p:txBody>
      </p:sp>
    </p:spTree>
    <p:extLst>
      <p:ext uri="{BB962C8B-B14F-4D97-AF65-F5344CB8AC3E}">
        <p14:creationId xmlns:p14="http://schemas.microsoft.com/office/powerpoint/2010/main" val="2924188298"/>
      </p:ext>
    </p:extLst>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121</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en-US" dirty="0" err="1"/>
              <a:t>Lähde</a:t>
            </a:r>
            <a:r>
              <a:rPr lang="en-US" dirty="0"/>
              <a:t>: Eurostat, The Conference Board</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Työn hinnalla mitaten Suomen pahimmat kilpailijat ovat itäisessä Euroopassa </a:t>
            </a:r>
            <a:endParaRPr lang="fi-FI" spc="-90" dirty="0" smtClean="0"/>
          </a:p>
          <a:p>
            <a:pPr>
              <a:lnSpc>
                <a:spcPct val="100000"/>
              </a:lnSpc>
              <a:spcBef>
                <a:spcPts val="0"/>
              </a:spcBef>
            </a:pPr>
            <a:r>
              <a:rPr lang="fi-FI" sz="1200" b="0" dirty="0"/>
              <a:t>Teollisuuden työn hinta eri maissa 2015</a:t>
            </a:r>
            <a:endParaRPr lang="fi-FI" dirty="0"/>
          </a:p>
        </p:txBody>
      </p:sp>
      <p:graphicFrame>
        <p:nvGraphicFramePr>
          <p:cNvPr id="9" name="Sisällön paikkamerkki 5"/>
          <p:cNvGraphicFramePr>
            <a:graphicFrameLocks noGrp="1"/>
          </p:cNvGraphicFramePr>
          <p:nvPr>
            <p:ph sz="quarter" idx="17"/>
            <p:extLst>
              <p:ext uri="{D42A27DB-BD31-4B8C-83A1-F6EECF244321}">
                <p14:modId xmlns:p14="http://schemas.microsoft.com/office/powerpoint/2010/main" val="2329301923"/>
              </p:ext>
            </p:extLst>
          </p:nvPr>
        </p:nvGraphicFramePr>
        <p:xfrm>
          <a:off x="381000" y="1276350"/>
          <a:ext cx="8391525" cy="3368675"/>
        </p:xfrm>
        <a:graphic>
          <a:graphicData uri="http://schemas.openxmlformats.org/drawingml/2006/chart">
            <c:chart xmlns:c="http://schemas.openxmlformats.org/drawingml/2006/chart" xmlns:r="http://schemas.openxmlformats.org/officeDocument/2006/relationships" r:id="rId2"/>
          </a:graphicData>
        </a:graphic>
      </p:graphicFrame>
      <p:sp>
        <p:nvSpPr>
          <p:cNvPr id="11" name="Suorakulmio 10"/>
          <p:cNvSpPr/>
          <p:nvPr/>
        </p:nvSpPr>
        <p:spPr>
          <a:xfrm>
            <a:off x="3988791" y="1944427"/>
            <a:ext cx="4607983" cy="577081"/>
          </a:xfrm>
          <a:prstGeom prst="rect">
            <a:avLst/>
          </a:prstGeom>
        </p:spPr>
        <p:txBody>
          <a:bodyPr>
            <a:spAutoFit/>
          </a:bodyPr>
          <a:lstStyle/>
          <a:p>
            <a:pPr>
              <a:buClr>
                <a:srgbClr val="822433"/>
              </a:buClr>
            </a:pPr>
            <a:r>
              <a:rPr lang="fi-FI" sz="1050" dirty="0" err="1">
                <a:solidFill>
                  <a:schemeClr val="tx2"/>
                </a:solidFill>
              </a:rPr>
              <a:t>Huom</a:t>
            </a:r>
            <a:r>
              <a:rPr lang="fi-FI" sz="1050" dirty="0">
                <a:solidFill>
                  <a:schemeClr val="tx2"/>
                </a:solidFill>
              </a:rPr>
              <a:t>! Valuuttakursseilla voi olla merkittävä vaikutus euroiksi muutettuihin työvoimakustannuksiin (esim. </a:t>
            </a:r>
            <a:r>
              <a:rPr lang="fi-FI" sz="1050" dirty="0" smtClean="0">
                <a:solidFill>
                  <a:schemeClr val="tx2"/>
                </a:solidFill>
              </a:rPr>
              <a:t>Ruotsi, Norja, Sveitsi) </a:t>
            </a:r>
            <a:endParaRPr lang="fi-FI" sz="1050" dirty="0">
              <a:solidFill>
                <a:schemeClr val="tx2"/>
              </a:solidFill>
            </a:endParaRPr>
          </a:p>
        </p:txBody>
      </p:sp>
    </p:spTree>
    <p:extLst>
      <p:ext uri="{BB962C8B-B14F-4D97-AF65-F5344CB8AC3E}">
        <p14:creationId xmlns:p14="http://schemas.microsoft.com/office/powerpoint/2010/main" val="42204910"/>
      </p:ext>
    </p:extLst>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122</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3468537" cy="165163"/>
          </a:xfrm>
        </p:spPr>
        <p:txBody>
          <a:bodyPr/>
          <a:lstStyle/>
          <a:p>
            <a:r>
              <a:rPr lang="fi-FI" dirty="0"/>
              <a:t>*) Kokoaikatyötä tekevien osuus palkansaajista oli Suomessa 84 %. </a:t>
            </a:r>
          </a:p>
          <a:p>
            <a:r>
              <a:rPr lang="fi-FI" dirty="0"/>
              <a:t>Lähde: </a:t>
            </a:r>
            <a:r>
              <a:rPr lang="fi-FI" dirty="0" err="1"/>
              <a:t>Eurostat</a:t>
            </a:r>
            <a:endParaRPr lang="fi-FI" dirty="0"/>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Suomalaisten työaika on Euroopan lyhyin </a:t>
            </a:r>
            <a:endParaRPr lang="fi-FI" spc="-90" dirty="0" smtClean="0"/>
          </a:p>
          <a:p>
            <a:pPr>
              <a:lnSpc>
                <a:spcPct val="100000"/>
              </a:lnSpc>
              <a:spcBef>
                <a:spcPts val="0"/>
              </a:spcBef>
            </a:pPr>
            <a:r>
              <a:rPr lang="fi-FI" sz="1200" b="0" dirty="0"/>
              <a:t>Kokoaikatyössä olevien palkansaajien keskimääräinen toteutunut viikkotyöaika Q1/2016*</a:t>
            </a:r>
            <a:endParaRPr lang="fi-FI" dirty="0"/>
          </a:p>
        </p:txBody>
      </p:sp>
      <p:graphicFrame>
        <p:nvGraphicFramePr>
          <p:cNvPr id="9" name="Sisällön paikkamerkki 7"/>
          <p:cNvGraphicFramePr>
            <a:graphicFrameLocks noGrp="1"/>
          </p:cNvGraphicFramePr>
          <p:nvPr>
            <p:ph sz="quarter" idx="17"/>
            <p:extLst>
              <p:ext uri="{D42A27DB-BD31-4B8C-83A1-F6EECF244321}">
                <p14:modId xmlns:p14="http://schemas.microsoft.com/office/powerpoint/2010/main" val="517126246"/>
              </p:ext>
            </p:extLst>
          </p:nvPr>
        </p:nvGraphicFramePr>
        <p:xfrm>
          <a:off x="381000" y="1276350"/>
          <a:ext cx="8391525" cy="3368675"/>
        </p:xfrm>
        <a:graphic>
          <a:graphicData uri="http://schemas.openxmlformats.org/drawingml/2006/chart">
            <c:chart xmlns:c="http://schemas.openxmlformats.org/drawingml/2006/chart" xmlns:r="http://schemas.openxmlformats.org/officeDocument/2006/relationships" r:id="rId2"/>
          </a:graphicData>
        </a:graphic>
      </p:graphicFrame>
      <p:sp>
        <p:nvSpPr>
          <p:cNvPr id="11" name="Tekstiruutu 10"/>
          <p:cNvSpPr txBox="1"/>
          <p:nvPr/>
        </p:nvSpPr>
        <p:spPr>
          <a:xfrm>
            <a:off x="708151" y="1405332"/>
            <a:ext cx="3600401" cy="234286"/>
          </a:xfrm>
          <a:prstGeom prst="rect">
            <a:avLst/>
          </a:prstGeom>
          <a:noFill/>
        </p:spPr>
        <p:txBody>
          <a:bodyPr wrap="square" lIns="36000" tIns="36000" rIns="36000" bIns="36000" rtlCol="0">
            <a:spAutoFit/>
          </a:bodyPr>
          <a:lstStyle/>
          <a:p>
            <a:r>
              <a:rPr lang="fi-FI" sz="1050" spc="-40" dirty="0" smtClean="0">
                <a:solidFill>
                  <a:schemeClr val="tx2"/>
                </a:solidFill>
              </a:rPr>
              <a:t>Tuntia</a:t>
            </a:r>
          </a:p>
        </p:txBody>
      </p:sp>
    </p:spTree>
    <p:extLst>
      <p:ext uri="{BB962C8B-B14F-4D97-AF65-F5344CB8AC3E}">
        <p14:creationId xmlns:p14="http://schemas.microsoft.com/office/powerpoint/2010/main" val="2220831982"/>
      </p:ext>
    </p:extLst>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123</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5088562" cy="415926"/>
          </a:xfrm>
        </p:spPr>
        <p:txBody>
          <a:bodyPr/>
          <a:lstStyle/>
          <a:p>
            <a:r>
              <a:rPr lang="fi-FI" b="1" dirty="0"/>
              <a:t>Tuloslaskelman mukainen liikevoitto oli negatiivinen 25 %:ssa yrityksistä vuonna 2014. </a:t>
            </a:r>
          </a:p>
          <a:p>
            <a:r>
              <a:rPr lang="fi-FI" dirty="0"/>
              <a:t>Lähde: Teknologiateollisuus ry:n jäsentietojärjestelmä / päivitys 7.8.2015 </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Paikallinen sopiminen on ainut tapa pitää huolta myös heikommista yrityksistä ja työllisyydestä </a:t>
            </a:r>
            <a:endParaRPr lang="fi-FI" spc="-90" dirty="0" smtClean="0"/>
          </a:p>
          <a:p>
            <a:pPr>
              <a:lnSpc>
                <a:spcPct val="100000"/>
              </a:lnSpc>
              <a:spcBef>
                <a:spcPts val="0"/>
              </a:spcBef>
            </a:pPr>
            <a:r>
              <a:rPr lang="fi-FI" sz="1200" b="0" dirty="0"/>
              <a:t>Teknologiateollisuus ry:n jäsenyritysten jalostusarvo / työntekijä 2014</a:t>
            </a:r>
            <a:endParaRPr lang="fi-FI" dirty="0"/>
          </a:p>
        </p:txBody>
      </p:sp>
      <p:graphicFrame>
        <p:nvGraphicFramePr>
          <p:cNvPr id="9" name="Sisällön paikkamerkki 6"/>
          <p:cNvGraphicFramePr>
            <a:graphicFrameLocks noGrp="1"/>
          </p:cNvGraphicFramePr>
          <p:nvPr>
            <p:ph sz="quarter" idx="17"/>
            <p:extLst>
              <p:ext uri="{D42A27DB-BD31-4B8C-83A1-F6EECF244321}">
                <p14:modId xmlns:p14="http://schemas.microsoft.com/office/powerpoint/2010/main" val="1472464930"/>
              </p:ext>
            </p:extLst>
          </p:nvPr>
        </p:nvGraphicFramePr>
        <p:xfrm>
          <a:off x="381001" y="1599735"/>
          <a:ext cx="7301448" cy="3045290"/>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2290762" y="1191968"/>
            <a:ext cx="5780492" cy="415498"/>
          </a:xfrm>
          <a:prstGeom prst="rect">
            <a:avLst/>
          </a:prstGeom>
        </p:spPr>
        <p:txBody>
          <a:bodyPr wrap="square">
            <a:spAutoFit/>
          </a:bodyPr>
          <a:lstStyle/>
          <a:p>
            <a:pPr fontAlgn="base">
              <a:spcBef>
                <a:spcPct val="0"/>
              </a:spcBef>
              <a:spcAft>
                <a:spcPct val="0"/>
              </a:spcAft>
            </a:pPr>
            <a:r>
              <a:rPr lang="fi-FI" sz="1050" dirty="0">
                <a:solidFill>
                  <a:schemeClr val="tx2"/>
                </a:solidFill>
              </a:rPr>
              <a:t>Jalostusarvo = yrityksen liikevaihto – materiaali- ja palveluostot </a:t>
            </a:r>
          </a:p>
          <a:p>
            <a:pPr fontAlgn="base">
              <a:spcBef>
                <a:spcPct val="0"/>
              </a:spcBef>
              <a:spcAft>
                <a:spcPct val="0"/>
              </a:spcAft>
            </a:pPr>
            <a:r>
              <a:rPr lang="fi-FI" sz="1050" dirty="0">
                <a:solidFill>
                  <a:schemeClr val="tx2"/>
                </a:solidFill>
              </a:rPr>
              <a:t>Jalostusarvo = työvoimakustannukset + vuokrat + poistot + liikevoitto </a:t>
            </a:r>
          </a:p>
        </p:txBody>
      </p:sp>
      <p:sp>
        <p:nvSpPr>
          <p:cNvPr id="6" name="Suorakulmio 5"/>
          <p:cNvSpPr/>
          <p:nvPr/>
        </p:nvSpPr>
        <p:spPr>
          <a:xfrm>
            <a:off x="7602818" y="2571143"/>
            <a:ext cx="1375650" cy="900246"/>
          </a:xfrm>
          <a:prstGeom prst="rect">
            <a:avLst/>
          </a:prstGeom>
        </p:spPr>
        <p:txBody>
          <a:bodyPr wrap="square">
            <a:spAutoFit/>
          </a:bodyPr>
          <a:lstStyle/>
          <a:p>
            <a:pPr eaLnBrk="0" fontAlgn="base" hangingPunct="0">
              <a:spcBef>
                <a:spcPct val="0"/>
              </a:spcBef>
              <a:spcAft>
                <a:spcPct val="0"/>
              </a:spcAft>
            </a:pPr>
            <a:r>
              <a:rPr lang="fi-FI" sz="1050" dirty="0">
                <a:solidFill>
                  <a:schemeClr val="tx2"/>
                </a:solidFill>
                <a:ea typeface="ＭＳ Ｐゴシック" pitchFamily="34" charset="-128"/>
              </a:rPr>
              <a:t>Työvoima-</a:t>
            </a:r>
          </a:p>
          <a:p>
            <a:pPr eaLnBrk="0" fontAlgn="base" hangingPunct="0">
              <a:spcBef>
                <a:spcPct val="0"/>
              </a:spcBef>
              <a:spcAft>
                <a:spcPct val="0"/>
              </a:spcAft>
            </a:pPr>
            <a:r>
              <a:rPr lang="fi-FI" sz="1050" dirty="0">
                <a:solidFill>
                  <a:schemeClr val="tx2"/>
                </a:solidFill>
                <a:ea typeface="ＭＳ Ｐゴシック" pitchFamily="34" charset="-128"/>
              </a:rPr>
              <a:t>kustannusten </a:t>
            </a:r>
          </a:p>
          <a:p>
            <a:pPr eaLnBrk="0" fontAlgn="base" hangingPunct="0">
              <a:spcBef>
                <a:spcPct val="0"/>
              </a:spcBef>
              <a:spcAft>
                <a:spcPct val="0"/>
              </a:spcAft>
            </a:pPr>
            <a:r>
              <a:rPr lang="fi-FI" sz="1050" dirty="0">
                <a:solidFill>
                  <a:schemeClr val="tx2"/>
                </a:solidFill>
                <a:ea typeface="ＭＳ Ｐゴシック" pitchFamily="34" charset="-128"/>
              </a:rPr>
              <a:t>osuus </a:t>
            </a:r>
          </a:p>
          <a:p>
            <a:pPr eaLnBrk="0" fontAlgn="base" hangingPunct="0">
              <a:spcBef>
                <a:spcPct val="0"/>
              </a:spcBef>
              <a:spcAft>
                <a:spcPct val="0"/>
              </a:spcAft>
            </a:pPr>
            <a:r>
              <a:rPr lang="fi-FI" sz="1050" dirty="0">
                <a:solidFill>
                  <a:schemeClr val="tx2"/>
                </a:solidFill>
                <a:ea typeface="ＭＳ Ｐゴシック" pitchFamily="34" charset="-128"/>
              </a:rPr>
              <a:t>jalostusarvosta:</a:t>
            </a:r>
          </a:p>
          <a:p>
            <a:pPr eaLnBrk="0" fontAlgn="base" hangingPunct="0">
              <a:spcBef>
                <a:spcPct val="0"/>
              </a:spcBef>
              <a:spcAft>
                <a:spcPct val="0"/>
              </a:spcAft>
            </a:pPr>
            <a:r>
              <a:rPr lang="fi-FI" sz="1050" dirty="0">
                <a:solidFill>
                  <a:schemeClr val="tx2"/>
                </a:solidFill>
                <a:ea typeface="ＭＳ Ｐゴシック" pitchFamily="34" charset="-128"/>
              </a:rPr>
              <a:t>- mediaani </a:t>
            </a:r>
            <a:r>
              <a:rPr lang="fi-FI" sz="1050" dirty="0" smtClean="0">
                <a:solidFill>
                  <a:schemeClr val="tx2"/>
                </a:solidFill>
                <a:ea typeface="ＭＳ Ｐゴシック" pitchFamily="34" charset="-128"/>
              </a:rPr>
              <a:t>77 %</a:t>
            </a:r>
            <a:endParaRPr lang="fi-FI" sz="1050" dirty="0">
              <a:solidFill>
                <a:schemeClr val="tx2"/>
              </a:solidFill>
              <a:latin typeface="Frutiger LT 45 Light" pitchFamily="34" charset="0"/>
              <a:ea typeface="ＭＳ Ｐゴシック" pitchFamily="34" charset="-128"/>
            </a:endParaRPr>
          </a:p>
        </p:txBody>
      </p:sp>
      <p:sp>
        <p:nvSpPr>
          <p:cNvPr id="11" name="Suorakulmio 10"/>
          <p:cNvSpPr/>
          <p:nvPr/>
        </p:nvSpPr>
        <p:spPr>
          <a:xfrm>
            <a:off x="1477210" y="4311840"/>
            <a:ext cx="6117919" cy="415498"/>
          </a:xfrm>
          <a:prstGeom prst="rect">
            <a:avLst/>
          </a:prstGeom>
        </p:spPr>
        <p:txBody>
          <a:bodyPr wrap="square">
            <a:spAutoFit/>
          </a:bodyPr>
          <a:lstStyle/>
          <a:p>
            <a:pPr eaLnBrk="0" fontAlgn="base" hangingPunct="0">
              <a:spcBef>
                <a:spcPct val="0"/>
              </a:spcBef>
              <a:spcAft>
                <a:spcPct val="0"/>
              </a:spcAft>
            </a:pPr>
            <a:r>
              <a:rPr lang="fi-FI" sz="1050" dirty="0">
                <a:solidFill>
                  <a:schemeClr val="tx2"/>
                </a:solidFill>
                <a:ea typeface="Arial Unicode MS" pitchFamily="34" charset="-128"/>
              </a:rPr>
              <a:t>Yritykset satunnaisjärjestyksessä </a:t>
            </a:r>
            <a:r>
              <a:rPr lang="fi-FI" sz="1050" dirty="0" smtClean="0">
                <a:solidFill>
                  <a:schemeClr val="tx2"/>
                </a:solidFill>
                <a:ea typeface="Arial Unicode MS" pitchFamily="34" charset="-128"/>
              </a:rPr>
              <a:t>(</a:t>
            </a:r>
            <a:r>
              <a:rPr lang="fi-FI" sz="1050" dirty="0">
                <a:solidFill>
                  <a:schemeClr val="tx2"/>
                </a:solidFill>
                <a:ea typeface="Arial Unicode MS" pitchFamily="34" charset="-128"/>
              </a:rPr>
              <a:t>pl. negatiivisen jalostusarvon sekä jalostusarvoltaan 150 000 euroa / työntekijä ylittävät yritykset)</a:t>
            </a:r>
          </a:p>
        </p:txBody>
      </p:sp>
    </p:spTree>
    <p:extLst>
      <p:ext uri="{BB962C8B-B14F-4D97-AF65-F5344CB8AC3E}">
        <p14:creationId xmlns:p14="http://schemas.microsoft.com/office/powerpoint/2010/main" val="1514248567"/>
      </p:ext>
    </p:extLst>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124</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5088562" cy="415926"/>
          </a:xfrm>
        </p:spPr>
        <p:txBody>
          <a:bodyPr/>
          <a:lstStyle/>
          <a:p>
            <a:r>
              <a:rPr lang="fi-FI" b="1" dirty="0"/>
              <a:t>Tuloslaskelman mukainen liikevoitto oli negatiivinen 25 %:ssa yrityksistä vuonna 2014. </a:t>
            </a:r>
          </a:p>
          <a:p>
            <a:r>
              <a:rPr lang="fi-FI" dirty="0"/>
              <a:t>Lähde: Teknologiateollisuus ry:n jäsentietojärjestelmä / päivitys 7.8.2015 </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Työvoimakustannuksilla on erityisen suuri </a:t>
            </a:r>
            <a:r>
              <a:rPr lang="fi-FI" spc="-50" dirty="0" smtClean="0"/>
              <a:t/>
            </a:r>
            <a:br>
              <a:rPr lang="fi-FI" spc="-50" dirty="0" smtClean="0"/>
            </a:br>
            <a:r>
              <a:rPr lang="fi-FI" spc="-50" dirty="0" smtClean="0"/>
              <a:t>merkitys </a:t>
            </a:r>
            <a:r>
              <a:rPr lang="fi-FI" spc="-50" dirty="0"/>
              <a:t>alihankkijayrityksissä </a:t>
            </a:r>
            <a:endParaRPr lang="fi-FI" spc="-90" dirty="0" smtClean="0"/>
          </a:p>
          <a:p>
            <a:pPr>
              <a:lnSpc>
                <a:spcPct val="100000"/>
              </a:lnSpc>
              <a:spcBef>
                <a:spcPts val="0"/>
              </a:spcBef>
            </a:pPr>
            <a:r>
              <a:rPr lang="fi-FI" sz="1200" b="0" dirty="0"/>
              <a:t>Teknologiateollisuus ry:n jäsenyritysten työvoimakustannukset / jalostusarvo 2014 </a:t>
            </a:r>
            <a:endParaRPr lang="fi-FI" dirty="0"/>
          </a:p>
        </p:txBody>
      </p:sp>
      <p:graphicFrame>
        <p:nvGraphicFramePr>
          <p:cNvPr id="9" name="Sisällön paikkamerkki 6"/>
          <p:cNvGraphicFramePr>
            <a:graphicFrameLocks noGrp="1"/>
          </p:cNvGraphicFramePr>
          <p:nvPr>
            <p:ph sz="quarter" idx="17"/>
            <p:extLst>
              <p:ext uri="{D42A27DB-BD31-4B8C-83A1-F6EECF244321}">
                <p14:modId xmlns:p14="http://schemas.microsoft.com/office/powerpoint/2010/main" val="3649116743"/>
              </p:ext>
            </p:extLst>
          </p:nvPr>
        </p:nvGraphicFramePr>
        <p:xfrm>
          <a:off x="381000" y="1607466"/>
          <a:ext cx="7624977" cy="3037559"/>
        </p:xfrm>
        <a:graphic>
          <a:graphicData uri="http://schemas.openxmlformats.org/drawingml/2006/chart">
            <c:chart xmlns:c="http://schemas.openxmlformats.org/drawingml/2006/chart" xmlns:r="http://schemas.openxmlformats.org/officeDocument/2006/relationships" r:id="rId2"/>
          </a:graphicData>
        </a:graphic>
      </p:graphicFrame>
      <p:sp>
        <p:nvSpPr>
          <p:cNvPr id="11" name="Suorakulmio 10"/>
          <p:cNvSpPr/>
          <p:nvPr/>
        </p:nvSpPr>
        <p:spPr>
          <a:xfrm>
            <a:off x="2290762" y="1191968"/>
            <a:ext cx="5780492" cy="415498"/>
          </a:xfrm>
          <a:prstGeom prst="rect">
            <a:avLst/>
          </a:prstGeom>
        </p:spPr>
        <p:txBody>
          <a:bodyPr wrap="square">
            <a:spAutoFit/>
          </a:bodyPr>
          <a:lstStyle/>
          <a:p>
            <a:pPr fontAlgn="base">
              <a:spcBef>
                <a:spcPct val="0"/>
              </a:spcBef>
              <a:spcAft>
                <a:spcPct val="0"/>
              </a:spcAft>
            </a:pPr>
            <a:r>
              <a:rPr lang="fi-FI" sz="1050" dirty="0">
                <a:solidFill>
                  <a:schemeClr val="tx2"/>
                </a:solidFill>
              </a:rPr>
              <a:t>Jalostusarvo = yrityksen liikevaihto – materiaali- ja palveluostot </a:t>
            </a:r>
          </a:p>
          <a:p>
            <a:pPr fontAlgn="base">
              <a:spcBef>
                <a:spcPct val="0"/>
              </a:spcBef>
              <a:spcAft>
                <a:spcPct val="0"/>
              </a:spcAft>
            </a:pPr>
            <a:r>
              <a:rPr lang="fi-FI" sz="1050" dirty="0">
                <a:solidFill>
                  <a:schemeClr val="tx2"/>
                </a:solidFill>
              </a:rPr>
              <a:t>Jalostusarvo = työvoimakustannukset + vuokrat + poistot + liikevoitto </a:t>
            </a:r>
          </a:p>
        </p:txBody>
      </p:sp>
      <p:sp>
        <p:nvSpPr>
          <p:cNvPr id="12" name="Suorakulmio 11"/>
          <p:cNvSpPr/>
          <p:nvPr/>
        </p:nvSpPr>
        <p:spPr>
          <a:xfrm>
            <a:off x="7602818" y="2571143"/>
            <a:ext cx="1375650" cy="900246"/>
          </a:xfrm>
          <a:prstGeom prst="rect">
            <a:avLst/>
          </a:prstGeom>
        </p:spPr>
        <p:txBody>
          <a:bodyPr wrap="square">
            <a:spAutoFit/>
          </a:bodyPr>
          <a:lstStyle/>
          <a:p>
            <a:pPr eaLnBrk="0" fontAlgn="base" hangingPunct="0">
              <a:spcBef>
                <a:spcPct val="0"/>
              </a:spcBef>
              <a:spcAft>
                <a:spcPct val="0"/>
              </a:spcAft>
            </a:pPr>
            <a:r>
              <a:rPr lang="fi-FI" sz="1050" dirty="0">
                <a:solidFill>
                  <a:schemeClr val="tx2"/>
                </a:solidFill>
                <a:ea typeface="ＭＳ Ｐゴシック" pitchFamily="34" charset="-128"/>
              </a:rPr>
              <a:t>Työvoima-</a:t>
            </a:r>
          </a:p>
          <a:p>
            <a:pPr eaLnBrk="0" fontAlgn="base" hangingPunct="0">
              <a:spcBef>
                <a:spcPct val="0"/>
              </a:spcBef>
              <a:spcAft>
                <a:spcPct val="0"/>
              </a:spcAft>
            </a:pPr>
            <a:r>
              <a:rPr lang="fi-FI" sz="1050" dirty="0">
                <a:solidFill>
                  <a:schemeClr val="tx2"/>
                </a:solidFill>
                <a:ea typeface="ＭＳ Ｐゴシック" pitchFamily="34" charset="-128"/>
              </a:rPr>
              <a:t>kustannusten </a:t>
            </a:r>
          </a:p>
          <a:p>
            <a:pPr eaLnBrk="0" fontAlgn="base" hangingPunct="0">
              <a:spcBef>
                <a:spcPct val="0"/>
              </a:spcBef>
              <a:spcAft>
                <a:spcPct val="0"/>
              </a:spcAft>
            </a:pPr>
            <a:r>
              <a:rPr lang="fi-FI" sz="1050" dirty="0">
                <a:solidFill>
                  <a:schemeClr val="tx2"/>
                </a:solidFill>
                <a:ea typeface="ＭＳ Ｐゴシック" pitchFamily="34" charset="-128"/>
              </a:rPr>
              <a:t>osuus </a:t>
            </a:r>
          </a:p>
          <a:p>
            <a:pPr eaLnBrk="0" fontAlgn="base" hangingPunct="0">
              <a:spcBef>
                <a:spcPct val="0"/>
              </a:spcBef>
              <a:spcAft>
                <a:spcPct val="0"/>
              </a:spcAft>
            </a:pPr>
            <a:r>
              <a:rPr lang="fi-FI" sz="1050" dirty="0">
                <a:solidFill>
                  <a:schemeClr val="tx2"/>
                </a:solidFill>
                <a:ea typeface="ＭＳ Ｐゴシック" pitchFamily="34" charset="-128"/>
              </a:rPr>
              <a:t>jalostusarvosta:</a:t>
            </a:r>
          </a:p>
          <a:p>
            <a:pPr eaLnBrk="0" fontAlgn="base" hangingPunct="0">
              <a:spcBef>
                <a:spcPct val="0"/>
              </a:spcBef>
              <a:spcAft>
                <a:spcPct val="0"/>
              </a:spcAft>
            </a:pPr>
            <a:r>
              <a:rPr lang="fi-FI" sz="1050" dirty="0">
                <a:solidFill>
                  <a:schemeClr val="tx2"/>
                </a:solidFill>
                <a:ea typeface="ＭＳ Ｐゴシック" pitchFamily="34" charset="-128"/>
              </a:rPr>
              <a:t>- mediaani </a:t>
            </a:r>
            <a:r>
              <a:rPr lang="fi-FI" sz="1050" dirty="0" smtClean="0">
                <a:solidFill>
                  <a:schemeClr val="tx2"/>
                </a:solidFill>
                <a:ea typeface="ＭＳ Ｐゴシック" pitchFamily="34" charset="-128"/>
              </a:rPr>
              <a:t>77 %</a:t>
            </a:r>
            <a:endParaRPr lang="fi-FI" sz="1050" dirty="0">
              <a:solidFill>
                <a:schemeClr val="tx2"/>
              </a:solidFill>
              <a:latin typeface="Frutiger LT 45 Light" pitchFamily="34" charset="0"/>
              <a:ea typeface="ＭＳ Ｐゴシック" pitchFamily="34" charset="-128"/>
            </a:endParaRPr>
          </a:p>
        </p:txBody>
      </p:sp>
      <p:sp>
        <p:nvSpPr>
          <p:cNvPr id="13" name="Text Box 8"/>
          <p:cNvSpPr txBox="1">
            <a:spLocks noChangeArrowheads="1"/>
          </p:cNvSpPr>
          <p:nvPr/>
        </p:nvSpPr>
        <p:spPr bwMode="auto">
          <a:xfrm>
            <a:off x="1198736" y="4489925"/>
            <a:ext cx="6945299" cy="31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600" b="1">
                <a:solidFill>
                  <a:schemeClr val="tx1"/>
                </a:solidFill>
                <a:latin typeface="Arial" charset="0"/>
                <a:ea typeface="ＭＳ Ｐゴシック" pitchFamily="34" charset="-128"/>
              </a:defRPr>
            </a:lvl1pPr>
            <a:lvl2pPr marL="742950" indent="-285750">
              <a:defRPr sz="2600" b="1">
                <a:solidFill>
                  <a:schemeClr val="tx1"/>
                </a:solidFill>
                <a:latin typeface="Arial" charset="0"/>
                <a:ea typeface="ＭＳ Ｐゴシック" pitchFamily="34" charset="-128"/>
              </a:defRPr>
            </a:lvl2pPr>
            <a:lvl3pPr marL="1143000" indent="-228600">
              <a:defRPr sz="2600" b="1">
                <a:solidFill>
                  <a:schemeClr val="tx1"/>
                </a:solidFill>
                <a:latin typeface="Arial" charset="0"/>
                <a:ea typeface="ＭＳ Ｐゴシック" pitchFamily="34" charset="-128"/>
              </a:defRPr>
            </a:lvl3pPr>
            <a:lvl4pPr marL="1600200" indent="-228600">
              <a:defRPr sz="2600" b="1">
                <a:solidFill>
                  <a:schemeClr val="tx1"/>
                </a:solidFill>
                <a:latin typeface="Arial" charset="0"/>
                <a:ea typeface="ＭＳ Ｐゴシック" pitchFamily="34" charset="-128"/>
              </a:defRPr>
            </a:lvl4pPr>
            <a:lvl5pPr marL="2057400" indent="-228600">
              <a:defRPr sz="26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6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6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6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600" b="1">
                <a:solidFill>
                  <a:schemeClr val="tx1"/>
                </a:solidFill>
                <a:latin typeface="Arial" charset="0"/>
                <a:ea typeface="ＭＳ Ｐゴシック" pitchFamily="34" charset="-128"/>
              </a:defRPr>
            </a:lvl9pPr>
          </a:lstStyle>
          <a:p>
            <a:pPr eaLnBrk="0" fontAlgn="base" hangingPunct="0">
              <a:spcBef>
                <a:spcPct val="0"/>
              </a:spcBef>
              <a:spcAft>
                <a:spcPct val="0"/>
              </a:spcAft>
            </a:pPr>
            <a:r>
              <a:rPr lang="fi-FI" sz="1411" b="0" dirty="0">
                <a:solidFill>
                  <a:srgbClr val="002664"/>
                </a:solidFill>
                <a:ea typeface="Arial Unicode MS" pitchFamily="34" charset="-128"/>
              </a:rPr>
              <a:t>                                   </a:t>
            </a:r>
            <a:r>
              <a:rPr lang="fi-FI" sz="1050" b="0" dirty="0">
                <a:solidFill>
                  <a:schemeClr val="tx2"/>
                </a:solidFill>
                <a:ea typeface="Arial Unicode MS" pitchFamily="34" charset="-128"/>
              </a:rPr>
              <a:t>Yritykset satunnaisjärjestyksessä</a:t>
            </a:r>
          </a:p>
        </p:txBody>
      </p:sp>
      <p:sp>
        <p:nvSpPr>
          <p:cNvPr id="14" name="Suorakulmio 13"/>
          <p:cNvSpPr/>
          <p:nvPr/>
        </p:nvSpPr>
        <p:spPr>
          <a:xfrm>
            <a:off x="806934" y="1431132"/>
            <a:ext cx="328936" cy="253916"/>
          </a:xfrm>
          <a:prstGeom prst="rect">
            <a:avLst/>
          </a:prstGeom>
        </p:spPr>
        <p:txBody>
          <a:bodyPr wrap="none">
            <a:spAutoFit/>
          </a:bodyPr>
          <a:lstStyle/>
          <a:p>
            <a:r>
              <a:rPr lang="fi-FI" sz="1050" dirty="0">
                <a:solidFill>
                  <a:schemeClr val="tx2"/>
                </a:solidFill>
                <a:ea typeface="ＭＳ Ｐゴシック" pitchFamily="34" charset="-128"/>
              </a:rPr>
              <a:t>%</a:t>
            </a:r>
            <a:endParaRPr lang="fi-FI" sz="1050" dirty="0">
              <a:solidFill>
                <a:schemeClr val="tx2"/>
              </a:solidFill>
            </a:endParaRPr>
          </a:p>
        </p:txBody>
      </p:sp>
    </p:spTree>
    <p:extLst>
      <p:ext uri="{BB962C8B-B14F-4D97-AF65-F5344CB8AC3E}">
        <p14:creationId xmlns:p14="http://schemas.microsoft.com/office/powerpoint/2010/main" val="3010961527"/>
      </p:ext>
    </p:extLst>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rmAutofit/>
          </a:bodyPr>
          <a:lstStyle/>
          <a:p>
            <a:pPr>
              <a:lnSpc>
                <a:spcPct val="100000"/>
              </a:lnSpc>
            </a:pPr>
            <a:r>
              <a:rPr lang="fi-FI" sz="3200" dirty="0"/>
              <a:t>Teknologiateollisuuden henkilöstökehitys Suomessa ja maailmalla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125</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Tree>
    <p:extLst>
      <p:ext uri="{BB962C8B-B14F-4D97-AF65-F5344CB8AC3E}">
        <p14:creationId xmlns:p14="http://schemas.microsoft.com/office/powerpoint/2010/main" val="555353467"/>
      </p:ext>
    </p:extLst>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henkilöstö</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126</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541574" cy="165163"/>
          </a:xfrm>
        </p:spPr>
        <p:txBody>
          <a:bodyPr/>
          <a:lstStyle/>
          <a:p>
            <a:r>
              <a:rPr lang="fi-FI" dirty="0" smtClean="0"/>
              <a:t>Lähde</a:t>
            </a:r>
            <a:r>
              <a:rPr lang="fi-FI" dirty="0"/>
              <a:t>: Tilastokeskus, Teknologiateollisuus ry:n henkilöstötiedustelu</a:t>
            </a:r>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2966973050"/>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1537"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
        <p:nvSpPr>
          <p:cNvPr id="10" name="Tekstiruutu 9"/>
          <p:cNvSpPr txBox="1"/>
          <p:nvPr/>
        </p:nvSpPr>
        <p:spPr>
          <a:xfrm>
            <a:off x="8117633" y="4210463"/>
            <a:ext cx="792496" cy="234286"/>
          </a:xfrm>
          <a:prstGeom prst="rect">
            <a:avLst/>
          </a:prstGeom>
          <a:noFill/>
        </p:spPr>
        <p:txBody>
          <a:bodyPr wrap="square" lIns="36000" tIns="36000" rIns="36000" bIns="36000" rtlCol="0">
            <a:spAutoFit/>
          </a:bodyPr>
          <a:lstStyle/>
          <a:p>
            <a:r>
              <a:rPr lang="fi-FI" sz="1050" spc="-40" dirty="0" smtClean="0">
                <a:solidFill>
                  <a:srgbClr val="29282E"/>
                </a:solidFill>
              </a:rPr>
              <a:t>(30.6)</a:t>
            </a:r>
          </a:p>
        </p:txBody>
      </p:sp>
    </p:spTree>
    <p:extLst>
      <p:ext uri="{BB962C8B-B14F-4D97-AF65-F5344CB8AC3E}">
        <p14:creationId xmlns:p14="http://schemas.microsoft.com/office/powerpoint/2010/main" val="2630205077"/>
      </p:ext>
    </p:extLst>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henkilöstö Suomessa päätoimialoittain</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127</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109526" cy="165163"/>
          </a:xfrm>
        </p:spPr>
        <p:txBody>
          <a:bodyPr/>
          <a:lstStyle/>
          <a:p>
            <a:r>
              <a:rPr lang="fi-FI" dirty="0"/>
              <a:t>Lähde: Tilastokeskus, Teknologiateollisuus ry:n henkilöstötiedustelu</a:t>
            </a:r>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3256403310"/>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2561"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
        <p:nvSpPr>
          <p:cNvPr id="10" name="Tekstiruutu 9"/>
          <p:cNvSpPr txBox="1"/>
          <p:nvPr/>
        </p:nvSpPr>
        <p:spPr>
          <a:xfrm>
            <a:off x="8117633" y="4023851"/>
            <a:ext cx="792496" cy="234286"/>
          </a:xfrm>
          <a:prstGeom prst="rect">
            <a:avLst/>
          </a:prstGeom>
          <a:noFill/>
        </p:spPr>
        <p:txBody>
          <a:bodyPr wrap="square" lIns="36000" tIns="36000" rIns="36000" bIns="36000" rtlCol="0">
            <a:spAutoFit/>
          </a:bodyPr>
          <a:lstStyle/>
          <a:p>
            <a:r>
              <a:rPr lang="fi-FI" sz="1050" spc="-40" dirty="0" smtClean="0">
                <a:solidFill>
                  <a:srgbClr val="29282E"/>
                </a:solidFill>
              </a:rPr>
              <a:t>(30.6)</a:t>
            </a:r>
          </a:p>
        </p:txBody>
      </p:sp>
    </p:spTree>
    <p:extLst>
      <p:ext uri="{BB962C8B-B14F-4D97-AF65-F5344CB8AC3E}">
        <p14:creationId xmlns:p14="http://schemas.microsoft.com/office/powerpoint/2010/main" val="2181494603"/>
      </p:ext>
    </p:extLst>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henkilöstö tytäryrityksissä ulkomailla päätoimialoittain</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128</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p:txBody>
          <a:bodyPr/>
          <a:lstStyle/>
          <a:p>
            <a:r>
              <a:rPr lang="fi-FI" dirty="0"/>
              <a:t>Lähde: Teknologiateollisuus ry:n </a:t>
            </a:r>
            <a:r>
              <a:rPr lang="fi-FI" dirty="0" smtClean="0"/>
              <a:t>henkilöstötiedustelu</a:t>
            </a:r>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866984791"/>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3585"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2126584326"/>
      </p:ext>
    </p:extLst>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henkilöstö tytäryrityksissä ulkomailla alueittain</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129</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p:txBody>
          <a:bodyPr/>
          <a:lstStyle/>
          <a:p>
            <a:r>
              <a:rPr lang="fi-FI" dirty="0"/>
              <a:t>Lähde: Teknologiateollisuus ry:n </a:t>
            </a:r>
            <a:r>
              <a:rPr lang="fi-FI" dirty="0" smtClean="0"/>
              <a:t>henkilöstötiedustelu</a:t>
            </a:r>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4105448576"/>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4609"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119919192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Suomessa kuluttajien luottamus </a:t>
            </a:r>
            <a:r>
              <a:rPr lang="fi-FI" dirty="0" smtClean="0"/>
              <a:t>on </a:t>
            </a:r>
            <a:br>
              <a:rPr lang="fi-FI" dirty="0" smtClean="0"/>
            </a:br>
            <a:r>
              <a:rPr lang="fi-FI" dirty="0" smtClean="0"/>
              <a:t>parantunut </a:t>
            </a:r>
            <a:r>
              <a:rPr lang="fi-FI" dirty="0"/>
              <a:t>tänä vuonna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13</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3857343" cy="165163"/>
          </a:xfrm>
        </p:spPr>
        <p:txBody>
          <a:bodyPr/>
          <a:lstStyle/>
          <a:p>
            <a:r>
              <a:rPr lang="fi-FI" dirty="0"/>
              <a:t>Lähde: </a:t>
            </a:r>
            <a:r>
              <a:rPr lang="fi-FI" dirty="0" err="1"/>
              <a:t>Macrobond</a:t>
            </a:r>
            <a:r>
              <a:rPr lang="fi-FI" dirty="0"/>
              <a:t>, Tilastokeskus (kuluttajien luottamusindeksi)</a:t>
            </a:r>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3753397338"/>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6192"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42981289"/>
      </p:ext>
    </p:extLst>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46432"/>
            <a:ext cx="7992000" cy="648000"/>
          </a:xfrm>
        </p:spPr>
        <p:txBody>
          <a:bodyPr/>
          <a:lstStyle/>
          <a:p>
            <a:pPr>
              <a:lnSpc>
                <a:spcPct val="100000"/>
              </a:lnSpc>
            </a:pPr>
            <a:r>
              <a:rPr lang="fi-FI" dirty="0"/>
              <a:t>Teknologiateollisuuden henkilöstö tytäryrityksissä ulkomailla alueittain </a:t>
            </a:r>
            <a:endParaRPr lang="fi-FI" dirty="0" smtClean="0"/>
          </a:p>
          <a:p>
            <a:pPr>
              <a:lnSpc>
                <a:spcPct val="100000"/>
              </a:lnSpc>
            </a:pPr>
            <a:r>
              <a:rPr lang="fi-FI" sz="1200" b="0" dirty="0" smtClean="0"/>
              <a:t>Tiedot </a:t>
            </a:r>
            <a:r>
              <a:rPr lang="fi-FI" sz="1200" b="0" dirty="0"/>
              <a:t>vuodelta 2015 </a:t>
            </a:r>
            <a:endParaRPr lang="fi-FI" sz="1200" b="0" dirty="0" smtClean="0"/>
          </a:p>
          <a:p>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130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Teknologiateollisuus ry:n henkilöstötiedustelu</a:t>
            </a:r>
          </a:p>
          <a:p>
            <a:endParaRPr lang="fi-FI" dirty="0"/>
          </a:p>
        </p:txBody>
      </p:sp>
      <p:graphicFrame>
        <p:nvGraphicFramePr>
          <p:cNvPr id="8" name="Sisällön paikkamerkki 6"/>
          <p:cNvGraphicFramePr>
            <a:graphicFrameLocks noGrp="1"/>
          </p:cNvGraphicFramePr>
          <p:nvPr>
            <p:ph idx="4294967295"/>
            <p:extLst>
              <p:ext uri="{D42A27DB-BD31-4B8C-83A1-F6EECF244321}">
                <p14:modId xmlns:p14="http://schemas.microsoft.com/office/powerpoint/2010/main" val="1948643392"/>
              </p:ext>
            </p:extLst>
          </p:nvPr>
        </p:nvGraphicFramePr>
        <p:xfrm>
          <a:off x="183060" y="783286"/>
          <a:ext cx="8712200" cy="39616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4601648"/>
      </p:ext>
    </p:extLst>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Elektroniikka- ja sähköteollisuuden henkilöstö</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131</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3749486" cy="165163"/>
          </a:xfrm>
        </p:spPr>
        <p:txBody>
          <a:bodyPr/>
          <a:lstStyle/>
          <a:p>
            <a:r>
              <a:rPr lang="fi-FI" dirty="0"/>
              <a:t>Lähde: Tilastokeskus, Teknologiateollisuus ry:n </a:t>
            </a:r>
            <a:r>
              <a:rPr lang="fi-FI" dirty="0" smtClean="0"/>
              <a:t>henkilöstötiedustelu</a:t>
            </a:r>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2238808635"/>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5633"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
        <p:nvSpPr>
          <p:cNvPr id="11" name="Tekstiruutu 10"/>
          <p:cNvSpPr txBox="1"/>
          <p:nvPr/>
        </p:nvSpPr>
        <p:spPr>
          <a:xfrm>
            <a:off x="8117633" y="4210463"/>
            <a:ext cx="792496" cy="234286"/>
          </a:xfrm>
          <a:prstGeom prst="rect">
            <a:avLst/>
          </a:prstGeom>
          <a:noFill/>
        </p:spPr>
        <p:txBody>
          <a:bodyPr wrap="square" lIns="36000" tIns="36000" rIns="36000" bIns="36000" rtlCol="0">
            <a:spAutoFit/>
          </a:bodyPr>
          <a:lstStyle/>
          <a:p>
            <a:r>
              <a:rPr lang="fi-FI" sz="1050" spc="-40" dirty="0" smtClean="0">
                <a:solidFill>
                  <a:srgbClr val="29282E"/>
                </a:solidFill>
              </a:rPr>
              <a:t>(30.6)</a:t>
            </a:r>
          </a:p>
        </p:txBody>
      </p:sp>
    </p:spTree>
    <p:extLst>
      <p:ext uri="{BB962C8B-B14F-4D97-AF65-F5344CB8AC3E}">
        <p14:creationId xmlns:p14="http://schemas.microsoft.com/office/powerpoint/2010/main" val="2181815002"/>
      </p:ext>
    </p:extLst>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Elektroniikka- ja sähköteollisuuden henkilöstö tytäryrityksissä ulkomailla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132</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p:txBody>
          <a:bodyPr/>
          <a:lstStyle/>
          <a:p>
            <a:r>
              <a:rPr lang="fi-FI" dirty="0"/>
              <a:t>Lähde: Teknologiateollisuus ry:n </a:t>
            </a:r>
            <a:r>
              <a:rPr lang="fi-FI" dirty="0" smtClean="0"/>
              <a:t>henkilöstötiedustelu</a:t>
            </a:r>
            <a:endParaRPr lang="fi-FI" dirty="0"/>
          </a:p>
        </p:txBody>
      </p:sp>
      <p:graphicFrame>
        <p:nvGraphicFramePr>
          <p:cNvPr id="10" name="Sisällön paikkamerkki 9"/>
          <p:cNvGraphicFramePr>
            <a:graphicFrameLocks noGrp="1" noChangeAspect="1"/>
          </p:cNvGraphicFramePr>
          <p:nvPr>
            <p:ph sz="quarter" idx="17"/>
            <p:extLst>
              <p:ext uri="{D42A27DB-BD31-4B8C-83A1-F6EECF244321}">
                <p14:modId xmlns:p14="http://schemas.microsoft.com/office/powerpoint/2010/main" val="2996405507"/>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6657"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1527876667"/>
      </p:ext>
    </p:extLst>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Kone- ja metallituoteteollisuuden henkilöstö</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133</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677478" cy="165163"/>
          </a:xfrm>
        </p:spPr>
        <p:txBody>
          <a:bodyPr/>
          <a:lstStyle/>
          <a:p>
            <a:r>
              <a:rPr lang="fi-FI" dirty="0"/>
              <a:t>Lähde: Tilastokeskus, Teknologiateollisuus ry:n henkilöstötiedustelu</a:t>
            </a:r>
          </a:p>
          <a:p>
            <a:endParaRPr lang="fi-FI" dirty="0"/>
          </a:p>
        </p:txBody>
      </p:sp>
      <p:graphicFrame>
        <p:nvGraphicFramePr>
          <p:cNvPr id="10" name="Sisällön paikkamerkki 9"/>
          <p:cNvGraphicFramePr>
            <a:graphicFrameLocks noGrp="1" noChangeAspect="1"/>
          </p:cNvGraphicFramePr>
          <p:nvPr>
            <p:ph sz="quarter" idx="17"/>
            <p:extLst>
              <p:ext uri="{D42A27DB-BD31-4B8C-83A1-F6EECF244321}">
                <p14:modId xmlns:p14="http://schemas.microsoft.com/office/powerpoint/2010/main" val="2850732610"/>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7681"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
        <p:nvSpPr>
          <p:cNvPr id="12" name="Tekstiruutu 11"/>
          <p:cNvSpPr txBox="1"/>
          <p:nvPr/>
        </p:nvSpPr>
        <p:spPr>
          <a:xfrm>
            <a:off x="8117633" y="4210463"/>
            <a:ext cx="792496" cy="234286"/>
          </a:xfrm>
          <a:prstGeom prst="rect">
            <a:avLst/>
          </a:prstGeom>
          <a:noFill/>
        </p:spPr>
        <p:txBody>
          <a:bodyPr wrap="square" lIns="36000" tIns="36000" rIns="36000" bIns="36000" rtlCol="0">
            <a:spAutoFit/>
          </a:bodyPr>
          <a:lstStyle/>
          <a:p>
            <a:r>
              <a:rPr lang="fi-FI" sz="1050" spc="-40" dirty="0" smtClean="0">
                <a:solidFill>
                  <a:srgbClr val="29282E"/>
                </a:solidFill>
              </a:rPr>
              <a:t>(30.6)</a:t>
            </a:r>
          </a:p>
        </p:txBody>
      </p:sp>
    </p:spTree>
    <p:extLst>
      <p:ext uri="{BB962C8B-B14F-4D97-AF65-F5344CB8AC3E}">
        <p14:creationId xmlns:p14="http://schemas.microsoft.com/office/powerpoint/2010/main" val="1405104456"/>
      </p:ext>
    </p:extLst>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Kone- ja metallituoteteollisuuden henkilöstö tytäryrityksissä ulkomailla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134</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p:txBody>
          <a:bodyPr/>
          <a:lstStyle/>
          <a:p>
            <a:r>
              <a:rPr lang="fi-FI" dirty="0"/>
              <a:t>Lähde: Teknologiateollisuus ry:n </a:t>
            </a:r>
            <a:r>
              <a:rPr lang="fi-FI" dirty="0" smtClean="0"/>
              <a:t>henkilöstötiedustelu</a:t>
            </a:r>
            <a:endParaRPr lang="fi-FI" dirty="0"/>
          </a:p>
        </p:txBody>
      </p:sp>
      <p:graphicFrame>
        <p:nvGraphicFramePr>
          <p:cNvPr id="10" name="Sisällön paikkamerkki 9"/>
          <p:cNvGraphicFramePr>
            <a:graphicFrameLocks noGrp="1" noChangeAspect="1"/>
          </p:cNvGraphicFramePr>
          <p:nvPr>
            <p:ph sz="quarter" idx="17"/>
            <p:extLst>
              <p:ext uri="{D42A27DB-BD31-4B8C-83A1-F6EECF244321}">
                <p14:modId xmlns:p14="http://schemas.microsoft.com/office/powerpoint/2010/main" val="1965905195"/>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8705"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505151799"/>
      </p:ext>
    </p:extLst>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Metallien jalostuksen henkilöstö</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135</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037518" cy="165163"/>
          </a:xfrm>
        </p:spPr>
        <p:txBody>
          <a:bodyPr/>
          <a:lstStyle/>
          <a:p>
            <a:r>
              <a:rPr lang="fi-FI" dirty="0"/>
              <a:t>Lähde: Tilastokeskus, Teknologiateollisuus ry:n henkilöstötiedustelu</a:t>
            </a:r>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323823197"/>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29729"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
        <p:nvSpPr>
          <p:cNvPr id="11" name="Tekstiruutu 10"/>
          <p:cNvSpPr txBox="1"/>
          <p:nvPr/>
        </p:nvSpPr>
        <p:spPr>
          <a:xfrm>
            <a:off x="8117633" y="4210463"/>
            <a:ext cx="792496" cy="234286"/>
          </a:xfrm>
          <a:prstGeom prst="rect">
            <a:avLst/>
          </a:prstGeom>
          <a:noFill/>
        </p:spPr>
        <p:txBody>
          <a:bodyPr wrap="square" lIns="36000" tIns="36000" rIns="36000" bIns="36000" rtlCol="0">
            <a:spAutoFit/>
          </a:bodyPr>
          <a:lstStyle/>
          <a:p>
            <a:r>
              <a:rPr lang="fi-FI" sz="1050" spc="-40" dirty="0" smtClean="0">
                <a:solidFill>
                  <a:srgbClr val="29282E"/>
                </a:solidFill>
              </a:rPr>
              <a:t>(30.6)</a:t>
            </a:r>
          </a:p>
        </p:txBody>
      </p:sp>
    </p:spTree>
    <p:extLst>
      <p:ext uri="{BB962C8B-B14F-4D97-AF65-F5344CB8AC3E}">
        <p14:creationId xmlns:p14="http://schemas.microsoft.com/office/powerpoint/2010/main" val="1315841708"/>
      </p:ext>
    </p:extLst>
  </p:cSld>
  <p:clrMapOvr>
    <a:masterClrMapping/>
  </p:clrMapOvr>
  <p:transition spd="med">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Metallien jalostuksen henkilöstö tytäryrityksissä ulkomailla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136</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6"/>
          <p:cNvSpPr>
            <a:spLocks noGrp="1"/>
          </p:cNvSpPr>
          <p:nvPr>
            <p:ph type="body" sz="quarter" idx="18"/>
          </p:nvPr>
        </p:nvSpPr>
        <p:spPr>
          <a:xfrm>
            <a:off x="2334682" y="4727574"/>
            <a:ext cx="4037518" cy="165163"/>
          </a:xfrm>
        </p:spPr>
        <p:txBody>
          <a:bodyPr/>
          <a:lstStyle/>
          <a:p>
            <a:r>
              <a:rPr lang="fi-FI" dirty="0"/>
              <a:t>Lähde: Teknologiateollisuus ry:n </a:t>
            </a:r>
            <a:r>
              <a:rPr lang="fi-FI" dirty="0" smtClean="0"/>
              <a:t>henkilöstötiedustelu</a:t>
            </a:r>
            <a:endParaRPr lang="fi-FI" dirty="0"/>
          </a:p>
        </p:txBody>
      </p:sp>
      <p:graphicFrame>
        <p:nvGraphicFramePr>
          <p:cNvPr id="10" name="Sisällön paikkamerkki 9"/>
          <p:cNvGraphicFramePr>
            <a:graphicFrameLocks noGrp="1" noChangeAspect="1"/>
          </p:cNvGraphicFramePr>
          <p:nvPr>
            <p:ph sz="quarter" idx="17"/>
            <p:extLst>
              <p:ext uri="{D42A27DB-BD31-4B8C-83A1-F6EECF244321}">
                <p14:modId xmlns:p14="http://schemas.microsoft.com/office/powerpoint/2010/main" val="3864820308"/>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30753"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2812290468"/>
      </p:ext>
    </p:extLst>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Suunnittelu- ja konsultointialan henkilöstö</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137</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3461454" cy="165163"/>
          </a:xfrm>
        </p:spPr>
        <p:txBody>
          <a:bodyPr/>
          <a:lstStyle/>
          <a:p>
            <a:r>
              <a:rPr lang="fi-FI" dirty="0"/>
              <a:t>Lähde: Tilastokeskus, Teknologiateollisuus ry:n </a:t>
            </a:r>
            <a:r>
              <a:rPr lang="fi-FI" dirty="0" smtClean="0"/>
              <a:t>henkilöstötiedustelu</a:t>
            </a:r>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931257053"/>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31777"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
        <p:nvSpPr>
          <p:cNvPr id="11" name="Tekstiruutu 10"/>
          <p:cNvSpPr txBox="1"/>
          <p:nvPr/>
        </p:nvSpPr>
        <p:spPr>
          <a:xfrm>
            <a:off x="8117633" y="4210463"/>
            <a:ext cx="792496" cy="234286"/>
          </a:xfrm>
          <a:prstGeom prst="rect">
            <a:avLst/>
          </a:prstGeom>
          <a:noFill/>
        </p:spPr>
        <p:txBody>
          <a:bodyPr wrap="square" lIns="36000" tIns="36000" rIns="36000" bIns="36000" rtlCol="0">
            <a:spAutoFit/>
          </a:bodyPr>
          <a:lstStyle/>
          <a:p>
            <a:r>
              <a:rPr lang="fi-FI" sz="1050" spc="-40" dirty="0" smtClean="0">
                <a:solidFill>
                  <a:srgbClr val="29282E"/>
                </a:solidFill>
              </a:rPr>
              <a:t>(30.6)</a:t>
            </a:r>
          </a:p>
        </p:txBody>
      </p:sp>
    </p:spTree>
    <p:extLst>
      <p:ext uri="{BB962C8B-B14F-4D97-AF65-F5344CB8AC3E}">
        <p14:creationId xmlns:p14="http://schemas.microsoft.com/office/powerpoint/2010/main" val="1730518812"/>
      </p:ext>
    </p:extLst>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Suunnittelu- ja konsultointialan henkilöstö tytäryrityksissä ulkomailla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138</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p:txBody>
          <a:bodyPr/>
          <a:lstStyle/>
          <a:p>
            <a:r>
              <a:rPr lang="fi-FI" dirty="0"/>
              <a:t>Lähde: Teknologiateollisuus ry:n </a:t>
            </a:r>
            <a:r>
              <a:rPr lang="fi-FI" dirty="0" smtClean="0"/>
              <a:t>henkilöstötiedustelu</a:t>
            </a:r>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2253211426"/>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32801"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932603874"/>
      </p:ext>
    </p:extLst>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Tietotekniikka-alan henkilöstö</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139</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3605470" cy="165163"/>
          </a:xfrm>
        </p:spPr>
        <p:txBody>
          <a:bodyPr/>
          <a:lstStyle/>
          <a:p>
            <a:r>
              <a:rPr lang="fi-FI" dirty="0"/>
              <a:t>Lähde: Tilastokeskus, Teknologiateollisuus ry:n henkilöstötiedustelu</a:t>
            </a:r>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513239445"/>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33825"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
        <p:nvSpPr>
          <p:cNvPr id="11" name="Tekstiruutu 10"/>
          <p:cNvSpPr txBox="1"/>
          <p:nvPr/>
        </p:nvSpPr>
        <p:spPr>
          <a:xfrm>
            <a:off x="8117633" y="4210463"/>
            <a:ext cx="792496" cy="234286"/>
          </a:xfrm>
          <a:prstGeom prst="rect">
            <a:avLst/>
          </a:prstGeom>
          <a:noFill/>
        </p:spPr>
        <p:txBody>
          <a:bodyPr wrap="square" lIns="36000" tIns="36000" rIns="36000" bIns="36000" rtlCol="0">
            <a:spAutoFit/>
          </a:bodyPr>
          <a:lstStyle/>
          <a:p>
            <a:r>
              <a:rPr lang="fi-FI" sz="1050" spc="-40" dirty="0" smtClean="0">
                <a:solidFill>
                  <a:srgbClr val="29282E"/>
                </a:solidFill>
              </a:rPr>
              <a:t>(30.6)</a:t>
            </a:r>
          </a:p>
        </p:txBody>
      </p:sp>
    </p:spTree>
    <p:extLst>
      <p:ext uri="{BB962C8B-B14F-4D97-AF65-F5344CB8AC3E}">
        <p14:creationId xmlns:p14="http://schemas.microsoft.com/office/powerpoint/2010/main" val="101891991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14</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Kiinassa kasvu hidastuu, Intiassa jatkuu vahvana</a:t>
            </a:r>
            <a:br>
              <a:rPr lang="fi-FI" dirty="0"/>
            </a:br>
            <a:r>
              <a:rPr lang="fi-FI" dirty="0"/>
              <a:t>Venäjä ja erityisesti Brasilia ovat </a:t>
            </a:r>
            <a:r>
              <a:rPr lang="fi-FI" dirty="0" smtClean="0"/>
              <a:t>taantumassa</a:t>
            </a:r>
          </a:p>
          <a:p>
            <a:pPr>
              <a:lnSpc>
                <a:spcPct val="100000"/>
              </a:lnSpc>
              <a:spcBef>
                <a:spcPts val="0"/>
              </a:spcBef>
            </a:pPr>
            <a:r>
              <a:rPr lang="fi-FI" sz="1200" b="0" dirty="0"/>
              <a:t>Kiinan, Brasilian ja Venäjän osuus maailmantaloudesta on ostovoimakorjattuna 23 %</a:t>
            </a:r>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1499394877"/>
              </p:ext>
            </p:extLst>
          </p:nvPr>
        </p:nvGraphicFramePr>
        <p:xfrm>
          <a:off x="381000" y="1275730"/>
          <a:ext cx="8391525" cy="3351459"/>
        </p:xfrm>
        <a:graphic>
          <a:graphicData uri="http://schemas.openxmlformats.org/presentationml/2006/ole">
            <mc:AlternateContent xmlns:mc="http://schemas.openxmlformats.org/markup-compatibility/2006">
              <mc:Choice xmlns:v="urn:schemas-microsoft-com:vml" Requires="v">
                <p:oleObj spid="_x0000_s7216"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275730"/>
                        <a:ext cx="8391525" cy="3351459"/>
                      </a:xfrm>
                      <a:prstGeom prst="rect">
                        <a:avLst/>
                      </a:prstGeom>
                    </p:spPr>
                  </p:pic>
                </p:oleObj>
              </mc:Fallback>
            </mc:AlternateContent>
          </a:graphicData>
        </a:graphic>
      </p:graphicFrame>
    </p:spTree>
    <p:extLst>
      <p:ext uri="{BB962C8B-B14F-4D97-AF65-F5344CB8AC3E}">
        <p14:creationId xmlns:p14="http://schemas.microsoft.com/office/powerpoint/2010/main" val="2438341873"/>
      </p:ext>
    </p:extLst>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Tietotekniikka-alan henkilöstö tytäryrityksissä ulkomailla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140</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p:txBody>
          <a:bodyPr/>
          <a:lstStyle/>
          <a:p>
            <a:r>
              <a:rPr lang="fi-FI" dirty="0"/>
              <a:t>Lähde: Teknologiateollisuus ry:n </a:t>
            </a:r>
            <a:r>
              <a:rPr lang="fi-FI" dirty="0" smtClean="0"/>
              <a:t>henkilöstötiedustelu</a:t>
            </a:r>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1176366282"/>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34849"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1609819365"/>
      </p:ext>
    </p:extLst>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henkilöstön </a:t>
            </a:r>
            <a:r>
              <a:rPr lang="fi-FI" dirty="0" smtClean="0"/>
              <a:t/>
            </a:r>
            <a:br>
              <a:rPr lang="fi-FI" dirty="0" smtClean="0"/>
            </a:br>
            <a:r>
              <a:rPr lang="fi-FI" dirty="0" smtClean="0"/>
              <a:t>eläkkeelle </a:t>
            </a:r>
            <a:r>
              <a:rPr lang="fi-FI" dirty="0"/>
              <a:t>siirtyminen</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141</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4051746" cy="241813"/>
          </a:xfrm>
        </p:spPr>
        <p:txBody>
          <a:bodyPr/>
          <a:lstStyle/>
          <a:p>
            <a:r>
              <a:rPr lang="fi-FI" dirty="0"/>
              <a:t>Lähde: Teknologiateollisuus ry:n palkkatiedustelu, Eläketurvakeskus, Tilastokeskus</a:t>
            </a:r>
          </a:p>
          <a:p>
            <a:endParaRPr lang="fi-FI" dirty="0"/>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1470721625"/>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1"/>
          <p:cNvSpPr txBox="1">
            <a:spLocks noChangeArrowheads="1"/>
          </p:cNvSpPr>
          <p:nvPr/>
        </p:nvSpPr>
        <p:spPr bwMode="auto">
          <a:xfrm>
            <a:off x="5932821" y="2355504"/>
            <a:ext cx="1141659" cy="253916"/>
          </a:xfrm>
          <a:prstGeom prst="rect">
            <a:avLst/>
          </a:prstGeom>
          <a:solidFill>
            <a:schemeClr val="bg1"/>
          </a:solidFill>
          <a:ln w="6350">
            <a:solidFill>
              <a:schemeClr val="tx1"/>
            </a:solidFill>
            <a:miter lim="800000"/>
            <a:headEnd/>
            <a:tailEnd/>
          </a:ln>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dirty="0">
                <a:solidFill>
                  <a:schemeClr val="tx2"/>
                </a:solidFill>
                <a:latin typeface="+mj-lt"/>
              </a:rPr>
              <a:t>Toimihenkilöt </a:t>
            </a:r>
          </a:p>
        </p:txBody>
      </p:sp>
      <p:sp>
        <p:nvSpPr>
          <p:cNvPr id="10" name="Tekstiruutu 10"/>
          <p:cNvSpPr txBox="1">
            <a:spLocks noChangeArrowheads="1"/>
          </p:cNvSpPr>
          <p:nvPr/>
        </p:nvSpPr>
        <p:spPr bwMode="auto">
          <a:xfrm>
            <a:off x="5932821" y="3373306"/>
            <a:ext cx="972015" cy="253916"/>
          </a:xfrm>
          <a:prstGeom prst="rect">
            <a:avLst/>
          </a:prstGeom>
          <a:solidFill>
            <a:schemeClr val="bg1"/>
          </a:solidFill>
          <a:ln w="6350">
            <a:solidFill>
              <a:schemeClr val="tx1"/>
            </a:solidFill>
            <a:miter lim="800000"/>
            <a:headEnd/>
            <a:tailEnd/>
          </a:ln>
        </p:spPr>
        <p:txBody>
          <a:bodyPr wrap="squar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dirty="0">
                <a:solidFill>
                  <a:schemeClr val="tx2"/>
                </a:solidFill>
                <a:latin typeface="+mj-lt"/>
              </a:rPr>
              <a:t>Työntekijät </a:t>
            </a:r>
          </a:p>
        </p:txBody>
      </p:sp>
      <p:sp>
        <p:nvSpPr>
          <p:cNvPr id="11" name="Text Box 5"/>
          <p:cNvSpPr txBox="1">
            <a:spLocks noChangeArrowheads="1"/>
          </p:cNvSpPr>
          <p:nvPr/>
        </p:nvSpPr>
        <p:spPr bwMode="auto">
          <a:xfrm>
            <a:off x="1003991" y="1275730"/>
            <a:ext cx="132600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dirty="0" smtClean="0">
                <a:solidFill>
                  <a:schemeClr val="tx2"/>
                </a:solidFill>
                <a:latin typeface="+mj-lt"/>
              </a:rPr>
              <a:t>Henkilöä / vuosi </a:t>
            </a:r>
            <a:endParaRPr lang="fi-FI" sz="1050" dirty="0">
              <a:solidFill>
                <a:schemeClr val="tx2"/>
              </a:solidFill>
              <a:latin typeface="+mj-lt"/>
            </a:endParaRPr>
          </a:p>
        </p:txBody>
      </p:sp>
    </p:spTree>
    <p:extLst>
      <p:ext uri="{BB962C8B-B14F-4D97-AF65-F5344CB8AC3E}">
        <p14:creationId xmlns:p14="http://schemas.microsoft.com/office/powerpoint/2010/main" val="3963029662"/>
      </p:ext>
    </p:extLst>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työntekijöiden          (toimihenkilöt pl.) eläkkeelle siirtyminen </a:t>
            </a:r>
            <a:br>
              <a:rPr lang="fi-FI" dirty="0"/>
            </a:b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142</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4181348" cy="306614"/>
          </a:xfrm>
        </p:spPr>
        <p:txBody>
          <a:bodyPr/>
          <a:lstStyle/>
          <a:p>
            <a:r>
              <a:rPr lang="fi-FI" dirty="0"/>
              <a:t>Lähde: Teknologiateollisuus ry:n palkkatiedustelu, Eläketurvakeskus, Tilastokeskus</a:t>
            </a:r>
          </a:p>
          <a:p>
            <a:endParaRPr lang="fi-FI" dirty="0"/>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3285143664"/>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Box 5"/>
          <p:cNvSpPr txBox="1">
            <a:spLocks noChangeArrowheads="1"/>
          </p:cNvSpPr>
          <p:nvPr/>
        </p:nvSpPr>
        <p:spPr bwMode="auto">
          <a:xfrm>
            <a:off x="1008678" y="1210929"/>
            <a:ext cx="132600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charset="0"/>
                <a:ea typeface="Arial Unicode MS" pitchFamily="34" charset="-128"/>
                <a:cs typeface="Arial Unicode MS" pitchFamily="34" charset="-128"/>
              </a:defRPr>
            </a:lvl1pPr>
            <a:lvl2pPr marL="742950" indent="-285750">
              <a:defRPr sz="1400">
                <a:solidFill>
                  <a:schemeClr val="tx1"/>
                </a:solidFill>
                <a:latin typeface="Arial" charset="0"/>
                <a:ea typeface="Arial Unicode MS" pitchFamily="34" charset="-128"/>
                <a:cs typeface="Arial Unicode MS" pitchFamily="34" charset="-128"/>
              </a:defRPr>
            </a:lvl2pPr>
            <a:lvl3pPr marL="1143000" indent="-228600">
              <a:defRPr sz="1400">
                <a:solidFill>
                  <a:schemeClr val="tx1"/>
                </a:solidFill>
                <a:latin typeface="Arial" charset="0"/>
                <a:ea typeface="Arial Unicode MS" pitchFamily="34" charset="-128"/>
                <a:cs typeface="Arial Unicode MS" pitchFamily="34" charset="-128"/>
              </a:defRPr>
            </a:lvl3pPr>
            <a:lvl4pPr marL="1600200" indent="-228600">
              <a:defRPr sz="1400">
                <a:solidFill>
                  <a:schemeClr val="tx1"/>
                </a:solidFill>
                <a:latin typeface="Arial" charset="0"/>
                <a:ea typeface="Arial Unicode MS" pitchFamily="34" charset="-128"/>
                <a:cs typeface="Arial Unicode MS" pitchFamily="34" charset="-128"/>
              </a:defRPr>
            </a:lvl4pPr>
            <a:lvl5pPr marL="2057400" indent="-228600">
              <a:defRPr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a:solidFill>
                  <a:schemeClr val="tx1"/>
                </a:solidFill>
                <a:latin typeface="Arial" charset="0"/>
                <a:ea typeface="Arial Unicode MS" pitchFamily="34" charset="-128"/>
                <a:cs typeface="Arial Unicode MS" pitchFamily="34" charset="-128"/>
              </a:defRPr>
            </a:lvl9pPr>
          </a:lstStyle>
          <a:p>
            <a:pPr eaLnBrk="0" fontAlgn="base" hangingPunct="0">
              <a:spcBef>
                <a:spcPct val="0"/>
              </a:spcBef>
              <a:spcAft>
                <a:spcPct val="0"/>
              </a:spcAft>
            </a:pPr>
            <a:r>
              <a:rPr lang="fi-FI" sz="1050" dirty="0" smtClean="0">
                <a:solidFill>
                  <a:schemeClr val="tx2"/>
                </a:solidFill>
                <a:latin typeface="+mj-lt"/>
              </a:rPr>
              <a:t>Henkilöä / vuosi </a:t>
            </a:r>
            <a:endParaRPr lang="fi-FI" sz="1050" dirty="0">
              <a:solidFill>
                <a:schemeClr val="tx2"/>
              </a:solidFill>
              <a:latin typeface="+mj-lt"/>
            </a:endParaRPr>
          </a:p>
        </p:txBody>
      </p:sp>
    </p:spTree>
    <p:extLst>
      <p:ext uri="{BB962C8B-B14F-4D97-AF65-F5344CB8AC3E}">
        <p14:creationId xmlns:p14="http://schemas.microsoft.com/office/powerpoint/2010/main" val="1410669638"/>
      </p:ext>
    </p:extLst>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kstin paikkamerkki 14"/>
          <p:cNvSpPr>
            <a:spLocks noGrp="1"/>
          </p:cNvSpPr>
          <p:nvPr>
            <p:ph type="body" sz="quarter" idx="15"/>
          </p:nvPr>
        </p:nvSpPr>
        <p:spPr/>
        <p:txBody>
          <a:bodyPr/>
          <a:lstStyle/>
          <a:p>
            <a:pPr>
              <a:lnSpc>
                <a:spcPct val="100000"/>
              </a:lnSpc>
            </a:pPr>
            <a:r>
              <a:rPr lang="fi-FI" sz="3200" dirty="0"/>
              <a:t>Suomi uuteen nousuun!</a:t>
            </a:r>
          </a:p>
          <a:p>
            <a:pPr>
              <a:lnSpc>
                <a:spcPct val="100000"/>
              </a:lnSpc>
            </a:pPr>
            <a:r>
              <a:rPr lang="fi-FI" sz="3200" b="0" dirty="0" smtClean="0"/>
              <a:t>On </a:t>
            </a:r>
            <a:r>
              <a:rPr lang="fi-FI" sz="3200" b="0" dirty="0"/>
              <a:t>aika uudelle </a:t>
            </a:r>
            <a:r>
              <a:rPr lang="fi-FI" sz="3200" b="0" dirty="0" smtClean="0"/>
              <a:t>ajattelulle </a:t>
            </a:r>
            <a:br>
              <a:rPr lang="fi-FI" sz="3200" b="0" dirty="0" smtClean="0"/>
            </a:br>
            <a:r>
              <a:rPr lang="fi-FI" sz="3200" b="0" dirty="0" smtClean="0"/>
              <a:t>ja toimenpiteille</a:t>
            </a:r>
            <a:endParaRPr lang="fi-FI" sz="3200" b="0" dirty="0"/>
          </a:p>
          <a:p>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143</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pic>
        <p:nvPicPr>
          <p:cNvPr id="17" name="Kuva 16"/>
          <p:cNvPicPr>
            <a:picLocks noChangeAspect="1"/>
          </p:cNvPicPr>
          <p:nvPr/>
        </p:nvPicPr>
        <p:blipFill>
          <a:blip r:embed="rId2"/>
          <a:stretch>
            <a:fillRect/>
          </a:stretch>
        </p:blipFill>
        <p:spPr>
          <a:xfrm>
            <a:off x="5025607" y="1016527"/>
            <a:ext cx="3548626" cy="3711520"/>
          </a:xfrm>
          <a:prstGeom prst="rect">
            <a:avLst/>
          </a:prstGeom>
        </p:spPr>
      </p:pic>
    </p:spTree>
    <p:extLst>
      <p:ext uri="{BB962C8B-B14F-4D97-AF65-F5344CB8AC3E}">
        <p14:creationId xmlns:p14="http://schemas.microsoft.com/office/powerpoint/2010/main" val="116468078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15</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Viimeisin tieto elokuu 2016.   </a:t>
            </a:r>
          </a:p>
          <a:p>
            <a:r>
              <a:rPr lang="fi-FI" dirty="0"/>
              <a:t>Lähde: Markit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Kiinan teollisuudessa tuotanto on </a:t>
            </a:r>
            <a:r>
              <a:rPr lang="fi-FI" dirty="0" smtClean="0"/>
              <a:t>ennallaan </a:t>
            </a:r>
          </a:p>
          <a:p>
            <a:pPr>
              <a:lnSpc>
                <a:spcPct val="100000"/>
              </a:lnSpc>
              <a:spcBef>
                <a:spcPts val="0"/>
              </a:spcBef>
            </a:pPr>
            <a:r>
              <a:rPr lang="fi-FI" sz="1200" b="0" dirty="0"/>
              <a:t>Teollisuuden ostopäällikköindeksi, 50 = ei muutosta edelliskuukaudesta </a:t>
            </a:r>
            <a:endParaRPr lang="fi-FI" dirty="0"/>
          </a:p>
        </p:txBody>
      </p:sp>
      <p:pic>
        <p:nvPicPr>
          <p:cNvPr id="9" name="Sisällön paikkamerkki 5"/>
          <p:cNvPicPr>
            <a:picLocks noGrp="1" noChangeAspect="1"/>
          </p:cNvPicPr>
          <p:nvPr>
            <p:ph sz="quarter" idx="17"/>
          </p:nvPr>
        </p:nvPicPr>
        <p:blipFill>
          <a:blip r:embed="rId2"/>
          <a:stretch>
            <a:fillRect/>
          </a:stretch>
        </p:blipFill>
        <p:spPr>
          <a:xfrm>
            <a:off x="165532" y="1081088"/>
            <a:ext cx="8553732" cy="3563937"/>
          </a:xfrm>
          <a:prstGeom prst="rect">
            <a:avLst/>
          </a:prstGeom>
        </p:spPr>
      </p:pic>
    </p:spTree>
    <p:extLst>
      <p:ext uri="{BB962C8B-B14F-4D97-AF65-F5344CB8AC3E}">
        <p14:creationId xmlns:p14="http://schemas.microsoft.com/office/powerpoint/2010/main" val="1405766819"/>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16</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Viimeisin tieto elokuu 2016.   </a:t>
            </a:r>
          </a:p>
          <a:p>
            <a:r>
              <a:rPr lang="fi-FI" dirty="0"/>
              <a:t>Lähde: Markit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Erityisesti palvelut </a:t>
            </a:r>
            <a:r>
              <a:rPr lang="fi-FI" dirty="0" smtClean="0"/>
              <a:t>kannattelevat Kiinan talouskasvua   </a:t>
            </a:r>
          </a:p>
          <a:p>
            <a:pPr>
              <a:lnSpc>
                <a:spcPct val="100000"/>
              </a:lnSpc>
              <a:spcBef>
                <a:spcPts val="0"/>
              </a:spcBef>
            </a:pPr>
            <a:r>
              <a:rPr lang="fi-FI" sz="1200" b="0" dirty="0"/>
              <a:t>Teollisuuden ja palvelualojen ostopäällikköindeksi, 50 = ei muutosta edelliskuukaudesta </a:t>
            </a:r>
            <a:endParaRPr lang="fi-FI" dirty="0"/>
          </a:p>
        </p:txBody>
      </p:sp>
      <p:pic>
        <p:nvPicPr>
          <p:cNvPr id="9" name="Sisällön paikkamerkki 3"/>
          <p:cNvPicPr>
            <a:picLocks noGrp="1" noChangeAspect="1"/>
          </p:cNvPicPr>
          <p:nvPr>
            <p:ph sz="quarter" idx="17"/>
          </p:nvPr>
        </p:nvPicPr>
        <p:blipFill>
          <a:blip r:embed="rId2"/>
          <a:stretch>
            <a:fillRect/>
          </a:stretch>
        </p:blipFill>
        <p:spPr>
          <a:xfrm>
            <a:off x="165532" y="1339850"/>
            <a:ext cx="8618533" cy="3305175"/>
          </a:xfrm>
          <a:prstGeom prst="rect">
            <a:avLst/>
          </a:prstGeom>
        </p:spPr>
      </p:pic>
    </p:spTree>
    <p:extLst>
      <p:ext uri="{BB962C8B-B14F-4D97-AF65-F5344CB8AC3E}">
        <p14:creationId xmlns:p14="http://schemas.microsoft.com/office/powerpoint/2010/main" val="81671157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17</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Viimeisin tieto elokuu 2016.   </a:t>
            </a:r>
          </a:p>
          <a:p>
            <a:r>
              <a:rPr lang="fi-FI" dirty="0"/>
              <a:t>Lähde: Markit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Venäjän teollisuudessa tuotanto kasvaa hieman  </a:t>
            </a:r>
            <a:endParaRPr lang="fi-FI" dirty="0" smtClean="0"/>
          </a:p>
          <a:p>
            <a:pPr>
              <a:lnSpc>
                <a:spcPct val="100000"/>
              </a:lnSpc>
              <a:spcBef>
                <a:spcPts val="0"/>
              </a:spcBef>
            </a:pPr>
            <a:r>
              <a:rPr lang="fi-FI" sz="1200" b="0" dirty="0"/>
              <a:t>Teollisuuden ostopäällikköindeksi, 50 = ei muutosta edelliskuukaudesta </a:t>
            </a:r>
            <a:endParaRPr lang="fi-FI" dirty="0"/>
          </a:p>
        </p:txBody>
      </p:sp>
      <p:pic>
        <p:nvPicPr>
          <p:cNvPr id="9" name="Sisällön paikkamerkki 3"/>
          <p:cNvPicPr>
            <a:picLocks noGrp="1" noChangeAspect="1"/>
          </p:cNvPicPr>
          <p:nvPr>
            <p:ph sz="quarter" idx="17"/>
          </p:nvPr>
        </p:nvPicPr>
        <p:blipFill>
          <a:blip r:embed="rId2"/>
          <a:stretch>
            <a:fillRect/>
          </a:stretch>
        </p:blipFill>
        <p:spPr>
          <a:xfrm>
            <a:off x="165532" y="1081088"/>
            <a:ext cx="8553732" cy="3563937"/>
          </a:xfrm>
          <a:prstGeom prst="rect">
            <a:avLst/>
          </a:prstGeom>
        </p:spPr>
      </p:pic>
    </p:spTree>
    <p:extLst>
      <p:ext uri="{BB962C8B-B14F-4D97-AF65-F5344CB8AC3E}">
        <p14:creationId xmlns:p14="http://schemas.microsoft.com/office/powerpoint/2010/main" val="419370608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18</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Viimeisin tieto elokuu 2016.   </a:t>
            </a:r>
          </a:p>
          <a:p>
            <a:r>
              <a:rPr lang="fi-FI" dirty="0"/>
              <a:t>Lähde: Markit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Brasilian teollisuudessa tuotanto </a:t>
            </a:r>
            <a:r>
              <a:rPr lang="fi-FI" dirty="0" smtClean="0"/>
              <a:t>vähenee edelleen  </a:t>
            </a:r>
          </a:p>
          <a:p>
            <a:pPr>
              <a:lnSpc>
                <a:spcPct val="100000"/>
              </a:lnSpc>
              <a:spcBef>
                <a:spcPts val="0"/>
              </a:spcBef>
            </a:pPr>
            <a:r>
              <a:rPr lang="fi-FI" sz="1200" b="0" dirty="0"/>
              <a:t>Teollisuuden ostopäällikköindeksi, 50 = ei muutosta edelliskuukaudesta </a:t>
            </a:r>
            <a:endParaRPr lang="fi-FI" dirty="0"/>
          </a:p>
        </p:txBody>
      </p:sp>
      <p:pic>
        <p:nvPicPr>
          <p:cNvPr id="9" name="Sisällön paikkamerkki 3"/>
          <p:cNvPicPr>
            <a:picLocks noGrp="1" noChangeAspect="1"/>
          </p:cNvPicPr>
          <p:nvPr>
            <p:ph sz="quarter" idx="17"/>
          </p:nvPr>
        </p:nvPicPr>
        <p:blipFill>
          <a:blip r:embed="rId2"/>
          <a:stretch>
            <a:fillRect/>
          </a:stretch>
        </p:blipFill>
        <p:spPr>
          <a:xfrm>
            <a:off x="282026" y="1081088"/>
            <a:ext cx="8437238" cy="3563937"/>
          </a:xfrm>
          <a:prstGeom prst="rect">
            <a:avLst/>
          </a:prstGeom>
        </p:spPr>
      </p:pic>
    </p:spTree>
    <p:extLst>
      <p:ext uri="{BB962C8B-B14F-4D97-AF65-F5344CB8AC3E}">
        <p14:creationId xmlns:p14="http://schemas.microsoft.com/office/powerpoint/2010/main" val="90165195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19</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r>
              <a:rPr lang="fi-FI" dirty="0"/>
              <a:t>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Yhdysvaltain teollisuudessa tuotanto </a:t>
            </a:r>
            <a:r>
              <a:rPr lang="fi-FI" dirty="0" smtClean="0"/>
              <a:t/>
            </a:r>
            <a:br>
              <a:rPr lang="fi-FI" dirty="0" smtClean="0"/>
            </a:br>
            <a:r>
              <a:rPr lang="fi-FI" dirty="0" smtClean="0"/>
              <a:t>vähenee </a:t>
            </a:r>
            <a:r>
              <a:rPr lang="fi-FI" dirty="0"/>
              <a:t>hieman  </a:t>
            </a:r>
            <a:endParaRPr lang="fi-FI" dirty="0" smtClean="0"/>
          </a:p>
          <a:p>
            <a:pPr>
              <a:lnSpc>
                <a:spcPct val="100000"/>
              </a:lnSpc>
              <a:spcBef>
                <a:spcPts val="0"/>
              </a:spcBef>
            </a:pPr>
            <a:r>
              <a:rPr lang="fi-FI" sz="1200" b="0" dirty="0"/>
              <a:t>Teollisuuden ostopäällikköindeksi, 50 = ei muutosta edelliskuukaudesta </a:t>
            </a:r>
            <a:endParaRPr lang="fi-FI" dirty="0"/>
          </a:p>
        </p:txBody>
      </p:sp>
      <p:graphicFrame>
        <p:nvGraphicFramePr>
          <p:cNvPr id="15" name="Sisällön paikkamerkki 14"/>
          <p:cNvGraphicFramePr>
            <a:graphicFrameLocks noGrp="1" noChangeAspect="1"/>
          </p:cNvGraphicFramePr>
          <p:nvPr>
            <p:ph sz="quarter" idx="17"/>
            <p:extLst>
              <p:ext uri="{D42A27DB-BD31-4B8C-83A1-F6EECF244321}">
                <p14:modId xmlns:p14="http://schemas.microsoft.com/office/powerpoint/2010/main" val="3182441514"/>
              </p:ext>
            </p:extLst>
          </p:nvPr>
        </p:nvGraphicFramePr>
        <p:xfrm>
          <a:off x="381000" y="1275730"/>
          <a:ext cx="8391525" cy="3351459"/>
        </p:xfrm>
        <a:graphic>
          <a:graphicData uri="http://schemas.openxmlformats.org/presentationml/2006/ole">
            <mc:AlternateContent xmlns:mc="http://schemas.openxmlformats.org/markup-compatibility/2006">
              <mc:Choice xmlns:v="urn:schemas-microsoft-com:vml" Requires="v">
                <p:oleObj spid="_x0000_s8239"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275730"/>
                        <a:ext cx="8391525" cy="3351459"/>
                      </a:xfrm>
                      <a:prstGeom prst="rect">
                        <a:avLst/>
                      </a:prstGeom>
                    </p:spPr>
                  </p:pic>
                </p:oleObj>
              </mc:Fallback>
            </mc:AlternateContent>
          </a:graphicData>
        </a:graphic>
      </p:graphicFrame>
    </p:spTree>
    <p:extLst>
      <p:ext uri="{BB962C8B-B14F-4D97-AF65-F5344CB8AC3E}">
        <p14:creationId xmlns:p14="http://schemas.microsoft.com/office/powerpoint/2010/main" val="285010504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Teknologiateollisuus on viiden </a:t>
            </a:r>
            <a:r>
              <a:rPr lang="fi-FI" dirty="0"/>
              <a:t>toimialan </a:t>
            </a:r>
            <a:r>
              <a:rPr lang="fi-FI" dirty="0" smtClean="0"/>
              <a:t>kokonaisuus</a:t>
            </a:r>
            <a:endParaRPr lang="fi-FI" dirty="0"/>
          </a:p>
          <a:p>
            <a:endParaRPr lang="fi-FI" dirty="0"/>
          </a:p>
          <a:p>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2</a:t>
            </a:fld>
            <a:endParaRPr lang="fi-FI" dirty="0"/>
          </a:p>
        </p:txBody>
      </p:sp>
      <p:sp>
        <p:nvSpPr>
          <p:cNvPr id="4" name="Päivämäärän paikkamerkki 3"/>
          <p:cNvSpPr>
            <a:spLocks noGrp="1"/>
          </p:cNvSpPr>
          <p:nvPr>
            <p:ph type="dt" sz="half" idx="10"/>
          </p:nvPr>
        </p:nvSpPr>
        <p:spPr/>
        <p:txBody>
          <a:bodyPr/>
          <a:lstStyle/>
          <a:p>
            <a:fld id="{FBD49F65-936D-47C1-B476-B10D0AC9DEC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27" name="Tekstiruutu 26"/>
          <p:cNvSpPr txBox="1"/>
          <p:nvPr/>
        </p:nvSpPr>
        <p:spPr>
          <a:xfrm>
            <a:off x="338848" y="1794150"/>
            <a:ext cx="3142279" cy="786666"/>
          </a:xfrm>
          <a:prstGeom prst="rect">
            <a:avLst/>
          </a:prstGeom>
          <a:noFill/>
        </p:spPr>
        <p:txBody>
          <a:bodyPr wrap="square" lIns="36000" tIns="36000" rIns="36000" bIns="36000" rtlCol="0">
            <a:spAutoFit/>
          </a:bodyPr>
          <a:lstStyle/>
          <a:p>
            <a:pPr>
              <a:lnSpc>
                <a:spcPts val="1400"/>
              </a:lnSpc>
            </a:pPr>
            <a:r>
              <a:rPr lang="fi-FI" sz="1050" b="1" spc="-40" dirty="0" smtClean="0"/>
              <a:t>ELEKTRONIIKKA- JA SÄHKÖTEOLLISUUS</a:t>
            </a:r>
          </a:p>
          <a:p>
            <a:pPr>
              <a:lnSpc>
                <a:spcPts val="1400"/>
              </a:lnSpc>
            </a:pPr>
            <a:r>
              <a:rPr lang="fi-FI" sz="1050" spc="-40" dirty="0"/>
              <a:t>ABB, </a:t>
            </a:r>
            <a:r>
              <a:rPr lang="fi-FI" sz="1050" spc="-40" dirty="0" err="1"/>
              <a:t>Ensto</a:t>
            </a:r>
            <a:r>
              <a:rPr lang="fi-FI" sz="1050" spc="-40" dirty="0"/>
              <a:t>, Microsoft Mobile, </a:t>
            </a:r>
            <a:r>
              <a:rPr lang="fi-FI" sz="1050" spc="-40" dirty="0" smtClean="0"/>
              <a:t/>
            </a:r>
            <a:br>
              <a:rPr lang="fi-FI" sz="1050" spc="-40" dirty="0" smtClean="0"/>
            </a:br>
            <a:r>
              <a:rPr lang="fi-FI" sz="1050" spc="-40" dirty="0" err="1" smtClean="0"/>
              <a:t>Murata</a:t>
            </a:r>
            <a:r>
              <a:rPr lang="fi-FI" sz="1050" spc="-40" dirty="0" smtClean="0"/>
              <a:t> </a:t>
            </a:r>
            <a:r>
              <a:rPr lang="fi-FI" sz="1050" spc="-40" dirty="0" err="1"/>
              <a:t>Electronics</a:t>
            </a:r>
            <a:r>
              <a:rPr lang="fi-FI" sz="1050" spc="-40" dirty="0"/>
              <a:t>, Nokia, </a:t>
            </a:r>
            <a:r>
              <a:rPr lang="fi-FI" sz="1050" spc="-40" dirty="0" err="1"/>
              <a:t>Planmeca</a:t>
            </a:r>
            <a:r>
              <a:rPr lang="fi-FI" sz="1050" spc="-40" dirty="0"/>
              <a:t>, </a:t>
            </a:r>
            <a:r>
              <a:rPr lang="fi-FI" sz="1050" spc="-40" dirty="0" smtClean="0"/>
              <a:t/>
            </a:r>
            <a:br>
              <a:rPr lang="fi-FI" sz="1050" spc="-40" dirty="0" smtClean="0"/>
            </a:br>
            <a:r>
              <a:rPr lang="fi-FI" sz="1050" spc="-40" dirty="0" smtClean="0"/>
              <a:t>Polar </a:t>
            </a:r>
            <a:r>
              <a:rPr lang="fi-FI" sz="1050" spc="-40" dirty="0" err="1"/>
              <a:t>Electro</a:t>
            </a:r>
            <a:r>
              <a:rPr lang="fi-FI" sz="1050" spc="-40" dirty="0"/>
              <a:t>, Suunto, </a:t>
            </a:r>
            <a:r>
              <a:rPr lang="fi-FI" sz="1050" spc="-40" dirty="0" err="1"/>
              <a:t>Vacon</a:t>
            </a:r>
            <a:r>
              <a:rPr lang="fi-FI" sz="1050" spc="-40" dirty="0"/>
              <a:t>, Vaisala…</a:t>
            </a:r>
          </a:p>
        </p:txBody>
      </p:sp>
      <p:sp>
        <p:nvSpPr>
          <p:cNvPr id="28" name="Tekstiruutu 27"/>
          <p:cNvSpPr txBox="1"/>
          <p:nvPr/>
        </p:nvSpPr>
        <p:spPr>
          <a:xfrm>
            <a:off x="3485797" y="1790643"/>
            <a:ext cx="2499968" cy="970385"/>
          </a:xfrm>
          <a:prstGeom prst="rect">
            <a:avLst/>
          </a:prstGeom>
          <a:noFill/>
        </p:spPr>
        <p:txBody>
          <a:bodyPr wrap="square" lIns="36000" tIns="36000" rIns="36000" bIns="36000" rtlCol="0">
            <a:spAutoFit/>
          </a:bodyPr>
          <a:lstStyle/>
          <a:p>
            <a:pPr>
              <a:lnSpc>
                <a:spcPts val="1400"/>
              </a:lnSpc>
            </a:pPr>
            <a:r>
              <a:rPr lang="fi-FI" sz="1050" b="1" spc="-40" dirty="0"/>
              <a:t>METALLIEN </a:t>
            </a:r>
            <a:r>
              <a:rPr lang="fi-FI" sz="1050" b="1" spc="-40" dirty="0" smtClean="0"/>
              <a:t>JALOSTUS</a:t>
            </a:r>
          </a:p>
          <a:p>
            <a:pPr>
              <a:lnSpc>
                <a:spcPts val="1400"/>
              </a:lnSpc>
            </a:pPr>
            <a:r>
              <a:rPr lang="fi-FI" sz="1050" spc="-40" dirty="0" err="1"/>
              <a:t>Boliden</a:t>
            </a:r>
            <a:r>
              <a:rPr lang="fi-FI" sz="1050" spc="-40" dirty="0"/>
              <a:t>, </a:t>
            </a:r>
            <a:r>
              <a:rPr lang="fi-FI" sz="1050" spc="-40" dirty="0" err="1"/>
              <a:t>Componenta</a:t>
            </a:r>
            <a:r>
              <a:rPr lang="fi-FI" sz="1050" spc="-40" dirty="0"/>
              <a:t>, Kuusakoski, Luvata, Outokumpu, Outotec, </a:t>
            </a:r>
            <a:r>
              <a:rPr lang="fi-FI" sz="1050" spc="-40" dirty="0" smtClean="0"/>
              <a:t/>
            </a:r>
            <a:br>
              <a:rPr lang="fi-FI" sz="1050" spc="-40" dirty="0" smtClean="0"/>
            </a:br>
            <a:r>
              <a:rPr lang="fi-FI" sz="1050" spc="-40" dirty="0" err="1" smtClean="0"/>
              <a:t>Ovako</a:t>
            </a:r>
            <a:r>
              <a:rPr lang="fi-FI" sz="1050" spc="-40" dirty="0"/>
              <a:t>, </a:t>
            </a:r>
            <a:r>
              <a:rPr lang="fi-FI" sz="1050" spc="-40" dirty="0" err="1"/>
              <a:t>Sacotec</a:t>
            </a:r>
            <a:r>
              <a:rPr lang="fi-FI" sz="1050" spc="-40" dirty="0"/>
              <a:t>, SSAB …</a:t>
            </a:r>
          </a:p>
          <a:p>
            <a:pPr>
              <a:lnSpc>
                <a:spcPts val="1400"/>
              </a:lnSpc>
            </a:pPr>
            <a:endParaRPr lang="fi-FI" sz="1050" spc="-40" dirty="0"/>
          </a:p>
        </p:txBody>
      </p:sp>
      <p:sp>
        <p:nvSpPr>
          <p:cNvPr id="29" name="Tekstiruutu 28"/>
          <p:cNvSpPr txBox="1"/>
          <p:nvPr/>
        </p:nvSpPr>
        <p:spPr>
          <a:xfrm>
            <a:off x="5954716" y="1778493"/>
            <a:ext cx="2882290" cy="1329457"/>
          </a:xfrm>
          <a:prstGeom prst="rect">
            <a:avLst/>
          </a:prstGeom>
          <a:noFill/>
        </p:spPr>
        <p:txBody>
          <a:bodyPr wrap="square" lIns="36000" tIns="36000" rIns="36000" bIns="36000" rtlCol="0">
            <a:spAutoFit/>
          </a:bodyPr>
          <a:lstStyle/>
          <a:p>
            <a:pPr>
              <a:lnSpc>
                <a:spcPts val="1400"/>
              </a:lnSpc>
            </a:pPr>
            <a:r>
              <a:rPr lang="fi-FI" sz="1050" b="1" spc="-40" dirty="0"/>
              <a:t>KONE- JA METALLITUOTETEOLLISUUS</a:t>
            </a:r>
          </a:p>
          <a:p>
            <a:pPr>
              <a:lnSpc>
                <a:spcPts val="1400"/>
              </a:lnSpc>
            </a:pPr>
            <a:r>
              <a:rPr lang="fi-FI" sz="1050" spc="-40" dirty="0"/>
              <a:t>Abloy, Cargotec, Finn-Power, Fiskars, Glaston, Kone, Konecranes, Metso, </a:t>
            </a:r>
            <a:r>
              <a:rPr lang="fi-FI" sz="1050" spc="-40" dirty="0" smtClean="0"/>
              <a:t/>
            </a:r>
            <a:br>
              <a:rPr lang="fi-FI" sz="1050" spc="-40" dirty="0" smtClean="0"/>
            </a:br>
            <a:r>
              <a:rPr lang="fi-FI" sz="1050" spc="-40" dirty="0" smtClean="0"/>
              <a:t>Meyer </a:t>
            </a:r>
            <a:r>
              <a:rPr lang="fi-FI" sz="1050" spc="-40" dirty="0"/>
              <a:t>Turku, </a:t>
            </a:r>
            <a:r>
              <a:rPr lang="fi-FI" sz="1050" spc="-40" dirty="0" err="1"/>
              <a:t>Normet</a:t>
            </a:r>
            <a:r>
              <a:rPr lang="fi-FI" sz="1050" spc="-40" dirty="0"/>
              <a:t>, Oras, Patria, </a:t>
            </a:r>
            <a:r>
              <a:rPr lang="fi-FI" sz="1050" spc="-40" dirty="0" err="1"/>
              <a:t>Pemamek</a:t>
            </a:r>
            <a:r>
              <a:rPr lang="fi-FI" sz="1050" spc="-40" dirty="0"/>
              <a:t>, </a:t>
            </a:r>
            <a:r>
              <a:rPr lang="fi-FI" sz="1050" spc="-40" dirty="0" err="1"/>
              <a:t>Ponsse</a:t>
            </a:r>
            <a:r>
              <a:rPr lang="fi-FI" sz="1050" spc="-40" dirty="0"/>
              <a:t>, </a:t>
            </a:r>
            <a:r>
              <a:rPr lang="fi-FI" sz="1050" spc="-40" dirty="0" err="1"/>
              <a:t>Stala</a:t>
            </a:r>
            <a:r>
              <a:rPr lang="fi-FI" sz="1050" spc="-40" dirty="0"/>
              <a:t>, Valmet, </a:t>
            </a:r>
            <a:r>
              <a:rPr lang="fi-FI" sz="1050" spc="-40" dirty="0" smtClean="0"/>
              <a:t/>
            </a:r>
            <a:br>
              <a:rPr lang="fi-FI" sz="1050" spc="-40" dirty="0" smtClean="0"/>
            </a:br>
            <a:r>
              <a:rPr lang="fi-FI" sz="1050" spc="-40" dirty="0" smtClean="0"/>
              <a:t>Valtra</a:t>
            </a:r>
            <a:r>
              <a:rPr lang="fi-FI" sz="1050" spc="-40" dirty="0"/>
              <a:t>, Wärtsilä…</a:t>
            </a:r>
          </a:p>
          <a:p>
            <a:pPr>
              <a:lnSpc>
                <a:spcPts val="1400"/>
              </a:lnSpc>
            </a:pPr>
            <a:endParaRPr lang="fi-FI" sz="1050" spc="-40" dirty="0"/>
          </a:p>
        </p:txBody>
      </p:sp>
      <p:sp>
        <p:nvSpPr>
          <p:cNvPr id="30" name="Tekstiruutu 29"/>
          <p:cNvSpPr txBox="1"/>
          <p:nvPr/>
        </p:nvSpPr>
        <p:spPr>
          <a:xfrm>
            <a:off x="350260" y="3342320"/>
            <a:ext cx="2834890" cy="1149921"/>
          </a:xfrm>
          <a:prstGeom prst="rect">
            <a:avLst/>
          </a:prstGeom>
          <a:noFill/>
        </p:spPr>
        <p:txBody>
          <a:bodyPr wrap="square" lIns="36000" tIns="36000" rIns="36000" bIns="36000" rtlCol="0">
            <a:spAutoFit/>
          </a:bodyPr>
          <a:lstStyle/>
          <a:p>
            <a:pPr>
              <a:lnSpc>
                <a:spcPts val="1400"/>
              </a:lnSpc>
            </a:pPr>
            <a:r>
              <a:rPr lang="fi-FI" sz="1050" b="1" spc="-40" dirty="0"/>
              <a:t>TIETOTEKNIIKKA-ALA</a:t>
            </a:r>
          </a:p>
          <a:p>
            <a:pPr>
              <a:lnSpc>
                <a:spcPts val="1400"/>
              </a:lnSpc>
            </a:pPr>
            <a:r>
              <a:rPr lang="fi-FI" sz="1050" spc="-40" dirty="0" err="1"/>
              <a:t>Affecto</a:t>
            </a:r>
            <a:r>
              <a:rPr lang="fi-FI" sz="1050" spc="-40" dirty="0"/>
              <a:t>, </a:t>
            </a:r>
            <a:r>
              <a:rPr lang="fi-FI" sz="1050" spc="-40" dirty="0" err="1"/>
              <a:t>Basware</a:t>
            </a:r>
            <a:r>
              <a:rPr lang="fi-FI" sz="1050" spc="-40" dirty="0"/>
              <a:t>, </a:t>
            </a:r>
            <a:r>
              <a:rPr lang="fi-FI" sz="1050" spc="-40" dirty="0" err="1"/>
              <a:t>Bilot</a:t>
            </a:r>
            <a:r>
              <a:rPr lang="fi-FI" sz="1050" spc="-40" dirty="0"/>
              <a:t>, CGI, </a:t>
            </a:r>
            <a:r>
              <a:rPr lang="fi-FI" sz="1050" spc="-40" dirty="0" err="1"/>
              <a:t>Comptel</a:t>
            </a:r>
            <a:r>
              <a:rPr lang="fi-FI" sz="1050" spc="-40" dirty="0"/>
              <a:t>, </a:t>
            </a:r>
            <a:r>
              <a:rPr lang="fi-FI" sz="1050" spc="-40" dirty="0" err="1"/>
              <a:t>Digia</a:t>
            </a:r>
            <a:r>
              <a:rPr lang="fi-FI" sz="1050" spc="-40" dirty="0"/>
              <a:t>, </a:t>
            </a:r>
            <a:r>
              <a:rPr lang="fi-FI" sz="1050" spc="-40" dirty="0" err="1"/>
              <a:t>Efecte</a:t>
            </a:r>
            <a:r>
              <a:rPr lang="fi-FI" sz="1050" spc="-40" dirty="0"/>
              <a:t>, </a:t>
            </a:r>
            <a:r>
              <a:rPr lang="fi-FI" sz="1050" spc="-40" dirty="0" err="1"/>
              <a:t>Enfo</a:t>
            </a:r>
            <a:r>
              <a:rPr lang="fi-FI" sz="1050" spc="-40" dirty="0"/>
              <a:t>, F-Secure, Fujitsu Finland, IBM, </a:t>
            </a:r>
            <a:r>
              <a:rPr lang="fi-FI" sz="1050" spc="-40" dirty="0" err="1"/>
              <a:t>Innofactor</a:t>
            </a:r>
            <a:r>
              <a:rPr lang="fi-FI" sz="1050" spc="-40" dirty="0"/>
              <a:t>, </a:t>
            </a:r>
            <a:r>
              <a:rPr lang="fi-FI" sz="1050" spc="-40" dirty="0" err="1"/>
              <a:t>Knowit</a:t>
            </a:r>
            <a:r>
              <a:rPr lang="fi-FI" sz="1050" spc="-40" dirty="0"/>
              <a:t>, </a:t>
            </a:r>
            <a:r>
              <a:rPr lang="fi-FI" sz="1050" spc="-40" dirty="0" smtClean="0"/>
              <a:t/>
            </a:r>
            <a:br>
              <a:rPr lang="fi-FI" sz="1050" spc="-40" dirty="0" smtClean="0"/>
            </a:br>
            <a:r>
              <a:rPr lang="fi-FI" sz="1050" spc="-40" dirty="0" smtClean="0"/>
              <a:t>Microsoft</a:t>
            </a:r>
            <a:r>
              <a:rPr lang="fi-FI" sz="1050" spc="-40" dirty="0"/>
              <a:t>, </a:t>
            </a:r>
            <a:r>
              <a:rPr lang="fi-FI" sz="1050" spc="-40" dirty="0" err="1"/>
              <a:t>Nixu</a:t>
            </a:r>
            <a:r>
              <a:rPr lang="fi-FI" sz="1050" spc="-40" dirty="0"/>
              <a:t>, Tieto…</a:t>
            </a:r>
          </a:p>
          <a:p>
            <a:pPr>
              <a:lnSpc>
                <a:spcPts val="1400"/>
              </a:lnSpc>
            </a:pPr>
            <a:endParaRPr lang="fi-FI" sz="1050" spc="-40" dirty="0"/>
          </a:p>
        </p:txBody>
      </p:sp>
      <p:sp>
        <p:nvSpPr>
          <p:cNvPr id="31" name="Tekstiruutu 30"/>
          <p:cNvSpPr txBox="1"/>
          <p:nvPr/>
        </p:nvSpPr>
        <p:spPr>
          <a:xfrm>
            <a:off x="3492225" y="3350938"/>
            <a:ext cx="2834890" cy="790848"/>
          </a:xfrm>
          <a:prstGeom prst="rect">
            <a:avLst/>
          </a:prstGeom>
          <a:noFill/>
        </p:spPr>
        <p:txBody>
          <a:bodyPr wrap="square" lIns="36000" tIns="36000" rIns="36000" bIns="36000" rtlCol="0">
            <a:spAutoFit/>
          </a:bodyPr>
          <a:lstStyle/>
          <a:p>
            <a:pPr>
              <a:lnSpc>
                <a:spcPts val="1400"/>
              </a:lnSpc>
            </a:pPr>
            <a:r>
              <a:rPr lang="fi-FI" sz="1050" b="1" spc="-40" dirty="0"/>
              <a:t>SUUNNITTELU JA KONSULTOINTI</a:t>
            </a:r>
          </a:p>
          <a:p>
            <a:pPr>
              <a:lnSpc>
                <a:spcPts val="1400"/>
              </a:lnSpc>
            </a:pPr>
            <a:r>
              <a:rPr lang="fi-FI" sz="1050" spc="-40" dirty="0" smtClean="0"/>
              <a:t>A-Insinöörit, </a:t>
            </a:r>
            <a:r>
              <a:rPr lang="fi-FI" sz="1050" spc="-40" dirty="0" err="1" smtClean="0"/>
              <a:t>Citec</a:t>
            </a:r>
            <a:r>
              <a:rPr lang="fi-FI" sz="1050" spc="-40" dirty="0" smtClean="0"/>
              <a:t>, </a:t>
            </a:r>
            <a:r>
              <a:rPr lang="fi-FI" sz="1050" spc="-40" dirty="0" err="1" smtClean="0"/>
              <a:t>Elomatic</a:t>
            </a:r>
            <a:r>
              <a:rPr lang="fi-FI" sz="1050" spc="-40" dirty="0" smtClean="0"/>
              <a:t>, </a:t>
            </a:r>
            <a:r>
              <a:rPr lang="fi-FI" sz="1050" spc="-40" dirty="0" err="1" smtClean="0"/>
              <a:t>Etteplan</a:t>
            </a:r>
            <a:r>
              <a:rPr lang="fi-FI" sz="1050" spc="-40" dirty="0" smtClean="0"/>
              <a:t>, FCG,</a:t>
            </a:r>
          </a:p>
          <a:p>
            <a:pPr>
              <a:lnSpc>
                <a:spcPts val="1400"/>
              </a:lnSpc>
            </a:pPr>
            <a:r>
              <a:rPr lang="fi-FI" sz="1050" spc="-40" dirty="0" smtClean="0"/>
              <a:t>Granlund, Neste </a:t>
            </a:r>
            <a:r>
              <a:rPr lang="fi-FI" sz="1050" spc="-40" dirty="0" err="1" smtClean="0"/>
              <a:t>Jacobs</a:t>
            </a:r>
            <a:r>
              <a:rPr lang="fi-FI" sz="1050" spc="-40" dirty="0" smtClean="0"/>
              <a:t>, Pöyry, Ramboll,</a:t>
            </a:r>
          </a:p>
          <a:p>
            <a:pPr>
              <a:lnSpc>
                <a:spcPts val="1400"/>
              </a:lnSpc>
            </a:pPr>
            <a:r>
              <a:rPr lang="fi-FI" sz="1050" spc="-40" dirty="0" err="1" smtClean="0"/>
              <a:t>Rejlers</a:t>
            </a:r>
            <a:r>
              <a:rPr lang="fi-FI" sz="1050" spc="-40" dirty="0" smtClean="0"/>
              <a:t>, SITO, SWECO, WSP…</a:t>
            </a:r>
            <a:endParaRPr lang="fi-FI" sz="1050" spc="-40" dirty="0"/>
          </a:p>
        </p:txBody>
      </p:sp>
      <p:pic>
        <p:nvPicPr>
          <p:cNvPr id="32" name="Kuva 31"/>
          <p:cNvPicPr>
            <a:picLocks noChangeAspect="1"/>
          </p:cNvPicPr>
          <p:nvPr/>
        </p:nvPicPr>
        <p:blipFill>
          <a:blip r:embed="rId2"/>
          <a:stretch>
            <a:fillRect/>
          </a:stretch>
        </p:blipFill>
        <p:spPr>
          <a:xfrm>
            <a:off x="386629" y="1456385"/>
            <a:ext cx="283129" cy="283129"/>
          </a:xfrm>
          <a:prstGeom prst="rect">
            <a:avLst/>
          </a:prstGeom>
        </p:spPr>
      </p:pic>
      <p:pic>
        <p:nvPicPr>
          <p:cNvPr id="33" name="Kuva 32"/>
          <p:cNvPicPr>
            <a:picLocks noChangeAspect="1"/>
          </p:cNvPicPr>
          <p:nvPr/>
        </p:nvPicPr>
        <p:blipFill>
          <a:blip r:embed="rId3"/>
          <a:stretch>
            <a:fillRect/>
          </a:stretch>
        </p:blipFill>
        <p:spPr>
          <a:xfrm>
            <a:off x="3537838" y="1458571"/>
            <a:ext cx="284194" cy="284194"/>
          </a:xfrm>
          <a:prstGeom prst="rect">
            <a:avLst/>
          </a:prstGeom>
        </p:spPr>
      </p:pic>
      <p:pic>
        <p:nvPicPr>
          <p:cNvPr id="34" name="Kuva 33"/>
          <p:cNvPicPr>
            <a:picLocks noChangeAspect="1"/>
          </p:cNvPicPr>
          <p:nvPr/>
        </p:nvPicPr>
        <p:blipFill>
          <a:blip r:embed="rId4"/>
          <a:stretch>
            <a:fillRect/>
          </a:stretch>
        </p:blipFill>
        <p:spPr>
          <a:xfrm>
            <a:off x="383177" y="3007289"/>
            <a:ext cx="282984" cy="282984"/>
          </a:xfrm>
          <a:prstGeom prst="rect">
            <a:avLst/>
          </a:prstGeom>
        </p:spPr>
      </p:pic>
      <p:pic>
        <p:nvPicPr>
          <p:cNvPr id="35" name="Kuva 34"/>
          <p:cNvPicPr>
            <a:picLocks noChangeAspect="1"/>
          </p:cNvPicPr>
          <p:nvPr/>
        </p:nvPicPr>
        <p:blipFill>
          <a:blip r:embed="rId5"/>
          <a:stretch>
            <a:fillRect/>
          </a:stretch>
        </p:blipFill>
        <p:spPr>
          <a:xfrm>
            <a:off x="3516607" y="3007289"/>
            <a:ext cx="284813" cy="284813"/>
          </a:xfrm>
          <a:prstGeom prst="rect">
            <a:avLst/>
          </a:prstGeom>
        </p:spPr>
      </p:pic>
      <p:pic>
        <p:nvPicPr>
          <p:cNvPr id="36" name="Kuva 35"/>
          <p:cNvPicPr>
            <a:picLocks noChangeAspect="1"/>
          </p:cNvPicPr>
          <p:nvPr/>
        </p:nvPicPr>
        <p:blipFill>
          <a:blip r:embed="rId6"/>
          <a:stretch>
            <a:fillRect/>
          </a:stretch>
        </p:blipFill>
        <p:spPr>
          <a:xfrm>
            <a:off x="6001845" y="1459085"/>
            <a:ext cx="284959" cy="284959"/>
          </a:xfrm>
          <a:prstGeom prst="rect">
            <a:avLst/>
          </a:prstGeom>
        </p:spPr>
      </p:pic>
    </p:spTree>
    <p:extLst>
      <p:ext uri="{BB962C8B-B14F-4D97-AF65-F5344CB8AC3E}">
        <p14:creationId xmlns:p14="http://schemas.microsoft.com/office/powerpoint/2010/main" val="3484821146"/>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Teollisuustuotannon kasvu maailmassa </a:t>
            </a:r>
            <a:r>
              <a:rPr lang="fi-FI" dirty="0" smtClean="0"/>
              <a:t/>
            </a:r>
            <a:br>
              <a:rPr lang="fi-FI" dirty="0" smtClean="0"/>
            </a:br>
            <a:r>
              <a:rPr lang="fi-FI" dirty="0" smtClean="0"/>
              <a:t>jatkuu </a:t>
            </a:r>
            <a:r>
              <a:rPr lang="fi-FI" dirty="0"/>
              <a:t>hitaana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3857343" cy="165163"/>
          </a:xfrm>
        </p:spPr>
        <p:txBody>
          <a:bodyPr/>
          <a:lstStyle/>
          <a:p>
            <a:r>
              <a:rPr lang="en-US" dirty="0" err="1"/>
              <a:t>Lähde</a:t>
            </a:r>
            <a:r>
              <a:rPr lang="en-US" dirty="0"/>
              <a:t>: </a:t>
            </a:r>
            <a:r>
              <a:rPr lang="en-US" dirty="0" err="1"/>
              <a:t>Macrobond</a:t>
            </a:r>
            <a:r>
              <a:rPr lang="en-US" dirty="0"/>
              <a:t>, The CPB Netherlands Bureau for Economic Policy Analysis</a:t>
            </a:r>
          </a:p>
          <a:p>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2730658863"/>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9263"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3199491466"/>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21</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4634955" cy="165163"/>
          </a:xfrm>
        </p:spPr>
        <p:txBody>
          <a:bodyPr/>
          <a:lstStyle/>
          <a:p>
            <a:r>
              <a:rPr lang="en-US" dirty="0" err="1"/>
              <a:t>Lähde</a:t>
            </a:r>
            <a:r>
              <a:rPr lang="en-US" dirty="0"/>
              <a:t>: </a:t>
            </a:r>
            <a:r>
              <a:rPr lang="en-US" dirty="0" err="1"/>
              <a:t>Macrobond</a:t>
            </a:r>
            <a:r>
              <a:rPr lang="en-US" dirty="0"/>
              <a:t>, The CPB Netherlands Bureau for Economic Policy Analysis</a:t>
            </a:r>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Maailmankauppa kehittyy vaimeasti </a:t>
            </a:r>
            <a:endParaRPr lang="fi-FI" dirty="0" smtClean="0"/>
          </a:p>
          <a:p>
            <a:pPr>
              <a:lnSpc>
                <a:spcPct val="100000"/>
              </a:lnSpc>
              <a:spcBef>
                <a:spcPts val="0"/>
              </a:spcBef>
            </a:pPr>
            <a:r>
              <a:rPr lang="fi-FI" sz="1200" b="0" dirty="0"/>
              <a:t>Tuonnin määrän kehitys </a:t>
            </a:r>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3223245486"/>
              </p:ext>
            </p:extLst>
          </p:nvPr>
        </p:nvGraphicFramePr>
        <p:xfrm>
          <a:off x="381000" y="1110036"/>
          <a:ext cx="8391525" cy="3506041"/>
        </p:xfrm>
        <a:graphic>
          <a:graphicData uri="http://schemas.openxmlformats.org/presentationml/2006/ole">
            <mc:AlternateContent xmlns:mc="http://schemas.openxmlformats.org/markup-compatibility/2006">
              <mc:Choice xmlns:v="urn:schemas-microsoft-com:vml" Requires="v">
                <p:oleObj spid="_x0000_s10287"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10036"/>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407044651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Tuonti Kiinaan on vähentynyt useista maista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22</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123694705"/>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11311"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2120377417"/>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Tuonti Kiinaan on vähentynyt useista maista</a:t>
            </a:r>
            <a:br>
              <a:rPr lang="fi-FI" dirty="0"/>
            </a:br>
            <a:r>
              <a:rPr lang="fi-FI" dirty="0"/>
              <a:t>- Tämä kertoo yritysten investointien vaimeudesta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23</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8" name="Sisällön paikkamerkki 7"/>
          <p:cNvGraphicFramePr>
            <a:graphicFrameLocks noGrp="1" noChangeAspect="1"/>
          </p:cNvGraphicFramePr>
          <p:nvPr>
            <p:ph sz="quarter" idx="17"/>
            <p:extLst>
              <p:ext uri="{D42A27DB-BD31-4B8C-83A1-F6EECF244321}">
                <p14:modId xmlns:p14="http://schemas.microsoft.com/office/powerpoint/2010/main" val="2221072136"/>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12335"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2267310130"/>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24</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Rakentamisen kasvu Kiinassa </a:t>
            </a:r>
            <a:r>
              <a:rPr lang="fi-FI" dirty="0" smtClean="0"/>
              <a:t>on hidastunut </a:t>
            </a:r>
            <a:r>
              <a:rPr lang="fi-FI" dirty="0"/>
              <a:t>selvästi  </a:t>
            </a:r>
            <a:endParaRPr lang="fi-FI" dirty="0" smtClean="0"/>
          </a:p>
          <a:p>
            <a:pPr>
              <a:lnSpc>
                <a:spcPct val="100000"/>
              </a:lnSpc>
              <a:spcBef>
                <a:spcPts val="0"/>
              </a:spcBef>
            </a:pPr>
            <a:r>
              <a:rPr lang="fi-FI" sz="1200" b="0" dirty="0"/>
              <a:t>Kiinan osuus Aasian </a:t>
            </a:r>
            <a:r>
              <a:rPr lang="fi-FI" sz="1200" b="0" dirty="0" err="1"/>
              <a:t>bkt:sta</a:t>
            </a:r>
            <a:r>
              <a:rPr lang="fi-FI" sz="1200" b="0" dirty="0"/>
              <a:t> on ostovoimakorjattuna 42 %</a:t>
            </a:r>
            <a:endParaRPr lang="fi-FI" dirty="0"/>
          </a:p>
        </p:txBody>
      </p:sp>
      <p:graphicFrame>
        <p:nvGraphicFramePr>
          <p:cNvPr id="15" name="Sisällön paikkamerkki 14"/>
          <p:cNvGraphicFramePr>
            <a:graphicFrameLocks noGrp="1" noChangeAspect="1"/>
          </p:cNvGraphicFramePr>
          <p:nvPr>
            <p:ph sz="quarter" idx="17"/>
            <p:extLst>
              <p:ext uri="{D42A27DB-BD31-4B8C-83A1-F6EECF244321}">
                <p14:modId xmlns:p14="http://schemas.microsoft.com/office/powerpoint/2010/main" val="3396460479"/>
              </p:ext>
            </p:extLst>
          </p:nvPr>
        </p:nvGraphicFramePr>
        <p:xfrm>
          <a:off x="381000" y="1275730"/>
          <a:ext cx="8391525" cy="3351459"/>
        </p:xfrm>
        <a:graphic>
          <a:graphicData uri="http://schemas.openxmlformats.org/presentationml/2006/ole">
            <mc:AlternateContent xmlns:mc="http://schemas.openxmlformats.org/markup-compatibility/2006">
              <mc:Choice xmlns:v="urn:schemas-microsoft-com:vml" Requires="v">
                <p:oleObj spid="_x0000_s13359"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275730"/>
                        <a:ext cx="8391525" cy="3351459"/>
                      </a:xfrm>
                      <a:prstGeom prst="rect">
                        <a:avLst/>
                      </a:prstGeom>
                    </p:spPr>
                  </p:pic>
                </p:oleObj>
              </mc:Fallback>
            </mc:AlternateContent>
          </a:graphicData>
        </a:graphic>
      </p:graphicFrame>
    </p:spTree>
    <p:extLst>
      <p:ext uri="{BB962C8B-B14F-4D97-AF65-F5344CB8AC3E}">
        <p14:creationId xmlns:p14="http://schemas.microsoft.com/office/powerpoint/2010/main" val="1598308113"/>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25</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Kiinteät investoinnit vähenevät </a:t>
            </a:r>
            <a:r>
              <a:rPr lang="fi-FI" dirty="0" smtClean="0"/>
              <a:t>Venäjällä </a:t>
            </a:r>
            <a:r>
              <a:rPr lang="fi-FI" dirty="0"/>
              <a:t>ja Brasiliassa </a:t>
            </a:r>
            <a:endParaRPr lang="fi-FI" dirty="0" smtClean="0"/>
          </a:p>
          <a:p>
            <a:pPr>
              <a:lnSpc>
                <a:spcPct val="100000"/>
              </a:lnSpc>
              <a:spcBef>
                <a:spcPts val="0"/>
              </a:spcBef>
            </a:pPr>
            <a:r>
              <a:rPr lang="fi-FI" sz="1200" b="0" dirty="0"/>
              <a:t>Venäjän osuus Euroopan </a:t>
            </a:r>
            <a:r>
              <a:rPr lang="fi-FI" sz="1200" b="0" dirty="0" err="1"/>
              <a:t>bkt:sta</a:t>
            </a:r>
            <a:r>
              <a:rPr lang="fi-FI" sz="1200" b="0" dirty="0"/>
              <a:t> on ostovoimakorjattuna 13 %</a:t>
            </a:r>
            <a:br>
              <a:rPr lang="fi-FI" sz="1200" b="0" dirty="0"/>
            </a:br>
            <a:r>
              <a:rPr lang="fi-FI" sz="1200" b="0" dirty="0"/>
              <a:t>Brasilian osuus </a:t>
            </a:r>
            <a:r>
              <a:rPr lang="fi-FI" sz="1200" b="0" dirty="0" err="1"/>
              <a:t>Keski</a:t>
            </a:r>
            <a:r>
              <a:rPr lang="fi-FI" sz="1200" b="0" dirty="0"/>
              <a:t>- ja Etelä-Amerikan </a:t>
            </a:r>
            <a:r>
              <a:rPr lang="fi-FI" sz="1200" b="0" dirty="0" err="1"/>
              <a:t>bkt:sta</a:t>
            </a:r>
            <a:r>
              <a:rPr lang="fi-FI" sz="1200" b="0" dirty="0"/>
              <a:t> on ostovoimakorjattuna 35 % </a:t>
            </a:r>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2121168737"/>
              </p:ext>
            </p:extLst>
          </p:nvPr>
        </p:nvGraphicFramePr>
        <p:xfrm>
          <a:off x="381000" y="1405332"/>
          <a:ext cx="8391525" cy="3221857"/>
        </p:xfrm>
        <a:graphic>
          <a:graphicData uri="http://schemas.openxmlformats.org/presentationml/2006/ole">
            <mc:AlternateContent xmlns:mc="http://schemas.openxmlformats.org/markup-compatibility/2006">
              <mc:Choice xmlns:v="urn:schemas-microsoft-com:vml" Requires="v">
                <p:oleObj spid="_x0000_s14383"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405332"/>
                        <a:ext cx="8391525" cy="3221857"/>
                      </a:xfrm>
                      <a:prstGeom prst="rect">
                        <a:avLst/>
                      </a:prstGeom>
                    </p:spPr>
                  </p:pic>
                </p:oleObj>
              </mc:Fallback>
            </mc:AlternateContent>
          </a:graphicData>
        </a:graphic>
      </p:graphicFrame>
    </p:spTree>
    <p:extLst>
      <p:ext uri="{BB962C8B-B14F-4D97-AF65-F5344CB8AC3E}">
        <p14:creationId xmlns:p14="http://schemas.microsoft.com/office/powerpoint/2010/main" val="8994202"/>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EU-maiden viennin väheneminen Venäjälle </a:t>
            </a:r>
            <a:r>
              <a:rPr lang="fi-FI" dirty="0" smtClean="0"/>
              <a:t/>
            </a:r>
            <a:br>
              <a:rPr lang="fi-FI" dirty="0" smtClean="0"/>
            </a:br>
            <a:r>
              <a:rPr lang="fi-FI" dirty="0" smtClean="0"/>
              <a:t>on </a:t>
            </a:r>
            <a:r>
              <a:rPr lang="fi-FI" dirty="0"/>
              <a:t>tasaantunut</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26</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1842129507"/>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15406"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353656886"/>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Venäjän* osuus teknologiateollisuuden Suomen viennistä on vähentynyt alle viiteen prosenttiin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27</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 Neuvostoliitto vuoteen 1991 asti.</a:t>
            </a:r>
          </a:p>
          <a:p>
            <a:r>
              <a:rPr lang="fi-FI" dirty="0"/>
              <a:t>Lähde: Tulli </a:t>
            </a:r>
          </a:p>
          <a:p>
            <a:endParaRPr lang="fi-FI" dirty="0"/>
          </a:p>
        </p:txBody>
      </p:sp>
      <p:graphicFrame>
        <p:nvGraphicFramePr>
          <p:cNvPr id="8" name="Sisällön paikkamerkki 6"/>
          <p:cNvGraphicFramePr>
            <a:graphicFrameLocks noGrp="1"/>
          </p:cNvGraphicFramePr>
          <p:nvPr>
            <p:ph sz="quarter" idx="17"/>
            <p:extLst>
              <p:ext uri="{D42A27DB-BD31-4B8C-83A1-F6EECF244321}">
                <p14:modId xmlns:p14="http://schemas.microsoft.com/office/powerpoint/2010/main" val="3561665471"/>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6965300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Uusien omakotitalojen myynti ja rakentaminen USA:ssa ovat elpyneet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28</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1286346095"/>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16430"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206922188"/>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Kehittyvien maiden valuutat heittelehtivät </a:t>
            </a:r>
            <a:endParaRPr lang="fi-FI" dirty="0" smtClean="0"/>
          </a:p>
          <a:p>
            <a:pPr>
              <a:lnSpc>
                <a:spcPct val="100000"/>
              </a:lnSpc>
              <a:spcBef>
                <a:spcPts val="0"/>
              </a:spcBef>
            </a:pPr>
            <a:r>
              <a:rPr lang="fi-FI" sz="1200" b="0" dirty="0"/>
              <a:t>Euron kurssimuutos suhteessa muihin valuuttoihin </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29</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1482163927"/>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17454"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400357653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Teknologiateollisuus on viiden </a:t>
            </a:r>
            <a:r>
              <a:rPr lang="fi-FI" dirty="0"/>
              <a:t>toimialan kokonaisuus</a:t>
            </a:r>
          </a:p>
          <a:p>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3</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ruutu 7"/>
          <p:cNvSpPr txBox="1"/>
          <p:nvPr/>
        </p:nvSpPr>
        <p:spPr>
          <a:xfrm>
            <a:off x="338848" y="1794150"/>
            <a:ext cx="3142279" cy="970385"/>
          </a:xfrm>
          <a:prstGeom prst="rect">
            <a:avLst/>
          </a:prstGeom>
          <a:noFill/>
        </p:spPr>
        <p:txBody>
          <a:bodyPr wrap="square" lIns="36000" tIns="36000" rIns="36000" bIns="36000" rtlCol="0">
            <a:spAutoFit/>
          </a:bodyPr>
          <a:lstStyle/>
          <a:p>
            <a:pPr>
              <a:lnSpc>
                <a:spcPts val="1400"/>
              </a:lnSpc>
            </a:pPr>
            <a:r>
              <a:rPr lang="fi-FI" sz="1050" b="1" spc="-40" dirty="0" smtClean="0"/>
              <a:t>ELEKTRONIIKKA- JA SÄHKÖTEOLLISUUS</a:t>
            </a:r>
          </a:p>
          <a:p>
            <a:pPr marL="108000" indent="-108000">
              <a:lnSpc>
                <a:spcPts val="1400"/>
              </a:lnSpc>
              <a:buFont typeface="Arial" panose="020B0604020202020204" pitchFamily="34" charset="0"/>
              <a:buChar char="•"/>
            </a:pPr>
            <a:r>
              <a:rPr lang="fi-FI" sz="1050" spc="-40" dirty="0"/>
              <a:t>tietoliikennelaitteet, sähkökoneet, terveysteknologia</a:t>
            </a:r>
          </a:p>
          <a:p>
            <a:pPr marL="108000" indent="-108000">
              <a:lnSpc>
                <a:spcPts val="1400"/>
              </a:lnSpc>
              <a:buFont typeface="Arial" panose="020B0604020202020204" pitchFamily="34" charset="0"/>
              <a:buChar char="•"/>
            </a:pPr>
            <a:r>
              <a:rPr lang="fi-FI" sz="1050" spc="-40" dirty="0" smtClean="0"/>
              <a:t>liikevaihto </a:t>
            </a:r>
            <a:r>
              <a:rPr lang="fi-FI" sz="1050" spc="-40" dirty="0"/>
              <a:t>(2015): 14,6 </a:t>
            </a:r>
            <a:r>
              <a:rPr lang="fi-FI" sz="1050" spc="-40" dirty="0" err="1"/>
              <a:t>mrd</a:t>
            </a:r>
            <a:r>
              <a:rPr lang="fi-FI" sz="1050" spc="-40" dirty="0"/>
              <a:t> euroa</a:t>
            </a:r>
            <a:endParaRPr lang="fi-FI" sz="1050" spc="-40" dirty="0" smtClean="0"/>
          </a:p>
          <a:p>
            <a:pPr marL="108000" indent="-108000">
              <a:lnSpc>
                <a:spcPts val="1400"/>
              </a:lnSpc>
              <a:buFont typeface="Arial" panose="020B0604020202020204" pitchFamily="34" charset="0"/>
              <a:buChar char="•"/>
            </a:pPr>
            <a:r>
              <a:rPr lang="fi-FI" sz="1050" spc="-40" dirty="0"/>
              <a:t>henkilöstö (2015): 40 600</a:t>
            </a:r>
          </a:p>
        </p:txBody>
      </p:sp>
      <p:sp>
        <p:nvSpPr>
          <p:cNvPr id="9" name="Tekstiruutu 8"/>
          <p:cNvSpPr txBox="1"/>
          <p:nvPr/>
        </p:nvSpPr>
        <p:spPr>
          <a:xfrm>
            <a:off x="3485797" y="1790643"/>
            <a:ext cx="2499968" cy="970385"/>
          </a:xfrm>
          <a:prstGeom prst="rect">
            <a:avLst/>
          </a:prstGeom>
          <a:noFill/>
        </p:spPr>
        <p:txBody>
          <a:bodyPr wrap="square" lIns="36000" tIns="36000" rIns="36000" bIns="36000" rtlCol="0">
            <a:spAutoFit/>
          </a:bodyPr>
          <a:lstStyle/>
          <a:p>
            <a:pPr>
              <a:lnSpc>
                <a:spcPts val="1400"/>
              </a:lnSpc>
            </a:pPr>
            <a:r>
              <a:rPr lang="fi-FI" sz="1050" b="1" spc="-40" dirty="0"/>
              <a:t>METALLIEN JALOSTUS</a:t>
            </a:r>
          </a:p>
          <a:p>
            <a:pPr marL="108000" indent="-108000">
              <a:lnSpc>
                <a:spcPts val="1400"/>
              </a:lnSpc>
              <a:buFont typeface="Arial" panose="020B0604020202020204" pitchFamily="34" charset="0"/>
              <a:buChar char="•"/>
            </a:pPr>
            <a:r>
              <a:rPr lang="fi-FI" sz="1050" spc="-40" dirty="0" smtClean="0"/>
              <a:t>terästuotteet, värimetallit, valut, </a:t>
            </a:r>
            <a:br>
              <a:rPr lang="fi-FI" sz="1050" spc="-40" dirty="0" smtClean="0"/>
            </a:br>
            <a:r>
              <a:rPr lang="fi-FI" sz="1050" spc="-40" dirty="0" smtClean="0"/>
              <a:t>metallimalmikaivokset                      </a:t>
            </a:r>
          </a:p>
          <a:p>
            <a:pPr marL="108000" indent="-108000">
              <a:lnSpc>
                <a:spcPts val="1400"/>
              </a:lnSpc>
              <a:buFont typeface="Arial" panose="020B0604020202020204" pitchFamily="34" charset="0"/>
              <a:buChar char="•"/>
            </a:pPr>
            <a:r>
              <a:rPr lang="fi-FI" sz="1050" spc="-40" dirty="0" smtClean="0"/>
              <a:t>liikevaihto </a:t>
            </a:r>
            <a:r>
              <a:rPr lang="fi-FI" sz="1050" spc="-40" dirty="0"/>
              <a:t>(2015): 9,1 </a:t>
            </a:r>
            <a:r>
              <a:rPr lang="fi-FI" sz="1050" spc="-40" dirty="0" err="1"/>
              <a:t>mrd</a:t>
            </a:r>
            <a:r>
              <a:rPr lang="fi-FI" sz="1050" spc="-40" dirty="0"/>
              <a:t> euroa</a:t>
            </a:r>
          </a:p>
          <a:p>
            <a:pPr marL="108000" indent="-108000">
              <a:lnSpc>
                <a:spcPts val="1400"/>
              </a:lnSpc>
              <a:buFont typeface="Arial" panose="020B0604020202020204" pitchFamily="34" charset="0"/>
              <a:buChar char="•"/>
            </a:pPr>
            <a:r>
              <a:rPr lang="fi-FI" sz="1050" spc="-40" dirty="0"/>
              <a:t>henkilöstö (2015): 15 800</a:t>
            </a:r>
          </a:p>
        </p:txBody>
      </p:sp>
      <p:sp>
        <p:nvSpPr>
          <p:cNvPr id="10" name="Tekstiruutu 9"/>
          <p:cNvSpPr txBox="1"/>
          <p:nvPr/>
        </p:nvSpPr>
        <p:spPr>
          <a:xfrm>
            <a:off x="5954716" y="1778493"/>
            <a:ext cx="2882290" cy="790848"/>
          </a:xfrm>
          <a:prstGeom prst="rect">
            <a:avLst/>
          </a:prstGeom>
          <a:noFill/>
        </p:spPr>
        <p:txBody>
          <a:bodyPr wrap="square" lIns="36000" tIns="36000" rIns="36000" bIns="36000" rtlCol="0">
            <a:spAutoFit/>
          </a:bodyPr>
          <a:lstStyle/>
          <a:p>
            <a:pPr>
              <a:lnSpc>
                <a:spcPts val="1400"/>
              </a:lnSpc>
            </a:pPr>
            <a:r>
              <a:rPr lang="fi-FI" sz="1050" b="1" spc="-40" dirty="0"/>
              <a:t>KONE- JA METALLITUOTETEOLLISUUS</a:t>
            </a:r>
          </a:p>
          <a:p>
            <a:pPr marL="108000" indent="-108000">
              <a:lnSpc>
                <a:spcPts val="1400"/>
              </a:lnSpc>
              <a:buFont typeface="Arial" panose="020B0604020202020204" pitchFamily="34" charset="0"/>
              <a:buChar char="•"/>
            </a:pPr>
            <a:r>
              <a:rPr lang="fi-FI" sz="1050" spc="-40" dirty="0"/>
              <a:t>koneet, metallituotteet, kulkuneuvot</a:t>
            </a:r>
          </a:p>
          <a:p>
            <a:pPr marL="108000" indent="-108000">
              <a:lnSpc>
                <a:spcPts val="1400"/>
              </a:lnSpc>
              <a:buFont typeface="Arial" panose="020B0604020202020204" pitchFamily="34" charset="0"/>
              <a:buChar char="•"/>
            </a:pPr>
            <a:r>
              <a:rPr lang="fi-FI" sz="1050" spc="-40" dirty="0"/>
              <a:t>liikevaihto (2015): 28 </a:t>
            </a:r>
            <a:r>
              <a:rPr lang="fi-FI" sz="1050" spc="-40" dirty="0" err="1"/>
              <a:t>mrd</a:t>
            </a:r>
            <a:r>
              <a:rPr lang="fi-FI" sz="1050" spc="-40" dirty="0"/>
              <a:t> euroa</a:t>
            </a:r>
          </a:p>
          <a:p>
            <a:pPr marL="108000" indent="-108000">
              <a:lnSpc>
                <a:spcPts val="1400"/>
              </a:lnSpc>
              <a:buFont typeface="Arial" panose="020B0604020202020204" pitchFamily="34" charset="0"/>
              <a:buChar char="•"/>
            </a:pPr>
            <a:r>
              <a:rPr lang="fi-FI" sz="1050" spc="-40" dirty="0"/>
              <a:t>henkilöstö (2015): 124 600 </a:t>
            </a:r>
          </a:p>
        </p:txBody>
      </p:sp>
      <p:sp>
        <p:nvSpPr>
          <p:cNvPr id="11" name="Tekstiruutu 10"/>
          <p:cNvSpPr txBox="1"/>
          <p:nvPr/>
        </p:nvSpPr>
        <p:spPr>
          <a:xfrm>
            <a:off x="350260" y="3342320"/>
            <a:ext cx="2834890" cy="790848"/>
          </a:xfrm>
          <a:prstGeom prst="rect">
            <a:avLst/>
          </a:prstGeom>
          <a:noFill/>
        </p:spPr>
        <p:txBody>
          <a:bodyPr wrap="square" lIns="36000" tIns="36000" rIns="36000" bIns="36000" rtlCol="0">
            <a:spAutoFit/>
          </a:bodyPr>
          <a:lstStyle/>
          <a:p>
            <a:pPr>
              <a:lnSpc>
                <a:spcPts val="1400"/>
              </a:lnSpc>
            </a:pPr>
            <a:r>
              <a:rPr lang="fi-FI" sz="1050" b="1" spc="-40" dirty="0"/>
              <a:t>TIETOTEKNIIKKA-ALA</a:t>
            </a:r>
          </a:p>
          <a:p>
            <a:pPr marL="108000" indent="-108000">
              <a:lnSpc>
                <a:spcPts val="1400"/>
              </a:lnSpc>
              <a:buFont typeface="Arial" panose="020B0604020202020204" pitchFamily="34" charset="0"/>
              <a:buChar char="•"/>
            </a:pPr>
            <a:r>
              <a:rPr lang="fi-FI" sz="1050" spc="-40" dirty="0"/>
              <a:t>tietotekniikkapalvelut, ohjelmistot</a:t>
            </a:r>
          </a:p>
          <a:p>
            <a:pPr marL="108000" indent="-108000">
              <a:lnSpc>
                <a:spcPts val="1400"/>
              </a:lnSpc>
              <a:buFont typeface="Arial" panose="020B0604020202020204" pitchFamily="34" charset="0"/>
              <a:buChar char="•"/>
            </a:pPr>
            <a:r>
              <a:rPr lang="fi-FI" sz="1050" spc="-40" dirty="0"/>
              <a:t>liikevaihto (2015): 11 </a:t>
            </a:r>
            <a:r>
              <a:rPr lang="fi-FI" sz="1050" spc="-40" dirty="0" err="1"/>
              <a:t>mrd</a:t>
            </a:r>
            <a:r>
              <a:rPr lang="fi-FI" sz="1050" spc="-40" dirty="0"/>
              <a:t> euroa</a:t>
            </a:r>
          </a:p>
          <a:p>
            <a:pPr marL="108000" indent="-108000">
              <a:lnSpc>
                <a:spcPts val="1400"/>
              </a:lnSpc>
              <a:buFont typeface="Arial" panose="020B0604020202020204" pitchFamily="34" charset="0"/>
              <a:buChar char="•"/>
            </a:pPr>
            <a:r>
              <a:rPr lang="fi-FI" sz="1050" spc="-40" dirty="0" smtClean="0"/>
              <a:t>henkilöstö </a:t>
            </a:r>
            <a:r>
              <a:rPr lang="fi-FI" sz="1050" spc="-40" dirty="0"/>
              <a:t>(2015): 59 300</a:t>
            </a:r>
          </a:p>
        </p:txBody>
      </p:sp>
      <p:sp>
        <p:nvSpPr>
          <p:cNvPr id="12" name="Tekstiruutu 11"/>
          <p:cNvSpPr txBox="1"/>
          <p:nvPr/>
        </p:nvSpPr>
        <p:spPr>
          <a:xfrm>
            <a:off x="3492225" y="3350938"/>
            <a:ext cx="2834890" cy="970385"/>
          </a:xfrm>
          <a:prstGeom prst="rect">
            <a:avLst/>
          </a:prstGeom>
          <a:noFill/>
        </p:spPr>
        <p:txBody>
          <a:bodyPr wrap="square" lIns="36000" tIns="36000" rIns="36000" bIns="36000" rtlCol="0">
            <a:spAutoFit/>
          </a:bodyPr>
          <a:lstStyle/>
          <a:p>
            <a:pPr>
              <a:lnSpc>
                <a:spcPts val="1400"/>
              </a:lnSpc>
            </a:pPr>
            <a:r>
              <a:rPr lang="fi-FI" sz="1050" b="1" spc="-40" dirty="0"/>
              <a:t>SUUNNITTELU JA KONSULTOINTI</a:t>
            </a:r>
          </a:p>
          <a:p>
            <a:pPr marL="108000" indent="-108000">
              <a:lnSpc>
                <a:spcPts val="1400"/>
              </a:lnSpc>
              <a:buFont typeface="Arial" panose="020B0604020202020204" pitchFamily="34" charset="0"/>
              <a:buChar char="•"/>
            </a:pPr>
            <a:r>
              <a:rPr lang="fi-FI" sz="1050" spc="-40" dirty="0"/>
              <a:t>teollisuuden, yhteiskunnan </a:t>
            </a:r>
            <a:br>
              <a:rPr lang="fi-FI" sz="1050" spc="-40" dirty="0"/>
            </a:br>
            <a:r>
              <a:rPr lang="fi-FI" sz="1050" spc="-40" dirty="0"/>
              <a:t>ja rakentamisen asiantuntijapalvelut </a:t>
            </a:r>
          </a:p>
          <a:p>
            <a:pPr marL="108000" indent="-108000">
              <a:lnSpc>
                <a:spcPts val="1400"/>
              </a:lnSpc>
              <a:buFont typeface="Arial" panose="020B0604020202020204" pitchFamily="34" charset="0"/>
              <a:buChar char="•"/>
            </a:pPr>
            <a:r>
              <a:rPr lang="fi-FI" sz="1050" spc="-40" dirty="0"/>
              <a:t>liikevaihto (2015): 5,5 </a:t>
            </a:r>
            <a:r>
              <a:rPr lang="fi-FI" sz="1050" spc="-40" dirty="0" err="1"/>
              <a:t>mrd</a:t>
            </a:r>
            <a:r>
              <a:rPr lang="fi-FI" sz="1050" spc="-40" dirty="0"/>
              <a:t> euroa</a:t>
            </a:r>
          </a:p>
          <a:p>
            <a:pPr marL="108000" indent="-108000">
              <a:lnSpc>
                <a:spcPts val="1400"/>
              </a:lnSpc>
              <a:buFont typeface="Arial" panose="020B0604020202020204" pitchFamily="34" charset="0"/>
              <a:buChar char="•"/>
            </a:pPr>
            <a:r>
              <a:rPr lang="fi-FI" sz="1050" spc="-40" dirty="0"/>
              <a:t>henkilöstö (2015): 48 200 </a:t>
            </a:r>
          </a:p>
        </p:txBody>
      </p:sp>
      <p:pic>
        <p:nvPicPr>
          <p:cNvPr id="13" name="Kuva 12"/>
          <p:cNvPicPr>
            <a:picLocks noChangeAspect="1"/>
          </p:cNvPicPr>
          <p:nvPr/>
        </p:nvPicPr>
        <p:blipFill>
          <a:blip r:embed="rId2"/>
          <a:stretch>
            <a:fillRect/>
          </a:stretch>
        </p:blipFill>
        <p:spPr>
          <a:xfrm>
            <a:off x="386629" y="1456385"/>
            <a:ext cx="283129" cy="283129"/>
          </a:xfrm>
          <a:prstGeom prst="rect">
            <a:avLst/>
          </a:prstGeom>
        </p:spPr>
      </p:pic>
      <p:pic>
        <p:nvPicPr>
          <p:cNvPr id="14" name="Kuva 13"/>
          <p:cNvPicPr>
            <a:picLocks noChangeAspect="1"/>
          </p:cNvPicPr>
          <p:nvPr/>
        </p:nvPicPr>
        <p:blipFill>
          <a:blip r:embed="rId3"/>
          <a:stretch>
            <a:fillRect/>
          </a:stretch>
        </p:blipFill>
        <p:spPr>
          <a:xfrm>
            <a:off x="3537838" y="1458571"/>
            <a:ext cx="284194" cy="284194"/>
          </a:xfrm>
          <a:prstGeom prst="rect">
            <a:avLst/>
          </a:prstGeom>
        </p:spPr>
      </p:pic>
      <p:pic>
        <p:nvPicPr>
          <p:cNvPr id="15" name="Kuva 14"/>
          <p:cNvPicPr>
            <a:picLocks noChangeAspect="1"/>
          </p:cNvPicPr>
          <p:nvPr/>
        </p:nvPicPr>
        <p:blipFill>
          <a:blip r:embed="rId4"/>
          <a:stretch>
            <a:fillRect/>
          </a:stretch>
        </p:blipFill>
        <p:spPr>
          <a:xfrm>
            <a:off x="383177" y="3007289"/>
            <a:ext cx="282984" cy="282984"/>
          </a:xfrm>
          <a:prstGeom prst="rect">
            <a:avLst/>
          </a:prstGeom>
        </p:spPr>
      </p:pic>
      <p:pic>
        <p:nvPicPr>
          <p:cNvPr id="16" name="Kuva 15"/>
          <p:cNvPicPr>
            <a:picLocks noChangeAspect="1"/>
          </p:cNvPicPr>
          <p:nvPr/>
        </p:nvPicPr>
        <p:blipFill>
          <a:blip r:embed="rId5"/>
          <a:stretch>
            <a:fillRect/>
          </a:stretch>
        </p:blipFill>
        <p:spPr>
          <a:xfrm>
            <a:off x="3516607" y="3007289"/>
            <a:ext cx="284813" cy="284813"/>
          </a:xfrm>
          <a:prstGeom prst="rect">
            <a:avLst/>
          </a:prstGeom>
        </p:spPr>
      </p:pic>
      <p:pic>
        <p:nvPicPr>
          <p:cNvPr id="17" name="Kuva 16"/>
          <p:cNvPicPr>
            <a:picLocks noChangeAspect="1"/>
          </p:cNvPicPr>
          <p:nvPr/>
        </p:nvPicPr>
        <p:blipFill>
          <a:blip r:embed="rId6"/>
          <a:stretch>
            <a:fillRect/>
          </a:stretch>
        </p:blipFill>
        <p:spPr>
          <a:xfrm>
            <a:off x="6001845" y="1459085"/>
            <a:ext cx="284959" cy="284959"/>
          </a:xfrm>
          <a:prstGeom prst="rect">
            <a:avLst/>
          </a:prstGeom>
        </p:spPr>
      </p:pic>
    </p:spTree>
    <p:extLst>
      <p:ext uri="{BB962C8B-B14F-4D97-AF65-F5344CB8AC3E}">
        <p14:creationId xmlns:p14="http://schemas.microsoft.com/office/powerpoint/2010/main" val="952420006"/>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Talouskasvu jakaantuu epäyhtenäisesti </a:t>
            </a:r>
            <a:endParaRPr lang="fi-FI" dirty="0" smtClean="0"/>
          </a:p>
          <a:p>
            <a:pPr>
              <a:lnSpc>
                <a:spcPct val="100000"/>
              </a:lnSpc>
              <a:spcBef>
                <a:spcPts val="0"/>
              </a:spcBef>
            </a:pPr>
            <a:r>
              <a:rPr lang="fi-FI" sz="1200" b="0" dirty="0"/>
              <a:t>Bkt:n kehitys 2016 / 2015, %</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30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Consensus</a:t>
            </a:r>
            <a:r>
              <a:rPr lang="fi-FI" dirty="0"/>
              <a:t> </a:t>
            </a:r>
            <a:r>
              <a:rPr lang="fi-FI" dirty="0" err="1"/>
              <a:t>Forecasts</a:t>
            </a:r>
            <a:r>
              <a:rPr lang="fi-FI" dirty="0"/>
              <a:t>, </a:t>
            </a:r>
            <a:r>
              <a:rPr lang="fi-FI" dirty="0" smtClean="0"/>
              <a:t>August 2016</a:t>
            </a:r>
            <a:endParaRPr lang="fi-FI" dirty="0"/>
          </a:p>
          <a:p>
            <a:r>
              <a:rPr lang="fi-FI" dirty="0"/>
              <a:t>Bkt-ennusteiden keskiarvot koottu </a:t>
            </a:r>
            <a:r>
              <a:rPr lang="fi-FI" dirty="0" smtClean="0"/>
              <a:t>elokuussa </a:t>
            </a:r>
            <a:r>
              <a:rPr lang="fi-FI" dirty="0"/>
              <a:t>2016.</a:t>
            </a:r>
          </a:p>
          <a:p>
            <a:endParaRPr lang="fi-FI" dirty="0"/>
          </a:p>
        </p:txBody>
      </p:sp>
      <p:grpSp>
        <p:nvGrpSpPr>
          <p:cNvPr id="8" name="Group 3"/>
          <p:cNvGrpSpPr>
            <a:grpSpLocks/>
          </p:cNvGrpSpPr>
          <p:nvPr/>
        </p:nvGrpSpPr>
        <p:grpSpPr bwMode="auto">
          <a:xfrm>
            <a:off x="424737" y="1081327"/>
            <a:ext cx="8294528" cy="3564056"/>
            <a:chOff x="0" y="1070"/>
            <a:chExt cx="5763" cy="2723"/>
          </a:xfrm>
          <a:effectLst>
            <a:outerShdw blurRad="50800" dist="50800" dir="5400000" algn="ctr" rotWithShape="0">
              <a:schemeClr val="tx1">
                <a:lumMod val="50000"/>
                <a:lumOff val="50000"/>
              </a:schemeClr>
            </a:outerShdw>
          </a:effectLst>
        </p:grpSpPr>
        <p:sp>
          <p:nvSpPr>
            <p:cNvPr id="9" name="Freeform 4"/>
            <p:cNvSpPr>
              <a:spLocks/>
            </p:cNvSpPr>
            <p:nvPr/>
          </p:nvSpPr>
          <p:spPr bwMode="auto">
            <a:xfrm>
              <a:off x="2280" y="1070"/>
              <a:ext cx="3483" cy="2723"/>
            </a:xfrm>
            <a:custGeom>
              <a:avLst/>
              <a:gdLst>
                <a:gd name="T0" fmla="*/ 504 w 3483"/>
                <a:gd name="T1" fmla="*/ 349 h 2723"/>
                <a:gd name="T2" fmla="*/ 643 w 3483"/>
                <a:gd name="T3" fmla="*/ 159 h 2723"/>
                <a:gd name="T4" fmla="*/ 774 w 3483"/>
                <a:gd name="T5" fmla="*/ 147 h 2723"/>
                <a:gd name="T6" fmla="*/ 894 w 3483"/>
                <a:gd name="T7" fmla="*/ 150 h 2723"/>
                <a:gd name="T8" fmla="*/ 993 w 3483"/>
                <a:gd name="T9" fmla="*/ 354 h 2723"/>
                <a:gd name="T10" fmla="*/ 1149 w 3483"/>
                <a:gd name="T11" fmla="*/ 233 h 2723"/>
                <a:gd name="T12" fmla="*/ 1355 w 3483"/>
                <a:gd name="T13" fmla="*/ 205 h 2723"/>
                <a:gd name="T14" fmla="*/ 1519 w 3483"/>
                <a:gd name="T15" fmla="*/ 149 h 2723"/>
                <a:gd name="T16" fmla="*/ 1581 w 3483"/>
                <a:gd name="T17" fmla="*/ 277 h 2723"/>
                <a:gd name="T18" fmla="*/ 1680 w 3483"/>
                <a:gd name="T19" fmla="*/ 173 h 2723"/>
                <a:gd name="T20" fmla="*/ 1765 w 3483"/>
                <a:gd name="T21" fmla="*/ 81 h 2723"/>
                <a:gd name="T22" fmla="*/ 1846 w 3483"/>
                <a:gd name="T23" fmla="*/ 17 h 2723"/>
                <a:gd name="T24" fmla="*/ 2348 w 3483"/>
                <a:gd name="T25" fmla="*/ 32 h 2723"/>
                <a:gd name="T26" fmla="*/ 2570 w 3483"/>
                <a:gd name="T27" fmla="*/ 43 h 2723"/>
                <a:gd name="T28" fmla="*/ 2685 w 3483"/>
                <a:gd name="T29" fmla="*/ 114 h 2723"/>
                <a:gd name="T30" fmla="*/ 2864 w 3483"/>
                <a:gd name="T31" fmla="*/ 64 h 2723"/>
                <a:gd name="T32" fmla="*/ 3065 w 3483"/>
                <a:gd name="T33" fmla="*/ 124 h 2723"/>
                <a:gd name="T34" fmla="*/ 3379 w 3483"/>
                <a:gd name="T35" fmla="*/ 161 h 2723"/>
                <a:gd name="T36" fmla="*/ 3300 w 3483"/>
                <a:gd name="T37" fmla="*/ 471 h 2723"/>
                <a:gd name="T38" fmla="*/ 3160 w 3483"/>
                <a:gd name="T39" fmla="*/ 694 h 2723"/>
                <a:gd name="T40" fmla="*/ 3263 w 3483"/>
                <a:gd name="T41" fmla="*/ 385 h 2723"/>
                <a:gd name="T42" fmla="*/ 3070 w 3483"/>
                <a:gd name="T43" fmla="*/ 491 h 2723"/>
                <a:gd name="T44" fmla="*/ 2838 w 3483"/>
                <a:gd name="T45" fmla="*/ 533 h 2723"/>
                <a:gd name="T46" fmla="*/ 2844 w 3483"/>
                <a:gd name="T47" fmla="*/ 710 h 2723"/>
                <a:gd name="T48" fmla="*/ 2635 w 3483"/>
                <a:gd name="T49" fmla="*/ 976 h 2723"/>
                <a:gd name="T50" fmla="*/ 2558 w 3483"/>
                <a:gd name="T51" fmla="*/ 1061 h 2723"/>
                <a:gd name="T52" fmla="*/ 2463 w 3483"/>
                <a:gd name="T53" fmla="*/ 1079 h 2723"/>
                <a:gd name="T54" fmla="*/ 2482 w 3483"/>
                <a:gd name="T55" fmla="*/ 1303 h 2723"/>
                <a:gd name="T56" fmla="*/ 2237 w 3483"/>
                <a:gd name="T57" fmla="*/ 1470 h 2723"/>
                <a:gd name="T58" fmla="*/ 2207 w 3483"/>
                <a:gd name="T59" fmla="*/ 1738 h 2723"/>
                <a:gd name="T60" fmla="*/ 2175 w 3483"/>
                <a:gd name="T61" fmla="*/ 1902 h 2723"/>
                <a:gd name="T62" fmla="*/ 2003 w 3483"/>
                <a:gd name="T63" fmla="*/ 1567 h 2723"/>
                <a:gd name="T64" fmla="*/ 1807 w 3483"/>
                <a:gd name="T65" fmla="*/ 1555 h 2723"/>
                <a:gd name="T66" fmla="*/ 1651 w 3483"/>
                <a:gd name="T67" fmla="*/ 1660 h 2723"/>
                <a:gd name="T68" fmla="*/ 1500 w 3483"/>
                <a:gd name="T69" fmla="*/ 1365 h 2723"/>
                <a:gd name="T70" fmla="*/ 1183 w 3483"/>
                <a:gd name="T71" fmla="*/ 1287 h 2723"/>
                <a:gd name="T72" fmla="*/ 1349 w 3483"/>
                <a:gd name="T73" fmla="*/ 1508 h 2723"/>
                <a:gd name="T74" fmla="*/ 1064 w 3483"/>
                <a:gd name="T75" fmla="*/ 1528 h 2723"/>
                <a:gd name="T76" fmla="*/ 954 w 3483"/>
                <a:gd name="T77" fmla="*/ 1382 h 2723"/>
                <a:gd name="T78" fmla="*/ 1124 w 3483"/>
                <a:gd name="T79" fmla="*/ 1688 h 2723"/>
                <a:gd name="T80" fmla="*/ 1077 w 3483"/>
                <a:gd name="T81" fmla="*/ 1945 h 2723"/>
                <a:gd name="T82" fmla="*/ 970 w 3483"/>
                <a:gd name="T83" fmla="*/ 2344 h 2723"/>
                <a:gd name="T84" fmla="*/ 692 w 3483"/>
                <a:gd name="T85" fmla="*/ 2720 h 2723"/>
                <a:gd name="T86" fmla="*/ 519 w 3483"/>
                <a:gd name="T87" fmla="*/ 2341 h 2723"/>
                <a:gd name="T88" fmla="*/ 478 w 3483"/>
                <a:gd name="T89" fmla="*/ 1912 h 2723"/>
                <a:gd name="T90" fmla="*/ 250 w 3483"/>
                <a:gd name="T91" fmla="*/ 1835 h 2723"/>
                <a:gd name="T92" fmla="*/ 1 w 3483"/>
                <a:gd name="T93" fmla="*/ 1609 h 2723"/>
                <a:gd name="T94" fmla="*/ 145 w 3483"/>
                <a:gd name="T95" fmla="*/ 1194 h 2723"/>
                <a:gd name="T96" fmla="*/ 505 w 3483"/>
                <a:gd name="T97" fmla="*/ 1115 h 2723"/>
                <a:gd name="T98" fmla="*/ 822 w 3483"/>
                <a:gd name="T99" fmla="*/ 1217 h 2723"/>
                <a:gd name="T100" fmla="*/ 869 w 3483"/>
                <a:gd name="T101" fmla="*/ 1097 h 2723"/>
                <a:gd name="T102" fmla="*/ 728 w 3483"/>
                <a:gd name="T103" fmla="*/ 1044 h 2723"/>
                <a:gd name="T104" fmla="*/ 623 w 3483"/>
                <a:gd name="T105" fmla="*/ 945 h 2723"/>
                <a:gd name="T106" fmla="*/ 623 w 3483"/>
                <a:gd name="T107" fmla="*/ 1008 h 2723"/>
                <a:gd name="T108" fmla="*/ 465 w 3483"/>
                <a:gd name="T109" fmla="*/ 907 h 2723"/>
                <a:gd name="T110" fmla="*/ 154 w 3483"/>
                <a:gd name="T111" fmla="*/ 1069 h 2723"/>
                <a:gd name="T112" fmla="*/ 259 w 3483"/>
                <a:gd name="T113" fmla="*/ 789 h 2723"/>
                <a:gd name="T114" fmla="*/ 457 w 3483"/>
                <a:gd name="T115" fmla="*/ 573 h 2723"/>
                <a:gd name="T116" fmla="*/ 496 w 3483"/>
                <a:gd name="T117" fmla="*/ 618 h 2723"/>
                <a:gd name="T118" fmla="*/ 753 w 3483"/>
                <a:gd name="T119" fmla="*/ 527 h 2723"/>
                <a:gd name="T120" fmla="*/ 727 w 3483"/>
                <a:gd name="T121" fmla="*/ 438 h 2723"/>
                <a:gd name="T122" fmla="*/ 640 w 3483"/>
                <a:gd name="T123" fmla="*/ 375 h 2723"/>
                <a:gd name="T124" fmla="*/ 550 w 3483"/>
                <a:gd name="T125" fmla="*/ 573 h 27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483" h="2723">
                  <a:moveTo>
                    <a:pt x="414" y="464"/>
                  </a:moveTo>
                  <a:lnTo>
                    <a:pt x="416" y="460"/>
                  </a:lnTo>
                  <a:lnTo>
                    <a:pt x="417" y="457"/>
                  </a:lnTo>
                  <a:lnTo>
                    <a:pt x="417" y="455"/>
                  </a:lnTo>
                  <a:lnTo>
                    <a:pt x="414" y="455"/>
                  </a:lnTo>
                  <a:lnTo>
                    <a:pt x="406" y="452"/>
                  </a:lnTo>
                  <a:lnTo>
                    <a:pt x="414" y="449"/>
                  </a:lnTo>
                  <a:lnTo>
                    <a:pt x="414" y="444"/>
                  </a:lnTo>
                  <a:lnTo>
                    <a:pt x="408" y="444"/>
                  </a:lnTo>
                  <a:lnTo>
                    <a:pt x="407" y="441"/>
                  </a:lnTo>
                  <a:lnTo>
                    <a:pt x="406" y="438"/>
                  </a:lnTo>
                  <a:lnTo>
                    <a:pt x="419" y="432"/>
                  </a:lnTo>
                  <a:lnTo>
                    <a:pt x="411" y="434"/>
                  </a:lnTo>
                  <a:lnTo>
                    <a:pt x="408" y="434"/>
                  </a:lnTo>
                  <a:lnTo>
                    <a:pt x="407" y="434"/>
                  </a:lnTo>
                  <a:lnTo>
                    <a:pt x="406" y="432"/>
                  </a:lnTo>
                  <a:lnTo>
                    <a:pt x="406" y="429"/>
                  </a:lnTo>
                  <a:lnTo>
                    <a:pt x="403" y="422"/>
                  </a:lnTo>
                  <a:lnTo>
                    <a:pt x="408" y="416"/>
                  </a:lnTo>
                  <a:lnTo>
                    <a:pt x="411" y="416"/>
                  </a:lnTo>
                  <a:lnTo>
                    <a:pt x="416" y="416"/>
                  </a:lnTo>
                  <a:lnTo>
                    <a:pt x="424" y="418"/>
                  </a:lnTo>
                  <a:lnTo>
                    <a:pt x="429" y="418"/>
                  </a:lnTo>
                  <a:lnTo>
                    <a:pt x="421" y="416"/>
                  </a:lnTo>
                  <a:lnTo>
                    <a:pt x="411" y="413"/>
                  </a:lnTo>
                  <a:lnTo>
                    <a:pt x="411" y="408"/>
                  </a:lnTo>
                  <a:lnTo>
                    <a:pt x="420" y="408"/>
                  </a:lnTo>
                  <a:lnTo>
                    <a:pt x="426" y="406"/>
                  </a:lnTo>
                  <a:lnTo>
                    <a:pt x="436" y="402"/>
                  </a:lnTo>
                  <a:lnTo>
                    <a:pt x="442" y="400"/>
                  </a:lnTo>
                  <a:lnTo>
                    <a:pt x="442" y="399"/>
                  </a:lnTo>
                  <a:lnTo>
                    <a:pt x="440" y="399"/>
                  </a:lnTo>
                  <a:lnTo>
                    <a:pt x="433" y="399"/>
                  </a:lnTo>
                  <a:lnTo>
                    <a:pt x="433" y="392"/>
                  </a:lnTo>
                  <a:lnTo>
                    <a:pt x="444" y="392"/>
                  </a:lnTo>
                  <a:lnTo>
                    <a:pt x="443" y="392"/>
                  </a:lnTo>
                  <a:lnTo>
                    <a:pt x="446" y="392"/>
                  </a:lnTo>
                  <a:lnTo>
                    <a:pt x="452" y="389"/>
                  </a:lnTo>
                  <a:lnTo>
                    <a:pt x="452" y="383"/>
                  </a:lnTo>
                  <a:lnTo>
                    <a:pt x="450" y="382"/>
                  </a:lnTo>
                  <a:lnTo>
                    <a:pt x="449" y="382"/>
                  </a:lnTo>
                  <a:lnTo>
                    <a:pt x="447" y="383"/>
                  </a:lnTo>
                  <a:lnTo>
                    <a:pt x="447" y="377"/>
                  </a:lnTo>
                  <a:lnTo>
                    <a:pt x="452" y="377"/>
                  </a:lnTo>
                  <a:lnTo>
                    <a:pt x="456" y="377"/>
                  </a:lnTo>
                  <a:lnTo>
                    <a:pt x="462" y="379"/>
                  </a:lnTo>
                  <a:lnTo>
                    <a:pt x="466" y="377"/>
                  </a:lnTo>
                  <a:lnTo>
                    <a:pt x="469" y="372"/>
                  </a:lnTo>
                  <a:lnTo>
                    <a:pt x="470" y="369"/>
                  </a:lnTo>
                  <a:lnTo>
                    <a:pt x="472" y="366"/>
                  </a:lnTo>
                  <a:lnTo>
                    <a:pt x="476" y="366"/>
                  </a:lnTo>
                  <a:lnTo>
                    <a:pt x="480" y="366"/>
                  </a:lnTo>
                  <a:lnTo>
                    <a:pt x="480" y="363"/>
                  </a:lnTo>
                  <a:lnTo>
                    <a:pt x="483" y="362"/>
                  </a:lnTo>
                  <a:lnTo>
                    <a:pt x="480" y="356"/>
                  </a:lnTo>
                  <a:lnTo>
                    <a:pt x="480" y="354"/>
                  </a:lnTo>
                  <a:lnTo>
                    <a:pt x="480" y="350"/>
                  </a:lnTo>
                  <a:lnTo>
                    <a:pt x="476" y="353"/>
                  </a:lnTo>
                  <a:lnTo>
                    <a:pt x="475" y="353"/>
                  </a:lnTo>
                  <a:lnTo>
                    <a:pt x="472" y="353"/>
                  </a:lnTo>
                  <a:lnTo>
                    <a:pt x="473" y="352"/>
                  </a:lnTo>
                  <a:lnTo>
                    <a:pt x="475" y="349"/>
                  </a:lnTo>
                  <a:lnTo>
                    <a:pt x="478" y="344"/>
                  </a:lnTo>
                  <a:lnTo>
                    <a:pt x="483" y="347"/>
                  </a:lnTo>
                  <a:lnTo>
                    <a:pt x="491" y="353"/>
                  </a:lnTo>
                  <a:lnTo>
                    <a:pt x="493" y="349"/>
                  </a:lnTo>
                  <a:lnTo>
                    <a:pt x="493" y="347"/>
                  </a:lnTo>
                  <a:lnTo>
                    <a:pt x="495" y="347"/>
                  </a:lnTo>
                  <a:lnTo>
                    <a:pt x="496" y="347"/>
                  </a:lnTo>
                  <a:lnTo>
                    <a:pt x="498" y="349"/>
                  </a:lnTo>
                  <a:lnTo>
                    <a:pt x="499" y="352"/>
                  </a:lnTo>
                  <a:lnTo>
                    <a:pt x="499" y="359"/>
                  </a:lnTo>
                  <a:lnTo>
                    <a:pt x="502" y="357"/>
                  </a:lnTo>
                  <a:lnTo>
                    <a:pt x="505" y="357"/>
                  </a:lnTo>
                  <a:lnTo>
                    <a:pt x="508" y="357"/>
                  </a:lnTo>
                  <a:lnTo>
                    <a:pt x="514" y="359"/>
                  </a:lnTo>
                  <a:lnTo>
                    <a:pt x="514" y="353"/>
                  </a:lnTo>
                  <a:lnTo>
                    <a:pt x="519" y="350"/>
                  </a:lnTo>
                  <a:lnTo>
                    <a:pt x="524" y="347"/>
                  </a:lnTo>
                  <a:lnTo>
                    <a:pt x="525" y="346"/>
                  </a:lnTo>
                  <a:lnTo>
                    <a:pt x="525" y="344"/>
                  </a:lnTo>
                  <a:lnTo>
                    <a:pt x="524" y="343"/>
                  </a:lnTo>
                  <a:lnTo>
                    <a:pt x="521" y="341"/>
                  </a:lnTo>
                  <a:lnTo>
                    <a:pt x="519" y="341"/>
                  </a:lnTo>
                  <a:lnTo>
                    <a:pt x="515" y="346"/>
                  </a:lnTo>
                  <a:lnTo>
                    <a:pt x="511" y="350"/>
                  </a:lnTo>
                  <a:lnTo>
                    <a:pt x="508" y="350"/>
                  </a:lnTo>
                  <a:lnTo>
                    <a:pt x="505" y="350"/>
                  </a:lnTo>
                  <a:lnTo>
                    <a:pt x="504" y="349"/>
                  </a:lnTo>
                  <a:lnTo>
                    <a:pt x="502" y="347"/>
                  </a:lnTo>
                  <a:lnTo>
                    <a:pt x="502" y="346"/>
                  </a:lnTo>
                  <a:lnTo>
                    <a:pt x="505" y="344"/>
                  </a:lnTo>
                  <a:lnTo>
                    <a:pt x="508" y="344"/>
                  </a:lnTo>
                  <a:lnTo>
                    <a:pt x="511" y="337"/>
                  </a:lnTo>
                  <a:lnTo>
                    <a:pt x="511" y="334"/>
                  </a:lnTo>
                  <a:lnTo>
                    <a:pt x="514" y="330"/>
                  </a:lnTo>
                  <a:lnTo>
                    <a:pt x="515" y="328"/>
                  </a:lnTo>
                  <a:lnTo>
                    <a:pt x="516" y="328"/>
                  </a:lnTo>
                  <a:lnTo>
                    <a:pt x="519" y="328"/>
                  </a:lnTo>
                  <a:lnTo>
                    <a:pt x="521" y="327"/>
                  </a:lnTo>
                  <a:lnTo>
                    <a:pt x="524" y="324"/>
                  </a:lnTo>
                  <a:lnTo>
                    <a:pt x="528" y="318"/>
                  </a:lnTo>
                  <a:lnTo>
                    <a:pt x="532" y="313"/>
                  </a:lnTo>
                  <a:lnTo>
                    <a:pt x="535" y="308"/>
                  </a:lnTo>
                  <a:lnTo>
                    <a:pt x="541" y="311"/>
                  </a:lnTo>
                  <a:lnTo>
                    <a:pt x="544" y="313"/>
                  </a:lnTo>
                  <a:lnTo>
                    <a:pt x="547" y="314"/>
                  </a:lnTo>
                  <a:lnTo>
                    <a:pt x="548" y="303"/>
                  </a:lnTo>
                  <a:lnTo>
                    <a:pt x="550" y="300"/>
                  </a:lnTo>
                  <a:lnTo>
                    <a:pt x="552" y="297"/>
                  </a:lnTo>
                  <a:lnTo>
                    <a:pt x="558" y="294"/>
                  </a:lnTo>
                  <a:lnTo>
                    <a:pt x="565" y="290"/>
                  </a:lnTo>
                  <a:lnTo>
                    <a:pt x="568" y="288"/>
                  </a:lnTo>
                  <a:lnTo>
                    <a:pt x="570" y="288"/>
                  </a:lnTo>
                  <a:lnTo>
                    <a:pt x="573" y="288"/>
                  </a:lnTo>
                  <a:lnTo>
                    <a:pt x="574" y="287"/>
                  </a:lnTo>
                  <a:lnTo>
                    <a:pt x="576" y="284"/>
                  </a:lnTo>
                  <a:lnTo>
                    <a:pt x="574" y="282"/>
                  </a:lnTo>
                  <a:lnTo>
                    <a:pt x="573" y="280"/>
                  </a:lnTo>
                  <a:lnTo>
                    <a:pt x="573" y="278"/>
                  </a:lnTo>
                  <a:lnTo>
                    <a:pt x="573" y="277"/>
                  </a:lnTo>
                  <a:lnTo>
                    <a:pt x="574" y="274"/>
                  </a:lnTo>
                  <a:lnTo>
                    <a:pt x="577" y="272"/>
                  </a:lnTo>
                  <a:lnTo>
                    <a:pt x="571" y="272"/>
                  </a:lnTo>
                  <a:lnTo>
                    <a:pt x="571" y="267"/>
                  </a:lnTo>
                  <a:lnTo>
                    <a:pt x="573" y="267"/>
                  </a:lnTo>
                  <a:lnTo>
                    <a:pt x="576" y="267"/>
                  </a:lnTo>
                  <a:lnTo>
                    <a:pt x="577" y="267"/>
                  </a:lnTo>
                  <a:lnTo>
                    <a:pt x="580" y="267"/>
                  </a:lnTo>
                  <a:lnTo>
                    <a:pt x="581" y="265"/>
                  </a:lnTo>
                  <a:lnTo>
                    <a:pt x="583" y="261"/>
                  </a:lnTo>
                  <a:lnTo>
                    <a:pt x="584" y="258"/>
                  </a:lnTo>
                  <a:lnTo>
                    <a:pt x="586" y="256"/>
                  </a:lnTo>
                  <a:lnTo>
                    <a:pt x="587" y="255"/>
                  </a:lnTo>
                  <a:lnTo>
                    <a:pt x="588" y="256"/>
                  </a:lnTo>
                  <a:lnTo>
                    <a:pt x="587" y="258"/>
                  </a:lnTo>
                  <a:lnTo>
                    <a:pt x="588" y="258"/>
                  </a:lnTo>
                  <a:lnTo>
                    <a:pt x="591" y="258"/>
                  </a:lnTo>
                  <a:lnTo>
                    <a:pt x="596" y="255"/>
                  </a:lnTo>
                  <a:lnTo>
                    <a:pt x="604" y="251"/>
                  </a:lnTo>
                  <a:lnTo>
                    <a:pt x="604" y="245"/>
                  </a:lnTo>
                  <a:lnTo>
                    <a:pt x="604" y="239"/>
                  </a:lnTo>
                  <a:lnTo>
                    <a:pt x="607" y="239"/>
                  </a:lnTo>
                  <a:lnTo>
                    <a:pt x="612" y="239"/>
                  </a:lnTo>
                  <a:lnTo>
                    <a:pt x="614" y="239"/>
                  </a:lnTo>
                  <a:lnTo>
                    <a:pt x="617" y="239"/>
                  </a:lnTo>
                  <a:lnTo>
                    <a:pt x="619" y="239"/>
                  </a:lnTo>
                  <a:lnTo>
                    <a:pt x="616" y="235"/>
                  </a:lnTo>
                  <a:lnTo>
                    <a:pt x="614" y="231"/>
                  </a:lnTo>
                  <a:lnTo>
                    <a:pt x="613" y="226"/>
                  </a:lnTo>
                  <a:lnTo>
                    <a:pt x="610" y="222"/>
                  </a:lnTo>
                  <a:lnTo>
                    <a:pt x="607" y="215"/>
                  </a:lnTo>
                  <a:lnTo>
                    <a:pt x="616" y="219"/>
                  </a:lnTo>
                  <a:lnTo>
                    <a:pt x="623" y="223"/>
                  </a:lnTo>
                  <a:lnTo>
                    <a:pt x="623" y="212"/>
                  </a:lnTo>
                  <a:lnTo>
                    <a:pt x="620" y="210"/>
                  </a:lnTo>
                  <a:lnTo>
                    <a:pt x="619" y="206"/>
                  </a:lnTo>
                  <a:lnTo>
                    <a:pt x="624" y="203"/>
                  </a:lnTo>
                  <a:lnTo>
                    <a:pt x="630" y="200"/>
                  </a:lnTo>
                  <a:lnTo>
                    <a:pt x="633" y="197"/>
                  </a:lnTo>
                  <a:lnTo>
                    <a:pt x="635" y="196"/>
                  </a:lnTo>
                  <a:lnTo>
                    <a:pt x="636" y="192"/>
                  </a:lnTo>
                  <a:lnTo>
                    <a:pt x="637" y="189"/>
                  </a:lnTo>
                  <a:lnTo>
                    <a:pt x="640" y="176"/>
                  </a:lnTo>
                  <a:lnTo>
                    <a:pt x="632" y="177"/>
                  </a:lnTo>
                  <a:lnTo>
                    <a:pt x="629" y="179"/>
                  </a:lnTo>
                  <a:lnTo>
                    <a:pt x="627" y="179"/>
                  </a:lnTo>
                  <a:lnTo>
                    <a:pt x="627" y="174"/>
                  </a:lnTo>
                  <a:lnTo>
                    <a:pt x="627" y="170"/>
                  </a:lnTo>
                  <a:lnTo>
                    <a:pt x="626" y="164"/>
                  </a:lnTo>
                  <a:lnTo>
                    <a:pt x="629" y="163"/>
                  </a:lnTo>
                  <a:lnTo>
                    <a:pt x="632" y="161"/>
                  </a:lnTo>
                  <a:lnTo>
                    <a:pt x="635" y="159"/>
                  </a:lnTo>
                  <a:lnTo>
                    <a:pt x="637" y="157"/>
                  </a:lnTo>
                  <a:lnTo>
                    <a:pt x="640" y="157"/>
                  </a:lnTo>
                  <a:lnTo>
                    <a:pt x="642" y="157"/>
                  </a:lnTo>
                  <a:lnTo>
                    <a:pt x="643" y="157"/>
                  </a:lnTo>
                  <a:lnTo>
                    <a:pt x="643" y="159"/>
                  </a:lnTo>
                  <a:lnTo>
                    <a:pt x="643" y="160"/>
                  </a:lnTo>
                  <a:lnTo>
                    <a:pt x="642" y="164"/>
                  </a:lnTo>
                  <a:lnTo>
                    <a:pt x="642" y="169"/>
                  </a:lnTo>
                  <a:lnTo>
                    <a:pt x="642" y="172"/>
                  </a:lnTo>
                  <a:lnTo>
                    <a:pt x="642" y="173"/>
                  </a:lnTo>
                  <a:lnTo>
                    <a:pt x="642" y="174"/>
                  </a:lnTo>
                  <a:lnTo>
                    <a:pt x="643" y="176"/>
                  </a:lnTo>
                  <a:lnTo>
                    <a:pt x="646" y="176"/>
                  </a:lnTo>
                  <a:lnTo>
                    <a:pt x="646" y="167"/>
                  </a:lnTo>
                  <a:lnTo>
                    <a:pt x="649" y="167"/>
                  </a:lnTo>
                  <a:lnTo>
                    <a:pt x="652" y="169"/>
                  </a:lnTo>
                  <a:lnTo>
                    <a:pt x="653" y="170"/>
                  </a:lnTo>
                  <a:lnTo>
                    <a:pt x="658" y="170"/>
                  </a:lnTo>
                  <a:lnTo>
                    <a:pt x="658" y="164"/>
                  </a:lnTo>
                  <a:lnTo>
                    <a:pt x="655" y="164"/>
                  </a:lnTo>
                  <a:lnTo>
                    <a:pt x="656" y="163"/>
                  </a:lnTo>
                  <a:lnTo>
                    <a:pt x="662" y="161"/>
                  </a:lnTo>
                  <a:lnTo>
                    <a:pt x="665" y="160"/>
                  </a:lnTo>
                  <a:lnTo>
                    <a:pt x="662" y="159"/>
                  </a:lnTo>
                  <a:lnTo>
                    <a:pt x="659" y="159"/>
                  </a:lnTo>
                  <a:lnTo>
                    <a:pt x="662" y="149"/>
                  </a:lnTo>
                  <a:lnTo>
                    <a:pt x="666" y="150"/>
                  </a:lnTo>
                  <a:lnTo>
                    <a:pt x="666" y="151"/>
                  </a:lnTo>
                  <a:lnTo>
                    <a:pt x="666" y="154"/>
                  </a:lnTo>
                  <a:lnTo>
                    <a:pt x="668" y="156"/>
                  </a:lnTo>
                  <a:lnTo>
                    <a:pt x="671" y="154"/>
                  </a:lnTo>
                  <a:lnTo>
                    <a:pt x="673" y="154"/>
                  </a:lnTo>
                  <a:lnTo>
                    <a:pt x="676" y="153"/>
                  </a:lnTo>
                  <a:lnTo>
                    <a:pt x="679" y="151"/>
                  </a:lnTo>
                  <a:lnTo>
                    <a:pt x="681" y="149"/>
                  </a:lnTo>
                  <a:lnTo>
                    <a:pt x="681" y="146"/>
                  </a:lnTo>
                  <a:lnTo>
                    <a:pt x="681" y="143"/>
                  </a:lnTo>
                  <a:lnTo>
                    <a:pt x="681" y="141"/>
                  </a:lnTo>
                  <a:lnTo>
                    <a:pt x="682" y="140"/>
                  </a:lnTo>
                  <a:lnTo>
                    <a:pt x="685" y="150"/>
                  </a:lnTo>
                  <a:lnTo>
                    <a:pt x="685" y="151"/>
                  </a:lnTo>
                  <a:lnTo>
                    <a:pt x="686" y="151"/>
                  </a:lnTo>
                  <a:lnTo>
                    <a:pt x="689" y="147"/>
                  </a:lnTo>
                  <a:lnTo>
                    <a:pt x="692" y="140"/>
                  </a:lnTo>
                  <a:lnTo>
                    <a:pt x="694" y="141"/>
                  </a:lnTo>
                  <a:lnTo>
                    <a:pt x="695" y="143"/>
                  </a:lnTo>
                  <a:lnTo>
                    <a:pt x="692" y="151"/>
                  </a:lnTo>
                  <a:lnTo>
                    <a:pt x="696" y="150"/>
                  </a:lnTo>
                  <a:lnTo>
                    <a:pt x="701" y="151"/>
                  </a:lnTo>
                  <a:lnTo>
                    <a:pt x="698" y="140"/>
                  </a:lnTo>
                  <a:lnTo>
                    <a:pt x="705" y="143"/>
                  </a:lnTo>
                  <a:lnTo>
                    <a:pt x="712" y="146"/>
                  </a:lnTo>
                  <a:lnTo>
                    <a:pt x="711" y="143"/>
                  </a:lnTo>
                  <a:lnTo>
                    <a:pt x="711" y="140"/>
                  </a:lnTo>
                  <a:lnTo>
                    <a:pt x="709" y="134"/>
                  </a:lnTo>
                  <a:lnTo>
                    <a:pt x="701" y="134"/>
                  </a:lnTo>
                  <a:lnTo>
                    <a:pt x="704" y="130"/>
                  </a:lnTo>
                  <a:lnTo>
                    <a:pt x="707" y="125"/>
                  </a:lnTo>
                  <a:lnTo>
                    <a:pt x="709" y="125"/>
                  </a:lnTo>
                  <a:lnTo>
                    <a:pt x="712" y="127"/>
                  </a:lnTo>
                  <a:lnTo>
                    <a:pt x="721" y="131"/>
                  </a:lnTo>
                  <a:lnTo>
                    <a:pt x="728" y="136"/>
                  </a:lnTo>
                  <a:lnTo>
                    <a:pt x="734" y="140"/>
                  </a:lnTo>
                  <a:lnTo>
                    <a:pt x="751" y="125"/>
                  </a:lnTo>
                  <a:lnTo>
                    <a:pt x="751" y="124"/>
                  </a:lnTo>
                  <a:lnTo>
                    <a:pt x="751" y="121"/>
                  </a:lnTo>
                  <a:lnTo>
                    <a:pt x="750" y="120"/>
                  </a:lnTo>
                  <a:lnTo>
                    <a:pt x="751" y="118"/>
                  </a:lnTo>
                  <a:lnTo>
                    <a:pt x="756" y="118"/>
                  </a:lnTo>
                  <a:lnTo>
                    <a:pt x="758" y="121"/>
                  </a:lnTo>
                  <a:lnTo>
                    <a:pt x="757" y="123"/>
                  </a:lnTo>
                  <a:lnTo>
                    <a:pt x="761" y="125"/>
                  </a:lnTo>
                  <a:lnTo>
                    <a:pt x="763" y="123"/>
                  </a:lnTo>
                  <a:lnTo>
                    <a:pt x="763" y="118"/>
                  </a:lnTo>
                  <a:lnTo>
                    <a:pt x="761" y="110"/>
                  </a:lnTo>
                  <a:lnTo>
                    <a:pt x="766" y="113"/>
                  </a:lnTo>
                  <a:lnTo>
                    <a:pt x="768" y="113"/>
                  </a:lnTo>
                  <a:lnTo>
                    <a:pt x="770" y="113"/>
                  </a:lnTo>
                  <a:lnTo>
                    <a:pt x="771" y="114"/>
                  </a:lnTo>
                  <a:lnTo>
                    <a:pt x="773" y="115"/>
                  </a:lnTo>
                  <a:lnTo>
                    <a:pt x="773" y="117"/>
                  </a:lnTo>
                  <a:lnTo>
                    <a:pt x="776" y="118"/>
                  </a:lnTo>
                  <a:lnTo>
                    <a:pt x="774" y="115"/>
                  </a:lnTo>
                  <a:lnTo>
                    <a:pt x="776" y="114"/>
                  </a:lnTo>
                  <a:lnTo>
                    <a:pt x="777" y="113"/>
                  </a:lnTo>
                  <a:lnTo>
                    <a:pt x="779" y="113"/>
                  </a:lnTo>
                  <a:lnTo>
                    <a:pt x="784" y="125"/>
                  </a:lnTo>
                  <a:lnTo>
                    <a:pt x="783" y="127"/>
                  </a:lnTo>
                  <a:lnTo>
                    <a:pt x="780" y="128"/>
                  </a:lnTo>
                  <a:lnTo>
                    <a:pt x="776" y="128"/>
                  </a:lnTo>
                  <a:lnTo>
                    <a:pt x="774" y="138"/>
                  </a:lnTo>
                  <a:lnTo>
                    <a:pt x="774" y="143"/>
                  </a:lnTo>
                  <a:lnTo>
                    <a:pt x="773" y="149"/>
                  </a:lnTo>
                  <a:lnTo>
                    <a:pt x="774" y="147"/>
                  </a:lnTo>
                  <a:lnTo>
                    <a:pt x="777" y="146"/>
                  </a:lnTo>
                  <a:lnTo>
                    <a:pt x="780" y="144"/>
                  </a:lnTo>
                  <a:lnTo>
                    <a:pt x="781" y="143"/>
                  </a:lnTo>
                  <a:lnTo>
                    <a:pt x="781" y="140"/>
                  </a:lnTo>
                  <a:lnTo>
                    <a:pt x="781" y="138"/>
                  </a:lnTo>
                  <a:lnTo>
                    <a:pt x="781" y="137"/>
                  </a:lnTo>
                  <a:lnTo>
                    <a:pt x="781" y="134"/>
                  </a:lnTo>
                  <a:lnTo>
                    <a:pt x="784" y="131"/>
                  </a:lnTo>
                  <a:lnTo>
                    <a:pt x="787" y="127"/>
                  </a:lnTo>
                  <a:lnTo>
                    <a:pt x="796" y="120"/>
                  </a:lnTo>
                  <a:lnTo>
                    <a:pt x="794" y="120"/>
                  </a:lnTo>
                  <a:lnTo>
                    <a:pt x="794" y="118"/>
                  </a:lnTo>
                  <a:lnTo>
                    <a:pt x="796" y="117"/>
                  </a:lnTo>
                  <a:lnTo>
                    <a:pt x="800" y="113"/>
                  </a:lnTo>
                  <a:lnTo>
                    <a:pt x="802" y="114"/>
                  </a:lnTo>
                  <a:lnTo>
                    <a:pt x="803" y="117"/>
                  </a:lnTo>
                  <a:lnTo>
                    <a:pt x="803" y="120"/>
                  </a:lnTo>
                  <a:lnTo>
                    <a:pt x="800" y="120"/>
                  </a:lnTo>
                  <a:lnTo>
                    <a:pt x="800" y="127"/>
                  </a:lnTo>
                  <a:lnTo>
                    <a:pt x="802" y="131"/>
                  </a:lnTo>
                  <a:lnTo>
                    <a:pt x="803" y="131"/>
                  </a:lnTo>
                  <a:lnTo>
                    <a:pt x="803" y="128"/>
                  </a:lnTo>
                  <a:lnTo>
                    <a:pt x="815" y="120"/>
                  </a:lnTo>
                  <a:lnTo>
                    <a:pt x="812" y="113"/>
                  </a:lnTo>
                  <a:lnTo>
                    <a:pt x="817" y="110"/>
                  </a:lnTo>
                  <a:lnTo>
                    <a:pt x="820" y="101"/>
                  </a:lnTo>
                  <a:lnTo>
                    <a:pt x="823" y="102"/>
                  </a:lnTo>
                  <a:lnTo>
                    <a:pt x="828" y="104"/>
                  </a:lnTo>
                  <a:lnTo>
                    <a:pt x="832" y="107"/>
                  </a:lnTo>
                  <a:lnTo>
                    <a:pt x="835" y="108"/>
                  </a:lnTo>
                  <a:lnTo>
                    <a:pt x="836" y="110"/>
                  </a:lnTo>
                  <a:lnTo>
                    <a:pt x="835" y="111"/>
                  </a:lnTo>
                  <a:lnTo>
                    <a:pt x="833" y="111"/>
                  </a:lnTo>
                  <a:lnTo>
                    <a:pt x="829" y="113"/>
                  </a:lnTo>
                  <a:lnTo>
                    <a:pt x="829" y="117"/>
                  </a:lnTo>
                  <a:lnTo>
                    <a:pt x="829" y="123"/>
                  </a:lnTo>
                  <a:lnTo>
                    <a:pt x="835" y="121"/>
                  </a:lnTo>
                  <a:lnTo>
                    <a:pt x="839" y="120"/>
                  </a:lnTo>
                  <a:lnTo>
                    <a:pt x="840" y="118"/>
                  </a:lnTo>
                  <a:lnTo>
                    <a:pt x="840" y="117"/>
                  </a:lnTo>
                  <a:lnTo>
                    <a:pt x="840" y="114"/>
                  </a:lnTo>
                  <a:lnTo>
                    <a:pt x="842" y="113"/>
                  </a:lnTo>
                  <a:lnTo>
                    <a:pt x="845" y="111"/>
                  </a:lnTo>
                  <a:lnTo>
                    <a:pt x="846" y="113"/>
                  </a:lnTo>
                  <a:lnTo>
                    <a:pt x="848" y="114"/>
                  </a:lnTo>
                  <a:lnTo>
                    <a:pt x="848" y="115"/>
                  </a:lnTo>
                  <a:lnTo>
                    <a:pt x="851" y="115"/>
                  </a:lnTo>
                  <a:lnTo>
                    <a:pt x="849" y="118"/>
                  </a:lnTo>
                  <a:lnTo>
                    <a:pt x="848" y="120"/>
                  </a:lnTo>
                  <a:lnTo>
                    <a:pt x="853" y="120"/>
                  </a:lnTo>
                  <a:lnTo>
                    <a:pt x="853" y="125"/>
                  </a:lnTo>
                  <a:lnTo>
                    <a:pt x="856" y="124"/>
                  </a:lnTo>
                  <a:lnTo>
                    <a:pt x="861" y="121"/>
                  </a:lnTo>
                  <a:lnTo>
                    <a:pt x="862" y="120"/>
                  </a:lnTo>
                  <a:lnTo>
                    <a:pt x="862" y="123"/>
                  </a:lnTo>
                  <a:lnTo>
                    <a:pt x="861" y="125"/>
                  </a:lnTo>
                  <a:lnTo>
                    <a:pt x="859" y="128"/>
                  </a:lnTo>
                  <a:lnTo>
                    <a:pt x="864" y="128"/>
                  </a:lnTo>
                  <a:lnTo>
                    <a:pt x="866" y="128"/>
                  </a:lnTo>
                  <a:lnTo>
                    <a:pt x="866" y="127"/>
                  </a:lnTo>
                  <a:lnTo>
                    <a:pt x="866" y="125"/>
                  </a:lnTo>
                  <a:lnTo>
                    <a:pt x="869" y="125"/>
                  </a:lnTo>
                  <a:lnTo>
                    <a:pt x="872" y="133"/>
                  </a:lnTo>
                  <a:lnTo>
                    <a:pt x="874" y="137"/>
                  </a:lnTo>
                  <a:lnTo>
                    <a:pt x="875" y="140"/>
                  </a:lnTo>
                  <a:lnTo>
                    <a:pt x="872" y="140"/>
                  </a:lnTo>
                  <a:lnTo>
                    <a:pt x="869" y="138"/>
                  </a:lnTo>
                  <a:lnTo>
                    <a:pt x="868" y="137"/>
                  </a:lnTo>
                  <a:lnTo>
                    <a:pt x="864" y="137"/>
                  </a:lnTo>
                  <a:lnTo>
                    <a:pt x="864" y="138"/>
                  </a:lnTo>
                  <a:lnTo>
                    <a:pt x="862" y="141"/>
                  </a:lnTo>
                  <a:lnTo>
                    <a:pt x="859" y="146"/>
                  </a:lnTo>
                  <a:lnTo>
                    <a:pt x="855" y="146"/>
                  </a:lnTo>
                  <a:lnTo>
                    <a:pt x="852" y="146"/>
                  </a:lnTo>
                  <a:lnTo>
                    <a:pt x="848" y="144"/>
                  </a:lnTo>
                  <a:lnTo>
                    <a:pt x="845" y="146"/>
                  </a:lnTo>
                  <a:lnTo>
                    <a:pt x="846" y="147"/>
                  </a:lnTo>
                  <a:lnTo>
                    <a:pt x="848" y="150"/>
                  </a:lnTo>
                  <a:lnTo>
                    <a:pt x="849" y="153"/>
                  </a:lnTo>
                  <a:lnTo>
                    <a:pt x="851" y="156"/>
                  </a:lnTo>
                  <a:lnTo>
                    <a:pt x="858" y="154"/>
                  </a:lnTo>
                  <a:lnTo>
                    <a:pt x="864" y="154"/>
                  </a:lnTo>
                  <a:lnTo>
                    <a:pt x="866" y="149"/>
                  </a:lnTo>
                  <a:lnTo>
                    <a:pt x="872" y="149"/>
                  </a:lnTo>
                  <a:lnTo>
                    <a:pt x="876" y="150"/>
                  </a:lnTo>
                  <a:lnTo>
                    <a:pt x="884" y="151"/>
                  </a:lnTo>
                  <a:lnTo>
                    <a:pt x="888" y="151"/>
                  </a:lnTo>
                  <a:lnTo>
                    <a:pt x="892" y="151"/>
                  </a:lnTo>
                  <a:lnTo>
                    <a:pt x="894" y="150"/>
                  </a:lnTo>
                  <a:lnTo>
                    <a:pt x="895" y="151"/>
                  </a:lnTo>
                  <a:lnTo>
                    <a:pt x="901" y="153"/>
                  </a:lnTo>
                  <a:lnTo>
                    <a:pt x="907" y="156"/>
                  </a:lnTo>
                  <a:lnTo>
                    <a:pt x="907" y="157"/>
                  </a:lnTo>
                  <a:lnTo>
                    <a:pt x="902" y="159"/>
                  </a:lnTo>
                  <a:lnTo>
                    <a:pt x="898" y="159"/>
                  </a:lnTo>
                  <a:lnTo>
                    <a:pt x="898" y="164"/>
                  </a:lnTo>
                  <a:lnTo>
                    <a:pt x="917" y="166"/>
                  </a:lnTo>
                  <a:lnTo>
                    <a:pt x="928" y="167"/>
                  </a:lnTo>
                  <a:lnTo>
                    <a:pt x="938" y="170"/>
                  </a:lnTo>
                  <a:lnTo>
                    <a:pt x="941" y="176"/>
                  </a:lnTo>
                  <a:lnTo>
                    <a:pt x="947" y="176"/>
                  </a:lnTo>
                  <a:lnTo>
                    <a:pt x="950" y="176"/>
                  </a:lnTo>
                  <a:lnTo>
                    <a:pt x="953" y="176"/>
                  </a:lnTo>
                  <a:lnTo>
                    <a:pt x="954" y="177"/>
                  </a:lnTo>
                  <a:lnTo>
                    <a:pt x="956" y="180"/>
                  </a:lnTo>
                  <a:lnTo>
                    <a:pt x="957" y="183"/>
                  </a:lnTo>
                  <a:lnTo>
                    <a:pt x="959" y="185"/>
                  </a:lnTo>
                  <a:lnTo>
                    <a:pt x="960" y="185"/>
                  </a:lnTo>
                  <a:lnTo>
                    <a:pt x="963" y="183"/>
                  </a:lnTo>
                  <a:lnTo>
                    <a:pt x="967" y="183"/>
                  </a:lnTo>
                  <a:lnTo>
                    <a:pt x="972" y="185"/>
                  </a:lnTo>
                  <a:lnTo>
                    <a:pt x="982" y="187"/>
                  </a:lnTo>
                  <a:lnTo>
                    <a:pt x="993" y="195"/>
                  </a:lnTo>
                  <a:lnTo>
                    <a:pt x="1016" y="206"/>
                  </a:lnTo>
                  <a:lnTo>
                    <a:pt x="1016" y="212"/>
                  </a:lnTo>
                  <a:lnTo>
                    <a:pt x="1019" y="212"/>
                  </a:lnTo>
                  <a:lnTo>
                    <a:pt x="1020" y="212"/>
                  </a:lnTo>
                  <a:lnTo>
                    <a:pt x="1022" y="210"/>
                  </a:lnTo>
                  <a:lnTo>
                    <a:pt x="1025" y="212"/>
                  </a:lnTo>
                  <a:lnTo>
                    <a:pt x="1025" y="218"/>
                  </a:lnTo>
                  <a:lnTo>
                    <a:pt x="1029" y="221"/>
                  </a:lnTo>
                  <a:lnTo>
                    <a:pt x="1033" y="222"/>
                  </a:lnTo>
                  <a:lnTo>
                    <a:pt x="1044" y="225"/>
                  </a:lnTo>
                  <a:lnTo>
                    <a:pt x="1044" y="231"/>
                  </a:lnTo>
                  <a:lnTo>
                    <a:pt x="1049" y="231"/>
                  </a:lnTo>
                  <a:lnTo>
                    <a:pt x="1051" y="235"/>
                  </a:lnTo>
                  <a:lnTo>
                    <a:pt x="1052" y="238"/>
                  </a:lnTo>
                  <a:lnTo>
                    <a:pt x="1052" y="241"/>
                  </a:lnTo>
                  <a:lnTo>
                    <a:pt x="1052" y="244"/>
                  </a:lnTo>
                  <a:lnTo>
                    <a:pt x="1051" y="249"/>
                  </a:lnTo>
                  <a:lnTo>
                    <a:pt x="1049" y="255"/>
                  </a:lnTo>
                  <a:lnTo>
                    <a:pt x="1045" y="259"/>
                  </a:lnTo>
                  <a:lnTo>
                    <a:pt x="1041" y="264"/>
                  </a:lnTo>
                  <a:lnTo>
                    <a:pt x="1033" y="269"/>
                  </a:lnTo>
                  <a:lnTo>
                    <a:pt x="1025" y="275"/>
                  </a:lnTo>
                  <a:lnTo>
                    <a:pt x="1019" y="280"/>
                  </a:lnTo>
                  <a:lnTo>
                    <a:pt x="1016" y="281"/>
                  </a:lnTo>
                  <a:lnTo>
                    <a:pt x="1009" y="281"/>
                  </a:lnTo>
                  <a:lnTo>
                    <a:pt x="999" y="280"/>
                  </a:lnTo>
                  <a:lnTo>
                    <a:pt x="979" y="275"/>
                  </a:lnTo>
                  <a:lnTo>
                    <a:pt x="941" y="264"/>
                  </a:lnTo>
                  <a:lnTo>
                    <a:pt x="941" y="256"/>
                  </a:lnTo>
                  <a:lnTo>
                    <a:pt x="940" y="255"/>
                  </a:lnTo>
                  <a:lnTo>
                    <a:pt x="938" y="256"/>
                  </a:lnTo>
                  <a:lnTo>
                    <a:pt x="936" y="258"/>
                  </a:lnTo>
                  <a:lnTo>
                    <a:pt x="933" y="264"/>
                  </a:lnTo>
                  <a:lnTo>
                    <a:pt x="928" y="258"/>
                  </a:lnTo>
                  <a:lnTo>
                    <a:pt x="925" y="254"/>
                  </a:lnTo>
                  <a:lnTo>
                    <a:pt x="923" y="251"/>
                  </a:lnTo>
                  <a:lnTo>
                    <a:pt x="920" y="249"/>
                  </a:lnTo>
                  <a:lnTo>
                    <a:pt x="920" y="251"/>
                  </a:lnTo>
                  <a:lnTo>
                    <a:pt x="920" y="252"/>
                  </a:lnTo>
                  <a:lnTo>
                    <a:pt x="917" y="254"/>
                  </a:lnTo>
                  <a:lnTo>
                    <a:pt x="895" y="239"/>
                  </a:lnTo>
                  <a:lnTo>
                    <a:pt x="905" y="256"/>
                  </a:lnTo>
                  <a:lnTo>
                    <a:pt x="908" y="261"/>
                  </a:lnTo>
                  <a:lnTo>
                    <a:pt x="908" y="269"/>
                  </a:lnTo>
                  <a:lnTo>
                    <a:pt x="914" y="269"/>
                  </a:lnTo>
                  <a:lnTo>
                    <a:pt x="920" y="269"/>
                  </a:lnTo>
                  <a:lnTo>
                    <a:pt x="917" y="278"/>
                  </a:lnTo>
                  <a:lnTo>
                    <a:pt x="927" y="280"/>
                  </a:lnTo>
                  <a:lnTo>
                    <a:pt x="934" y="282"/>
                  </a:lnTo>
                  <a:lnTo>
                    <a:pt x="943" y="285"/>
                  </a:lnTo>
                  <a:lnTo>
                    <a:pt x="950" y="290"/>
                  </a:lnTo>
                  <a:lnTo>
                    <a:pt x="950" y="303"/>
                  </a:lnTo>
                  <a:lnTo>
                    <a:pt x="951" y="316"/>
                  </a:lnTo>
                  <a:lnTo>
                    <a:pt x="953" y="321"/>
                  </a:lnTo>
                  <a:lnTo>
                    <a:pt x="954" y="327"/>
                  </a:lnTo>
                  <a:lnTo>
                    <a:pt x="959" y="339"/>
                  </a:lnTo>
                  <a:lnTo>
                    <a:pt x="963" y="339"/>
                  </a:lnTo>
                  <a:lnTo>
                    <a:pt x="966" y="339"/>
                  </a:lnTo>
                  <a:lnTo>
                    <a:pt x="969" y="339"/>
                  </a:lnTo>
                  <a:lnTo>
                    <a:pt x="969" y="344"/>
                  </a:lnTo>
                  <a:lnTo>
                    <a:pt x="969" y="350"/>
                  </a:lnTo>
                  <a:lnTo>
                    <a:pt x="972" y="350"/>
                  </a:lnTo>
                  <a:lnTo>
                    <a:pt x="980" y="350"/>
                  </a:lnTo>
                  <a:lnTo>
                    <a:pt x="995" y="353"/>
                  </a:lnTo>
                  <a:lnTo>
                    <a:pt x="993" y="354"/>
                  </a:lnTo>
                  <a:lnTo>
                    <a:pt x="995" y="356"/>
                  </a:lnTo>
                  <a:lnTo>
                    <a:pt x="1000" y="356"/>
                  </a:lnTo>
                  <a:lnTo>
                    <a:pt x="1000" y="353"/>
                  </a:lnTo>
                  <a:lnTo>
                    <a:pt x="1003" y="352"/>
                  </a:lnTo>
                  <a:lnTo>
                    <a:pt x="1005" y="350"/>
                  </a:lnTo>
                  <a:lnTo>
                    <a:pt x="1006" y="346"/>
                  </a:lnTo>
                  <a:lnTo>
                    <a:pt x="1006" y="340"/>
                  </a:lnTo>
                  <a:lnTo>
                    <a:pt x="1005" y="336"/>
                  </a:lnTo>
                  <a:lnTo>
                    <a:pt x="1005" y="330"/>
                  </a:lnTo>
                  <a:lnTo>
                    <a:pt x="1003" y="330"/>
                  </a:lnTo>
                  <a:lnTo>
                    <a:pt x="1002" y="330"/>
                  </a:lnTo>
                  <a:lnTo>
                    <a:pt x="999" y="331"/>
                  </a:lnTo>
                  <a:lnTo>
                    <a:pt x="997" y="330"/>
                  </a:lnTo>
                  <a:lnTo>
                    <a:pt x="993" y="328"/>
                  </a:lnTo>
                  <a:lnTo>
                    <a:pt x="990" y="326"/>
                  </a:lnTo>
                  <a:lnTo>
                    <a:pt x="989" y="323"/>
                  </a:lnTo>
                  <a:lnTo>
                    <a:pt x="989" y="318"/>
                  </a:lnTo>
                  <a:lnTo>
                    <a:pt x="989" y="314"/>
                  </a:lnTo>
                  <a:lnTo>
                    <a:pt x="989" y="310"/>
                  </a:lnTo>
                  <a:lnTo>
                    <a:pt x="992" y="300"/>
                  </a:lnTo>
                  <a:lnTo>
                    <a:pt x="1002" y="307"/>
                  </a:lnTo>
                  <a:lnTo>
                    <a:pt x="1016" y="314"/>
                  </a:lnTo>
                  <a:lnTo>
                    <a:pt x="1029" y="321"/>
                  </a:lnTo>
                  <a:lnTo>
                    <a:pt x="1036" y="324"/>
                  </a:lnTo>
                  <a:lnTo>
                    <a:pt x="1041" y="326"/>
                  </a:lnTo>
                  <a:lnTo>
                    <a:pt x="1046" y="324"/>
                  </a:lnTo>
                  <a:lnTo>
                    <a:pt x="1048" y="323"/>
                  </a:lnTo>
                  <a:lnTo>
                    <a:pt x="1049" y="323"/>
                  </a:lnTo>
                  <a:lnTo>
                    <a:pt x="1048" y="321"/>
                  </a:lnTo>
                  <a:lnTo>
                    <a:pt x="1046" y="318"/>
                  </a:lnTo>
                  <a:lnTo>
                    <a:pt x="1039" y="313"/>
                  </a:lnTo>
                  <a:lnTo>
                    <a:pt x="1036" y="308"/>
                  </a:lnTo>
                  <a:lnTo>
                    <a:pt x="1035" y="304"/>
                  </a:lnTo>
                  <a:lnTo>
                    <a:pt x="1033" y="301"/>
                  </a:lnTo>
                  <a:lnTo>
                    <a:pt x="1033" y="297"/>
                  </a:lnTo>
                  <a:lnTo>
                    <a:pt x="1033" y="292"/>
                  </a:lnTo>
                  <a:lnTo>
                    <a:pt x="1051" y="278"/>
                  </a:lnTo>
                  <a:lnTo>
                    <a:pt x="1061" y="271"/>
                  </a:lnTo>
                  <a:lnTo>
                    <a:pt x="1067" y="267"/>
                  </a:lnTo>
                  <a:lnTo>
                    <a:pt x="1069" y="268"/>
                  </a:lnTo>
                  <a:lnTo>
                    <a:pt x="1071" y="269"/>
                  </a:lnTo>
                  <a:lnTo>
                    <a:pt x="1072" y="271"/>
                  </a:lnTo>
                  <a:lnTo>
                    <a:pt x="1074" y="272"/>
                  </a:lnTo>
                  <a:lnTo>
                    <a:pt x="1077" y="272"/>
                  </a:lnTo>
                  <a:lnTo>
                    <a:pt x="1078" y="272"/>
                  </a:lnTo>
                  <a:lnTo>
                    <a:pt x="1081" y="272"/>
                  </a:lnTo>
                  <a:lnTo>
                    <a:pt x="1082" y="272"/>
                  </a:lnTo>
                  <a:lnTo>
                    <a:pt x="1084" y="274"/>
                  </a:lnTo>
                  <a:lnTo>
                    <a:pt x="1085" y="275"/>
                  </a:lnTo>
                  <a:lnTo>
                    <a:pt x="1087" y="278"/>
                  </a:lnTo>
                  <a:lnTo>
                    <a:pt x="1091" y="287"/>
                  </a:lnTo>
                  <a:lnTo>
                    <a:pt x="1094" y="282"/>
                  </a:lnTo>
                  <a:lnTo>
                    <a:pt x="1095" y="280"/>
                  </a:lnTo>
                  <a:lnTo>
                    <a:pt x="1094" y="280"/>
                  </a:lnTo>
                  <a:lnTo>
                    <a:pt x="1094" y="278"/>
                  </a:lnTo>
                  <a:lnTo>
                    <a:pt x="1100" y="269"/>
                  </a:lnTo>
                  <a:lnTo>
                    <a:pt x="1103" y="262"/>
                  </a:lnTo>
                  <a:lnTo>
                    <a:pt x="1107" y="254"/>
                  </a:lnTo>
                  <a:lnTo>
                    <a:pt x="1107" y="251"/>
                  </a:lnTo>
                  <a:lnTo>
                    <a:pt x="1105" y="246"/>
                  </a:lnTo>
                  <a:lnTo>
                    <a:pt x="1105" y="245"/>
                  </a:lnTo>
                  <a:lnTo>
                    <a:pt x="1104" y="244"/>
                  </a:lnTo>
                  <a:lnTo>
                    <a:pt x="1101" y="242"/>
                  </a:lnTo>
                  <a:lnTo>
                    <a:pt x="1100" y="242"/>
                  </a:lnTo>
                  <a:lnTo>
                    <a:pt x="1098" y="241"/>
                  </a:lnTo>
                  <a:lnTo>
                    <a:pt x="1100" y="239"/>
                  </a:lnTo>
                  <a:lnTo>
                    <a:pt x="1103" y="236"/>
                  </a:lnTo>
                  <a:lnTo>
                    <a:pt x="1107" y="228"/>
                  </a:lnTo>
                  <a:lnTo>
                    <a:pt x="1110" y="223"/>
                  </a:lnTo>
                  <a:lnTo>
                    <a:pt x="1110" y="221"/>
                  </a:lnTo>
                  <a:lnTo>
                    <a:pt x="1111" y="216"/>
                  </a:lnTo>
                  <a:lnTo>
                    <a:pt x="1111" y="213"/>
                  </a:lnTo>
                  <a:lnTo>
                    <a:pt x="1110" y="209"/>
                  </a:lnTo>
                  <a:lnTo>
                    <a:pt x="1107" y="203"/>
                  </a:lnTo>
                  <a:lnTo>
                    <a:pt x="1100" y="192"/>
                  </a:lnTo>
                  <a:lnTo>
                    <a:pt x="1110" y="197"/>
                  </a:lnTo>
                  <a:lnTo>
                    <a:pt x="1114" y="199"/>
                  </a:lnTo>
                  <a:lnTo>
                    <a:pt x="1118" y="200"/>
                  </a:lnTo>
                  <a:lnTo>
                    <a:pt x="1123" y="200"/>
                  </a:lnTo>
                  <a:lnTo>
                    <a:pt x="1127" y="200"/>
                  </a:lnTo>
                  <a:lnTo>
                    <a:pt x="1131" y="200"/>
                  </a:lnTo>
                  <a:lnTo>
                    <a:pt x="1136" y="200"/>
                  </a:lnTo>
                  <a:lnTo>
                    <a:pt x="1137" y="203"/>
                  </a:lnTo>
                  <a:lnTo>
                    <a:pt x="1141" y="206"/>
                  </a:lnTo>
                  <a:lnTo>
                    <a:pt x="1144" y="210"/>
                  </a:lnTo>
                  <a:lnTo>
                    <a:pt x="1147" y="215"/>
                  </a:lnTo>
                  <a:lnTo>
                    <a:pt x="1153" y="226"/>
                  </a:lnTo>
                  <a:lnTo>
                    <a:pt x="1157" y="233"/>
                  </a:lnTo>
                  <a:lnTo>
                    <a:pt x="1149" y="233"/>
                  </a:lnTo>
                  <a:lnTo>
                    <a:pt x="1143" y="235"/>
                  </a:lnTo>
                  <a:lnTo>
                    <a:pt x="1136" y="236"/>
                  </a:lnTo>
                  <a:lnTo>
                    <a:pt x="1134" y="239"/>
                  </a:lnTo>
                  <a:lnTo>
                    <a:pt x="1131" y="242"/>
                  </a:lnTo>
                  <a:lnTo>
                    <a:pt x="1130" y="244"/>
                  </a:lnTo>
                  <a:lnTo>
                    <a:pt x="1130" y="245"/>
                  </a:lnTo>
                  <a:lnTo>
                    <a:pt x="1130" y="248"/>
                  </a:lnTo>
                  <a:lnTo>
                    <a:pt x="1130" y="252"/>
                  </a:lnTo>
                  <a:lnTo>
                    <a:pt x="1131" y="255"/>
                  </a:lnTo>
                  <a:lnTo>
                    <a:pt x="1133" y="259"/>
                  </a:lnTo>
                  <a:lnTo>
                    <a:pt x="1139" y="272"/>
                  </a:lnTo>
                  <a:lnTo>
                    <a:pt x="1149" y="271"/>
                  </a:lnTo>
                  <a:lnTo>
                    <a:pt x="1154" y="269"/>
                  </a:lnTo>
                  <a:lnTo>
                    <a:pt x="1160" y="267"/>
                  </a:lnTo>
                  <a:lnTo>
                    <a:pt x="1163" y="262"/>
                  </a:lnTo>
                  <a:lnTo>
                    <a:pt x="1164" y="259"/>
                  </a:lnTo>
                  <a:lnTo>
                    <a:pt x="1166" y="258"/>
                  </a:lnTo>
                  <a:lnTo>
                    <a:pt x="1167" y="259"/>
                  </a:lnTo>
                  <a:lnTo>
                    <a:pt x="1169" y="261"/>
                  </a:lnTo>
                  <a:lnTo>
                    <a:pt x="1170" y="262"/>
                  </a:lnTo>
                  <a:lnTo>
                    <a:pt x="1172" y="261"/>
                  </a:lnTo>
                  <a:lnTo>
                    <a:pt x="1173" y="256"/>
                  </a:lnTo>
                  <a:lnTo>
                    <a:pt x="1175" y="248"/>
                  </a:lnTo>
                  <a:lnTo>
                    <a:pt x="1176" y="233"/>
                  </a:lnTo>
                  <a:lnTo>
                    <a:pt x="1180" y="233"/>
                  </a:lnTo>
                  <a:lnTo>
                    <a:pt x="1183" y="233"/>
                  </a:lnTo>
                  <a:lnTo>
                    <a:pt x="1188" y="232"/>
                  </a:lnTo>
                  <a:lnTo>
                    <a:pt x="1190" y="231"/>
                  </a:lnTo>
                  <a:lnTo>
                    <a:pt x="1190" y="225"/>
                  </a:lnTo>
                  <a:lnTo>
                    <a:pt x="1193" y="225"/>
                  </a:lnTo>
                  <a:lnTo>
                    <a:pt x="1196" y="225"/>
                  </a:lnTo>
                  <a:lnTo>
                    <a:pt x="1199" y="226"/>
                  </a:lnTo>
                  <a:lnTo>
                    <a:pt x="1202" y="225"/>
                  </a:lnTo>
                  <a:lnTo>
                    <a:pt x="1208" y="222"/>
                  </a:lnTo>
                  <a:lnTo>
                    <a:pt x="1215" y="218"/>
                  </a:lnTo>
                  <a:lnTo>
                    <a:pt x="1222" y="212"/>
                  </a:lnTo>
                  <a:lnTo>
                    <a:pt x="1229" y="209"/>
                  </a:lnTo>
                  <a:lnTo>
                    <a:pt x="1235" y="209"/>
                  </a:lnTo>
                  <a:lnTo>
                    <a:pt x="1241" y="209"/>
                  </a:lnTo>
                  <a:lnTo>
                    <a:pt x="1242" y="203"/>
                  </a:lnTo>
                  <a:lnTo>
                    <a:pt x="1245" y="203"/>
                  </a:lnTo>
                  <a:lnTo>
                    <a:pt x="1248" y="203"/>
                  </a:lnTo>
                  <a:lnTo>
                    <a:pt x="1252" y="206"/>
                  </a:lnTo>
                  <a:lnTo>
                    <a:pt x="1257" y="209"/>
                  </a:lnTo>
                  <a:lnTo>
                    <a:pt x="1257" y="200"/>
                  </a:lnTo>
                  <a:lnTo>
                    <a:pt x="1258" y="199"/>
                  </a:lnTo>
                  <a:lnTo>
                    <a:pt x="1260" y="197"/>
                  </a:lnTo>
                  <a:lnTo>
                    <a:pt x="1265" y="195"/>
                  </a:lnTo>
                  <a:lnTo>
                    <a:pt x="1277" y="189"/>
                  </a:lnTo>
                  <a:lnTo>
                    <a:pt x="1277" y="190"/>
                  </a:lnTo>
                  <a:lnTo>
                    <a:pt x="1275" y="192"/>
                  </a:lnTo>
                  <a:lnTo>
                    <a:pt x="1274" y="195"/>
                  </a:lnTo>
                  <a:lnTo>
                    <a:pt x="1277" y="196"/>
                  </a:lnTo>
                  <a:lnTo>
                    <a:pt x="1281" y="197"/>
                  </a:lnTo>
                  <a:lnTo>
                    <a:pt x="1281" y="202"/>
                  </a:lnTo>
                  <a:lnTo>
                    <a:pt x="1281" y="203"/>
                  </a:lnTo>
                  <a:lnTo>
                    <a:pt x="1283" y="205"/>
                  </a:lnTo>
                  <a:lnTo>
                    <a:pt x="1284" y="206"/>
                  </a:lnTo>
                  <a:lnTo>
                    <a:pt x="1287" y="208"/>
                  </a:lnTo>
                  <a:lnTo>
                    <a:pt x="1284" y="209"/>
                  </a:lnTo>
                  <a:lnTo>
                    <a:pt x="1274" y="209"/>
                  </a:lnTo>
                  <a:lnTo>
                    <a:pt x="1274" y="215"/>
                  </a:lnTo>
                  <a:lnTo>
                    <a:pt x="1278" y="215"/>
                  </a:lnTo>
                  <a:lnTo>
                    <a:pt x="1283" y="215"/>
                  </a:lnTo>
                  <a:lnTo>
                    <a:pt x="1288" y="215"/>
                  </a:lnTo>
                  <a:lnTo>
                    <a:pt x="1293" y="215"/>
                  </a:lnTo>
                  <a:lnTo>
                    <a:pt x="1294" y="213"/>
                  </a:lnTo>
                  <a:lnTo>
                    <a:pt x="1294" y="212"/>
                  </a:lnTo>
                  <a:lnTo>
                    <a:pt x="1296" y="209"/>
                  </a:lnTo>
                  <a:lnTo>
                    <a:pt x="1297" y="209"/>
                  </a:lnTo>
                  <a:lnTo>
                    <a:pt x="1298" y="209"/>
                  </a:lnTo>
                  <a:lnTo>
                    <a:pt x="1300" y="210"/>
                  </a:lnTo>
                  <a:lnTo>
                    <a:pt x="1301" y="213"/>
                  </a:lnTo>
                  <a:lnTo>
                    <a:pt x="1304" y="216"/>
                  </a:lnTo>
                  <a:lnTo>
                    <a:pt x="1306" y="218"/>
                  </a:lnTo>
                  <a:lnTo>
                    <a:pt x="1307" y="218"/>
                  </a:lnTo>
                  <a:lnTo>
                    <a:pt x="1307" y="209"/>
                  </a:lnTo>
                  <a:lnTo>
                    <a:pt x="1306" y="209"/>
                  </a:lnTo>
                  <a:lnTo>
                    <a:pt x="1307" y="208"/>
                  </a:lnTo>
                  <a:lnTo>
                    <a:pt x="1313" y="205"/>
                  </a:lnTo>
                  <a:lnTo>
                    <a:pt x="1323" y="197"/>
                  </a:lnTo>
                  <a:lnTo>
                    <a:pt x="1327" y="197"/>
                  </a:lnTo>
                  <a:lnTo>
                    <a:pt x="1332" y="199"/>
                  </a:lnTo>
                  <a:lnTo>
                    <a:pt x="1337" y="202"/>
                  </a:lnTo>
                  <a:lnTo>
                    <a:pt x="1346" y="206"/>
                  </a:lnTo>
                  <a:lnTo>
                    <a:pt x="1349" y="206"/>
                  </a:lnTo>
                  <a:lnTo>
                    <a:pt x="1353" y="206"/>
                  </a:lnTo>
                  <a:lnTo>
                    <a:pt x="1355" y="206"/>
                  </a:lnTo>
                  <a:lnTo>
                    <a:pt x="1355" y="205"/>
                  </a:lnTo>
                  <a:lnTo>
                    <a:pt x="1353" y="202"/>
                  </a:lnTo>
                  <a:lnTo>
                    <a:pt x="1350" y="197"/>
                  </a:lnTo>
                  <a:lnTo>
                    <a:pt x="1353" y="197"/>
                  </a:lnTo>
                  <a:lnTo>
                    <a:pt x="1353" y="199"/>
                  </a:lnTo>
                  <a:lnTo>
                    <a:pt x="1353" y="200"/>
                  </a:lnTo>
                  <a:lnTo>
                    <a:pt x="1355" y="200"/>
                  </a:lnTo>
                  <a:lnTo>
                    <a:pt x="1356" y="200"/>
                  </a:lnTo>
                  <a:lnTo>
                    <a:pt x="1380" y="192"/>
                  </a:lnTo>
                  <a:lnTo>
                    <a:pt x="1379" y="193"/>
                  </a:lnTo>
                  <a:lnTo>
                    <a:pt x="1378" y="195"/>
                  </a:lnTo>
                  <a:lnTo>
                    <a:pt x="1376" y="197"/>
                  </a:lnTo>
                  <a:lnTo>
                    <a:pt x="1378" y="202"/>
                  </a:lnTo>
                  <a:lnTo>
                    <a:pt x="1379" y="206"/>
                  </a:lnTo>
                  <a:lnTo>
                    <a:pt x="1382" y="209"/>
                  </a:lnTo>
                  <a:lnTo>
                    <a:pt x="1386" y="213"/>
                  </a:lnTo>
                  <a:lnTo>
                    <a:pt x="1389" y="218"/>
                  </a:lnTo>
                  <a:lnTo>
                    <a:pt x="1391" y="213"/>
                  </a:lnTo>
                  <a:lnTo>
                    <a:pt x="1391" y="210"/>
                  </a:lnTo>
                  <a:lnTo>
                    <a:pt x="1389" y="203"/>
                  </a:lnTo>
                  <a:lnTo>
                    <a:pt x="1395" y="200"/>
                  </a:lnTo>
                  <a:lnTo>
                    <a:pt x="1398" y="203"/>
                  </a:lnTo>
                  <a:lnTo>
                    <a:pt x="1401" y="205"/>
                  </a:lnTo>
                  <a:lnTo>
                    <a:pt x="1401" y="206"/>
                  </a:lnTo>
                  <a:lnTo>
                    <a:pt x="1405" y="205"/>
                  </a:lnTo>
                  <a:lnTo>
                    <a:pt x="1408" y="203"/>
                  </a:lnTo>
                  <a:lnTo>
                    <a:pt x="1409" y="203"/>
                  </a:lnTo>
                  <a:lnTo>
                    <a:pt x="1409" y="192"/>
                  </a:lnTo>
                  <a:lnTo>
                    <a:pt x="1408" y="186"/>
                  </a:lnTo>
                  <a:lnTo>
                    <a:pt x="1406" y="180"/>
                  </a:lnTo>
                  <a:lnTo>
                    <a:pt x="1404" y="173"/>
                  </a:lnTo>
                  <a:lnTo>
                    <a:pt x="1406" y="173"/>
                  </a:lnTo>
                  <a:lnTo>
                    <a:pt x="1406" y="172"/>
                  </a:lnTo>
                  <a:lnTo>
                    <a:pt x="1406" y="170"/>
                  </a:lnTo>
                  <a:lnTo>
                    <a:pt x="1406" y="167"/>
                  </a:lnTo>
                  <a:lnTo>
                    <a:pt x="1419" y="169"/>
                  </a:lnTo>
                  <a:lnTo>
                    <a:pt x="1434" y="170"/>
                  </a:lnTo>
                  <a:lnTo>
                    <a:pt x="1435" y="166"/>
                  </a:lnTo>
                  <a:lnTo>
                    <a:pt x="1435" y="163"/>
                  </a:lnTo>
                  <a:lnTo>
                    <a:pt x="1437" y="161"/>
                  </a:lnTo>
                  <a:lnTo>
                    <a:pt x="1438" y="163"/>
                  </a:lnTo>
                  <a:lnTo>
                    <a:pt x="1441" y="164"/>
                  </a:lnTo>
                  <a:lnTo>
                    <a:pt x="1445" y="167"/>
                  </a:lnTo>
                  <a:lnTo>
                    <a:pt x="1452" y="169"/>
                  </a:lnTo>
                  <a:lnTo>
                    <a:pt x="1461" y="169"/>
                  </a:lnTo>
                  <a:lnTo>
                    <a:pt x="1471" y="169"/>
                  </a:lnTo>
                  <a:lnTo>
                    <a:pt x="1481" y="170"/>
                  </a:lnTo>
                  <a:lnTo>
                    <a:pt x="1478" y="179"/>
                  </a:lnTo>
                  <a:lnTo>
                    <a:pt x="1477" y="185"/>
                  </a:lnTo>
                  <a:lnTo>
                    <a:pt x="1477" y="186"/>
                  </a:lnTo>
                  <a:lnTo>
                    <a:pt x="1478" y="187"/>
                  </a:lnTo>
                  <a:lnTo>
                    <a:pt x="1480" y="187"/>
                  </a:lnTo>
                  <a:lnTo>
                    <a:pt x="1481" y="186"/>
                  </a:lnTo>
                  <a:lnTo>
                    <a:pt x="1483" y="183"/>
                  </a:lnTo>
                  <a:lnTo>
                    <a:pt x="1483" y="179"/>
                  </a:lnTo>
                  <a:lnTo>
                    <a:pt x="1483" y="176"/>
                  </a:lnTo>
                  <a:lnTo>
                    <a:pt x="1486" y="177"/>
                  </a:lnTo>
                  <a:lnTo>
                    <a:pt x="1487" y="179"/>
                  </a:lnTo>
                  <a:lnTo>
                    <a:pt x="1488" y="182"/>
                  </a:lnTo>
                  <a:lnTo>
                    <a:pt x="1491" y="182"/>
                  </a:lnTo>
                  <a:lnTo>
                    <a:pt x="1494" y="182"/>
                  </a:lnTo>
                  <a:lnTo>
                    <a:pt x="1497" y="180"/>
                  </a:lnTo>
                  <a:lnTo>
                    <a:pt x="1500" y="182"/>
                  </a:lnTo>
                  <a:lnTo>
                    <a:pt x="1499" y="185"/>
                  </a:lnTo>
                  <a:lnTo>
                    <a:pt x="1499" y="187"/>
                  </a:lnTo>
                  <a:lnTo>
                    <a:pt x="1499" y="189"/>
                  </a:lnTo>
                  <a:lnTo>
                    <a:pt x="1500" y="189"/>
                  </a:lnTo>
                  <a:lnTo>
                    <a:pt x="1501" y="190"/>
                  </a:lnTo>
                  <a:lnTo>
                    <a:pt x="1503" y="190"/>
                  </a:lnTo>
                  <a:lnTo>
                    <a:pt x="1506" y="190"/>
                  </a:lnTo>
                  <a:lnTo>
                    <a:pt x="1509" y="189"/>
                  </a:lnTo>
                  <a:lnTo>
                    <a:pt x="1512" y="189"/>
                  </a:lnTo>
                  <a:lnTo>
                    <a:pt x="1522" y="203"/>
                  </a:lnTo>
                  <a:lnTo>
                    <a:pt x="1529" y="213"/>
                  </a:lnTo>
                  <a:lnTo>
                    <a:pt x="1533" y="221"/>
                  </a:lnTo>
                  <a:lnTo>
                    <a:pt x="1540" y="208"/>
                  </a:lnTo>
                  <a:lnTo>
                    <a:pt x="1543" y="200"/>
                  </a:lnTo>
                  <a:lnTo>
                    <a:pt x="1548" y="192"/>
                  </a:lnTo>
                  <a:lnTo>
                    <a:pt x="1539" y="195"/>
                  </a:lnTo>
                  <a:lnTo>
                    <a:pt x="1537" y="182"/>
                  </a:lnTo>
                  <a:lnTo>
                    <a:pt x="1539" y="167"/>
                  </a:lnTo>
                  <a:lnTo>
                    <a:pt x="1535" y="167"/>
                  </a:lnTo>
                  <a:lnTo>
                    <a:pt x="1530" y="166"/>
                  </a:lnTo>
                  <a:lnTo>
                    <a:pt x="1526" y="166"/>
                  </a:lnTo>
                  <a:lnTo>
                    <a:pt x="1519" y="164"/>
                  </a:lnTo>
                  <a:lnTo>
                    <a:pt x="1520" y="160"/>
                  </a:lnTo>
                  <a:lnTo>
                    <a:pt x="1519" y="156"/>
                  </a:lnTo>
                  <a:lnTo>
                    <a:pt x="1519" y="151"/>
                  </a:lnTo>
                  <a:lnTo>
                    <a:pt x="1519" y="150"/>
                  </a:lnTo>
                  <a:lnTo>
                    <a:pt x="1519" y="149"/>
                  </a:lnTo>
                  <a:lnTo>
                    <a:pt x="1527" y="146"/>
                  </a:lnTo>
                  <a:lnTo>
                    <a:pt x="1527" y="140"/>
                  </a:lnTo>
                  <a:lnTo>
                    <a:pt x="1527" y="134"/>
                  </a:lnTo>
                  <a:lnTo>
                    <a:pt x="1526" y="125"/>
                  </a:lnTo>
                  <a:lnTo>
                    <a:pt x="1524" y="115"/>
                  </a:lnTo>
                  <a:lnTo>
                    <a:pt x="1522" y="104"/>
                  </a:lnTo>
                  <a:lnTo>
                    <a:pt x="1524" y="102"/>
                  </a:lnTo>
                  <a:lnTo>
                    <a:pt x="1527" y="102"/>
                  </a:lnTo>
                  <a:lnTo>
                    <a:pt x="1530" y="102"/>
                  </a:lnTo>
                  <a:lnTo>
                    <a:pt x="1533" y="101"/>
                  </a:lnTo>
                  <a:lnTo>
                    <a:pt x="1536" y="98"/>
                  </a:lnTo>
                  <a:lnTo>
                    <a:pt x="1539" y="95"/>
                  </a:lnTo>
                  <a:lnTo>
                    <a:pt x="1542" y="87"/>
                  </a:lnTo>
                  <a:lnTo>
                    <a:pt x="1546" y="79"/>
                  </a:lnTo>
                  <a:lnTo>
                    <a:pt x="1549" y="75"/>
                  </a:lnTo>
                  <a:lnTo>
                    <a:pt x="1552" y="74"/>
                  </a:lnTo>
                  <a:lnTo>
                    <a:pt x="1555" y="74"/>
                  </a:lnTo>
                  <a:lnTo>
                    <a:pt x="1558" y="66"/>
                  </a:lnTo>
                  <a:lnTo>
                    <a:pt x="1560" y="59"/>
                  </a:lnTo>
                  <a:lnTo>
                    <a:pt x="1562" y="53"/>
                  </a:lnTo>
                  <a:lnTo>
                    <a:pt x="1563" y="51"/>
                  </a:lnTo>
                  <a:lnTo>
                    <a:pt x="1566" y="49"/>
                  </a:lnTo>
                  <a:lnTo>
                    <a:pt x="1568" y="48"/>
                  </a:lnTo>
                  <a:lnTo>
                    <a:pt x="1571" y="46"/>
                  </a:lnTo>
                  <a:lnTo>
                    <a:pt x="1578" y="45"/>
                  </a:lnTo>
                  <a:lnTo>
                    <a:pt x="1586" y="45"/>
                  </a:lnTo>
                  <a:lnTo>
                    <a:pt x="1595" y="43"/>
                  </a:lnTo>
                  <a:lnTo>
                    <a:pt x="1604" y="45"/>
                  </a:lnTo>
                  <a:lnTo>
                    <a:pt x="1612" y="46"/>
                  </a:lnTo>
                  <a:lnTo>
                    <a:pt x="1618" y="48"/>
                  </a:lnTo>
                  <a:lnTo>
                    <a:pt x="1620" y="49"/>
                  </a:lnTo>
                  <a:lnTo>
                    <a:pt x="1621" y="51"/>
                  </a:lnTo>
                  <a:lnTo>
                    <a:pt x="1624" y="56"/>
                  </a:lnTo>
                  <a:lnTo>
                    <a:pt x="1624" y="61"/>
                  </a:lnTo>
                  <a:lnTo>
                    <a:pt x="1625" y="68"/>
                  </a:lnTo>
                  <a:lnTo>
                    <a:pt x="1625" y="74"/>
                  </a:lnTo>
                  <a:lnTo>
                    <a:pt x="1624" y="87"/>
                  </a:lnTo>
                  <a:lnTo>
                    <a:pt x="1621" y="98"/>
                  </a:lnTo>
                  <a:lnTo>
                    <a:pt x="1620" y="101"/>
                  </a:lnTo>
                  <a:lnTo>
                    <a:pt x="1618" y="102"/>
                  </a:lnTo>
                  <a:lnTo>
                    <a:pt x="1614" y="107"/>
                  </a:lnTo>
                  <a:lnTo>
                    <a:pt x="1611" y="113"/>
                  </a:lnTo>
                  <a:lnTo>
                    <a:pt x="1611" y="115"/>
                  </a:lnTo>
                  <a:lnTo>
                    <a:pt x="1611" y="118"/>
                  </a:lnTo>
                  <a:lnTo>
                    <a:pt x="1612" y="120"/>
                  </a:lnTo>
                  <a:lnTo>
                    <a:pt x="1612" y="121"/>
                  </a:lnTo>
                  <a:lnTo>
                    <a:pt x="1612" y="123"/>
                  </a:lnTo>
                  <a:lnTo>
                    <a:pt x="1614" y="125"/>
                  </a:lnTo>
                  <a:lnTo>
                    <a:pt x="1617" y="130"/>
                  </a:lnTo>
                  <a:lnTo>
                    <a:pt x="1621" y="134"/>
                  </a:lnTo>
                  <a:lnTo>
                    <a:pt x="1625" y="138"/>
                  </a:lnTo>
                  <a:lnTo>
                    <a:pt x="1627" y="141"/>
                  </a:lnTo>
                  <a:lnTo>
                    <a:pt x="1627" y="143"/>
                  </a:lnTo>
                  <a:lnTo>
                    <a:pt x="1627" y="147"/>
                  </a:lnTo>
                  <a:lnTo>
                    <a:pt x="1625" y="153"/>
                  </a:lnTo>
                  <a:lnTo>
                    <a:pt x="1622" y="163"/>
                  </a:lnTo>
                  <a:lnTo>
                    <a:pt x="1620" y="169"/>
                  </a:lnTo>
                  <a:lnTo>
                    <a:pt x="1618" y="174"/>
                  </a:lnTo>
                  <a:lnTo>
                    <a:pt x="1618" y="180"/>
                  </a:lnTo>
                  <a:lnTo>
                    <a:pt x="1620" y="187"/>
                  </a:lnTo>
                  <a:lnTo>
                    <a:pt x="1622" y="192"/>
                  </a:lnTo>
                  <a:lnTo>
                    <a:pt x="1624" y="195"/>
                  </a:lnTo>
                  <a:lnTo>
                    <a:pt x="1627" y="197"/>
                  </a:lnTo>
                  <a:lnTo>
                    <a:pt x="1632" y="202"/>
                  </a:lnTo>
                  <a:lnTo>
                    <a:pt x="1634" y="205"/>
                  </a:lnTo>
                  <a:lnTo>
                    <a:pt x="1635" y="206"/>
                  </a:lnTo>
                  <a:lnTo>
                    <a:pt x="1637" y="222"/>
                  </a:lnTo>
                  <a:lnTo>
                    <a:pt x="1635" y="236"/>
                  </a:lnTo>
                  <a:lnTo>
                    <a:pt x="1621" y="248"/>
                  </a:lnTo>
                  <a:lnTo>
                    <a:pt x="1622" y="249"/>
                  </a:lnTo>
                  <a:lnTo>
                    <a:pt x="1624" y="251"/>
                  </a:lnTo>
                  <a:lnTo>
                    <a:pt x="1625" y="252"/>
                  </a:lnTo>
                  <a:lnTo>
                    <a:pt x="1624" y="256"/>
                  </a:lnTo>
                  <a:lnTo>
                    <a:pt x="1621" y="255"/>
                  </a:lnTo>
                  <a:lnTo>
                    <a:pt x="1620" y="256"/>
                  </a:lnTo>
                  <a:lnTo>
                    <a:pt x="1617" y="258"/>
                  </a:lnTo>
                  <a:lnTo>
                    <a:pt x="1614" y="255"/>
                  </a:lnTo>
                  <a:lnTo>
                    <a:pt x="1611" y="254"/>
                  </a:lnTo>
                  <a:lnTo>
                    <a:pt x="1609" y="254"/>
                  </a:lnTo>
                  <a:lnTo>
                    <a:pt x="1608" y="254"/>
                  </a:lnTo>
                  <a:lnTo>
                    <a:pt x="1605" y="255"/>
                  </a:lnTo>
                  <a:lnTo>
                    <a:pt x="1602" y="258"/>
                  </a:lnTo>
                  <a:lnTo>
                    <a:pt x="1598" y="262"/>
                  </a:lnTo>
                  <a:lnTo>
                    <a:pt x="1594" y="264"/>
                  </a:lnTo>
                  <a:lnTo>
                    <a:pt x="1578" y="265"/>
                  </a:lnTo>
                  <a:lnTo>
                    <a:pt x="1563" y="264"/>
                  </a:lnTo>
                  <a:lnTo>
                    <a:pt x="1572" y="272"/>
                  </a:lnTo>
                  <a:lnTo>
                    <a:pt x="1578" y="275"/>
                  </a:lnTo>
                  <a:lnTo>
                    <a:pt x="1581" y="277"/>
                  </a:lnTo>
                  <a:lnTo>
                    <a:pt x="1584" y="278"/>
                  </a:lnTo>
                  <a:lnTo>
                    <a:pt x="1591" y="278"/>
                  </a:lnTo>
                  <a:lnTo>
                    <a:pt x="1596" y="277"/>
                  </a:lnTo>
                  <a:lnTo>
                    <a:pt x="1604" y="275"/>
                  </a:lnTo>
                  <a:lnTo>
                    <a:pt x="1607" y="277"/>
                  </a:lnTo>
                  <a:lnTo>
                    <a:pt x="1611" y="278"/>
                  </a:lnTo>
                  <a:lnTo>
                    <a:pt x="1612" y="281"/>
                  </a:lnTo>
                  <a:lnTo>
                    <a:pt x="1615" y="287"/>
                  </a:lnTo>
                  <a:lnTo>
                    <a:pt x="1620" y="294"/>
                  </a:lnTo>
                  <a:lnTo>
                    <a:pt x="1621" y="295"/>
                  </a:lnTo>
                  <a:lnTo>
                    <a:pt x="1624" y="294"/>
                  </a:lnTo>
                  <a:lnTo>
                    <a:pt x="1625" y="294"/>
                  </a:lnTo>
                  <a:lnTo>
                    <a:pt x="1627" y="294"/>
                  </a:lnTo>
                  <a:lnTo>
                    <a:pt x="1627" y="285"/>
                  </a:lnTo>
                  <a:lnTo>
                    <a:pt x="1624" y="275"/>
                  </a:lnTo>
                  <a:lnTo>
                    <a:pt x="1622" y="274"/>
                  </a:lnTo>
                  <a:lnTo>
                    <a:pt x="1621" y="272"/>
                  </a:lnTo>
                  <a:lnTo>
                    <a:pt x="1618" y="272"/>
                  </a:lnTo>
                  <a:lnTo>
                    <a:pt x="1617" y="271"/>
                  </a:lnTo>
                  <a:lnTo>
                    <a:pt x="1617" y="269"/>
                  </a:lnTo>
                  <a:lnTo>
                    <a:pt x="1635" y="262"/>
                  </a:lnTo>
                  <a:lnTo>
                    <a:pt x="1641" y="259"/>
                  </a:lnTo>
                  <a:lnTo>
                    <a:pt x="1644" y="258"/>
                  </a:lnTo>
                  <a:lnTo>
                    <a:pt x="1645" y="256"/>
                  </a:lnTo>
                  <a:lnTo>
                    <a:pt x="1648" y="255"/>
                  </a:lnTo>
                  <a:lnTo>
                    <a:pt x="1650" y="252"/>
                  </a:lnTo>
                  <a:lnTo>
                    <a:pt x="1653" y="245"/>
                  </a:lnTo>
                  <a:lnTo>
                    <a:pt x="1656" y="236"/>
                  </a:lnTo>
                  <a:lnTo>
                    <a:pt x="1657" y="223"/>
                  </a:lnTo>
                  <a:lnTo>
                    <a:pt x="1658" y="222"/>
                  </a:lnTo>
                  <a:lnTo>
                    <a:pt x="1658" y="219"/>
                  </a:lnTo>
                  <a:lnTo>
                    <a:pt x="1660" y="215"/>
                  </a:lnTo>
                  <a:lnTo>
                    <a:pt x="1658" y="213"/>
                  </a:lnTo>
                  <a:lnTo>
                    <a:pt x="1657" y="212"/>
                  </a:lnTo>
                  <a:lnTo>
                    <a:pt x="1657" y="213"/>
                  </a:lnTo>
                  <a:lnTo>
                    <a:pt x="1656" y="210"/>
                  </a:lnTo>
                  <a:lnTo>
                    <a:pt x="1654" y="206"/>
                  </a:lnTo>
                  <a:lnTo>
                    <a:pt x="1657" y="202"/>
                  </a:lnTo>
                  <a:lnTo>
                    <a:pt x="1660" y="197"/>
                  </a:lnTo>
                  <a:lnTo>
                    <a:pt x="1666" y="195"/>
                  </a:lnTo>
                  <a:lnTo>
                    <a:pt x="1671" y="192"/>
                  </a:lnTo>
                  <a:lnTo>
                    <a:pt x="1684" y="187"/>
                  </a:lnTo>
                  <a:lnTo>
                    <a:pt x="1696" y="185"/>
                  </a:lnTo>
                  <a:lnTo>
                    <a:pt x="1702" y="199"/>
                  </a:lnTo>
                  <a:lnTo>
                    <a:pt x="1706" y="210"/>
                  </a:lnTo>
                  <a:lnTo>
                    <a:pt x="1706" y="216"/>
                  </a:lnTo>
                  <a:lnTo>
                    <a:pt x="1706" y="223"/>
                  </a:lnTo>
                  <a:lnTo>
                    <a:pt x="1706" y="232"/>
                  </a:lnTo>
                  <a:lnTo>
                    <a:pt x="1704" y="242"/>
                  </a:lnTo>
                  <a:lnTo>
                    <a:pt x="1713" y="245"/>
                  </a:lnTo>
                  <a:lnTo>
                    <a:pt x="1713" y="246"/>
                  </a:lnTo>
                  <a:lnTo>
                    <a:pt x="1715" y="248"/>
                  </a:lnTo>
                  <a:lnTo>
                    <a:pt x="1716" y="249"/>
                  </a:lnTo>
                  <a:lnTo>
                    <a:pt x="1717" y="251"/>
                  </a:lnTo>
                  <a:lnTo>
                    <a:pt x="1719" y="251"/>
                  </a:lnTo>
                  <a:lnTo>
                    <a:pt x="1719" y="242"/>
                  </a:lnTo>
                  <a:lnTo>
                    <a:pt x="1728" y="244"/>
                  </a:lnTo>
                  <a:lnTo>
                    <a:pt x="1735" y="245"/>
                  </a:lnTo>
                  <a:lnTo>
                    <a:pt x="1742" y="246"/>
                  </a:lnTo>
                  <a:lnTo>
                    <a:pt x="1752" y="248"/>
                  </a:lnTo>
                  <a:lnTo>
                    <a:pt x="1749" y="245"/>
                  </a:lnTo>
                  <a:lnTo>
                    <a:pt x="1749" y="242"/>
                  </a:lnTo>
                  <a:lnTo>
                    <a:pt x="1735" y="239"/>
                  </a:lnTo>
                  <a:lnTo>
                    <a:pt x="1729" y="238"/>
                  </a:lnTo>
                  <a:lnTo>
                    <a:pt x="1722" y="236"/>
                  </a:lnTo>
                  <a:lnTo>
                    <a:pt x="1720" y="235"/>
                  </a:lnTo>
                  <a:lnTo>
                    <a:pt x="1719" y="233"/>
                  </a:lnTo>
                  <a:lnTo>
                    <a:pt x="1716" y="231"/>
                  </a:lnTo>
                  <a:lnTo>
                    <a:pt x="1716" y="229"/>
                  </a:lnTo>
                  <a:lnTo>
                    <a:pt x="1716" y="225"/>
                  </a:lnTo>
                  <a:lnTo>
                    <a:pt x="1716" y="222"/>
                  </a:lnTo>
                  <a:lnTo>
                    <a:pt x="1716" y="221"/>
                  </a:lnTo>
                  <a:lnTo>
                    <a:pt x="1720" y="216"/>
                  </a:lnTo>
                  <a:lnTo>
                    <a:pt x="1726" y="212"/>
                  </a:lnTo>
                  <a:lnTo>
                    <a:pt x="1722" y="202"/>
                  </a:lnTo>
                  <a:lnTo>
                    <a:pt x="1719" y="196"/>
                  </a:lnTo>
                  <a:lnTo>
                    <a:pt x="1715" y="190"/>
                  </a:lnTo>
                  <a:lnTo>
                    <a:pt x="1712" y="185"/>
                  </a:lnTo>
                  <a:lnTo>
                    <a:pt x="1706" y="180"/>
                  </a:lnTo>
                  <a:lnTo>
                    <a:pt x="1704" y="179"/>
                  </a:lnTo>
                  <a:lnTo>
                    <a:pt x="1702" y="177"/>
                  </a:lnTo>
                  <a:lnTo>
                    <a:pt x="1696" y="176"/>
                  </a:lnTo>
                  <a:lnTo>
                    <a:pt x="1693" y="176"/>
                  </a:lnTo>
                  <a:lnTo>
                    <a:pt x="1693" y="177"/>
                  </a:lnTo>
                  <a:lnTo>
                    <a:pt x="1693" y="179"/>
                  </a:lnTo>
                  <a:lnTo>
                    <a:pt x="1690" y="179"/>
                  </a:lnTo>
                  <a:lnTo>
                    <a:pt x="1686" y="176"/>
                  </a:lnTo>
                  <a:lnTo>
                    <a:pt x="1681" y="173"/>
                  </a:lnTo>
                  <a:lnTo>
                    <a:pt x="1680" y="173"/>
                  </a:lnTo>
                  <a:lnTo>
                    <a:pt x="1677" y="174"/>
                  </a:lnTo>
                  <a:lnTo>
                    <a:pt x="1674" y="177"/>
                  </a:lnTo>
                  <a:lnTo>
                    <a:pt x="1668" y="182"/>
                  </a:lnTo>
                  <a:lnTo>
                    <a:pt x="1663" y="183"/>
                  </a:lnTo>
                  <a:lnTo>
                    <a:pt x="1658" y="183"/>
                  </a:lnTo>
                  <a:lnTo>
                    <a:pt x="1650" y="185"/>
                  </a:lnTo>
                  <a:lnTo>
                    <a:pt x="1645" y="170"/>
                  </a:lnTo>
                  <a:lnTo>
                    <a:pt x="1644" y="163"/>
                  </a:lnTo>
                  <a:lnTo>
                    <a:pt x="1644" y="156"/>
                  </a:lnTo>
                  <a:lnTo>
                    <a:pt x="1644" y="154"/>
                  </a:lnTo>
                  <a:lnTo>
                    <a:pt x="1645" y="153"/>
                  </a:lnTo>
                  <a:lnTo>
                    <a:pt x="1647" y="150"/>
                  </a:lnTo>
                  <a:lnTo>
                    <a:pt x="1650" y="146"/>
                  </a:lnTo>
                  <a:lnTo>
                    <a:pt x="1650" y="140"/>
                  </a:lnTo>
                  <a:lnTo>
                    <a:pt x="1643" y="131"/>
                  </a:lnTo>
                  <a:lnTo>
                    <a:pt x="1635" y="123"/>
                  </a:lnTo>
                  <a:lnTo>
                    <a:pt x="1637" y="123"/>
                  </a:lnTo>
                  <a:lnTo>
                    <a:pt x="1638" y="121"/>
                  </a:lnTo>
                  <a:lnTo>
                    <a:pt x="1641" y="118"/>
                  </a:lnTo>
                  <a:lnTo>
                    <a:pt x="1643" y="114"/>
                  </a:lnTo>
                  <a:lnTo>
                    <a:pt x="1643" y="110"/>
                  </a:lnTo>
                  <a:lnTo>
                    <a:pt x="1643" y="107"/>
                  </a:lnTo>
                  <a:lnTo>
                    <a:pt x="1644" y="104"/>
                  </a:lnTo>
                  <a:lnTo>
                    <a:pt x="1647" y="101"/>
                  </a:lnTo>
                  <a:lnTo>
                    <a:pt x="1651" y="98"/>
                  </a:lnTo>
                  <a:lnTo>
                    <a:pt x="1656" y="94"/>
                  </a:lnTo>
                  <a:lnTo>
                    <a:pt x="1657" y="92"/>
                  </a:lnTo>
                  <a:lnTo>
                    <a:pt x="1657" y="89"/>
                  </a:lnTo>
                  <a:lnTo>
                    <a:pt x="1658" y="81"/>
                  </a:lnTo>
                  <a:lnTo>
                    <a:pt x="1658" y="71"/>
                  </a:lnTo>
                  <a:lnTo>
                    <a:pt x="1654" y="53"/>
                  </a:lnTo>
                  <a:lnTo>
                    <a:pt x="1666" y="62"/>
                  </a:lnTo>
                  <a:lnTo>
                    <a:pt x="1667" y="66"/>
                  </a:lnTo>
                  <a:lnTo>
                    <a:pt x="1667" y="71"/>
                  </a:lnTo>
                  <a:lnTo>
                    <a:pt x="1664" y="81"/>
                  </a:lnTo>
                  <a:lnTo>
                    <a:pt x="1663" y="91"/>
                  </a:lnTo>
                  <a:lnTo>
                    <a:pt x="1663" y="98"/>
                  </a:lnTo>
                  <a:lnTo>
                    <a:pt x="1668" y="104"/>
                  </a:lnTo>
                  <a:lnTo>
                    <a:pt x="1668" y="108"/>
                  </a:lnTo>
                  <a:lnTo>
                    <a:pt x="1668" y="113"/>
                  </a:lnTo>
                  <a:lnTo>
                    <a:pt x="1668" y="118"/>
                  </a:lnTo>
                  <a:lnTo>
                    <a:pt x="1670" y="120"/>
                  </a:lnTo>
                  <a:lnTo>
                    <a:pt x="1673" y="121"/>
                  </a:lnTo>
                  <a:lnTo>
                    <a:pt x="1677" y="125"/>
                  </a:lnTo>
                  <a:lnTo>
                    <a:pt x="1679" y="125"/>
                  </a:lnTo>
                  <a:lnTo>
                    <a:pt x="1680" y="125"/>
                  </a:lnTo>
                  <a:lnTo>
                    <a:pt x="1684" y="124"/>
                  </a:lnTo>
                  <a:lnTo>
                    <a:pt x="1689" y="121"/>
                  </a:lnTo>
                  <a:lnTo>
                    <a:pt x="1690" y="120"/>
                  </a:lnTo>
                  <a:lnTo>
                    <a:pt x="1693" y="121"/>
                  </a:lnTo>
                  <a:lnTo>
                    <a:pt x="1694" y="123"/>
                  </a:lnTo>
                  <a:lnTo>
                    <a:pt x="1696" y="125"/>
                  </a:lnTo>
                  <a:lnTo>
                    <a:pt x="1706" y="125"/>
                  </a:lnTo>
                  <a:lnTo>
                    <a:pt x="1710" y="125"/>
                  </a:lnTo>
                  <a:lnTo>
                    <a:pt x="1715" y="124"/>
                  </a:lnTo>
                  <a:lnTo>
                    <a:pt x="1716" y="124"/>
                  </a:lnTo>
                  <a:lnTo>
                    <a:pt x="1716" y="123"/>
                  </a:lnTo>
                  <a:lnTo>
                    <a:pt x="1717" y="123"/>
                  </a:lnTo>
                  <a:lnTo>
                    <a:pt x="1717" y="121"/>
                  </a:lnTo>
                  <a:lnTo>
                    <a:pt x="1716" y="118"/>
                  </a:lnTo>
                  <a:lnTo>
                    <a:pt x="1713" y="115"/>
                  </a:lnTo>
                  <a:lnTo>
                    <a:pt x="1704" y="110"/>
                  </a:lnTo>
                  <a:lnTo>
                    <a:pt x="1696" y="104"/>
                  </a:lnTo>
                  <a:lnTo>
                    <a:pt x="1692" y="104"/>
                  </a:lnTo>
                  <a:lnTo>
                    <a:pt x="1689" y="104"/>
                  </a:lnTo>
                  <a:lnTo>
                    <a:pt x="1693" y="97"/>
                  </a:lnTo>
                  <a:lnTo>
                    <a:pt x="1696" y="89"/>
                  </a:lnTo>
                  <a:lnTo>
                    <a:pt x="1700" y="89"/>
                  </a:lnTo>
                  <a:lnTo>
                    <a:pt x="1707" y="89"/>
                  </a:lnTo>
                  <a:lnTo>
                    <a:pt x="1716" y="95"/>
                  </a:lnTo>
                  <a:lnTo>
                    <a:pt x="1715" y="97"/>
                  </a:lnTo>
                  <a:lnTo>
                    <a:pt x="1717" y="98"/>
                  </a:lnTo>
                  <a:lnTo>
                    <a:pt x="1723" y="98"/>
                  </a:lnTo>
                  <a:lnTo>
                    <a:pt x="1726" y="92"/>
                  </a:lnTo>
                  <a:lnTo>
                    <a:pt x="1729" y="89"/>
                  </a:lnTo>
                  <a:lnTo>
                    <a:pt x="1728" y="88"/>
                  </a:lnTo>
                  <a:lnTo>
                    <a:pt x="1726" y="85"/>
                  </a:lnTo>
                  <a:lnTo>
                    <a:pt x="1719" y="84"/>
                  </a:lnTo>
                  <a:lnTo>
                    <a:pt x="1717" y="84"/>
                  </a:lnTo>
                  <a:lnTo>
                    <a:pt x="1717" y="82"/>
                  </a:lnTo>
                  <a:lnTo>
                    <a:pt x="1717" y="81"/>
                  </a:lnTo>
                  <a:lnTo>
                    <a:pt x="1719" y="79"/>
                  </a:lnTo>
                  <a:lnTo>
                    <a:pt x="1723" y="77"/>
                  </a:lnTo>
                  <a:lnTo>
                    <a:pt x="1732" y="74"/>
                  </a:lnTo>
                  <a:lnTo>
                    <a:pt x="1740" y="72"/>
                  </a:lnTo>
                  <a:lnTo>
                    <a:pt x="1748" y="74"/>
                  </a:lnTo>
                  <a:lnTo>
                    <a:pt x="1758" y="77"/>
                  </a:lnTo>
                  <a:lnTo>
                    <a:pt x="1762" y="82"/>
                  </a:lnTo>
                  <a:lnTo>
                    <a:pt x="1765" y="81"/>
                  </a:lnTo>
                  <a:lnTo>
                    <a:pt x="1765" y="79"/>
                  </a:lnTo>
                  <a:lnTo>
                    <a:pt x="1766" y="78"/>
                  </a:lnTo>
                  <a:lnTo>
                    <a:pt x="1768" y="79"/>
                  </a:lnTo>
                  <a:lnTo>
                    <a:pt x="1776" y="95"/>
                  </a:lnTo>
                  <a:lnTo>
                    <a:pt x="1782" y="95"/>
                  </a:lnTo>
                  <a:lnTo>
                    <a:pt x="1779" y="89"/>
                  </a:lnTo>
                  <a:lnTo>
                    <a:pt x="1794" y="92"/>
                  </a:lnTo>
                  <a:lnTo>
                    <a:pt x="1810" y="95"/>
                  </a:lnTo>
                  <a:lnTo>
                    <a:pt x="1805" y="102"/>
                  </a:lnTo>
                  <a:lnTo>
                    <a:pt x="1801" y="108"/>
                  </a:lnTo>
                  <a:lnTo>
                    <a:pt x="1798" y="115"/>
                  </a:lnTo>
                  <a:lnTo>
                    <a:pt x="1795" y="123"/>
                  </a:lnTo>
                  <a:lnTo>
                    <a:pt x="1792" y="137"/>
                  </a:lnTo>
                  <a:lnTo>
                    <a:pt x="1788" y="154"/>
                  </a:lnTo>
                  <a:lnTo>
                    <a:pt x="1792" y="154"/>
                  </a:lnTo>
                  <a:lnTo>
                    <a:pt x="1795" y="151"/>
                  </a:lnTo>
                  <a:lnTo>
                    <a:pt x="1794" y="150"/>
                  </a:lnTo>
                  <a:lnTo>
                    <a:pt x="1794" y="149"/>
                  </a:lnTo>
                  <a:lnTo>
                    <a:pt x="1795" y="149"/>
                  </a:lnTo>
                  <a:lnTo>
                    <a:pt x="1798" y="149"/>
                  </a:lnTo>
                  <a:lnTo>
                    <a:pt x="1797" y="147"/>
                  </a:lnTo>
                  <a:lnTo>
                    <a:pt x="1798" y="146"/>
                  </a:lnTo>
                  <a:lnTo>
                    <a:pt x="1801" y="149"/>
                  </a:lnTo>
                  <a:lnTo>
                    <a:pt x="1810" y="154"/>
                  </a:lnTo>
                  <a:lnTo>
                    <a:pt x="1811" y="156"/>
                  </a:lnTo>
                  <a:lnTo>
                    <a:pt x="1811" y="160"/>
                  </a:lnTo>
                  <a:lnTo>
                    <a:pt x="1811" y="163"/>
                  </a:lnTo>
                  <a:lnTo>
                    <a:pt x="1812" y="164"/>
                  </a:lnTo>
                  <a:lnTo>
                    <a:pt x="1834" y="164"/>
                  </a:lnTo>
                  <a:lnTo>
                    <a:pt x="1851" y="164"/>
                  </a:lnTo>
                  <a:lnTo>
                    <a:pt x="1854" y="176"/>
                  </a:lnTo>
                  <a:lnTo>
                    <a:pt x="1860" y="176"/>
                  </a:lnTo>
                  <a:lnTo>
                    <a:pt x="1857" y="161"/>
                  </a:lnTo>
                  <a:lnTo>
                    <a:pt x="1851" y="160"/>
                  </a:lnTo>
                  <a:lnTo>
                    <a:pt x="1847" y="157"/>
                  </a:lnTo>
                  <a:lnTo>
                    <a:pt x="1843" y="156"/>
                  </a:lnTo>
                  <a:lnTo>
                    <a:pt x="1841" y="156"/>
                  </a:lnTo>
                  <a:lnTo>
                    <a:pt x="1837" y="156"/>
                  </a:lnTo>
                  <a:lnTo>
                    <a:pt x="1836" y="157"/>
                  </a:lnTo>
                  <a:lnTo>
                    <a:pt x="1834" y="160"/>
                  </a:lnTo>
                  <a:lnTo>
                    <a:pt x="1831" y="161"/>
                  </a:lnTo>
                  <a:lnTo>
                    <a:pt x="1830" y="161"/>
                  </a:lnTo>
                  <a:lnTo>
                    <a:pt x="1827" y="161"/>
                  </a:lnTo>
                  <a:lnTo>
                    <a:pt x="1818" y="157"/>
                  </a:lnTo>
                  <a:lnTo>
                    <a:pt x="1810" y="151"/>
                  </a:lnTo>
                  <a:lnTo>
                    <a:pt x="1810" y="143"/>
                  </a:lnTo>
                  <a:lnTo>
                    <a:pt x="1812" y="141"/>
                  </a:lnTo>
                  <a:lnTo>
                    <a:pt x="1815" y="143"/>
                  </a:lnTo>
                  <a:lnTo>
                    <a:pt x="1818" y="143"/>
                  </a:lnTo>
                  <a:lnTo>
                    <a:pt x="1821" y="143"/>
                  </a:lnTo>
                  <a:lnTo>
                    <a:pt x="1821" y="141"/>
                  </a:lnTo>
                  <a:lnTo>
                    <a:pt x="1823" y="137"/>
                  </a:lnTo>
                  <a:lnTo>
                    <a:pt x="1823" y="134"/>
                  </a:lnTo>
                  <a:lnTo>
                    <a:pt x="1821" y="134"/>
                  </a:lnTo>
                  <a:lnTo>
                    <a:pt x="1821" y="128"/>
                  </a:lnTo>
                  <a:lnTo>
                    <a:pt x="1820" y="127"/>
                  </a:lnTo>
                  <a:lnTo>
                    <a:pt x="1818" y="125"/>
                  </a:lnTo>
                  <a:lnTo>
                    <a:pt x="1820" y="108"/>
                  </a:lnTo>
                  <a:lnTo>
                    <a:pt x="1821" y="101"/>
                  </a:lnTo>
                  <a:lnTo>
                    <a:pt x="1824" y="92"/>
                  </a:lnTo>
                  <a:lnTo>
                    <a:pt x="1817" y="89"/>
                  </a:lnTo>
                  <a:lnTo>
                    <a:pt x="1812" y="89"/>
                  </a:lnTo>
                  <a:lnTo>
                    <a:pt x="1810" y="87"/>
                  </a:lnTo>
                  <a:lnTo>
                    <a:pt x="1808" y="85"/>
                  </a:lnTo>
                  <a:lnTo>
                    <a:pt x="1805" y="81"/>
                  </a:lnTo>
                  <a:lnTo>
                    <a:pt x="1804" y="78"/>
                  </a:lnTo>
                  <a:lnTo>
                    <a:pt x="1802" y="77"/>
                  </a:lnTo>
                  <a:lnTo>
                    <a:pt x="1801" y="77"/>
                  </a:lnTo>
                  <a:lnTo>
                    <a:pt x="1800" y="77"/>
                  </a:lnTo>
                  <a:lnTo>
                    <a:pt x="1797" y="78"/>
                  </a:lnTo>
                  <a:lnTo>
                    <a:pt x="1794" y="79"/>
                  </a:lnTo>
                  <a:lnTo>
                    <a:pt x="1791" y="79"/>
                  </a:lnTo>
                  <a:lnTo>
                    <a:pt x="1787" y="78"/>
                  </a:lnTo>
                  <a:lnTo>
                    <a:pt x="1784" y="77"/>
                  </a:lnTo>
                  <a:lnTo>
                    <a:pt x="1782" y="74"/>
                  </a:lnTo>
                  <a:lnTo>
                    <a:pt x="1779" y="72"/>
                  </a:lnTo>
                  <a:lnTo>
                    <a:pt x="1778" y="68"/>
                  </a:lnTo>
                  <a:lnTo>
                    <a:pt x="1776" y="65"/>
                  </a:lnTo>
                  <a:lnTo>
                    <a:pt x="1774" y="58"/>
                  </a:lnTo>
                  <a:lnTo>
                    <a:pt x="1774" y="49"/>
                  </a:lnTo>
                  <a:lnTo>
                    <a:pt x="1774" y="41"/>
                  </a:lnTo>
                  <a:lnTo>
                    <a:pt x="1776" y="33"/>
                  </a:lnTo>
                  <a:lnTo>
                    <a:pt x="1778" y="29"/>
                  </a:lnTo>
                  <a:lnTo>
                    <a:pt x="1779" y="26"/>
                  </a:lnTo>
                  <a:lnTo>
                    <a:pt x="1788" y="20"/>
                  </a:lnTo>
                  <a:lnTo>
                    <a:pt x="1837" y="13"/>
                  </a:lnTo>
                  <a:lnTo>
                    <a:pt x="1840" y="13"/>
                  </a:lnTo>
                  <a:lnTo>
                    <a:pt x="1843" y="16"/>
                  </a:lnTo>
                  <a:lnTo>
                    <a:pt x="1846" y="17"/>
                  </a:lnTo>
                  <a:lnTo>
                    <a:pt x="1851" y="17"/>
                  </a:lnTo>
                  <a:lnTo>
                    <a:pt x="1856" y="17"/>
                  </a:lnTo>
                  <a:lnTo>
                    <a:pt x="1863" y="15"/>
                  </a:lnTo>
                  <a:lnTo>
                    <a:pt x="1870" y="13"/>
                  </a:lnTo>
                  <a:lnTo>
                    <a:pt x="1873" y="12"/>
                  </a:lnTo>
                  <a:lnTo>
                    <a:pt x="1876" y="13"/>
                  </a:lnTo>
                  <a:lnTo>
                    <a:pt x="1876" y="16"/>
                  </a:lnTo>
                  <a:lnTo>
                    <a:pt x="1880" y="16"/>
                  </a:lnTo>
                  <a:lnTo>
                    <a:pt x="1882" y="17"/>
                  </a:lnTo>
                  <a:lnTo>
                    <a:pt x="1882" y="19"/>
                  </a:lnTo>
                  <a:lnTo>
                    <a:pt x="1882" y="22"/>
                  </a:lnTo>
                  <a:lnTo>
                    <a:pt x="1880" y="25"/>
                  </a:lnTo>
                  <a:lnTo>
                    <a:pt x="1879" y="26"/>
                  </a:lnTo>
                  <a:lnTo>
                    <a:pt x="1886" y="26"/>
                  </a:lnTo>
                  <a:lnTo>
                    <a:pt x="1893" y="26"/>
                  </a:lnTo>
                  <a:lnTo>
                    <a:pt x="1886" y="12"/>
                  </a:lnTo>
                  <a:lnTo>
                    <a:pt x="1882" y="6"/>
                  </a:lnTo>
                  <a:lnTo>
                    <a:pt x="1877" y="0"/>
                  </a:lnTo>
                  <a:lnTo>
                    <a:pt x="2298" y="0"/>
                  </a:lnTo>
                  <a:lnTo>
                    <a:pt x="2276" y="5"/>
                  </a:lnTo>
                  <a:lnTo>
                    <a:pt x="2272" y="17"/>
                  </a:lnTo>
                  <a:lnTo>
                    <a:pt x="2269" y="25"/>
                  </a:lnTo>
                  <a:lnTo>
                    <a:pt x="2265" y="30"/>
                  </a:lnTo>
                  <a:lnTo>
                    <a:pt x="2260" y="35"/>
                  </a:lnTo>
                  <a:lnTo>
                    <a:pt x="2256" y="39"/>
                  </a:lnTo>
                  <a:lnTo>
                    <a:pt x="2250" y="43"/>
                  </a:lnTo>
                  <a:lnTo>
                    <a:pt x="2243" y="46"/>
                  </a:lnTo>
                  <a:lnTo>
                    <a:pt x="2239" y="46"/>
                  </a:lnTo>
                  <a:lnTo>
                    <a:pt x="2234" y="46"/>
                  </a:lnTo>
                  <a:lnTo>
                    <a:pt x="2232" y="46"/>
                  </a:lnTo>
                  <a:lnTo>
                    <a:pt x="2227" y="49"/>
                  </a:lnTo>
                  <a:lnTo>
                    <a:pt x="2226" y="51"/>
                  </a:lnTo>
                  <a:lnTo>
                    <a:pt x="2226" y="53"/>
                  </a:lnTo>
                  <a:lnTo>
                    <a:pt x="2224" y="58"/>
                  </a:lnTo>
                  <a:lnTo>
                    <a:pt x="2224" y="59"/>
                  </a:lnTo>
                  <a:lnTo>
                    <a:pt x="2221" y="61"/>
                  </a:lnTo>
                  <a:lnTo>
                    <a:pt x="2219" y="62"/>
                  </a:lnTo>
                  <a:lnTo>
                    <a:pt x="2210" y="65"/>
                  </a:lnTo>
                  <a:lnTo>
                    <a:pt x="2194" y="68"/>
                  </a:lnTo>
                  <a:lnTo>
                    <a:pt x="2211" y="66"/>
                  </a:lnTo>
                  <a:lnTo>
                    <a:pt x="2227" y="65"/>
                  </a:lnTo>
                  <a:lnTo>
                    <a:pt x="2230" y="56"/>
                  </a:lnTo>
                  <a:lnTo>
                    <a:pt x="2236" y="55"/>
                  </a:lnTo>
                  <a:lnTo>
                    <a:pt x="2242" y="55"/>
                  </a:lnTo>
                  <a:lnTo>
                    <a:pt x="2252" y="55"/>
                  </a:lnTo>
                  <a:lnTo>
                    <a:pt x="2262" y="55"/>
                  </a:lnTo>
                  <a:lnTo>
                    <a:pt x="2268" y="53"/>
                  </a:lnTo>
                  <a:lnTo>
                    <a:pt x="2272" y="51"/>
                  </a:lnTo>
                  <a:lnTo>
                    <a:pt x="2273" y="49"/>
                  </a:lnTo>
                  <a:lnTo>
                    <a:pt x="2273" y="48"/>
                  </a:lnTo>
                  <a:lnTo>
                    <a:pt x="2273" y="45"/>
                  </a:lnTo>
                  <a:lnTo>
                    <a:pt x="2272" y="42"/>
                  </a:lnTo>
                  <a:lnTo>
                    <a:pt x="2272" y="41"/>
                  </a:lnTo>
                  <a:lnTo>
                    <a:pt x="2278" y="43"/>
                  </a:lnTo>
                  <a:lnTo>
                    <a:pt x="2285" y="46"/>
                  </a:lnTo>
                  <a:lnTo>
                    <a:pt x="2285" y="45"/>
                  </a:lnTo>
                  <a:lnTo>
                    <a:pt x="2286" y="43"/>
                  </a:lnTo>
                  <a:lnTo>
                    <a:pt x="2288" y="41"/>
                  </a:lnTo>
                  <a:lnTo>
                    <a:pt x="2283" y="39"/>
                  </a:lnTo>
                  <a:lnTo>
                    <a:pt x="2280" y="36"/>
                  </a:lnTo>
                  <a:lnTo>
                    <a:pt x="2279" y="35"/>
                  </a:lnTo>
                  <a:lnTo>
                    <a:pt x="2279" y="33"/>
                  </a:lnTo>
                  <a:lnTo>
                    <a:pt x="2280" y="30"/>
                  </a:lnTo>
                  <a:lnTo>
                    <a:pt x="2283" y="25"/>
                  </a:lnTo>
                  <a:lnTo>
                    <a:pt x="2288" y="17"/>
                  </a:lnTo>
                  <a:lnTo>
                    <a:pt x="2293" y="22"/>
                  </a:lnTo>
                  <a:lnTo>
                    <a:pt x="2299" y="23"/>
                  </a:lnTo>
                  <a:lnTo>
                    <a:pt x="2301" y="20"/>
                  </a:lnTo>
                  <a:lnTo>
                    <a:pt x="2302" y="16"/>
                  </a:lnTo>
                  <a:lnTo>
                    <a:pt x="2306" y="25"/>
                  </a:lnTo>
                  <a:lnTo>
                    <a:pt x="2309" y="28"/>
                  </a:lnTo>
                  <a:lnTo>
                    <a:pt x="2311" y="29"/>
                  </a:lnTo>
                  <a:lnTo>
                    <a:pt x="2319" y="30"/>
                  </a:lnTo>
                  <a:lnTo>
                    <a:pt x="2332" y="32"/>
                  </a:lnTo>
                  <a:lnTo>
                    <a:pt x="2332" y="20"/>
                  </a:lnTo>
                  <a:lnTo>
                    <a:pt x="2334" y="20"/>
                  </a:lnTo>
                  <a:lnTo>
                    <a:pt x="2335" y="23"/>
                  </a:lnTo>
                  <a:lnTo>
                    <a:pt x="2337" y="25"/>
                  </a:lnTo>
                  <a:lnTo>
                    <a:pt x="2338" y="25"/>
                  </a:lnTo>
                  <a:lnTo>
                    <a:pt x="2341" y="23"/>
                  </a:lnTo>
                  <a:lnTo>
                    <a:pt x="2340" y="38"/>
                  </a:lnTo>
                  <a:lnTo>
                    <a:pt x="2341" y="45"/>
                  </a:lnTo>
                  <a:lnTo>
                    <a:pt x="2341" y="46"/>
                  </a:lnTo>
                  <a:lnTo>
                    <a:pt x="2342" y="46"/>
                  </a:lnTo>
                  <a:lnTo>
                    <a:pt x="2344" y="45"/>
                  </a:lnTo>
                  <a:lnTo>
                    <a:pt x="2344" y="42"/>
                  </a:lnTo>
                  <a:lnTo>
                    <a:pt x="2342" y="38"/>
                  </a:lnTo>
                  <a:lnTo>
                    <a:pt x="2345" y="35"/>
                  </a:lnTo>
                  <a:lnTo>
                    <a:pt x="2348" y="32"/>
                  </a:lnTo>
                  <a:lnTo>
                    <a:pt x="2354" y="28"/>
                  </a:lnTo>
                  <a:lnTo>
                    <a:pt x="2360" y="25"/>
                  </a:lnTo>
                  <a:lnTo>
                    <a:pt x="2365" y="20"/>
                  </a:lnTo>
                  <a:lnTo>
                    <a:pt x="2371" y="17"/>
                  </a:lnTo>
                  <a:lnTo>
                    <a:pt x="2377" y="16"/>
                  </a:lnTo>
                  <a:lnTo>
                    <a:pt x="2381" y="16"/>
                  </a:lnTo>
                  <a:lnTo>
                    <a:pt x="2390" y="20"/>
                  </a:lnTo>
                  <a:lnTo>
                    <a:pt x="2393" y="20"/>
                  </a:lnTo>
                  <a:lnTo>
                    <a:pt x="2394" y="20"/>
                  </a:lnTo>
                  <a:lnTo>
                    <a:pt x="2397" y="19"/>
                  </a:lnTo>
                  <a:lnTo>
                    <a:pt x="2399" y="19"/>
                  </a:lnTo>
                  <a:lnTo>
                    <a:pt x="2401" y="17"/>
                  </a:lnTo>
                  <a:lnTo>
                    <a:pt x="2404" y="23"/>
                  </a:lnTo>
                  <a:lnTo>
                    <a:pt x="2412" y="23"/>
                  </a:lnTo>
                  <a:lnTo>
                    <a:pt x="2419" y="22"/>
                  </a:lnTo>
                  <a:lnTo>
                    <a:pt x="2426" y="22"/>
                  </a:lnTo>
                  <a:lnTo>
                    <a:pt x="2432" y="20"/>
                  </a:lnTo>
                  <a:lnTo>
                    <a:pt x="2435" y="28"/>
                  </a:lnTo>
                  <a:lnTo>
                    <a:pt x="2436" y="32"/>
                  </a:lnTo>
                  <a:lnTo>
                    <a:pt x="2436" y="33"/>
                  </a:lnTo>
                  <a:lnTo>
                    <a:pt x="2435" y="32"/>
                  </a:lnTo>
                  <a:lnTo>
                    <a:pt x="2435" y="35"/>
                  </a:lnTo>
                  <a:lnTo>
                    <a:pt x="2433" y="36"/>
                  </a:lnTo>
                  <a:lnTo>
                    <a:pt x="2433" y="38"/>
                  </a:lnTo>
                  <a:lnTo>
                    <a:pt x="2432" y="41"/>
                  </a:lnTo>
                  <a:lnTo>
                    <a:pt x="2435" y="43"/>
                  </a:lnTo>
                  <a:lnTo>
                    <a:pt x="2437" y="45"/>
                  </a:lnTo>
                  <a:lnTo>
                    <a:pt x="2437" y="46"/>
                  </a:lnTo>
                  <a:lnTo>
                    <a:pt x="2443" y="46"/>
                  </a:lnTo>
                  <a:lnTo>
                    <a:pt x="2449" y="48"/>
                  </a:lnTo>
                  <a:lnTo>
                    <a:pt x="2456" y="49"/>
                  </a:lnTo>
                  <a:lnTo>
                    <a:pt x="2459" y="53"/>
                  </a:lnTo>
                  <a:lnTo>
                    <a:pt x="2463" y="55"/>
                  </a:lnTo>
                  <a:lnTo>
                    <a:pt x="2468" y="55"/>
                  </a:lnTo>
                  <a:lnTo>
                    <a:pt x="2475" y="52"/>
                  </a:lnTo>
                  <a:lnTo>
                    <a:pt x="2479" y="52"/>
                  </a:lnTo>
                  <a:lnTo>
                    <a:pt x="2482" y="51"/>
                  </a:lnTo>
                  <a:lnTo>
                    <a:pt x="2488" y="51"/>
                  </a:lnTo>
                  <a:lnTo>
                    <a:pt x="2492" y="51"/>
                  </a:lnTo>
                  <a:lnTo>
                    <a:pt x="2496" y="52"/>
                  </a:lnTo>
                  <a:lnTo>
                    <a:pt x="2501" y="53"/>
                  </a:lnTo>
                  <a:lnTo>
                    <a:pt x="2509" y="58"/>
                  </a:lnTo>
                  <a:lnTo>
                    <a:pt x="2520" y="62"/>
                  </a:lnTo>
                  <a:lnTo>
                    <a:pt x="2525" y="62"/>
                  </a:lnTo>
                  <a:lnTo>
                    <a:pt x="2531" y="62"/>
                  </a:lnTo>
                  <a:lnTo>
                    <a:pt x="2528" y="53"/>
                  </a:lnTo>
                  <a:lnTo>
                    <a:pt x="2531" y="55"/>
                  </a:lnTo>
                  <a:lnTo>
                    <a:pt x="2534" y="55"/>
                  </a:lnTo>
                  <a:lnTo>
                    <a:pt x="2538" y="56"/>
                  </a:lnTo>
                  <a:lnTo>
                    <a:pt x="2540" y="56"/>
                  </a:lnTo>
                  <a:lnTo>
                    <a:pt x="2540" y="55"/>
                  </a:lnTo>
                  <a:lnTo>
                    <a:pt x="2540" y="53"/>
                  </a:lnTo>
                  <a:lnTo>
                    <a:pt x="2537" y="49"/>
                  </a:lnTo>
                  <a:lnTo>
                    <a:pt x="2538" y="49"/>
                  </a:lnTo>
                  <a:lnTo>
                    <a:pt x="2540" y="49"/>
                  </a:lnTo>
                  <a:lnTo>
                    <a:pt x="2541" y="49"/>
                  </a:lnTo>
                  <a:lnTo>
                    <a:pt x="2541" y="48"/>
                  </a:lnTo>
                  <a:lnTo>
                    <a:pt x="2541" y="45"/>
                  </a:lnTo>
                  <a:lnTo>
                    <a:pt x="2543" y="43"/>
                  </a:lnTo>
                  <a:lnTo>
                    <a:pt x="2538" y="42"/>
                  </a:lnTo>
                  <a:lnTo>
                    <a:pt x="2532" y="42"/>
                  </a:lnTo>
                  <a:lnTo>
                    <a:pt x="2528" y="42"/>
                  </a:lnTo>
                  <a:lnTo>
                    <a:pt x="2522" y="41"/>
                  </a:lnTo>
                  <a:lnTo>
                    <a:pt x="2522" y="35"/>
                  </a:lnTo>
                  <a:lnTo>
                    <a:pt x="2520" y="32"/>
                  </a:lnTo>
                  <a:lnTo>
                    <a:pt x="2517" y="29"/>
                  </a:lnTo>
                  <a:lnTo>
                    <a:pt x="2514" y="26"/>
                  </a:lnTo>
                  <a:lnTo>
                    <a:pt x="2515" y="20"/>
                  </a:lnTo>
                  <a:lnTo>
                    <a:pt x="2517" y="16"/>
                  </a:lnTo>
                  <a:lnTo>
                    <a:pt x="2520" y="15"/>
                  </a:lnTo>
                  <a:lnTo>
                    <a:pt x="2521" y="16"/>
                  </a:lnTo>
                  <a:lnTo>
                    <a:pt x="2524" y="16"/>
                  </a:lnTo>
                  <a:lnTo>
                    <a:pt x="2525" y="16"/>
                  </a:lnTo>
                  <a:lnTo>
                    <a:pt x="2530" y="13"/>
                  </a:lnTo>
                  <a:lnTo>
                    <a:pt x="2535" y="10"/>
                  </a:lnTo>
                  <a:lnTo>
                    <a:pt x="2541" y="9"/>
                  </a:lnTo>
                  <a:lnTo>
                    <a:pt x="2544" y="9"/>
                  </a:lnTo>
                  <a:lnTo>
                    <a:pt x="2548" y="10"/>
                  </a:lnTo>
                  <a:lnTo>
                    <a:pt x="2551" y="12"/>
                  </a:lnTo>
                  <a:lnTo>
                    <a:pt x="2556" y="15"/>
                  </a:lnTo>
                  <a:lnTo>
                    <a:pt x="2558" y="19"/>
                  </a:lnTo>
                  <a:lnTo>
                    <a:pt x="2561" y="20"/>
                  </a:lnTo>
                  <a:lnTo>
                    <a:pt x="2566" y="23"/>
                  </a:lnTo>
                  <a:lnTo>
                    <a:pt x="2570" y="23"/>
                  </a:lnTo>
                  <a:lnTo>
                    <a:pt x="2581" y="26"/>
                  </a:lnTo>
                  <a:lnTo>
                    <a:pt x="2579" y="30"/>
                  </a:lnTo>
                  <a:lnTo>
                    <a:pt x="2576" y="35"/>
                  </a:lnTo>
                  <a:lnTo>
                    <a:pt x="2573" y="39"/>
                  </a:lnTo>
                  <a:lnTo>
                    <a:pt x="2570" y="43"/>
                  </a:lnTo>
                  <a:lnTo>
                    <a:pt x="2566" y="45"/>
                  </a:lnTo>
                  <a:lnTo>
                    <a:pt x="2560" y="46"/>
                  </a:lnTo>
                  <a:lnTo>
                    <a:pt x="2556" y="48"/>
                  </a:lnTo>
                  <a:lnTo>
                    <a:pt x="2550" y="49"/>
                  </a:lnTo>
                  <a:lnTo>
                    <a:pt x="2550" y="53"/>
                  </a:lnTo>
                  <a:lnTo>
                    <a:pt x="2547" y="56"/>
                  </a:lnTo>
                  <a:lnTo>
                    <a:pt x="2547" y="58"/>
                  </a:lnTo>
                  <a:lnTo>
                    <a:pt x="2548" y="58"/>
                  </a:lnTo>
                  <a:lnTo>
                    <a:pt x="2551" y="59"/>
                  </a:lnTo>
                  <a:lnTo>
                    <a:pt x="2556" y="59"/>
                  </a:lnTo>
                  <a:lnTo>
                    <a:pt x="2553" y="59"/>
                  </a:lnTo>
                  <a:lnTo>
                    <a:pt x="2551" y="61"/>
                  </a:lnTo>
                  <a:lnTo>
                    <a:pt x="2553" y="62"/>
                  </a:lnTo>
                  <a:lnTo>
                    <a:pt x="2551" y="62"/>
                  </a:lnTo>
                  <a:lnTo>
                    <a:pt x="2553" y="65"/>
                  </a:lnTo>
                  <a:lnTo>
                    <a:pt x="2556" y="71"/>
                  </a:lnTo>
                  <a:lnTo>
                    <a:pt x="2561" y="66"/>
                  </a:lnTo>
                  <a:lnTo>
                    <a:pt x="2564" y="66"/>
                  </a:lnTo>
                  <a:lnTo>
                    <a:pt x="2570" y="65"/>
                  </a:lnTo>
                  <a:lnTo>
                    <a:pt x="2573" y="65"/>
                  </a:lnTo>
                  <a:lnTo>
                    <a:pt x="2574" y="66"/>
                  </a:lnTo>
                  <a:lnTo>
                    <a:pt x="2576" y="68"/>
                  </a:lnTo>
                  <a:lnTo>
                    <a:pt x="2576" y="69"/>
                  </a:lnTo>
                  <a:lnTo>
                    <a:pt x="2574" y="74"/>
                  </a:lnTo>
                  <a:lnTo>
                    <a:pt x="2573" y="75"/>
                  </a:lnTo>
                  <a:lnTo>
                    <a:pt x="2571" y="75"/>
                  </a:lnTo>
                  <a:lnTo>
                    <a:pt x="2577" y="77"/>
                  </a:lnTo>
                  <a:lnTo>
                    <a:pt x="2581" y="77"/>
                  </a:lnTo>
                  <a:lnTo>
                    <a:pt x="2583" y="71"/>
                  </a:lnTo>
                  <a:lnTo>
                    <a:pt x="2583" y="68"/>
                  </a:lnTo>
                  <a:lnTo>
                    <a:pt x="2584" y="68"/>
                  </a:lnTo>
                  <a:lnTo>
                    <a:pt x="2586" y="68"/>
                  </a:lnTo>
                  <a:lnTo>
                    <a:pt x="2586" y="74"/>
                  </a:lnTo>
                  <a:lnTo>
                    <a:pt x="2586" y="78"/>
                  </a:lnTo>
                  <a:lnTo>
                    <a:pt x="2584" y="81"/>
                  </a:lnTo>
                  <a:lnTo>
                    <a:pt x="2584" y="82"/>
                  </a:lnTo>
                  <a:lnTo>
                    <a:pt x="2586" y="84"/>
                  </a:lnTo>
                  <a:lnTo>
                    <a:pt x="2589" y="87"/>
                  </a:lnTo>
                  <a:lnTo>
                    <a:pt x="2592" y="74"/>
                  </a:lnTo>
                  <a:lnTo>
                    <a:pt x="2597" y="77"/>
                  </a:lnTo>
                  <a:lnTo>
                    <a:pt x="2603" y="78"/>
                  </a:lnTo>
                  <a:lnTo>
                    <a:pt x="2609" y="81"/>
                  </a:lnTo>
                  <a:lnTo>
                    <a:pt x="2615" y="85"/>
                  </a:lnTo>
                  <a:lnTo>
                    <a:pt x="2615" y="87"/>
                  </a:lnTo>
                  <a:lnTo>
                    <a:pt x="2615" y="89"/>
                  </a:lnTo>
                  <a:lnTo>
                    <a:pt x="2616" y="94"/>
                  </a:lnTo>
                  <a:lnTo>
                    <a:pt x="2617" y="95"/>
                  </a:lnTo>
                  <a:lnTo>
                    <a:pt x="2620" y="95"/>
                  </a:lnTo>
                  <a:lnTo>
                    <a:pt x="2625" y="94"/>
                  </a:lnTo>
                  <a:lnTo>
                    <a:pt x="2629" y="92"/>
                  </a:lnTo>
                  <a:lnTo>
                    <a:pt x="2628" y="92"/>
                  </a:lnTo>
                  <a:lnTo>
                    <a:pt x="2630" y="95"/>
                  </a:lnTo>
                  <a:lnTo>
                    <a:pt x="2632" y="97"/>
                  </a:lnTo>
                  <a:lnTo>
                    <a:pt x="2632" y="98"/>
                  </a:lnTo>
                  <a:lnTo>
                    <a:pt x="2630" y="98"/>
                  </a:lnTo>
                  <a:lnTo>
                    <a:pt x="2626" y="98"/>
                  </a:lnTo>
                  <a:lnTo>
                    <a:pt x="2622" y="98"/>
                  </a:lnTo>
                  <a:lnTo>
                    <a:pt x="2622" y="107"/>
                  </a:lnTo>
                  <a:lnTo>
                    <a:pt x="2625" y="107"/>
                  </a:lnTo>
                  <a:lnTo>
                    <a:pt x="2628" y="107"/>
                  </a:lnTo>
                  <a:lnTo>
                    <a:pt x="2630" y="104"/>
                  </a:lnTo>
                  <a:lnTo>
                    <a:pt x="2638" y="113"/>
                  </a:lnTo>
                  <a:lnTo>
                    <a:pt x="2642" y="115"/>
                  </a:lnTo>
                  <a:lnTo>
                    <a:pt x="2645" y="115"/>
                  </a:lnTo>
                  <a:lnTo>
                    <a:pt x="2648" y="115"/>
                  </a:lnTo>
                  <a:lnTo>
                    <a:pt x="2651" y="114"/>
                  </a:lnTo>
                  <a:lnTo>
                    <a:pt x="2652" y="115"/>
                  </a:lnTo>
                  <a:lnTo>
                    <a:pt x="2656" y="118"/>
                  </a:lnTo>
                  <a:lnTo>
                    <a:pt x="2661" y="123"/>
                  </a:lnTo>
                  <a:lnTo>
                    <a:pt x="2665" y="123"/>
                  </a:lnTo>
                  <a:lnTo>
                    <a:pt x="2666" y="121"/>
                  </a:lnTo>
                  <a:lnTo>
                    <a:pt x="2666" y="120"/>
                  </a:lnTo>
                  <a:lnTo>
                    <a:pt x="2669" y="120"/>
                  </a:lnTo>
                  <a:lnTo>
                    <a:pt x="2669" y="123"/>
                  </a:lnTo>
                  <a:lnTo>
                    <a:pt x="2669" y="124"/>
                  </a:lnTo>
                  <a:lnTo>
                    <a:pt x="2669" y="125"/>
                  </a:lnTo>
                  <a:lnTo>
                    <a:pt x="2666" y="125"/>
                  </a:lnTo>
                  <a:lnTo>
                    <a:pt x="2666" y="128"/>
                  </a:lnTo>
                  <a:lnTo>
                    <a:pt x="2665" y="134"/>
                  </a:lnTo>
                  <a:lnTo>
                    <a:pt x="2665" y="136"/>
                  </a:lnTo>
                  <a:lnTo>
                    <a:pt x="2666" y="137"/>
                  </a:lnTo>
                  <a:lnTo>
                    <a:pt x="2668" y="138"/>
                  </a:lnTo>
                  <a:lnTo>
                    <a:pt x="2672" y="137"/>
                  </a:lnTo>
                  <a:lnTo>
                    <a:pt x="2674" y="136"/>
                  </a:lnTo>
                  <a:lnTo>
                    <a:pt x="2676" y="134"/>
                  </a:lnTo>
                  <a:lnTo>
                    <a:pt x="2678" y="131"/>
                  </a:lnTo>
                  <a:lnTo>
                    <a:pt x="2679" y="128"/>
                  </a:lnTo>
                  <a:lnTo>
                    <a:pt x="2682" y="121"/>
                  </a:lnTo>
                  <a:lnTo>
                    <a:pt x="2685" y="114"/>
                  </a:lnTo>
                  <a:lnTo>
                    <a:pt x="2688" y="97"/>
                  </a:lnTo>
                  <a:lnTo>
                    <a:pt x="2691" y="85"/>
                  </a:lnTo>
                  <a:lnTo>
                    <a:pt x="2694" y="89"/>
                  </a:lnTo>
                  <a:lnTo>
                    <a:pt x="2697" y="95"/>
                  </a:lnTo>
                  <a:lnTo>
                    <a:pt x="2702" y="95"/>
                  </a:lnTo>
                  <a:lnTo>
                    <a:pt x="2702" y="98"/>
                  </a:lnTo>
                  <a:lnTo>
                    <a:pt x="2702" y="100"/>
                  </a:lnTo>
                  <a:lnTo>
                    <a:pt x="2701" y="102"/>
                  </a:lnTo>
                  <a:lnTo>
                    <a:pt x="2700" y="105"/>
                  </a:lnTo>
                  <a:lnTo>
                    <a:pt x="2700" y="107"/>
                  </a:lnTo>
                  <a:lnTo>
                    <a:pt x="2700" y="110"/>
                  </a:lnTo>
                  <a:lnTo>
                    <a:pt x="2710" y="107"/>
                  </a:lnTo>
                  <a:lnTo>
                    <a:pt x="2714" y="105"/>
                  </a:lnTo>
                  <a:lnTo>
                    <a:pt x="2720" y="104"/>
                  </a:lnTo>
                  <a:lnTo>
                    <a:pt x="2724" y="98"/>
                  </a:lnTo>
                  <a:lnTo>
                    <a:pt x="2728" y="94"/>
                  </a:lnTo>
                  <a:lnTo>
                    <a:pt x="2730" y="92"/>
                  </a:lnTo>
                  <a:lnTo>
                    <a:pt x="2734" y="92"/>
                  </a:lnTo>
                  <a:lnTo>
                    <a:pt x="2738" y="92"/>
                  </a:lnTo>
                  <a:lnTo>
                    <a:pt x="2740" y="94"/>
                  </a:lnTo>
                  <a:lnTo>
                    <a:pt x="2740" y="95"/>
                  </a:lnTo>
                  <a:lnTo>
                    <a:pt x="2740" y="97"/>
                  </a:lnTo>
                  <a:lnTo>
                    <a:pt x="2741" y="98"/>
                  </a:lnTo>
                  <a:lnTo>
                    <a:pt x="2746" y="100"/>
                  </a:lnTo>
                  <a:lnTo>
                    <a:pt x="2751" y="101"/>
                  </a:lnTo>
                  <a:lnTo>
                    <a:pt x="2756" y="102"/>
                  </a:lnTo>
                  <a:lnTo>
                    <a:pt x="2760" y="104"/>
                  </a:lnTo>
                  <a:lnTo>
                    <a:pt x="2764" y="107"/>
                  </a:lnTo>
                  <a:lnTo>
                    <a:pt x="2770" y="111"/>
                  </a:lnTo>
                  <a:lnTo>
                    <a:pt x="2774" y="115"/>
                  </a:lnTo>
                  <a:lnTo>
                    <a:pt x="2780" y="118"/>
                  </a:lnTo>
                  <a:lnTo>
                    <a:pt x="2784" y="118"/>
                  </a:lnTo>
                  <a:lnTo>
                    <a:pt x="2787" y="117"/>
                  </a:lnTo>
                  <a:lnTo>
                    <a:pt x="2790" y="117"/>
                  </a:lnTo>
                  <a:lnTo>
                    <a:pt x="2792" y="115"/>
                  </a:lnTo>
                  <a:lnTo>
                    <a:pt x="2793" y="113"/>
                  </a:lnTo>
                  <a:lnTo>
                    <a:pt x="2793" y="111"/>
                  </a:lnTo>
                  <a:lnTo>
                    <a:pt x="2793" y="107"/>
                  </a:lnTo>
                  <a:lnTo>
                    <a:pt x="2795" y="102"/>
                  </a:lnTo>
                  <a:lnTo>
                    <a:pt x="2795" y="101"/>
                  </a:lnTo>
                  <a:lnTo>
                    <a:pt x="2795" y="100"/>
                  </a:lnTo>
                  <a:lnTo>
                    <a:pt x="2797" y="98"/>
                  </a:lnTo>
                  <a:lnTo>
                    <a:pt x="2800" y="98"/>
                  </a:lnTo>
                  <a:lnTo>
                    <a:pt x="2805" y="98"/>
                  </a:lnTo>
                  <a:lnTo>
                    <a:pt x="2805" y="110"/>
                  </a:lnTo>
                  <a:lnTo>
                    <a:pt x="2809" y="110"/>
                  </a:lnTo>
                  <a:lnTo>
                    <a:pt x="2810" y="108"/>
                  </a:lnTo>
                  <a:lnTo>
                    <a:pt x="2812" y="108"/>
                  </a:lnTo>
                  <a:lnTo>
                    <a:pt x="2810" y="107"/>
                  </a:lnTo>
                  <a:lnTo>
                    <a:pt x="2813" y="110"/>
                  </a:lnTo>
                  <a:lnTo>
                    <a:pt x="2818" y="108"/>
                  </a:lnTo>
                  <a:lnTo>
                    <a:pt x="2820" y="107"/>
                  </a:lnTo>
                  <a:lnTo>
                    <a:pt x="2822" y="105"/>
                  </a:lnTo>
                  <a:lnTo>
                    <a:pt x="2823" y="105"/>
                  </a:lnTo>
                  <a:lnTo>
                    <a:pt x="2825" y="102"/>
                  </a:lnTo>
                  <a:lnTo>
                    <a:pt x="2823" y="101"/>
                  </a:lnTo>
                  <a:lnTo>
                    <a:pt x="2822" y="97"/>
                  </a:lnTo>
                  <a:lnTo>
                    <a:pt x="2820" y="94"/>
                  </a:lnTo>
                  <a:lnTo>
                    <a:pt x="2819" y="89"/>
                  </a:lnTo>
                  <a:lnTo>
                    <a:pt x="2818" y="91"/>
                  </a:lnTo>
                  <a:lnTo>
                    <a:pt x="2816" y="89"/>
                  </a:lnTo>
                  <a:lnTo>
                    <a:pt x="2818" y="87"/>
                  </a:lnTo>
                  <a:lnTo>
                    <a:pt x="2819" y="79"/>
                  </a:lnTo>
                  <a:lnTo>
                    <a:pt x="2822" y="79"/>
                  </a:lnTo>
                  <a:lnTo>
                    <a:pt x="2825" y="78"/>
                  </a:lnTo>
                  <a:lnTo>
                    <a:pt x="2826" y="78"/>
                  </a:lnTo>
                  <a:lnTo>
                    <a:pt x="2826" y="77"/>
                  </a:lnTo>
                  <a:lnTo>
                    <a:pt x="2825" y="75"/>
                  </a:lnTo>
                  <a:lnTo>
                    <a:pt x="2823" y="74"/>
                  </a:lnTo>
                  <a:lnTo>
                    <a:pt x="2820" y="74"/>
                  </a:lnTo>
                  <a:lnTo>
                    <a:pt x="2819" y="74"/>
                  </a:lnTo>
                  <a:lnTo>
                    <a:pt x="2822" y="65"/>
                  </a:lnTo>
                  <a:lnTo>
                    <a:pt x="2829" y="65"/>
                  </a:lnTo>
                  <a:lnTo>
                    <a:pt x="2841" y="65"/>
                  </a:lnTo>
                  <a:lnTo>
                    <a:pt x="2839" y="64"/>
                  </a:lnTo>
                  <a:lnTo>
                    <a:pt x="2839" y="62"/>
                  </a:lnTo>
                  <a:lnTo>
                    <a:pt x="2839" y="59"/>
                  </a:lnTo>
                  <a:lnTo>
                    <a:pt x="2838" y="58"/>
                  </a:lnTo>
                  <a:lnTo>
                    <a:pt x="2835" y="56"/>
                  </a:lnTo>
                  <a:lnTo>
                    <a:pt x="2832" y="56"/>
                  </a:lnTo>
                  <a:lnTo>
                    <a:pt x="2832" y="51"/>
                  </a:lnTo>
                  <a:lnTo>
                    <a:pt x="2835" y="52"/>
                  </a:lnTo>
                  <a:lnTo>
                    <a:pt x="2838" y="52"/>
                  </a:lnTo>
                  <a:lnTo>
                    <a:pt x="2841" y="51"/>
                  </a:lnTo>
                  <a:lnTo>
                    <a:pt x="2844" y="51"/>
                  </a:lnTo>
                  <a:lnTo>
                    <a:pt x="2846" y="55"/>
                  </a:lnTo>
                  <a:lnTo>
                    <a:pt x="2849" y="59"/>
                  </a:lnTo>
                  <a:lnTo>
                    <a:pt x="2856" y="62"/>
                  </a:lnTo>
                  <a:lnTo>
                    <a:pt x="2864" y="64"/>
                  </a:lnTo>
                  <a:lnTo>
                    <a:pt x="2880" y="65"/>
                  </a:lnTo>
                  <a:lnTo>
                    <a:pt x="2897" y="65"/>
                  </a:lnTo>
                  <a:lnTo>
                    <a:pt x="2905" y="66"/>
                  </a:lnTo>
                  <a:lnTo>
                    <a:pt x="2913" y="68"/>
                  </a:lnTo>
                  <a:lnTo>
                    <a:pt x="2920" y="71"/>
                  </a:lnTo>
                  <a:lnTo>
                    <a:pt x="2923" y="72"/>
                  </a:lnTo>
                  <a:lnTo>
                    <a:pt x="2920" y="74"/>
                  </a:lnTo>
                  <a:lnTo>
                    <a:pt x="2901" y="74"/>
                  </a:lnTo>
                  <a:lnTo>
                    <a:pt x="2904" y="85"/>
                  </a:lnTo>
                  <a:lnTo>
                    <a:pt x="2923" y="82"/>
                  </a:lnTo>
                  <a:lnTo>
                    <a:pt x="2943" y="82"/>
                  </a:lnTo>
                  <a:lnTo>
                    <a:pt x="2940" y="87"/>
                  </a:lnTo>
                  <a:lnTo>
                    <a:pt x="2939" y="91"/>
                  </a:lnTo>
                  <a:lnTo>
                    <a:pt x="2940" y="92"/>
                  </a:lnTo>
                  <a:lnTo>
                    <a:pt x="2937" y="91"/>
                  </a:lnTo>
                  <a:lnTo>
                    <a:pt x="2934" y="89"/>
                  </a:lnTo>
                  <a:lnTo>
                    <a:pt x="2931" y="85"/>
                  </a:lnTo>
                  <a:lnTo>
                    <a:pt x="2931" y="87"/>
                  </a:lnTo>
                  <a:lnTo>
                    <a:pt x="2928" y="89"/>
                  </a:lnTo>
                  <a:lnTo>
                    <a:pt x="2926" y="92"/>
                  </a:lnTo>
                  <a:lnTo>
                    <a:pt x="2918" y="98"/>
                  </a:lnTo>
                  <a:lnTo>
                    <a:pt x="2921" y="101"/>
                  </a:lnTo>
                  <a:lnTo>
                    <a:pt x="2923" y="102"/>
                  </a:lnTo>
                  <a:lnTo>
                    <a:pt x="2924" y="104"/>
                  </a:lnTo>
                  <a:lnTo>
                    <a:pt x="2920" y="107"/>
                  </a:lnTo>
                  <a:lnTo>
                    <a:pt x="2917" y="110"/>
                  </a:lnTo>
                  <a:lnTo>
                    <a:pt x="2916" y="111"/>
                  </a:lnTo>
                  <a:lnTo>
                    <a:pt x="2916" y="113"/>
                  </a:lnTo>
                  <a:lnTo>
                    <a:pt x="2917" y="113"/>
                  </a:lnTo>
                  <a:lnTo>
                    <a:pt x="2920" y="113"/>
                  </a:lnTo>
                  <a:lnTo>
                    <a:pt x="2927" y="113"/>
                  </a:lnTo>
                  <a:lnTo>
                    <a:pt x="2930" y="111"/>
                  </a:lnTo>
                  <a:lnTo>
                    <a:pt x="2933" y="110"/>
                  </a:lnTo>
                  <a:lnTo>
                    <a:pt x="2936" y="107"/>
                  </a:lnTo>
                  <a:lnTo>
                    <a:pt x="2939" y="104"/>
                  </a:lnTo>
                  <a:lnTo>
                    <a:pt x="2941" y="100"/>
                  </a:lnTo>
                  <a:lnTo>
                    <a:pt x="2943" y="97"/>
                  </a:lnTo>
                  <a:lnTo>
                    <a:pt x="2944" y="94"/>
                  </a:lnTo>
                  <a:lnTo>
                    <a:pt x="2946" y="89"/>
                  </a:lnTo>
                  <a:lnTo>
                    <a:pt x="2946" y="85"/>
                  </a:lnTo>
                  <a:lnTo>
                    <a:pt x="2946" y="82"/>
                  </a:lnTo>
                  <a:lnTo>
                    <a:pt x="2949" y="79"/>
                  </a:lnTo>
                  <a:lnTo>
                    <a:pt x="2952" y="78"/>
                  </a:lnTo>
                  <a:lnTo>
                    <a:pt x="2957" y="78"/>
                  </a:lnTo>
                  <a:lnTo>
                    <a:pt x="2962" y="79"/>
                  </a:lnTo>
                  <a:lnTo>
                    <a:pt x="2967" y="79"/>
                  </a:lnTo>
                  <a:lnTo>
                    <a:pt x="2967" y="78"/>
                  </a:lnTo>
                  <a:lnTo>
                    <a:pt x="2969" y="77"/>
                  </a:lnTo>
                  <a:lnTo>
                    <a:pt x="2973" y="77"/>
                  </a:lnTo>
                  <a:lnTo>
                    <a:pt x="2982" y="78"/>
                  </a:lnTo>
                  <a:lnTo>
                    <a:pt x="2990" y="82"/>
                  </a:lnTo>
                  <a:lnTo>
                    <a:pt x="3006" y="89"/>
                  </a:lnTo>
                  <a:lnTo>
                    <a:pt x="3003" y="97"/>
                  </a:lnTo>
                  <a:lnTo>
                    <a:pt x="3000" y="104"/>
                  </a:lnTo>
                  <a:lnTo>
                    <a:pt x="2992" y="101"/>
                  </a:lnTo>
                  <a:lnTo>
                    <a:pt x="2990" y="101"/>
                  </a:lnTo>
                  <a:lnTo>
                    <a:pt x="2988" y="101"/>
                  </a:lnTo>
                  <a:lnTo>
                    <a:pt x="2988" y="102"/>
                  </a:lnTo>
                  <a:lnTo>
                    <a:pt x="2988" y="107"/>
                  </a:lnTo>
                  <a:lnTo>
                    <a:pt x="2993" y="110"/>
                  </a:lnTo>
                  <a:lnTo>
                    <a:pt x="2998" y="113"/>
                  </a:lnTo>
                  <a:lnTo>
                    <a:pt x="3000" y="111"/>
                  </a:lnTo>
                  <a:lnTo>
                    <a:pt x="3002" y="113"/>
                  </a:lnTo>
                  <a:lnTo>
                    <a:pt x="3005" y="113"/>
                  </a:lnTo>
                  <a:lnTo>
                    <a:pt x="3006" y="113"/>
                  </a:lnTo>
                  <a:lnTo>
                    <a:pt x="3006" y="110"/>
                  </a:lnTo>
                  <a:lnTo>
                    <a:pt x="3016" y="100"/>
                  </a:lnTo>
                  <a:lnTo>
                    <a:pt x="3019" y="98"/>
                  </a:lnTo>
                  <a:lnTo>
                    <a:pt x="3021" y="98"/>
                  </a:lnTo>
                  <a:lnTo>
                    <a:pt x="3021" y="101"/>
                  </a:lnTo>
                  <a:lnTo>
                    <a:pt x="3018" y="107"/>
                  </a:lnTo>
                  <a:lnTo>
                    <a:pt x="3008" y="117"/>
                  </a:lnTo>
                  <a:lnTo>
                    <a:pt x="3002" y="123"/>
                  </a:lnTo>
                  <a:lnTo>
                    <a:pt x="2998" y="125"/>
                  </a:lnTo>
                  <a:lnTo>
                    <a:pt x="2995" y="125"/>
                  </a:lnTo>
                  <a:lnTo>
                    <a:pt x="2992" y="125"/>
                  </a:lnTo>
                  <a:lnTo>
                    <a:pt x="2989" y="124"/>
                  </a:lnTo>
                  <a:lnTo>
                    <a:pt x="2988" y="123"/>
                  </a:lnTo>
                  <a:lnTo>
                    <a:pt x="2985" y="125"/>
                  </a:lnTo>
                  <a:lnTo>
                    <a:pt x="2983" y="128"/>
                  </a:lnTo>
                  <a:lnTo>
                    <a:pt x="2982" y="128"/>
                  </a:lnTo>
                  <a:lnTo>
                    <a:pt x="2995" y="130"/>
                  </a:lnTo>
                  <a:lnTo>
                    <a:pt x="3013" y="131"/>
                  </a:lnTo>
                  <a:lnTo>
                    <a:pt x="3034" y="131"/>
                  </a:lnTo>
                  <a:lnTo>
                    <a:pt x="3044" y="131"/>
                  </a:lnTo>
                  <a:lnTo>
                    <a:pt x="3054" y="128"/>
                  </a:lnTo>
                  <a:lnTo>
                    <a:pt x="3060" y="123"/>
                  </a:lnTo>
                  <a:lnTo>
                    <a:pt x="3062" y="123"/>
                  </a:lnTo>
                  <a:lnTo>
                    <a:pt x="3065" y="124"/>
                  </a:lnTo>
                  <a:lnTo>
                    <a:pt x="3071" y="125"/>
                  </a:lnTo>
                  <a:lnTo>
                    <a:pt x="3077" y="127"/>
                  </a:lnTo>
                  <a:lnTo>
                    <a:pt x="3080" y="127"/>
                  </a:lnTo>
                  <a:lnTo>
                    <a:pt x="3084" y="125"/>
                  </a:lnTo>
                  <a:lnTo>
                    <a:pt x="3093" y="120"/>
                  </a:lnTo>
                  <a:lnTo>
                    <a:pt x="3106" y="120"/>
                  </a:lnTo>
                  <a:lnTo>
                    <a:pt x="3117" y="120"/>
                  </a:lnTo>
                  <a:lnTo>
                    <a:pt x="3119" y="121"/>
                  </a:lnTo>
                  <a:lnTo>
                    <a:pt x="3119" y="123"/>
                  </a:lnTo>
                  <a:lnTo>
                    <a:pt x="3120" y="125"/>
                  </a:lnTo>
                  <a:lnTo>
                    <a:pt x="3123" y="125"/>
                  </a:lnTo>
                  <a:lnTo>
                    <a:pt x="3129" y="124"/>
                  </a:lnTo>
                  <a:lnTo>
                    <a:pt x="3137" y="121"/>
                  </a:lnTo>
                  <a:lnTo>
                    <a:pt x="3150" y="118"/>
                  </a:lnTo>
                  <a:lnTo>
                    <a:pt x="3156" y="123"/>
                  </a:lnTo>
                  <a:lnTo>
                    <a:pt x="3160" y="124"/>
                  </a:lnTo>
                  <a:lnTo>
                    <a:pt x="3165" y="124"/>
                  </a:lnTo>
                  <a:lnTo>
                    <a:pt x="3168" y="124"/>
                  </a:lnTo>
                  <a:lnTo>
                    <a:pt x="3172" y="125"/>
                  </a:lnTo>
                  <a:lnTo>
                    <a:pt x="3173" y="127"/>
                  </a:lnTo>
                  <a:lnTo>
                    <a:pt x="3173" y="130"/>
                  </a:lnTo>
                  <a:lnTo>
                    <a:pt x="3175" y="133"/>
                  </a:lnTo>
                  <a:lnTo>
                    <a:pt x="3175" y="134"/>
                  </a:lnTo>
                  <a:lnTo>
                    <a:pt x="3183" y="140"/>
                  </a:lnTo>
                  <a:lnTo>
                    <a:pt x="3192" y="146"/>
                  </a:lnTo>
                  <a:lnTo>
                    <a:pt x="3191" y="147"/>
                  </a:lnTo>
                  <a:lnTo>
                    <a:pt x="3191" y="149"/>
                  </a:lnTo>
                  <a:lnTo>
                    <a:pt x="3189" y="149"/>
                  </a:lnTo>
                  <a:lnTo>
                    <a:pt x="3186" y="149"/>
                  </a:lnTo>
                  <a:lnTo>
                    <a:pt x="3188" y="150"/>
                  </a:lnTo>
                  <a:lnTo>
                    <a:pt x="3188" y="151"/>
                  </a:lnTo>
                  <a:lnTo>
                    <a:pt x="3188" y="156"/>
                  </a:lnTo>
                  <a:lnTo>
                    <a:pt x="3186" y="161"/>
                  </a:lnTo>
                  <a:lnTo>
                    <a:pt x="3189" y="163"/>
                  </a:lnTo>
                  <a:lnTo>
                    <a:pt x="3191" y="164"/>
                  </a:lnTo>
                  <a:lnTo>
                    <a:pt x="3198" y="164"/>
                  </a:lnTo>
                  <a:lnTo>
                    <a:pt x="3201" y="177"/>
                  </a:lnTo>
                  <a:lnTo>
                    <a:pt x="3205" y="189"/>
                  </a:lnTo>
                  <a:lnTo>
                    <a:pt x="3206" y="183"/>
                  </a:lnTo>
                  <a:lnTo>
                    <a:pt x="3208" y="179"/>
                  </a:lnTo>
                  <a:lnTo>
                    <a:pt x="3211" y="174"/>
                  </a:lnTo>
                  <a:lnTo>
                    <a:pt x="3212" y="170"/>
                  </a:lnTo>
                  <a:lnTo>
                    <a:pt x="3215" y="167"/>
                  </a:lnTo>
                  <a:lnTo>
                    <a:pt x="3218" y="166"/>
                  </a:lnTo>
                  <a:lnTo>
                    <a:pt x="3225" y="161"/>
                  </a:lnTo>
                  <a:lnTo>
                    <a:pt x="3234" y="160"/>
                  </a:lnTo>
                  <a:lnTo>
                    <a:pt x="3244" y="159"/>
                  </a:lnTo>
                  <a:lnTo>
                    <a:pt x="3270" y="159"/>
                  </a:lnTo>
                  <a:lnTo>
                    <a:pt x="3270" y="164"/>
                  </a:lnTo>
                  <a:lnTo>
                    <a:pt x="3271" y="166"/>
                  </a:lnTo>
                  <a:lnTo>
                    <a:pt x="3271" y="167"/>
                  </a:lnTo>
                  <a:lnTo>
                    <a:pt x="3274" y="167"/>
                  </a:lnTo>
                  <a:lnTo>
                    <a:pt x="3277" y="164"/>
                  </a:lnTo>
                  <a:lnTo>
                    <a:pt x="3280" y="161"/>
                  </a:lnTo>
                  <a:lnTo>
                    <a:pt x="3284" y="161"/>
                  </a:lnTo>
                  <a:lnTo>
                    <a:pt x="3287" y="161"/>
                  </a:lnTo>
                  <a:lnTo>
                    <a:pt x="3294" y="161"/>
                  </a:lnTo>
                  <a:lnTo>
                    <a:pt x="3307" y="164"/>
                  </a:lnTo>
                  <a:lnTo>
                    <a:pt x="3306" y="166"/>
                  </a:lnTo>
                  <a:lnTo>
                    <a:pt x="3306" y="167"/>
                  </a:lnTo>
                  <a:lnTo>
                    <a:pt x="3309" y="170"/>
                  </a:lnTo>
                  <a:lnTo>
                    <a:pt x="3310" y="170"/>
                  </a:lnTo>
                  <a:lnTo>
                    <a:pt x="3313" y="170"/>
                  </a:lnTo>
                  <a:lnTo>
                    <a:pt x="3319" y="169"/>
                  </a:lnTo>
                  <a:lnTo>
                    <a:pt x="3324" y="166"/>
                  </a:lnTo>
                  <a:lnTo>
                    <a:pt x="3336" y="159"/>
                  </a:lnTo>
                  <a:lnTo>
                    <a:pt x="3336" y="167"/>
                  </a:lnTo>
                  <a:lnTo>
                    <a:pt x="3337" y="172"/>
                  </a:lnTo>
                  <a:lnTo>
                    <a:pt x="3336" y="173"/>
                  </a:lnTo>
                  <a:lnTo>
                    <a:pt x="3343" y="176"/>
                  </a:lnTo>
                  <a:lnTo>
                    <a:pt x="3345" y="180"/>
                  </a:lnTo>
                  <a:lnTo>
                    <a:pt x="3345" y="185"/>
                  </a:lnTo>
                  <a:lnTo>
                    <a:pt x="3346" y="190"/>
                  </a:lnTo>
                  <a:lnTo>
                    <a:pt x="3346" y="195"/>
                  </a:lnTo>
                  <a:lnTo>
                    <a:pt x="3353" y="195"/>
                  </a:lnTo>
                  <a:lnTo>
                    <a:pt x="3360" y="195"/>
                  </a:lnTo>
                  <a:lnTo>
                    <a:pt x="3363" y="189"/>
                  </a:lnTo>
                  <a:lnTo>
                    <a:pt x="3365" y="190"/>
                  </a:lnTo>
                  <a:lnTo>
                    <a:pt x="3366" y="190"/>
                  </a:lnTo>
                  <a:lnTo>
                    <a:pt x="3372" y="192"/>
                  </a:lnTo>
                  <a:lnTo>
                    <a:pt x="3379" y="182"/>
                  </a:lnTo>
                  <a:lnTo>
                    <a:pt x="3381" y="179"/>
                  </a:lnTo>
                  <a:lnTo>
                    <a:pt x="3382" y="179"/>
                  </a:lnTo>
                  <a:lnTo>
                    <a:pt x="3385" y="179"/>
                  </a:lnTo>
                  <a:lnTo>
                    <a:pt x="3382" y="170"/>
                  </a:lnTo>
                  <a:lnTo>
                    <a:pt x="3382" y="169"/>
                  </a:lnTo>
                  <a:lnTo>
                    <a:pt x="3384" y="167"/>
                  </a:lnTo>
                  <a:lnTo>
                    <a:pt x="3385" y="164"/>
                  </a:lnTo>
                  <a:lnTo>
                    <a:pt x="3379" y="161"/>
                  </a:lnTo>
                  <a:lnTo>
                    <a:pt x="3376" y="159"/>
                  </a:lnTo>
                  <a:lnTo>
                    <a:pt x="3373" y="156"/>
                  </a:lnTo>
                  <a:lnTo>
                    <a:pt x="3376" y="140"/>
                  </a:lnTo>
                  <a:lnTo>
                    <a:pt x="3378" y="140"/>
                  </a:lnTo>
                  <a:lnTo>
                    <a:pt x="3379" y="140"/>
                  </a:lnTo>
                  <a:lnTo>
                    <a:pt x="3382" y="143"/>
                  </a:lnTo>
                  <a:lnTo>
                    <a:pt x="3384" y="144"/>
                  </a:lnTo>
                  <a:lnTo>
                    <a:pt x="3385" y="146"/>
                  </a:lnTo>
                  <a:lnTo>
                    <a:pt x="3389" y="146"/>
                  </a:lnTo>
                  <a:lnTo>
                    <a:pt x="3392" y="146"/>
                  </a:lnTo>
                  <a:lnTo>
                    <a:pt x="3399" y="144"/>
                  </a:lnTo>
                  <a:lnTo>
                    <a:pt x="3409" y="143"/>
                  </a:lnTo>
                  <a:lnTo>
                    <a:pt x="3412" y="149"/>
                  </a:lnTo>
                  <a:lnTo>
                    <a:pt x="3418" y="149"/>
                  </a:lnTo>
                  <a:lnTo>
                    <a:pt x="3424" y="147"/>
                  </a:lnTo>
                  <a:lnTo>
                    <a:pt x="3435" y="146"/>
                  </a:lnTo>
                  <a:lnTo>
                    <a:pt x="3448" y="144"/>
                  </a:lnTo>
                  <a:lnTo>
                    <a:pt x="3454" y="144"/>
                  </a:lnTo>
                  <a:lnTo>
                    <a:pt x="3460" y="146"/>
                  </a:lnTo>
                  <a:lnTo>
                    <a:pt x="3461" y="147"/>
                  </a:lnTo>
                  <a:lnTo>
                    <a:pt x="3463" y="150"/>
                  </a:lnTo>
                  <a:lnTo>
                    <a:pt x="3466" y="154"/>
                  </a:lnTo>
                  <a:lnTo>
                    <a:pt x="3470" y="154"/>
                  </a:lnTo>
                  <a:lnTo>
                    <a:pt x="3474" y="154"/>
                  </a:lnTo>
                  <a:lnTo>
                    <a:pt x="3479" y="154"/>
                  </a:lnTo>
                  <a:lnTo>
                    <a:pt x="3481" y="156"/>
                  </a:lnTo>
                  <a:lnTo>
                    <a:pt x="3483" y="324"/>
                  </a:lnTo>
                  <a:lnTo>
                    <a:pt x="3474" y="326"/>
                  </a:lnTo>
                  <a:lnTo>
                    <a:pt x="3474" y="330"/>
                  </a:lnTo>
                  <a:lnTo>
                    <a:pt x="3483" y="330"/>
                  </a:lnTo>
                  <a:lnTo>
                    <a:pt x="3483" y="390"/>
                  </a:lnTo>
                  <a:lnTo>
                    <a:pt x="3479" y="392"/>
                  </a:lnTo>
                  <a:lnTo>
                    <a:pt x="3476" y="392"/>
                  </a:lnTo>
                  <a:lnTo>
                    <a:pt x="3473" y="393"/>
                  </a:lnTo>
                  <a:lnTo>
                    <a:pt x="3466" y="398"/>
                  </a:lnTo>
                  <a:lnTo>
                    <a:pt x="3460" y="402"/>
                  </a:lnTo>
                  <a:lnTo>
                    <a:pt x="3454" y="405"/>
                  </a:lnTo>
                  <a:lnTo>
                    <a:pt x="3450" y="406"/>
                  </a:lnTo>
                  <a:lnTo>
                    <a:pt x="3445" y="406"/>
                  </a:lnTo>
                  <a:lnTo>
                    <a:pt x="3441" y="406"/>
                  </a:lnTo>
                  <a:lnTo>
                    <a:pt x="3438" y="408"/>
                  </a:lnTo>
                  <a:lnTo>
                    <a:pt x="3435" y="412"/>
                  </a:lnTo>
                  <a:lnTo>
                    <a:pt x="3432" y="416"/>
                  </a:lnTo>
                  <a:lnTo>
                    <a:pt x="3428" y="416"/>
                  </a:lnTo>
                  <a:lnTo>
                    <a:pt x="3427" y="415"/>
                  </a:lnTo>
                  <a:lnTo>
                    <a:pt x="3425" y="413"/>
                  </a:lnTo>
                  <a:lnTo>
                    <a:pt x="3421" y="413"/>
                  </a:lnTo>
                  <a:lnTo>
                    <a:pt x="3422" y="413"/>
                  </a:lnTo>
                  <a:lnTo>
                    <a:pt x="3422" y="415"/>
                  </a:lnTo>
                  <a:lnTo>
                    <a:pt x="3424" y="416"/>
                  </a:lnTo>
                  <a:lnTo>
                    <a:pt x="3424" y="418"/>
                  </a:lnTo>
                  <a:lnTo>
                    <a:pt x="3422" y="422"/>
                  </a:lnTo>
                  <a:lnTo>
                    <a:pt x="3421" y="425"/>
                  </a:lnTo>
                  <a:lnTo>
                    <a:pt x="3420" y="425"/>
                  </a:lnTo>
                  <a:lnTo>
                    <a:pt x="3418" y="425"/>
                  </a:lnTo>
                  <a:lnTo>
                    <a:pt x="3415" y="424"/>
                  </a:lnTo>
                  <a:lnTo>
                    <a:pt x="3412" y="422"/>
                  </a:lnTo>
                  <a:lnTo>
                    <a:pt x="3408" y="422"/>
                  </a:lnTo>
                  <a:lnTo>
                    <a:pt x="3408" y="425"/>
                  </a:lnTo>
                  <a:lnTo>
                    <a:pt x="3408" y="424"/>
                  </a:lnTo>
                  <a:lnTo>
                    <a:pt x="3409" y="424"/>
                  </a:lnTo>
                  <a:lnTo>
                    <a:pt x="3409" y="426"/>
                  </a:lnTo>
                  <a:lnTo>
                    <a:pt x="3409" y="431"/>
                  </a:lnTo>
                  <a:lnTo>
                    <a:pt x="3396" y="436"/>
                  </a:lnTo>
                  <a:lnTo>
                    <a:pt x="3391" y="441"/>
                  </a:lnTo>
                  <a:lnTo>
                    <a:pt x="3385" y="444"/>
                  </a:lnTo>
                  <a:lnTo>
                    <a:pt x="3382" y="449"/>
                  </a:lnTo>
                  <a:lnTo>
                    <a:pt x="3378" y="454"/>
                  </a:lnTo>
                  <a:lnTo>
                    <a:pt x="3372" y="468"/>
                  </a:lnTo>
                  <a:lnTo>
                    <a:pt x="3368" y="467"/>
                  </a:lnTo>
                  <a:lnTo>
                    <a:pt x="3363" y="465"/>
                  </a:lnTo>
                  <a:lnTo>
                    <a:pt x="3359" y="462"/>
                  </a:lnTo>
                  <a:lnTo>
                    <a:pt x="3355" y="461"/>
                  </a:lnTo>
                  <a:lnTo>
                    <a:pt x="3355" y="457"/>
                  </a:lnTo>
                  <a:lnTo>
                    <a:pt x="3355" y="452"/>
                  </a:lnTo>
                  <a:lnTo>
                    <a:pt x="3345" y="447"/>
                  </a:lnTo>
                  <a:lnTo>
                    <a:pt x="3335" y="444"/>
                  </a:lnTo>
                  <a:lnTo>
                    <a:pt x="3330" y="442"/>
                  </a:lnTo>
                  <a:lnTo>
                    <a:pt x="3326" y="444"/>
                  </a:lnTo>
                  <a:lnTo>
                    <a:pt x="3322" y="445"/>
                  </a:lnTo>
                  <a:lnTo>
                    <a:pt x="3316" y="449"/>
                  </a:lnTo>
                  <a:lnTo>
                    <a:pt x="3314" y="451"/>
                  </a:lnTo>
                  <a:lnTo>
                    <a:pt x="3313" y="454"/>
                  </a:lnTo>
                  <a:lnTo>
                    <a:pt x="3310" y="458"/>
                  </a:lnTo>
                  <a:lnTo>
                    <a:pt x="3307" y="464"/>
                  </a:lnTo>
                  <a:lnTo>
                    <a:pt x="3304" y="468"/>
                  </a:lnTo>
                  <a:lnTo>
                    <a:pt x="3303" y="468"/>
                  </a:lnTo>
                  <a:lnTo>
                    <a:pt x="3301" y="470"/>
                  </a:lnTo>
                  <a:lnTo>
                    <a:pt x="3300" y="471"/>
                  </a:lnTo>
                  <a:lnTo>
                    <a:pt x="3297" y="471"/>
                  </a:lnTo>
                  <a:lnTo>
                    <a:pt x="3296" y="471"/>
                  </a:lnTo>
                  <a:lnTo>
                    <a:pt x="3294" y="470"/>
                  </a:lnTo>
                  <a:lnTo>
                    <a:pt x="3294" y="467"/>
                  </a:lnTo>
                  <a:lnTo>
                    <a:pt x="3294" y="462"/>
                  </a:lnTo>
                  <a:lnTo>
                    <a:pt x="3297" y="449"/>
                  </a:lnTo>
                  <a:lnTo>
                    <a:pt x="3286" y="455"/>
                  </a:lnTo>
                  <a:lnTo>
                    <a:pt x="3277" y="461"/>
                  </a:lnTo>
                  <a:lnTo>
                    <a:pt x="3277" y="465"/>
                  </a:lnTo>
                  <a:lnTo>
                    <a:pt x="3277" y="468"/>
                  </a:lnTo>
                  <a:lnTo>
                    <a:pt x="3250" y="465"/>
                  </a:lnTo>
                  <a:lnTo>
                    <a:pt x="3248" y="470"/>
                  </a:lnTo>
                  <a:lnTo>
                    <a:pt x="3247" y="471"/>
                  </a:lnTo>
                  <a:lnTo>
                    <a:pt x="3244" y="474"/>
                  </a:lnTo>
                  <a:lnTo>
                    <a:pt x="3244" y="475"/>
                  </a:lnTo>
                  <a:lnTo>
                    <a:pt x="3244" y="477"/>
                  </a:lnTo>
                  <a:lnTo>
                    <a:pt x="3245" y="478"/>
                  </a:lnTo>
                  <a:lnTo>
                    <a:pt x="3247" y="478"/>
                  </a:lnTo>
                  <a:lnTo>
                    <a:pt x="3247" y="480"/>
                  </a:lnTo>
                  <a:lnTo>
                    <a:pt x="3247" y="483"/>
                  </a:lnTo>
                  <a:lnTo>
                    <a:pt x="3241" y="483"/>
                  </a:lnTo>
                  <a:lnTo>
                    <a:pt x="3241" y="485"/>
                  </a:lnTo>
                  <a:lnTo>
                    <a:pt x="3241" y="487"/>
                  </a:lnTo>
                  <a:lnTo>
                    <a:pt x="3242" y="488"/>
                  </a:lnTo>
                  <a:lnTo>
                    <a:pt x="3242" y="490"/>
                  </a:lnTo>
                  <a:lnTo>
                    <a:pt x="3241" y="491"/>
                  </a:lnTo>
                  <a:lnTo>
                    <a:pt x="3222" y="507"/>
                  </a:lnTo>
                  <a:lnTo>
                    <a:pt x="3221" y="511"/>
                  </a:lnTo>
                  <a:lnTo>
                    <a:pt x="3222" y="517"/>
                  </a:lnTo>
                  <a:lnTo>
                    <a:pt x="3222" y="527"/>
                  </a:lnTo>
                  <a:lnTo>
                    <a:pt x="3228" y="527"/>
                  </a:lnTo>
                  <a:lnTo>
                    <a:pt x="3234" y="530"/>
                  </a:lnTo>
                  <a:lnTo>
                    <a:pt x="3237" y="530"/>
                  </a:lnTo>
                  <a:lnTo>
                    <a:pt x="3241" y="530"/>
                  </a:lnTo>
                  <a:lnTo>
                    <a:pt x="3241" y="534"/>
                  </a:lnTo>
                  <a:lnTo>
                    <a:pt x="3241" y="536"/>
                  </a:lnTo>
                  <a:lnTo>
                    <a:pt x="3240" y="536"/>
                  </a:lnTo>
                  <a:lnTo>
                    <a:pt x="3238" y="534"/>
                  </a:lnTo>
                  <a:lnTo>
                    <a:pt x="3238" y="537"/>
                  </a:lnTo>
                  <a:lnTo>
                    <a:pt x="3238" y="539"/>
                  </a:lnTo>
                  <a:lnTo>
                    <a:pt x="3240" y="542"/>
                  </a:lnTo>
                  <a:lnTo>
                    <a:pt x="3238" y="543"/>
                  </a:lnTo>
                  <a:lnTo>
                    <a:pt x="3234" y="543"/>
                  </a:lnTo>
                  <a:lnTo>
                    <a:pt x="3231" y="552"/>
                  </a:lnTo>
                  <a:lnTo>
                    <a:pt x="3228" y="552"/>
                  </a:lnTo>
                  <a:lnTo>
                    <a:pt x="3228" y="557"/>
                  </a:lnTo>
                  <a:lnTo>
                    <a:pt x="3229" y="562"/>
                  </a:lnTo>
                  <a:lnTo>
                    <a:pt x="3234" y="570"/>
                  </a:lnTo>
                  <a:lnTo>
                    <a:pt x="3238" y="569"/>
                  </a:lnTo>
                  <a:lnTo>
                    <a:pt x="3241" y="568"/>
                  </a:lnTo>
                  <a:lnTo>
                    <a:pt x="3244" y="569"/>
                  </a:lnTo>
                  <a:lnTo>
                    <a:pt x="3244" y="579"/>
                  </a:lnTo>
                  <a:lnTo>
                    <a:pt x="3238" y="579"/>
                  </a:lnTo>
                  <a:lnTo>
                    <a:pt x="3234" y="580"/>
                  </a:lnTo>
                  <a:lnTo>
                    <a:pt x="3225" y="583"/>
                  </a:lnTo>
                  <a:lnTo>
                    <a:pt x="3222" y="585"/>
                  </a:lnTo>
                  <a:lnTo>
                    <a:pt x="3219" y="588"/>
                  </a:lnTo>
                  <a:lnTo>
                    <a:pt x="3216" y="589"/>
                  </a:lnTo>
                  <a:lnTo>
                    <a:pt x="3215" y="592"/>
                  </a:lnTo>
                  <a:lnTo>
                    <a:pt x="3215" y="595"/>
                  </a:lnTo>
                  <a:lnTo>
                    <a:pt x="3214" y="599"/>
                  </a:lnTo>
                  <a:lnTo>
                    <a:pt x="3215" y="606"/>
                  </a:lnTo>
                  <a:lnTo>
                    <a:pt x="3216" y="611"/>
                  </a:lnTo>
                  <a:lnTo>
                    <a:pt x="3219" y="615"/>
                  </a:lnTo>
                  <a:lnTo>
                    <a:pt x="3221" y="619"/>
                  </a:lnTo>
                  <a:lnTo>
                    <a:pt x="3225" y="624"/>
                  </a:lnTo>
                  <a:lnTo>
                    <a:pt x="3219" y="629"/>
                  </a:lnTo>
                  <a:lnTo>
                    <a:pt x="3214" y="635"/>
                  </a:lnTo>
                  <a:lnTo>
                    <a:pt x="3212" y="635"/>
                  </a:lnTo>
                  <a:lnTo>
                    <a:pt x="3209" y="634"/>
                  </a:lnTo>
                  <a:lnTo>
                    <a:pt x="3208" y="632"/>
                  </a:lnTo>
                  <a:lnTo>
                    <a:pt x="3205" y="631"/>
                  </a:lnTo>
                  <a:lnTo>
                    <a:pt x="3204" y="631"/>
                  </a:lnTo>
                  <a:lnTo>
                    <a:pt x="3201" y="631"/>
                  </a:lnTo>
                  <a:lnTo>
                    <a:pt x="3196" y="632"/>
                  </a:lnTo>
                  <a:lnTo>
                    <a:pt x="3192" y="635"/>
                  </a:lnTo>
                  <a:lnTo>
                    <a:pt x="3192" y="640"/>
                  </a:lnTo>
                  <a:lnTo>
                    <a:pt x="3186" y="642"/>
                  </a:lnTo>
                  <a:lnTo>
                    <a:pt x="3183" y="647"/>
                  </a:lnTo>
                  <a:lnTo>
                    <a:pt x="3180" y="650"/>
                  </a:lnTo>
                  <a:lnTo>
                    <a:pt x="3180" y="652"/>
                  </a:lnTo>
                  <a:lnTo>
                    <a:pt x="3179" y="655"/>
                  </a:lnTo>
                  <a:lnTo>
                    <a:pt x="3179" y="664"/>
                  </a:lnTo>
                  <a:lnTo>
                    <a:pt x="3180" y="673"/>
                  </a:lnTo>
                  <a:lnTo>
                    <a:pt x="3165" y="678"/>
                  </a:lnTo>
                  <a:lnTo>
                    <a:pt x="3162" y="680"/>
                  </a:lnTo>
                  <a:lnTo>
                    <a:pt x="3160" y="681"/>
                  </a:lnTo>
                  <a:lnTo>
                    <a:pt x="3162" y="688"/>
                  </a:lnTo>
                  <a:lnTo>
                    <a:pt x="3160" y="694"/>
                  </a:lnTo>
                  <a:lnTo>
                    <a:pt x="3160" y="699"/>
                  </a:lnTo>
                  <a:lnTo>
                    <a:pt x="3159" y="704"/>
                  </a:lnTo>
                  <a:lnTo>
                    <a:pt x="3157" y="706"/>
                  </a:lnTo>
                  <a:lnTo>
                    <a:pt x="3153" y="709"/>
                  </a:lnTo>
                  <a:lnTo>
                    <a:pt x="3144" y="716"/>
                  </a:lnTo>
                  <a:lnTo>
                    <a:pt x="3129" y="729"/>
                  </a:lnTo>
                  <a:lnTo>
                    <a:pt x="3121" y="690"/>
                  </a:lnTo>
                  <a:lnTo>
                    <a:pt x="3117" y="667"/>
                  </a:lnTo>
                  <a:lnTo>
                    <a:pt x="3113" y="642"/>
                  </a:lnTo>
                  <a:lnTo>
                    <a:pt x="3108" y="618"/>
                  </a:lnTo>
                  <a:lnTo>
                    <a:pt x="3107" y="596"/>
                  </a:lnTo>
                  <a:lnTo>
                    <a:pt x="3108" y="586"/>
                  </a:lnTo>
                  <a:lnTo>
                    <a:pt x="3110" y="578"/>
                  </a:lnTo>
                  <a:lnTo>
                    <a:pt x="3110" y="573"/>
                  </a:lnTo>
                  <a:lnTo>
                    <a:pt x="3111" y="569"/>
                  </a:lnTo>
                  <a:lnTo>
                    <a:pt x="3114" y="563"/>
                  </a:lnTo>
                  <a:lnTo>
                    <a:pt x="3116" y="562"/>
                  </a:lnTo>
                  <a:lnTo>
                    <a:pt x="3117" y="560"/>
                  </a:lnTo>
                  <a:lnTo>
                    <a:pt x="3120" y="560"/>
                  </a:lnTo>
                  <a:lnTo>
                    <a:pt x="3123" y="560"/>
                  </a:lnTo>
                  <a:lnTo>
                    <a:pt x="3126" y="559"/>
                  </a:lnTo>
                  <a:lnTo>
                    <a:pt x="3129" y="556"/>
                  </a:lnTo>
                  <a:lnTo>
                    <a:pt x="3130" y="555"/>
                  </a:lnTo>
                  <a:lnTo>
                    <a:pt x="3130" y="552"/>
                  </a:lnTo>
                  <a:lnTo>
                    <a:pt x="3133" y="537"/>
                  </a:lnTo>
                  <a:lnTo>
                    <a:pt x="3130" y="537"/>
                  </a:lnTo>
                  <a:lnTo>
                    <a:pt x="3129" y="537"/>
                  </a:lnTo>
                  <a:lnTo>
                    <a:pt x="3129" y="536"/>
                  </a:lnTo>
                  <a:lnTo>
                    <a:pt x="3129" y="533"/>
                  </a:lnTo>
                  <a:lnTo>
                    <a:pt x="3132" y="532"/>
                  </a:lnTo>
                  <a:lnTo>
                    <a:pt x="3136" y="533"/>
                  </a:lnTo>
                  <a:lnTo>
                    <a:pt x="3140" y="533"/>
                  </a:lnTo>
                  <a:lnTo>
                    <a:pt x="3143" y="533"/>
                  </a:lnTo>
                  <a:lnTo>
                    <a:pt x="3144" y="533"/>
                  </a:lnTo>
                  <a:lnTo>
                    <a:pt x="3146" y="530"/>
                  </a:lnTo>
                  <a:lnTo>
                    <a:pt x="3147" y="529"/>
                  </a:lnTo>
                  <a:lnTo>
                    <a:pt x="3149" y="526"/>
                  </a:lnTo>
                  <a:lnTo>
                    <a:pt x="3150" y="524"/>
                  </a:lnTo>
                  <a:lnTo>
                    <a:pt x="3152" y="524"/>
                  </a:lnTo>
                  <a:lnTo>
                    <a:pt x="3153" y="526"/>
                  </a:lnTo>
                  <a:lnTo>
                    <a:pt x="3156" y="527"/>
                  </a:lnTo>
                  <a:lnTo>
                    <a:pt x="3157" y="527"/>
                  </a:lnTo>
                  <a:lnTo>
                    <a:pt x="3159" y="527"/>
                  </a:lnTo>
                  <a:lnTo>
                    <a:pt x="3159" y="524"/>
                  </a:lnTo>
                  <a:lnTo>
                    <a:pt x="3162" y="523"/>
                  </a:lnTo>
                  <a:lnTo>
                    <a:pt x="3163" y="521"/>
                  </a:lnTo>
                  <a:lnTo>
                    <a:pt x="3168" y="517"/>
                  </a:lnTo>
                  <a:lnTo>
                    <a:pt x="3170" y="513"/>
                  </a:lnTo>
                  <a:lnTo>
                    <a:pt x="3175" y="508"/>
                  </a:lnTo>
                  <a:lnTo>
                    <a:pt x="3179" y="500"/>
                  </a:lnTo>
                  <a:lnTo>
                    <a:pt x="3186" y="491"/>
                  </a:lnTo>
                  <a:lnTo>
                    <a:pt x="3191" y="487"/>
                  </a:lnTo>
                  <a:lnTo>
                    <a:pt x="3199" y="481"/>
                  </a:lnTo>
                  <a:lnTo>
                    <a:pt x="3206" y="475"/>
                  </a:lnTo>
                  <a:lnTo>
                    <a:pt x="3209" y="472"/>
                  </a:lnTo>
                  <a:lnTo>
                    <a:pt x="3211" y="471"/>
                  </a:lnTo>
                  <a:lnTo>
                    <a:pt x="3211" y="470"/>
                  </a:lnTo>
                  <a:lnTo>
                    <a:pt x="3211" y="467"/>
                  </a:lnTo>
                  <a:lnTo>
                    <a:pt x="3211" y="465"/>
                  </a:lnTo>
                  <a:lnTo>
                    <a:pt x="3211" y="464"/>
                  </a:lnTo>
                  <a:lnTo>
                    <a:pt x="3214" y="462"/>
                  </a:lnTo>
                  <a:lnTo>
                    <a:pt x="3215" y="462"/>
                  </a:lnTo>
                  <a:lnTo>
                    <a:pt x="3218" y="461"/>
                  </a:lnTo>
                  <a:lnTo>
                    <a:pt x="3219" y="461"/>
                  </a:lnTo>
                  <a:lnTo>
                    <a:pt x="3221" y="457"/>
                  </a:lnTo>
                  <a:lnTo>
                    <a:pt x="3219" y="452"/>
                  </a:lnTo>
                  <a:lnTo>
                    <a:pt x="3219" y="449"/>
                  </a:lnTo>
                  <a:lnTo>
                    <a:pt x="3219" y="447"/>
                  </a:lnTo>
                  <a:lnTo>
                    <a:pt x="3228" y="445"/>
                  </a:lnTo>
                  <a:lnTo>
                    <a:pt x="3235" y="444"/>
                  </a:lnTo>
                  <a:lnTo>
                    <a:pt x="3241" y="444"/>
                  </a:lnTo>
                  <a:lnTo>
                    <a:pt x="3247" y="442"/>
                  </a:lnTo>
                  <a:lnTo>
                    <a:pt x="3251" y="441"/>
                  </a:lnTo>
                  <a:lnTo>
                    <a:pt x="3254" y="438"/>
                  </a:lnTo>
                  <a:lnTo>
                    <a:pt x="3255" y="432"/>
                  </a:lnTo>
                  <a:lnTo>
                    <a:pt x="3258" y="425"/>
                  </a:lnTo>
                  <a:lnTo>
                    <a:pt x="3260" y="412"/>
                  </a:lnTo>
                  <a:lnTo>
                    <a:pt x="3261" y="396"/>
                  </a:lnTo>
                  <a:lnTo>
                    <a:pt x="3264" y="396"/>
                  </a:lnTo>
                  <a:lnTo>
                    <a:pt x="3265" y="395"/>
                  </a:lnTo>
                  <a:lnTo>
                    <a:pt x="3267" y="392"/>
                  </a:lnTo>
                  <a:lnTo>
                    <a:pt x="3273" y="392"/>
                  </a:lnTo>
                  <a:lnTo>
                    <a:pt x="3276" y="393"/>
                  </a:lnTo>
                  <a:lnTo>
                    <a:pt x="3274" y="395"/>
                  </a:lnTo>
                  <a:lnTo>
                    <a:pt x="3283" y="395"/>
                  </a:lnTo>
                  <a:lnTo>
                    <a:pt x="3283" y="392"/>
                  </a:lnTo>
                  <a:lnTo>
                    <a:pt x="3268" y="386"/>
                  </a:lnTo>
                  <a:lnTo>
                    <a:pt x="3265" y="385"/>
                  </a:lnTo>
                  <a:lnTo>
                    <a:pt x="3263" y="385"/>
                  </a:lnTo>
                  <a:lnTo>
                    <a:pt x="3260" y="385"/>
                  </a:lnTo>
                  <a:lnTo>
                    <a:pt x="3257" y="388"/>
                  </a:lnTo>
                  <a:lnTo>
                    <a:pt x="3244" y="396"/>
                  </a:lnTo>
                  <a:lnTo>
                    <a:pt x="3244" y="400"/>
                  </a:lnTo>
                  <a:lnTo>
                    <a:pt x="3245" y="403"/>
                  </a:lnTo>
                  <a:lnTo>
                    <a:pt x="3247" y="403"/>
                  </a:lnTo>
                  <a:lnTo>
                    <a:pt x="3247" y="406"/>
                  </a:lnTo>
                  <a:lnTo>
                    <a:pt x="3247" y="411"/>
                  </a:lnTo>
                  <a:lnTo>
                    <a:pt x="3250" y="416"/>
                  </a:lnTo>
                  <a:lnTo>
                    <a:pt x="3247" y="416"/>
                  </a:lnTo>
                  <a:lnTo>
                    <a:pt x="3245" y="416"/>
                  </a:lnTo>
                  <a:lnTo>
                    <a:pt x="3242" y="419"/>
                  </a:lnTo>
                  <a:lnTo>
                    <a:pt x="3242" y="418"/>
                  </a:lnTo>
                  <a:lnTo>
                    <a:pt x="3241" y="416"/>
                  </a:lnTo>
                  <a:lnTo>
                    <a:pt x="3238" y="415"/>
                  </a:lnTo>
                  <a:lnTo>
                    <a:pt x="3235" y="415"/>
                  </a:lnTo>
                  <a:lnTo>
                    <a:pt x="3232" y="415"/>
                  </a:lnTo>
                  <a:lnTo>
                    <a:pt x="3229" y="415"/>
                  </a:lnTo>
                  <a:lnTo>
                    <a:pt x="3225" y="416"/>
                  </a:lnTo>
                  <a:lnTo>
                    <a:pt x="3219" y="421"/>
                  </a:lnTo>
                  <a:lnTo>
                    <a:pt x="3214" y="428"/>
                  </a:lnTo>
                  <a:lnTo>
                    <a:pt x="3206" y="435"/>
                  </a:lnTo>
                  <a:lnTo>
                    <a:pt x="3204" y="438"/>
                  </a:lnTo>
                  <a:lnTo>
                    <a:pt x="3201" y="441"/>
                  </a:lnTo>
                  <a:lnTo>
                    <a:pt x="3192" y="449"/>
                  </a:lnTo>
                  <a:lnTo>
                    <a:pt x="3192" y="441"/>
                  </a:lnTo>
                  <a:lnTo>
                    <a:pt x="3193" y="438"/>
                  </a:lnTo>
                  <a:lnTo>
                    <a:pt x="3195" y="435"/>
                  </a:lnTo>
                  <a:lnTo>
                    <a:pt x="3193" y="435"/>
                  </a:lnTo>
                  <a:lnTo>
                    <a:pt x="3191" y="436"/>
                  </a:lnTo>
                  <a:lnTo>
                    <a:pt x="3186" y="438"/>
                  </a:lnTo>
                  <a:lnTo>
                    <a:pt x="3186" y="436"/>
                  </a:lnTo>
                  <a:lnTo>
                    <a:pt x="3185" y="435"/>
                  </a:lnTo>
                  <a:lnTo>
                    <a:pt x="3183" y="434"/>
                  </a:lnTo>
                  <a:lnTo>
                    <a:pt x="3183" y="432"/>
                  </a:lnTo>
                  <a:lnTo>
                    <a:pt x="3186" y="431"/>
                  </a:lnTo>
                  <a:lnTo>
                    <a:pt x="3188" y="429"/>
                  </a:lnTo>
                  <a:lnTo>
                    <a:pt x="3191" y="424"/>
                  </a:lnTo>
                  <a:lnTo>
                    <a:pt x="3192" y="418"/>
                  </a:lnTo>
                  <a:lnTo>
                    <a:pt x="3195" y="411"/>
                  </a:lnTo>
                  <a:lnTo>
                    <a:pt x="3183" y="416"/>
                  </a:lnTo>
                  <a:lnTo>
                    <a:pt x="3183" y="419"/>
                  </a:lnTo>
                  <a:lnTo>
                    <a:pt x="3179" y="418"/>
                  </a:lnTo>
                  <a:lnTo>
                    <a:pt x="3176" y="416"/>
                  </a:lnTo>
                  <a:lnTo>
                    <a:pt x="3175" y="416"/>
                  </a:lnTo>
                  <a:lnTo>
                    <a:pt x="3172" y="408"/>
                  </a:lnTo>
                  <a:lnTo>
                    <a:pt x="3168" y="408"/>
                  </a:lnTo>
                  <a:lnTo>
                    <a:pt x="3163" y="411"/>
                  </a:lnTo>
                  <a:lnTo>
                    <a:pt x="3156" y="413"/>
                  </a:lnTo>
                  <a:lnTo>
                    <a:pt x="3147" y="415"/>
                  </a:lnTo>
                  <a:lnTo>
                    <a:pt x="3140" y="415"/>
                  </a:lnTo>
                  <a:lnTo>
                    <a:pt x="3134" y="416"/>
                  </a:lnTo>
                  <a:lnTo>
                    <a:pt x="3129" y="419"/>
                  </a:lnTo>
                  <a:lnTo>
                    <a:pt x="3126" y="424"/>
                  </a:lnTo>
                  <a:lnTo>
                    <a:pt x="3123" y="428"/>
                  </a:lnTo>
                  <a:lnTo>
                    <a:pt x="3120" y="431"/>
                  </a:lnTo>
                  <a:lnTo>
                    <a:pt x="3117" y="431"/>
                  </a:lnTo>
                  <a:lnTo>
                    <a:pt x="3117" y="432"/>
                  </a:lnTo>
                  <a:lnTo>
                    <a:pt x="3117" y="435"/>
                  </a:lnTo>
                  <a:lnTo>
                    <a:pt x="3117" y="436"/>
                  </a:lnTo>
                  <a:lnTo>
                    <a:pt x="3117" y="438"/>
                  </a:lnTo>
                  <a:lnTo>
                    <a:pt x="3114" y="441"/>
                  </a:lnTo>
                  <a:lnTo>
                    <a:pt x="3111" y="442"/>
                  </a:lnTo>
                  <a:lnTo>
                    <a:pt x="3103" y="445"/>
                  </a:lnTo>
                  <a:lnTo>
                    <a:pt x="3096" y="448"/>
                  </a:lnTo>
                  <a:lnTo>
                    <a:pt x="3090" y="452"/>
                  </a:lnTo>
                  <a:lnTo>
                    <a:pt x="3088" y="455"/>
                  </a:lnTo>
                  <a:lnTo>
                    <a:pt x="3088" y="458"/>
                  </a:lnTo>
                  <a:lnTo>
                    <a:pt x="3087" y="462"/>
                  </a:lnTo>
                  <a:lnTo>
                    <a:pt x="3087" y="465"/>
                  </a:lnTo>
                  <a:lnTo>
                    <a:pt x="3085" y="467"/>
                  </a:lnTo>
                  <a:lnTo>
                    <a:pt x="3084" y="465"/>
                  </a:lnTo>
                  <a:lnTo>
                    <a:pt x="3081" y="464"/>
                  </a:lnTo>
                  <a:lnTo>
                    <a:pt x="3081" y="472"/>
                  </a:lnTo>
                  <a:lnTo>
                    <a:pt x="3081" y="483"/>
                  </a:lnTo>
                  <a:lnTo>
                    <a:pt x="3084" y="483"/>
                  </a:lnTo>
                  <a:lnTo>
                    <a:pt x="3085" y="483"/>
                  </a:lnTo>
                  <a:lnTo>
                    <a:pt x="3087" y="483"/>
                  </a:lnTo>
                  <a:lnTo>
                    <a:pt x="3087" y="480"/>
                  </a:lnTo>
                  <a:lnTo>
                    <a:pt x="3093" y="480"/>
                  </a:lnTo>
                  <a:lnTo>
                    <a:pt x="3098" y="480"/>
                  </a:lnTo>
                  <a:lnTo>
                    <a:pt x="3100" y="488"/>
                  </a:lnTo>
                  <a:lnTo>
                    <a:pt x="3096" y="488"/>
                  </a:lnTo>
                  <a:lnTo>
                    <a:pt x="3094" y="490"/>
                  </a:lnTo>
                  <a:lnTo>
                    <a:pt x="3096" y="491"/>
                  </a:lnTo>
                  <a:lnTo>
                    <a:pt x="3087" y="490"/>
                  </a:lnTo>
                  <a:lnTo>
                    <a:pt x="3081" y="491"/>
                  </a:lnTo>
                  <a:lnTo>
                    <a:pt x="3077" y="491"/>
                  </a:lnTo>
                  <a:lnTo>
                    <a:pt x="3070" y="491"/>
                  </a:lnTo>
                  <a:lnTo>
                    <a:pt x="3067" y="500"/>
                  </a:lnTo>
                  <a:lnTo>
                    <a:pt x="3062" y="500"/>
                  </a:lnTo>
                  <a:lnTo>
                    <a:pt x="3061" y="501"/>
                  </a:lnTo>
                  <a:lnTo>
                    <a:pt x="3062" y="503"/>
                  </a:lnTo>
                  <a:lnTo>
                    <a:pt x="3062" y="506"/>
                  </a:lnTo>
                  <a:lnTo>
                    <a:pt x="3062" y="507"/>
                  </a:lnTo>
                  <a:lnTo>
                    <a:pt x="3060" y="507"/>
                  </a:lnTo>
                  <a:lnTo>
                    <a:pt x="3057" y="506"/>
                  </a:lnTo>
                  <a:lnTo>
                    <a:pt x="3054" y="501"/>
                  </a:lnTo>
                  <a:lnTo>
                    <a:pt x="3051" y="506"/>
                  </a:lnTo>
                  <a:lnTo>
                    <a:pt x="3049" y="508"/>
                  </a:lnTo>
                  <a:lnTo>
                    <a:pt x="3049" y="510"/>
                  </a:lnTo>
                  <a:lnTo>
                    <a:pt x="3051" y="510"/>
                  </a:lnTo>
                  <a:lnTo>
                    <a:pt x="3041" y="510"/>
                  </a:lnTo>
                  <a:lnTo>
                    <a:pt x="3031" y="510"/>
                  </a:lnTo>
                  <a:lnTo>
                    <a:pt x="3029" y="497"/>
                  </a:lnTo>
                  <a:lnTo>
                    <a:pt x="3034" y="496"/>
                  </a:lnTo>
                  <a:lnTo>
                    <a:pt x="3038" y="496"/>
                  </a:lnTo>
                  <a:lnTo>
                    <a:pt x="3048" y="497"/>
                  </a:lnTo>
                  <a:lnTo>
                    <a:pt x="3047" y="496"/>
                  </a:lnTo>
                  <a:lnTo>
                    <a:pt x="3047" y="494"/>
                  </a:lnTo>
                  <a:lnTo>
                    <a:pt x="3047" y="493"/>
                  </a:lnTo>
                  <a:lnTo>
                    <a:pt x="3047" y="491"/>
                  </a:lnTo>
                  <a:lnTo>
                    <a:pt x="3045" y="490"/>
                  </a:lnTo>
                  <a:lnTo>
                    <a:pt x="3042" y="491"/>
                  </a:lnTo>
                  <a:lnTo>
                    <a:pt x="3039" y="484"/>
                  </a:lnTo>
                  <a:lnTo>
                    <a:pt x="3039" y="480"/>
                  </a:lnTo>
                  <a:lnTo>
                    <a:pt x="3036" y="477"/>
                  </a:lnTo>
                  <a:lnTo>
                    <a:pt x="3032" y="478"/>
                  </a:lnTo>
                  <a:lnTo>
                    <a:pt x="3026" y="480"/>
                  </a:lnTo>
                  <a:lnTo>
                    <a:pt x="3026" y="485"/>
                  </a:lnTo>
                  <a:lnTo>
                    <a:pt x="3022" y="485"/>
                  </a:lnTo>
                  <a:lnTo>
                    <a:pt x="3021" y="484"/>
                  </a:lnTo>
                  <a:lnTo>
                    <a:pt x="3021" y="481"/>
                  </a:lnTo>
                  <a:lnTo>
                    <a:pt x="3021" y="480"/>
                  </a:lnTo>
                  <a:lnTo>
                    <a:pt x="3013" y="480"/>
                  </a:lnTo>
                  <a:lnTo>
                    <a:pt x="3006" y="480"/>
                  </a:lnTo>
                  <a:lnTo>
                    <a:pt x="2999" y="478"/>
                  </a:lnTo>
                  <a:lnTo>
                    <a:pt x="2990" y="477"/>
                  </a:lnTo>
                  <a:lnTo>
                    <a:pt x="2990" y="497"/>
                  </a:lnTo>
                  <a:lnTo>
                    <a:pt x="2988" y="497"/>
                  </a:lnTo>
                  <a:lnTo>
                    <a:pt x="2985" y="497"/>
                  </a:lnTo>
                  <a:lnTo>
                    <a:pt x="2982" y="494"/>
                  </a:lnTo>
                  <a:lnTo>
                    <a:pt x="2980" y="493"/>
                  </a:lnTo>
                  <a:lnTo>
                    <a:pt x="2979" y="491"/>
                  </a:lnTo>
                  <a:lnTo>
                    <a:pt x="2975" y="491"/>
                  </a:lnTo>
                  <a:lnTo>
                    <a:pt x="2969" y="493"/>
                  </a:lnTo>
                  <a:lnTo>
                    <a:pt x="2963" y="494"/>
                  </a:lnTo>
                  <a:lnTo>
                    <a:pt x="2960" y="494"/>
                  </a:lnTo>
                  <a:lnTo>
                    <a:pt x="2957" y="494"/>
                  </a:lnTo>
                  <a:lnTo>
                    <a:pt x="2954" y="493"/>
                  </a:lnTo>
                  <a:lnTo>
                    <a:pt x="2952" y="490"/>
                  </a:lnTo>
                  <a:lnTo>
                    <a:pt x="2949" y="487"/>
                  </a:lnTo>
                  <a:lnTo>
                    <a:pt x="2946" y="485"/>
                  </a:lnTo>
                  <a:lnTo>
                    <a:pt x="2944" y="487"/>
                  </a:lnTo>
                  <a:lnTo>
                    <a:pt x="2944" y="490"/>
                  </a:lnTo>
                  <a:lnTo>
                    <a:pt x="2943" y="494"/>
                  </a:lnTo>
                  <a:lnTo>
                    <a:pt x="2941" y="494"/>
                  </a:lnTo>
                  <a:lnTo>
                    <a:pt x="2939" y="496"/>
                  </a:lnTo>
                  <a:lnTo>
                    <a:pt x="2937" y="496"/>
                  </a:lnTo>
                  <a:lnTo>
                    <a:pt x="2934" y="497"/>
                  </a:lnTo>
                  <a:lnTo>
                    <a:pt x="2933" y="491"/>
                  </a:lnTo>
                  <a:lnTo>
                    <a:pt x="2933" y="488"/>
                  </a:lnTo>
                  <a:lnTo>
                    <a:pt x="2933" y="487"/>
                  </a:lnTo>
                  <a:lnTo>
                    <a:pt x="2934" y="485"/>
                  </a:lnTo>
                  <a:lnTo>
                    <a:pt x="2924" y="485"/>
                  </a:lnTo>
                  <a:lnTo>
                    <a:pt x="2910" y="485"/>
                  </a:lnTo>
                  <a:lnTo>
                    <a:pt x="2897" y="485"/>
                  </a:lnTo>
                  <a:lnTo>
                    <a:pt x="2888" y="485"/>
                  </a:lnTo>
                  <a:lnTo>
                    <a:pt x="2887" y="484"/>
                  </a:lnTo>
                  <a:lnTo>
                    <a:pt x="2884" y="481"/>
                  </a:lnTo>
                  <a:lnTo>
                    <a:pt x="2881" y="478"/>
                  </a:lnTo>
                  <a:lnTo>
                    <a:pt x="2880" y="477"/>
                  </a:lnTo>
                  <a:lnTo>
                    <a:pt x="2877" y="477"/>
                  </a:lnTo>
                  <a:lnTo>
                    <a:pt x="2877" y="478"/>
                  </a:lnTo>
                  <a:lnTo>
                    <a:pt x="2877" y="481"/>
                  </a:lnTo>
                  <a:lnTo>
                    <a:pt x="2877" y="484"/>
                  </a:lnTo>
                  <a:lnTo>
                    <a:pt x="2877" y="485"/>
                  </a:lnTo>
                  <a:lnTo>
                    <a:pt x="2872" y="485"/>
                  </a:lnTo>
                  <a:lnTo>
                    <a:pt x="2868" y="485"/>
                  </a:lnTo>
                  <a:lnTo>
                    <a:pt x="2868" y="488"/>
                  </a:lnTo>
                  <a:lnTo>
                    <a:pt x="2862" y="493"/>
                  </a:lnTo>
                  <a:lnTo>
                    <a:pt x="2854" y="501"/>
                  </a:lnTo>
                  <a:lnTo>
                    <a:pt x="2845" y="510"/>
                  </a:lnTo>
                  <a:lnTo>
                    <a:pt x="2841" y="516"/>
                  </a:lnTo>
                  <a:lnTo>
                    <a:pt x="2839" y="520"/>
                  </a:lnTo>
                  <a:lnTo>
                    <a:pt x="2839" y="524"/>
                  </a:lnTo>
                  <a:lnTo>
                    <a:pt x="2839" y="529"/>
                  </a:lnTo>
                  <a:lnTo>
                    <a:pt x="2838" y="533"/>
                  </a:lnTo>
                  <a:lnTo>
                    <a:pt x="2836" y="533"/>
                  </a:lnTo>
                  <a:lnTo>
                    <a:pt x="2832" y="533"/>
                  </a:lnTo>
                  <a:lnTo>
                    <a:pt x="2829" y="532"/>
                  </a:lnTo>
                  <a:lnTo>
                    <a:pt x="2826" y="533"/>
                  </a:lnTo>
                  <a:lnTo>
                    <a:pt x="2826" y="536"/>
                  </a:lnTo>
                  <a:lnTo>
                    <a:pt x="2826" y="540"/>
                  </a:lnTo>
                  <a:lnTo>
                    <a:pt x="2810" y="549"/>
                  </a:lnTo>
                  <a:lnTo>
                    <a:pt x="2808" y="552"/>
                  </a:lnTo>
                  <a:lnTo>
                    <a:pt x="2806" y="555"/>
                  </a:lnTo>
                  <a:lnTo>
                    <a:pt x="2805" y="557"/>
                  </a:lnTo>
                  <a:lnTo>
                    <a:pt x="2802" y="560"/>
                  </a:lnTo>
                  <a:lnTo>
                    <a:pt x="2800" y="560"/>
                  </a:lnTo>
                  <a:lnTo>
                    <a:pt x="2799" y="559"/>
                  </a:lnTo>
                  <a:lnTo>
                    <a:pt x="2796" y="557"/>
                  </a:lnTo>
                  <a:lnTo>
                    <a:pt x="2795" y="568"/>
                  </a:lnTo>
                  <a:lnTo>
                    <a:pt x="2793" y="573"/>
                  </a:lnTo>
                  <a:lnTo>
                    <a:pt x="2793" y="576"/>
                  </a:lnTo>
                  <a:lnTo>
                    <a:pt x="2790" y="579"/>
                  </a:lnTo>
                  <a:lnTo>
                    <a:pt x="2789" y="580"/>
                  </a:lnTo>
                  <a:lnTo>
                    <a:pt x="2786" y="580"/>
                  </a:lnTo>
                  <a:lnTo>
                    <a:pt x="2783" y="582"/>
                  </a:lnTo>
                  <a:lnTo>
                    <a:pt x="2782" y="583"/>
                  </a:lnTo>
                  <a:lnTo>
                    <a:pt x="2783" y="586"/>
                  </a:lnTo>
                  <a:lnTo>
                    <a:pt x="2783" y="589"/>
                  </a:lnTo>
                  <a:lnTo>
                    <a:pt x="2783" y="591"/>
                  </a:lnTo>
                  <a:lnTo>
                    <a:pt x="2777" y="591"/>
                  </a:lnTo>
                  <a:lnTo>
                    <a:pt x="2744" y="621"/>
                  </a:lnTo>
                  <a:lnTo>
                    <a:pt x="2741" y="624"/>
                  </a:lnTo>
                  <a:lnTo>
                    <a:pt x="2741" y="628"/>
                  </a:lnTo>
                  <a:lnTo>
                    <a:pt x="2740" y="631"/>
                  </a:lnTo>
                  <a:lnTo>
                    <a:pt x="2738" y="635"/>
                  </a:lnTo>
                  <a:lnTo>
                    <a:pt x="2746" y="635"/>
                  </a:lnTo>
                  <a:lnTo>
                    <a:pt x="2753" y="635"/>
                  </a:lnTo>
                  <a:lnTo>
                    <a:pt x="2766" y="635"/>
                  </a:lnTo>
                  <a:lnTo>
                    <a:pt x="2766" y="663"/>
                  </a:lnTo>
                  <a:lnTo>
                    <a:pt x="2772" y="663"/>
                  </a:lnTo>
                  <a:lnTo>
                    <a:pt x="2772" y="658"/>
                  </a:lnTo>
                  <a:lnTo>
                    <a:pt x="2772" y="657"/>
                  </a:lnTo>
                  <a:lnTo>
                    <a:pt x="2773" y="657"/>
                  </a:lnTo>
                  <a:lnTo>
                    <a:pt x="2774" y="657"/>
                  </a:lnTo>
                  <a:lnTo>
                    <a:pt x="2774" y="651"/>
                  </a:lnTo>
                  <a:lnTo>
                    <a:pt x="2776" y="651"/>
                  </a:lnTo>
                  <a:lnTo>
                    <a:pt x="2777" y="651"/>
                  </a:lnTo>
                  <a:lnTo>
                    <a:pt x="2779" y="654"/>
                  </a:lnTo>
                  <a:lnTo>
                    <a:pt x="2780" y="657"/>
                  </a:lnTo>
                  <a:lnTo>
                    <a:pt x="2783" y="657"/>
                  </a:lnTo>
                  <a:lnTo>
                    <a:pt x="2780" y="665"/>
                  </a:lnTo>
                  <a:lnTo>
                    <a:pt x="2777" y="665"/>
                  </a:lnTo>
                  <a:lnTo>
                    <a:pt x="2777" y="667"/>
                  </a:lnTo>
                  <a:lnTo>
                    <a:pt x="2777" y="668"/>
                  </a:lnTo>
                  <a:lnTo>
                    <a:pt x="2779" y="670"/>
                  </a:lnTo>
                  <a:lnTo>
                    <a:pt x="2780" y="671"/>
                  </a:lnTo>
                  <a:lnTo>
                    <a:pt x="2783" y="671"/>
                  </a:lnTo>
                  <a:lnTo>
                    <a:pt x="2784" y="670"/>
                  </a:lnTo>
                  <a:lnTo>
                    <a:pt x="2786" y="668"/>
                  </a:lnTo>
                  <a:lnTo>
                    <a:pt x="2787" y="665"/>
                  </a:lnTo>
                  <a:lnTo>
                    <a:pt x="2789" y="663"/>
                  </a:lnTo>
                  <a:lnTo>
                    <a:pt x="2790" y="660"/>
                  </a:lnTo>
                  <a:lnTo>
                    <a:pt x="2795" y="660"/>
                  </a:lnTo>
                  <a:lnTo>
                    <a:pt x="2793" y="663"/>
                  </a:lnTo>
                  <a:lnTo>
                    <a:pt x="2799" y="663"/>
                  </a:lnTo>
                  <a:lnTo>
                    <a:pt x="2799" y="661"/>
                  </a:lnTo>
                  <a:lnTo>
                    <a:pt x="2799" y="658"/>
                  </a:lnTo>
                  <a:lnTo>
                    <a:pt x="2797" y="655"/>
                  </a:lnTo>
                  <a:lnTo>
                    <a:pt x="2797" y="652"/>
                  </a:lnTo>
                  <a:lnTo>
                    <a:pt x="2797" y="651"/>
                  </a:lnTo>
                  <a:lnTo>
                    <a:pt x="2799" y="650"/>
                  </a:lnTo>
                  <a:lnTo>
                    <a:pt x="2802" y="648"/>
                  </a:lnTo>
                  <a:lnTo>
                    <a:pt x="2803" y="648"/>
                  </a:lnTo>
                  <a:lnTo>
                    <a:pt x="2808" y="648"/>
                  </a:lnTo>
                  <a:lnTo>
                    <a:pt x="2816" y="651"/>
                  </a:lnTo>
                  <a:lnTo>
                    <a:pt x="2819" y="652"/>
                  </a:lnTo>
                  <a:lnTo>
                    <a:pt x="2822" y="655"/>
                  </a:lnTo>
                  <a:lnTo>
                    <a:pt x="2828" y="663"/>
                  </a:lnTo>
                  <a:lnTo>
                    <a:pt x="2832" y="670"/>
                  </a:lnTo>
                  <a:lnTo>
                    <a:pt x="2838" y="676"/>
                  </a:lnTo>
                  <a:lnTo>
                    <a:pt x="2839" y="677"/>
                  </a:lnTo>
                  <a:lnTo>
                    <a:pt x="2841" y="676"/>
                  </a:lnTo>
                  <a:lnTo>
                    <a:pt x="2841" y="674"/>
                  </a:lnTo>
                  <a:lnTo>
                    <a:pt x="2844" y="673"/>
                  </a:lnTo>
                  <a:lnTo>
                    <a:pt x="2844" y="678"/>
                  </a:lnTo>
                  <a:lnTo>
                    <a:pt x="2849" y="680"/>
                  </a:lnTo>
                  <a:lnTo>
                    <a:pt x="2855" y="681"/>
                  </a:lnTo>
                  <a:lnTo>
                    <a:pt x="2855" y="684"/>
                  </a:lnTo>
                  <a:lnTo>
                    <a:pt x="2848" y="684"/>
                  </a:lnTo>
                  <a:lnTo>
                    <a:pt x="2841" y="684"/>
                  </a:lnTo>
                  <a:lnTo>
                    <a:pt x="2842" y="694"/>
                  </a:lnTo>
                  <a:lnTo>
                    <a:pt x="2844" y="701"/>
                  </a:lnTo>
                  <a:lnTo>
                    <a:pt x="2844" y="710"/>
                  </a:lnTo>
                  <a:lnTo>
                    <a:pt x="2842" y="713"/>
                  </a:lnTo>
                  <a:lnTo>
                    <a:pt x="2841" y="717"/>
                  </a:lnTo>
                  <a:lnTo>
                    <a:pt x="2836" y="720"/>
                  </a:lnTo>
                  <a:lnTo>
                    <a:pt x="2833" y="722"/>
                  </a:lnTo>
                  <a:lnTo>
                    <a:pt x="2832" y="723"/>
                  </a:lnTo>
                  <a:lnTo>
                    <a:pt x="2832" y="724"/>
                  </a:lnTo>
                  <a:lnTo>
                    <a:pt x="2833" y="727"/>
                  </a:lnTo>
                  <a:lnTo>
                    <a:pt x="2835" y="732"/>
                  </a:lnTo>
                  <a:lnTo>
                    <a:pt x="2833" y="733"/>
                  </a:lnTo>
                  <a:lnTo>
                    <a:pt x="2832" y="736"/>
                  </a:lnTo>
                  <a:lnTo>
                    <a:pt x="2831" y="737"/>
                  </a:lnTo>
                  <a:lnTo>
                    <a:pt x="2829" y="740"/>
                  </a:lnTo>
                  <a:lnTo>
                    <a:pt x="2829" y="742"/>
                  </a:lnTo>
                  <a:lnTo>
                    <a:pt x="2831" y="745"/>
                  </a:lnTo>
                  <a:lnTo>
                    <a:pt x="2832" y="750"/>
                  </a:lnTo>
                  <a:lnTo>
                    <a:pt x="2835" y="758"/>
                  </a:lnTo>
                  <a:lnTo>
                    <a:pt x="2835" y="760"/>
                  </a:lnTo>
                  <a:lnTo>
                    <a:pt x="2835" y="762"/>
                  </a:lnTo>
                  <a:lnTo>
                    <a:pt x="2833" y="765"/>
                  </a:lnTo>
                  <a:lnTo>
                    <a:pt x="2831" y="769"/>
                  </a:lnTo>
                  <a:lnTo>
                    <a:pt x="2829" y="773"/>
                  </a:lnTo>
                  <a:lnTo>
                    <a:pt x="2826" y="776"/>
                  </a:lnTo>
                  <a:lnTo>
                    <a:pt x="2832" y="783"/>
                  </a:lnTo>
                  <a:lnTo>
                    <a:pt x="2826" y="783"/>
                  </a:lnTo>
                  <a:lnTo>
                    <a:pt x="2826" y="786"/>
                  </a:lnTo>
                  <a:lnTo>
                    <a:pt x="2826" y="789"/>
                  </a:lnTo>
                  <a:lnTo>
                    <a:pt x="2828" y="792"/>
                  </a:lnTo>
                  <a:lnTo>
                    <a:pt x="2826" y="795"/>
                  </a:lnTo>
                  <a:lnTo>
                    <a:pt x="2826" y="796"/>
                  </a:lnTo>
                  <a:lnTo>
                    <a:pt x="2823" y="799"/>
                  </a:lnTo>
                  <a:lnTo>
                    <a:pt x="2819" y="802"/>
                  </a:lnTo>
                  <a:lnTo>
                    <a:pt x="2813" y="805"/>
                  </a:lnTo>
                  <a:lnTo>
                    <a:pt x="2810" y="809"/>
                  </a:lnTo>
                  <a:lnTo>
                    <a:pt x="2809" y="812"/>
                  </a:lnTo>
                  <a:lnTo>
                    <a:pt x="2809" y="815"/>
                  </a:lnTo>
                  <a:lnTo>
                    <a:pt x="2809" y="819"/>
                  </a:lnTo>
                  <a:lnTo>
                    <a:pt x="2808" y="822"/>
                  </a:lnTo>
                  <a:lnTo>
                    <a:pt x="2803" y="824"/>
                  </a:lnTo>
                  <a:lnTo>
                    <a:pt x="2799" y="825"/>
                  </a:lnTo>
                  <a:lnTo>
                    <a:pt x="2797" y="828"/>
                  </a:lnTo>
                  <a:lnTo>
                    <a:pt x="2795" y="832"/>
                  </a:lnTo>
                  <a:lnTo>
                    <a:pt x="2793" y="841"/>
                  </a:lnTo>
                  <a:lnTo>
                    <a:pt x="2790" y="851"/>
                  </a:lnTo>
                  <a:lnTo>
                    <a:pt x="2790" y="855"/>
                  </a:lnTo>
                  <a:lnTo>
                    <a:pt x="2789" y="858"/>
                  </a:lnTo>
                  <a:lnTo>
                    <a:pt x="2786" y="861"/>
                  </a:lnTo>
                  <a:lnTo>
                    <a:pt x="2783" y="864"/>
                  </a:lnTo>
                  <a:lnTo>
                    <a:pt x="2777" y="868"/>
                  </a:lnTo>
                  <a:lnTo>
                    <a:pt x="2770" y="874"/>
                  </a:lnTo>
                  <a:lnTo>
                    <a:pt x="2766" y="879"/>
                  </a:lnTo>
                  <a:lnTo>
                    <a:pt x="2764" y="881"/>
                  </a:lnTo>
                  <a:lnTo>
                    <a:pt x="2763" y="886"/>
                  </a:lnTo>
                  <a:lnTo>
                    <a:pt x="2763" y="890"/>
                  </a:lnTo>
                  <a:lnTo>
                    <a:pt x="2760" y="894"/>
                  </a:lnTo>
                  <a:lnTo>
                    <a:pt x="2759" y="896"/>
                  </a:lnTo>
                  <a:lnTo>
                    <a:pt x="2757" y="897"/>
                  </a:lnTo>
                  <a:lnTo>
                    <a:pt x="2754" y="899"/>
                  </a:lnTo>
                  <a:lnTo>
                    <a:pt x="2750" y="900"/>
                  </a:lnTo>
                  <a:lnTo>
                    <a:pt x="2747" y="903"/>
                  </a:lnTo>
                  <a:lnTo>
                    <a:pt x="2746" y="904"/>
                  </a:lnTo>
                  <a:lnTo>
                    <a:pt x="2744" y="907"/>
                  </a:lnTo>
                  <a:lnTo>
                    <a:pt x="2744" y="910"/>
                  </a:lnTo>
                  <a:lnTo>
                    <a:pt x="2743" y="915"/>
                  </a:lnTo>
                  <a:lnTo>
                    <a:pt x="2741" y="919"/>
                  </a:lnTo>
                  <a:lnTo>
                    <a:pt x="2736" y="919"/>
                  </a:lnTo>
                  <a:lnTo>
                    <a:pt x="2733" y="922"/>
                  </a:lnTo>
                  <a:lnTo>
                    <a:pt x="2730" y="927"/>
                  </a:lnTo>
                  <a:lnTo>
                    <a:pt x="2725" y="933"/>
                  </a:lnTo>
                  <a:lnTo>
                    <a:pt x="2723" y="936"/>
                  </a:lnTo>
                  <a:lnTo>
                    <a:pt x="2720" y="939"/>
                  </a:lnTo>
                  <a:lnTo>
                    <a:pt x="2720" y="945"/>
                  </a:lnTo>
                  <a:lnTo>
                    <a:pt x="2715" y="946"/>
                  </a:lnTo>
                  <a:lnTo>
                    <a:pt x="2711" y="948"/>
                  </a:lnTo>
                  <a:lnTo>
                    <a:pt x="2707" y="948"/>
                  </a:lnTo>
                  <a:lnTo>
                    <a:pt x="2704" y="946"/>
                  </a:lnTo>
                  <a:lnTo>
                    <a:pt x="2697" y="943"/>
                  </a:lnTo>
                  <a:lnTo>
                    <a:pt x="2688" y="939"/>
                  </a:lnTo>
                  <a:lnTo>
                    <a:pt x="2691" y="925"/>
                  </a:lnTo>
                  <a:lnTo>
                    <a:pt x="2682" y="925"/>
                  </a:lnTo>
                  <a:lnTo>
                    <a:pt x="2675" y="925"/>
                  </a:lnTo>
                  <a:lnTo>
                    <a:pt x="2674" y="929"/>
                  </a:lnTo>
                  <a:lnTo>
                    <a:pt x="2672" y="933"/>
                  </a:lnTo>
                  <a:lnTo>
                    <a:pt x="2659" y="943"/>
                  </a:lnTo>
                  <a:lnTo>
                    <a:pt x="2633" y="966"/>
                  </a:lnTo>
                  <a:lnTo>
                    <a:pt x="2633" y="968"/>
                  </a:lnTo>
                  <a:lnTo>
                    <a:pt x="2633" y="971"/>
                  </a:lnTo>
                  <a:lnTo>
                    <a:pt x="2633" y="972"/>
                  </a:lnTo>
                  <a:lnTo>
                    <a:pt x="2633" y="975"/>
                  </a:lnTo>
                  <a:lnTo>
                    <a:pt x="2635" y="976"/>
                  </a:lnTo>
                  <a:lnTo>
                    <a:pt x="2636" y="976"/>
                  </a:lnTo>
                  <a:lnTo>
                    <a:pt x="2642" y="978"/>
                  </a:lnTo>
                  <a:lnTo>
                    <a:pt x="2640" y="984"/>
                  </a:lnTo>
                  <a:lnTo>
                    <a:pt x="2639" y="989"/>
                  </a:lnTo>
                  <a:lnTo>
                    <a:pt x="2639" y="995"/>
                  </a:lnTo>
                  <a:lnTo>
                    <a:pt x="2636" y="999"/>
                  </a:lnTo>
                  <a:lnTo>
                    <a:pt x="2633" y="1001"/>
                  </a:lnTo>
                  <a:lnTo>
                    <a:pt x="2629" y="1001"/>
                  </a:lnTo>
                  <a:lnTo>
                    <a:pt x="2625" y="1001"/>
                  </a:lnTo>
                  <a:lnTo>
                    <a:pt x="2622" y="1002"/>
                  </a:lnTo>
                  <a:lnTo>
                    <a:pt x="2620" y="1004"/>
                  </a:lnTo>
                  <a:lnTo>
                    <a:pt x="2620" y="1008"/>
                  </a:lnTo>
                  <a:lnTo>
                    <a:pt x="2619" y="1011"/>
                  </a:lnTo>
                  <a:lnTo>
                    <a:pt x="2617" y="1014"/>
                  </a:lnTo>
                  <a:lnTo>
                    <a:pt x="2613" y="1015"/>
                  </a:lnTo>
                  <a:lnTo>
                    <a:pt x="2609" y="1015"/>
                  </a:lnTo>
                  <a:lnTo>
                    <a:pt x="2606" y="1017"/>
                  </a:lnTo>
                  <a:lnTo>
                    <a:pt x="2603" y="1020"/>
                  </a:lnTo>
                  <a:lnTo>
                    <a:pt x="2597" y="1038"/>
                  </a:lnTo>
                  <a:lnTo>
                    <a:pt x="2603" y="1040"/>
                  </a:lnTo>
                  <a:lnTo>
                    <a:pt x="2609" y="1041"/>
                  </a:lnTo>
                  <a:lnTo>
                    <a:pt x="2613" y="1043"/>
                  </a:lnTo>
                  <a:lnTo>
                    <a:pt x="2615" y="1044"/>
                  </a:lnTo>
                  <a:lnTo>
                    <a:pt x="2617" y="1047"/>
                  </a:lnTo>
                  <a:lnTo>
                    <a:pt x="2617" y="1048"/>
                  </a:lnTo>
                  <a:lnTo>
                    <a:pt x="2616" y="1050"/>
                  </a:lnTo>
                  <a:lnTo>
                    <a:pt x="2615" y="1051"/>
                  </a:lnTo>
                  <a:lnTo>
                    <a:pt x="2615" y="1054"/>
                  </a:lnTo>
                  <a:lnTo>
                    <a:pt x="2615" y="1057"/>
                  </a:lnTo>
                  <a:lnTo>
                    <a:pt x="2616" y="1059"/>
                  </a:lnTo>
                  <a:lnTo>
                    <a:pt x="2617" y="1060"/>
                  </a:lnTo>
                  <a:lnTo>
                    <a:pt x="2619" y="1061"/>
                  </a:lnTo>
                  <a:lnTo>
                    <a:pt x="2622" y="1064"/>
                  </a:lnTo>
                  <a:lnTo>
                    <a:pt x="2622" y="1066"/>
                  </a:lnTo>
                  <a:lnTo>
                    <a:pt x="2622" y="1069"/>
                  </a:lnTo>
                  <a:lnTo>
                    <a:pt x="2622" y="1074"/>
                  </a:lnTo>
                  <a:lnTo>
                    <a:pt x="2628" y="1074"/>
                  </a:lnTo>
                  <a:lnTo>
                    <a:pt x="2628" y="1079"/>
                  </a:lnTo>
                  <a:lnTo>
                    <a:pt x="2628" y="1083"/>
                  </a:lnTo>
                  <a:lnTo>
                    <a:pt x="2629" y="1084"/>
                  </a:lnTo>
                  <a:lnTo>
                    <a:pt x="2632" y="1087"/>
                  </a:lnTo>
                  <a:lnTo>
                    <a:pt x="2635" y="1089"/>
                  </a:lnTo>
                  <a:lnTo>
                    <a:pt x="2636" y="1090"/>
                  </a:lnTo>
                  <a:lnTo>
                    <a:pt x="2636" y="1100"/>
                  </a:lnTo>
                  <a:lnTo>
                    <a:pt x="2636" y="1115"/>
                  </a:lnTo>
                  <a:lnTo>
                    <a:pt x="2635" y="1128"/>
                  </a:lnTo>
                  <a:lnTo>
                    <a:pt x="2635" y="1132"/>
                  </a:lnTo>
                  <a:lnTo>
                    <a:pt x="2633" y="1135"/>
                  </a:lnTo>
                  <a:lnTo>
                    <a:pt x="2632" y="1138"/>
                  </a:lnTo>
                  <a:lnTo>
                    <a:pt x="2629" y="1139"/>
                  </a:lnTo>
                  <a:lnTo>
                    <a:pt x="2622" y="1142"/>
                  </a:lnTo>
                  <a:lnTo>
                    <a:pt x="2615" y="1143"/>
                  </a:lnTo>
                  <a:lnTo>
                    <a:pt x="2609" y="1146"/>
                  </a:lnTo>
                  <a:lnTo>
                    <a:pt x="2603" y="1149"/>
                  </a:lnTo>
                  <a:lnTo>
                    <a:pt x="2597" y="1154"/>
                  </a:lnTo>
                  <a:lnTo>
                    <a:pt x="2589" y="1162"/>
                  </a:lnTo>
                  <a:lnTo>
                    <a:pt x="2587" y="1162"/>
                  </a:lnTo>
                  <a:lnTo>
                    <a:pt x="2586" y="1161"/>
                  </a:lnTo>
                  <a:lnTo>
                    <a:pt x="2584" y="1159"/>
                  </a:lnTo>
                  <a:lnTo>
                    <a:pt x="2581" y="1159"/>
                  </a:lnTo>
                  <a:lnTo>
                    <a:pt x="2581" y="1152"/>
                  </a:lnTo>
                  <a:lnTo>
                    <a:pt x="2583" y="1145"/>
                  </a:lnTo>
                  <a:lnTo>
                    <a:pt x="2583" y="1129"/>
                  </a:lnTo>
                  <a:lnTo>
                    <a:pt x="2587" y="1129"/>
                  </a:lnTo>
                  <a:lnTo>
                    <a:pt x="2592" y="1126"/>
                  </a:lnTo>
                  <a:lnTo>
                    <a:pt x="2592" y="1119"/>
                  </a:lnTo>
                  <a:lnTo>
                    <a:pt x="2590" y="1116"/>
                  </a:lnTo>
                  <a:lnTo>
                    <a:pt x="2590" y="1115"/>
                  </a:lnTo>
                  <a:lnTo>
                    <a:pt x="2589" y="1116"/>
                  </a:lnTo>
                  <a:lnTo>
                    <a:pt x="2589" y="1109"/>
                  </a:lnTo>
                  <a:lnTo>
                    <a:pt x="2589" y="1107"/>
                  </a:lnTo>
                  <a:lnTo>
                    <a:pt x="2592" y="1105"/>
                  </a:lnTo>
                  <a:lnTo>
                    <a:pt x="2592" y="1103"/>
                  </a:lnTo>
                  <a:lnTo>
                    <a:pt x="2592" y="1102"/>
                  </a:lnTo>
                  <a:lnTo>
                    <a:pt x="2583" y="1093"/>
                  </a:lnTo>
                  <a:lnTo>
                    <a:pt x="2590" y="1089"/>
                  </a:lnTo>
                  <a:lnTo>
                    <a:pt x="2590" y="1087"/>
                  </a:lnTo>
                  <a:lnTo>
                    <a:pt x="2590" y="1084"/>
                  </a:lnTo>
                  <a:lnTo>
                    <a:pt x="2590" y="1083"/>
                  </a:lnTo>
                  <a:lnTo>
                    <a:pt x="2589" y="1080"/>
                  </a:lnTo>
                  <a:lnTo>
                    <a:pt x="2586" y="1071"/>
                  </a:lnTo>
                  <a:lnTo>
                    <a:pt x="2579" y="1071"/>
                  </a:lnTo>
                  <a:lnTo>
                    <a:pt x="2570" y="1071"/>
                  </a:lnTo>
                  <a:lnTo>
                    <a:pt x="2571" y="1071"/>
                  </a:lnTo>
                  <a:lnTo>
                    <a:pt x="2570" y="1073"/>
                  </a:lnTo>
                  <a:lnTo>
                    <a:pt x="2566" y="1073"/>
                  </a:lnTo>
                  <a:lnTo>
                    <a:pt x="2558" y="1071"/>
                  </a:lnTo>
                  <a:lnTo>
                    <a:pt x="2561" y="1063"/>
                  </a:lnTo>
                  <a:lnTo>
                    <a:pt x="2558" y="1061"/>
                  </a:lnTo>
                  <a:lnTo>
                    <a:pt x="2556" y="1061"/>
                  </a:lnTo>
                  <a:lnTo>
                    <a:pt x="2553" y="1061"/>
                  </a:lnTo>
                  <a:lnTo>
                    <a:pt x="2550" y="1060"/>
                  </a:lnTo>
                  <a:lnTo>
                    <a:pt x="2551" y="1057"/>
                  </a:lnTo>
                  <a:lnTo>
                    <a:pt x="2550" y="1053"/>
                  </a:lnTo>
                  <a:lnTo>
                    <a:pt x="2553" y="1053"/>
                  </a:lnTo>
                  <a:lnTo>
                    <a:pt x="2554" y="1051"/>
                  </a:lnTo>
                  <a:lnTo>
                    <a:pt x="2554" y="1050"/>
                  </a:lnTo>
                  <a:lnTo>
                    <a:pt x="2556" y="1047"/>
                  </a:lnTo>
                  <a:lnTo>
                    <a:pt x="2564" y="1047"/>
                  </a:lnTo>
                  <a:lnTo>
                    <a:pt x="2564" y="1046"/>
                  </a:lnTo>
                  <a:lnTo>
                    <a:pt x="2564" y="1044"/>
                  </a:lnTo>
                  <a:lnTo>
                    <a:pt x="2561" y="1041"/>
                  </a:lnTo>
                  <a:lnTo>
                    <a:pt x="2558" y="1038"/>
                  </a:lnTo>
                  <a:lnTo>
                    <a:pt x="2560" y="1035"/>
                  </a:lnTo>
                  <a:lnTo>
                    <a:pt x="2561" y="1034"/>
                  </a:lnTo>
                  <a:lnTo>
                    <a:pt x="2561" y="1033"/>
                  </a:lnTo>
                  <a:lnTo>
                    <a:pt x="2563" y="1031"/>
                  </a:lnTo>
                  <a:lnTo>
                    <a:pt x="2563" y="1030"/>
                  </a:lnTo>
                  <a:lnTo>
                    <a:pt x="2561" y="1027"/>
                  </a:lnTo>
                  <a:lnTo>
                    <a:pt x="2560" y="1025"/>
                  </a:lnTo>
                  <a:lnTo>
                    <a:pt x="2557" y="1023"/>
                  </a:lnTo>
                  <a:lnTo>
                    <a:pt x="2553" y="1021"/>
                  </a:lnTo>
                  <a:lnTo>
                    <a:pt x="2550" y="1021"/>
                  </a:lnTo>
                  <a:lnTo>
                    <a:pt x="2547" y="1021"/>
                  </a:lnTo>
                  <a:lnTo>
                    <a:pt x="2544" y="1020"/>
                  </a:lnTo>
                  <a:lnTo>
                    <a:pt x="2541" y="1017"/>
                  </a:lnTo>
                  <a:lnTo>
                    <a:pt x="2540" y="1017"/>
                  </a:lnTo>
                  <a:lnTo>
                    <a:pt x="2535" y="1015"/>
                  </a:lnTo>
                  <a:lnTo>
                    <a:pt x="2532" y="1017"/>
                  </a:lnTo>
                  <a:lnTo>
                    <a:pt x="2530" y="1017"/>
                  </a:lnTo>
                  <a:lnTo>
                    <a:pt x="2527" y="1020"/>
                  </a:lnTo>
                  <a:lnTo>
                    <a:pt x="2522" y="1021"/>
                  </a:lnTo>
                  <a:lnTo>
                    <a:pt x="2520" y="1024"/>
                  </a:lnTo>
                  <a:lnTo>
                    <a:pt x="2514" y="1028"/>
                  </a:lnTo>
                  <a:lnTo>
                    <a:pt x="2504" y="1040"/>
                  </a:lnTo>
                  <a:lnTo>
                    <a:pt x="2499" y="1044"/>
                  </a:lnTo>
                  <a:lnTo>
                    <a:pt x="2495" y="1047"/>
                  </a:lnTo>
                  <a:lnTo>
                    <a:pt x="2494" y="1047"/>
                  </a:lnTo>
                  <a:lnTo>
                    <a:pt x="2492" y="1046"/>
                  </a:lnTo>
                  <a:lnTo>
                    <a:pt x="2494" y="1041"/>
                  </a:lnTo>
                  <a:lnTo>
                    <a:pt x="2498" y="1033"/>
                  </a:lnTo>
                  <a:lnTo>
                    <a:pt x="2495" y="1034"/>
                  </a:lnTo>
                  <a:lnTo>
                    <a:pt x="2494" y="1035"/>
                  </a:lnTo>
                  <a:lnTo>
                    <a:pt x="2491" y="1035"/>
                  </a:lnTo>
                  <a:lnTo>
                    <a:pt x="2491" y="1034"/>
                  </a:lnTo>
                  <a:lnTo>
                    <a:pt x="2492" y="1030"/>
                  </a:lnTo>
                  <a:lnTo>
                    <a:pt x="2495" y="1021"/>
                  </a:lnTo>
                  <a:lnTo>
                    <a:pt x="2498" y="1017"/>
                  </a:lnTo>
                  <a:lnTo>
                    <a:pt x="2505" y="1004"/>
                  </a:lnTo>
                  <a:lnTo>
                    <a:pt x="2507" y="1001"/>
                  </a:lnTo>
                  <a:lnTo>
                    <a:pt x="2508" y="998"/>
                  </a:lnTo>
                  <a:lnTo>
                    <a:pt x="2507" y="995"/>
                  </a:lnTo>
                  <a:lnTo>
                    <a:pt x="2505" y="994"/>
                  </a:lnTo>
                  <a:lnTo>
                    <a:pt x="2502" y="994"/>
                  </a:lnTo>
                  <a:lnTo>
                    <a:pt x="2496" y="991"/>
                  </a:lnTo>
                  <a:lnTo>
                    <a:pt x="2486" y="988"/>
                  </a:lnTo>
                  <a:lnTo>
                    <a:pt x="2479" y="1002"/>
                  </a:lnTo>
                  <a:lnTo>
                    <a:pt x="2475" y="1011"/>
                  </a:lnTo>
                  <a:lnTo>
                    <a:pt x="2471" y="1017"/>
                  </a:lnTo>
                  <a:lnTo>
                    <a:pt x="2466" y="1018"/>
                  </a:lnTo>
                  <a:lnTo>
                    <a:pt x="2460" y="1020"/>
                  </a:lnTo>
                  <a:lnTo>
                    <a:pt x="2455" y="1023"/>
                  </a:lnTo>
                  <a:lnTo>
                    <a:pt x="2450" y="1024"/>
                  </a:lnTo>
                  <a:lnTo>
                    <a:pt x="2449" y="1027"/>
                  </a:lnTo>
                  <a:lnTo>
                    <a:pt x="2448" y="1031"/>
                  </a:lnTo>
                  <a:lnTo>
                    <a:pt x="2448" y="1035"/>
                  </a:lnTo>
                  <a:lnTo>
                    <a:pt x="2445" y="1038"/>
                  </a:lnTo>
                  <a:lnTo>
                    <a:pt x="2443" y="1038"/>
                  </a:lnTo>
                  <a:lnTo>
                    <a:pt x="2440" y="1038"/>
                  </a:lnTo>
                  <a:lnTo>
                    <a:pt x="2436" y="1038"/>
                  </a:lnTo>
                  <a:lnTo>
                    <a:pt x="2430" y="1037"/>
                  </a:lnTo>
                  <a:lnTo>
                    <a:pt x="2429" y="1038"/>
                  </a:lnTo>
                  <a:lnTo>
                    <a:pt x="2426" y="1038"/>
                  </a:lnTo>
                  <a:lnTo>
                    <a:pt x="2424" y="1038"/>
                  </a:lnTo>
                  <a:lnTo>
                    <a:pt x="2424" y="1040"/>
                  </a:lnTo>
                  <a:lnTo>
                    <a:pt x="2423" y="1043"/>
                  </a:lnTo>
                  <a:lnTo>
                    <a:pt x="2423" y="1044"/>
                  </a:lnTo>
                  <a:lnTo>
                    <a:pt x="2420" y="1047"/>
                  </a:lnTo>
                  <a:lnTo>
                    <a:pt x="2423" y="1051"/>
                  </a:lnTo>
                  <a:lnTo>
                    <a:pt x="2426" y="1057"/>
                  </a:lnTo>
                  <a:lnTo>
                    <a:pt x="2432" y="1067"/>
                  </a:lnTo>
                  <a:lnTo>
                    <a:pt x="2437" y="1077"/>
                  </a:lnTo>
                  <a:lnTo>
                    <a:pt x="2443" y="1089"/>
                  </a:lnTo>
                  <a:lnTo>
                    <a:pt x="2449" y="1087"/>
                  </a:lnTo>
                  <a:lnTo>
                    <a:pt x="2452" y="1086"/>
                  </a:lnTo>
                  <a:lnTo>
                    <a:pt x="2456" y="1086"/>
                  </a:lnTo>
                  <a:lnTo>
                    <a:pt x="2459" y="1083"/>
                  </a:lnTo>
                  <a:lnTo>
                    <a:pt x="2463" y="1079"/>
                  </a:lnTo>
                  <a:lnTo>
                    <a:pt x="2466" y="1074"/>
                  </a:lnTo>
                  <a:lnTo>
                    <a:pt x="2471" y="1071"/>
                  </a:lnTo>
                  <a:lnTo>
                    <a:pt x="2475" y="1071"/>
                  </a:lnTo>
                  <a:lnTo>
                    <a:pt x="2478" y="1071"/>
                  </a:lnTo>
                  <a:lnTo>
                    <a:pt x="2484" y="1073"/>
                  </a:lnTo>
                  <a:lnTo>
                    <a:pt x="2489" y="1077"/>
                  </a:lnTo>
                  <a:lnTo>
                    <a:pt x="2496" y="1077"/>
                  </a:lnTo>
                  <a:lnTo>
                    <a:pt x="2502" y="1077"/>
                  </a:lnTo>
                  <a:lnTo>
                    <a:pt x="2514" y="1077"/>
                  </a:lnTo>
                  <a:lnTo>
                    <a:pt x="2514" y="1079"/>
                  </a:lnTo>
                  <a:lnTo>
                    <a:pt x="2514" y="1080"/>
                  </a:lnTo>
                  <a:lnTo>
                    <a:pt x="2514" y="1084"/>
                  </a:lnTo>
                  <a:lnTo>
                    <a:pt x="2512" y="1089"/>
                  </a:lnTo>
                  <a:lnTo>
                    <a:pt x="2512" y="1090"/>
                  </a:lnTo>
                  <a:lnTo>
                    <a:pt x="2508" y="1092"/>
                  </a:lnTo>
                  <a:lnTo>
                    <a:pt x="2501" y="1093"/>
                  </a:lnTo>
                  <a:lnTo>
                    <a:pt x="2494" y="1095"/>
                  </a:lnTo>
                  <a:lnTo>
                    <a:pt x="2489" y="1096"/>
                  </a:lnTo>
                  <a:lnTo>
                    <a:pt x="2484" y="1100"/>
                  </a:lnTo>
                  <a:lnTo>
                    <a:pt x="2476" y="1106"/>
                  </a:lnTo>
                  <a:lnTo>
                    <a:pt x="2465" y="1119"/>
                  </a:lnTo>
                  <a:lnTo>
                    <a:pt x="2466" y="1120"/>
                  </a:lnTo>
                  <a:lnTo>
                    <a:pt x="2468" y="1123"/>
                  </a:lnTo>
                  <a:lnTo>
                    <a:pt x="2465" y="1126"/>
                  </a:lnTo>
                  <a:lnTo>
                    <a:pt x="2460" y="1129"/>
                  </a:lnTo>
                  <a:lnTo>
                    <a:pt x="2456" y="1131"/>
                  </a:lnTo>
                  <a:lnTo>
                    <a:pt x="2455" y="1133"/>
                  </a:lnTo>
                  <a:lnTo>
                    <a:pt x="2453" y="1135"/>
                  </a:lnTo>
                  <a:lnTo>
                    <a:pt x="2453" y="1141"/>
                  </a:lnTo>
                  <a:lnTo>
                    <a:pt x="2453" y="1146"/>
                  </a:lnTo>
                  <a:lnTo>
                    <a:pt x="2453" y="1151"/>
                  </a:lnTo>
                  <a:lnTo>
                    <a:pt x="2455" y="1155"/>
                  </a:lnTo>
                  <a:lnTo>
                    <a:pt x="2458" y="1159"/>
                  </a:lnTo>
                  <a:lnTo>
                    <a:pt x="2459" y="1164"/>
                  </a:lnTo>
                  <a:lnTo>
                    <a:pt x="2462" y="1166"/>
                  </a:lnTo>
                  <a:lnTo>
                    <a:pt x="2465" y="1168"/>
                  </a:lnTo>
                  <a:lnTo>
                    <a:pt x="2466" y="1169"/>
                  </a:lnTo>
                  <a:lnTo>
                    <a:pt x="2465" y="1169"/>
                  </a:lnTo>
                  <a:lnTo>
                    <a:pt x="2463" y="1171"/>
                  </a:lnTo>
                  <a:lnTo>
                    <a:pt x="2460" y="1172"/>
                  </a:lnTo>
                  <a:lnTo>
                    <a:pt x="2462" y="1174"/>
                  </a:lnTo>
                  <a:lnTo>
                    <a:pt x="2463" y="1175"/>
                  </a:lnTo>
                  <a:lnTo>
                    <a:pt x="2466" y="1175"/>
                  </a:lnTo>
                  <a:lnTo>
                    <a:pt x="2469" y="1175"/>
                  </a:lnTo>
                  <a:lnTo>
                    <a:pt x="2471" y="1177"/>
                  </a:lnTo>
                  <a:lnTo>
                    <a:pt x="2471" y="1179"/>
                  </a:lnTo>
                  <a:lnTo>
                    <a:pt x="2471" y="1182"/>
                  </a:lnTo>
                  <a:lnTo>
                    <a:pt x="2471" y="1185"/>
                  </a:lnTo>
                  <a:lnTo>
                    <a:pt x="2471" y="1188"/>
                  </a:lnTo>
                  <a:lnTo>
                    <a:pt x="2473" y="1192"/>
                  </a:lnTo>
                  <a:lnTo>
                    <a:pt x="2479" y="1200"/>
                  </a:lnTo>
                  <a:lnTo>
                    <a:pt x="2485" y="1204"/>
                  </a:lnTo>
                  <a:lnTo>
                    <a:pt x="2489" y="1210"/>
                  </a:lnTo>
                  <a:lnTo>
                    <a:pt x="2489" y="1218"/>
                  </a:lnTo>
                  <a:lnTo>
                    <a:pt x="2484" y="1218"/>
                  </a:lnTo>
                  <a:lnTo>
                    <a:pt x="2491" y="1224"/>
                  </a:lnTo>
                  <a:lnTo>
                    <a:pt x="2495" y="1228"/>
                  </a:lnTo>
                  <a:lnTo>
                    <a:pt x="2496" y="1231"/>
                  </a:lnTo>
                  <a:lnTo>
                    <a:pt x="2496" y="1233"/>
                  </a:lnTo>
                  <a:lnTo>
                    <a:pt x="2496" y="1237"/>
                  </a:lnTo>
                  <a:lnTo>
                    <a:pt x="2495" y="1240"/>
                  </a:lnTo>
                  <a:lnTo>
                    <a:pt x="2491" y="1243"/>
                  </a:lnTo>
                  <a:lnTo>
                    <a:pt x="2479" y="1251"/>
                  </a:lnTo>
                  <a:lnTo>
                    <a:pt x="2481" y="1254"/>
                  </a:lnTo>
                  <a:lnTo>
                    <a:pt x="2482" y="1257"/>
                  </a:lnTo>
                  <a:lnTo>
                    <a:pt x="2484" y="1257"/>
                  </a:lnTo>
                  <a:lnTo>
                    <a:pt x="2484" y="1256"/>
                  </a:lnTo>
                  <a:lnTo>
                    <a:pt x="2485" y="1256"/>
                  </a:lnTo>
                  <a:lnTo>
                    <a:pt x="2488" y="1254"/>
                  </a:lnTo>
                  <a:lnTo>
                    <a:pt x="2492" y="1254"/>
                  </a:lnTo>
                  <a:lnTo>
                    <a:pt x="2495" y="1254"/>
                  </a:lnTo>
                  <a:lnTo>
                    <a:pt x="2496" y="1256"/>
                  </a:lnTo>
                  <a:lnTo>
                    <a:pt x="2499" y="1259"/>
                  </a:lnTo>
                  <a:lnTo>
                    <a:pt x="2504" y="1262"/>
                  </a:lnTo>
                  <a:lnTo>
                    <a:pt x="2495" y="1269"/>
                  </a:lnTo>
                  <a:lnTo>
                    <a:pt x="2496" y="1269"/>
                  </a:lnTo>
                  <a:lnTo>
                    <a:pt x="2499" y="1269"/>
                  </a:lnTo>
                  <a:lnTo>
                    <a:pt x="2501" y="1272"/>
                  </a:lnTo>
                  <a:lnTo>
                    <a:pt x="2498" y="1279"/>
                  </a:lnTo>
                  <a:lnTo>
                    <a:pt x="2489" y="1279"/>
                  </a:lnTo>
                  <a:lnTo>
                    <a:pt x="2489" y="1285"/>
                  </a:lnTo>
                  <a:lnTo>
                    <a:pt x="2489" y="1290"/>
                  </a:lnTo>
                  <a:lnTo>
                    <a:pt x="2491" y="1293"/>
                  </a:lnTo>
                  <a:lnTo>
                    <a:pt x="2492" y="1300"/>
                  </a:lnTo>
                  <a:lnTo>
                    <a:pt x="2489" y="1302"/>
                  </a:lnTo>
                  <a:lnTo>
                    <a:pt x="2488" y="1302"/>
                  </a:lnTo>
                  <a:lnTo>
                    <a:pt x="2486" y="1302"/>
                  </a:lnTo>
                  <a:lnTo>
                    <a:pt x="2484" y="1300"/>
                  </a:lnTo>
                  <a:lnTo>
                    <a:pt x="2482" y="1303"/>
                  </a:lnTo>
                  <a:lnTo>
                    <a:pt x="2479" y="1308"/>
                  </a:lnTo>
                  <a:lnTo>
                    <a:pt x="2478" y="1309"/>
                  </a:lnTo>
                  <a:lnTo>
                    <a:pt x="2476" y="1312"/>
                  </a:lnTo>
                  <a:lnTo>
                    <a:pt x="2475" y="1315"/>
                  </a:lnTo>
                  <a:lnTo>
                    <a:pt x="2476" y="1318"/>
                  </a:lnTo>
                  <a:lnTo>
                    <a:pt x="2476" y="1321"/>
                  </a:lnTo>
                  <a:lnTo>
                    <a:pt x="2476" y="1322"/>
                  </a:lnTo>
                  <a:lnTo>
                    <a:pt x="2476" y="1323"/>
                  </a:lnTo>
                  <a:lnTo>
                    <a:pt x="2473" y="1323"/>
                  </a:lnTo>
                  <a:lnTo>
                    <a:pt x="2471" y="1325"/>
                  </a:lnTo>
                  <a:lnTo>
                    <a:pt x="2469" y="1329"/>
                  </a:lnTo>
                  <a:lnTo>
                    <a:pt x="2466" y="1332"/>
                  </a:lnTo>
                  <a:lnTo>
                    <a:pt x="2465" y="1334"/>
                  </a:lnTo>
                  <a:lnTo>
                    <a:pt x="2463" y="1334"/>
                  </a:lnTo>
                  <a:lnTo>
                    <a:pt x="2460" y="1334"/>
                  </a:lnTo>
                  <a:lnTo>
                    <a:pt x="2458" y="1334"/>
                  </a:lnTo>
                  <a:lnTo>
                    <a:pt x="2456" y="1334"/>
                  </a:lnTo>
                  <a:lnTo>
                    <a:pt x="2456" y="1335"/>
                  </a:lnTo>
                  <a:lnTo>
                    <a:pt x="2455" y="1338"/>
                  </a:lnTo>
                  <a:lnTo>
                    <a:pt x="2455" y="1341"/>
                  </a:lnTo>
                  <a:lnTo>
                    <a:pt x="2455" y="1345"/>
                  </a:lnTo>
                  <a:lnTo>
                    <a:pt x="2453" y="1348"/>
                  </a:lnTo>
                  <a:lnTo>
                    <a:pt x="2450" y="1348"/>
                  </a:lnTo>
                  <a:lnTo>
                    <a:pt x="2452" y="1351"/>
                  </a:lnTo>
                  <a:lnTo>
                    <a:pt x="2453" y="1351"/>
                  </a:lnTo>
                  <a:lnTo>
                    <a:pt x="2455" y="1352"/>
                  </a:lnTo>
                  <a:lnTo>
                    <a:pt x="2456" y="1354"/>
                  </a:lnTo>
                  <a:lnTo>
                    <a:pt x="2456" y="1361"/>
                  </a:lnTo>
                  <a:lnTo>
                    <a:pt x="2456" y="1372"/>
                  </a:lnTo>
                  <a:lnTo>
                    <a:pt x="2450" y="1374"/>
                  </a:lnTo>
                  <a:lnTo>
                    <a:pt x="2445" y="1372"/>
                  </a:lnTo>
                  <a:lnTo>
                    <a:pt x="2445" y="1378"/>
                  </a:lnTo>
                  <a:lnTo>
                    <a:pt x="2449" y="1378"/>
                  </a:lnTo>
                  <a:lnTo>
                    <a:pt x="2448" y="1380"/>
                  </a:lnTo>
                  <a:lnTo>
                    <a:pt x="2443" y="1381"/>
                  </a:lnTo>
                  <a:lnTo>
                    <a:pt x="2445" y="1390"/>
                  </a:lnTo>
                  <a:lnTo>
                    <a:pt x="2443" y="1390"/>
                  </a:lnTo>
                  <a:lnTo>
                    <a:pt x="2440" y="1391"/>
                  </a:lnTo>
                  <a:lnTo>
                    <a:pt x="2436" y="1391"/>
                  </a:lnTo>
                  <a:lnTo>
                    <a:pt x="2430" y="1391"/>
                  </a:lnTo>
                  <a:lnTo>
                    <a:pt x="2429" y="1391"/>
                  </a:lnTo>
                  <a:lnTo>
                    <a:pt x="2426" y="1393"/>
                  </a:lnTo>
                  <a:lnTo>
                    <a:pt x="2426" y="1397"/>
                  </a:lnTo>
                  <a:lnTo>
                    <a:pt x="2426" y="1403"/>
                  </a:lnTo>
                  <a:lnTo>
                    <a:pt x="2399" y="1417"/>
                  </a:lnTo>
                  <a:lnTo>
                    <a:pt x="2399" y="1424"/>
                  </a:lnTo>
                  <a:lnTo>
                    <a:pt x="2399" y="1431"/>
                  </a:lnTo>
                  <a:lnTo>
                    <a:pt x="2393" y="1434"/>
                  </a:lnTo>
                  <a:lnTo>
                    <a:pt x="2387" y="1434"/>
                  </a:lnTo>
                  <a:lnTo>
                    <a:pt x="2381" y="1434"/>
                  </a:lnTo>
                  <a:lnTo>
                    <a:pt x="2371" y="1436"/>
                  </a:lnTo>
                  <a:lnTo>
                    <a:pt x="2367" y="1439"/>
                  </a:lnTo>
                  <a:lnTo>
                    <a:pt x="2364" y="1442"/>
                  </a:lnTo>
                  <a:lnTo>
                    <a:pt x="2363" y="1442"/>
                  </a:lnTo>
                  <a:lnTo>
                    <a:pt x="2354" y="1434"/>
                  </a:lnTo>
                  <a:lnTo>
                    <a:pt x="2350" y="1443"/>
                  </a:lnTo>
                  <a:lnTo>
                    <a:pt x="2347" y="1447"/>
                  </a:lnTo>
                  <a:lnTo>
                    <a:pt x="2345" y="1449"/>
                  </a:lnTo>
                  <a:lnTo>
                    <a:pt x="2342" y="1450"/>
                  </a:lnTo>
                  <a:lnTo>
                    <a:pt x="2335" y="1453"/>
                  </a:lnTo>
                  <a:lnTo>
                    <a:pt x="2327" y="1453"/>
                  </a:lnTo>
                  <a:lnTo>
                    <a:pt x="2319" y="1453"/>
                  </a:lnTo>
                  <a:lnTo>
                    <a:pt x="2312" y="1456"/>
                  </a:lnTo>
                  <a:lnTo>
                    <a:pt x="2311" y="1457"/>
                  </a:lnTo>
                  <a:lnTo>
                    <a:pt x="2309" y="1460"/>
                  </a:lnTo>
                  <a:lnTo>
                    <a:pt x="2308" y="1465"/>
                  </a:lnTo>
                  <a:lnTo>
                    <a:pt x="2302" y="1466"/>
                  </a:lnTo>
                  <a:lnTo>
                    <a:pt x="2299" y="1469"/>
                  </a:lnTo>
                  <a:lnTo>
                    <a:pt x="2291" y="1472"/>
                  </a:lnTo>
                  <a:lnTo>
                    <a:pt x="2292" y="1476"/>
                  </a:lnTo>
                  <a:lnTo>
                    <a:pt x="2293" y="1478"/>
                  </a:lnTo>
                  <a:lnTo>
                    <a:pt x="2296" y="1478"/>
                  </a:lnTo>
                  <a:lnTo>
                    <a:pt x="2296" y="1482"/>
                  </a:lnTo>
                  <a:lnTo>
                    <a:pt x="2296" y="1486"/>
                  </a:lnTo>
                  <a:lnTo>
                    <a:pt x="2295" y="1486"/>
                  </a:lnTo>
                  <a:lnTo>
                    <a:pt x="2293" y="1486"/>
                  </a:lnTo>
                  <a:lnTo>
                    <a:pt x="2291" y="1486"/>
                  </a:lnTo>
                  <a:lnTo>
                    <a:pt x="2288" y="1489"/>
                  </a:lnTo>
                  <a:lnTo>
                    <a:pt x="2283" y="1480"/>
                  </a:lnTo>
                  <a:lnTo>
                    <a:pt x="2280" y="1473"/>
                  </a:lnTo>
                  <a:lnTo>
                    <a:pt x="2280" y="1466"/>
                  </a:lnTo>
                  <a:lnTo>
                    <a:pt x="2282" y="1456"/>
                  </a:lnTo>
                  <a:lnTo>
                    <a:pt x="2273" y="1456"/>
                  </a:lnTo>
                  <a:lnTo>
                    <a:pt x="2265" y="1457"/>
                  </a:lnTo>
                  <a:lnTo>
                    <a:pt x="2257" y="1459"/>
                  </a:lnTo>
                  <a:lnTo>
                    <a:pt x="2252" y="1462"/>
                  </a:lnTo>
                  <a:lnTo>
                    <a:pt x="2247" y="1463"/>
                  </a:lnTo>
                  <a:lnTo>
                    <a:pt x="2242" y="1467"/>
                  </a:lnTo>
                  <a:lnTo>
                    <a:pt x="2237" y="1470"/>
                  </a:lnTo>
                  <a:lnTo>
                    <a:pt x="2233" y="1475"/>
                  </a:lnTo>
                  <a:lnTo>
                    <a:pt x="2230" y="1478"/>
                  </a:lnTo>
                  <a:lnTo>
                    <a:pt x="2230" y="1479"/>
                  </a:lnTo>
                  <a:lnTo>
                    <a:pt x="2227" y="1485"/>
                  </a:lnTo>
                  <a:lnTo>
                    <a:pt x="2224" y="1490"/>
                  </a:lnTo>
                  <a:lnTo>
                    <a:pt x="2223" y="1492"/>
                  </a:lnTo>
                  <a:lnTo>
                    <a:pt x="2221" y="1495"/>
                  </a:lnTo>
                  <a:lnTo>
                    <a:pt x="2220" y="1495"/>
                  </a:lnTo>
                  <a:lnTo>
                    <a:pt x="2217" y="1496"/>
                  </a:lnTo>
                  <a:lnTo>
                    <a:pt x="2214" y="1496"/>
                  </a:lnTo>
                  <a:lnTo>
                    <a:pt x="2213" y="1498"/>
                  </a:lnTo>
                  <a:lnTo>
                    <a:pt x="2210" y="1508"/>
                  </a:lnTo>
                  <a:lnTo>
                    <a:pt x="2208" y="1518"/>
                  </a:lnTo>
                  <a:lnTo>
                    <a:pt x="2208" y="1522"/>
                  </a:lnTo>
                  <a:lnTo>
                    <a:pt x="2210" y="1528"/>
                  </a:lnTo>
                  <a:lnTo>
                    <a:pt x="2211" y="1532"/>
                  </a:lnTo>
                  <a:lnTo>
                    <a:pt x="2213" y="1537"/>
                  </a:lnTo>
                  <a:lnTo>
                    <a:pt x="2214" y="1538"/>
                  </a:lnTo>
                  <a:lnTo>
                    <a:pt x="2217" y="1538"/>
                  </a:lnTo>
                  <a:lnTo>
                    <a:pt x="2220" y="1539"/>
                  </a:lnTo>
                  <a:lnTo>
                    <a:pt x="2221" y="1541"/>
                  </a:lnTo>
                  <a:lnTo>
                    <a:pt x="2223" y="1544"/>
                  </a:lnTo>
                  <a:lnTo>
                    <a:pt x="2223" y="1548"/>
                  </a:lnTo>
                  <a:lnTo>
                    <a:pt x="2223" y="1550"/>
                  </a:lnTo>
                  <a:lnTo>
                    <a:pt x="2224" y="1552"/>
                  </a:lnTo>
                  <a:lnTo>
                    <a:pt x="2227" y="1554"/>
                  </a:lnTo>
                  <a:lnTo>
                    <a:pt x="2232" y="1555"/>
                  </a:lnTo>
                  <a:lnTo>
                    <a:pt x="2236" y="1557"/>
                  </a:lnTo>
                  <a:lnTo>
                    <a:pt x="2239" y="1558"/>
                  </a:lnTo>
                  <a:lnTo>
                    <a:pt x="2239" y="1560"/>
                  </a:lnTo>
                  <a:lnTo>
                    <a:pt x="2239" y="1562"/>
                  </a:lnTo>
                  <a:lnTo>
                    <a:pt x="2237" y="1564"/>
                  </a:lnTo>
                  <a:lnTo>
                    <a:pt x="2239" y="1567"/>
                  </a:lnTo>
                  <a:lnTo>
                    <a:pt x="2242" y="1570"/>
                  </a:lnTo>
                  <a:lnTo>
                    <a:pt x="2246" y="1575"/>
                  </a:lnTo>
                  <a:lnTo>
                    <a:pt x="2255" y="1583"/>
                  </a:lnTo>
                  <a:lnTo>
                    <a:pt x="2255" y="1586"/>
                  </a:lnTo>
                  <a:lnTo>
                    <a:pt x="2255" y="1588"/>
                  </a:lnTo>
                  <a:lnTo>
                    <a:pt x="2255" y="1591"/>
                  </a:lnTo>
                  <a:lnTo>
                    <a:pt x="2255" y="1594"/>
                  </a:lnTo>
                  <a:lnTo>
                    <a:pt x="2256" y="1596"/>
                  </a:lnTo>
                  <a:lnTo>
                    <a:pt x="2256" y="1597"/>
                  </a:lnTo>
                  <a:lnTo>
                    <a:pt x="2260" y="1598"/>
                  </a:lnTo>
                  <a:lnTo>
                    <a:pt x="2263" y="1600"/>
                  </a:lnTo>
                  <a:lnTo>
                    <a:pt x="2266" y="1603"/>
                  </a:lnTo>
                  <a:lnTo>
                    <a:pt x="2272" y="1624"/>
                  </a:lnTo>
                  <a:lnTo>
                    <a:pt x="2275" y="1639"/>
                  </a:lnTo>
                  <a:lnTo>
                    <a:pt x="2276" y="1650"/>
                  </a:lnTo>
                  <a:lnTo>
                    <a:pt x="2276" y="1662"/>
                  </a:lnTo>
                  <a:lnTo>
                    <a:pt x="2276" y="1668"/>
                  </a:lnTo>
                  <a:lnTo>
                    <a:pt x="2275" y="1672"/>
                  </a:lnTo>
                  <a:lnTo>
                    <a:pt x="2272" y="1681"/>
                  </a:lnTo>
                  <a:lnTo>
                    <a:pt x="2269" y="1685"/>
                  </a:lnTo>
                  <a:lnTo>
                    <a:pt x="2266" y="1689"/>
                  </a:lnTo>
                  <a:lnTo>
                    <a:pt x="2262" y="1693"/>
                  </a:lnTo>
                  <a:lnTo>
                    <a:pt x="2257" y="1698"/>
                  </a:lnTo>
                  <a:lnTo>
                    <a:pt x="2252" y="1701"/>
                  </a:lnTo>
                  <a:lnTo>
                    <a:pt x="2246" y="1705"/>
                  </a:lnTo>
                  <a:lnTo>
                    <a:pt x="2240" y="1706"/>
                  </a:lnTo>
                  <a:lnTo>
                    <a:pt x="2239" y="1706"/>
                  </a:lnTo>
                  <a:lnTo>
                    <a:pt x="2237" y="1706"/>
                  </a:lnTo>
                  <a:lnTo>
                    <a:pt x="2236" y="1706"/>
                  </a:lnTo>
                  <a:lnTo>
                    <a:pt x="2233" y="1708"/>
                  </a:lnTo>
                  <a:lnTo>
                    <a:pt x="2233" y="1709"/>
                  </a:lnTo>
                  <a:lnTo>
                    <a:pt x="2236" y="1712"/>
                  </a:lnTo>
                  <a:lnTo>
                    <a:pt x="2227" y="1714"/>
                  </a:lnTo>
                  <a:lnTo>
                    <a:pt x="2216" y="1712"/>
                  </a:lnTo>
                  <a:lnTo>
                    <a:pt x="2216" y="1711"/>
                  </a:lnTo>
                  <a:lnTo>
                    <a:pt x="2210" y="1708"/>
                  </a:lnTo>
                  <a:lnTo>
                    <a:pt x="2208" y="1709"/>
                  </a:lnTo>
                  <a:lnTo>
                    <a:pt x="2210" y="1711"/>
                  </a:lnTo>
                  <a:lnTo>
                    <a:pt x="2213" y="1715"/>
                  </a:lnTo>
                  <a:lnTo>
                    <a:pt x="2214" y="1717"/>
                  </a:lnTo>
                  <a:lnTo>
                    <a:pt x="2214" y="1718"/>
                  </a:lnTo>
                  <a:lnTo>
                    <a:pt x="2217" y="1719"/>
                  </a:lnTo>
                  <a:lnTo>
                    <a:pt x="2221" y="1721"/>
                  </a:lnTo>
                  <a:lnTo>
                    <a:pt x="2220" y="1725"/>
                  </a:lnTo>
                  <a:lnTo>
                    <a:pt x="2219" y="1728"/>
                  </a:lnTo>
                  <a:lnTo>
                    <a:pt x="2219" y="1729"/>
                  </a:lnTo>
                  <a:lnTo>
                    <a:pt x="2217" y="1728"/>
                  </a:lnTo>
                  <a:lnTo>
                    <a:pt x="2214" y="1727"/>
                  </a:lnTo>
                  <a:lnTo>
                    <a:pt x="2210" y="1724"/>
                  </a:lnTo>
                  <a:lnTo>
                    <a:pt x="2210" y="1725"/>
                  </a:lnTo>
                  <a:lnTo>
                    <a:pt x="2210" y="1727"/>
                  </a:lnTo>
                  <a:lnTo>
                    <a:pt x="2210" y="1731"/>
                  </a:lnTo>
                  <a:lnTo>
                    <a:pt x="2213" y="1738"/>
                  </a:lnTo>
                  <a:lnTo>
                    <a:pt x="2211" y="1738"/>
                  </a:lnTo>
                  <a:lnTo>
                    <a:pt x="2208" y="1738"/>
                  </a:lnTo>
                  <a:lnTo>
                    <a:pt x="2207" y="1738"/>
                  </a:lnTo>
                  <a:lnTo>
                    <a:pt x="2204" y="1738"/>
                  </a:lnTo>
                  <a:lnTo>
                    <a:pt x="2204" y="1744"/>
                  </a:lnTo>
                  <a:lnTo>
                    <a:pt x="2200" y="1745"/>
                  </a:lnTo>
                  <a:lnTo>
                    <a:pt x="2194" y="1748"/>
                  </a:lnTo>
                  <a:lnTo>
                    <a:pt x="2194" y="1747"/>
                  </a:lnTo>
                  <a:lnTo>
                    <a:pt x="2196" y="1745"/>
                  </a:lnTo>
                  <a:lnTo>
                    <a:pt x="2197" y="1744"/>
                  </a:lnTo>
                  <a:lnTo>
                    <a:pt x="2193" y="1741"/>
                  </a:lnTo>
                  <a:lnTo>
                    <a:pt x="2191" y="1738"/>
                  </a:lnTo>
                  <a:lnTo>
                    <a:pt x="2190" y="1735"/>
                  </a:lnTo>
                  <a:lnTo>
                    <a:pt x="2190" y="1731"/>
                  </a:lnTo>
                  <a:lnTo>
                    <a:pt x="2190" y="1722"/>
                  </a:lnTo>
                  <a:lnTo>
                    <a:pt x="2191" y="1712"/>
                  </a:lnTo>
                  <a:lnTo>
                    <a:pt x="2185" y="1711"/>
                  </a:lnTo>
                  <a:lnTo>
                    <a:pt x="2174" y="1708"/>
                  </a:lnTo>
                  <a:lnTo>
                    <a:pt x="2177" y="1699"/>
                  </a:lnTo>
                  <a:lnTo>
                    <a:pt x="2175" y="1698"/>
                  </a:lnTo>
                  <a:lnTo>
                    <a:pt x="2172" y="1699"/>
                  </a:lnTo>
                  <a:lnTo>
                    <a:pt x="2170" y="1702"/>
                  </a:lnTo>
                  <a:lnTo>
                    <a:pt x="2164" y="1691"/>
                  </a:lnTo>
                  <a:lnTo>
                    <a:pt x="2158" y="1679"/>
                  </a:lnTo>
                  <a:lnTo>
                    <a:pt x="2155" y="1679"/>
                  </a:lnTo>
                  <a:lnTo>
                    <a:pt x="2155" y="1678"/>
                  </a:lnTo>
                  <a:lnTo>
                    <a:pt x="2155" y="1675"/>
                  </a:lnTo>
                  <a:lnTo>
                    <a:pt x="2155" y="1673"/>
                  </a:lnTo>
                  <a:lnTo>
                    <a:pt x="2155" y="1672"/>
                  </a:lnTo>
                  <a:lnTo>
                    <a:pt x="2152" y="1670"/>
                  </a:lnTo>
                  <a:lnTo>
                    <a:pt x="2149" y="1669"/>
                  </a:lnTo>
                  <a:lnTo>
                    <a:pt x="2147" y="1668"/>
                  </a:lnTo>
                  <a:lnTo>
                    <a:pt x="2144" y="1666"/>
                  </a:lnTo>
                  <a:lnTo>
                    <a:pt x="2144" y="1663"/>
                  </a:lnTo>
                  <a:lnTo>
                    <a:pt x="2144" y="1662"/>
                  </a:lnTo>
                  <a:lnTo>
                    <a:pt x="2145" y="1659"/>
                  </a:lnTo>
                  <a:lnTo>
                    <a:pt x="2144" y="1657"/>
                  </a:lnTo>
                  <a:lnTo>
                    <a:pt x="2138" y="1660"/>
                  </a:lnTo>
                  <a:lnTo>
                    <a:pt x="2134" y="1662"/>
                  </a:lnTo>
                  <a:lnTo>
                    <a:pt x="2132" y="1660"/>
                  </a:lnTo>
                  <a:lnTo>
                    <a:pt x="2131" y="1660"/>
                  </a:lnTo>
                  <a:lnTo>
                    <a:pt x="2129" y="1659"/>
                  </a:lnTo>
                  <a:lnTo>
                    <a:pt x="2128" y="1657"/>
                  </a:lnTo>
                  <a:lnTo>
                    <a:pt x="2128" y="1655"/>
                  </a:lnTo>
                  <a:lnTo>
                    <a:pt x="2128" y="1646"/>
                  </a:lnTo>
                  <a:lnTo>
                    <a:pt x="2125" y="1646"/>
                  </a:lnTo>
                  <a:lnTo>
                    <a:pt x="2124" y="1646"/>
                  </a:lnTo>
                  <a:lnTo>
                    <a:pt x="2122" y="1643"/>
                  </a:lnTo>
                  <a:lnTo>
                    <a:pt x="2108" y="1646"/>
                  </a:lnTo>
                  <a:lnTo>
                    <a:pt x="2108" y="1652"/>
                  </a:lnTo>
                  <a:lnTo>
                    <a:pt x="2111" y="1675"/>
                  </a:lnTo>
                  <a:lnTo>
                    <a:pt x="2102" y="1705"/>
                  </a:lnTo>
                  <a:lnTo>
                    <a:pt x="2099" y="1714"/>
                  </a:lnTo>
                  <a:lnTo>
                    <a:pt x="2098" y="1722"/>
                  </a:lnTo>
                  <a:lnTo>
                    <a:pt x="2096" y="1731"/>
                  </a:lnTo>
                  <a:lnTo>
                    <a:pt x="2096" y="1734"/>
                  </a:lnTo>
                  <a:lnTo>
                    <a:pt x="2098" y="1738"/>
                  </a:lnTo>
                  <a:lnTo>
                    <a:pt x="2100" y="1738"/>
                  </a:lnTo>
                  <a:lnTo>
                    <a:pt x="2102" y="1745"/>
                  </a:lnTo>
                  <a:lnTo>
                    <a:pt x="2105" y="1754"/>
                  </a:lnTo>
                  <a:lnTo>
                    <a:pt x="2113" y="1754"/>
                  </a:lnTo>
                  <a:lnTo>
                    <a:pt x="2115" y="1760"/>
                  </a:lnTo>
                  <a:lnTo>
                    <a:pt x="2116" y="1765"/>
                  </a:lnTo>
                  <a:lnTo>
                    <a:pt x="2116" y="1771"/>
                  </a:lnTo>
                  <a:lnTo>
                    <a:pt x="2118" y="1774"/>
                  </a:lnTo>
                  <a:lnTo>
                    <a:pt x="2119" y="1777"/>
                  </a:lnTo>
                  <a:lnTo>
                    <a:pt x="2121" y="1777"/>
                  </a:lnTo>
                  <a:lnTo>
                    <a:pt x="2122" y="1778"/>
                  </a:lnTo>
                  <a:lnTo>
                    <a:pt x="2125" y="1780"/>
                  </a:lnTo>
                  <a:lnTo>
                    <a:pt x="2129" y="1780"/>
                  </a:lnTo>
                  <a:lnTo>
                    <a:pt x="2134" y="1781"/>
                  </a:lnTo>
                  <a:lnTo>
                    <a:pt x="2136" y="1786"/>
                  </a:lnTo>
                  <a:lnTo>
                    <a:pt x="2139" y="1791"/>
                  </a:lnTo>
                  <a:lnTo>
                    <a:pt x="2141" y="1796"/>
                  </a:lnTo>
                  <a:lnTo>
                    <a:pt x="2144" y="1801"/>
                  </a:lnTo>
                  <a:lnTo>
                    <a:pt x="2147" y="1804"/>
                  </a:lnTo>
                  <a:lnTo>
                    <a:pt x="2151" y="1806"/>
                  </a:lnTo>
                  <a:lnTo>
                    <a:pt x="2155" y="1807"/>
                  </a:lnTo>
                  <a:lnTo>
                    <a:pt x="2158" y="1810"/>
                  </a:lnTo>
                  <a:lnTo>
                    <a:pt x="2161" y="1814"/>
                  </a:lnTo>
                  <a:lnTo>
                    <a:pt x="2164" y="1820"/>
                  </a:lnTo>
                  <a:lnTo>
                    <a:pt x="2167" y="1826"/>
                  </a:lnTo>
                  <a:lnTo>
                    <a:pt x="2168" y="1832"/>
                  </a:lnTo>
                  <a:lnTo>
                    <a:pt x="2171" y="1843"/>
                  </a:lnTo>
                  <a:lnTo>
                    <a:pt x="2171" y="1856"/>
                  </a:lnTo>
                  <a:lnTo>
                    <a:pt x="2170" y="1856"/>
                  </a:lnTo>
                  <a:lnTo>
                    <a:pt x="2171" y="1879"/>
                  </a:lnTo>
                  <a:lnTo>
                    <a:pt x="2177" y="1879"/>
                  </a:lnTo>
                  <a:lnTo>
                    <a:pt x="2180" y="1885"/>
                  </a:lnTo>
                  <a:lnTo>
                    <a:pt x="2180" y="1889"/>
                  </a:lnTo>
                  <a:lnTo>
                    <a:pt x="2183" y="1901"/>
                  </a:lnTo>
                  <a:lnTo>
                    <a:pt x="2175" y="1902"/>
                  </a:lnTo>
                  <a:lnTo>
                    <a:pt x="2170" y="1904"/>
                  </a:lnTo>
                  <a:lnTo>
                    <a:pt x="2164" y="1904"/>
                  </a:lnTo>
                  <a:lnTo>
                    <a:pt x="2160" y="1902"/>
                  </a:lnTo>
                  <a:lnTo>
                    <a:pt x="2157" y="1899"/>
                  </a:lnTo>
                  <a:lnTo>
                    <a:pt x="2152" y="1897"/>
                  </a:lnTo>
                  <a:lnTo>
                    <a:pt x="2144" y="1886"/>
                  </a:lnTo>
                  <a:lnTo>
                    <a:pt x="2142" y="1885"/>
                  </a:lnTo>
                  <a:lnTo>
                    <a:pt x="2138" y="1885"/>
                  </a:lnTo>
                  <a:lnTo>
                    <a:pt x="2135" y="1884"/>
                  </a:lnTo>
                  <a:lnTo>
                    <a:pt x="2134" y="1882"/>
                  </a:lnTo>
                  <a:lnTo>
                    <a:pt x="2132" y="1879"/>
                  </a:lnTo>
                  <a:lnTo>
                    <a:pt x="2132" y="1876"/>
                  </a:lnTo>
                  <a:lnTo>
                    <a:pt x="2134" y="1873"/>
                  </a:lnTo>
                  <a:lnTo>
                    <a:pt x="2134" y="1871"/>
                  </a:lnTo>
                  <a:lnTo>
                    <a:pt x="2132" y="1868"/>
                  </a:lnTo>
                  <a:lnTo>
                    <a:pt x="2129" y="1865"/>
                  </a:lnTo>
                  <a:lnTo>
                    <a:pt x="2125" y="1862"/>
                  </a:lnTo>
                  <a:lnTo>
                    <a:pt x="2122" y="1856"/>
                  </a:lnTo>
                  <a:lnTo>
                    <a:pt x="2121" y="1849"/>
                  </a:lnTo>
                  <a:lnTo>
                    <a:pt x="2119" y="1835"/>
                  </a:lnTo>
                  <a:lnTo>
                    <a:pt x="2116" y="1835"/>
                  </a:lnTo>
                  <a:lnTo>
                    <a:pt x="2115" y="1827"/>
                  </a:lnTo>
                  <a:lnTo>
                    <a:pt x="2115" y="1820"/>
                  </a:lnTo>
                  <a:lnTo>
                    <a:pt x="2116" y="1809"/>
                  </a:lnTo>
                  <a:lnTo>
                    <a:pt x="2115" y="1801"/>
                  </a:lnTo>
                  <a:lnTo>
                    <a:pt x="2113" y="1793"/>
                  </a:lnTo>
                  <a:lnTo>
                    <a:pt x="2111" y="1787"/>
                  </a:lnTo>
                  <a:lnTo>
                    <a:pt x="2106" y="1781"/>
                  </a:lnTo>
                  <a:lnTo>
                    <a:pt x="2096" y="1768"/>
                  </a:lnTo>
                  <a:lnTo>
                    <a:pt x="2086" y="1757"/>
                  </a:lnTo>
                  <a:lnTo>
                    <a:pt x="2082" y="1751"/>
                  </a:lnTo>
                  <a:lnTo>
                    <a:pt x="2080" y="1745"/>
                  </a:lnTo>
                  <a:lnTo>
                    <a:pt x="2080" y="1742"/>
                  </a:lnTo>
                  <a:lnTo>
                    <a:pt x="2082" y="1740"/>
                  </a:lnTo>
                  <a:lnTo>
                    <a:pt x="2083" y="1734"/>
                  </a:lnTo>
                  <a:lnTo>
                    <a:pt x="2088" y="1731"/>
                  </a:lnTo>
                  <a:lnTo>
                    <a:pt x="2088" y="1728"/>
                  </a:lnTo>
                  <a:lnTo>
                    <a:pt x="2089" y="1727"/>
                  </a:lnTo>
                  <a:lnTo>
                    <a:pt x="2089" y="1714"/>
                  </a:lnTo>
                  <a:lnTo>
                    <a:pt x="2089" y="1702"/>
                  </a:lnTo>
                  <a:lnTo>
                    <a:pt x="2092" y="1702"/>
                  </a:lnTo>
                  <a:lnTo>
                    <a:pt x="2090" y="1691"/>
                  </a:lnTo>
                  <a:lnTo>
                    <a:pt x="2089" y="1679"/>
                  </a:lnTo>
                  <a:lnTo>
                    <a:pt x="2080" y="1676"/>
                  </a:lnTo>
                  <a:lnTo>
                    <a:pt x="2082" y="1675"/>
                  </a:lnTo>
                  <a:lnTo>
                    <a:pt x="2083" y="1670"/>
                  </a:lnTo>
                  <a:lnTo>
                    <a:pt x="2085" y="1666"/>
                  </a:lnTo>
                  <a:lnTo>
                    <a:pt x="2086" y="1663"/>
                  </a:lnTo>
                  <a:lnTo>
                    <a:pt x="2086" y="1660"/>
                  </a:lnTo>
                  <a:lnTo>
                    <a:pt x="2083" y="1660"/>
                  </a:lnTo>
                  <a:lnTo>
                    <a:pt x="2083" y="1649"/>
                  </a:lnTo>
                  <a:lnTo>
                    <a:pt x="2082" y="1642"/>
                  </a:lnTo>
                  <a:lnTo>
                    <a:pt x="2080" y="1636"/>
                  </a:lnTo>
                  <a:lnTo>
                    <a:pt x="2075" y="1636"/>
                  </a:lnTo>
                  <a:lnTo>
                    <a:pt x="2073" y="1630"/>
                  </a:lnTo>
                  <a:lnTo>
                    <a:pt x="2072" y="1627"/>
                  </a:lnTo>
                  <a:lnTo>
                    <a:pt x="2070" y="1620"/>
                  </a:lnTo>
                  <a:lnTo>
                    <a:pt x="2070" y="1613"/>
                  </a:lnTo>
                  <a:lnTo>
                    <a:pt x="2070" y="1607"/>
                  </a:lnTo>
                  <a:lnTo>
                    <a:pt x="2070" y="1603"/>
                  </a:lnTo>
                  <a:lnTo>
                    <a:pt x="2069" y="1600"/>
                  </a:lnTo>
                  <a:lnTo>
                    <a:pt x="2066" y="1596"/>
                  </a:lnTo>
                  <a:lnTo>
                    <a:pt x="2063" y="1593"/>
                  </a:lnTo>
                  <a:lnTo>
                    <a:pt x="2062" y="1591"/>
                  </a:lnTo>
                  <a:lnTo>
                    <a:pt x="2062" y="1588"/>
                  </a:lnTo>
                  <a:lnTo>
                    <a:pt x="2062" y="1587"/>
                  </a:lnTo>
                  <a:lnTo>
                    <a:pt x="2063" y="1584"/>
                  </a:lnTo>
                  <a:lnTo>
                    <a:pt x="2064" y="1580"/>
                  </a:lnTo>
                  <a:lnTo>
                    <a:pt x="2064" y="1577"/>
                  </a:lnTo>
                  <a:lnTo>
                    <a:pt x="2064" y="1574"/>
                  </a:lnTo>
                  <a:lnTo>
                    <a:pt x="2059" y="1574"/>
                  </a:lnTo>
                  <a:lnTo>
                    <a:pt x="2053" y="1568"/>
                  </a:lnTo>
                  <a:lnTo>
                    <a:pt x="2047" y="1561"/>
                  </a:lnTo>
                  <a:lnTo>
                    <a:pt x="2041" y="1561"/>
                  </a:lnTo>
                  <a:lnTo>
                    <a:pt x="2041" y="1564"/>
                  </a:lnTo>
                  <a:lnTo>
                    <a:pt x="2041" y="1567"/>
                  </a:lnTo>
                  <a:lnTo>
                    <a:pt x="2041" y="1570"/>
                  </a:lnTo>
                  <a:lnTo>
                    <a:pt x="2041" y="1573"/>
                  </a:lnTo>
                  <a:lnTo>
                    <a:pt x="2039" y="1577"/>
                  </a:lnTo>
                  <a:lnTo>
                    <a:pt x="2037" y="1578"/>
                  </a:lnTo>
                  <a:lnTo>
                    <a:pt x="2034" y="1580"/>
                  </a:lnTo>
                  <a:lnTo>
                    <a:pt x="2033" y="1581"/>
                  </a:lnTo>
                  <a:lnTo>
                    <a:pt x="2030" y="1583"/>
                  </a:lnTo>
                  <a:lnTo>
                    <a:pt x="2024" y="1584"/>
                  </a:lnTo>
                  <a:lnTo>
                    <a:pt x="2013" y="1584"/>
                  </a:lnTo>
                  <a:lnTo>
                    <a:pt x="2003" y="1583"/>
                  </a:lnTo>
                  <a:lnTo>
                    <a:pt x="2003" y="1574"/>
                  </a:lnTo>
                  <a:lnTo>
                    <a:pt x="2003" y="1571"/>
                  </a:lnTo>
                  <a:lnTo>
                    <a:pt x="2003" y="1567"/>
                  </a:lnTo>
                  <a:lnTo>
                    <a:pt x="2005" y="1561"/>
                  </a:lnTo>
                  <a:lnTo>
                    <a:pt x="2008" y="1555"/>
                  </a:lnTo>
                  <a:lnTo>
                    <a:pt x="2010" y="1552"/>
                  </a:lnTo>
                  <a:lnTo>
                    <a:pt x="2011" y="1548"/>
                  </a:lnTo>
                  <a:lnTo>
                    <a:pt x="2011" y="1545"/>
                  </a:lnTo>
                  <a:lnTo>
                    <a:pt x="2011" y="1541"/>
                  </a:lnTo>
                  <a:lnTo>
                    <a:pt x="2010" y="1538"/>
                  </a:lnTo>
                  <a:lnTo>
                    <a:pt x="2005" y="1534"/>
                  </a:lnTo>
                  <a:lnTo>
                    <a:pt x="2003" y="1531"/>
                  </a:lnTo>
                  <a:lnTo>
                    <a:pt x="2000" y="1528"/>
                  </a:lnTo>
                  <a:lnTo>
                    <a:pt x="1998" y="1518"/>
                  </a:lnTo>
                  <a:lnTo>
                    <a:pt x="1997" y="1509"/>
                  </a:lnTo>
                  <a:lnTo>
                    <a:pt x="1997" y="1501"/>
                  </a:lnTo>
                  <a:lnTo>
                    <a:pt x="1995" y="1492"/>
                  </a:lnTo>
                  <a:lnTo>
                    <a:pt x="1990" y="1492"/>
                  </a:lnTo>
                  <a:lnTo>
                    <a:pt x="1988" y="1493"/>
                  </a:lnTo>
                  <a:lnTo>
                    <a:pt x="1985" y="1495"/>
                  </a:lnTo>
                  <a:lnTo>
                    <a:pt x="1984" y="1495"/>
                  </a:lnTo>
                  <a:lnTo>
                    <a:pt x="1985" y="1495"/>
                  </a:lnTo>
                  <a:lnTo>
                    <a:pt x="1985" y="1496"/>
                  </a:lnTo>
                  <a:lnTo>
                    <a:pt x="1982" y="1496"/>
                  </a:lnTo>
                  <a:lnTo>
                    <a:pt x="1978" y="1498"/>
                  </a:lnTo>
                  <a:lnTo>
                    <a:pt x="1978" y="1492"/>
                  </a:lnTo>
                  <a:lnTo>
                    <a:pt x="1977" y="1486"/>
                  </a:lnTo>
                  <a:lnTo>
                    <a:pt x="1975" y="1485"/>
                  </a:lnTo>
                  <a:lnTo>
                    <a:pt x="1974" y="1483"/>
                  </a:lnTo>
                  <a:lnTo>
                    <a:pt x="1971" y="1482"/>
                  </a:lnTo>
                  <a:lnTo>
                    <a:pt x="1969" y="1480"/>
                  </a:lnTo>
                  <a:lnTo>
                    <a:pt x="1967" y="1470"/>
                  </a:lnTo>
                  <a:lnTo>
                    <a:pt x="1965" y="1463"/>
                  </a:lnTo>
                  <a:lnTo>
                    <a:pt x="1964" y="1450"/>
                  </a:lnTo>
                  <a:lnTo>
                    <a:pt x="1962" y="1447"/>
                  </a:lnTo>
                  <a:lnTo>
                    <a:pt x="1962" y="1444"/>
                  </a:lnTo>
                  <a:lnTo>
                    <a:pt x="1961" y="1442"/>
                  </a:lnTo>
                  <a:lnTo>
                    <a:pt x="1958" y="1439"/>
                  </a:lnTo>
                  <a:lnTo>
                    <a:pt x="1952" y="1434"/>
                  </a:lnTo>
                  <a:lnTo>
                    <a:pt x="1948" y="1431"/>
                  </a:lnTo>
                  <a:lnTo>
                    <a:pt x="1942" y="1429"/>
                  </a:lnTo>
                  <a:lnTo>
                    <a:pt x="1939" y="1442"/>
                  </a:lnTo>
                  <a:lnTo>
                    <a:pt x="1936" y="1456"/>
                  </a:lnTo>
                  <a:lnTo>
                    <a:pt x="1932" y="1456"/>
                  </a:lnTo>
                  <a:lnTo>
                    <a:pt x="1931" y="1454"/>
                  </a:lnTo>
                  <a:lnTo>
                    <a:pt x="1931" y="1453"/>
                  </a:lnTo>
                  <a:lnTo>
                    <a:pt x="1906" y="1467"/>
                  </a:lnTo>
                  <a:lnTo>
                    <a:pt x="1900" y="1462"/>
                  </a:lnTo>
                  <a:lnTo>
                    <a:pt x="1895" y="1459"/>
                  </a:lnTo>
                  <a:lnTo>
                    <a:pt x="1892" y="1459"/>
                  </a:lnTo>
                  <a:lnTo>
                    <a:pt x="1890" y="1459"/>
                  </a:lnTo>
                  <a:lnTo>
                    <a:pt x="1890" y="1465"/>
                  </a:lnTo>
                  <a:lnTo>
                    <a:pt x="1882" y="1469"/>
                  </a:lnTo>
                  <a:lnTo>
                    <a:pt x="1880" y="1470"/>
                  </a:lnTo>
                  <a:lnTo>
                    <a:pt x="1879" y="1472"/>
                  </a:lnTo>
                  <a:lnTo>
                    <a:pt x="1876" y="1478"/>
                  </a:lnTo>
                  <a:lnTo>
                    <a:pt x="1874" y="1478"/>
                  </a:lnTo>
                  <a:lnTo>
                    <a:pt x="1873" y="1479"/>
                  </a:lnTo>
                  <a:lnTo>
                    <a:pt x="1872" y="1479"/>
                  </a:lnTo>
                  <a:lnTo>
                    <a:pt x="1873" y="1480"/>
                  </a:lnTo>
                  <a:lnTo>
                    <a:pt x="1874" y="1482"/>
                  </a:lnTo>
                  <a:lnTo>
                    <a:pt x="1876" y="1483"/>
                  </a:lnTo>
                  <a:lnTo>
                    <a:pt x="1877" y="1486"/>
                  </a:lnTo>
                  <a:lnTo>
                    <a:pt x="1876" y="1489"/>
                  </a:lnTo>
                  <a:lnTo>
                    <a:pt x="1872" y="1493"/>
                  </a:lnTo>
                  <a:lnTo>
                    <a:pt x="1864" y="1501"/>
                  </a:lnTo>
                  <a:lnTo>
                    <a:pt x="1857" y="1505"/>
                  </a:lnTo>
                  <a:lnTo>
                    <a:pt x="1851" y="1508"/>
                  </a:lnTo>
                  <a:lnTo>
                    <a:pt x="1848" y="1508"/>
                  </a:lnTo>
                  <a:lnTo>
                    <a:pt x="1846" y="1508"/>
                  </a:lnTo>
                  <a:lnTo>
                    <a:pt x="1843" y="1508"/>
                  </a:lnTo>
                  <a:lnTo>
                    <a:pt x="1841" y="1508"/>
                  </a:lnTo>
                  <a:lnTo>
                    <a:pt x="1840" y="1508"/>
                  </a:lnTo>
                  <a:lnTo>
                    <a:pt x="1840" y="1509"/>
                  </a:lnTo>
                  <a:lnTo>
                    <a:pt x="1841" y="1511"/>
                  </a:lnTo>
                  <a:lnTo>
                    <a:pt x="1843" y="1514"/>
                  </a:lnTo>
                  <a:lnTo>
                    <a:pt x="1841" y="1515"/>
                  </a:lnTo>
                  <a:lnTo>
                    <a:pt x="1838" y="1515"/>
                  </a:lnTo>
                  <a:lnTo>
                    <a:pt x="1837" y="1515"/>
                  </a:lnTo>
                  <a:lnTo>
                    <a:pt x="1834" y="1516"/>
                  </a:lnTo>
                  <a:lnTo>
                    <a:pt x="1833" y="1519"/>
                  </a:lnTo>
                  <a:lnTo>
                    <a:pt x="1831" y="1522"/>
                  </a:lnTo>
                  <a:lnTo>
                    <a:pt x="1827" y="1528"/>
                  </a:lnTo>
                  <a:lnTo>
                    <a:pt x="1824" y="1535"/>
                  </a:lnTo>
                  <a:lnTo>
                    <a:pt x="1823" y="1539"/>
                  </a:lnTo>
                  <a:lnTo>
                    <a:pt x="1821" y="1541"/>
                  </a:lnTo>
                  <a:lnTo>
                    <a:pt x="1817" y="1544"/>
                  </a:lnTo>
                  <a:lnTo>
                    <a:pt x="1812" y="1545"/>
                  </a:lnTo>
                  <a:lnTo>
                    <a:pt x="1810" y="1547"/>
                  </a:lnTo>
                  <a:lnTo>
                    <a:pt x="1808" y="1548"/>
                  </a:lnTo>
                  <a:lnTo>
                    <a:pt x="1807" y="1550"/>
                  </a:lnTo>
                  <a:lnTo>
                    <a:pt x="1807" y="1555"/>
                  </a:lnTo>
                  <a:lnTo>
                    <a:pt x="1802" y="1557"/>
                  </a:lnTo>
                  <a:lnTo>
                    <a:pt x="1798" y="1557"/>
                  </a:lnTo>
                  <a:lnTo>
                    <a:pt x="1794" y="1557"/>
                  </a:lnTo>
                  <a:lnTo>
                    <a:pt x="1791" y="1558"/>
                  </a:lnTo>
                  <a:lnTo>
                    <a:pt x="1788" y="1561"/>
                  </a:lnTo>
                  <a:lnTo>
                    <a:pt x="1787" y="1565"/>
                  </a:lnTo>
                  <a:lnTo>
                    <a:pt x="1787" y="1570"/>
                  </a:lnTo>
                  <a:lnTo>
                    <a:pt x="1787" y="1573"/>
                  </a:lnTo>
                  <a:lnTo>
                    <a:pt x="1785" y="1574"/>
                  </a:lnTo>
                  <a:lnTo>
                    <a:pt x="1782" y="1577"/>
                  </a:lnTo>
                  <a:lnTo>
                    <a:pt x="1778" y="1578"/>
                  </a:lnTo>
                  <a:lnTo>
                    <a:pt x="1775" y="1578"/>
                  </a:lnTo>
                  <a:lnTo>
                    <a:pt x="1771" y="1580"/>
                  </a:lnTo>
                  <a:lnTo>
                    <a:pt x="1769" y="1583"/>
                  </a:lnTo>
                  <a:lnTo>
                    <a:pt x="1768" y="1586"/>
                  </a:lnTo>
                  <a:lnTo>
                    <a:pt x="1765" y="1590"/>
                  </a:lnTo>
                  <a:lnTo>
                    <a:pt x="1764" y="1590"/>
                  </a:lnTo>
                  <a:lnTo>
                    <a:pt x="1762" y="1591"/>
                  </a:lnTo>
                  <a:lnTo>
                    <a:pt x="1761" y="1591"/>
                  </a:lnTo>
                  <a:lnTo>
                    <a:pt x="1756" y="1591"/>
                  </a:lnTo>
                  <a:lnTo>
                    <a:pt x="1753" y="1591"/>
                  </a:lnTo>
                  <a:lnTo>
                    <a:pt x="1752" y="1591"/>
                  </a:lnTo>
                  <a:lnTo>
                    <a:pt x="1751" y="1593"/>
                  </a:lnTo>
                  <a:lnTo>
                    <a:pt x="1749" y="1596"/>
                  </a:lnTo>
                  <a:lnTo>
                    <a:pt x="1748" y="1597"/>
                  </a:lnTo>
                  <a:lnTo>
                    <a:pt x="1746" y="1600"/>
                  </a:lnTo>
                  <a:lnTo>
                    <a:pt x="1749" y="1607"/>
                  </a:lnTo>
                  <a:lnTo>
                    <a:pt x="1752" y="1613"/>
                  </a:lnTo>
                  <a:lnTo>
                    <a:pt x="1751" y="1614"/>
                  </a:lnTo>
                  <a:lnTo>
                    <a:pt x="1749" y="1616"/>
                  </a:lnTo>
                  <a:lnTo>
                    <a:pt x="1748" y="1620"/>
                  </a:lnTo>
                  <a:lnTo>
                    <a:pt x="1746" y="1626"/>
                  </a:lnTo>
                  <a:lnTo>
                    <a:pt x="1746" y="1633"/>
                  </a:lnTo>
                  <a:lnTo>
                    <a:pt x="1746" y="1645"/>
                  </a:lnTo>
                  <a:lnTo>
                    <a:pt x="1746" y="1652"/>
                  </a:lnTo>
                  <a:lnTo>
                    <a:pt x="1749" y="1659"/>
                  </a:lnTo>
                  <a:lnTo>
                    <a:pt x="1752" y="1666"/>
                  </a:lnTo>
                  <a:lnTo>
                    <a:pt x="1751" y="1668"/>
                  </a:lnTo>
                  <a:lnTo>
                    <a:pt x="1749" y="1670"/>
                  </a:lnTo>
                  <a:lnTo>
                    <a:pt x="1746" y="1675"/>
                  </a:lnTo>
                  <a:lnTo>
                    <a:pt x="1743" y="1681"/>
                  </a:lnTo>
                  <a:lnTo>
                    <a:pt x="1740" y="1685"/>
                  </a:lnTo>
                  <a:lnTo>
                    <a:pt x="1740" y="1693"/>
                  </a:lnTo>
                  <a:lnTo>
                    <a:pt x="1742" y="1704"/>
                  </a:lnTo>
                  <a:lnTo>
                    <a:pt x="1743" y="1721"/>
                  </a:lnTo>
                  <a:lnTo>
                    <a:pt x="1742" y="1722"/>
                  </a:lnTo>
                  <a:lnTo>
                    <a:pt x="1739" y="1721"/>
                  </a:lnTo>
                  <a:lnTo>
                    <a:pt x="1738" y="1721"/>
                  </a:lnTo>
                  <a:lnTo>
                    <a:pt x="1735" y="1721"/>
                  </a:lnTo>
                  <a:lnTo>
                    <a:pt x="1732" y="1722"/>
                  </a:lnTo>
                  <a:lnTo>
                    <a:pt x="1730" y="1725"/>
                  </a:lnTo>
                  <a:lnTo>
                    <a:pt x="1729" y="1728"/>
                  </a:lnTo>
                  <a:lnTo>
                    <a:pt x="1728" y="1731"/>
                  </a:lnTo>
                  <a:lnTo>
                    <a:pt x="1726" y="1737"/>
                  </a:lnTo>
                  <a:lnTo>
                    <a:pt x="1723" y="1744"/>
                  </a:lnTo>
                  <a:lnTo>
                    <a:pt x="1722" y="1745"/>
                  </a:lnTo>
                  <a:lnTo>
                    <a:pt x="1720" y="1745"/>
                  </a:lnTo>
                  <a:lnTo>
                    <a:pt x="1717" y="1745"/>
                  </a:lnTo>
                  <a:lnTo>
                    <a:pt x="1716" y="1745"/>
                  </a:lnTo>
                  <a:lnTo>
                    <a:pt x="1713" y="1750"/>
                  </a:lnTo>
                  <a:lnTo>
                    <a:pt x="1712" y="1754"/>
                  </a:lnTo>
                  <a:lnTo>
                    <a:pt x="1707" y="1763"/>
                  </a:lnTo>
                  <a:lnTo>
                    <a:pt x="1703" y="1763"/>
                  </a:lnTo>
                  <a:lnTo>
                    <a:pt x="1699" y="1763"/>
                  </a:lnTo>
                  <a:lnTo>
                    <a:pt x="1697" y="1758"/>
                  </a:lnTo>
                  <a:lnTo>
                    <a:pt x="1696" y="1754"/>
                  </a:lnTo>
                  <a:lnTo>
                    <a:pt x="1690" y="1745"/>
                  </a:lnTo>
                  <a:lnTo>
                    <a:pt x="1684" y="1738"/>
                  </a:lnTo>
                  <a:lnTo>
                    <a:pt x="1681" y="1735"/>
                  </a:lnTo>
                  <a:lnTo>
                    <a:pt x="1680" y="1732"/>
                  </a:lnTo>
                  <a:lnTo>
                    <a:pt x="1680" y="1729"/>
                  </a:lnTo>
                  <a:lnTo>
                    <a:pt x="1680" y="1728"/>
                  </a:lnTo>
                  <a:lnTo>
                    <a:pt x="1681" y="1725"/>
                  </a:lnTo>
                  <a:lnTo>
                    <a:pt x="1683" y="1722"/>
                  </a:lnTo>
                  <a:lnTo>
                    <a:pt x="1683" y="1721"/>
                  </a:lnTo>
                  <a:lnTo>
                    <a:pt x="1683" y="1718"/>
                  </a:lnTo>
                  <a:lnTo>
                    <a:pt x="1677" y="1715"/>
                  </a:lnTo>
                  <a:lnTo>
                    <a:pt x="1674" y="1711"/>
                  </a:lnTo>
                  <a:lnTo>
                    <a:pt x="1674" y="1706"/>
                  </a:lnTo>
                  <a:lnTo>
                    <a:pt x="1673" y="1702"/>
                  </a:lnTo>
                  <a:lnTo>
                    <a:pt x="1673" y="1699"/>
                  </a:lnTo>
                  <a:lnTo>
                    <a:pt x="1671" y="1696"/>
                  </a:lnTo>
                  <a:lnTo>
                    <a:pt x="1670" y="1693"/>
                  </a:lnTo>
                  <a:lnTo>
                    <a:pt x="1668" y="1691"/>
                  </a:lnTo>
                  <a:lnTo>
                    <a:pt x="1663" y="1683"/>
                  </a:lnTo>
                  <a:lnTo>
                    <a:pt x="1658" y="1678"/>
                  </a:lnTo>
                  <a:lnTo>
                    <a:pt x="1654" y="1672"/>
                  </a:lnTo>
                  <a:lnTo>
                    <a:pt x="1653" y="1666"/>
                  </a:lnTo>
                  <a:lnTo>
                    <a:pt x="1651" y="1660"/>
                  </a:lnTo>
                  <a:lnTo>
                    <a:pt x="1650" y="1649"/>
                  </a:lnTo>
                  <a:lnTo>
                    <a:pt x="1648" y="1636"/>
                  </a:lnTo>
                  <a:lnTo>
                    <a:pt x="1647" y="1624"/>
                  </a:lnTo>
                  <a:lnTo>
                    <a:pt x="1645" y="1620"/>
                  </a:lnTo>
                  <a:lnTo>
                    <a:pt x="1643" y="1616"/>
                  </a:lnTo>
                  <a:lnTo>
                    <a:pt x="1638" y="1607"/>
                  </a:lnTo>
                  <a:lnTo>
                    <a:pt x="1632" y="1597"/>
                  </a:lnTo>
                  <a:lnTo>
                    <a:pt x="1630" y="1588"/>
                  </a:lnTo>
                  <a:lnTo>
                    <a:pt x="1630" y="1584"/>
                  </a:lnTo>
                  <a:lnTo>
                    <a:pt x="1630" y="1580"/>
                  </a:lnTo>
                  <a:lnTo>
                    <a:pt x="1630" y="1573"/>
                  </a:lnTo>
                  <a:lnTo>
                    <a:pt x="1621" y="1537"/>
                  </a:lnTo>
                  <a:lnTo>
                    <a:pt x="1620" y="1526"/>
                  </a:lnTo>
                  <a:lnTo>
                    <a:pt x="1620" y="1522"/>
                  </a:lnTo>
                  <a:lnTo>
                    <a:pt x="1620" y="1521"/>
                  </a:lnTo>
                  <a:lnTo>
                    <a:pt x="1621" y="1519"/>
                  </a:lnTo>
                  <a:lnTo>
                    <a:pt x="1617" y="1511"/>
                  </a:lnTo>
                  <a:lnTo>
                    <a:pt x="1614" y="1503"/>
                  </a:lnTo>
                  <a:lnTo>
                    <a:pt x="1614" y="1499"/>
                  </a:lnTo>
                  <a:lnTo>
                    <a:pt x="1614" y="1496"/>
                  </a:lnTo>
                  <a:lnTo>
                    <a:pt x="1617" y="1489"/>
                  </a:lnTo>
                  <a:lnTo>
                    <a:pt x="1620" y="1483"/>
                  </a:lnTo>
                  <a:lnTo>
                    <a:pt x="1621" y="1478"/>
                  </a:lnTo>
                  <a:lnTo>
                    <a:pt x="1621" y="1473"/>
                  </a:lnTo>
                  <a:lnTo>
                    <a:pt x="1620" y="1470"/>
                  </a:lnTo>
                  <a:lnTo>
                    <a:pt x="1617" y="1469"/>
                  </a:lnTo>
                  <a:lnTo>
                    <a:pt x="1617" y="1467"/>
                  </a:lnTo>
                  <a:lnTo>
                    <a:pt x="1617" y="1463"/>
                  </a:lnTo>
                  <a:lnTo>
                    <a:pt x="1617" y="1460"/>
                  </a:lnTo>
                  <a:lnTo>
                    <a:pt x="1620" y="1456"/>
                  </a:lnTo>
                  <a:lnTo>
                    <a:pt x="1614" y="1453"/>
                  </a:lnTo>
                  <a:lnTo>
                    <a:pt x="1615" y="1447"/>
                  </a:lnTo>
                  <a:lnTo>
                    <a:pt x="1615" y="1443"/>
                  </a:lnTo>
                  <a:lnTo>
                    <a:pt x="1617" y="1439"/>
                  </a:lnTo>
                  <a:lnTo>
                    <a:pt x="1608" y="1444"/>
                  </a:lnTo>
                  <a:lnTo>
                    <a:pt x="1607" y="1449"/>
                  </a:lnTo>
                  <a:lnTo>
                    <a:pt x="1608" y="1454"/>
                  </a:lnTo>
                  <a:lnTo>
                    <a:pt x="1608" y="1459"/>
                  </a:lnTo>
                  <a:lnTo>
                    <a:pt x="1608" y="1465"/>
                  </a:lnTo>
                  <a:lnTo>
                    <a:pt x="1607" y="1467"/>
                  </a:lnTo>
                  <a:lnTo>
                    <a:pt x="1604" y="1470"/>
                  </a:lnTo>
                  <a:lnTo>
                    <a:pt x="1601" y="1473"/>
                  </a:lnTo>
                  <a:lnTo>
                    <a:pt x="1596" y="1475"/>
                  </a:lnTo>
                  <a:lnTo>
                    <a:pt x="1581" y="1480"/>
                  </a:lnTo>
                  <a:lnTo>
                    <a:pt x="1566" y="1467"/>
                  </a:lnTo>
                  <a:lnTo>
                    <a:pt x="1560" y="1459"/>
                  </a:lnTo>
                  <a:lnTo>
                    <a:pt x="1555" y="1450"/>
                  </a:lnTo>
                  <a:lnTo>
                    <a:pt x="1553" y="1450"/>
                  </a:lnTo>
                  <a:lnTo>
                    <a:pt x="1553" y="1447"/>
                  </a:lnTo>
                  <a:lnTo>
                    <a:pt x="1555" y="1444"/>
                  </a:lnTo>
                  <a:lnTo>
                    <a:pt x="1555" y="1442"/>
                  </a:lnTo>
                  <a:lnTo>
                    <a:pt x="1560" y="1440"/>
                  </a:lnTo>
                  <a:lnTo>
                    <a:pt x="1563" y="1440"/>
                  </a:lnTo>
                  <a:lnTo>
                    <a:pt x="1568" y="1440"/>
                  </a:lnTo>
                  <a:lnTo>
                    <a:pt x="1569" y="1440"/>
                  </a:lnTo>
                  <a:lnTo>
                    <a:pt x="1572" y="1439"/>
                  </a:lnTo>
                  <a:lnTo>
                    <a:pt x="1576" y="1434"/>
                  </a:lnTo>
                  <a:lnTo>
                    <a:pt x="1579" y="1429"/>
                  </a:lnTo>
                  <a:lnTo>
                    <a:pt x="1582" y="1423"/>
                  </a:lnTo>
                  <a:lnTo>
                    <a:pt x="1586" y="1417"/>
                  </a:lnTo>
                  <a:lnTo>
                    <a:pt x="1579" y="1421"/>
                  </a:lnTo>
                  <a:lnTo>
                    <a:pt x="1575" y="1424"/>
                  </a:lnTo>
                  <a:lnTo>
                    <a:pt x="1571" y="1427"/>
                  </a:lnTo>
                  <a:lnTo>
                    <a:pt x="1566" y="1427"/>
                  </a:lnTo>
                  <a:lnTo>
                    <a:pt x="1562" y="1427"/>
                  </a:lnTo>
                  <a:lnTo>
                    <a:pt x="1558" y="1426"/>
                  </a:lnTo>
                  <a:lnTo>
                    <a:pt x="1545" y="1423"/>
                  </a:lnTo>
                  <a:lnTo>
                    <a:pt x="1543" y="1418"/>
                  </a:lnTo>
                  <a:lnTo>
                    <a:pt x="1543" y="1414"/>
                  </a:lnTo>
                  <a:lnTo>
                    <a:pt x="1543" y="1410"/>
                  </a:lnTo>
                  <a:lnTo>
                    <a:pt x="1542" y="1406"/>
                  </a:lnTo>
                  <a:lnTo>
                    <a:pt x="1524" y="1400"/>
                  </a:lnTo>
                  <a:lnTo>
                    <a:pt x="1524" y="1398"/>
                  </a:lnTo>
                  <a:lnTo>
                    <a:pt x="1523" y="1397"/>
                  </a:lnTo>
                  <a:lnTo>
                    <a:pt x="1523" y="1393"/>
                  </a:lnTo>
                  <a:lnTo>
                    <a:pt x="1523" y="1388"/>
                  </a:lnTo>
                  <a:lnTo>
                    <a:pt x="1523" y="1387"/>
                  </a:lnTo>
                  <a:lnTo>
                    <a:pt x="1522" y="1387"/>
                  </a:lnTo>
                  <a:lnTo>
                    <a:pt x="1517" y="1384"/>
                  </a:lnTo>
                  <a:lnTo>
                    <a:pt x="1514" y="1384"/>
                  </a:lnTo>
                  <a:lnTo>
                    <a:pt x="1510" y="1384"/>
                  </a:lnTo>
                  <a:lnTo>
                    <a:pt x="1507" y="1384"/>
                  </a:lnTo>
                  <a:lnTo>
                    <a:pt x="1506" y="1384"/>
                  </a:lnTo>
                  <a:lnTo>
                    <a:pt x="1504" y="1382"/>
                  </a:lnTo>
                  <a:lnTo>
                    <a:pt x="1504" y="1381"/>
                  </a:lnTo>
                  <a:lnTo>
                    <a:pt x="1506" y="1380"/>
                  </a:lnTo>
                  <a:lnTo>
                    <a:pt x="1509" y="1377"/>
                  </a:lnTo>
                  <a:lnTo>
                    <a:pt x="1509" y="1375"/>
                  </a:lnTo>
                  <a:lnTo>
                    <a:pt x="1500" y="1365"/>
                  </a:lnTo>
                  <a:lnTo>
                    <a:pt x="1496" y="1364"/>
                  </a:lnTo>
                  <a:lnTo>
                    <a:pt x="1491" y="1362"/>
                  </a:lnTo>
                  <a:lnTo>
                    <a:pt x="1481" y="1362"/>
                  </a:lnTo>
                  <a:lnTo>
                    <a:pt x="1468" y="1364"/>
                  </a:lnTo>
                  <a:lnTo>
                    <a:pt x="1455" y="1365"/>
                  </a:lnTo>
                  <a:lnTo>
                    <a:pt x="1429" y="1371"/>
                  </a:lnTo>
                  <a:lnTo>
                    <a:pt x="1419" y="1372"/>
                  </a:lnTo>
                  <a:lnTo>
                    <a:pt x="1414" y="1372"/>
                  </a:lnTo>
                  <a:lnTo>
                    <a:pt x="1411" y="1372"/>
                  </a:lnTo>
                  <a:lnTo>
                    <a:pt x="1409" y="1372"/>
                  </a:lnTo>
                  <a:lnTo>
                    <a:pt x="1405" y="1368"/>
                  </a:lnTo>
                  <a:lnTo>
                    <a:pt x="1401" y="1365"/>
                  </a:lnTo>
                  <a:lnTo>
                    <a:pt x="1395" y="1364"/>
                  </a:lnTo>
                  <a:lnTo>
                    <a:pt x="1388" y="1364"/>
                  </a:lnTo>
                  <a:lnTo>
                    <a:pt x="1373" y="1365"/>
                  </a:lnTo>
                  <a:lnTo>
                    <a:pt x="1366" y="1364"/>
                  </a:lnTo>
                  <a:lnTo>
                    <a:pt x="1359" y="1364"/>
                  </a:lnTo>
                  <a:lnTo>
                    <a:pt x="1352" y="1361"/>
                  </a:lnTo>
                  <a:lnTo>
                    <a:pt x="1349" y="1358"/>
                  </a:lnTo>
                  <a:lnTo>
                    <a:pt x="1346" y="1357"/>
                  </a:lnTo>
                  <a:lnTo>
                    <a:pt x="1343" y="1354"/>
                  </a:lnTo>
                  <a:lnTo>
                    <a:pt x="1343" y="1351"/>
                  </a:lnTo>
                  <a:lnTo>
                    <a:pt x="1342" y="1345"/>
                  </a:lnTo>
                  <a:lnTo>
                    <a:pt x="1342" y="1338"/>
                  </a:lnTo>
                  <a:lnTo>
                    <a:pt x="1340" y="1335"/>
                  </a:lnTo>
                  <a:lnTo>
                    <a:pt x="1340" y="1331"/>
                  </a:lnTo>
                  <a:lnTo>
                    <a:pt x="1339" y="1331"/>
                  </a:lnTo>
                  <a:lnTo>
                    <a:pt x="1337" y="1329"/>
                  </a:lnTo>
                  <a:lnTo>
                    <a:pt x="1334" y="1326"/>
                  </a:lnTo>
                  <a:lnTo>
                    <a:pt x="1332" y="1325"/>
                  </a:lnTo>
                  <a:lnTo>
                    <a:pt x="1329" y="1323"/>
                  </a:lnTo>
                  <a:lnTo>
                    <a:pt x="1326" y="1323"/>
                  </a:lnTo>
                  <a:lnTo>
                    <a:pt x="1324" y="1323"/>
                  </a:lnTo>
                  <a:lnTo>
                    <a:pt x="1324" y="1325"/>
                  </a:lnTo>
                  <a:lnTo>
                    <a:pt x="1326" y="1326"/>
                  </a:lnTo>
                  <a:lnTo>
                    <a:pt x="1298" y="1339"/>
                  </a:lnTo>
                  <a:lnTo>
                    <a:pt x="1287" y="1339"/>
                  </a:lnTo>
                  <a:lnTo>
                    <a:pt x="1277" y="1336"/>
                  </a:lnTo>
                  <a:lnTo>
                    <a:pt x="1268" y="1334"/>
                  </a:lnTo>
                  <a:lnTo>
                    <a:pt x="1254" y="1323"/>
                  </a:lnTo>
                  <a:lnTo>
                    <a:pt x="1254" y="1321"/>
                  </a:lnTo>
                  <a:lnTo>
                    <a:pt x="1254" y="1319"/>
                  </a:lnTo>
                  <a:lnTo>
                    <a:pt x="1254" y="1316"/>
                  </a:lnTo>
                  <a:lnTo>
                    <a:pt x="1254" y="1315"/>
                  </a:lnTo>
                  <a:lnTo>
                    <a:pt x="1248" y="1312"/>
                  </a:lnTo>
                  <a:lnTo>
                    <a:pt x="1245" y="1310"/>
                  </a:lnTo>
                  <a:lnTo>
                    <a:pt x="1242" y="1309"/>
                  </a:lnTo>
                  <a:lnTo>
                    <a:pt x="1242" y="1306"/>
                  </a:lnTo>
                  <a:lnTo>
                    <a:pt x="1242" y="1303"/>
                  </a:lnTo>
                  <a:lnTo>
                    <a:pt x="1244" y="1300"/>
                  </a:lnTo>
                  <a:lnTo>
                    <a:pt x="1242" y="1298"/>
                  </a:lnTo>
                  <a:lnTo>
                    <a:pt x="1241" y="1296"/>
                  </a:lnTo>
                  <a:lnTo>
                    <a:pt x="1239" y="1296"/>
                  </a:lnTo>
                  <a:lnTo>
                    <a:pt x="1236" y="1296"/>
                  </a:lnTo>
                  <a:lnTo>
                    <a:pt x="1235" y="1296"/>
                  </a:lnTo>
                  <a:lnTo>
                    <a:pt x="1234" y="1293"/>
                  </a:lnTo>
                  <a:lnTo>
                    <a:pt x="1235" y="1292"/>
                  </a:lnTo>
                  <a:lnTo>
                    <a:pt x="1235" y="1289"/>
                  </a:lnTo>
                  <a:lnTo>
                    <a:pt x="1235" y="1287"/>
                  </a:lnTo>
                  <a:lnTo>
                    <a:pt x="1229" y="1285"/>
                  </a:lnTo>
                  <a:lnTo>
                    <a:pt x="1222" y="1266"/>
                  </a:lnTo>
                  <a:lnTo>
                    <a:pt x="1215" y="1249"/>
                  </a:lnTo>
                  <a:lnTo>
                    <a:pt x="1213" y="1250"/>
                  </a:lnTo>
                  <a:lnTo>
                    <a:pt x="1211" y="1251"/>
                  </a:lnTo>
                  <a:lnTo>
                    <a:pt x="1208" y="1254"/>
                  </a:lnTo>
                  <a:lnTo>
                    <a:pt x="1203" y="1253"/>
                  </a:lnTo>
                  <a:lnTo>
                    <a:pt x="1199" y="1250"/>
                  </a:lnTo>
                  <a:lnTo>
                    <a:pt x="1196" y="1247"/>
                  </a:lnTo>
                  <a:lnTo>
                    <a:pt x="1193" y="1246"/>
                  </a:lnTo>
                  <a:lnTo>
                    <a:pt x="1190" y="1246"/>
                  </a:lnTo>
                  <a:lnTo>
                    <a:pt x="1190" y="1247"/>
                  </a:lnTo>
                  <a:lnTo>
                    <a:pt x="1190" y="1249"/>
                  </a:lnTo>
                  <a:lnTo>
                    <a:pt x="1190" y="1251"/>
                  </a:lnTo>
                  <a:lnTo>
                    <a:pt x="1183" y="1247"/>
                  </a:lnTo>
                  <a:lnTo>
                    <a:pt x="1176" y="1243"/>
                  </a:lnTo>
                  <a:lnTo>
                    <a:pt x="1180" y="1249"/>
                  </a:lnTo>
                  <a:lnTo>
                    <a:pt x="1183" y="1253"/>
                  </a:lnTo>
                  <a:lnTo>
                    <a:pt x="1183" y="1254"/>
                  </a:lnTo>
                  <a:lnTo>
                    <a:pt x="1182" y="1254"/>
                  </a:lnTo>
                  <a:lnTo>
                    <a:pt x="1173" y="1254"/>
                  </a:lnTo>
                  <a:lnTo>
                    <a:pt x="1173" y="1259"/>
                  </a:lnTo>
                  <a:lnTo>
                    <a:pt x="1173" y="1262"/>
                  </a:lnTo>
                  <a:lnTo>
                    <a:pt x="1173" y="1264"/>
                  </a:lnTo>
                  <a:lnTo>
                    <a:pt x="1172" y="1266"/>
                  </a:lnTo>
                  <a:lnTo>
                    <a:pt x="1172" y="1267"/>
                  </a:lnTo>
                  <a:lnTo>
                    <a:pt x="1177" y="1274"/>
                  </a:lnTo>
                  <a:lnTo>
                    <a:pt x="1180" y="1277"/>
                  </a:lnTo>
                  <a:lnTo>
                    <a:pt x="1182" y="1282"/>
                  </a:lnTo>
                  <a:lnTo>
                    <a:pt x="1183" y="1287"/>
                  </a:lnTo>
                  <a:lnTo>
                    <a:pt x="1183" y="1292"/>
                  </a:lnTo>
                  <a:lnTo>
                    <a:pt x="1183" y="1296"/>
                  </a:lnTo>
                  <a:lnTo>
                    <a:pt x="1185" y="1300"/>
                  </a:lnTo>
                  <a:lnTo>
                    <a:pt x="1188" y="1303"/>
                  </a:lnTo>
                  <a:lnTo>
                    <a:pt x="1190" y="1305"/>
                  </a:lnTo>
                  <a:lnTo>
                    <a:pt x="1193" y="1308"/>
                  </a:lnTo>
                  <a:lnTo>
                    <a:pt x="1196" y="1309"/>
                  </a:lnTo>
                  <a:lnTo>
                    <a:pt x="1198" y="1313"/>
                  </a:lnTo>
                  <a:lnTo>
                    <a:pt x="1199" y="1318"/>
                  </a:lnTo>
                  <a:lnTo>
                    <a:pt x="1199" y="1322"/>
                  </a:lnTo>
                  <a:lnTo>
                    <a:pt x="1202" y="1326"/>
                  </a:lnTo>
                  <a:lnTo>
                    <a:pt x="1205" y="1329"/>
                  </a:lnTo>
                  <a:lnTo>
                    <a:pt x="1209" y="1331"/>
                  </a:lnTo>
                  <a:lnTo>
                    <a:pt x="1213" y="1334"/>
                  </a:lnTo>
                  <a:lnTo>
                    <a:pt x="1215" y="1335"/>
                  </a:lnTo>
                  <a:lnTo>
                    <a:pt x="1215" y="1336"/>
                  </a:lnTo>
                  <a:lnTo>
                    <a:pt x="1216" y="1339"/>
                  </a:lnTo>
                  <a:lnTo>
                    <a:pt x="1216" y="1341"/>
                  </a:lnTo>
                  <a:lnTo>
                    <a:pt x="1215" y="1344"/>
                  </a:lnTo>
                  <a:lnTo>
                    <a:pt x="1213" y="1346"/>
                  </a:lnTo>
                  <a:lnTo>
                    <a:pt x="1212" y="1351"/>
                  </a:lnTo>
                  <a:lnTo>
                    <a:pt x="1218" y="1367"/>
                  </a:lnTo>
                  <a:lnTo>
                    <a:pt x="1224" y="1367"/>
                  </a:lnTo>
                  <a:lnTo>
                    <a:pt x="1226" y="1357"/>
                  </a:lnTo>
                  <a:lnTo>
                    <a:pt x="1229" y="1351"/>
                  </a:lnTo>
                  <a:lnTo>
                    <a:pt x="1232" y="1348"/>
                  </a:lnTo>
                  <a:lnTo>
                    <a:pt x="1234" y="1348"/>
                  </a:lnTo>
                  <a:lnTo>
                    <a:pt x="1235" y="1348"/>
                  </a:lnTo>
                  <a:lnTo>
                    <a:pt x="1235" y="1351"/>
                  </a:lnTo>
                  <a:lnTo>
                    <a:pt x="1236" y="1354"/>
                  </a:lnTo>
                  <a:lnTo>
                    <a:pt x="1236" y="1364"/>
                  </a:lnTo>
                  <a:lnTo>
                    <a:pt x="1236" y="1374"/>
                  </a:lnTo>
                  <a:lnTo>
                    <a:pt x="1235" y="1384"/>
                  </a:lnTo>
                  <a:lnTo>
                    <a:pt x="1247" y="1387"/>
                  </a:lnTo>
                  <a:lnTo>
                    <a:pt x="1249" y="1387"/>
                  </a:lnTo>
                  <a:lnTo>
                    <a:pt x="1251" y="1385"/>
                  </a:lnTo>
                  <a:lnTo>
                    <a:pt x="1255" y="1384"/>
                  </a:lnTo>
                  <a:lnTo>
                    <a:pt x="1265" y="1384"/>
                  </a:lnTo>
                  <a:lnTo>
                    <a:pt x="1267" y="1385"/>
                  </a:lnTo>
                  <a:lnTo>
                    <a:pt x="1270" y="1387"/>
                  </a:lnTo>
                  <a:lnTo>
                    <a:pt x="1274" y="1390"/>
                  </a:lnTo>
                  <a:lnTo>
                    <a:pt x="1277" y="1390"/>
                  </a:lnTo>
                  <a:lnTo>
                    <a:pt x="1278" y="1390"/>
                  </a:lnTo>
                  <a:lnTo>
                    <a:pt x="1281" y="1384"/>
                  </a:lnTo>
                  <a:lnTo>
                    <a:pt x="1288" y="1381"/>
                  </a:lnTo>
                  <a:lnTo>
                    <a:pt x="1294" y="1378"/>
                  </a:lnTo>
                  <a:lnTo>
                    <a:pt x="1298" y="1374"/>
                  </a:lnTo>
                  <a:lnTo>
                    <a:pt x="1303" y="1371"/>
                  </a:lnTo>
                  <a:lnTo>
                    <a:pt x="1308" y="1362"/>
                  </a:lnTo>
                  <a:lnTo>
                    <a:pt x="1314" y="1355"/>
                  </a:lnTo>
                  <a:lnTo>
                    <a:pt x="1317" y="1352"/>
                  </a:lnTo>
                  <a:lnTo>
                    <a:pt x="1320" y="1348"/>
                  </a:lnTo>
                  <a:lnTo>
                    <a:pt x="1321" y="1359"/>
                  </a:lnTo>
                  <a:lnTo>
                    <a:pt x="1323" y="1364"/>
                  </a:lnTo>
                  <a:lnTo>
                    <a:pt x="1326" y="1370"/>
                  </a:lnTo>
                  <a:lnTo>
                    <a:pt x="1329" y="1377"/>
                  </a:lnTo>
                  <a:lnTo>
                    <a:pt x="1334" y="1384"/>
                  </a:lnTo>
                  <a:lnTo>
                    <a:pt x="1339" y="1390"/>
                  </a:lnTo>
                  <a:lnTo>
                    <a:pt x="1346" y="1395"/>
                  </a:lnTo>
                  <a:lnTo>
                    <a:pt x="1350" y="1397"/>
                  </a:lnTo>
                  <a:lnTo>
                    <a:pt x="1357" y="1398"/>
                  </a:lnTo>
                  <a:lnTo>
                    <a:pt x="1362" y="1400"/>
                  </a:lnTo>
                  <a:lnTo>
                    <a:pt x="1365" y="1401"/>
                  </a:lnTo>
                  <a:lnTo>
                    <a:pt x="1368" y="1403"/>
                  </a:lnTo>
                  <a:lnTo>
                    <a:pt x="1370" y="1407"/>
                  </a:lnTo>
                  <a:lnTo>
                    <a:pt x="1372" y="1414"/>
                  </a:lnTo>
                  <a:lnTo>
                    <a:pt x="1373" y="1421"/>
                  </a:lnTo>
                  <a:lnTo>
                    <a:pt x="1375" y="1424"/>
                  </a:lnTo>
                  <a:lnTo>
                    <a:pt x="1376" y="1426"/>
                  </a:lnTo>
                  <a:lnTo>
                    <a:pt x="1378" y="1426"/>
                  </a:lnTo>
                  <a:lnTo>
                    <a:pt x="1380" y="1426"/>
                  </a:lnTo>
                  <a:lnTo>
                    <a:pt x="1382" y="1427"/>
                  </a:lnTo>
                  <a:lnTo>
                    <a:pt x="1383" y="1429"/>
                  </a:lnTo>
                  <a:lnTo>
                    <a:pt x="1385" y="1433"/>
                  </a:lnTo>
                  <a:lnTo>
                    <a:pt x="1383" y="1439"/>
                  </a:lnTo>
                  <a:lnTo>
                    <a:pt x="1380" y="1443"/>
                  </a:lnTo>
                  <a:lnTo>
                    <a:pt x="1378" y="1447"/>
                  </a:lnTo>
                  <a:lnTo>
                    <a:pt x="1372" y="1454"/>
                  </a:lnTo>
                  <a:lnTo>
                    <a:pt x="1368" y="1462"/>
                  </a:lnTo>
                  <a:lnTo>
                    <a:pt x="1366" y="1465"/>
                  </a:lnTo>
                  <a:lnTo>
                    <a:pt x="1366" y="1467"/>
                  </a:lnTo>
                  <a:lnTo>
                    <a:pt x="1365" y="1472"/>
                  </a:lnTo>
                  <a:lnTo>
                    <a:pt x="1363" y="1478"/>
                  </a:lnTo>
                  <a:lnTo>
                    <a:pt x="1362" y="1483"/>
                  </a:lnTo>
                  <a:lnTo>
                    <a:pt x="1353" y="1483"/>
                  </a:lnTo>
                  <a:lnTo>
                    <a:pt x="1352" y="1490"/>
                  </a:lnTo>
                  <a:lnTo>
                    <a:pt x="1350" y="1499"/>
                  </a:lnTo>
                  <a:lnTo>
                    <a:pt x="1349" y="1503"/>
                  </a:lnTo>
                  <a:lnTo>
                    <a:pt x="1349" y="1508"/>
                  </a:lnTo>
                  <a:lnTo>
                    <a:pt x="1349" y="1512"/>
                  </a:lnTo>
                  <a:lnTo>
                    <a:pt x="1350" y="1514"/>
                  </a:lnTo>
                  <a:lnTo>
                    <a:pt x="1339" y="1518"/>
                  </a:lnTo>
                  <a:lnTo>
                    <a:pt x="1333" y="1521"/>
                  </a:lnTo>
                  <a:lnTo>
                    <a:pt x="1330" y="1522"/>
                  </a:lnTo>
                  <a:lnTo>
                    <a:pt x="1329" y="1525"/>
                  </a:lnTo>
                  <a:lnTo>
                    <a:pt x="1323" y="1537"/>
                  </a:lnTo>
                  <a:lnTo>
                    <a:pt x="1314" y="1535"/>
                  </a:lnTo>
                  <a:lnTo>
                    <a:pt x="1310" y="1535"/>
                  </a:lnTo>
                  <a:lnTo>
                    <a:pt x="1307" y="1537"/>
                  </a:lnTo>
                  <a:lnTo>
                    <a:pt x="1304" y="1538"/>
                  </a:lnTo>
                  <a:lnTo>
                    <a:pt x="1304" y="1539"/>
                  </a:lnTo>
                  <a:lnTo>
                    <a:pt x="1301" y="1544"/>
                  </a:lnTo>
                  <a:lnTo>
                    <a:pt x="1301" y="1550"/>
                  </a:lnTo>
                  <a:lnTo>
                    <a:pt x="1300" y="1551"/>
                  </a:lnTo>
                  <a:lnTo>
                    <a:pt x="1298" y="1552"/>
                  </a:lnTo>
                  <a:lnTo>
                    <a:pt x="1297" y="1554"/>
                  </a:lnTo>
                  <a:lnTo>
                    <a:pt x="1294" y="1554"/>
                  </a:lnTo>
                  <a:lnTo>
                    <a:pt x="1291" y="1554"/>
                  </a:lnTo>
                  <a:lnTo>
                    <a:pt x="1290" y="1552"/>
                  </a:lnTo>
                  <a:lnTo>
                    <a:pt x="1287" y="1552"/>
                  </a:lnTo>
                  <a:lnTo>
                    <a:pt x="1285" y="1554"/>
                  </a:lnTo>
                  <a:lnTo>
                    <a:pt x="1283" y="1557"/>
                  </a:lnTo>
                  <a:lnTo>
                    <a:pt x="1280" y="1560"/>
                  </a:lnTo>
                  <a:lnTo>
                    <a:pt x="1278" y="1561"/>
                  </a:lnTo>
                  <a:lnTo>
                    <a:pt x="1272" y="1562"/>
                  </a:lnTo>
                  <a:lnTo>
                    <a:pt x="1261" y="1564"/>
                  </a:lnTo>
                  <a:lnTo>
                    <a:pt x="1255" y="1565"/>
                  </a:lnTo>
                  <a:lnTo>
                    <a:pt x="1251" y="1570"/>
                  </a:lnTo>
                  <a:lnTo>
                    <a:pt x="1249" y="1571"/>
                  </a:lnTo>
                  <a:lnTo>
                    <a:pt x="1249" y="1573"/>
                  </a:lnTo>
                  <a:lnTo>
                    <a:pt x="1249" y="1577"/>
                  </a:lnTo>
                  <a:lnTo>
                    <a:pt x="1251" y="1580"/>
                  </a:lnTo>
                  <a:lnTo>
                    <a:pt x="1251" y="1583"/>
                  </a:lnTo>
                  <a:lnTo>
                    <a:pt x="1245" y="1583"/>
                  </a:lnTo>
                  <a:lnTo>
                    <a:pt x="1242" y="1591"/>
                  </a:lnTo>
                  <a:lnTo>
                    <a:pt x="1241" y="1591"/>
                  </a:lnTo>
                  <a:lnTo>
                    <a:pt x="1241" y="1594"/>
                  </a:lnTo>
                  <a:lnTo>
                    <a:pt x="1235" y="1597"/>
                  </a:lnTo>
                  <a:lnTo>
                    <a:pt x="1229" y="1600"/>
                  </a:lnTo>
                  <a:lnTo>
                    <a:pt x="1218" y="1604"/>
                  </a:lnTo>
                  <a:lnTo>
                    <a:pt x="1205" y="1609"/>
                  </a:lnTo>
                  <a:lnTo>
                    <a:pt x="1199" y="1610"/>
                  </a:lnTo>
                  <a:lnTo>
                    <a:pt x="1193" y="1613"/>
                  </a:lnTo>
                  <a:lnTo>
                    <a:pt x="1192" y="1616"/>
                  </a:lnTo>
                  <a:lnTo>
                    <a:pt x="1189" y="1619"/>
                  </a:lnTo>
                  <a:lnTo>
                    <a:pt x="1188" y="1623"/>
                  </a:lnTo>
                  <a:lnTo>
                    <a:pt x="1185" y="1624"/>
                  </a:lnTo>
                  <a:lnTo>
                    <a:pt x="1177" y="1626"/>
                  </a:lnTo>
                  <a:lnTo>
                    <a:pt x="1175" y="1626"/>
                  </a:lnTo>
                  <a:lnTo>
                    <a:pt x="1172" y="1626"/>
                  </a:lnTo>
                  <a:lnTo>
                    <a:pt x="1169" y="1624"/>
                  </a:lnTo>
                  <a:lnTo>
                    <a:pt x="1166" y="1621"/>
                  </a:lnTo>
                  <a:lnTo>
                    <a:pt x="1160" y="1624"/>
                  </a:lnTo>
                  <a:lnTo>
                    <a:pt x="1157" y="1627"/>
                  </a:lnTo>
                  <a:lnTo>
                    <a:pt x="1153" y="1627"/>
                  </a:lnTo>
                  <a:lnTo>
                    <a:pt x="1149" y="1627"/>
                  </a:lnTo>
                  <a:lnTo>
                    <a:pt x="1144" y="1627"/>
                  </a:lnTo>
                  <a:lnTo>
                    <a:pt x="1143" y="1627"/>
                  </a:lnTo>
                  <a:lnTo>
                    <a:pt x="1140" y="1627"/>
                  </a:lnTo>
                  <a:lnTo>
                    <a:pt x="1137" y="1629"/>
                  </a:lnTo>
                  <a:lnTo>
                    <a:pt x="1134" y="1632"/>
                  </a:lnTo>
                  <a:lnTo>
                    <a:pt x="1127" y="1636"/>
                  </a:lnTo>
                  <a:lnTo>
                    <a:pt x="1124" y="1639"/>
                  </a:lnTo>
                  <a:lnTo>
                    <a:pt x="1121" y="1642"/>
                  </a:lnTo>
                  <a:lnTo>
                    <a:pt x="1117" y="1643"/>
                  </a:lnTo>
                  <a:lnTo>
                    <a:pt x="1113" y="1643"/>
                  </a:lnTo>
                  <a:lnTo>
                    <a:pt x="1105" y="1645"/>
                  </a:lnTo>
                  <a:lnTo>
                    <a:pt x="1100" y="1643"/>
                  </a:lnTo>
                  <a:lnTo>
                    <a:pt x="1095" y="1642"/>
                  </a:lnTo>
                  <a:lnTo>
                    <a:pt x="1094" y="1639"/>
                  </a:lnTo>
                  <a:lnTo>
                    <a:pt x="1092" y="1630"/>
                  </a:lnTo>
                  <a:lnTo>
                    <a:pt x="1092" y="1624"/>
                  </a:lnTo>
                  <a:lnTo>
                    <a:pt x="1091" y="1619"/>
                  </a:lnTo>
                  <a:lnTo>
                    <a:pt x="1090" y="1617"/>
                  </a:lnTo>
                  <a:lnTo>
                    <a:pt x="1087" y="1614"/>
                  </a:lnTo>
                  <a:lnTo>
                    <a:pt x="1082" y="1610"/>
                  </a:lnTo>
                  <a:lnTo>
                    <a:pt x="1084" y="1607"/>
                  </a:lnTo>
                  <a:lnTo>
                    <a:pt x="1084" y="1606"/>
                  </a:lnTo>
                  <a:lnTo>
                    <a:pt x="1085" y="1607"/>
                  </a:lnTo>
                  <a:lnTo>
                    <a:pt x="1082" y="1587"/>
                  </a:lnTo>
                  <a:lnTo>
                    <a:pt x="1081" y="1578"/>
                  </a:lnTo>
                  <a:lnTo>
                    <a:pt x="1080" y="1574"/>
                  </a:lnTo>
                  <a:lnTo>
                    <a:pt x="1080" y="1570"/>
                  </a:lnTo>
                  <a:lnTo>
                    <a:pt x="1081" y="1564"/>
                  </a:lnTo>
                  <a:lnTo>
                    <a:pt x="1082" y="1558"/>
                  </a:lnTo>
                  <a:lnTo>
                    <a:pt x="1082" y="1552"/>
                  </a:lnTo>
                  <a:lnTo>
                    <a:pt x="1069" y="1531"/>
                  </a:lnTo>
                  <a:lnTo>
                    <a:pt x="1064" y="1528"/>
                  </a:lnTo>
                  <a:lnTo>
                    <a:pt x="1058" y="1525"/>
                  </a:lnTo>
                  <a:lnTo>
                    <a:pt x="1055" y="1518"/>
                  </a:lnTo>
                  <a:lnTo>
                    <a:pt x="1054" y="1508"/>
                  </a:lnTo>
                  <a:lnTo>
                    <a:pt x="1052" y="1499"/>
                  </a:lnTo>
                  <a:lnTo>
                    <a:pt x="1051" y="1495"/>
                  </a:lnTo>
                  <a:lnTo>
                    <a:pt x="1049" y="1492"/>
                  </a:lnTo>
                  <a:lnTo>
                    <a:pt x="1048" y="1490"/>
                  </a:lnTo>
                  <a:lnTo>
                    <a:pt x="1046" y="1488"/>
                  </a:lnTo>
                  <a:lnTo>
                    <a:pt x="1042" y="1485"/>
                  </a:lnTo>
                  <a:lnTo>
                    <a:pt x="1033" y="1480"/>
                  </a:lnTo>
                  <a:lnTo>
                    <a:pt x="1025" y="1475"/>
                  </a:lnTo>
                  <a:lnTo>
                    <a:pt x="1023" y="1473"/>
                  </a:lnTo>
                  <a:lnTo>
                    <a:pt x="1022" y="1470"/>
                  </a:lnTo>
                  <a:lnTo>
                    <a:pt x="1019" y="1467"/>
                  </a:lnTo>
                  <a:lnTo>
                    <a:pt x="1018" y="1463"/>
                  </a:lnTo>
                  <a:lnTo>
                    <a:pt x="1018" y="1460"/>
                  </a:lnTo>
                  <a:lnTo>
                    <a:pt x="1016" y="1453"/>
                  </a:lnTo>
                  <a:lnTo>
                    <a:pt x="1016" y="1444"/>
                  </a:lnTo>
                  <a:lnTo>
                    <a:pt x="1016" y="1436"/>
                  </a:lnTo>
                  <a:lnTo>
                    <a:pt x="1015" y="1437"/>
                  </a:lnTo>
                  <a:lnTo>
                    <a:pt x="1015" y="1436"/>
                  </a:lnTo>
                  <a:lnTo>
                    <a:pt x="1013" y="1434"/>
                  </a:lnTo>
                  <a:lnTo>
                    <a:pt x="1012" y="1426"/>
                  </a:lnTo>
                  <a:lnTo>
                    <a:pt x="1010" y="1416"/>
                  </a:lnTo>
                  <a:lnTo>
                    <a:pt x="1010" y="1411"/>
                  </a:lnTo>
                  <a:lnTo>
                    <a:pt x="1013" y="1404"/>
                  </a:lnTo>
                  <a:lnTo>
                    <a:pt x="1013" y="1401"/>
                  </a:lnTo>
                  <a:lnTo>
                    <a:pt x="1013" y="1398"/>
                  </a:lnTo>
                  <a:lnTo>
                    <a:pt x="1012" y="1393"/>
                  </a:lnTo>
                  <a:lnTo>
                    <a:pt x="1009" y="1388"/>
                  </a:lnTo>
                  <a:lnTo>
                    <a:pt x="1002" y="1382"/>
                  </a:lnTo>
                  <a:lnTo>
                    <a:pt x="995" y="1377"/>
                  </a:lnTo>
                  <a:lnTo>
                    <a:pt x="992" y="1374"/>
                  </a:lnTo>
                  <a:lnTo>
                    <a:pt x="989" y="1370"/>
                  </a:lnTo>
                  <a:lnTo>
                    <a:pt x="987" y="1367"/>
                  </a:lnTo>
                  <a:lnTo>
                    <a:pt x="986" y="1362"/>
                  </a:lnTo>
                  <a:lnTo>
                    <a:pt x="986" y="1355"/>
                  </a:lnTo>
                  <a:lnTo>
                    <a:pt x="984" y="1348"/>
                  </a:lnTo>
                  <a:lnTo>
                    <a:pt x="983" y="1339"/>
                  </a:lnTo>
                  <a:lnTo>
                    <a:pt x="980" y="1336"/>
                  </a:lnTo>
                  <a:lnTo>
                    <a:pt x="976" y="1334"/>
                  </a:lnTo>
                  <a:lnTo>
                    <a:pt x="973" y="1331"/>
                  </a:lnTo>
                  <a:lnTo>
                    <a:pt x="970" y="1329"/>
                  </a:lnTo>
                  <a:lnTo>
                    <a:pt x="969" y="1329"/>
                  </a:lnTo>
                  <a:lnTo>
                    <a:pt x="964" y="1321"/>
                  </a:lnTo>
                  <a:lnTo>
                    <a:pt x="961" y="1313"/>
                  </a:lnTo>
                  <a:lnTo>
                    <a:pt x="957" y="1303"/>
                  </a:lnTo>
                  <a:lnTo>
                    <a:pt x="954" y="1299"/>
                  </a:lnTo>
                  <a:lnTo>
                    <a:pt x="951" y="1295"/>
                  </a:lnTo>
                  <a:lnTo>
                    <a:pt x="946" y="1290"/>
                  </a:lnTo>
                  <a:lnTo>
                    <a:pt x="936" y="1285"/>
                  </a:lnTo>
                  <a:lnTo>
                    <a:pt x="936" y="1289"/>
                  </a:lnTo>
                  <a:lnTo>
                    <a:pt x="936" y="1293"/>
                  </a:lnTo>
                  <a:lnTo>
                    <a:pt x="931" y="1293"/>
                  </a:lnTo>
                  <a:lnTo>
                    <a:pt x="930" y="1295"/>
                  </a:lnTo>
                  <a:lnTo>
                    <a:pt x="928" y="1296"/>
                  </a:lnTo>
                  <a:lnTo>
                    <a:pt x="921" y="1289"/>
                  </a:lnTo>
                  <a:lnTo>
                    <a:pt x="917" y="1285"/>
                  </a:lnTo>
                  <a:lnTo>
                    <a:pt x="914" y="1282"/>
                  </a:lnTo>
                  <a:lnTo>
                    <a:pt x="911" y="1276"/>
                  </a:lnTo>
                  <a:lnTo>
                    <a:pt x="911" y="1272"/>
                  </a:lnTo>
                  <a:lnTo>
                    <a:pt x="910" y="1266"/>
                  </a:lnTo>
                  <a:lnTo>
                    <a:pt x="908" y="1264"/>
                  </a:lnTo>
                  <a:lnTo>
                    <a:pt x="905" y="1262"/>
                  </a:lnTo>
                  <a:lnTo>
                    <a:pt x="904" y="1262"/>
                  </a:lnTo>
                  <a:lnTo>
                    <a:pt x="902" y="1262"/>
                  </a:lnTo>
                  <a:lnTo>
                    <a:pt x="902" y="1263"/>
                  </a:lnTo>
                  <a:lnTo>
                    <a:pt x="902" y="1266"/>
                  </a:lnTo>
                  <a:lnTo>
                    <a:pt x="905" y="1273"/>
                  </a:lnTo>
                  <a:lnTo>
                    <a:pt x="908" y="1279"/>
                  </a:lnTo>
                  <a:lnTo>
                    <a:pt x="911" y="1282"/>
                  </a:lnTo>
                  <a:lnTo>
                    <a:pt x="914" y="1286"/>
                  </a:lnTo>
                  <a:lnTo>
                    <a:pt x="917" y="1290"/>
                  </a:lnTo>
                  <a:lnTo>
                    <a:pt x="917" y="1292"/>
                  </a:lnTo>
                  <a:lnTo>
                    <a:pt x="917" y="1295"/>
                  </a:lnTo>
                  <a:lnTo>
                    <a:pt x="917" y="1299"/>
                  </a:lnTo>
                  <a:lnTo>
                    <a:pt x="917" y="1300"/>
                  </a:lnTo>
                  <a:lnTo>
                    <a:pt x="918" y="1305"/>
                  </a:lnTo>
                  <a:lnTo>
                    <a:pt x="923" y="1309"/>
                  </a:lnTo>
                  <a:lnTo>
                    <a:pt x="928" y="1318"/>
                  </a:lnTo>
                  <a:lnTo>
                    <a:pt x="931" y="1329"/>
                  </a:lnTo>
                  <a:lnTo>
                    <a:pt x="934" y="1338"/>
                  </a:lnTo>
                  <a:lnTo>
                    <a:pt x="937" y="1346"/>
                  </a:lnTo>
                  <a:lnTo>
                    <a:pt x="941" y="1357"/>
                  </a:lnTo>
                  <a:lnTo>
                    <a:pt x="948" y="1367"/>
                  </a:lnTo>
                  <a:lnTo>
                    <a:pt x="953" y="1374"/>
                  </a:lnTo>
                  <a:lnTo>
                    <a:pt x="956" y="1378"/>
                  </a:lnTo>
                  <a:lnTo>
                    <a:pt x="956" y="1382"/>
                  </a:lnTo>
                  <a:lnTo>
                    <a:pt x="954" y="1382"/>
                  </a:lnTo>
                  <a:lnTo>
                    <a:pt x="953" y="1382"/>
                  </a:lnTo>
                  <a:lnTo>
                    <a:pt x="951" y="1384"/>
                  </a:lnTo>
                  <a:lnTo>
                    <a:pt x="950" y="1384"/>
                  </a:lnTo>
                  <a:lnTo>
                    <a:pt x="953" y="1398"/>
                  </a:lnTo>
                  <a:lnTo>
                    <a:pt x="954" y="1401"/>
                  </a:lnTo>
                  <a:lnTo>
                    <a:pt x="956" y="1406"/>
                  </a:lnTo>
                  <a:lnTo>
                    <a:pt x="959" y="1411"/>
                  </a:lnTo>
                  <a:lnTo>
                    <a:pt x="961" y="1414"/>
                  </a:lnTo>
                  <a:lnTo>
                    <a:pt x="969" y="1418"/>
                  </a:lnTo>
                  <a:lnTo>
                    <a:pt x="977" y="1426"/>
                  </a:lnTo>
                  <a:lnTo>
                    <a:pt x="979" y="1427"/>
                  </a:lnTo>
                  <a:lnTo>
                    <a:pt x="979" y="1429"/>
                  </a:lnTo>
                  <a:lnTo>
                    <a:pt x="977" y="1433"/>
                  </a:lnTo>
                  <a:lnTo>
                    <a:pt x="977" y="1436"/>
                  </a:lnTo>
                  <a:lnTo>
                    <a:pt x="977" y="1439"/>
                  </a:lnTo>
                  <a:lnTo>
                    <a:pt x="983" y="1442"/>
                  </a:lnTo>
                  <a:lnTo>
                    <a:pt x="984" y="1449"/>
                  </a:lnTo>
                  <a:lnTo>
                    <a:pt x="984" y="1454"/>
                  </a:lnTo>
                  <a:lnTo>
                    <a:pt x="984" y="1460"/>
                  </a:lnTo>
                  <a:lnTo>
                    <a:pt x="983" y="1466"/>
                  </a:lnTo>
                  <a:lnTo>
                    <a:pt x="982" y="1478"/>
                  </a:lnTo>
                  <a:lnTo>
                    <a:pt x="982" y="1485"/>
                  </a:lnTo>
                  <a:lnTo>
                    <a:pt x="983" y="1492"/>
                  </a:lnTo>
                  <a:lnTo>
                    <a:pt x="984" y="1493"/>
                  </a:lnTo>
                  <a:lnTo>
                    <a:pt x="987" y="1496"/>
                  </a:lnTo>
                  <a:lnTo>
                    <a:pt x="995" y="1506"/>
                  </a:lnTo>
                  <a:lnTo>
                    <a:pt x="1008" y="1519"/>
                  </a:lnTo>
                  <a:lnTo>
                    <a:pt x="1013" y="1519"/>
                  </a:lnTo>
                  <a:lnTo>
                    <a:pt x="1016" y="1525"/>
                  </a:lnTo>
                  <a:lnTo>
                    <a:pt x="1018" y="1531"/>
                  </a:lnTo>
                  <a:lnTo>
                    <a:pt x="1018" y="1538"/>
                  </a:lnTo>
                  <a:lnTo>
                    <a:pt x="1018" y="1547"/>
                  </a:lnTo>
                  <a:lnTo>
                    <a:pt x="1019" y="1554"/>
                  </a:lnTo>
                  <a:lnTo>
                    <a:pt x="1019" y="1562"/>
                  </a:lnTo>
                  <a:lnTo>
                    <a:pt x="1020" y="1570"/>
                  </a:lnTo>
                  <a:lnTo>
                    <a:pt x="1022" y="1574"/>
                  </a:lnTo>
                  <a:lnTo>
                    <a:pt x="1023" y="1575"/>
                  </a:lnTo>
                  <a:lnTo>
                    <a:pt x="1025" y="1577"/>
                  </a:lnTo>
                  <a:lnTo>
                    <a:pt x="1028" y="1577"/>
                  </a:lnTo>
                  <a:lnTo>
                    <a:pt x="1028" y="1580"/>
                  </a:lnTo>
                  <a:lnTo>
                    <a:pt x="1029" y="1580"/>
                  </a:lnTo>
                  <a:lnTo>
                    <a:pt x="1031" y="1580"/>
                  </a:lnTo>
                  <a:lnTo>
                    <a:pt x="1033" y="1577"/>
                  </a:lnTo>
                  <a:lnTo>
                    <a:pt x="1038" y="1587"/>
                  </a:lnTo>
                  <a:lnTo>
                    <a:pt x="1041" y="1591"/>
                  </a:lnTo>
                  <a:lnTo>
                    <a:pt x="1042" y="1593"/>
                  </a:lnTo>
                  <a:lnTo>
                    <a:pt x="1044" y="1594"/>
                  </a:lnTo>
                  <a:lnTo>
                    <a:pt x="1046" y="1594"/>
                  </a:lnTo>
                  <a:lnTo>
                    <a:pt x="1048" y="1594"/>
                  </a:lnTo>
                  <a:lnTo>
                    <a:pt x="1051" y="1594"/>
                  </a:lnTo>
                  <a:lnTo>
                    <a:pt x="1052" y="1594"/>
                  </a:lnTo>
                  <a:lnTo>
                    <a:pt x="1054" y="1597"/>
                  </a:lnTo>
                  <a:lnTo>
                    <a:pt x="1055" y="1603"/>
                  </a:lnTo>
                  <a:lnTo>
                    <a:pt x="1056" y="1607"/>
                  </a:lnTo>
                  <a:lnTo>
                    <a:pt x="1058" y="1610"/>
                  </a:lnTo>
                  <a:lnTo>
                    <a:pt x="1059" y="1611"/>
                  </a:lnTo>
                  <a:lnTo>
                    <a:pt x="1061" y="1613"/>
                  </a:lnTo>
                  <a:lnTo>
                    <a:pt x="1064" y="1613"/>
                  </a:lnTo>
                  <a:lnTo>
                    <a:pt x="1068" y="1614"/>
                  </a:lnTo>
                  <a:lnTo>
                    <a:pt x="1069" y="1616"/>
                  </a:lnTo>
                  <a:lnTo>
                    <a:pt x="1071" y="1616"/>
                  </a:lnTo>
                  <a:lnTo>
                    <a:pt x="1072" y="1617"/>
                  </a:lnTo>
                  <a:lnTo>
                    <a:pt x="1074" y="1619"/>
                  </a:lnTo>
                  <a:lnTo>
                    <a:pt x="1074" y="1623"/>
                  </a:lnTo>
                  <a:lnTo>
                    <a:pt x="1074" y="1626"/>
                  </a:lnTo>
                  <a:lnTo>
                    <a:pt x="1074" y="1630"/>
                  </a:lnTo>
                  <a:lnTo>
                    <a:pt x="1075" y="1632"/>
                  </a:lnTo>
                  <a:lnTo>
                    <a:pt x="1078" y="1634"/>
                  </a:lnTo>
                  <a:lnTo>
                    <a:pt x="1082" y="1637"/>
                  </a:lnTo>
                  <a:lnTo>
                    <a:pt x="1088" y="1640"/>
                  </a:lnTo>
                  <a:lnTo>
                    <a:pt x="1094" y="1643"/>
                  </a:lnTo>
                  <a:lnTo>
                    <a:pt x="1094" y="1646"/>
                  </a:lnTo>
                  <a:lnTo>
                    <a:pt x="1094" y="1649"/>
                  </a:lnTo>
                  <a:lnTo>
                    <a:pt x="1094" y="1652"/>
                  </a:lnTo>
                  <a:lnTo>
                    <a:pt x="1094" y="1655"/>
                  </a:lnTo>
                  <a:lnTo>
                    <a:pt x="1092" y="1657"/>
                  </a:lnTo>
                  <a:lnTo>
                    <a:pt x="1090" y="1660"/>
                  </a:lnTo>
                  <a:lnTo>
                    <a:pt x="1087" y="1663"/>
                  </a:lnTo>
                  <a:lnTo>
                    <a:pt x="1085" y="1666"/>
                  </a:lnTo>
                  <a:lnTo>
                    <a:pt x="1091" y="1666"/>
                  </a:lnTo>
                  <a:lnTo>
                    <a:pt x="1094" y="1670"/>
                  </a:lnTo>
                  <a:lnTo>
                    <a:pt x="1098" y="1678"/>
                  </a:lnTo>
                  <a:lnTo>
                    <a:pt x="1105" y="1688"/>
                  </a:lnTo>
                  <a:lnTo>
                    <a:pt x="1110" y="1692"/>
                  </a:lnTo>
                  <a:lnTo>
                    <a:pt x="1111" y="1693"/>
                  </a:lnTo>
                  <a:lnTo>
                    <a:pt x="1113" y="1693"/>
                  </a:lnTo>
                  <a:lnTo>
                    <a:pt x="1116" y="1692"/>
                  </a:lnTo>
                  <a:lnTo>
                    <a:pt x="1118" y="1691"/>
                  </a:lnTo>
                  <a:lnTo>
                    <a:pt x="1124" y="1688"/>
                  </a:lnTo>
                  <a:lnTo>
                    <a:pt x="1128" y="1688"/>
                  </a:lnTo>
                  <a:lnTo>
                    <a:pt x="1133" y="1688"/>
                  </a:lnTo>
                  <a:lnTo>
                    <a:pt x="1140" y="1689"/>
                  </a:lnTo>
                  <a:lnTo>
                    <a:pt x="1147" y="1691"/>
                  </a:lnTo>
                  <a:lnTo>
                    <a:pt x="1154" y="1691"/>
                  </a:lnTo>
                  <a:lnTo>
                    <a:pt x="1159" y="1689"/>
                  </a:lnTo>
                  <a:lnTo>
                    <a:pt x="1162" y="1685"/>
                  </a:lnTo>
                  <a:lnTo>
                    <a:pt x="1166" y="1682"/>
                  </a:lnTo>
                  <a:lnTo>
                    <a:pt x="1169" y="1679"/>
                  </a:lnTo>
                  <a:lnTo>
                    <a:pt x="1173" y="1678"/>
                  </a:lnTo>
                  <a:lnTo>
                    <a:pt x="1177" y="1676"/>
                  </a:lnTo>
                  <a:lnTo>
                    <a:pt x="1188" y="1676"/>
                  </a:lnTo>
                  <a:lnTo>
                    <a:pt x="1198" y="1676"/>
                  </a:lnTo>
                  <a:lnTo>
                    <a:pt x="1209" y="1675"/>
                  </a:lnTo>
                  <a:lnTo>
                    <a:pt x="1213" y="1672"/>
                  </a:lnTo>
                  <a:lnTo>
                    <a:pt x="1218" y="1669"/>
                  </a:lnTo>
                  <a:lnTo>
                    <a:pt x="1226" y="1663"/>
                  </a:lnTo>
                  <a:lnTo>
                    <a:pt x="1232" y="1663"/>
                  </a:lnTo>
                  <a:lnTo>
                    <a:pt x="1235" y="1672"/>
                  </a:lnTo>
                  <a:lnTo>
                    <a:pt x="1232" y="1699"/>
                  </a:lnTo>
                  <a:lnTo>
                    <a:pt x="1226" y="1705"/>
                  </a:lnTo>
                  <a:lnTo>
                    <a:pt x="1226" y="1708"/>
                  </a:lnTo>
                  <a:lnTo>
                    <a:pt x="1226" y="1712"/>
                  </a:lnTo>
                  <a:lnTo>
                    <a:pt x="1226" y="1717"/>
                  </a:lnTo>
                  <a:lnTo>
                    <a:pt x="1226" y="1719"/>
                  </a:lnTo>
                  <a:lnTo>
                    <a:pt x="1226" y="1721"/>
                  </a:lnTo>
                  <a:lnTo>
                    <a:pt x="1221" y="1724"/>
                  </a:lnTo>
                  <a:lnTo>
                    <a:pt x="1221" y="1727"/>
                  </a:lnTo>
                  <a:lnTo>
                    <a:pt x="1221" y="1729"/>
                  </a:lnTo>
                  <a:lnTo>
                    <a:pt x="1221" y="1732"/>
                  </a:lnTo>
                  <a:lnTo>
                    <a:pt x="1221" y="1735"/>
                  </a:lnTo>
                  <a:lnTo>
                    <a:pt x="1218" y="1741"/>
                  </a:lnTo>
                  <a:lnTo>
                    <a:pt x="1212" y="1747"/>
                  </a:lnTo>
                  <a:lnTo>
                    <a:pt x="1208" y="1754"/>
                  </a:lnTo>
                  <a:lnTo>
                    <a:pt x="1205" y="1760"/>
                  </a:lnTo>
                  <a:lnTo>
                    <a:pt x="1202" y="1768"/>
                  </a:lnTo>
                  <a:lnTo>
                    <a:pt x="1200" y="1777"/>
                  </a:lnTo>
                  <a:lnTo>
                    <a:pt x="1199" y="1787"/>
                  </a:lnTo>
                  <a:lnTo>
                    <a:pt x="1198" y="1791"/>
                  </a:lnTo>
                  <a:lnTo>
                    <a:pt x="1196" y="1796"/>
                  </a:lnTo>
                  <a:lnTo>
                    <a:pt x="1190" y="1796"/>
                  </a:lnTo>
                  <a:lnTo>
                    <a:pt x="1188" y="1804"/>
                  </a:lnTo>
                  <a:lnTo>
                    <a:pt x="1186" y="1812"/>
                  </a:lnTo>
                  <a:lnTo>
                    <a:pt x="1185" y="1819"/>
                  </a:lnTo>
                  <a:lnTo>
                    <a:pt x="1182" y="1826"/>
                  </a:lnTo>
                  <a:lnTo>
                    <a:pt x="1177" y="1830"/>
                  </a:lnTo>
                  <a:lnTo>
                    <a:pt x="1173" y="1835"/>
                  </a:lnTo>
                  <a:lnTo>
                    <a:pt x="1173" y="1837"/>
                  </a:lnTo>
                  <a:lnTo>
                    <a:pt x="1173" y="1842"/>
                  </a:lnTo>
                  <a:lnTo>
                    <a:pt x="1173" y="1845"/>
                  </a:lnTo>
                  <a:lnTo>
                    <a:pt x="1172" y="1849"/>
                  </a:lnTo>
                  <a:lnTo>
                    <a:pt x="1169" y="1850"/>
                  </a:lnTo>
                  <a:lnTo>
                    <a:pt x="1164" y="1852"/>
                  </a:lnTo>
                  <a:lnTo>
                    <a:pt x="1160" y="1855"/>
                  </a:lnTo>
                  <a:lnTo>
                    <a:pt x="1157" y="1856"/>
                  </a:lnTo>
                  <a:lnTo>
                    <a:pt x="1157" y="1859"/>
                  </a:lnTo>
                  <a:lnTo>
                    <a:pt x="1157" y="1862"/>
                  </a:lnTo>
                  <a:lnTo>
                    <a:pt x="1157" y="1865"/>
                  </a:lnTo>
                  <a:lnTo>
                    <a:pt x="1157" y="1866"/>
                  </a:lnTo>
                  <a:lnTo>
                    <a:pt x="1157" y="1868"/>
                  </a:lnTo>
                  <a:lnTo>
                    <a:pt x="1154" y="1871"/>
                  </a:lnTo>
                  <a:lnTo>
                    <a:pt x="1150" y="1871"/>
                  </a:lnTo>
                  <a:lnTo>
                    <a:pt x="1147" y="1872"/>
                  </a:lnTo>
                  <a:lnTo>
                    <a:pt x="1146" y="1872"/>
                  </a:lnTo>
                  <a:lnTo>
                    <a:pt x="1143" y="1873"/>
                  </a:lnTo>
                  <a:lnTo>
                    <a:pt x="1143" y="1875"/>
                  </a:lnTo>
                  <a:lnTo>
                    <a:pt x="1141" y="1878"/>
                  </a:lnTo>
                  <a:lnTo>
                    <a:pt x="1140" y="1884"/>
                  </a:lnTo>
                  <a:lnTo>
                    <a:pt x="1137" y="1889"/>
                  </a:lnTo>
                  <a:lnTo>
                    <a:pt x="1131" y="1895"/>
                  </a:lnTo>
                  <a:lnTo>
                    <a:pt x="1121" y="1904"/>
                  </a:lnTo>
                  <a:lnTo>
                    <a:pt x="1120" y="1904"/>
                  </a:lnTo>
                  <a:lnTo>
                    <a:pt x="1117" y="1904"/>
                  </a:lnTo>
                  <a:lnTo>
                    <a:pt x="1116" y="1904"/>
                  </a:lnTo>
                  <a:lnTo>
                    <a:pt x="1113" y="1904"/>
                  </a:lnTo>
                  <a:lnTo>
                    <a:pt x="1111" y="1905"/>
                  </a:lnTo>
                  <a:lnTo>
                    <a:pt x="1110" y="1907"/>
                  </a:lnTo>
                  <a:lnTo>
                    <a:pt x="1107" y="1911"/>
                  </a:lnTo>
                  <a:lnTo>
                    <a:pt x="1104" y="1914"/>
                  </a:lnTo>
                  <a:lnTo>
                    <a:pt x="1104" y="1917"/>
                  </a:lnTo>
                  <a:lnTo>
                    <a:pt x="1103" y="1918"/>
                  </a:lnTo>
                  <a:lnTo>
                    <a:pt x="1100" y="1918"/>
                  </a:lnTo>
                  <a:lnTo>
                    <a:pt x="1097" y="1918"/>
                  </a:lnTo>
                  <a:lnTo>
                    <a:pt x="1092" y="1920"/>
                  </a:lnTo>
                  <a:lnTo>
                    <a:pt x="1091" y="1920"/>
                  </a:lnTo>
                  <a:lnTo>
                    <a:pt x="1088" y="1924"/>
                  </a:lnTo>
                  <a:lnTo>
                    <a:pt x="1084" y="1933"/>
                  </a:lnTo>
                  <a:lnTo>
                    <a:pt x="1080" y="1941"/>
                  </a:lnTo>
                  <a:lnTo>
                    <a:pt x="1077" y="1945"/>
                  </a:lnTo>
                  <a:lnTo>
                    <a:pt x="1071" y="1945"/>
                  </a:lnTo>
                  <a:lnTo>
                    <a:pt x="1068" y="1950"/>
                  </a:lnTo>
                  <a:lnTo>
                    <a:pt x="1068" y="1954"/>
                  </a:lnTo>
                  <a:lnTo>
                    <a:pt x="1068" y="1960"/>
                  </a:lnTo>
                  <a:lnTo>
                    <a:pt x="1068" y="1963"/>
                  </a:lnTo>
                  <a:lnTo>
                    <a:pt x="1067" y="1967"/>
                  </a:lnTo>
                  <a:lnTo>
                    <a:pt x="1062" y="1971"/>
                  </a:lnTo>
                  <a:lnTo>
                    <a:pt x="1059" y="1973"/>
                  </a:lnTo>
                  <a:lnTo>
                    <a:pt x="1058" y="1976"/>
                  </a:lnTo>
                  <a:lnTo>
                    <a:pt x="1058" y="1979"/>
                  </a:lnTo>
                  <a:lnTo>
                    <a:pt x="1058" y="1981"/>
                  </a:lnTo>
                  <a:lnTo>
                    <a:pt x="1058" y="1984"/>
                  </a:lnTo>
                  <a:lnTo>
                    <a:pt x="1058" y="1986"/>
                  </a:lnTo>
                  <a:lnTo>
                    <a:pt x="1058" y="1987"/>
                  </a:lnTo>
                  <a:lnTo>
                    <a:pt x="1055" y="1989"/>
                  </a:lnTo>
                  <a:lnTo>
                    <a:pt x="1052" y="1989"/>
                  </a:lnTo>
                  <a:lnTo>
                    <a:pt x="1049" y="1989"/>
                  </a:lnTo>
                  <a:lnTo>
                    <a:pt x="1046" y="1989"/>
                  </a:lnTo>
                  <a:lnTo>
                    <a:pt x="1046" y="1990"/>
                  </a:lnTo>
                  <a:lnTo>
                    <a:pt x="1045" y="1992"/>
                  </a:lnTo>
                  <a:lnTo>
                    <a:pt x="1044" y="1996"/>
                  </a:lnTo>
                  <a:lnTo>
                    <a:pt x="1042" y="2000"/>
                  </a:lnTo>
                  <a:lnTo>
                    <a:pt x="1041" y="2003"/>
                  </a:lnTo>
                  <a:lnTo>
                    <a:pt x="1033" y="2003"/>
                  </a:lnTo>
                  <a:lnTo>
                    <a:pt x="1028" y="2010"/>
                  </a:lnTo>
                  <a:lnTo>
                    <a:pt x="1026" y="2013"/>
                  </a:lnTo>
                  <a:lnTo>
                    <a:pt x="1025" y="2017"/>
                  </a:lnTo>
                  <a:lnTo>
                    <a:pt x="1025" y="2020"/>
                  </a:lnTo>
                  <a:lnTo>
                    <a:pt x="1019" y="2020"/>
                  </a:lnTo>
                  <a:lnTo>
                    <a:pt x="1019" y="2022"/>
                  </a:lnTo>
                  <a:lnTo>
                    <a:pt x="1018" y="2025"/>
                  </a:lnTo>
                  <a:lnTo>
                    <a:pt x="1019" y="2030"/>
                  </a:lnTo>
                  <a:lnTo>
                    <a:pt x="1019" y="2036"/>
                  </a:lnTo>
                  <a:lnTo>
                    <a:pt x="1019" y="2042"/>
                  </a:lnTo>
                  <a:lnTo>
                    <a:pt x="1018" y="2046"/>
                  </a:lnTo>
                  <a:lnTo>
                    <a:pt x="1016" y="2051"/>
                  </a:lnTo>
                  <a:lnTo>
                    <a:pt x="1010" y="2061"/>
                  </a:lnTo>
                  <a:lnTo>
                    <a:pt x="1008" y="2066"/>
                  </a:lnTo>
                  <a:lnTo>
                    <a:pt x="1006" y="2072"/>
                  </a:lnTo>
                  <a:lnTo>
                    <a:pt x="1005" y="2078"/>
                  </a:lnTo>
                  <a:lnTo>
                    <a:pt x="1005" y="2084"/>
                  </a:lnTo>
                  <a:lnTo>
                    <a:pt x="1008" y="2088"/>
                  </a:lnTo>
                  <a:lnTo>
                    <a:pt x="1013" y="2094"/>
                  </a:lnTo>
                  <a:lnTo>
                    <a:pt x="1019" y="2098"/>
                  </a:lnTo>
                  <a:lnTo>
                    <a:pt x="1020" y="2101"/>
                  </a:lnTo>
                  <a:lnTo>
                    <a:pt x="1022" y="2102"/>
                  </a:lnTo>
                  <a:lnTo>
                    <a:pt x="1020" y="2105"/>
                  </a:lnTo>
                  <a:lnTo>
                    <a:pt x="1019" y="2108"/>
                  </a:lnTo>
                  <a:lnTo>
                    <a:pt x="1016" y="2114"/>
                  </a:lnTo>
                  <a:lnTo>
                    <a:pt x="1016" y="2136"/>
                  </a:lnTo>
                  <a:lnTo>
                    <a:pt x="1016" y="2153"/>
                  </a:lnTo>
                  <a:lnTo>
                    <a:pt x="1018" y="2156"/>
                  </a:lnTo>
                  <a:lnTo>
                    <a:pt x="1020" y="2159"/>
                  </a:lnTo>
                  <a:lnTo>
                    <a:pt x="1026" y="2164"/>
                  </a:lnTo>
                  <a:lnTo>
                    <a:pt x="1032" y="2170"/>
                  </a:lnTo>
                  <a:lnTo>
                    <a:pt x="1035" y="2172"/>
                  </a:lnTo>
                  <a:lnTo>
                    <a:pt x="1036" y="2174"/>
                  </a:lnTo>
                  <a:lnTo>
                    <a:pt x="1036" y="2180"/>
                  </a:lnTo>
                  <a:lnTo>
                    <a:pt x="1035" y="2186"/>
                  </a:lnTo>
                  <a:lnTo>
                    <a:pt x="1033" y="2193"/>
                  </a:lnTo>
                  <a:lnTo>
                    <a:pt x="1033" y="2196"/>
                  </a:lnTo>
                  <a:lnTo>
                    <a:pt x="1033" y="2199"/>
                  </a:lnTo>
                  <a:lnTo>
                    <a:pt x="1033" y="2206"/>
                  </a:lnTo>
                  <a:lnTo>
                    <a:pt x="1036" y="2218"/>
                  </a:lnTo>
                  <a:lnTo>
                    <a:pt x="1038" y="2235"/>
                  </a:lnTo>
                  <a:lnTo>
                    <a:pt x="1038" y="2241"/>
                  </a:lnTo>
                  <a:lnTo>
                    <a:pt x="1036" y="2248"/>
                  </a:lnTo>
                  <a:lnTo>
                    <a:pt x="1033" y="2256"/>
                  </a:lnTo>
                  <a:lnTo>
                    <a:pt x="1033" y="2265"/>
                  </a:lnTo>
                  <a:lnTo>
                    <a:pt x="1033" y="2271"/>
                  </a:lnTo>
                  <a:lnTo>
                    <a:pt x="1035" y="2277"/>
                  </a:lnTo>
                  <a:lnTo>
                    <a:pt x="1035" y="2281"/>
                  </a:lnTo>
                  <a:lnTo>
                    <a:pt x="1036" y="2285"/>
                  </a:lnTo>
                  <a:lnTo>
                    <a:pt x="1035" y="2287"/>
                  </a:lnTo>
                  <a:lnTo>
                    <a:pt x="1035" y="2290"/>
                  </a:lnTo>
                  <a:lnTo>
                    <a:pt x="1031" y="2295"/>
                  </a:lnTo>
                  <a:lnTo>
                    <a:pt x="1022" y="2310"/>
                  </a:lnTo>
                  <a:lnTo>
                    <a:pt x="1010" y="2323"/>
                  </a:lnTo>
                  <a:lnTo>
                    <a:pt x="1006" y="2327"/>
                  </a:lnTo>
                  <a:lnTo>
                    <a:pt x="1002" y="2330"/>
                  </a:lnTo>
                  <a:lnTo>
                    <a:pt x="997" y="2331"/>
                  </a:lnTo>
                  <a:lnTo>
                    <a:pt x="993" y="2331"/>
                  </a:lnTo>
                  <a:lnTo>
                    <a:pt x="990" y="2331"/>
                  </a:lnTo>
                  <a:lnTo>
                    <a:pt x="986" y="2333"/>
                  </a:lnTo>
                  <a:lnTo>
                    <a:pt x="983" y="2334"/>
                  </a:lnTo>
                  <a:lnTo>
                    <a:pt x="980" y="2337"/>
                  </a:lnTo>
                  <a:lnTo>
                    <a:pt x="977" y="2341"/>
                  </a:lnTo>
                  <a:lnTo>
                    <a:pt x="974" y="2343"/>
                  </a:lnTo>
                  <a:lnTo>
                    <a:pt x="970" y="2344"/>
                  </a:lnTo>
                  <a:lnTo>
                    <a:pt x="964" y="2344"/>
                  </a:lnTo>
                  <a:lnTo>
                    <a:pt x="960" y="2344"/>
                  </a:lnTo>
                  <a:lnTo>
                    <a:pt x="957" y="2344"/>
                  </a:lnTo>
                  <a:lnTo>
                    <a:pt x="956" y="2346"/>
                  </a:lnTo>
                  <a:lnTo>
                    <a:pt x="953" y="2356"/>
                  </a:lnTo>
                  <a:lnTo>
                    <a:pt x="950" y="2367"/>
                  </a:lnTo>
                  <a:lnTo>
                    <a:pt x="944" y="2367"/>
                  </a:lnTo>
                  <a:lnTo>
                    <a:pt x="944" y="2369"/>
                  </a:lnTo>
                  <a:lnTo>
                    <a:pt x="943" y="2370"/>
                  </a:lnTo>
                  <a:lnTo>
                    <a:pt x="941" y="2375"/>
                  </a:lnTo>
                  <a:lnTo>
                    <a:pt x="938" y="2382"/>
                  </a:lnTo>
                  <a:lnTo>
                    <a:pt x="937" y="2383"/>
                  </a:lnTo>
                  <a:lnTo>
                    <a:pt x="934" y="2383"/>
                  </a:lnTo>
                  <a:lnTo>
                    <a:pt x="933" y="2383"/>
                  </a:lnTo>
                  <a:lnTo>
                    <a:pt x="931" y="2385"/>
                  </a:lnTo>
                  <a:lnTo>
                    <a:pt x="931" y="2390"/>
                  </a:lnTo>
                  <a:lnTo>
                    <a:pt x="930" y="2393"/>
                  </a:lnTo>
                  <a:lnTo>
                    <a:pt x="930" y="2398"/>
                  </a:lnTo>
                  <a:lnTo>
                    <a:pt x="930" y="2403"/>
                  </a:lnTo>
                  <a:lnTo>
                    <a:pt x="931" y="2409"/>
                  </a:lnTo>
                  <a:lnTo>
                    <a:pt x="936" y="2409"/>
                  </a:lnTo>
                  <a:lnTo>
                    <a:pt x="937" y="2418"/>
                  </a:lnTo>
                  <a:lnTo>
                    <a:pt x="938" y="2429"/>
                  </a:lnTo>
                  <a:lnTo>
                    <a:pt x="943" y="2457"/>
                  </a:lnTo>
                  <a:lnTo>
                    <a:pt x="944" y="2471"/>
                  </a:lnTo>
                  <a:lnTo>
                    <a:pt x="944" y="2484"/>
                  </a:lnTo>
                  <a:lnTo>
                    <a:pt x="943" y="2494"/>
                  </a:lnTo>
                  <a:lnTo>
                    <a:pt x="941" y="2498"/>
                  </a:lnTo>
                  <a:lnTo>
                    <a:pt x="938" y="2501"/>
                  </a:lnTo>
                  <a:lnTo>
                    <a:pt x="934" y="2503"/>
                  </a:lnTo>
                  <a:lnTo>
                    <a:pt x="930" y="2504"/>
                  </a:lnTo>
                  <a:lnTo>
                    <a:pt x="925" y="2504"/>
                  </a:lnTo>
                  <a:lnTo>
                    <a:pt x="920" y="2507"/>
                  </a:lnTo>
                  <a:lnTo>
                    <a:pt x="911" y="2510"/>
                  </a:lnTo>
                  <a:lnTo>
                    <a:pt x="904" y="2516"/>
                  </a:lnTo>
                  <a:lnTo>
                    <a:pt x="889" y="2526"/>
                  </a:lnTo>
                  <a:lnTo>
                    <a:pt x="891" y="2529"/>
                  </a:lnTo>
                  <a:lnTo>
                    <a:pt x="894" y="2530"/>
                  </a:lnTo>
                  <a:lnTo>
                    <a:pt x="898" y="2534"/>
                  </a:lnTo>
                  <a:lnTo>
                    <a:pt x="897" y="2540"/>
                  </a:lnTo>
                  <a:lnTo>
                    <a:pt x="897" y="2562"/>
                  </a:lnTo>
                  <a:lnTo>
                    <a:pt x="895" y="2570"/>
                  </a:lnTo>
                  <a:lnTo>
                    <a:pt x="895" y="2576"/>
                  </a:lnTo>
                  <a:lnTo>
                    <a:pt x="887" y="2576"/>
                  </a:lnTo>
                  <a:lnTo>
                    <a:pt x="887" y="2579"/>
                  </a:lnTo>
                  <a:lnTo>
                    <a:pt x="887" y="2583"/>
                  </a:lnTo>
                  <a:lnTo>
                    <a:pt x="892" y="2589"/>
                  </a:lnTo>
                  <a:lnTo>
                    <a:pt x="881" y="2596"/>
                  </a:lnTo>
                  <a:lnTo>
                    <a:pt x="874" y="2601"/>
                  </a:lnTo>
                  <a:lnTo>
                    <a:pt x="869" y="2603"/>
                  </a:lnTo>
                  <a:lnTo>
                    <a:pt x="866" y="2609"/>
                  </a:lnTo>
                  <a:lnTo>
                    <a:pt x="862" y="2618"/>
                  </a:lnTo>
                  <a:lnTo>
                    <a:pt x="856" y="2634"/>
                  </a:lnTo>
                  <a:lnTo>
                    <a:pt x="853" y="2634"/>
                  </a:lnTo>
                  <a:lnTo>
                    <a:pt x="853" y="2635"/>
                  </a:lnTo>
                  <a:lnTo>
                    <a:pt x="853" y="2638"/>
                  </a:lnTo>
                  <a:lnTo>
                    <a:pt x="853" y="2639"/>
                  </a:lnTo>
                  <a:lnTo>
                    <a:pt x="853" y="2641"/>
                  </a:lnTo>
                  <a:lnTo>
                    <a:pt x="853" y="2642"/>
                  </a:lnTo>
                  <a:lnTo>
                    <a:pt x="851" y="2645"/>
                  </a:lnTo>
                  <a:lnTo>
                    <a:pt x="846" y="2647"/>
                  </a:lnTo>
                  <a:lnTo>
                    <a:pt x="839" y="2652"/>
                  </a:lnTo>
                  <a:lnTo>
                    <a:pt x="829" y="2667"/>
                  </a:lnTo>
                  <a:lnTo>
                    <a:pt x="816" y="2683"/>
                  </a:lnTo>
                  <a:lnTo>
                    <a:pt x="809" y="2690"/>
                  </a:lnTo>
                  <a:lnTo>
                    <a:pt x="802" y="2697"/>
                  </a:lnTo>
                  <a:lnTo>
                    <a:pt x="794" y="2703"/>
                  </a:lnTo>
                  <a:lnTo>
                    <a:pt x="787" y="2706"/>
                  </a:lnTo>
                  <a:lnTo>
                    <a:pt x="783" y="2706"/>
                  </a:lnTo>
                  <a:lnTo>
                    <a:pt x="780" y="2706"/>
                  </a:lnTo>
                  <a:lnTo>
                    <a:pt x="777" y="2704"/>
                  </a:lnTo>
                  <a:lnTo>
                    <a:pt x="773" y="2706"/>
                  </a:lnTo>
                  <a:lnTo>
                    <a:pt x="773" y="2711"/>
                  </a:lnTo>
                  <a:lnTo>
                    <a:pt x="764" y="2711"/>
                  </a:lnTo>
                  <a:lnTo>
                    <a:pt x="757" y="2711"/>
                  </a:lnTo>
                  <a:lnTo>
                    <a:pt x="754" y="2716"/>
                  </a:lnTo>
                  <a:lnTo>
                    <a:pt x="748" y="2716"/>
                  </a:lnTo>
                  <a:lnTo>
                    <a:pt x="743" y="2716"/>
                  </a:lnTo>
                  <a:lnTo>
                    <a:pt x="734" y="2713"/>
                  </a:lnTo>
                  <a:lnTo>
                    <a:pt x="728" y="2713"/>
                  </a:lnTo>
                  <a:lnTo>
                    <a:pt x="722" y="2711"/>
                  </a:lnTo>
                  <a:lnTo>
                    <a:pt x="717" y="2713"/>
                  </a:lnTo>
                  <a:lnTo>
                    <a:pt x="709" y="2714"/>
                  </a:lnTo>
                  <a:lnTo>
                    <a:pt x="708" y="2716"/>
                  </a:lnTo>
                  <a:lnTo>
                    <a:pt x="705" y="2717"/>
                  </a:lnTo>
                  <a:lnTo>
                    <a:pt x="701" y="2722"/>
                  </a:lnTo>
                  <a:lnTo>
                    <a:pt x="699" y="2722"/>
                  </a:lnTo>
                  <a:lnTo>
                    <a:pt x="696" y="2722"/>
                  </a:lnTo>
                  <a:lnTo>
                    <a:pt x="692" y="2720"/>
                  </a:lnTo>
                  <a:lnTo>
                    <a:pt x="688" y="2719"/>
                  </a:lnTo>
                  <a:lnTo>
                    <a:pt x="685" y="2719"/>
                  </a:lnTo>
                  <a:lnTo>
                    <a:pt x="682" y="2719"/>
                  </a:lnTo>
                  <a:lnTo>
                    <a:pt x="679" y="2720"/>
                  </a:lnTo>
                  <a:lnTo>
                    <a:pt x="675" y="2723"/>
                  </a:lnTo>
                  <a:lnTo>
                    <a:pt x="643" y="2723"/>
                  </a:lnTo>
                  <a:lnTo>
                    <a:pt x="643" y="2719"/>
                  </a:lnTo>
                  <a:lnTo>
                    <a:pt x="637" y="2723"/>
                  </a:lnTo>
                  <a:lnTo>
                    <a:pt x="635" y="2723"/>
                  </a:lnTo>
                  <a:lnTo>
                    <a:pt x="633" y="2720"/>
                  </a:lnTo>
                  <a:lnTo>
                    <a:pt x="632" y="2716"/>
                  </a:lnTo>
                  <a:lnTo>
                    <a:pt x="630" y="2706"/>
                  </a:lnTo>
                  <a:lnTo>
                    <a:pt x="629" y="2691"/>
                  </a:lnTo>
                  <a:lnTo>
                    <a:pt x="623" y="2688"/>
                  </a:lnTo>
                  <a:lnTo>
                    <a:pt x="624" y="2686"/>
                  </a:lnTo>
                  <a:lnTo>
                    <a:pt x="626" y="2684"/>
                  </a:lnTo>
                  <a:lnTo>
                    <a:pt x="629" y="2681"/>
                  </a:lnTo>
                  <a:lnTo>
                    <a:pt x="632" y="2680"/>
                  </a:lnTo>
                  <a:lnTo>
                    <a:pt x="633" y="2678"/>
                  </a:lnTo>
                  <a:lnTo>
                    <a:pt x="635" y="2675"/>
                  </a:lnTo>
                  <a:lnTo>
                    <a:pt x="635" y="2673"/>
                  </a:lnTo>
                  <a:lnTo>
                    <a:pt x="635" y="2668"/>
                  </a:lnTo>
                  <a:lnTo>
                    <a:pt x="635" y="2664"/>
                  </a:lnTo>
                  <a:lnTo>
                    <a:pt x="632" y="2652"/>
                  </a:lnTo>
                  <a:lnTo>
                    <a:pt x="629" y="2642"/>
                  </a:lnTo>
                  <a:lnTo>
                    <a:pt x="627" y="2639"/>
                  </a:lnTo>
                  <a:lnTo>
                    <a:pt x="626" y="2637"/>
                  </a:lnTo>
                  <a:lnTo>
                    <a:pt x="624" y="2635"/>
                  </a:lnTo>
                  <a:lnTo>
                    <a:pt x="623" y="2634"/>
                  </a:lnTo>
                  <a:lnTo>
                    <a:pt x="620" y="2632"/>
                  </a:lnTo>
                  <a:lnTo>
                    <a:pt x="619" y="2632"/>
                  </a:lnTo>
                  <a:lnTo>
                    <a:pt x="619" y="2631"/>
                  </a:lnTo>
                  <a:lnTo>
                    <a:pt x="617" y="2627"/>
                  </a:lnTo>
                  <a:lnTo>
                    <a:pt x="616" y="2624"/>
                  </a:lnTo>
                  <a:lnTo>
                    <a:pt x="616" y="2615"/>
                  </a:lnTo>
                  <a:lnTo>
                    <a:pt x="616" y="2603"/>
                  </a:lnTo>
                  <a:lnTo>
                    <a:pt x="613" y="2601"/>
                  </a:lnTo>
                  <a:lnTo>
                    <a:pt x="610" y="2598"/>
                  </a:lnTo>
                  <a:lnTo>
                    <a:pt x="607" y="2595"/>
                  </a:lnTo>
                  <a:lnTo>
                    <a:pt x="604" y="2592"/>
                  </a:lnTo>
                  <a:lnTo>
                    <a:pt x="603" y="2589"/>
                  </a:lnTo>
                  <a:lnTo>
                    <a:pt x="603" y="2585"/>
                  </a:lnTo>
                  <a:lnTo>
                    <a:pt x="603" y="2582"/>
                  </a:lnTo>
                  <a:lnTo>
                    <a:pt x="601" y="2578"/>
                  </a:lnTo>
                  <a:lnTo>
                    <a:pt x="600" y="2578"/>
                  </a:lnTo>
                  <a:lnTo>
                    <a:pt x="597" y="2578"/>
                  </a:lnTo>
                  <a:lnTo>
                    <a:pt x="596" y="2578"/>
                  </a:lnTo>
                  <a:lnTo>
                    <a:pt x="593" y="2578"/>
                  </a:lnTo>
                  <a:lnTo>
                    <a:pt x="591" y="2576"/>
                  </a:lnTo>
                  <a:lnTo>
                    <a:pt x="587" y="2570"/>
                  </a:lnTo>
                  <a:lnTo>
                    <a:pt x="583" y="2562"/>
                  </a:lnTo>
                  <a:lnTo>
                    <a:pt x="581" y="2557"/>
                  </a:lnTo>
                  <a:lnTo>
                    <a:pt x="580" y="2552"/>
                  </a:lnTo>
                  <a:lnTo>
                    <a:pt x="578" y="2544"/>
                  </a:lnTo>
                  <a:lnTo>
                    <a:pt x="577" y="2537"/>
                  </a:lnTo>
                  <a:lnTo>
                    <a:pt x="577" y="2530"/>
                  </a:lnTo>
                  <a:lnTo>
                    <a:pt x="578" y="2516"/>
                  </a:lnTo>
                  <a:lnTo>
                    <a:pt x="577" y="2498"/>
                  </a:lnTo>
                  <a:lnTo>
                    <a:pt x="573" y="2488"/>
                  </a:lnTo>
                  <a:lnTo>
                    <a:pt x="570" y="2481"/>
                  </a:lnTo>
                  <a:lnTo>
                    <a:pt x="568" y="2475"/>
                  </a:lnTo>
                  <a:lnTo>
                    <a:pt x="568" y="2472"/>
                  </a:lnTo>
                  <a:lnTo>
                    <a:pt x="568" y="2468"/>
                  </a:lnTo>
                  <a:lnTo>
                    <a:pt x="570" y="2460"/>
                  </a:lnTo>
                  <a:lnTo>
                    <a:pt x="571" y="2451"/>
                  </a:lnTo>
                  <a:lnTo>
                    <a:pt x="571" y="2447"/>
                  </a:lnTo>
                  <a:lnTo>
                    <a:pt x="571" y="2442"/>
                  </a:lnTo>
                  <a:lnTo>
                    <a:pt x="570" y="2439"/>
                  </a:lnTo>
                  <a:lnTo>
                    <a:pt x="565" y="2436"/>
                  </a:lnTo>
                  <a:lnTo>
                    <a:pt x="563" y="2434"/>
                  </a:lnTo>
                  <a:lnTo>
                    <a:pt x="560" y="2432"/>
                  </a:lnTo>
                  <a:lnTo>
                    <a:pt x="560" y="2428"/>
                  </a:lnTo>
                  <a:lnTo>
                    <a:pt x="560" y="2425"/>
                  </a:lnTo>
                  <a:lnTo>
                    <a:pt x="561" y="2421"/>
                  </a:lnTo>
                  <a:lnTo>
                    <a:pt x="560" y="2418"/>
                  </a:lnTo>
                  <a:lnTo>
                    <a:pt x="560" y="2416"/>
                  </a:lnTo>
                  <a:lnTo>
                    <a:pt x="558" y="2413"/>
                  </a:lnTo>
                  <a:lnTo>
                    <a:pt x="554" y="2409"/>
                  </a:lnTo>
                  <a:lnTo>
                    <a:pt x="550" y="2406"/>
                  </a:lnTo>
                  <a:lnTo>
                    <a:pt x="547" y="2402"/>
                  </a:lnTo>
                  <a:lnTo>
                    <a:pt x="545" y="2398"/>
                  </a:lnTo>
                  <a:lnTo>
                    <a:pt x="545" y="2393"/>
                  </a:lnTo>
                  <a:lnTo>
                    <a:pt x="545" y="2386"/>
                  </a:lnTo>
                  <a:lnTo>
                    <a:pt x="545" y="2379"/>
                  </a:lnTo>
                  <a:lnTo>
                    <a:pt x="545" y="2375"/>
                  </a:lnTo>
                  <a:lnTo>
                    <a:pt x="544" y="2370"/>
                  </a:lnTo>
                  <a:lnTo>
                    <a:pt x="527" y="2352"/>
                  </a:lnTo>
                  <a:lnTo>
                    <a:pt x="521" y="2352"/>
                  </a:lnTo>
                  <a:lnTo>
                    <a:pt x="519" y="2341"/>
                  </a:lnTo>
                  <a:lnTo>
                    <a:pt x="519" y="2324"/>
                  </a:lnTo>
                  <a:lnTo>
                    <a:pt x="518" y="2303"/>
                  </a:lnTo>
                  <a:lnTo>
                    <a:pt x="518" y="2294"/>
                  </a:lnTo>
                  <a:lnTo>
                    <a:pt x="519" y="2288"/>
                  </a:lnTo>
                  <a:lnTo>
                    <a:pt x="519" y="2285"/>
                  </a:lnTo>
                  <a:lnTo>
                    <a:pt x="521" y="2284"/>
                  </a:lnTo>
                  <a:lnTo>
                    <a:pt x="525" y="2277"/>
                  </a:lnTo>
                  <a:lnTo>
                    <a:pt x="532" y="2265"/>
                  </a:lnTo>
                  <a:lnTo>
                    <a:pt x="534" y="2261"/>
                  </a:lnTo>
                  <a:lnTo>
                    <a:pt x="534" y="2256"/>
                  </a:lnTo>
                  <a:lnTo>
                    <a:pt x="532" y="2251"/>
                  </a:lnTo>
                  <a:lnTo>
                    <a:pt x="532" y="2248"/>
                  </a:lnTo>
                  <a:lnTo>
                    <a:pt x="532" y="2244"/>
                  </a:lnTo>
                  <a:lnTo>
                    <a:pt x="534" y="2241"/>
                  </a:lnTo>
                  <a:lnTo>
                    <a:pt x="535" y="2235"/>
                  </a:lnTo>
                  <a:lnTo>
                    <a:pt x="537" y="2235"/>
                  </a:lnTo>
                  <a:lnTo>
                    <a:pt x="540" y="2233"/>
                  </a:lnTo>
                  <a:lnTo>
                    <a:pt x="542" y="2233"/>
                  </a:lnTo>
                  <a:lnTo>
                    <a:pt x="544" y="2232"/>
                  </a:lnTo>
                  <a:lnTo>
                    <a:pt x="544" y="2231"/>
                  </a:lnTo>
                  <a:lnTo>
                    <a:pt x="544" y="2229"/>
                  </a:lnTo>
                  <a:lnTo>
                    <a:pt x="544" y="2226"/>
                  </a:lnTo>
                  <a:lnTo>
                    <a:pt x="544" y="2225"/>
                  </a:lnTo>
                  <a:lnTo>
                    <a:pt x="545" y="2222"/>
                  </a:lnTo>
                  <a:lnTo>
                    <a:pt x="550" y="2218"/>
                  </a:lnTo>
                  <a:lnTo>
                    <a:pt x="552" y="2215"/>
                  </a:lnTo>
                  <a:lnTo>
                    <a:pt x="554" y="2212"/>
                  </a:lnTo>
                  <a:lnTo>
                    <a:pt x="555" y="2210"/>
                  </a:lnTo>
                  <a:lnTo>
                    <a:pt x="555" y="2205"/>
                  </a:lnTo>
                  <a:lnTo>
                    <a:pt x="557" y="2199"/>
                  </a:lnTo>
                  <a:lnTo>
                    <a:pt x="557" y="2187"/>
                  </a:lnTo>
                  <a:lnTo>
                    <a:pt x="555" y="2177"/>
                  </a:lnTo>
                  <a:lnTo>
                    <a:pt x="554" y="2172"/>
                  </a:lnTo>
                  <a:lnTo>
                    <a:pt x="552" y="2166"/>
                  </a:lnTo>
                  <a:lnTo>
                    <a:pt x="550" y="2164"/>
                  </a:lnTo>
                  <a:lnTo>
                    <a:pt x="547" y="2163"/>
                  </a:lnTo>
                  <a:lnTo>
                    <a:pt x="545" y="2160"/>
                  </a:lnTo>
                  <a:lnTo>
                    <a:pt x="547" y="2156"/>
                  </a:lnTo>
                  <a:lnTo>
                    <a:pt x="548" y="2146"/>
                  </a:lnTo>
                  <a:lnTo>
                    <a:pt x="551" y="2136"/>
                  </a:lnTo>
                  <a:lnTo>
                    <a:pt x="552" y="2125"/>
                  </a:lnTo>
                  <a:lnTo>
                    <a:pt x="547" y="2120"/>
                  </a:lnTo>
                  <a:lnTo>
                    <a:pt x="547" y="2114"/>
                  </a:lnTo>
                  <a:lnTo>
                    <a:pt x="547" y="2108"/>
                  </a:lnTo>
                  <a:lnTo>
                    <a:pt x="545" y="2102"/>
                  </a:lnTo>
                  <a:lnTo>
                    <a:pt x="544" y="2094"/>
                  </a:lnTo>
                  <a:lnTo>
                    <a:pt x="540" y="2091"/>
                  </a:lnTo>
                  <a:lnTo>
                    <a:pt x="535" y="2087"/>
                  </a:lnTo>
                  <a:lnTo>
                    <a:pt x="534" y="2081"/>
                  </a:lnTo>
                  <a:lnTo>
                    <a:pt x="532" y="2075"/>
                  </a:lnTo>
                  <a:lnTo>
                    <a:pt x="529" y="2065"/>
                  </a:lnTo>
                  <a:lnTo>
                    <a:pt x="528" y="2059"/>
                  </a:lnTo>
                  <a:lnTo>
                    <a:pt x="527" y="2058"/>
                  </a:lnTo>
                  <a:lnTo>
                    <a:pt x="524" y="2056"/>
                  </a:lnTo>
                  <a:lnTo>
                    <a:pt x="524" y="2055"/>
                  </a:lnTo>
                  <a:lnTo>
                    <a:pt x="525" y="2052"/>
                  </a:lnTo>
                  <a:lnTo>
                    <a:pt x="527" y="2051"/>
                  </a:lnTo>
                  <a:lnTo>
                    <a:pt x="527" y="2048"/>
                  </a:lnTo>
                  <a:lnTo>
                    <a:pt x="521" y="2038"/>
                  </a:lnTo>
                  <a:lnTo>
                    <a:pt x="521" y="2036"/>
                  </a:lnTo>
                  <a:lnTo>
                    <a:pt x="521" y="2035"/>
                  </a:lnTo>
                  <a:lnTo>
                    <a:pt x="519" y="2033"/>
                  </a:lnTo>
                  <a:lnTo>
                    <a:pt x="519" y="2030"/>
                  </a:lnTo>
                  <a:lnTo>
                    <a:pt x="515" y="2028"/>
                  </a:lnTo>
                  <a:lnTo>
                    <a:pt x="511" y="2023"/>
                  </a:lnTo>
                  <a:lnTo>
                    <a:pt x="502" y="2017"/>
                  </a:lnTo>
                  <a:lnTo>
                    <a:pt x="505" y="2009"/>
                  </a:lnTo>
                  <a:lnTo>
                    <a:pt x="499" y="2003"/>
                  </a:lnTo>
                  <a:lnTo>
                    <a:pt x="491" y="1996"/>
                  </a:lnTo>
                  <a:lnTo>
                    <a:pt x="475" y="1984"/>
                  </a:lnTo>
                  <a:lnTo>
                    <a:pt x="478" y="1981"/>
                  </a:lnTo>
                  <a:lnTo>
                    <a:pt x="479" y="1980"/>
                  </a:lnTo>
                  <a:lnTo>
                    <a:pt x="479" y="1979"/>
                  </a:lnTo>
                  <a:lnTo>
                    <a:pt x="479" y="1977"/>
                  </a:lnTo>
                  <a:lnTo>
                    <a:pt x="478" y="1974"/>
                  </a:lnTo>
                  <a:lnTo>
                    <a:pt x="476" y="1971"/>
                  </a:lnTo>
                  <a:lnTo>
                    <a:pt x="473" y="1970"/>
                  </a:lnTo>
                  <a:lnTo>
                    <a:pt x="469" y="1967"/>
                  </a:lnTo>
                  <a:lnTo>
                    <a:pt x="472" y="1957"/>
                  </a:lnTo>
                  <a:lnTo>
                    <a:pt x="475" y="1945"/>
                  </a:lnTo>
                  <a:lnTo>
                    <a:pt x="478" y="1940"/>
                  </a:lnTo>
                  <a:lnTo>
                    <a:pt x="479" y="1934"/>
                  </a:lnTo>
                  <a:lnTo>
                    <a:pt x="480" y="1931"/>
                  </a:lnTo>
                  <a:lnTo>
                    <a:pt x="483" y="1928"/>
                  </a:lnTo>
                  <a:lnTo>
                    <a:pt x="483" y="1927"/>
                  </a:lnTo>
                  <a:lnTo>
                    <a:pt x="483" y="1925"/>
                  </a:lnTo>
                  <a:lnTo>
                    <a:pt x="482" y="1920"/>
                  </a:lnTo>
                  <a:lnTo>
                    <a:pt x="479" y="1915"/>
                  </a:lnTo>
                  <a:lnTo>
                    <a:pt x="478" y="1912"/>
                  </a:lnTo>
                  <a:lnTo>
                    <a:pt x="479" y="1908"/>
                  </a:lnTo>
                  <a:lnTo>
                    <a:pt x="482" y="1904"/>
                  </a:lnTo>
                  <a:lnTo>
                    <a:pt x="485" y="1899"/>
                  </a:lnTo>
                  <a:lnTo>
                    <a:pt x="486" y="1895"/>
                  </a:lnTo>
                  <a:lnTo>
                    <a:pt x="486" y="1881"/>
                  </a:lnTo>
                  <a:lnTo>
                    <a:pt x="488" y="1879"/>
                  </a:lnTo>
                  <a:lnTo>
                    <a:pt x="488" y="1875"/>
                  </a:lnTo>
                  <a:lnTo>
                    <a:pt x="489" y="1869"/>
                  </a:lnTo>
                  <a:lnTo>
                    <a:pt x="488" y="1865"/>
                  </a:lnTo>
                  <a:lnTo>
                    <a:pt x="486" y="1862"/>
                  </a:lnTo>
                  <a:lnTo>
                    <a:pt x="483" y="1859"/>
                  </a:lnTo>
                  <a:lnTo>
                    <a:pt x="480" y="1855"/>
                  </a:lnTo>
                  <a:lnTo>
                    <a:pt x="480" y="1850"/>
                  </a:lnTo>
                  <a:lnTo>
                    <a:pt x="480" y="1849"/>
                  </a:lnTo>
                  <a:lnTo>
                    <a:pt x="478" y="1848"/>
                  </a:lnTo>
                  <a:lnTo>
                    <a:pt x="475" y="1848"/>
                  </a:lnTo>
                  <a:lnTo>
                    <a:pt x="472" y="1846"/>
                  </a:lnTo>
                  <a:lnTo>
                    <a:pt x="469" y="1846"/>
                  </a:lnTo>
                  <a:lnTo>
                    <a:pt x="472" y="1835"/>
                  </a:lnTo>
                  <a:lnTo>
                    <a:pt x="469" y="1833"/>
                  </a:lnTo>
                  <a:lnTo>
                    <a:pt x="468" y="1833"/>
                  </a:lnTo>
                  <a:lnTo>
                    <a:pt x="466" y="1836"/>
                  </a:lnTo>
                  <a:lnTo>
                    <a:pt x="466" y="1840"/>
                  </a:lnTo>
                  <a:lnTo>
                    <a:pt x="465" y="1840"/>
                  </a:lnTo>
                  <a:lnTo>
                    <a:pt x="463" y="1840"/>
                  </a:lnTo>
                  <a:lnTo>
                    <a:pt x="463" y="1837"/>
                  </a:lnTo>
                  <a:lnTo>
                    <a:pt x="462" y="1836"/>
                  </a:lnTo>
                  <a:lnTo>
                    <a:pt x="460" y="1835"/>
                  </a:lnTo>
                  <a:lnTo>
                    <a:pt x="459" y="1837"/>
                  </a:lnTo>
                  <a:lnTo>
                    <a:pt x="457" y="1839"/>
                  </a:lnTo>
                  <a:lnTo>
                    <a:pt x="455" y="1840"/>
                  </a:lnTo>
                  <a:lnTo>
                    <a:pt x="455" y="1839"/>
                  </a:lnTo>
                  <a:lnTo>
                    <a:pt x="453" y="1836"/>
                  </a:lnTo>
                  <a:lnTo>
                    <a:pt x="452" y="1835"/>
                  </a:lnTo>
                  <a:lnTo>
                    <a:pt x="447" y="1835"/>
                  </a:lnTo>
                  <a:lnTo>
                    <a:pt x="447" y="1840"/>
                  </a:lnTo>
                  <a:lnTo>
                    <a:pt x="433" y="1842"/>
                  </a:lnTo>
                  <a:lnTo>
                    <a:pt x="419" y="1846"/>
                  </a:lnTo>
                  <a:lnTo>
                    <a:pt x="413" y="1839"/>
                  </a:lnTo>
                  <a:lnTo>
                    <a:pt x="410" y="1835"/>
                  </a:lnTo>
                  <a:lnTo>
                    <a:pt x="408" y="1832"/>
                  </a:lnTo>
                  <a:lnTo>
                    <a:pt x="407" y="1829"/>
                  </a:lnTo>
                  <a:lnTo>
                    <a:pt x="408" y="1826"/>
                  </a:lnTo>
                  <a:lnTo>
                    <a:pt x="410" y="1823"/>
                  </a:lnTo>
                  <a:lnTo>
                    <a:pt x="410" y="1822"/>
                  </a:lnTo>
                  <a:lnTo>
                    <a:pt x="411" y="1820"/>
                  </a:lnTo>
                  <a:lnTo>
                    <a:pt x="411" y="1814"/>
                  </a:lnTo>
                  <a:lnTo>
                    <a:pt x="407" y="1810"/>
                  </a:lnTo>
                  <a:lnTo>
                    <a:pt x="401" y="1804"/>
                  </a:lnTo>
                  <a:lnTo>
                    <a:pt x="394" y="1799"/>
                  </a:lnTo>
                  <a:lnTo>
                    <a:pt x="388" y="1796"/>
                  </a:lnTo>
                  <a:lnTo>
                    <a:pt x="383" y="1794"/>
                  </a:lnTo>
                  <a:lnTo>
                    <a:pt x="375" y="1794"/>
                  </a:lnTo>
                  <a:lnTo>
                    <a:pt x="370" y="1794"/>
                  </a:lnTo>
                  <a:lnTo>
                    <a:pt x="362" y="1794"/>
                  </a:lnTo>
                  <a:lnTo>
                    <a:pt x="354" y="1796"/>
                  </a:lnTo>
                  <a:lnTo>
                    <a:pt x="349" y="1797"/>
                  </a:lnTo>
                  <a:lnTo>
                    <a:pt x="348" y="1799"/>
                  </a:lnTo>
                  <a:lnTo>
                    <a:pt x="345" y="1801"/>
                  </a:lnTo>
                  <a:lnTo>
                    <a:pt x="342" y="1806"/>
                  </a:lnTo>
                  <a:lnTo>
                    <a:pt x="339" y="1810"/>
                  </a:lnTo>
                  <a:lnTo>
                    <a:pt x="338" y="1812"/>
                  </a:lnTo>
                  <a:lnTo>
                    <a:pt x="336" y="1813"/>
                  </a:lnTo>
                  <a:lnTo>
                    <a:pt x="334" y="1813"/>
                  </a:lnTo>
                  <a:lnTo>
                    <a:pt x="332" y="1813"/>
                  </a:lnTo>
                  <a:lnTo>
                    <a:pt x="332" y="1812"/>
                  </a:lnTo>
                  <a:lnTo>
                    <a:pt x="332" y="1810"/>
                  </a:lnTo>
                  <a:lnTo>
                    <a:pt x="334" y="1806"/>
                  </a:lnTo>
                  <a:lnTo>
                    <a:pt x="332" y="1804"/>
                  </a:lnTo>
                  <a:lnTo>
                    <a:pt x="331" y="1804"/>
                  </a:lnTo>
                  <a:lnTo>
                    <a:pt x="329" y="1804"/>
                  </a:lnTo>
                  <a:lnTo>
                    <a:pt x="328" y="1806"/>
                  </a:lnTo>
                  <a:lnTo>
                    <a:pt x="325" y="1809"/>
                  </a:lnTo>
                  <a:lnTo>
                    <a:pt x="322" y="1814"/>
                  </a:lnTo>
                  <a:lnTo>
                    <a:pt x="319" y="1816"/>
                  </a:lnTo>
                  <a:lnTo>
                    <a:pt x="315" y="1817"/>
                  </a:lnTo>
                  <a:lnTo>
                    <a:pt x="306" y="1817"/>
                  </a:lnTo>
                  <a:lnTo>
                    <a:pt x="298" y="1817"/>
                  </a:lnTo>
                  <a:lnTo>
                    <a:pt x="289" y="1817"/>
                  </a:lnTo>
                  <a:lnTo>
                    <a:pt x="288" y="1819"/>
                  </a:lnTo>
                  <a:lnTo>
                    <a:pt x="285" y="1822"/>
                  </a:lnTo>
                  <a:lnTo>
                    <a:pt x="280" y="1826"/>
                  </a:lnTo>
                  <a:lnTo>
                    <a:pt x="279" y="1826"/>
                  </a:lnTo>
                  <a:lnTo>
                    <a:pt x="276" y="1826"/>
                  </a:lnTo>
                  <a:lnTo>
                    <a:pt x="270" y="1826"/>
                  </a:lnTo>
                  <a:lnTo>
                    <a:pt x="267" y="1827"/>
                  </a:lnTo>
                  <a:lnTo>
                    <a:pt x="263" y="1830"/>
                  </a:lnTo>
                  <a:lnTo>
                    <a:pt x="256" y="1835"/>
                  </a:lnTo>
                  <a:lnTo>
                    <a:pt x="250" y="1835"/>
                  </a:lnTo>
                  <a:lnTo>
                    <a:pt x="244" y="1833"/>
                  </a:lnTo>
                  <a:lnTo>
                    <a:pt x="240" y="1832"/>
                  </a:lnTo>
                  <a:lnTo>
                    <a:pt x="236" y="1830"/>
                  </a:lnTo>
                  <a:lnTo>
                    <a:pt x="227" y="1827"/>
                  </a:lnTo>
                  <a:lnTo>
                    <a:pt x="221" y="1826"/>
                  </a:lnTo>
                  <a:lnTo>
                    <a:pt x="217" y="1825"/>
                  </a:lnTo>
                  <a:lnTo>
                    <a:pt x="210" y="1825"/>
                  </a:lnTo>
                  <a:lnTo>
                    <a:pt x="204" y="1826"/>
                  </a:lnTo>
                  <a:lnTo>
                    <a:pt x="201" y="1827"/>
                  </a:lnTo>
                  <a:lnTo>
                    <a:pt x="198" y="1830"/>
                  </a:lnTo>
                  <a:lnTo>
                    <a:pt x="192" y="1836"/>
                  </a:lnTo>
                  <a:lnTo>
                    <a:pt x="185" y="1842"/>
                  </a:lnTo>
                  <a:lnTo>
                    <a:pt x="182" y="1845"/>
                  </a:lnTo>
                  <a:lnTo>
                    <a:pt x="178" y="1846"/>
                  </a:lnTo>
                  <a:lnTo>
                    <a:pt x="169" y="1846"/>
                  </a:lnTo>
                  <a:lnTo>
                    <a:pt x="165" y="1845"/>
                  </a:lnTo>
                  <a:lnTo>
                    <a:pt x="161" y="1843"/>
                  </a:lnTo>
                  <a:lnTo>
                    <a:pt x="155" y="1839"/>
                  </a:lnTo>
                  <a:lnTo>
                    <a:pt x="151" y="1837"/>
                  </a:lnTo>
                  <a:lnTo>
                    <a:pt x="148" y="1835"/>
                  </a:lnTo>
                  <a:lnTo>
                    <a:pt x="138" y="1822"/>
                  </a:lnTo>
                  <a:lnTo>
                    <a:pt x="133" y="1817"/>
                  </a:lnTo>
                  <a:lnTo>
                    <a:pt x="129" y="1813"/>
                  </a:lnTo>
                  <a:lnTo>
                    <a:pt x="123" y="1809"/>
                  </a:lnTo>
                  <a:lnTo>
                    <a:pt x="118" y="1806"/>
                  </a:lnTo>
                  <a:lnTo>
                    <a:pt x="112" y="1803"/>
                  </a:lnTo>
                  <a:lnTo>
                    <a:pt x="109" y="1801"/>
                  </a:lnTo>
                  <a:lnTo>
                    <a:pt x="108" y="1799"/>
                  </a:lnTo>
                  <a:lnTo>
                    <a:pt x="105" y="1796"/>
                  </a:lnTo>
                  <a:lnTo>
                    <a:pt x="105" y="1793"/>
                  </a:lnTo>
                  <a:lnTo>
                    <a:pt x="103" y="1790"/>
                  </a:lnTo>
                  <a:lnTo>
                    <a:pt x="102" y="1787"/>
                  </a:lnTo>
                  <a:lnTo>
                    <a:pt x="97" y="1787"/>
                  </a:lnTo>
                  <a:lnTo>
                    <a:pt x="93" y="1787"/>
                  </a:lnTo>
                  <a:lnTo>
                    <a:pt x="92" y="1787"/>
                  </a:lnTo>
                  <a:lnTo>
                    <a:pt x="89" y="1784"/>
                  </a:lnTo>
                  <a:lnTo>
                    <a:pt x="84" y="1780"/>
                  </a:lnTo>
                  <a:lnTo>
                    <a:pt x="79" y="1771"/>
                  </a:lnTo>
                  <a:lnTo>
                    <a:pt x="79" y="1774"/>
                  </a:lnTo>
                  <a:lnTo>
                    <a:pt x="77" y="1776"/>
                  </a:lnTo>
                  <a:lnTo>
                    <a:pt x="76" y="1774"/>
                  </a:lnTo>
                  <a:lnTo>
                    <a:pt x="76" y="1771"/>
                  </a:lnTo>
                  <a:lnTo>
                    <a:pt x="79" y="1770"/>
                  </a:lnTo>
                  <a:lnTo>
                    <a:pt x="80" y="1770"/>
                  </a:lnTo>
                  <a:lnTo>
                    <a:pt x="80" y="1768"/>
                  </a:lnTo>
                  <a:lnTo>
                    <a:pt x="79" y="1768"/>
                  </a:lnTo>
                  <a:lnTo>
                    <a:pt x="76" y="1765"/>
                  </a:lnTo>
                  <a:lnTo>
                    <a:pt x="74" y="1763"/>
                  </a:lnTo>
                  <a:lnTo>
                    <a:pt x="73" y="1758"/>
                  </a:lnTo>
                  <a:lnTo>
                    <a:pt x="72" y="1754"/>
                  </a:lnTo>
                  <a:lnTo>
                    <a:pt x="72" y="1744"/>
                  </a:lnTo>
                  <a:lnTo>
                    <a:pt x="70" y="1740"/>
                  </a:lnTo>
                  <a:lnTo>
                    <a:pt x="69" y="1735"/>
                  </a:lnTo>
                  <a:lnTo>
                    <a:pt x="63" y="1732"/>
                  </a:lnTo>
                  <a:lnTo>
                    <a:pt x="59" y="1729"/>
                  </a:lnTo>
                  <a:lnTo>
                    <a:pt x="57" y="1727"/>
                  </a:lnTo>
                  <a:lnTo>
                    <a:pt x="57" y="1722"/>
                  </a:lnTo>
                  <a:lnTo>
                    <a:pt x="59" y="1718"/>
                  </a:lnTo>
                  <a:lnTo>
                    <a:pt x="60" y="1712"/>
                  </a:lnTo>
                  <a:lnTo>
                    <a:pt x="51" y="1712"/>
                  </a:lnTo>
                  <a:lnTo>
                    <a:pt x="47" y="1701"/>
                  </a:lnTo>
                  <a:lnTo>
                    <a:pt x="44" y="1695"/>
                  </a:lnTo>
                  <a:lnTo>
                    <a:pt x="43" y="1692"/>
                  </a:lnTo>
                  <a:lnTo>
                    <a:pt x="41" y="1691"/>
                  </a:lnTo>
                  <a:lnTo>
                    <a:pt x="41" y="1688"/>
                  </a:lnTo>
                  <a:lnTo>
                    <a:pt x="40" y="1688"/>
                  </a:lnTo>
                  <a:lnTo>
                    <a:pt x="38" y="1688"/>
                  </a:lnTo>
                  <a:lnTo>
                    <a:pt x="33" y="1688"/>
                  </a:lnTo>
                  <a:lnTo>
                    <a:pt x="31" y="1686"/>
                  </a:lnTo>
                  <a:lnTo>
                    <a:pt x="31" y="1685"/>
                  </a:lnTo>
                  <a:lnTo>
                    <a:pt x="31" y="1681"/>
                  </a:lnTo>
                  <a:lnTo>
                    <a:pt x="31" y="1678"/>
                  </a:lnTo>
                  <a:lnTo>
                    <a:pt x="30" y="1675"/>
                  </a:lnTo>
                  <a:lnTo>
                    <a:pt x="27" y="1672"/>
                  </a:lnTo>
                  <a:lnTo>
                    <a:pt x="23" y="1672"/>
                  </a:lnTo>
                  <a:lnTo>
                    <a:pt x="18" y="1670"/>
                  </a:lnTo>
                  <a:lnTo>
                    <a:pt x="15" y="1669"/>
                  </a:lnTo>
                  <a:lnTo>
                    <a:pt x="15" y="1663"/>
                  </a:lnTo>
                  <a:lnTo>
                    <a:pt x="11" y="1655"/>
                  </a:lnTo>
                  <a:lnTo>
                    <a:pt x="10" y="1650"/>
                  </a:lnTo>
                  <a:lnTo>
                    <a:pt x="10" y="1647"/>
                  </a:lnTo>
                  <a:lnTo>
                    <a:pt x="11" y="1646"/>
                  </a:lnTo>
                  <a:lnTo>
                    <a:pt x="12" y="1645"/>
                  </a:lnTo>
                  <a:lnTo>
                    <a:pt x="11" y="1639"/>
                  </a:lnTo>
                  <a:lnTo>
                    <a:pt x="8" y="1633"/>
                  </a:lnTo>
                  <a:lnTo>
                    <a:pt x="2" y="1620"/>
                  </a:lnTo>
                  <a:lnTo>
                    <a:pt x="0" y="1616"/>
                  </a:lnTo>
                  <a:lnTo>
                    <a:pt x="0" y="1610"/>
                  </a:lnTo>
                  <a:lnTo>
                    <a:pt x="1" y="1609"/>
                  </a:lnTo>
                  <a:lnTo>
                    <a:pt x="4" y="1606"/>
                  </a:lnTo>
                  <a:lnTo>
                    <a:pt x="10" y="1600"/>
                  </a:lnTo>
                  <a:lnTo>
                    <a:pt x="12" y="1594"/>
                  </a:lnTo>
                  <a:lnTo>
                    <a:pt x="12" y="1587"/>
                  </a:lnTo>
                  <a:lnTo>
                    <a:pt x="12" y="1573"/>
                  </a:lnTo>
                  <a:lnTo>
                    <a:pt x="18" y="1573"/>
                  </a:lnTo>
                  <a:lnTo>
                    <a:pt x="20" y="1564"/>
                  </a:lnTo>
                  <a:lnTo>
                    <a:pt x="21" y="1555"/>
                  </a:lnTo>
                  <a:lnTo>
                    <a:pt x="23" y="1548"/>
                  </a:lnTo>
                  <a:lnTo>
                    <a:pt x="23" y="1539"/>
                  </a:lnTo>
                  <a:lnTo>
                    <a:pt x="23" y="1532"/>
                  </a:lnTo>
                  <a:lnTo>
                    <a:pt x="20" y="1518"/>
                  </a:lnTo>
                  <a:lnTo>
                    <a:pt x="15" y="1503"/>
                  </a:lnTo>
                  <a:lnTo>
                    <a:pt x="18" y="1492"/>
                  </a:lnTo>
                  <a:lnTo>
                    <a:pt x="18" y="1483"/>
                  </a:lnTo>
                  <a:lnTo>
                    <a:pt x="18" y="1478"/>
                  </a:lnTo>
                  <a:lnTo>
                    <a:pt x="17" y="1475"/>
                  </a:lnTo>
                  <a:lnTo>
                    <a:pt x="14" y="1470"/>
                  </a:lnTo>
                  <a:lnTo>
                    <a:pt x="10" y="1467"/>
                  </a:lnTo>
                  <a:lnTo>
                    <a:pt x="10" y="1465"/>
                  </a:lnTo>
                  <a:lnTo>
                    <a:pt x="8" y="1463"/>
                  </a:lnTo>
                  <a:lnTo>
                    <a:pt x="7" y="1459"/>
                  </a:lnTo>
                  <a:lnTo>
                    <a:pt x="7" y="1456"/>
                  </a:lnTo>
                  <a:lnTo>
                    <a:pt x="8" y="1450"/>
                  </a:lnTo>
                  <a:lnTo>
                    <a:pt x="10" y="1444"/>
                  </a:lnTo>
                  <a:lnTo>
                    <a:pt x="11" y="1443"/>
                  </a:lnTo>
                  <a:lnTo>
                    <a:pt x="14" y="1442"/>
                  </a:lnTo>
                  <a:lnTo>
                    <a:pt x="17" y="1440"/>
                  </a:lnTo>
                  <a:lnTo>
                    <a:pt x="18" y="1439"/>
                  </a:lnTo>
                  <a:lnTo>
                    <a:pt x="23" y="1431"/>
                  </a:lnTo>
                  <a:lnTo>
                    <a:pt x="24" y="1423"/>
                  </a:lnTo>
                  <a:lnTo>
                    <a:pt x="25" y="1414"/>
                  </a:lnTo>
                  <a:lnTo>
                    <a:pt x="30" y="1406"/>
                  </a:lnTo>
                  <a:lnTo>
                    <a:pt x="33" y="1403"/>
                  </a:lnTo>
                  <a:lnTo>
                    <a:pt x="37" y="1398"/>
                  </a:lnTo>
                  <a:lnTo>
                    <a:pt x="40" y="1395"/>
                  </a:lnTo>
                  <a:lnTo>
                    <a:pt x="43" y="1393"/>
                  </a:lnTo>
                  <a:lnTo>
                    <a:pt x="46" y="1387"/>
                  </a:lnTo>
                  <a:lnTo>
                    <a:pt x="47" y="1382"/>
                  </a:lnTo>
                  <a:lnTo>
                    <a:pt x="50" y="1371"/>
                  </a:lnTo>
                  <a:lnTo>
                    <a:pt x="53" y="1361"/>
                  </a:lnTo>
                  <a:lnTo>
                    <a:pt x="57" y="1351"/>
                  </a:lnTo>
                  <a:lnTo>
                    <a:pt x="59" y="1349"/>
                  </a:lnTo>
                  <a:lnTo>
                    <a:pt x="60" y="1348"/>
                  </a:lnTo>
                  <a:lnTo>
                    <a:pt x="64" y="1345"/>
                  </a:lnTo>
                  <a:lnTo>
                    <a:pt x="69" y="1342"/>
                  </a:lnTo>
                  <a:lnTo>
                    <a:pt x="72" y="1339"/>
                  </a:lnTo>
                  <a:lnTo>
                    <a:pt x="73" y="1335"/>
                  </a:lnTo>
                  <a:lnTo>
                    <a:pt x="73" y="1331"/>
                  </a:lnTo>
                  <a:lnTo>
                    <a:pt x="74" y="1326"/>
                  </a:lnTo>
                  <a:lnTo>
                    <a:pt x="76" y="1325"/>
                  </a:lnTo>
                  <a:lnTo>
                    <a:pt x="76" y="1323"/>
                  </a:lnTo>
                  <a:lnTo>
                    <a:pt x="77" y="1322"/>
                  </a:lnTo>
                  <a:lnTo>
                    <a:pt x="80" y="1322"/>
                  </a:lnTo>
                  <a:lnTo>
                    <a:pt x="83" y="1322"/>
                  </a:lnTo>
                  <a:lnTo>
                    <a:pt x="86" y="1322"/>
                  </a:lnTo>
                  <a:lnTo>
                    <a:pt x="90" y="1321"/>
                  </a:lnTo>
                  <a:lnTo>
                    <a:pt x="93" y="1313"/>
                  </a:lnTo>
                  <a:lnTo>
                    <a:pt x="95" y="1312"/>
                  </a:lnTo>
                  <a:lnTo>
                    <a:pt x="96" y="1309"/>
                  </a:lnTo>
                  <a:lnTo>
                    <a:pt x="99" y="1306"/>
                  </a:lnTo>
                  <a:lnTo>
                    <a:pt x="103" y="1303"/>
                  </a:lnTo>
                  <a:lnTo>
                    <a:pt x="112" y="1299"/>
                  </a:lnTo>
                  <a:lnTo>
                    <a:pt x="119" y="1293"/>
                  </a:lnTo>
                  <a:lnTo>
                    <a:pt x="126" y="1287"/>
                  </a:lnTo>
                  <a:lnTo>
                    <a:pt x="132" y="1279"/>
                  </a:lnTo>
                  <a:lnTo>
                    <a:pt x="135" y="1274"/>
                  </a:lnTo>
                  <a:lnTo>
                    <a:pt x="138" y="1269"/>
                  </a:lnTo>
                  <a:lnTo>
                    <a:pt x="139" y="1263"/>
                  </a:lnTo>
                  <a:lnTo>
                    <a:pt x="141" y="1256"/>
                  </a:lnTo>
                  <a:lnTo>
                    <a:pt x="141" y="1250"/>
                  </a:lnTo>
                  <a:lnTo>
                    <a:pt x="141" y="1243"/>
                  </a:lnTo>
                  <a:lnTo>
                    <a:pt x="139" y="1240"/>
                  </a:lnTo>
                  <a:lnTo>
                    <a:pt x="136" y="1236"/>
                  </a:lnTo>
                  <a:lnTo>
                    <a:pt x="135" y="1231"/>
                  </a:lnTo>
                  <a:lnTo>
                    <a:pt x="135" y="1228"/>
                  </a:lnTo>
                  <a:lnTo>
                    <a:pt x="135" y="1227"/>
                  </a:lnTo>
                  <a:lnTo>
                    <a:pt x="135" y="1224"/>
                  </a:lnTo>
                  <a:lnTo>
                    <a:pt x="136" y="1221"/>
                  </a:lnTo>
                  <a:lnTo>
                    <a:pt x="139" y="1215"/>
                  </a:lnTo>
                  <a:lnTo>
                    <a:pt x="144" y="1211"/>
                  </a:lnTo>
                  <a:lnTo>
                    <a:pt x="145" y="1207"/>
                  </a:lnTo>
                  <a:lnTo>
                    <a:pt x="145" y="1205"/>
                  </a:lnTo>
                  <a:lnTo>
                    <a:pt x="145" y="1204"/>
                  </a:lnTo>
                  <a:lnTo>
                    <a:pt x="144" y="1202"/>
                  </a:lnTo>
                  <a:lnTo>
                    <a:pt x="144" y="1201"/>
                  </a:lnTo>
                  <a:lnTo>
                    <a:pt x="142" y="1201"/>
                  </a:lnTo>
                  <a:lnTo>
                    <a:pt x="142" y="1198"/>
                  </a:lnTo>
                  <a:lnTo>
                    <a:pt x="145" y="1194"/>
                  </a:lnTo>
                  <a:lnTo>
                    <a:pt x="151" y="1187"/>
                  </a:lnTo>
                  <a:lnTo>
                    <a:pt x="155" y="1181"/>
                  </a:lnTo>
                  <a:lnTo>
                    <a:pt x="159" y="1177"/>
                  </a:lnTo>
                  <a:lnTo>
                    <a:pt x="162" y="1177"/>
                  </a:lnTo>
                  <a:lnTo>
                    <a:pt x="165" y="1177"/>
                  </a:lnTo>
                  <a:lnTo>
                    <a:pt x="168" y="1177"/>
                  </a:lnTo>
                  <a:lnTo>
                    <a:pt x="171" y="1177"/>
                  </a:lnTo>
                  <a:lnTo>
                    <a:pt x="175" y="1174"/>
                  </a:lnTo>
                  <a:lnTo>
                    <a:pt x="181" y="1171"/>
                  </a:lnTo>
                  <a:lnTo>
                    <a:pt x="190" y="1162"/>
                  </a:lnTo>
                  <a:lnTo>
                    <a:pt x="194" y="1158"/>
                  </a:lnTo>
                  <a:lnTo>
                    <a:pt x="197" y="1152"/>
                  </a:lnTo>
                  <a:lnTo>
                    <a:pt x="200" y="1142"/>
                  </a:lnTo>
                  <a:lnTo>
                    <a:pt x="203" y="1131"/>
                  </a:lnTo>
                  <a:lnTo>
                    <a:pt x="207" y="1119"/>
                  </a:lnTo>
                  <a:lnTo>
                    <a:pt x="217" y="1116"/>
                  </a:lnTo>
                  <a:lnTo>
                    <a:pt x="228" y="1132"/>
                  </a:lnTo>
                  <a:lnTo>
                    <a:pt x="236" y="1132"/>
                  </a:lnTo>
                  <a:lnTo>
                    <a:pt x="243" y="1132"/>
                  </a:lnTo>
                  <a:lnTo>
                    <a:pt x="252" y="1131"/>
                  </a:lnTo>
                  <a:lnTo>
                    <a:pt x="256" y="1131"/>
                  </a:lnTo>
                  <a:lnTo>
                    <a:pt x="259" y="1129"/>
                  </a:lnTo>
                  <a:lnTo>
                    <a:pt x="260" y="1128"/>
                  </a:lnTo>
                  <a:lnTo>
                    <a:pt x="260" y="1126"/>
                  </a:lnTo>
                  <a:lnTo>
                    <a:pt x="262" y="1125"/>
                  </a:lnTo>
                  <a:lnTo>
                    <a:pt x="263" y="1123"/>
                  </a:lnTo>
                  <a:lnTo>
                    <a:pt x="264" y="1123"/>
                  </a:lnTo>
                  <a:lnTo>
                    <a:pt x="266" y="1125"/>
                  </a:lnTo>
                  <a:lnTo>
                    <a:pt x="267" y="1129"/>
                  </a:lnTo>
                  <a:lnTo>
                    <a:pt x="272" y="1132"/>
                  </a:lnTo>
                  <a:lnTo>
                    <a:pt x="276" y="1132"/>
                  </a:lnTo>
                  <a:lnTo>
                    <a:pt x="279" y="1132"/>
                  </a:lnTo>
                  <a:lnTo>
                    <a:pt x="282" y="1129"/>
                  </a:lnTo>
                  <a:lnTo>
                    <a:pt x="286" y="1125"/>
                  </a:lnTo>
                  <a:lnTo>
                    <a:pt x="290" y="1119"/>
                  </a:lnTo>
                  <a:lnTo>
                    <a:pt x="292" y="1118"/>
                  </a:lnTo>
                  <a:lnTo>
                    <a:pt x="295" y="1116"/>
                  </a:lnTo>
                  <a:lnTo>
                    <a:pt x="299" y="1115"/>
                  </a:lnTo>
                  <a:lnTo>
                    <a:pt x="305" y="1115"/>
                  </a:lnTo>
                  <a:lnTo>
                    <a:pt x="309" y="1115"/>
                  </a:lnTo>
                  <a:lnTo>
                    <a:pt x="313" y="1113"/>
                  </a:lnTo>
                  <a:lnTo>
                    <a:pt x="316" y="1109"/>
                  </a:lnTo>
                  <a:lnTo>
                    <a:pt x="318" y="1106"/>
                  </a:lnTo>
                  <a:lnTo>
                    <a:pt x="319" y="1105"/>
                  </a:lnTo>
                  <a:lnTo>
                    <a:pt x="322" y="1105"/>
                  </a:lnTo>
                  <a:lnTo>
                    <a:pt x="325" y="1105"/>
                  </a:lnTo>
                  <a:lnTo>
                    <a:pt x="328" y="1105"/>
                  </a:lnTo>
                  <a:lnTo>
                    <a:pt x="331" y="1105"/>
                  </a:lnTo>
                  <a:lnTo>
                    <a:pt x="334" y="1103"/>
                  </a:lnTo>
                  <a:lnTo>
                    <a:pt x="338" y="1099"/>
                  </a:lnTo>
                  <a:lnTo>
                    <a:pt x="341" y="1096"/>
                  </a:lnTo>
                  <a:lnTo>
                    <a:pt x="342" y="1095"/>
                  </a:lnTo>
                  <a:lnTo>
                    <a:pt x="345" y="1093"/>
                  </a:lnTo>
                  <a:lnTo>
                    <a:pt x="348" y="1093"/>
                  </a:lnTo>
                  <a:lnTo>
                    <a:pt x="351" y="1093"/>
                  </a:lnTo>
                  <a:lnTo>
                    <a:pt x="358" y="1095"/>
                  </a:lnTo>
                  <a:lnTo>
                    <a:pt x="365" y="1096"/>
                  </a:lnTo>
                  <a:lnTo>
                    <a:pt x="370" y="1096"/>
                  </a:lnTo>
                  <a:lnTo>
                    <a:pt x="374" y="1095"/>
                  </a:lnTo>
                  <a:lnTo>
                    <a:pt x="383" y="1092"/>
                  </a:lnTo>
                  <a:lnTo>
                    <a:pt x="391" y="1089"/>
                  </a:lnTo>
                  <a:lnTo>
                    <a:pt x="397" y="1089"/>
                  </a:lnTo>
                  <a:lnTo>
                    <a:pt x="416" y="1089"/>
                  </a:lnTo>
                  <a:lnTo>
                    <a:pt x="423" y="1087"/>
                  </a:lnTo>
                  <a:lnTo>
                    <a:pt x="433" y="1086"/>
                  </a:lnTo>
                  <a:lnTo>
                    <a:pt x="437" y="1092"/>
                  </a:lnTo>
                  <a:lnTo>
                    <a:pt x="439" y="1095"/>
                  </a:lnTo>
                  <a:lnTo>
                    <a:pt x="442" y="1096"/>
                  </a:lnTo>
                  <a:lnTo>
                    <a:pt x="443" y="1095"/>
                  </a:lnTo>
                  <a:lnTo>
                    <a:pt x="444" y="1092"/>
                  </a:lnTo>
                  <a:lnTo>
                    <a:pt x="447" y="1086"/>
                  </a:lnTo>
                  <a:lnTo>
                    <a:pt x="452" y="1086"/>
                  </a:lnTo>
                  <a:lnTo>
                    <a:pt x="456" y="1089"/>
                  </a:lnTo>
                  <a:lnTo>
                    <a:pt x="465" y="1090"/>
                  </a:lnTo>
                  <a:lnTo>
                    <a:pt x="469" y="1092"/>
                  </a:lnTo>
                  <a:lnTo>
                    <a:pt x="475" y="1090"/>
                  </a:lnTo>
                  <a:lnTo>
                    <a:pt x="479" y="1089"/>
                  </a:lnTo>
                  <a:lnTo>
                    <a:pt x="483" y="1086"/>
                  </a:lnTo>
                  <a:lnTo>
                    <a:pt x="489" y="1083"/>
                  </a:lnTo>
                  <a:lnTo>
                    <a:pt x="493" y="1083"/>
                  </a:lnTo>
                  <a:lnTo>
                    <a:pt x="502" y="1086"/>
                  </a:lnTo>
                  <a:lnTo>
                    <a:pt x="502" y="1093"/>
                  </a:lnTo>
                  <a:lnTo>
                    <a:pt x="506" y="1095"/>
                  </a:lnTo>
                  <a:lnTo>
                    <a:pt x="509" y="1093"/>
                  </a:lnTo>
                  <a:lnTo>
                    <a:pt x="514" y="1090"/>
                  </a:lnTo>
                  <a:lnTo>
                    <a:pt x="519" y="1090"/>
                  </a:lnTo>
                  <a:lnTo>
                    <a:pt x="512" y="1102"/>
                  </a:lnTo>
                  <a:lnTo>
                    <a:pt x="505" y="1113"/>
                  </a:lnTo>
                  <a:lnTo>
                    <a:pt x="505" y="1115"/>
                  </a:lnTo>
                  <a:lnTo>
                    <a:pt x="505" y="1119"/>
                  </a:lnTo>
                  <a:lnTo>
                    <a:pt x="505" y="1122"/>
                  </a:lnTo>
                  <a:lnTo>
                    <a:pt x="505" y="1123"/>
                  </a:lnTo>
                  <a:lnTo>
                    <a:pt x="509" y="1125"/>
                  </a:lnTo>
                  <a:lnTo>
                    <a:pt x="514" y="1123"/>
                  </a:lnTo>
                  <a:lnTo>
                    <a:pt x="511" y="1136"/>
                  </a:lnTo>
                  <a:lnTo>
                    <a:pt x="509" y="1146"/>
                  </a:lnTo>
                  <a:lnTo>
                    <a:pt x="508" y="1152"/>
                  </a:lnTo>
                  <a:lnTo>
                    <a:pt x="506" y="1154"/>
                  </a:lnTo>
                  <a:lnTo>
                    <a:pt x="504" y="1155"/>
                  </a:lnTo>
                  <a:lnTo>
                    <a:pt x="501" y="1156"/>
                  </a:lnTo>
                  <a:lnTo>
                    <a:pt x="499" y="1158"/>
                  </a:lnTo>
                  <a:lnTo>
                    <a:pt x="499" y="1159"/>
                  </a:lnTo>
                  <a:lnTo>
                    <a:pt x="501" y="1162"/>
                  </a:lnTo>
                  <a:lnTo>
                    <a:pt x="502" y="1164"/>
                  </a:lnTo>
                  <a:lnTo>
                    <a:pt x="502" y="1168"/>
                  </a:lnTo>
                  <a:lnTo>
                    <a:pt x="505" y="1169"/>
                  </a:lnTo>
                  <a:lnTo>
                    <a:pt x="506" y="1172"/>
                  </a:lnTo>
                  <a:lnTo>
                    <a:pt x="511" y="1177"/>
                  </a:lnTo>
                  <a:lnTo>
                    <a:pt x="514" y="1174"/>
                  </a:lnTo>
                  <a:lnTo>
                    <a:pt x="515" y="1174"/>
                  </a:lnTo>
                  <a:lnTo>
                    <a:pt x="516" y="1174"/>
                  </a:lnTo>
                  <a:lnTo>
                    <a:pt x="516" y="1177"/>
                  </a:lnTo>
                  <a:lnTo>
                    <a:pt x="518" y="1179"/>
                  </a:lnTo>
                  <a:lnTo>
                    <a:pt x="518" y="1182"/>
                  </a:lnTo>
                  <a:lnTo>
                    <a:pt x="518" y="1184"/>
                  </a:lnTo>
                  <a:lnTo>
                    <a:pt x="519" y="1185"/>
                  </a:lnTo>
                  <a:lnTo>
                    <a:pt x="522" y="1187"/>
                  </a:lnTo>
                  <a:lnTo>
                    <a:pt x="525" y="1187"/>
                  </a:lnTo>
                  <a:lnTo>
                    <a:pt x="529" y="1187"/>
                  </a:lnTo>
                  <a:lnTo>
                    <a:pt x="532" y="1188"/>
                  </a:lnTo>
                  <a:lnTo>
                    <a:pt x="532" y="1192"/>
                  </a:lnTo>
                  <a:lnTo>
                    <a:pt x="540" y="1195"/>
                  </a:lnTo>
                  <a:lnTo>
                    <a:pt x="545" y="1195"/>
                  </a:lnTo>
                  <a:lnTo>
                    <a:pt x="555" y="1195"/>
                  </a:lnTo>
                  <a:lnTo>
                    <a:pt x="565" y="1195"/>
                  </a:lnTo>
                  <a:lnTo>
                    <a:pt x="570" y="1197"/>
                  </a:lnTo>
                  <a:lnTo>
                    <a:pt x="574" y="1198"/>
                  </a:lnTo>
                  <a:lnTo>
                    <a:pt x="577" y="1201"/>
                  </a:lnTo>
                  <a:lnTo>
                    <a:pt x="581" y="1204"/>
                  </a:lnTo>
                  <a:lnTo>
                    <a:pt x="587" y="1213"/>
                  </a:lnTo>
                  <a:lnTo>
                    <a:pt x="593" y="1220"/>
                  </a:lnTo>
                  <a:lnTo>
                    <a:pt x="596" y="1224"/>
                  </a:lnTo>
                  <a:lnTo>
                    <a:pt x="599" y="1227"/>
                  </a:lnTo>
                  <a:lnTo>
                    <a:pt x="604" y="1228"/>
                  </a:lnTo>
                  <a:lnTo>
                    <a:pt x="610" y="1231"/>
                  </a:lnTo>
                  <a:lnTo>
                    <a:pt x="622" y="1234"/>
                  </a:lnTo>
                  <a:lnTo>
                    <a:pt x="633" y="1236"/>
                  </a:lnTo>
                  <a:lnTo>
                    <a:pt x="646" y="1240"/>
                  </a:lnTo>
                  <a:lnTo>
                    <a:pt x="650" y="1244"/>
                  </a:lnTo>
                  <a:lnTo>
                    <a:pt x="655" y="1249"/>
                  </a:lnTo>
                  <a:lnTo>
                    <a:pt x="663" y="1240"/>
                  </a:lnTo>
                  <a:lnTo>
                    <a:pt x="673" y="1231"/>
                  </a:lnTo>
                  <a:lnTo>
                    <a:pt x="673" y="1230"/>
                  </a:lnTo>
                  <a:lnTo>
                    <a:pt x="673" y="1227"/>
                  </a:lnTo>
                  <a:lnTo>
                    <a:pt x="673" y="1223"/>
                  </a:lnTo>
                  <a:lnTo>
                    <a:pt x="673" y="1221"/>
                  </a:lnTo>
                  <a:lnTo>
                    <a:pt x="669" y="1217"/>
                  </a:lnTo>
                  <a:lnTo>
                    <a:pt x="666" y="1214"/>
                  </a:lnTo>
                  <a:lnTo>
                    <a:pt x="665" y="1213"/>
                  </a:lnTo>
                  <a:lnTo>
                    <a:pt x="671" y="1205"/>
                  </a:lnTo>
                  <a:lnTo>
                    <a:pt x="678" y="1197"/>
                  </a:lnTo>
                  <a:lnTo>
                    <a:pt x="686" y="1191"/>
                  </a:lnTo>
                  <a:lnTo>
                    <a:pt x="691" y="1188"/>
                  </a:lnTo>
                  <a:lnTo>
                    <a:pt x="695" y="1188"/>
                  </a:lnTo>
                  <a:lnTo>
                    <a:pt x="708" y="1191"/>
                  </a:lnTo>
                  <a:lnTo>
                    <a:pt x="724" y="1195"/>
                  </a:lnTo>
                  <a:lnTo>
                    <a:pt x="727" y="1207"/>
                  </a:lnTo>
                  <a:lnTo>
                    <a:pt x="728" y="1207"/>
                  </a:lnTo>
                  <a:lnTo>
                    <a:pt x="731" y="1208"/>
                  </a:lnTo>
                  <a:lnTo>
                    <a:pt x="735" y="1207"/>
                  </a:lnTo>
                  <a:lnTo>
                    <a:pt x="741" y="1207"/>
                  </a:lnTo>
                  <a:lnTo>
                    <a:pt x="745" y="1207"/>
                  </a:lnTo>
                  <a:lnTo>
                    <a:pt x="757" y="1214"/>
                  </a:lnTo>
                  <a:lnTo>
                    <a:pt x="767" y="1221"/>
                  </a:lnTo>
                  <a:lnTo>
                    <a:pt x="767" y="1224"/>
                  </a:lnTo>
                  <a:lnTo>
                    <a:pt x="771" y="1224"/>
                  </a:lnTo>
                  <a:lnTo>
                    <a:pt x="774" y="1223"/>
                  </a:lnTo>
                  <a:lnTo>
                    <a:pt x="779" y="1221"/>
                  </a:lnTo>
                  <a:lnTo>
                    <a:pt x="784" y="1221"/>
                  </a:lnTo>
                  <a:lnTo>
                    <a:pt x="789" y="1223"/>
                  </a:lnTo>
                  <a:lnTo>
                    <a:pt x="794" y="1227"/>
                  </a:lnTo>
                  <a:lnTo>
                    <a:pt x="806" y="1234"/>
                  </a:lnTo>
                  <a:lnTo>
                    <a:pt x="820" y="1227"/>
                  </a:lnTo>
                  <a:lnTo>
                    <a:pt x="820" y="1224"/>
                  </a:lnTo>
                  <a:lnTo>
                    <a:pt x="820" y="1221"/>
                  </a:lnTo>
                  <a:lnTo>
                    <a:pt x="819" y="1220"/>
                  </a:lnTo>
                  <a:lnTo>
                    <a:pt x="820" y="1218"/>
                  </a:lnTo>
                  <a:lnTo>
                    <a:pt x="822" y="1217"/>
                  </a:lnTo>
                  <a:lnTo>
                    <a:pt x="823" y="1217"/>
                  </a:lnTo>
                  <a:lnTo>
                    <a:pt x="826" y="1220"/>
                  </a:lnTo>
                  <a:lnTo>
                    <a:pt x="829" y="1221"/>
                  </a:lnTo>
                  <a:lnTo>
                    <a:pt x="830" y="1224"/>
                  </a:lnTo>
                  <a:lnTo>
                    <a:pt x="830" y="1221"/>
                  </a:lnTo>
                  <a:lnTo>
                    <a:pt x="839" y="1221"/>
                  </a:lnTo>
                  <a:lnTo>
                    <a:pt x="842" y="1221"/>
                  </a:lnTo>
                  <a:lnTo>
                    <a:pt x="859" y="1224"/>
                  </a:lnTo>
                  <a:lnTo>
                    <a:pt x="868" y="1218"/>
                  </a:lnTo>
                  <a:lnTo>
                    <a:pt x="874" y="1215"/>
                  </a:lnTo>
                  <a:lnTo>
                    <a:pt x="876" y="1215"/>
                  </a:lnTo>
                  <a:lnTo>
                    <a:pt x="878" y="1215"/>
                  </a:lnTo>
                  <a:lnTo>
                    <a:pt x="879" y="1218"/>
                  </a:lnTo>
                  <a:lnTo>
                    <a:pt x="881" y="1220"/>
                  </a:lnTo>
                  <a:lnTo>
                    <a:pt x="882" y="1220"/>
                  </a:lnTo>
                  <a:lnTo>
                    <a:pt x="884" y="1221"/>
                  </a:lnTo>
                  <a:lnTo>
                    <a:pt x="882" y="1215"/>
                  </a:lnTo>
                  <a:lnTo>
                    <a:pt x="881" y="1213"/>
                  </a:lnTo>
                  <a:lnTo>
                    <a:pt x="885" y="1213"/>
                  </a:lnTo>
                  <a:lnTo>
                    <a:pt x="889" y="1213"/>
                  </a:lnTo>
                  <a:lnTo>
                    <a:pt x="891" y="1217"/>
                  </a:lnTo>
                  <a:lnTo>
                    <a:pt x="892" y="1220"/>
                  </a:lnTo>
                  <a:lnTo>
                    <a:pt x="894" y="1220"/>
                  </a:lnTo>
                  <a:lnTo>
                    <a:pt x="895" y="1221"/>
                  </a:lnTo>
                  <a:lnTo>
                    <a:pt x="897" y="1220"/>
                  </a:lnTo>
                  <a:lnTo>
                    <a:pt x="901" y="1218"/>
                  </a:lnTo>
                  <a:lnTo>
                    <a:pt x="905" y="1215"/>
                  </a:lnTo>
                  <a:lnTo>
                    <a:pt x="912" y="1215"/>
                  </a:lnTo>
                  <a:lnTo>
                    <a:pt x="918" y="1215"/>
                  </a:lnTo>
                  <a:lnTo>
                    <a:pt x="925" y="1215"/>
                  </a:lnTo>
                  <a:lnTo>
                    <a:pt x="933" y="1215"/>
                  </a:lnTo>
                  <a:lnTo>
                    <a:pt x="937" y="1214"/>
                  </a:lnTo>
                  <a:lnTo>
                    <a:pt x="941" y="1210"/>
                  </a:lnTo>
                  <a:lnTo>
                    <a:pt x="943" y="1207"/>
                  </a:lnTo>
                  <a:lnTo>
                    <a:pt x="941" y="1204"/>
                  </a:lnTo>
                  <a:lnTo>
                    <a:pt x="941" y="1201"/>
                  </a:lnTo>
                  <a:lnTo>
                    <a:pt x="941" y="1198"/>
                  </a:lnTo>
                  <a:lnTo>
                    <a:pt x="943" y="1197"/>
                  </a:lnTo>
                  <a:lnTo>
                    <a:pt x="946" y="1194"/>
                  </a:lnTo>
                  <a:lnTo>
                    <a:pt x="950" y="1191"/>
                  </a:lnTo>
                  <a:lnTo>
                    <a:pt x="950" y="1188"/>
                  </a:lnTo>
                  <a:lnTo>
                    <a:pt x="948" y="1187"/>
                  </a:lnTo>
                  <a:lnTo>
                    <a:pt x="947" y="1185"/>
                  </a:lnTo>
                  <a:lnTo>
                    <a:pt x="947" y="1184"/>
                  </a:lnTo>
                  <a:lnTo>
                    <a:pt x="947" y="1182"/>
                  </a:lnTo>
                  <a:lnTo>
                    <a:pt x="950" y="1177"/>
                  </a:lnTo>
                  <a:lnTo>
                    <a:pt x="956" y="1168"/>
                  </a:lnTo>
                  <a:lnTo>
                    <a:pt x="960" y="1158"/>
                  </a:lnTo>
                  <a:lnTo>
                    <a:pt x="961" y="1154"/>
                  </a:lnTo>
                  <a:lnTo>
                    <a:pt x="961" y="1151"/>
                  </a:lnTo>
                  <a:lnTo>
                    <a:pt x="960" y="1149"/>
                  </a:lnTo>
                  <a:lnTo>
                    <a:pt x="959" y="1148"/>
                  </a:lnTo>
                  <a:lnTo>
                    <a:pt x="956" y="1146"/>
                  </a:lnTo>
                  <a:lnTo>
                    <a:pt x="956" y="1143"/>
                  </a:lnTo>
                  <a:lnTo>
                    <a:pt x="957" y="1141"/>
                  </a:lnTo>
                  <a:lnTo>
                    <a:pt x="959" y="1136"/>
                  </a:lnTo>
                  <a:lnTo>
                    <a:pt x="959" y="1132"/>
                  </a:lnTo>
                  <a:lnTo>
                    <a:pt x="956" y="1120"/>
                  </a:lnTo>
                  <a:lnTo>
                    <a:pt x="954" y="1115"/>
                  </a:lnTo>
                  <a:lnTo>
                    <a:pt x="953" y="1107"/>
                  </a:lnTo>
                  <a:lnTo>
                    <a:pt x="959" y="1105"/>
                  </a:lnTo>
                  <a:lnTo>
                    <a:pt x="959" y="1100"/>
                  </a:lnTo>
                  <a:lnTo>
                    <a:pt x="957" y="1096"/>
                  </a:lnTo>
                  <a:lnTo>
                    <a:pt x="956" y="1093"/>
                  </a:lnTo>
                  <a:lnTo>
                    <a:pt x="956" y="1090"/>
                  </a:lnTo>
                  <a:lnTo>
                    <a:pt x="953" y="1093"/>
                  </a:lnTo>
                  <a:lnTo>
                    <a:pt x="951" y="1096"/>
                  </a:lnTo>
                  <a:lnTo>
                    <a:pt x="948" y="1100"/>
                  </a:lnTo>
                  <a:lnTo>
                    <a:pt x="948" y="1102"/>
                  </a:lnTo>
                  <a:lnTo>
                    <a:pt x="947" y="1102"/>
                  </a:lnTo>
                  <a:lnTo>
                    <a:pt x="946" y="1102"/>
                  </a:lnTo>
                  <a:lnTo>
                    <a:pt x="943" y="1102"/>
                  </a:lnTo>
                  <a:lnTo>
                    <a:pt x="940" y="1102"/>
                  </a:lnTo>
                  <a:lnTo>
                    <a:pt x="938" y="1099"/>
                  </a:lnTo>
                  <a:lnTo>
                    <a:pt x="937" y="1099"/>
                  </a:lnTo>
                  <a:lnTo>
                    <a:pt x="936" y="1099"/>
                  </a:lnTo>
                  <a:lnTo>
                    <a:pt x="931" y="1103"/>
                  </a:lnTo>
                  <a:lnTo>
                    <a:pt x="924" y="1109"/>
                  </a:lnTo>
                  <a:lnTo>
                    <a:pt x="918" y="1112"/>
                  </a:lnTo>
                  <a:lnTo>
                    <a:pt x="912" y="1115"/>
                  </a:lnTo>
                  <a:lnTo>
                    <a:pt x="907" y="1116"/>
                  </a:lnTo>
                  <a:lnTo>
                    <a:pt x="904" y="1116"/>
                  </a:lnTo>
                  <a:lnTo>
                    <a:pt x="900" y="1116"/>
                  </a:lnTo>
                  <a:lnTo>
                    <a:pt x="898" y="1115"/>
                  </a:lnTo>
                  <a:lnTo>
                    <a:pt x="895" y="1110"/>
                  </a:lnTo>
                  <a:lnTo>
                    <a:pt x="889" y="1105"/>
                  </a:lnTo>
                  <a:lnTo>
                    <a:pt x="881" y="1100"/>
                  </a:lnTo>
                  <a:lnTo>
                    <a:pt x="874" y="1097"/>
                  </a:lnTo>
                  <a:lnTo>
                    <a:pt x="869" y="1097"/>
                  </a:lnTo>
                  <a:lnTo>
                    <a:pt x="868" y="1099"/>
                  </a:lnTo>
                  <a:lnTo>
                    <a:pt x="865" y="1103"/>
                  </a:lnTo>
                  <a:lnTo>
                    <a:pt x="864" y="1106"/>
                  </a:lnTo>
                  <a:lnTo>
                    <a:pt x="862" y="1110"/>
                  </a:lnTo>
                  <a:lnTo>
                    <a:pt x="859" y="1113"/>
                  </a:lnTo>
                  <a:lnTo>
                    <a:pt x="856" y="1115"/>
                  </a:lnTo>
                  <a:lnTo>
                    <a:pt x="853" y="1115"/>
                  </a:lnTo>
                  <a:lnTo>
                    <a:pt x="851" y="1115"/>
                  </a:lnTo>
                  <a:lnTo>
                    <a:pt x="849" y="1115"/>
                  </a:lnTo>
                  <a:lnTo>
                    <a:pt x="848" y="1116"/>
                  </a:lnTo>
                  <a:lnTo>
                    <a:pt x="842" y="1110"/>
                  </a:lnTo>
                  <a:lnTo>
                    <a:pt x="838" y="1105"/>
                  </a:lnTo>
                  <a:lnTo>
                    <a:pt x="829" y="1093"/>
                  </a:lnTo>
                  <a:lnTo>
                    <a:pt x="823" y="1096"/>
                  </a:lnTo>
                  <a:lnTo>
                    <a:pt x="820" y="1097"/>
                  </a:lnTo>
                  <a:lnTo>
                    <a:pt x="817" y="1096"/>
                  </a:lnTo>
                  <a:lnTo>
                    <a:pt x="817" y="1089"/>
                  </a:lnTo>
                  <a:lnTo>
                    <a:pt x="816" y="1087"/>
                  </a:lnTo>
                  <a:lnTo>
                    <a:pt x="815" y="1087"/>
                  </a:lnTo>
                  <a:lnTo>
                    <a:pt x="810" y="1087"/>
                  </a:lnTo>
                  <a:lnTo>
                    <a:pt x="806" y="1089"/>
                  </a:lnTo>
                  <a:lnTo>
                    <a:pt x="803" y="1089"/>
                  </a:lnTo>
                  <a:lnTo>
                    <a:pt x="803" y="1076"/>
                  </a:lnTo>
                  <a:lnTo>
                    <a:pt x="802" y="1070"/>
                  </a:lnTo>
                  <a:lnTo>
                    <a:pt x="800" y="1063"/>
                  </a:lnTo>
                  <a:lnTo>
                    <a:pt x="796" y="1064"/>
                  </a:lnTo>
                  <a:lnTo>
                    <a:pt x="793" y="1066"/>
                  </a:lnTo>
                  <a:lnTo>
                    <a:pt x="792" y="1061"/>
                  </a:lnTo>
                  <a:lnTo>
                    <a:pt x="792" y="1060"/>
                  </a:lnTo>
                  <a:lnTo>
                    <a:pt x="790" y="1057"/>
                  </a:lnTo>
                  <a:lnTo>
                    <a:pt x="796" y="1056"/>
                  </a:lnTo>
                  <a:lnTo>
                    <a:pt x="799" y="1056"/>
                  </a:lnTo>
                  <a:lnTo>
                    <a:pt x="803" y="1054"/>
                  </a:lnTo>
                  <a:lnTo>
                    <a:pt x="803" y="1053"/>
                  </a:lnTo>
                  <a:lnTo>
                    <a:pt x="800" y="1051"/>
                  </a:lnTo>
                  <a:lnTo>
                    <a:pt x="797" y="1050"/>
                  </a:lnTo>
                  <a:lnTo>
                    <a:pt x="797" y="1044"/>
                  </a:lnTo>
                  <a:lnTo>
                    <a:pt x="799" y="1040"/>
                  </a:lnTo>
                  <a:lnTo>
                    <a:pt x="799" y="1035"/>
                  </a:lnTo>
                  <a:lnTo>
                    <a:pt x="799" y="1033"/>
                  </a:lnTo>
                  <a:lnTo>
                    <a:pt x="797" y="1030"/>
                  </a:lnTo>
                  <a:lnTo>
                    <a:pt x="796" y="1030"/>
                  </a:lnTo>
                  <a:lnTo>
                    <a:pt x="793" y="1028"/>
                  </a:lnTo>
                  <a:lnTo>
                    <a:pt x="787" y="1027"/>
                  </a:lnTo>
                  <a:lnTo>
                    <a:pt x="787" y="1020"/>
                  </a:lnTo>
                  <a:lnTo>
                    <a:pt x="787" y="1017"/>
                  </a:lnTo>
                  <a:lnTo>
                    <a:pt x="789" y="1015"/>
                  </a:lnTo>
                  <a:lnTo>
                    <a:pt x="790" y="1017"/>
                  </a:lnTo>
                  <a:lnTo>
                    <a:pt x="794" y="1010"/>
                  </a:lnTo>
                  <a:lnTo>
                    <a:pt x="800" y="1002"/>
                  </a:lnTo>
                  <a:lnTo>
                    <a:pt x="794" y="1005"/>
                  </a:lnTo>
                  <a:lnTo>
                    <a:pt x="790" y="1008"/>
                  </a:lnTo>
                  <a:lnTo>
                    <a:pt x="789" y="1007"/>
                  </a:lnTo>
                  <a:lnTo>
                    <a:pt x="787" y="1005"/>
                  </a:lnTo>
                  <a:lnTo>
                    <a:pt x="787" y="1002"/>
                  </a:lnTo>
                  <a:lnTo>
                    <a:pt x="787" y="999"/>
                  </a:lnTo>
                  <a:lnTo>
                    <a:pt x="786" y="995"/>
                  </a:lnTo>
                  <a:lnTo>
                    <a:pt x="784" y="991"/>
                  </a:lnTo>
                  <a:lnTo>
                    <a:pt x="764" y="992"/>
                  </a:lnTo>
                  <a:lnTo>
                    <a:pt x="743" y="991"/>
                  </a:lnTo>
                  <a:lnTo>
                    <a:pt x="750" y="1001"/>
                  </a:lnTo>
                  <a:lnTo>
                    <a:pt x="751" y="1004"/>
                  </a:lnTo>
                  <a:lnTo>
                    <a:pt x="751" y="1005"/>
                  </a:lnTo>
                  <a:lnTo>
                    <a:pt x="750" y="1007"/>
                  </a:lnTo>
                  <a:lnTo>
                    <a:pt x="747" y="1007"/>
                  </a:lnTo>
                  <a:lnTo>
                    <a:pt x="737" y="1008"/>
                  </a:lnTo>
                  <a:lnTo>
                    <a:pt x="737" y="1011"/>
                  </a:lnTo>
                  <a:lnTo>
                    <a:pt x="737" y="1012"/>
                  </a:lnTo>
                  <a:lnTo>
                    <a:pt x="734" y="1014"/>
                  </a:lnTo>
                  <a:lnTo>
                    <a:pt x="732" y="1010"/>
                  </a:lnTo>
                  <a:lnTo>
                    <a:pt x="732" y="1008"/>
                  </a:lnTo>
                  <a:lnTo>
                    <a:pt x="732" y="1007"/>
                  </a:lnTo>
                  <a:lnTo>
                    <a:pt x="728" y="1005"/>
                  </a:lnTo>
                  <a:lnTo>
                    <a:pt x="730" y="999"/>
                  </a:lnTo>
                  <a:lnTo>
                    <a:pt x="730" y="998"/>
                  </a:lnTo>
                  <a:lnTo>
                    <a:pt x="728" y="998"/>
                  </a:lnTo>
                  <a:lnTo>
                    <a:pt x="727" y="1001"/>
                  </a:lnTo>
                  <a:lnTo>
                    <a:pt x="721" y="1011"/>
                  </a:lnTo>
                  <a:lnTo>
                    <a:pt x="724" y="1017"/>
                  </a:lnTo>
                  <a:lnTo>
                    <a:pt x="728" y="1023"/>
                  </a:lnTo>
                  <a:lnTo>
                    <a:pt x="732" y="1028"/>
                  </a:lnTo>
                  <a:lnTo>
                    <a:pt x="734" y="1031"/>
                  </a:lnTo>
                  <a:lnTo>
                    <a:pt x="732" y="1033"/>
                  </a:lnTo>
                  <a:lnTo>
                    <a:pt x="731" y="1034"/>
                  </a:lnTo>
                  <a:lnTo>
                    <a:pt x="727" y="1033"/>
                  </a:lnTo>
                  <a:lnTo>
                    <a:pt x="727" y="1038"/>
                  </a:lnTo>
                  <a:lnTo>
                    <a:pt x="728" y="1040"/>
                  </a:lnTo>
                  <a:lnTo>
                    <a:pt x="728" y="1041"/>
                  </a:lnTo>
                  <a:lnTo>
                    <a:pt x="728" y="1044"/>
                  </a:lnTo>
                  <a:lnTo>
                    <a:pt x="731" y="1044"/>
                  </a:lnTo>
                  <a:lnTo>
                    <a:pt x="732" y="1043"/>
                  </a:lnTo>
                  <a:lnTo>
                    <a:pt x="734" y="1041"/>
                  </a:lnTo>
                  <a:lnTo>
                    <a:pt x="737" y="1041"/>
                  </a:lnTo>
                  <a:lnTo>
                    <a:pt x="738" y="1041"/>
                  </a:lnTo>
                  <a:lnTo>
                    <a:pt x="740" y="1043"/>
                  </a:lnTo>
                  <a:lnTo>
                    <a:pt x="741" y="1046"/>
                  </a:lnTo>
                  <a:lnTo>
                    <a:pt x="744" y="1050"/>
                  </a:lnTo>
                  <a:lnTo>
                    <a:pt x="745" y="1053"/>
                  </a:lnTo>
                  <a:lnTo>
                    <a:pt x="748" y="1053"/>
                  </a:lnTo>
                  <a:lnTo>
                    <a:pt x="751" y="1053"/>
                  </a:lnTo>
                  <a:lnTo>
                    <a:pt x="754" y="1054"/>
                  </a:lnTo>
                  <a:lnTo>
                    <a:pt x="757" y="1054"/>
                  </a:lnTo>
                  <a:lnTo>
                    <a:pt x="758" y="1057"/>
                  </a:lnTo>
                  <a:lnTo>
                    <a:pt x="758" y="1060"/>
                  </a:lnTo>
                  <a:lnTo>
                    <a:pt x="760" y="1066"/>
                  </a:lnTo>
                  <a:lnTo>
                    <a:pt x="760" y="1069"/>
                  </a:lnTo>
                  <a:lnTo>
                    <a:pt x="758" y="1067"/>
                  </a:lnTo>
                  <a:lnTo>
                    <a:pt x="756" y="1063"/>
                  </a:lnTo>
                  <a:lnTo>
                    <a:pt x="754" y="1061"/>
                  </a:lnTo>
                  <a:lnTo>
                    <a:pt x="754" y="1060"/>
                  </a:lnTo>
                  <a:lnTo>
                    <a:pt x="751" y="1060"/>
                  </a:lnTo>
                  <a:lnTo>
                    <a:pt x="748" y="1060"/>
                  </a:lnTo>
                  <a:lnTo>
                    <a:pt x="745" y="1061"/>
                  </a:lnTo>
                  <a:lnTo>
                    <a:pt x="743" y="1060"/>
                  </a:lnTo>
                  <a:lnTo>
                    <a:pt x="748" y="1063"/>
                  </a:lnTo>
                  <a:lnTo>
                    <a:pt x="748" y="1074"/>
                  </a:lnTo>
                  <a:lnTo>
                    <a:pt x="743" y="1073"/>
                  </a:lnTo>
                  <a:lnTo>
                    <a:pt x="740" y="1070"/>
                  </a:lnTo>
                  <a:lnTo>
                    <a:pt x="737" y="1070"/>
                  </a:lnTo>
                  <a:lnTo>
                    <a:pt x="731" y="1071"/>
                  </a:lnTo>
                  <a:lnTo>
                    <a:pt x="730" y="1073"/>
                  </a:lnTo>
                  <a:lnTo>
                    <a:pt x="731" y="1074"/>
                  </a:lnTo>
                  <a:lnTo>
                    <a:pt x="734" y="1074"/>
                  </a:lnTo>
                  <a:lnTo>
                    <a:pt x="737" y="1083"/>
                  </a:lnTo>
                  <a:lnTo>
                    <a:pt x="734" y="1083"/>
                  </a:lnTo>
                  <a:lnTo>
                    <a:pt x="730" y="1083"/>
                  </a:lnTo>
                  <a:lnTo>
                    <a:pt x="727" y="1082"/>
                  </a:lnTo>
                  <a:lnTo>
                    <a:pt x="724" y="1083"/>
                  </a:lnTo>
                  <a:lnTo>
                    <a:pt x="722" y="1083"/>
                  </a:lnTo>
                  <a:lnTo>
                    <a:pt x="722" y="1084"/>
                  </a:lnTo>
                  <a:lnTo>
                    <a:pt x="724" y="1087"/>
                  </a:lnTo>
                  <a:lnTo>
                    <a:pt x="727" y="1090"/>
                  </a:lnTo>
                  <a:lnTo>
                    <a:pt x="704" y="1090"/>
                  </a:lnTo>
                  <a:lnTo>
                    <a:pt x="704" y="1084"/>
                  </a:lnTo>
                  <a:lnTo>
                    <a:pt x="702" y="1079"/>
                  </a:lnTo>
                  <a:lnTo>
                    <a:pt x="698" y="1066"/>
                  </a:lnTo>
                  <a:lnTo>
                    <a:pt x="711" y="1066"/>
                  </a:lnTo>
                  <a:lnTo>
                    <a:pt x="718" y="1066"/>
                  </a:lnTo>
                  <a:lnTo>
                    <a:pt x="727" y="1069"/>
                  </a:lnTo>
                  <a:lnTo>
                    <a:pt x="721" y="1066"/>
                  </a:lnTo>
                  <a:lnTo>
                    <a:pt x="715" y="1060"/>
                  </a:lnTo>
                  <a:lnTo>
                    <a:pt x="711" y="1059"/>
                  </a:lnTo>
                  <a:lnTo>
                    <a:pt x="708" y="1057"/>
                  </a:lnTo>
                  <a:lnTo>
                    <a:pt x="704" y="1057"/>
                  </a:lnTo>
                  <a:lnTo>
                    <a:pt x="698" y="1057"/>
                  </a:lnTo>
                  <a:lnTo>
                    <a:pt x="696" y="1060"/>
                  </a:lnTo>
                  <a:lnTo>
                    <a:pt x="695" y="1061"/>
                  </a:lnTo>
                  <a:lnTo>
                    <a:pt x="692" y="1063"/>
                  </a:lnTo>
                  <a:lnTo>
                    <a:pt x="694" y="1056"/>
                  </a:lnTo>
                  <a:lnTo>
                    <a:pt x="692" y="1047"/>
                  </a:lnTo>
                  <a:lnTo>
                    <a:pt x="695" y="1047"/>
                  </a:lnTo>
                  <a:lnTo>
                    <a:pt x="695" y="1046"/>
                  </a:lnTo>
                  <a:lnTo>
                    <a:pt x="695" y="1044"/>
                  </a:lnTo>
                  <a:lnTo>
                    <a:pt x="694" y="1043"/>
                  </a:lnTo>
                  <a:lnTo>
                    <a:pt x="692" y="1044"/>
                  </a:lnTo>
                  <a:lnTo>
                    <a:pt x="689" y="1044"/>
                  </a:lnTo>
                  <a:lnTo>
                    <a:pt x="688" y="1044"/>
                  </a:lnTo>
                  <a:lnTo>
                    <a:pt x="688" y="1041"/>
                  </a:lnTo>
                  <a:lnTo>
                    <a:pt x="676" y="1028"/>
                  </a:lnTo>
                  <a:lnTo>
                    <a:pt x="659" y="1005"/>
                  </a:lnTo>
                  <a:lnTo>
                    <a:pt x="659" y="1001"/>
                  </a:lnTo>
                  <a:lnTo>
                    <a:pt x="660" y="995"/>
                  </a:lnTo>
                  <a:lnTo>
                    <a:pt x="663" y="985"/>
                  </a:lnTo>
                  <a:lnTo>
                    <a:pt x="665" y="981"/>
                  </a:lnTo>
                  <a:lnTo>
                    <a:pt x="665" y="975"/>
                  </a:lnTo>
                  <a:lnTo>
                    <a:pt x="663" y="972"/>
                  </a:lnTo>
                  <a:lnTo>
                    <a:pt x="663" y="971"/>
                  </a:lnTo>
                  <a:lnTo>
                    <a:pt x="660" y="966"/>
                  </a:lnTo>
                  <a:lnTo>
                    <a:pt x="643" y="958"/>
                  </a:lnTo>
                  <a:lnTo>
                    <a:pt x="642" y="956"/>
                  </a:lnTo>
                  <a:lnTo>
                    <a:pt x="642" y="953"/>
                  </a:lnTo>
                  <a:lnTo>
                    <a:pt x="642" y="952"/>
                  </a:lnTo>
                  <a:lnTo>
                    <a:pt x="640" y="949"/>
                  </a:lnTo>
                  <a:lnTo>
                    <a:pt x="636" y="948"/>
                  </a:lnTo>
                  <a:lnTo>
                    <a:pt x="632" y="946"/>
                  </a:lnTo>
                  <a:lnTo>
                    <a:pt x="627" y="946"/>
                  </a:lnTo>
                  <a:lnTo>
                    <a:pt x="626" y="945"/>
                  </a:lnTo>
                  <a:lnTo>
                    <a:pt x="623" y="945"/>
                  </a:lnTo>
                  <a:lnTo>
                    <a:pt x="620" y="942"/>
                  </a:lnTo>
                  <a:lnTo>
                    <a:pt x="619" y="938"/>
                  </a:lnTo>
                  <a:lnTo>
                    <a:pt x="616" y="933"/>
                  </a:lnTo>
                  <a:lnTo>
                    <a:pt x="613" y="930"/>
                  </a:lnTo>
                  <a:lnTo>
                    <a:pt x="610" y="930"/>
                  </a:lnTo>
                  <a:lnTo>
                    <a:pt x="607" y="930"/>
                  </a:lnTo>
                  <a:lnTo>
                    <a:pt x="604" y="930"/>
                  </a:lnTo>
                  <a:lnTo>
                    <a:pt x="601" y="930"/>
                  </a:lnTo>
                  <a:lnTo>
                    <a:pt x="586" y="919"/>
                  </a:lnTo>
                  <a:lnTo>
                    <a:pt x="586" y="917"/>
                  </a:lnTo>
                  <a:lnTo>
                    <a:pt x="586" y="916"/>
                  </a:lnTo>
                  <a:lnTo>
                    <a:pt x="587" y="915"/>
                  </a:lnTo>
                  <a:lnTo>
                    <a:pt x="588" y="912"/>
                  </a:lnTo>
                  <a:lnTo>
                    <a:pt x="577" y="903"/>
                  </a:lnTo>
                  <a:lnTo>
                    <a:pt x="576" y="899"/>
                  </a:lnTo>
                  <a:lnTo>
                    <a:pt x="577" y="894"/>
                  </a:lnTo>
                  <a:lnTo>
                    <a:pt x="580" y="886"/>
                  </a:lnTo>
                  <a:lnTo>
                    <a:pt x="576" y="884"/>
                  </a:lnTo>
                  <a:lnTo>
                    <a:pt x="574" y="883"/>
                  </a:lnTo>
                  <a:lnTo>
                    <a:pt x="574" y="880"/>
                  </a:lnTo>
                  <a:lnTo>
                    <a:pt x="573" y="886"/>
                  </a:lnTo>
                  <a:lnTo>
                    <a:pt x="571" y="891"/>
                  </a:lnTo>
                  <a:lnTo>
                    <a:pt x="568" y="893"/>
                  </a:lnTo>
                  <a:lnTo>
                    <a:pt x="567" y="893"/>
                  </a:lnTo>
                  <a:lnTo>
                    <a:pt x="564" y="893"/>
                  </a:lnTo>
                  <a:lnTo>
                    <a:pt x="563" y="894"/>
                  </a:lnTo>
                  <a:lnTo>
                    <a:pt x="564" y="896"/>
                  </a:lnTo>
                  <a:lnTo>
                    <a:pt x="565" y="897"/>
                  </a:lnTo>
                  <a:lnTo>
                    <a:pt x="563" y="899"/>
                  </a:lnTo>
                  <a:lnTo>
                    <a:pt x="560" y="900"/>
                  </a:lnTo>
                  <a:lnTo>
                    <a:pt x="557" y="900"/>
                  </a:lnTo>
                  <a:lnTo>
                    <a:pt x="555" y="897"/>
                  </a:lnTo>
                  <a:lnTo>
                    <a:pt x="555" y="896"/>
                  </a:lnTo>
                  <a:lnTo>
                    <a:pt x="555" y="890"/>
                  </a:lnTo>
                  <a:lnTo>
                    <a:pt x="557" y="886"/>
                  </a:lnTo>
                  <a:lnTo>
                    <a:pt x="557" y="884"/>
                  </a:lnTo>
                  <a:lnTo>
                    <a:pt x="555" y="881"/>
                  </a:lnTo>
                  <a:lnTo>
                    <a:pt x="554" y="880"/>
                  </a:lnTo>
                  <a:lnTo>
                    <a:pt x="555" y="877"/>
                  </a:lnTo>
                  <a:lnTo>
                    <a:pt x="555" y="874"/>
                  </a:lnTo>
                  <a:lnTo>
                    <a:pt x="557" y="873"/>
                  </a:lnTo>
                  <a:lnTo>
                    <a:pt x="551" y="874"/>
                  </a:lnTo>
                  <a:lnTo>
                    <a:pt x="545" y="876"/>
                  </a:lnTo>
                  <a:lnTo>
                    <a:pt x="540" y="876"/>
                  </a:lnTo>
                  <a:lnTo>
                    <a:pt x="532" y="879"/>
                  </a:lnTo>
                  <a:lnTo>
                    <a:pt x="532" y="883"/>
                  </a:lnTo>
                  <a:lnTo>
                    <a:pt x="534" y="883"/>
                  </a:lnTo>
                  <a:lnTo>
                    <a:pt x="535" y="884"/>
                  </a:lnTo>
                  <a:lnTo>
                    <a:pt x="538" y="886"/>
                  </a:lnTo>
                  <a:lnTo>
                    <a:pt x="534" y="893"/>
                  </a:lnTo>
                  <a:lnTo>
                    <a:pt x="529" y="900"/>
                  </a:lnTo>
                  <a:lnTo>
                    <a:pt x="529" y="906"/>
                  </a:lnTo>
                  <a:lnTo>
                    <a:pt x="529" y="912"/>
                  </a:lnTo>
                  <a:lnTo>
                    <a:pt x="547" y="920"/>
                  </a:lnTo>
                  <a:lnTo>
                    <a:pt x="554" y="926"/>
                  </a:lnTo>
                  <a:lnTo>
                    <a:pt x="558" y="930"/>
                  </a:lnTo>
                  <a:lnTo>
                    <a:pt x="560" y="933"/>
                  </a:lnTo>
                  <a:lnTo>
                    <a:pt x="561" y="936"/>
                  </a:lnTo>
                  <a:lnTo>
                    <a:pt x="563" y="939"/>
                  </a:lnTo>
                  <a:lnTo>
                    <a:pt x="563" y="943"/>
                  </a:lnTo>
                  <a:lnTo>
                    <a:pt x="564" y="948"/>
                  </a:lnTo>
                  <a:lnTo>
                    <a:pt x="565" y="952"/>
                  </a:lnTo>
                  <a:lnTo>
                    <a:pt x="568" y="956"/>
                  </a:lnTo>
                  <a:lnTo>
                    <a:pt x="571" y="961"/>
                  </a:lnTo>
                  <a:lnTo>
                    <a:pt x="576" y="963"/>
                  </a:lnTo>
                  <a:lnTo>
                    <a:pt x="580" y="965"/>
                  </a:lnTo>
                  <a:lnTo>
                    <a:pt x="588" y="968"/>
                  </a:lnTo>
                  <a:lnTo>
                    <a:pt x="601" y="969"/>
                  </a:lnTo>
                  <a:lnTo>
                    <a:pt x="603" y="975"/>
                  </a:lnTo>
                  <a:lnTo>
                    <a:pt x="603" y="978"/>
                  </a:lnTo>
                  <a:lnTo>
                    <a:pt x="603" y="979"/>
                  </a:lnTo>
                  <a:lnTo>
                    <a:pt x="601" y="981"/>
                  </a:lnTo>
                  <a:lnTo>
                    <a:pt x="606" y="984"/>
                  </a:lnTo>
                  <a:lnTo>
                    <a:pt x="609" y="985"/>
                  </a:lnTo>
                  <a:lnTo>
                    <a:pt x="610" y="988"/>
                  </a:lnTo>
                  <a:lnTo>
                    <a:pt x="614" y="988"/>
                  </a:lnTo>
                  <a:lnTo>
                    <a:pt x="619" y="988"/>
                  </a:lnTo>
                  <a:lnTo>
                    <a:pt x="626" y="994"/>
                  </a:lnTo>
                  <a:lnTo>
                    <a:pt x="629" y="997"/>
                  </a:lnTo>
                  <a:lnTo>
                    <a:pt x="632" y="999"/>
                  </a:lnTo>
                  <a:lnTo>
                    <a:pt x="635" y="1004"/>
                  </a:lnTo>
                  <a:lnTo>
                    <a:pt x="639" y="1011"/>
                  </a:lnTo>
                  <a:lnTo>
                    <a:pt x="639" y="1014"/>
                  </a:lnTo>
                  <a:lnTo>
                    <a:pt x="639" y="1017"/>
                  </a:lnTo>
                  <a:lnTo>
                    <a:pt x="637" y="1020"/>
                  </a:lnTo>
                  <a:lnTo>
                    <a:pt x="635" y="1020"/>
                  </a:lnTo>
                  <a:lnTo>
                    <a:pt x="635" y="1014"/>
                  </a:lnTo>
                  <a:lnTo>
                    <a:pt x="627" y="1010"/>
                  </a:lnTo>
                  <a:lnTo>
                    <a:pt x="623" y="1008"/>
                  </a:lnTo>
                  <a:lnTo>
                    <a:pt x="620" y="1007"/>
                  </a:lnTo>
                  <a:lnTo>
                    <a:pt x="617" y="1007"/>
                  </a:lnTo>
                  <a:lnTo>
                    <a:pt x="614" y="1008"/>
                  </a:lnTo>
                  <a:lnTo>
                    <a:pt x="612" y="1011"/>
                  </a:lnTo>
                  <a:lnTo>
                    <a:pt x="610" y="1017"/>
                  </a:lnTo>
                  <a:lnTo>
                    <a:pt x="609" y="1020"/>
                  </a:lnTo>
                  <a:lnTo>
                    <a:pt x="610" y="1024"/>
                  </a:lnTo>
                  <a:lnTo>
                    <a:pt x="612" y="1027"/>
                  </a:lnTo>
                  <a:lnTo>
                    <a:pt x="614" y="1028"/>
                  </a:lnTo>
                  <a:lnTo>
                    <a:pt x="617" y="1031"/>
                  </a:lnTo>
                  <a:lnTo>
                    <a:pt x="619" y="1033"/>
                  </a:lnTo>
                  <a:lnTo>
                    <a:pt x="619" y="1037"/>
                  </a:lnTo>
                  <a:lnTo>
                    <a:pt x="617" y="1043"/>
                  </a:lnTo>
                  <a:lnTo>
                    <a:pt x="616" y="1047"/>
                  </a:lnTo>
                  <a:lnTo>
                    <a:pt x="613" y="1053"/>
                  </a:lnTo>
                  <a:lnTo>
                    <a:pt x="606" y="1064"/>
                  </a:lnTo>
                  <a:lnTo>
                    <a:pt x="601" y="1071"/>
                  </a:lnTo>
                  <a:lnTo>
                    <a:pt x="593" y="1069"/>
                  </a:lnTo>
                  <a:lnTo>
                    <a:pt x="588" y="1069"/>
                  </a:lnTo>
                  <a:lnTo>
                    <a:pt x="587" y="1069"/>
                  </a:lnTo>
                  <a:lnTo>
                    <a:pt x="586" y="1069"/>
                  </a:lnTo>
                  <a:lnTo>
                    <a:pt x="586" y="1074"/>
                  </a:lnTo>
                  <a:lnTo>
                    <a:pt x="586" y="1073"/>
                  </a:lnTo>
                  <a:lnTo>
                    <a:pt x="586" y="1074"/>
                  </a:lnTo>
                  <a:lnTo>
                    <a:pt x="586" y="1080"/>
                  </a:lnTo>
                  <a:lnTo>
                    <a:pt x="584" y="1089"/>
                  </a:lnTo>
                  <a:lnTo>
                    <a:pt x="583" y="1096"/>
                  </a:lnTo>
                  <a:lnTo>
                    <a:pt x="571" y="1092"/>
                  </a:lnTo>
                  <a:lnTo>
                    <a:pt x="561" y="1086"/>
                  </a:lnTo>
                  <a:lnTo>
                    <a:pt x="551" y="1080"/>
                  </a:lnTo>
                  <a:lnTo>
                    <a:pt x="541" y="1074"/>
                  </a:lnTo>
                  <a:lnTo>
                    <a:pt x="540" y="1073"/>
                  </a:lnTo>
                  <a:lnTo>
                    <a:pt x="540" y="1070"/>
                  </a:lnTo>
                  <a:lnTo>
                    <a:pt x="540" y="1067"/>
                  </a:lnTo>
                  <a:lnTo>
                    <a:pt x="538" y="1066"/>
                  </a:lnTo>
                  <a:lnTo>
                    <a:pt x="564" y="1067"/>
                  </a:lnTo>
                  <a:lnTo>
                    <a:pt x="580" y="1067"/>
                  </a:lnTo>
                  <a:lnTo>
                    <a:pt x="587" y="1067"/>
                  </a:lnTo>
                  <a:lnTo>
                    <a:pt x="593" y="1066"/>
                  </a:lnTo>
                  <a:lnTo>
                    <a:pt x="594" y="1059"/>
                  </a:lnTo>
                  <a:lnTo>
                    <a:pt x="594" y="1054"/>
                  </a:lnTo>
                  <a:lnTo>
                    <a:pt x="596" y="1050"/>
                  </a:lnTo>
                  <a:lnTo>
                    <a:pt x="597" y="1050"/>
                  </a:lnTo>
                  <a:lnTo>
                    <a:pt x="599" y="1050"/>
                  </a:lnTo>
                  <a:lnTo>
                    <a:pt x="599" y="1047"/>
                  </a:lnTo>
                  <a:lnTo>
                    <a:pt x="600" y="1044"/>
                  </a:lnTo>
                  <a:lnTo>
                    <a:pt x="600" y="1038"/>
                  </a:lnTo>
                  <a:lnTo>
                    <a:pt x="599" y="1028"/>
                  </a:lnTo>
                  <a:lnTo>
                    <a:pt x="596" y="1021"/>
                  </a:lnTo>
                  <a:lnTo>
                    <a:pt x="594" y="1020"/>
                  </a:lnTo>
                  <a:lnTo>
                    <a:pt x="593" y="1018"/>
                  </a:lnTo>
                  <a:lnTo>
                    <a:pt x="588" y="1017"/>
                  </a:lnTo>
                  <a:lnTo>
                    <a:pt x="584" y="1015"/>
                  </a:lnTo>
                  <a:lnTo>
                    <a:pt x="581" y="1015"/>
                  </a:lnTo>
                  <a:lnTo>
                    <a:pt x="580" y="1014"/>
                  </a:lnTo>
                  <a:lnTo>
                    <a:pt x="578" y="1012"/>
                  </a:lnTo>
                  <a:lnTo>
                    <a:pt x="580" y="1010"/>
                  </a:lnTo>
                  <a:lnTo>
                    <a:pt x="580" y="1007"/>
                  </a:lnTo>
                  <a:lnTo>
                    <a:pt x="580" y="1005"/>
                  </a:lnTo>
                  <a:lnTo>
                    <a:pt x="578" y="1004"/>
                  </a:lnTo>
                  <a:lnTo>
                    <a:pt x="576" y="1002"/>
                  </a:lnTo>
                  <a:lnTo>
                    <a:pt x="574" y="1002"/>
                  </a:lnTo>
                  <a:lnTo>
                    <a:pt x="571" y="1002"/>
                  </a:lnTo>
                  <a:lnTo>
                    <a:pt x="571" y="997"/>
                  </a:lnTo>
                  <a:lnTo>
                    <a:pt x="568" y="995"/>
                  </a:lnTo>
                  <a:lnTo>
                    <a:pt x="567" y="994"/>
                  </a:lnTo>
                  <a:lnTo>
                    <a:pt x="561" y="992"/>
                  </a:lnTo>
                  <a:lnTo>
                    <a:pt x="555" y="991"/>
                  </a:lnTo>
                  <a:lnTo>
                    <a:pt x="550" y="988"/>
                  </a:lnTo>
                  <a:lnTo>
                    <a:pt x="544" y="984"/>
                  </a:lnTo>
                  <a:lnTo>
                    <a:pt x="537" y="976"/>
                  </a:lnTo>
                  <a:lnTo>
                    <a:pt x="527" y="966"/>
                  </a:lnTo>
                  <a:lnTo>
                    <a:pt x="521" y="966"/>
                  </a:lnTo>
                  <a:lnTo>
                    <a:pt x="518" y="962"/>
                  </a:lnTo>
                  <a:lnTo>
                    <a:pt x="515" y="959"/>
                  </a:lnTo>
                  <a:lnTo>
                    <a:pt x="509" y="951"/>
                  </a:lnTo>
                  <a:lnTo>
                    <a:pt x="502" y="933"/>
                  </a:lnTo>
                  <a:lnTo>
                    <a:pt x="498" y="925"/>
                  </a:lnTo>
                  <a:lnTo>
                    <a:pt x="493" y="916"/>
                  </a:lnTo>
                  <a:lnTo>
                    <a:pt x="491" y="913"/>
                  </a:lnTo>
                  <a:lnTo>
                    <a:pt x="486" y="909"/>
                  </a:lnTo>
                  <a:lnTo>
                    <a:pt x="478" y="903"/>
                  </a:lnTo>
                  <a:lnTo>
                    <a:pt x="476" y="903"/>
                  </a:lnTo>
                  <a:lnTo>
                    <a:pt x="475" y="903"/>
                  </a:lnTo>
                  <a:lnTo>
                    <a:pt x="472" y="903"/>
                  </a:lnTo>
                  <a:lnTo>
                    <a:pt x="469" y="903"/>
                  </a:lnTo>
                  <a:lnTo>
                    <a:pt x="466" y="903"/>
                  </a:lnTo>
                  <a:lnTo>
                    <a:pt x="466" y="906"/>
                  </a:lnTo>
                  <a:lnTo>
                    <a:pt x="465" y="907"/>
                  </a:lnTo>
                  <a:lnTo>
                    <a:pt x="463" y="909"/>
                  </a:lnTo>
                  <a:lnTo>
                    <a:pt x="462" y="912"/>
                  </a:lnTo>
                  <a:lnTo>
                    <a:pt x="460" y="916"/>
                  </a:lnTo>
                  <a:lnTo>
                    <a:pt x="457" y="919"/>
                  </a:lnTo>
                  <a:lnTo>
                    <a:pt x="456" y="920"/>
                  </a:lnTo>
                  <a:lnTo>
                    <a:pt x="453" y="920"/>
                  </a:lnTo>
                  <a:lnTo>
                    <a:pt x="449" y="922"/>
                  </a:lnTo>
                  <a:lnTo>
                    <a:pt x="446" y="922"/>
                  </a:lnTo>
                  <a:lnTo>
                    <a:pt x="442" y="922"/>
                  </a:lnTo>
                  <a:lnTo>
                    <a:pt x="439" y="925"/>
                  </a:lnTo>
                  <a:lnTo>
                    <a:pt x="437" y="927"/>
                  </a:lnTo>
                  <a:lnTo>
                    <a:pt x="433" y="933"/>
                  </a:lnTo>
                  <a:lnTo>
                    <a:pt x="432" y="935"/>
                  </a:lnTo>
                  <a:lnTo>
                    <a:pt x="430" y="936"/>
                  </a:lnTo>
                  <a:lnTo>
                    <a:pt x="424" y="936"/>
                  </a:lnTo>
                  <a:lnTo>
                    <a:pt x="420" y="936"/>
                  </a:lnTo>
                  <a:lnTo>
                    <a:pt x="416" y="935"/>
                  </a:lnTo>
                  <a:lnTo>
                    <a:pt x="411" y="932"/>
                  </a:lnTo>
                  <a:lnTo>
                    <a:pt x="403" y="927"/>
                  </a:lnTo>
                  <a:lnTo>
                    <a:pt x="398" y="926"/>
                  </a:lnTo>
                  <a:lnTo>
                    <a:pt x="394" y="925"/>
                  </a:lnTo>
                  <a:lnTo>
                    <a:pt x="390" y="925"/>
                  </a:lnTo>
                  <a:lnTo>
                    <a:pt x="387" y="926"/>
                  </a:lnTo>
                  <a:lnTo>
                    <a:pt x="384" y="927"/>
                  </a:lnTo>
                  <a:lnTo>
                    <a:pt x="381" y="927"/>
                  </a:lnTo>
                  <a:lnTo>
                    <a:pt x="378" y="930"/>
                  </a:lnTo>
                  <a:lnTo>
                    <a:pt x="375" y="932"/>
                  </a:lnTo>
                  <a:lnTo>
                    <a:pt x="372" y="936"/>
                  </a:lnTo>
                  <a:lnTo>
                    <a:pt x="371" y="939"/>
                  </a:lnTo>
                  <a:lnTo>
                    <a:pt x="371" y="940"/>
                  </a:lnTo>
                  <a:lnTo>
                    <a:pt x="371" y="946"/>
                  </a:lnTo>
                  <a:lnTo>
                    <a:pt x="372" y="958"/>
                  </a:lnTo>
                  <a:lnTo>
                    <a:pt x="372" y="962"/>
                  </a:lnTo>
                  <a:lnTo>
                    <a:pt x="372" y="966"/>
                  </a:lnTo>
                  <a:lnTo>
                    <a:pt x="371" y="969"/>
                  </a:lnTo>
                  <a:lnTo>
                    <a:pt x="368" y="971"/>
                  </a:lnTo>
                  <a:lnTo>
                    <a:pt x="364" y="972"/>
                  </a:lnTo>
                  <a:lnTo>
                    <a:pt x="360" y="974"/>
                  </a:lnTo>
                  <a:lnTo>
                    <a:pt x="351" y="978"/>
                  </a:lnTo>
                  <a:lnTo>
                    <a:pt x="345" y="981"/>
                  </a:lnTo>
                  <a:lnTo>
                    <a:pt x="341" y="984"/>
                  </a:lnTo>
                  <a:lnTo>
                    <a:pt x="336" y="987"/>
                  </a:lnTo>
                  <a:lnTo>
                    <a:pt x="334" y="991"/>
                  </a:lnTo>
                  <a:lnTo>
                    <a:pt x="331" y="995"/>
                  </a:lnTo>
                  <a:lnTo>
                    <a:pt x="319" y="1014"/>
                  </a:lnTo>
                  <a:lnTo>
                    <a:pt x="315" y="1017"/>
                  </a:lnTo>
                  <a:lnTo>
                    <a:pt x="312" y="1020"/>
                  </a:lnTo>
                  <a:lnTo>
                    <a:pt x="311" y="1023"/>
                  </a:lnTo>
                  <a:lnTo>
                    <a:pt x="312" y="1025"/>
                  </a:lnTo>
                  <a:lnTo>
                    <a:pt x="312" y="1028"/>
                  </a:lnTo>
                  <a:lnTo>
                    <a:pt x="313" y="1030"/>
                  </a:lnTo>
                  <a:lnTo>
                    <a:pt x="316" y="1033"/>
                  </a:lnTo>
                  <a:lnTo>
                    <a:pt x="316" y="1035"/>
                  </a:lnTo>
                  <a:lnTo>
                    <a:pt x="316" y="1038"/>
                  </a:lnTo>
                  <a:lnTo>
                    <a:pt x="313" y="1041"/>
                  </a:lnTo>
                  <a:lnTo>
                    <a:pt x="306" y="1048"/>
                  </a:lnTo>
                  <a:lnTo>
                    <a:pt x="300" y="1054"/>
                  </a:lnTo>
                  <a:lnTo>
                    <a:pt x="300" y="1057"/>
                  </a:lnTo>
                  <a:lnTo>
                    <a:pt x="300" y="1060"/>
                  </a:lnTo>
                  <a:lnTo>
                    <a:pt x="300" y="1064"/>
                  </a:lnTo>
                  <a:lnTo>
                    <a:pt x="300" y="1066"/>
                  </a:lnTo>
                  <a:lnTo>
                    <a:pt x="296" y="1069"/>
                  </a:lnTo>
                  <a:lnTo>
                    <a:pt x="290" y="1070"/>
                  </a:lnTo>
                  <a:lnTo>
                    <a:pt x="286" y="1071"/>
                  </a:lnTo>
                  <a:lnTo>
                    <a:pt x="280" y="1074"/>
                  </a:lnTo>
                  <a:lnTo>
                    <a:pt x="277" y="1077"/>
                  </a:lnTo>
                  <a:lnTo>
                    <a:pt x="276" y="1083"/>
                  </a:lnTo>
                  <a:lnTo>
                    <a:pt x="273" y="1087"/>
                  </a:lnTo>
                  <a:lnTo>
                    <a:pt x="270" y="1090"/>
                  </a:lnTo>
                  <a:lnTo>
                    <a:pt x="270" y="1093"/>
                  </a:lnTo>
                  <a:lnTo>
                    <a:pt x="264" y="1096"/>
                  </a:lnTo>
                  <a:lnTo>
                    <a:pt x="260" y="1096"/>
                  </a:lnTo>
                  <a:lnTo>
                    <a:pt x="256" y="1096"/>
                  </a:lnTo>
                  <a:lnTo>
                    <a:pt x="252" y="1096"/>
                  </a:lnTo>
                  <a:lnTo>
                    <a:pt x="243" y="1093"/>
                  </a:lnTo>
                  <a:lnTo>
                    <a:pt x="239" y="1093"/>
                  </a:lnTo>
                  <a:lnTo>
                    <a:pt x="234" y="1093"/>
                  </a:lnTo>
                  <a:lnTo>
                    <a:pt x="231" y="1099"/>
                  </a:lnTo>
                  <a:lnTo>
                    <a:pt x="224" y="1102"/>
                  </a:lnTo>
                  <a:lnTo>
                    <a:pt x="218" y="1102"/>
                  </a:lnTo>
                  <a:lnTo>
                    <a:pt x="213" y="1103"/>
                  </a:lnTo>
                  <a:lnTo>
                    <a:pt x="207" y="1105"/>
                  </a:lnTo>
                  <a:lnTo>
                    <a:pt x="198" y="1092"/>
                  </a:lnTo>
                  <a:lnTo>
                    <a:pt x="190" y="1080"/>
                  </a:lnTo>
                  <a:lnTo>
                    <a:pt x="180" y="1082"/>
                  </a:lnTo>
                  <a:lnTo>
                    <a:pt x="169" y="1083"/>
                  </a:lnTo>
                  <a:lnTo>
                    <a:pt x="159" y="1083"/>
                  </a:lnTo>
                  <a:lnTo>
                    <a:pt x="151" y="1083"/>
                  </a:lnTo>
                  <a:lnTo>
                    <a:pt x="154" y="1069"/>
                  </a:lnTo>
                  <a:lnTo>
                    <a:pt x="155" y="1061"/>
                  </a:lnTo>
                  <a:lnTo>
                    <a:pt x="155" y="1059"/>
                  </a:lnTo>
                  <a:lnTo>
                    <a:pt x="154" y="1054"/>
                  </a:lnTo>
                  <a:lnTo>
                    <a:pt x="148" y="1050"/>
                  </a:lnTo>
                  <a:lnTo>
                    <a:pt x="148" y="1046"/>
                  </a:lnTo>
                  <a:lnTo>
                    <a:pt x="149" y="1044"/>
                  </a:lnTo>
                  <a:lnTo>
                    <a:pt x="151" y="1041"/>
                  </a:lnTo>
                  <a:lnTo>
                    <a:pt x="151" y="1038"/>
                  </a:lnTo>
                  <a:lnTo>
                    <a:pt x="148" y="1040"/>
                  </a:lnTo>
                  <a:lnTo>
                    <a:pt x="145" y="1041"/>
                  </a:lnTo>
                  <a:lnTo>
                    <a:pt x="145" y="1033"/>
                  </a:lnTo>
                  <a:lnTo>
                    <a:pt x="145" y="1024"/>
                  </a:lnTo>
                  <a:lnTo>
                    <a:pt x="148" y="1024"/>
                  </a:lnTo>
                  <a:lnTo>
                    <a:pt x="151" y="1014"/>
                  </a:lnTo>
                  <a:lnTo>
                    <a:pt x="152" y="1008"/>
                  </a:lnTo>
                  <a:lnTo>
                    <a:pt x="154" y="1002"/>
                  </a:lnTo>
                  <a:lnTo>
                    <a:pt x="159" y="999"/>
                  </a:lnTo>
                  <a:lnTo>
                    <a:pt x="159" y="995"/>
                  </a:lnTo>
                  <a:lnTo>
                    <a:pt x="159" y="989"/>
                  </a:lnTo>
                  <a:lnTo>
                    <a:pt x="158" y="979"/>
                  </a:lnTo>
                  <a:lnTo>
                    <a:pt x="154" y="965"/>
                  </a:lnTo>
                  <a:lnTo>
                    <a:pt x="154" y="955"/>
                  </a:lnTo>
                  <a:lnTo>
                    <a:pt x="154" y="951"/>
                  </a:lnTo>
                  <a:lnTo>
                    <a:pt x="152" y="946"/>
                  </a:lnTo>
                  <a:lnTo>
                    <a:pt x="145" y="936"/>
                  </a:lnTo>
                  <a:lnTo>
                    <a:pt x="148" y="935"/>
                  </a:lnTo>
                  <a:lnTo>
                    <a:pt x="149" y="932"/>
                  </a:lnTo>
                  <a:lnTo>
                    <a:pt x="152" y="929"/>
                  </a:lnTo>
                  <a:lnTo>
                    <a:pt x="154" y="927"/>
                  </a:lnTo>
                  <a:lnTo>
                    <a:pt x="158" y="927"/>
                  </a:lnTo>
                  <a:lnTo>
                    <a:pt x="161" y="927"/>
                  </a:lnTo>
                  <a:lnTo>
                    <a:pt x="164" y="929"/>
                  </a:lnTo>
                  <a:lnTo>
                    <a:pt x="168" y="927"/>
                  </a:lnTo>
                  <a:lnTo>
                    <a:pt x="172" y="922"/>
                  </a:lnTo>
                  <a:lnTo>
                    <a:pt x="174" y="920"/>
                  </a:lnTo>
                  <a:lnTo>
                    <a:pt x="177" y="919"/>
                  </a:lnTo>
                  <a:lnTo>
                    <a:pt x="178" y="917"/>
                  </a:lnTo>
                  <a:lnTo>
                    <a:pt x="181" y="916"/>
                  </a:lnTo>
                  <a:lnTo>
                    <a:pt x="184" y="917"/>
                  </a:lnTo>
                  <a:lnTo>
                    <a:pt x="187" y="919"/>
                  </a:lnTo>
                  <a:lnTo>
                    <a:pt x="190" y="922"/>
                  </a:lnTo>
                  <a:lnTo>
                    <a:pt x="200" y="923"/>
                  </a:lnTo>
                  <a:lnTo>
                    <a:pt x="208" y="923"/>
                  </a:lnTo>
                  <a:lnTo>
                    <a:pt x="218" y="922"/>
                  </a:lnTo>
                  <a:lnTo>
                    <a:pt x="228" y="922"/>
                  </a:lnTo>
                  <a:lnTo>
                    <a:pt x="244" y="925"/>
                  </a:lnTo>
                  <a:lnTo>
                    <a:pt x="260" y="926"/>
                  </a:lnTo>
                  <a:lnTo>
                    <a:pt x="276" y="927"/>
                  </a:lnTo>
                  <a:lnTo>
                    <a:pt x="285" y="927"/>
                  </a:lnTo>
                  <a:lnTo>
                    <a:pt x="292" y="927"/>
                  </a:lnTo>
                  <a:lnTo>
                    <a:pt x="296" y="912"/>
                  </a:lnTo>
                  <a:lnTo>
                    <a:pt x="296" y="904"/>
                  </a:lnTo>
                  <a:lnTo>
                    <a:pt x="298" y="897"/>
                  </a:lnTo>
                  <a:lnTo>
                    <a:pt x="299" y="881"/>
                  </a:lnTo>
                  <a:lnTo>
                    <a:pt x="298" y="861"/>
                  </a:lnTo>
                  <a:lnTo>
                    <a:pt x="283" y="855"/>
                  </a:lnTo>
                  <a:lnTo>
                    <a:pt x="277" y="853"/>
                  </a:lnTo>
                  <a:lnTo>
                    <a:pt x="275" y="850"/>
                  </a:lnTo>
                  <a:lnTo>
                    <a:pt x="273" y="847"/>
                  </a:lnTo>
                  <a:lnTo>
                    <a:pt x="272" y="843"/>
                  </a:lnTo>
                  <a:lnTo>
                    <a:pt x="272" y="840"/>
                  </a:lnTo>
                  <a:lnTo>
                    <a:pt x="273" y="838"/>
                  </a:lnTo>
                  <a:lnTo>
                    <a:pt x="275" y="834"/>
                  </a:lnTo>
                  <a:lnTo>
                    <a:pt x="276" y="831"/>
                  </a:lnTo>
                  <a:lnTo>
                    <a:pt x="272" y="831"/>
                  </a:lnTo>
                  <a:lnTo>
                    <a:pt x="267" y="831"/>
                  </a:lnTo>
                  <a:lnTo>
                    <a:pt x="266" y="827"/>
                  </a:lnTo>
                  <a:lnTo>
                    <a:pt x="264" y="827"/>
                  </a:lnTo>
                  <a:lnTo>
                    <a:pt x="262" y="825"/>
                  </a:lnTo>
                  <a:lnTo>
                    <a:pt x="264" y="817"/>
                  </a:lnTo>
                  <a:lnTo>
                    <a:pt x="253" y="822"/>
                  </a:lnTo>
                  <a:lnTo>
                    <a:pt x="253" y="817"/>
                  </a:lnTo>
                  <a:lnTo>
                    <a:pt x="246" y="814"/>
                  </a:lnTo>
                  <a:lnTo>
                    <a:pt x="241" y="812"/>
                  </a:lnTo>
                  <a:lnTo>
                    <a:pt x="228" y="811"/>
                  </a:lnTo>
                  <a:lnTo>
                    <a:pt x="230" y="811"/>
                  </a:lnTo>
                  <a:lnTo>
                    <a:pt x="230" y="809"/>
                  </a:lnTo>
                  <a:lnTo>
                    <a:pt x="230" y="805"/>
                  </a:lnTo>
                  <a:lnTo>
                    <a:pt x="228" y="801"/>
                  </a:lnTo>
                  <a:lnTo>
                    <a:pt x="233" y="799"/>
                  </a:lnTo>
                  <a:lnTo>
                    <a:pt x="236" y="798"/>
                  </a:lnTo>
                  <a:lnTo>
                    <a:pt x="237" y="798"/>
                  </a:lnTo>
                  <a:lnTo>
                    <a:pt x="228" y="792"/>
                  </a:lnTo>
                  <a:lnTo>
                    <a:pt x="231" y="792"/>
                  </a:lnTo>
                  <a:lnTo>
                    <a:pt x="239" y="789"/>
                  </a:lnTo>
                  <a:lnTo>
                    <a:pt x="247" y="788"/>
                  </a:lnTo>
                  <a:lnTo>
                    <a:pt x="256" y="786"/>
                  </a:lnTo>
                  <a:lnTo>
                    <a:pt x="259" y="788"/>
                  </a:lnTo>
                  <a:lnTo>
                    <a:pt x="259" y="789"/>
                  </a:lnTo>
                  <a:lnTo>
                    <a:pt x="260" y="791"/>
                  </a:lnTo>
                  <a:lnTo>
                    <a:pt x="264" y="792"/>
                  </a:lnTo>
                  <a:lnTo>
                    <a:pt x="273" y="786"/>
                  </a:lnTo>
                  <a:lnTo>
                    <a:pt x="277" y="786"/>
                  </a:lnTo>
                  <a:lnTo>
                    <a:pt x="280" y="788"/>
                  </a:lnTo>
                  <a:lnTo>
                    <a:pt x="285" y="789"/>
                  </a:lnTo>
                  <a:lnTo>
                    <a:pt x="289" y="789"/>
                  </a:lnTo>
                  <a:lnTo>
                    <a:pt x="289" y="783"/>
                  </a:lnTo>
                  <a:lnTo>
                    <a:pt x="288" y="779"/>
                  </a:lnTo>
                  <a:lnTo>
                    <a:pt x="285" y="772"/>
                  </a:lnTo>
                  <a:lnTo>
                    <a:pt x="282" y="766"/>
                  </a:lnTo>
                  <a:lnTo>
                    <a:pt x="280" y="762"/>
                  </a:lnTo>
                  <a:lnTo>
                    <a:pt x="280" y="760"/>
                  </a:lnTo>
                  <a:lnTo>
                    <a:pt x="283" y="758"/>
                  </a:lnTo>
                  <a:lnTo>
                    <a:pt x="288" y="756"/>
                  </a:lnTo>
                  <a:lnTo>
                    <a:pt x="290" y="756"/>
                  </a:lnTo>
                  <a:lnTo>
                    <a:pt x="292" y="756"/>
                  </a:lnTo>
                  <a:lnTo>
                    <a:pt x="292" y="765"/>
                  </a:lnTo>
                  <a:lnTo>
                    <a:pt x="305" y="766"/>
                  </a:lnTo>
                  <a:lnTo>
                    <a:pt x="312" y="766"/>
                  </a:lnTo>
                  <a:lnTo>
                    <a:pt x="319" y="765"/>
                  </a:lnTo>
                  <a:lnTo>
                    <a:pt x="321" y="759"/>
                  </a:lnTo>
                  <a:lnTo>
                    <a:pt x="322" y="756"/>
                  </a:lnTo>
                  <a:lnTo>
                    <a:pt x="322" y="753"/>
                  </a:lnTo>
                  <a:lnTo>
                    <a:pt x="326" y="752"/>
                  </a:lnTo>
                  <a:lnTo>
                    <a:pt x="331" y="750"/>
                  </a:lnTo>
                  <a:lnTo>
                    <a:pt x="336" y="749"/>
                  </a:lnTo>
                  <a:lnTo>
                    <a:pt x="342" y="747"/>
                  </a:lnTo>
                  <a:lnTo>
                    <a:pt x="339" y="726"/>
                  </a:lnTo>
                  <a:lnTo>
                    <a:pt x="354" y="720"/>
                  </a:lnTo>
                  <a:lnTo>
                    <a:pt x="365" y="717"/>
                  </a:lnTo>
                  <a:lnTo>
                    <a:pt x="378" y="716"/>
                  </a:lnTo>
                  <a:lnTo>
                    <a:pt x="385" y="716"/>
                  </a:lnTo>
                  <a:lnTo>
                    <a:pt x="394" y="714"/>
                  </a:lnTo>
                  <a:lnTo>
                    <a:pt x="396" y="706"/>
                  </a:lnTo>
                  <a:lnTo>
                    <a:pt x="396" y="696"/>
                  </a:lnTo>
                  <a:lnTo>
                    <a:pt x="398" y="686"/>
                  </a:lnTo>
                  <a:lnTo>
                    <a:pt x="400" y="681"/>
                  </a:lnTo>
                  <a:lnTo>
                    <a:pt x="403" y="678"/>
                  </a:lnTo>
                  <a:lnTo>
                    <a:pt x="406" y="678"/>
                  </a:lnTo>
                  <a:lnTo>
                    <a:pt x="408" y="677"/>
                  </a:lnTo>
                  <a:lnTo>
                    <a:pt x="411" y="677"/>
                  </a:lnTo>
                  <a:lnTo>
                    <a:pt x="414" y="676"/>
                  </a:lnTo>
                  <a:lnTo>
                    <a:pt x="417" y="668"/>
                  </a:lnTo>
                  <a:lnTo>
                    <a:pt x="420" y="667"/>
                  </a:lnTo>
                  <a:lnTo>
                    <a:pt x="424" y="667"/>
                  </a:lnTo>
                  <a:lnTo>
                    <a:pt x="429" y="667"/>
                  </a:lnTo>
                  <a:lnTo>
                    <a:pt x="433" y="668"/>
                  </a:lnTo>
                  <a:lnTo>
                    <a:pt x="442" y="670"/>
                  </a:lnTo>
                  <a:lnTo>
                    <a:pt x="447" y="671"/>
                  </a:lnTo>
                  <a:lnTo>
                    <a:pt x="447" y="668"/>
                  </a:lnTo>
                  <a:lnTo>
                    <a:pt x="449" y="667"/>
                  </a:lnTo>
                  <a:lnTo>
                    <a:pt x="452" y="665"/>
                  </a:lnTo>
                  <a:lnTo>
                    <a:pt x="453" y="663"/>
                  </a:lnTo>
                  <a:lnTo>
                    <a:pt x="455" y="663"/>
                  </a:lnTo>
                  <a:lnTo>
                    <a:pt x="460" y="663"/>
                  </a:lnTo>
                  <a:lnTo>
                    <a:pt x="462" y="663"/>
                  </a:lnTo>
                  <a:lnTo>
                    <a:pt x="465" y="664"/>
                  </a:lnTo>
                  <a:lnTo>
                    <a:pt x="466" y="665"/>
                  </a:lnTo>
                  <a:lnTo>
                    <a:pt x="469" y="665"/>
                  </a:lnTo>
                  <a:lnTo>
                    <a:pt x="470" y="658"/>
                  </a:lnTo>
                  <a:lnTo>
                    <a:pt x="473" y="655"/>
                  </a:lnTo>
                  <a:lnTo>
                    <a:pt x="473" y="654"/>
                  </a:lnTo>
                  <a:lnTo>
                    <a:pt x="475" y="654"/>
                  </a:lnTo>
                  <a:lnTo>
                    <a:pt x="475" y="657"/>
                  </a:lnTo>
                  <a:lnTo>
                    <a:pt x="476" y="658"/>
                  </a:lnTo>
                  <a:lnTo>
                    <a:pt x="478" y="657"/>
                  </a:lnTo>
                  <a:lnTo>
                    <a:pt x="478" y="654"/>
                  </a:lnTo>
                  <a:lnTo>
                    <a:pt x="478" y="651"/>
                  </a:lnTo>
                  <a:lnTo>
                    <a:pt x="476" y="642"/>
                  </a:lnTo>
                  <a:lnTo>
                    <a:pt x="475" y="632"/>
                  </a:lnTo>
                  <a:lnTo>
                    <a:pt x="475" y="627"/>
                  </a:lnTo>
                  <a:lnTo>
                    <a:pt x="469" y="627"/>
                  </a:lnTo>
                  <a:lnTo>
                    <a:pt x="469" y="624"/>
                  </a:lnTo>
                  <a:lnTo>
                    <a:pt x="470" y="621"/>
                  </a:lnTo>
                  <a:lnTo>
                    <a:pt x="472" y="615"/>
                  </a:lnTo>
                  <a:lnTo>
                    <a:pt x="473" y="614"/>
                  </a:lnTo>
                  <a:lnTo>
                    <a:pt x="472" y="609"/>
                  </a:lnTo>
                  <a:lnTo>
                    <a:pt x="463" y="606"/>
                  </a:lnTo>
                  <a:lnTo>
                    <a:pt x="465" y="598"/>
                  </a:lnTo>
                  <a:lnTo>
                    <a:pt x="466" y="593"/>
                  </a:lnTo>
                  <a:lnTo>
                    <a:pt x="466" y="588"/>
                  </a:lnTo>
                  <a:lnTo>
                    <a:pt x="465" y="586"/>
                  </a:lnTo>
                  <a:lnTo>
                    <a:pt x="463" y="586"/>
                  </a:lnTo>
                  <a:lnTo>
                    <a:pt x="457" y="585"/>
                  </a:lnTo>
                  <a:lnTo>
                    <a:pt x="459" y="579"/>
                  </a:lnTo>
                  <a:lnTo>
                    <a:pt x="460" y="576"/>
                  </a:lnTo>
                  <a:lnTo>
                    <a:pt x="459" y="575"/>
                  </a:lnTo>
                  <a:lnTo>
                    <a:pt x="457" y="573"/>
                  </a:lnTo>
                  <a:lnTo>
                    <a:pt x="475" y="573"/>
                  </a:lnTo>
                  <a:lnTo>
                    <a:pt x="476" y="569"/>
                  </a:lnTo>
                  <a:lnTo>
                    <a:pt x="479" y="565"/>
                  </a:lnTo>
                  <a:lnTo>
                    <a:pt x="480" y="563"/>
                  </a:lnTo>
                  <a:lnTo>
                    <a:pt x="482" y="563"/>
                  </a:lnTo>
                  <a:lnTo>
                    <a:pt x="483" y="565"/>
                  </a:lnTo>
                  <a:lnTo>
                    <a:pt x="483" y="566"/>
                  </a:lnTo>
                  <a:lnTo>
                    <a:pt x="485" y="566"/>
                  </a:lnTo>
                  <a:lnTo>
                    <a:pt x="486" y="566"/>
                  </a:lnTo>
                  <a:lnTo>
                    <a:pt x="486" y="563"/>
                  </a:lnTo>
                  <a:lnTo>
                    <a:pt x="485" y="560"/>
                  </a:lnTo>
                  <a:lnTo>
                    <a:pt x="485" y="556"/>
                  </a:lnTo>
                  <a:lnTo>
                    <a:pt x="486" y="555"/>
                  </a:lnTo>
                  <a:lnTo>
                    <a:pt x="483" y="555"/>
                  </a:lnTo>
                  <a:lnTo>
                    <a:pt x="480" y="555"/>
                  </a:lnTo>
                  <a:lnTo>
                    <a:pt x="475" y="555"/>
                  </a:lnTo>
                  <a:lnTo>
                    <a:pt x="476" y="555"/>
                  </a:lnTo>
                  <a:lnTo>
                    <a:pt x="476" y="556"/>
                  </a:lnTo>
                  <a:lnTo>
                    <a:pt x="476" y="559"/>
                  </a:lnTo>
                  <a:lnTo>
                    <a:pt x="476" y="563"/>
                  </a:lnTo>
                  <a:lnTo>
                    <a:pt x="475" y="566"/>
                  </a:lnTo>
                  <a:lnTo>
                    <a:pt x="473" y="566"/>
                  </a:lnTo>
                  <a:lnTo>
                    <a:pt x="472" y="566"/>
                  </a:lnTo>
                  <a:lnTo>
                    <a:pt x="472" y="563"/>
                  </a:lnTo>
                  <a:lnTo>
                    <a:pt x="473" y="559"/>
                  </a:lnTo>
                  <a:lnTo>
                    <a:pt x="475" y="557"/>
                  </a:lnTo>
                  <a:lnTo>
                    <a:pt x="469" y="557"/>
                  </a:lnTo>
                  <a:lnTo>
                    <a:pt x="466" y="566"/>
                  </a:lnTo>
                  <a:lnTo>
                    <a:pt x="465" y="566"/>
                  </a:lnTo>
                  <a:lnTo>
                    <a:pt x="463" y="563"/>
                  </a:lnTo>
                  <a:lnTo>
                    <a:pt x="462" y="562"/>
                  </a:lnTo>
                  <a:lnTo>
                    <a:pt x="460" y="560"/>
                  </a:lnTo>
                  <a:lnTo>
                    <a:pt x="463" y="557"/>
                  </a:lnTo>
                  <a:lnTo>
                    <a:pt x="466" y="555"/>
                  </a:lnTo>
                  <a:lnTo>
                    <a:pt x="469" y="550"/>
                  </a:lnTo>
                  <a:lnTo>
                    <a:pt x="472" y="549"/>
                  </a:lnTo>
                  <a:lnTo>
                    <a:pt x="475" y="549"/>
                  </a:lnTo>
                  <a:lnTo>
                    <a:pt x="479" y="549"/>
                  </a:lnTo>
                  <a:lnTo>
                    <a:pt x="482" y="550"/>
                  </a:lnTo>
                  <a:lnTo>
                    <a:pt x="483" y="549"/>
                  </a:lnTo>
                  <a:lnTo>
                    <a:pt x="486" y="549"/>
                  </a:lnTo>
                  <a:lnTo>
                    <a:pt x="486" y="547"/>
                  </a:lnTo>
                  <a:lnTo>
                    <a:pt x="488" y="547"/>
                  </a:lnTo>
                  <a:lnTo>
                    <a:pt x="489" y="543"/>
                  </a:lnTo>
                  <a:lnTo>
                    <a:pt x="489" y="540"/>
                  </a:lnTo>
                  <a:lnTo>
                    <a:pt x="491" y="537"/>
                  </a:lnTo>
                  <a:lnTo>
                    <a:pt x="498" y="533"/>
                  </a:lnTo>
                  <a:lnTo>
                    <a:pt x="505" y="530"/>
                  </a:lnTo>
                  <a:lnTo>
                    <a:pt x="506" y="533"/>
                  </a:lnTo>
                  <a:lnTo>
                    <a:pt x="506" y="537"/>
                  </a:lnTo>
                  <a:lnTo>
                    <a:pt x="506" y="542"/>
                  </a:lnTo>
                  <a:lnTo>
                    <a:pt x="505" y="546"/>
                  </a:lnTo>
                  <a:lnTo>
                    <a:pt x="504" y="549"/>
                  </a:lnTo>
                  <a:lnTo>
                    <a:pt x="502" y="550"/>
                  </a:lnTo>
                  <a:lnTo>
                    <a:pt x="499" y="550"/>
                  </a:lnTo>
                  <a:lnTo>
                    <a:pt x="496" y="550"/>
                  </a:lnTo>
                  <a:lnTo>
                    <a:pt x="491" y="552"/>
                  </a:lnTo>
                  <a:lnTo>
                    <a:pt x="493" y="553"/>
                  </a:lnTo>
                  <a:lnTo>
                    <a:pt x="495" y="553"/>
                  </a:lnTo>
                  <a:lnTo>
                    <a:pt x="502" y="555"/>
                  </a:lnTo>
                  <a:lnTo>
                    <a:pt x="502" y="559"/>
                  </a:lnTo>
                  <a:lnTo>
                    <a:pt x="502" y="565"/>
                  </a:lnTo>
                  <a:lnTo>
                    <a:pt x="501" y="569"/>
                  </a:lnTo>
                  <a:lnTo>
                    <a:pt x="502" y="573"/>
                  </a:lnTo>
                  <a:lnTo>
                    <a:pt x="511" y="573"/>
                  </a:lnTo>
                  <a:lnTo>
                    <a:pt x="511" y="578"/>
                  </a:lnTo>
                  <a:lnTo>
                    <a:pt x="511" y="582"/>
                  </a:lnTo>
                  <a:lnTo>
                    <a:pt x="509" y="583"/>
                  </a:lnTo>
                  <a:lnTo>
                    <a:pt x="508" y="583"/>
                  </a:lnTo>
                  <a:lnTo>
                    <a:pt x="505" y="582"/>
                  </a:lnTo>
                  <a:lnTo>
                    <a:pt x="502" y="579"/>
                  </a:lnTo>
                  <a:lnTo>
                    <a:pt x="499" y="591"/>
                  </a:lnTo>
                  <a:lnTo>
                    <a:pt x="496" y="602"/>
                  </a:lnTo>
                  <a:lnTo>
                    <a:pt x="499" y="604"/>
                  </a:lnTo>
                  <a:lnTo>
                    <a:pt x="501" y="602"/>
                  </a:lnTo>
                  <a:lnTo>
                    <a:pt x="502" y="602"/>
                  </a:lnTo>
                  <a:lnTo>
                    <a:pt x="505" y="602"/>
                  </a:lnTo>
                  <a:lnTo>
                    <a:pt x="508" y="615"/>
                  </a:lnTo>
                  <a:lnTo>
                    <a:pt x="511" y="629"/>
                  </a:lnTo>
                  <a:lnTo>
                    <a:pt x="508" y="622"/>
                  </a:lnTo>
                  <a:lnTo>
                    <a:pt x="505" y="615"/>
                  </a:lnTo>
                  <a:lnTo>
                    <a:pt x="499" y="615"/>
                  </a:lnTo>
                  <a:lnTo>
                    <a:pt x="496" y="612"/>
                  </a:lnTo>
                  <a:lnTo>
                    <a:pt x="493" y="609"/>
                  </a:lnTo>
                  <a:lnTo>
                    <a:pt x="495" y="605"/>
                  </a:lnTo>
                  <a:lnTo>
                    <a:pt x="492" y="608"/>
                  </a:lnTo>
                  <a:lnTo>
                    <a:pt x="488" y="615"/>
                  </a:lnTo>
                  <a:lnTo>
                    <a:pt x="488" y="618"/>
                  </a:lnTo>
                  <a:lnTo>
                    <a:pt x="496" y="618"/>
                  </a:lnTo>
                  <a:lnTo>
                    <a:pt x="493" y="622"/>
                  </a:lnTo>
                  <a:lnTo>
                    <a:pt x="491" y="627"/>
                  </a:lnTo>
                  <a:lnTo>
                    <a:pt x="495" y="631"/>
                  </a:lnTo>
                  <a:lnTo>
                    <a:pt x="498" y="635"/>
                  </a:lnTo>
                  <a:lnTo>
                    <a:pt x="499" y="638"/>
                  </a:lnTo>
                  <a:lnTo>
                    <a:pt x="499" y="642"/>
                  </a:lnTo>
                  <a:lnTo>
                    <a:pt x="502" y="644"/>
                  </a:lnTo>
                  <a:lnTo>
                    <a:pt x="506" y="644"/>
                  </a:lnTo>
                  <a:lnTo>
                    <a:pt x="511" y="642"/>
                  </a:lnTo>
                  <a:lnTo>
                    <a:pt x="514" y="642"/>
                  </a:lnTo>
                  <a:lnTo>
                    <a:pt x="519" y="654"/>
                  </a:lnTo>
                  <a:lnTo>
                    <a:pt x="521" y="651"/>
                  </a:lnTo>
                  <a:lnTo>
                    <a:pt x="522" y="648"/>
                  </a:lnTo>
                  <a:lnTo>
                    <a:pt x="522" y="647"/>
                  </a:lnTo>
                  <a:lnTo>
                    <a:pt x="521" y="645"/>
                  </a:lnTo>
                  <a:lnTo>
                    <a:pt x="522" y="645"/>
                  </a:lnTo>
                  <a:lnTo>
                    <a:pt x="524" y="645"/>
                  </a:lnTo>
                  <a:lnTo>
                    <a:pt x="525" y="645"/>
                  </a:lnTo>
                  <a:lnTo>
                    <a:pt x="528" y="645"/>
                  </a:lnTo>
                  <a:lnTo>
                    <a:pt x="529" y="645"/>
                  </a:lnTo>
                  <a:lnTo>
                    <a:pt x="532" y="642"/>
                  </a:lnTo>
                  <a:lnTo>
                    <a:pt x="535" y="638"/>
                  </a:lnTo>
                  <a:lnTo>
                    <a:pt x="540" y="638"/>
                  </a:lnTo>
                  <a:lnTo>
                    <a:pt x="544" y="637"/>
                  </a:lnTo>
                  <a:lnTo>
                    <a:pt x="548" y="637"/>
                  </a:lnTo>
                  <a:lnTo>
                    <a:pt x="552" y="638"/>
                  </a:lnTo>
                  <a:lnTo>
                    <a:pt x="555" y="642"/>
                  </a:lnTo>
                  <a:lnTo>
                    <a:pt x="571" y="648"/>
                  </a:lnTo>
                  <a:lnTo>
                    <a:pt x="574" y="650"/>
                  </a:lnTo>
                  <a:lnTo>
                    <a:pt x="580" y="648"/>
                  </a:lnTo>
                  <a:lnTo>
                    <a:pt x="587" y="647"/>
                  </a:lnTo>
                  <a:lnTo>
                    <a:pt x="596" y="645"/>
                  </a:lnTo>
                  <a:lnTo>
                    <a:pt x="612" y="638"/>
                  </a:lnTo>
                  <a:lnTo>
                    <a:pt x="624" y="631"/>
                  </a:lnTo>
                  <a:lnTo>
                    <a:pt x="632" y="628"/>
                  </a:lnTo>
                  <a:lnTo>
                    <a:pt x="637" y="627"/>
                  </a:lnTo>
                  <a:lnTo>
                    <a:pt x="640" y="627"/>
                  </a:lnTo>
                  <a:lnTo>
                    <a:pt x="643" y="627"/>
                  </a:lnTo>
                  <a:lnTo>
                    <a:pt x="648" y="629"/>
                  </a:lnTo>
                  <a:lnTo>
                    <a:pt x="648" y="631"/>
                  </a:lnTo>
                  <a:lnTo>
                    <a:pt x="648" y="632"/>
                  </a:lnTo>
                  <a:lnTo>
                    <a:pt x="646" y="632"/>
                  </a:lnTo>
                  <a:lnTo>
                    <a:pt x="643" y="632"/>
                  </a:lnTo>
                  <a:lnTo>
                    <a:pt x="646" y="640"/>
                  </a:lnTo>
                  <a:lnTo>
                    <a:pt x="650" y="640"/>
                  </a:lnTo>
                  <a:lnTo>
                    <a:pt x="655" y="638"/>
                  </a:lnTo>
                  <a:lnTo>
                    <a:pt x="659" y="632"/>
                  </a:lnTo>
                  <a:lnTo>
                    <a:pt x="662" y="632"/>
                  </a:lnTo>
                  <a:lnTo>
                    <a:pt x="662" y="634"/>
                  </a:lnTo>
                  <a:lnTo>
                    <a:pt x="662" y="635"/>
                  </a:lnTo>
                  <a:lnTo>
                    <a:pt x="668" y="635"/>
                  </a:lnTo>
                  <a:lnTo>
                    <a:pt x="669" y="632"/>
                  </a:lnTo>
                  <a:lnTo>
                    <a:pt x="671" y="629"/>
                  </a:lnTo>
                  <a:lnTo>
                    <a:pt x="671" y="625"/>
                  </a:lnTo>
                  <a:lnTo>
                    <a:pt x="671" y="622"/>
                  </a:lnTo>
                  <a:lnTo>
                    <a:pt x="671" y="619"/>
                  </a:lnTo>
                  <a:lnTo>
                    <a:pt x="671" y="616"/>
                  </a:lnTo>
                  <a:lnTo>
                    <a:pt x="671" y="615"/>
                  </a:lnTo>
                  <a:lnTo>
                    <a:pt x="675" y="612"/>
                  </a:lnTo>
                  <a:lnTo>
                    <a:pt x="678" y="609"/>
                  </a:lnTo>
                  <a:lnTo>
                    <a:pt x="679" y="606"/>
                  </a:lnTo>
                  <a:lnTo>
                    <a:pt x="685" y="606"/>
                  </a:lnTo>
                  <a:lnTo>
                    <a:pt x="682" y="615"/>
                  </a:lnTo>
                  <a:lnTo>
                    <a:pt x="688" y="612"/>
                  </a:lnTo>
                  <a:lnTo>
                    <a:pt x="689" y="611"/>
                  </a:lnTo>
                  <a:lnTo>
                    <a:pt x="692" y="609"/>
                  </a:lnTo>
                  <a:lnTo>
                    <a:pt x="692" y="602"/>
                  </a:lnTo>
                  <a:lnTo>
                    <a:pt x="692" y="595"/>
                  </a:lnTo>
                  <a:lnTo>
                    <a:pt x="692" y="588"/>
                  </a:lnTo>
                  <a:lnTo>
                    <a:pt x="695" y="579"/>
                  </a:lnTo>
                  <a:lnTo>
                    <a:pt x="695" y="575"/>
                  </a:lnTo>
                  <a:lnTo>
                    <a:pt x="695" y="570"/>
                  </a:lnTo>
                  <a:lnTo>
                    <a:pt x="698" y="568"/>
                  </a:lnTo>
                  <a:lnTo>
                    <a:pt x="701" y="563"/>
                  </a:lnTo>
                  <a:lnTo>
                    <a:pt x="705" y="559"/>
                  </a:lnTo>
                  <a:lnTo>
                    <a:pt x="707" y="555"/>
                  </a:lnTo>
                  <a:lnTo>
                    <a:pt x="707" y="550"/>
                  </a:lnTo>
                  <a:lnTo>
                    <a:pt x="707" y="546"/>
                  </a:lnTo>
                  <a:lnTo>
                    <a:pt x="707" y="542"/>
                  </a:lnTo>
                  <a:lnTo>
                    <a:pt x="707" y="537"/>
                  </a:lnTo>
                  <a:lnTo>
                    <a:pt x="718" y="533"/>
                  </a:lnTo>
                  <a:lnTo>
                    <a:pt x="720" y="539"/>
                  </a:lnTo>
                  <a:lnTo>
                    <a:pt x="722" y="543"/>
                  </a:lnTo>
                  <a:lnTo>
                    <a:pt x="728" y="555"/>
                  </a:lnTo>
                  <a:lnTo>
                    <a:pt x="737" y="555"/>
                  </a:lnTo>
                  <a:lnTo>
                    <a:pt x="745" y="555"/>
                  </a:lnTo>
                  <a:lnTo>
                    <a:pt x="750" y="543"/>
                  </a:lnTo>
                  <a:lnTo>
                    <a:pt x="751" y="536"/>
                  </a:lnTo>
                  <a:lnTo>
                    <a:pt x="753" y="527"/>
                  </a:lnTo>
                  <a:lnTo>
                    <a:pt x="753" y="521"/>
                  </a:lnTo>
                  <a:lnTo>
                    <a:pt x="751" y="516"/>
                  </a:lnTo>
                  <a:lnTo>
                    <a:pt x="743" y="513"/>
                  </a:lnTo>
                  <a:lnTo>
                    <a:pt x="743" y="500"/>
                  </a:lnTo>
                  <a:lnTo>
                    <a:pt x="743" y="491"/>
                  </a:lnTo>
                  <a:lnTo>
                    <a:pt x="753" y="487"/>
                  </a:lnTo>
                  <a:lnTo>
                    <a:pt x="761" y="483"/>
                  </a:lnTo>
                  <a:lnTo>
                    <a:pt x="768" y="483"/>
                  </a:lnTo>
                  <a:lnTo>
                    <a:pt x="776" y="483"/>
                  </a:lnTo>
                  <a:lnTo>
                    <a:pt x="777" y="481"/>
                  </a:lnTo>
                  <a:lnTo>
                    <a:pt x="777" y="480"/>
                  </a:lnTo>
                  <a:lnTo>
                    <a:pt x="779" y="478"/>
                  </a:lnTo>
                  <a:lnTo>
                    <a:pt x="781" y="477"/>
                  </a:lnTo>
                  <a:lnTo>
                    <a:pt x="786" y="477"/>
                  </a:lnTo>
                  <a:lnTo>
                    <a:pt x="790" y="478"/>
                  </a:lnTo>
                  <a:lnTo>
                    <a:pt x="802" y="481"/>
                  </a:lnTo>
                  <a:lnTo>
                    <a:pt x="813" y="484"/>
                  </a:lnTo>
                  <a:lnTo>
                    <a:pt x="817" y="485"/>
                  </a:lnTo>
                  <a:lnTo>
                    <a:pt x="820" y="485"/>
                  </a:lnTo>
                  <a:lnTo>
                    <a:pt x="820" y="484"/>
                  </a:lnTo>
                  <a:lnTo>
                    <a:pt x="822" y="481"/>
                  </a:lnTo>
                  <a:lnTo>
                    <a:pt x="823" y="471"/>
                  </a:lnTo>
                  <a:lnTo>
                    <a:pt x="830" y="474"/>
                  </a:lnTo>
                  <a:lnTo>
                    <a:pt x="836" y="474"/>
                  </a:lnTo>
                  <a:lnTo>
                    <a:pt x="842" y="474"/>
                  </a:lnTo>
                  <a:lnTo>
                    <a:pt x="845" y="468"/>
                  </a:lnTo>
                  <a:lnTo>
                    <a:pt x="851" y="468"/>
                  </a:lnTo>
                  <a:lnTo>
                    <a:pt x="858" y="467"/>
                  </a:lnTo>
                  <a:lnTo>
                    <a:pt x="866" y="465"/>
                  </a:lnTo>
                  <a:lnTo>
                    <a:pt x="865" y="465"/>
                  </a:lnTo>
                  <a:lnTo>
                    <a:pt x="864" y="465"/>
                  </a:lnTo>
                  <a:lnTo>
                    <a:pt x="861" y="467"/>
                  </a:lnTo>
                  <a:lnTo>
                    <a:pt x="859" y="465"/>
                  </a:lnTo>
                  <a:lnTo>
                    <a:pt x="856" y="462"/>
                  </a:lnTo>
                  <a:lnTo>
                    <a:pt x="855" y="460"/>
                  </a:lnTo>
                  <a:lnTo>
                    <a:pt x="853" y="458"/>
                  </a:lnTo>
                  <a:lnTo>
                    <a:pt x="849" y="458"/>
                  </a:lnTo>
                  <a:lnTo>
                    <a:pt x="845" y="458"/>
                  </a:lnTo>
                  <a:lnTo>
                    <a:pt x="842" y="460"/>
                  </a:lnTo>
                  <a:lnTo>
                    <a:pt x="839" y="461"/>
                  </a:lnTo>
                  <a:lnTo>
                    <a:pt x="836" y="458"/>
                  </a:lnTo>
                  <a:lnTo>
                    <a:pt x="832" y="454"/>
                  </a:lnTo>
                  <a:lnTo>
                    <a:pt x="826" y="449"/>
                  </a:lnTo>
                  <a:lnTo>
                    <a:pt x="823" y="447"/>
                  </a:lnTo>
                  <a:lnTo>
                    <a:pt x="825" y="442"/>
                  </a:lnTo>
                  <a:lnTo>
                    <a:pt x="826" y="441"/>
                  </a:lnTo>
                  <a:lnTo>
                    <a:pt x="826" y="439"/>
                  </a:lnTo>
                  <a:lnTo>
                    <a:pt x="826" y="438"/>
                  </a:lnTo>
                  <a:lnTo>
                    <a:pt x="819" y="442"/>
                  </a:lnTo>
                  <a:lnTo>
                    <a:pt x="813" y="444"/>
                  </a:lnTo>
                  <a:lnTo>
                    <a:pt x="806" y="444"/>
                  </a:lnTo>
                  <a:lnTo>
                    <a:pt x="800" y="442"/>
                  </a:lnTo>
                  <a:lnTo>
                    <a:pt x="797" y="442"/>
                  </a:lnTo>
                  <a:lnTo>
                    <a:pt x="793" y="442"/>
                  </a:lnTo>
                  <a:lnTo>
                    <a:pt x="787" y="442"/>
                  </a:lnTo>
                  <a:lnTo>
                    <a:pt x="781" y="444"/>
                  </a:lnTo>
                  <a:lnTo>
                    <a:pt x="783" y="447"/>
                  </a:lnTo>
                  <a:lnTo>
                    <a:pt x="784" y="449"/>
                  </a:lnTo>
                  <a:lnTo>
                    <a:pt x="780" y="449"/>
                  </a:lnTo>
                  <a:lnTo>
                    <a:pt x="776" y="449"/>
                  </a:lnTo>
                  <a:lnTo>
                    <a:pt x="774" y="451"/>
                  </a:lnTo>
                  <a:lnTo>
                    <a:pt x="771" y="452"/>
                  </a:lnTo>
                  <a:lnTo>
                    <a:pt x="767" y="457"/>
                  </a:lnTo>
                  <a:lnTo>
                    <a:pt x="761" y="464"/>
                  </a:lnTo>
                  <a:lnTo>
                    <a:pt x="756" y="465"/>
                  </a:lnTo>
                  <a:lnTo>
                    <a:pt x="751" y="465"/>
                  </a:lnTo>
                  <a:lnTo>
                    <a:pt x="750" y="465"/>
                  </a:lnTo>
                  <a:lnTo>
                    <a:pt x="747" y="465"/>
                  </a:lnTo>
                  <a:lnTo>
                    <a:pt x="744" y="464"/>
                  </a:lnTo>
                  <a:lnTo>
                    <a:pt x="743" y="464"/>
                  </a:lnTo>
                  <a:lnTo>
                    <a:pt x="743" y="460"/>
                  </a:lnTo>
                  <a:lnTo>
                    <a:pt x="743" y="455"/>
                  </a:lnTo>
                  <a:lnTo>
                    <a:pt x="740" y="455"/>
                  </a:lnTo>
                  <a:lnTo>
                    <a:pt x="741" y="454"/>
                  </a:lnTo>
                  <a:lnTo>
                    <a:pt x="737" y="455"/>
                  </a:lnTo>
                  <a:lnTo>
                    <a:pt x="732" y="458"/>
                  </a:lnTo>
                  <a:lnTo>
                    <a:pt x="732" y="460"/>
                  </a:lnTo>
                  <a:lnTo>
                    <a:pt x="734" y="461"/>
                  </a:lnTo>
                  <a:lnTo>
                    <a:pt x="730" y="460"/>
                  </a:lnTo>
                  <a:lnTo>
                    <a:pt x="727" y="461"/>
                  </a:lnTo>
                  <a:lnTo>
                    <a:pt x="728" y="449"/>
                  </a:lnTo>
                  <a:lnTo>
                    <a:pt x="735" y="449"/>
                  </a:lnTo>
                  <a:lnTo>
                    <a:pt x="738" y="448"/>
                  </a:lnTo>
                  <a:lnTo>
                    <a:pt x="738" y="447"/>
                  </a:lnTo>
                  <a:lnTo>
                    <a:pt x="737" y="445"/>
                  </a:lnTo>
                  <a:lnTo>
                    <a:pt x="732" y="442"/>
                  </a:lnTo>
                  <a:lnTo>
                    <a:pt x="727" y="438"/>
                  </a:lnTo>
                  <a:lnTo>
                    <a:pt x="728" y="438"/>
                  </a:lnTo>
                  <a:lnTo>
                    <a:pt x="727" y="438"/>
                  </a:lnTo>
                  <a:lnTo>
                    <a:pt x="724" y="438"/>
                  </a:lnTo>
                  <a:lnTo>
                    <a:pt x="718" y="441"/>
                  </a:lnTo>
                  <a:lnTo>
                    <a:pt x="718" y="439"/>
                  </a:lnTo>
                  <a:lnTo>
                    <a:pt x="718" y="435"/>
                  </a:lnTo>
                  <a:lnTo>
                    <a:pt x="718" y="432"/>
                  </a:lnTo>
                  <a:lnTo>
                    <a:pt x="718" y="431"/>
                  </a:lnTo>
                  <a:lnTo>
                    <a:pt x="717" y="429"/>
                  </a:lnTo>
                  <a:lnTo>
                    <a:pt x="715" y="431"/>
                  </a:lnTo>
                  <a:lnTo>
                    <a:pt x="712" y="432"/>
                  </a:lnTo>
                  <a:lnTo>
                    <a:pt x="712" y="419"/>
                  </a:lnTo>
                  <a:lnTo>
                    <a:pt x="712" y="413"/>
                  </a:lnTo>
                  <a:lnTo>
                    <a:pt x="714" y="409"/>
                  </a:lnTo>
                  <a:lnTo>
                    <a:pt x="715" y="405"/>
                  </a:lnTo>
                  <a:lnTo>
                    <a:pt x="715" y="399"/>
                  </a:lnTo>
                  <a:lnTo>
                    <a:pt x="714" y="398"/>
                  </a:lnTo>
                  <a:lnTo>
                    <a:pt x="714" y="395"/>
                  </a:lnTo>
                  <a:lnTo>
                    <a:pt x="709" y="389"/>
                  </a:lnTo>
                  <a:lnTo>
                    <a:pt x="707" y="382"/>
                  </a:lnTo>
                  <a:lnTo>
                    <a:pt x="707" y="379"/>
                  </a:lnTo>
                  <a:lnTo>
                    <a:pt x="707" y="375"/>
                  </a:lnTo>
                  <a:lnTo>
                    <a:pt x="709" y="375"/>
                  </a:lnTo>
                  <a:lnTo>
                    <a:pt x="714" y="367"/>
                  </a:lnTo>
                  <a:lnTo>
                    <a:pt x="718" y="359"/>
                  </a:lnTo>
                  <a:lnTo>
                    <a:pt x="720" y="362"/>
                  </a:lnTo>
                  <a:lnTo>
                    <a:pt x="722" y="363"/>
                  </a:lnTo>
                  <a:lnTo>
                    <a:pt x="724" y="363"/>
                  </a:lnTo>
                  <a:lnTo>
                    <a:pt x="724" y="362"/>
                  </a:lnTo>
                  <a:lnTo>
                    <a:pt x="724" y="359"/>
                  </a:lnTo>
                  <a:lnTo>
                    <a:pt x="722" y="356"/>
                  </a:lnTo>
                  <a:lnTo>
                    <a:pt x="724" y="353"/>
                  </a:lnTo>
                  <a:lnTo>
                    <a:pt x="734" y="346"/>
                  </a:lnTo>
                  <a:lnTo>
                    <a:pt x="745" y="339"/>
                  </a:lnTo>
                  <a:lnTo>
                    <a:pt x="748" y="334"/>
                  </a:lnTo>
                  <a:lnTo>
                    <a:pt x="750" y="328"/>
                  </a:lnTo>
                  <a:lnTo>
                    <a:pt x="751" y="324"/>
                  </a:lnTo>
                  <a:lnTo>
                    <a:pt x="754" y="320"/>
                  </a:lnTo>
                  <a:lnTo>
                    <a:pt x="757" y="316"/>
                  </a:lnTo>
                  <a:lnTo>
                    <a:pt x="763" y="311"/>
                  </a:lnTo>
                  <a:lnTo>
                    <a:pt x="767" y="307"/>
                  </a:lnTo>
                  <a:lnTo>
                    <a:pt x="770" y="304"/>
                  </a:lnTo>
                  <a:lnTo>
                    <a:pt x="770" y="303"/>
                  </a:lnTo>
                  <a:lnTo>
                    <a:pt x="770" y="298"/>
                  </a:lnTo>
                  <a:lnTo>
                    <a:pt x="770" y="292"/>
                  </a:lnTo>
                  <a:lnTo>
                    <a:pt x="767" y="281"/>
                  </a:lnTo>
                  <a:lnTo>
                    <a:pt x="754" y="280"/>
                  </a:lnTo>
                  <a:lnTo>
                    <a:pt x="743" y="278"/>
                  </a:lnTo>
                  <a:lnTo>
                    <a:pt x="731" y="278"/>
                  </a:lnTo>
                  <a:lnTo>
                    <a:pt x="728" y="272"/>
                  </a:lnTo>
                  <a:lnTo>
                    <a:pt x="721" y="274"/>
                  </a:lnTo>
                  <a:lnTo>
                    <a:pt x="720" y="275"/>
                  </a:lnTo>
                  <a:lnTo>
                    <a:pt x="720" y="277"/>
                  </a:lnTo>
                  <a:lnTo>
                    <a:pt x="721" y="280"/>
                  </a:lnTo>
                  <a:lnTo>
                    <a:pt x="720" y="282"/>
                  </a:lnTo>
                  <a:lnTo>
                    <a:pt x="718" y="287"/>
                  </a:lnTo>
                  <a:lnTo>
                    <a:pt x="715" y="287"/>
                  </a:lnTo>
                  <a:lnTo>
                    <a:pt x="712" y="288"/>
                  </a:lnTo>
                  <a:lnTo>
                    <a:pt x="709" y="288"/>
                  </a:lnTo>
                  <a:lnTo>
                    <a:pt x="707" y="290"/>
                  </a:lnTo>
                  <a:lnTo>
                    <a:pt x="707" y="294"/>
                  </a:lnTo>
                  <a:lnTo>
                    <a:pt x="702" y="300"/>
                  </a:lnTo>
                  <a:lnTo>
                    <a:pt x="699" y="303"/>
                  </a:lnTo>
                  <a:lnTo>
                    <a:pt x="698" y="305"/>
                  </a:lnTo>
                  <a:lnTo>
                    <a:pt x="698" y="310"/>
                  </a:lnTo>
                  <a:lnTo>
                    <a:pt x="698" y="314"/>
                  </a:lnTo>
                  <a:lnTo>
                    <a:pt x="699" y="317"/>
                  </a:lnTo>
                  <a:lnTo>
                    <a:pt x="701" y="318"/>
                  </a:lnTo>
                  <a:lnTo>
                    <a:pt x="702" y="324"/>
                  </a:lnTo>
                  <a:lnTo>
                    <a:pt x="702" y="327"/>
                  </a:lnTo>
                  <a:lnTo>
                    <a:pt x="701" y="330"/>
                  </a:lnTo>
                  <a:lnTo>
                    <a:pt x="695" y="330"/>
                  </a:lnTo>
                  <a:lnTo>
                    <a:pt x="694" y="333"/>
                  </a:lnTo>
                  <a:lnTo>
                    <a:pt x="691" y="337"/>
                  </a:lnTo>
                  <a:lnTo>
                    <a:pt x="689" y="341"/>
                  </a:lnTo>
                  <a:lnTo>
                    <a:pt x="688" y="344"/>
                  </a:lnTo>
                  <a:lnTo>
                    <a:pt x="685" y="346"/>
                  </a:lnTo>
                  <a:lnTo>
                    <a:pt x="681" y="347"/>
                  </a:lnTo>
                  <a:lnTo>
                    <a:pt x="672" y="349"/>
                  </a:lnTo>
                  <a:lnTo>
                    <a:pt x="663" y="350"/>
                  </a:lnTo>
                  <a:lnTo>
                    <a:pt x="658" y="353"/>
                  </a:lnTo>
                  <a:lnTo>
                    <a:pt x="655" y="354"/>
                  </a:lnTo>
                  <a:lnTo>
                    <a:pt x="655" y="356"/>
                  </a:lnTo>
                  <a:lnTo>
                    <a:pt x="653" y="362"/>
                  </a:lnTo>
                  <a:lnTo>
                    <a:pt x="653" y="367"/>
                  </a:lnTo>
                  <a:lnTo>
                    <a:pt x="652" y="370"/>
                  </a:lnTo>
                  <a:lnTo>
                    <a:pt x="652" y="372"/>
                  </a:lnTo>
                  <a:lnTo>
                    <a:pt x="649" y="373"/>
                  </a:lnTo>
                  <a:lnTo>
                    <a:pt x="646" y="373"/>
                  </a:lnTo>
                  <a:lnTo>
                    <a:pt x="643" y="373"/>
                  </a:lnTo>
                  <a:lnTo>
                    <a:pt x="640" y="375"/>
                  </a:lnTo>
                  <a:lnTo>
                    <a:pt x="642" y="379"/>
                  </a:lnTo>
                  <a:lnTo>
                    <a:pt x="642" y="383"/>
                  </a:lnTo>
                  <a:lnTo>
                    <a:pt x="642" y="385"/>
                  </a:lnTo>
                  <a:lnTo>
                    <a:pt x="640" y="386"/>
                  </a:lnTo>
                  <a:lnTo>
                    <a:pt x="637" y="386"/>
                  </a:lnTo>
                  <a:lnTo>
                    <a:pt x="635" y="388"/>
                  </a:lnTo>
                  <a:lnTo>
                    <a:pt x="632" y="388"/>
                  </a:lnTo>
                  <a:lnTo>
                    <a:pt x="629" y="389"/>
                  </a:lnTo>
                  <a:lnTo>
                    <a:pt x="629" y="392"/>
                  </a:lnTo>
                  <a:lnTo>
                    <a:pt x="630" y="393"/>
                  </a:lnTo>
                  <a:lnTo>
                    <a:pt x="632" y="396"/>
                  </a:lnTo>
                  <a:lnTo>
                    <a:pt x="630" y="399"/>
                  </a:lnTo>
                  <a:lnTo>
                    <a:pt x="630" y="400"/>
                  </a:lnTo>
                  <a:lnTo>
                    <a:pt x="629" y="405"/>
                  </a:lnTo>
                  <a:lnTo>
                    <a:pt x="623" y="405"/>
                  </a:lnTo>
                  <a:lnTo>
                    <a:pt x="624" y="406"/>
                  </a:lnTo>
                  <a:lnTo>
                    <a:pt x="626" y="408"/>
                  </a:lnTo>
                  <a:lnTo>
                    <a:pt x="627" y="412"/>
                  </a:lnTo>
                  <a:lnTo>
                    <a:pt x="629" y="419"/>
                  </a:lnTo>
                  <a:lnTo>
                    <a:pt x="629" y="425"/>
                  </a:lnTo>
                  <a:lnTo>
                    <a:pt x="626" y="449"/>
                  </a:lnTo>
                  <a:lnTo>
                    <a:pt x="637" y="452"/>
                  </a:lnTo>
                  <a:lnTo>
                    <a:pt x="642" y="454"/>
                  </a:lnTo>
                  <a:lnTo>
                    <a:pt x="646" y="457"/>
                  </a:lnTo>
                  <a:lnTo>
                    <a:pt x="649" y="460"/>
                  </a:lnTo>
                  <a:lnTo>
                    <a:pt x="653" y="464"/>
                  </a:lnTo>
                  <a:lnTo>
                    <a:pt x="659" y="474"/>
                  </a:lnTo>
                  <a:lnTo>
                    <a:pt x="659" y="480"/>
                  </a:lnTo>
                  <a:lnTo>
                    <a:pt x="658" y="481"/>
                  </a:lnTo>
                  <a:lnTo>
                    <a:pt x="655" y="483"/>
                  </a:lnTo>
                  <a:lnTo>
                    <a:pt x="649" y="485"/>
                  </a:lnTo>
                  <a:lnTo>
                    <a:pt x="653" y="488"/>
                  </a:lnTo>
                  <a:lnTo>
                    <a:pt x="655" y="491"/>
                  </a:lnTo>
                  <a:lnTo>
                    <a:pt x="655" y="493"/>
                  </a:lnTo>
                  <a:lnTo>
                    <a:pt x="655" y="494"/>
                  </a:lnTo>
                  <a:lnTo>
                    <a:pt x="649" y="494"/>
                  </a:lnTo>
                  <a:lnTo>
                    <a:pt x="640" y="504"/>
                  </a:lnTo>
                  <a:lnTo>
                    <a:pt x="636" y="506"/>
                  </a:lnTo>
                  <a:lnTo>
                    <a:pt x="632" y="504"/>
                  </a:lnTo>
                  <a:lnTo>
                    <a:pt x="627" y="503"/>
                  </a:lnTo>
                  <a:lnTo>
                    <a:pt x="624" y="504"/>
                  </a:lnTo>
                  <a:lnTo>
                    <a:pt x="622" y="504"/>
                  </a:lnTo>
                  <a:lnTo>
                    <a:pt x="619" y="507"/>
                  </a:lnTo>
                  <a:lnTo>
                    <a:pt x="620" y="508"/>
                  </a:lnTo>
                  <a:lnTo>
                    <a:pt x="620" y="510"/>
                  </a:lnTo>
                  <a:lnTo>
                    <a:pt x="619" y="511"/>
                  </a:lnTo>
                  <a:lnTo>
                    <a:pt x="616" y="513"/>
                  </a:lnTo>
                  <a:lnTo>
                    <a:pt x="617" y="514"/>
                  </a:lnTo>
                  <a:lnTo>
                    <a:pt x="619" y="516"/>
                  </a:lnTo>
                  <a:lnTo>
                    <a:pt x="619" y="517"/>
                  </a:lnTo>
                  <a:lnTo>
                    <a:pt x="619" y="520"/>
                  </a:lnTo>
                  <a:lnTo>
                    <a:pt x="619" y="524"/>
                  </a:lnTo>
                  <a:lnTo>
                    <a:pt x="617" y="530"/>
                  </a:lnTo>
                  <a:lnTo>
                    <a:pt x="614" y="540"/>
                  </a:lnTo>
                  <a:lnTo>
                    <a:pt x="613" y="546"/>
                  </a:lnTo>
                  <a:lnTo>
                    <a:pt x="610" y="559"/>
                  </a:lnTo>
                  <a:lnTo>
                    <a:pt x="612" y="566"/>
                  </a:lnTo>
                  <a:lnTo>
                    <a:pt x="612" y="568"/>
                  </a:lnTo>
                  <a:lnTo>
                    <a:pt x="613" y="569"/>
                  </a:lnTo>
                  <a:lnTo>
                    <a:pt x="614" y="566"/>
                  </a:lnTo>
                  <a:lnTo>
                    <a:pt x="616" y="563"/>
                  </a:lnTo>
                  <a:lnTo>
                    <a:pt x="619" y="563"/>
                  </a:lnTo>
                  <a:lnTo>
                    <a:pt x="616" y="570"/>
                  </a:lnTo>
                  <a:lnTo>
                    <a:pt x="613" y="576"/>
                  </a:lnTo>
                  <a:lnTo>
                    <a:pt x="609" y="579"/>
                  </a:lnTo>
                  <a:lnTo>
                    <a:pt x="606" y="579"/>
                  </a:lnTo>
                  <a:lnTo>
                    <a:pt x="596" y="579"/>
                  </a:lnTo>
                  <a:lnTo>
                    <a:pt x="580" y="576"/>
                  </a:lnTo>
                  <a:lnTo>
                    <a:pt x="577" y="579"/>
                  </a:lnTo>
                  <a:lnTo>
                    <a:pt x="576" y="583"/>
                  </a:lnTo>
                  <a:lnTo>
                    <a:pt x="573" y="585"/>
                  </a:lnTo>
                  <a:lnTo>
                    <a:pt x="571" y="588"/>
                  </a:lnTo>
                  <a:lnTo>
                    <a:pt x="571" y="591"/>
                  </a:lnTo>
                  <a:lnTo>
                    <a:pt x="571" y="595"/>
                  </a:lnTo>
                  <a:lnTo>
                    <a:pt x="571" y="598"/>
                  </a:lnTo>
                  <a:lnTo>
                    <a:pt x="571" y="602"/>
                  </a:lnTo>
                  <a:lnTo>
                    <a:pt x="557" y="602"/>
                  </a:lnTo>
                  <a:lnTo>
                    <a:pt x="544" y="602"/>
                  </a:lnTo>
                  <a:lnTo>
                    <a:pt x="545" y="599"/>
                  </a:lnTo>
                  <a:lnTo>
                    <a:pt x="547" y="598"/>
                  </a:lnTo>
                  <a:lnTo>
                    <a:pt x="547" y="596"/>
                  </a:lnTo>
                  <a:lnTo>
                    <a:pt x="547" y="593"/>
                  </a:lnTo>
                  <a:lnTo>
                    <a:pt x="541" y="591"/>
                  </a:lnTo>
                  <a:lnTo>
                    <a:pt x="541" y="588"/>
                  </a:lnTo>
                  <a:lnTo>
                    <a:pt x="541" y="585"/>
                  </a:lnTo>
                  <a:lnTo>
                    <a:pt x="541" y="582"/>
                  </a:lnTo>
                  <a:lnTo>
                    <a:pt x="541" y="579"/>
                  </a:lnTo>
                  <a:lnTo>
                    <a:pt x="547" y="579"/>
                  </a:lnTo>
                  <a:lnTo>
                    <a:pt x="550" y="573"/>
                  </a:lnTo>
                  <a:lnTo>
                    <a:pt x="552" y="569"/>
                  </a:lnTo>
                  <a:lnTo>
                    <a:pt x="537" y="553"/>
                  </a:lnTo>
                  <a:lnTo>
                    <a:pt x="528" y="543"/>
                  </a:lnTo>
                  <a:lnTo>
                    <a:pt x="525" y="540"/>
                  </a:lnTo>
                  <a:lnTo>
                    <a:pt x="524" y="537"/>
                  </a:lnTo>
                  <a:lnTo>
                    <a:pt x="525" y="534"/>
                  </a:lnTo>
                  <a:lnTo>
                    <a:pt x="527" y="530"/>
                  </a:lnTo>
                  <a:lnTo>
                    <a:pt x="527" y="527"/>
                  </a:lnTo>
                  <a:lnTo>
                    <a:pt x="528" y="524"/>
                  </a:lnTo>
                  <a:lnTo>
                    <a:pt x="527" y="521"/>
                  </a:lnTo>
                  <a:lnTo>
                    <a:pt x="521" y="521"/>
                  </a:lnTo>
                  <a:lnTo>
                    <a:pt x="521" y="513"/>
                  </a:lnTo>
                  <a:lnTo>
                    <a:pt x="521" y="503"/>
                  </a:lnTo>
                  <a:lnTo>
                    <a:pt x="521" y="500"/>
                  </a:lnTo>
                  <a:lnTo>
                    <a:pt x="519" y="498"/>
                  </a:lnTo>
                  <a:lnTo>
                    <a:pt x="519" y="497"/>
                  </a:lnTo>
                  <a:lnTo>
                    <a:pt x="508" y="504"/>
                  </a:lnTo>
                  <a:lnTo>
                    <a:pt x="502" y="508"/>
                  </a:lnTo>
                  <a:lnTo>
                    <a:pt x="496" y="510"/>
                  </a:lnTo>
                  <a:lnTo>
                    <a:pt x="493" y="510"/>
                  </a:lnTo>
                  <a:lnTo>
                    <a:pt x="491" y="510"/>
                  </a:lnTo>
                  <a:lnTo>
                    <a:pt x="488" y="510"/>
                  </a:lnTo>
                  <a:lnTo>
                    <a:pt x="486" y="510"/>
                  </a:lnTo>
                  <a:lnTo>
                    <a:pt x="483" y="511"/>
                  </a:lnTo>
                  <a:lnTo>
                    <a:pt x="483" y="514"/>
                  </a:lnTo>
                  <a:lnTo>
                    <a:pt x="480" y="519"/>
                  </a:lnTo>
                  <a:lnTo>
                    <a:pt x="472" y="523"/>
                  </a:lnTo>
                  <a:lnTo>
                    <a:pt x="462" y="527"/>
                  </a:lnTo>
                  <a:lnTo>
                    <a:pt x="452" y="532"/>
                  </a:lnTo>
                  <a:lnTo>
                    <a:pt x="442" y="533"/>
                  </a:lnTo>
                  <a:lnTo>
                    <a:pt x="442" y="524"/>
                  </a:lnTo>
                  <a:lnTo>
                    <a:pt x="440" y="524"/>
                  </a:lnTo>
                  <a:lnTo>
                    <a:pt x="439" y="524"/>
                  </a:lnTo>
                  <a:lnTo>
                    <a:pt x="437" y="526"/>
                  </a:lnTo>
                  <a:lnTo>
                    <a:pt x="434" y="527"/>
                  </a:lnTo>
                  <a:lnTo>
                    <a:pt x="432" y="527"/>
                  </a:lnTo>
                  <a:lnTo>
                    <a:pt x="427" y="527"/>
                  </a:lnTo>
                  <a:lnTo>
                    <a:pt x="424" y="519"/>
                  </a:lnTo>
                  <a:lnTo>
                    <a:pt x="419" y="519"/>
                  </a:lnTo>
                  <a:lnTo>
                    <a:pt x="420" y="516"/>
                  </a:lnTo>
                  <a:lnTo>
                    <a:pt x="419" y="513"/>
                  </a:lnTo>
                  <a:lnTo>
                    <a:pt x="419" y="510"/>
                  </a:lnTo>
                  <a:lnTo>
                    <a:pt x="419" y="507"/>
                  </a:lnTo>
                  <a:lnTo>
                    <a:pt x="423" y="506"/>
                  </a:lnTo>
                  <a:lnTo>
                    <a:pt x="426" y="503"/>
                  </a:lnTo>
                  <a:lnTo>
                    <a:pt x="427" y="500"/>
                  </a:lnTo>
                  <a:lnTo>
                    <a:pt x="429" y="500"/>
                  </a:lnTo>
                  <a:lnTo>
                    <a:pt x="429" y="497"/>
                  </a:lnTo>
                  <a:lnTo>
                    <a:pt x="427" y="491"/>
                  </a:lnTo>
                  <a:lnTo>
                    <a:pt x="421" y="491"/>
                  </a:lnTo>
                  <a:lnTo>
                    <a:pt x="421" y="490"/>
                  </a:lnTo>
                  <a:lnTo>
                    <a:pt x="420" y="491"/>
                  </a:lnTo>
                  <a:lnTo>
                    <a:pt x="419" y="497"/>
                  </a:lnTo>
                  <a:lnTo>
                    <a:pt x="414" y="493"/>
                  </a:lnTo>
                  <a:lnTo>
                    <a:pt x="411" y="491"/>
                  </a:lnTo>
                  <a:lnTo>
                    <a:pt x="411" y="487"/>
                  </a:lnTo>
                  <a:lnTo>
                    <a:pt x="411" y="483"/>
                  </a:lnTo>
                  <a:lnTo>
                    <a:pt x="413" y="483"/>
                  </a:lnTo>
                  <a:lnTo>
                    <a:pt x="416" y="483"/>
                  </a:lnTo>
                  <a:lnTo>
                    <a:pt x="421" y="483"/>
                  </a:lnTo>
                  <a:lnTo>
                    <a:pt x="433" y="461"/>
                  </a:lnTo>
                  <a:lnTo>
                    <a:pt x="439" y="461"/>
                  </a:lnTo>
                  <a:lnTo>
                    <a:pt x="439" y="460"/>
                  </a:lnTo>
                  <a:lnTo>
                    <a:pt x="436" y="458"/>
                  </a:lnTo>
                  <a:lnTo>
                    <a:pt x="430" y="458"/>
                  </a:lnTo>
                  <a:lnTo>
                    <a:pt x="427" y="464"/>
                  </a:lnTo>
                  <a:lnTo>
                    <a:pt x="424" y="467"/>
                  </a:lnTo>
                  <a:lnTo>
                    <a:pt x="421" y="468"/>
                  </a:lnTo>
                  <a:lnTo>
                    <a:pt x="419" y="467"/>
                  </a:lnTo>
                  <a:lnTo>
                    <a:pt x="419" y="465"/>
                  </a:lnTo>
                  <a:lnTo>
                    <a:pt x="414" y="464"/>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0" name="Freeform 5"/>
            <p:cNvSpPr>
              <a:spLocks/>
            </p:cNvSpPr>
            <p:nvPr/>
          </p:nvSpPr>
          <p:spPr bwMode="auto">
            <a:xfrm>
              <a:off x="1256" y="2563"/>
              <a:ext cx="111" cy="45"/>
            </a:xfrm>
            <a:custGeom>
              <a:avLst/>
              <a:gdLst>
                <a:gd name="T0" fmla="*/ 5 w 111"/>
                <a:gd name="T1" fmla="*/ 38 h 45"/>
                <a:gd name="T2" fmla="*/ 4 w 111"/>
                <a:gd name="T3" fmla="*/ 36 h 45"/>
                <a:gd name="T4" fmla="*/ 3 w 111"/>
                <a:gd name="T5" fmla="*/ 23 h 45"/>
                <a:gd name="T6" fmla="*/ 17 w 111"/>
                <a:gd name="T7" fmla="*/ 29 h 45"/>
                <a:gd name="T8" fmla="*/ 37 w 111"/>
                <a:gd name="T9" fmla="*/ 29 h 45"/>
                <a:gd name="T10" fmla="*/ 39 w 111"/>
                <a:gd name="T11" fmla="*/ 23 h 45"/>
                <a:gd name="T12" fmla="*/ 36 w 111"/>
                <a:gd name="T13" fmla="*/ 21 h 45"/>
                <a:gd name="T14" fmla="*/ 31 w 111"/>
                <a:gd name="T15" fmla="*/ 15 h 45"/>
                <a:gd name="T16" fmla="*/ 31 w 111"/>
                <a:gd name="T17" fmla="*/ 10 h 45"/>
                <a:gd name="T18" fmla="*/ 33 w 111"/>
                <a:gd name="T19" fmla="*/ 5 h 45"/>
                <a:gd name="T20" fmla="*/ 26 w 111"/>
                <a:gd name="T21" fmla="*/ 2 h 45"/>
                <a:gd name="T22" fmla="*/ 36 w 111"/>
                <a:gd name="T23" fmla="*/ 2 h 45"/>
                <a:gd name="T24" fmla="*/ 57 w 111"/>
                <a:gd name="T25" fmla="*/ 0 h 45"/>
                <a:gd name="T26" fmla="*/ 69 w 111"/>
                <a:gd name="T27" fmla="*/ 2 h 45"/>
                <a:gd name="T28" fmla="*/ 75 w 111"/>
                <a:gd name="T29" fmla="*/ 3 h 45"/>
                <a:gd name="T30" fmla="*/ 85 w 111"/>
                <a:gd name="T31" fmla="*/ 12 h 45"/>
                <a:gd name="T32" fmla="*/ 89 w 111"/>
                <a:gd name="T33" fmla="*/ 15 h 45"/>
                <a:gd name="T34" fmla="*/ 93 w 111"/>
                <a:gd name="T35" fmla="*/ 16 h 45"/>
                <a:gd name="T36" fmla="*/ 100 w 111"/>
                <a:gd name="T37" fmla="*/ 15 h 45"/>
                <a:gd name="T38" fmla="*/ 106 w 111"/>
                <a:gd name="T39" fmla="*/ 19 h 45"/>
                <a:gd name="T40" fmla="*/ 109 w 111"/>
                <a:gd name="T41" fmla="*/ 26 h 45"/>
                <a:gd name="T42" fmla="*/ 105 w 111"/>
                <a:gd name="T43" fmla="*/ 31 h 45"/>
                <a:gd name="T44" fmla="*/ 102 w 111"/>
                <a:gd name="T45" fmla="*/ 29 h 45"/>
                <a:gd name="T46" fmla="*/ 83 w 111"/>
                <a:gd name="T47" fmla="*/ 33 h 45"/>
                <a:gd name="T48" fmla="*/ 80 w 111"/>
                <a:gd name="T49" fmla="*/ 38 h 45"/>
                <a:gd name="T50" fmla="*/ 75 w 111"/>
                <a:gd name="T51" fmla="*/ 36 h 45"/>
                <a:gd name="T52" fmla="*/ 62 w 111"/>
                <a:gd name="T53" fmla="*/ 29 h 45"/>
                <a:gd name="T54" fmla="*/ 62 w 111"/>
                <a:gd name="T55" fmla="*/ 35 h 45"/>
                <a:gd name="T56" fmla="*/ 62 w 111"/>
                <a:gd name="T57" fmla="*/ 41 h 45"/>
                <a:gd name="T58" fmla="*/ 59 w 111"/>
                <a:gd name="T59" fmla="*/ 44 h 45"/>
                <a:gd name="T60" fmla="*/ 56 w 111"/>
                <a:gd name="T61" fmla="*/ 44 h 45"/>
                <a:gd name="T62" fmla="*/ 54 w 111"/>
                <a:gd name="T63" fmla="*/ 41 h 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5">
                  <a:moveTo>
                    <a:pt x="53" y="38"/>
                  </a:moveTo>
                  <a:lnTo>
                    <a:pt x="5" y="38"/>
                  </a:lnTo>
                  <a:lnTo>
                    <a:pt x="7" y="36"/>
                  </a:lnTo>
                  <a:lnTo>
                    <a:pt x="4" y="36"/>
                  </a:lnTo>
                  <a:lnTo>
                    <a:pt x="0" y="35"/>
                  </a:lnTo>
                  <a:lnTo>
                    <a:pt x="3" y="23"/>
                  </a:lnTo>
                  <a:lnTo>
                    <a:pt x="10" y="26"/>
                  </a:lnTo>
                  <a:lnTo>
                    <a:pt x="17" y="29"/>
                  </a:lnTo>
                  <a:lnTo>
                    <a:pt x="36" y="32"/>
                  </a:lnTo>
                  <a:lnTo>
                    <a:pt x="37" y="29"/>
                  </a:lnTo>
                  <a:lnTo>
                    <a:pt x="39" y="25"/>
                  </a:lnTo>
                  <a:lnTo>
                    <a:pt x="39" y="23"/>
                  </a:lnTo>
                  <a:lnTo>
                    <a:pt x="37" y="22"/>
                  </a:lnTo>
                  <a:lnTo>
                    <a:pt x="36" y="21"/>
                  </a:lnTo>
                  <a:lnTo>
                    <a:pt x="33" y="21"/>
                  </a:lnTo>
                  <a:lnTo>
                    <a:pt x="31" y="15"/>
                  </a:lnTo>
                  <a:lnTo>
                    <a:pt x="31" y="12"/>
                  </a:lnTo>
                  <a:lnTo>
                    <a:pt x="31" y="10"/>
                  </a:lnTo>
                  <a:lnTo>
                    <a:pt x="31" y="9"/>
                  </a:lnTo>
                  <a:lnTo>
                    <a:pt x="33" y="5"/>
                  </a:lnTo>
                  <a:lnTo>
                    <a:pt x="28" y="3"/>
                  </a:lnTo>
                  <a:lnTo>
                    <a:pt x="26" y="2"/>
                  </a:lnTo>
                  <a:lnTo>
                    <a:pt x="31" y="2"/>
                  </a:lnTo>
                  <a:lnTo>
                    <a:pt x="36" y="2"/>
                  </a:lnTo>
                  <a:lnTo>
                    <a:pt x="46" y="2"/>
                  </a:lnTo>
                  <a:lnTo>
                    <a:pt x="57" y="0"/>
                  </a:lnTo>
                  <a:lnTo>
                    <a:pt x="63" y="0"/>
                  </a:lnTo>
                  <a:lnTo>
                    <a:pt x="69" y="2"/>
                  </a:lnTo>
                  <a:lnTo>
                    <a:pt x="72" y="2"/>
                  </a:lnTo>
                  <a:lnTo>
                    <a:pt x="75" y="3"/>
                  </a:lnTo>
                  <a:lnTo>
                    <a:pt x="79" y="8"/>
                  </a:lnTo>
                  <a:lnTo>
                    <a:pt x="85" y="12"/>
                  </a:lnTo>
                  <a:lnTo>
                    <a:pt x="86" y="15"/>
                  </a:lnTo>
                  <a:lnTo>
                    <a:pt x="89" y="15"/>
                  </a:lnTo>
                  <a:lnTo>
                    <a:pt x="90" y="16"/>
                  </a:lnTo>
                  <a:lnTo>
                    <a:pt x="93" y="16"/>
                  </a:lnTo>
                  <a:lnTo>
                    <a:pt x="98" y="16"/>
                  </a:lnTo>
                  <a:lnTo>
                    <a:pt x="100" y="15"/>
                  </a:lnTo>
                  <a:lnTo>
                    <a:pt x="102" y="15"/>
                  </a:lnTo>
                  <a:lnTo>
                    <a:pt x="106" y="19"/>
                  </a:lnTo>
                  <a:lnTo>
                    <a:pt x="108" y="22"/>
                  </a:lnTo>
                  <a:lnTo>
                    <a:pt x="109" y="26"/>
                  </a:lnTo>
                  <a:lnTo>
                    <a:pt x="111" y="32"/>
                  </a:lnTo>
                  <a:lnTo>
                    <a:pt x="105" y="31"/>
                  </a:lnTo>
                  <a:lnTo>
                    <a:pt x="102" y="31"/>
                  </a:lnTo>
                  <a:lnTo>
                    <a:pt x="102" y="29"/>
                  </a:lnTo>
                  <a:lnTo>
                    <a:pt x="86" y="29"/>
                  </a:lnTo>
                  <a:lnTo>
                    <a:pt x="83" y="33"/>
                  </a:lnTo>
                  <a:lnTo>
                    <a:pt x="82" y="36"/>
                  </a:lnTo>
                  <a:lnTo>
                    <a:pt x="80" y="38"/>
                  </a:lnTo>
                  <a:lnTo>
                    <a:pt x="77" y="36"/>
                  </a:lnTo>
                  <a:lnTo>
                    <a:pt x="75" y="36"/>
                  </a:lnTo>
                  <a:lnTo>
                    <a:pt x="72" y="35"/>
                  </a:lnTo>
                  <a:lnTo>
                    <a:pt x="62" y="29"/>
                  </a:lnTo>
                  <a:lnTo>
                    <a:pt x="60" y="32"/>
                  </a:lnTo>
                  <a:lnTo>
                    <a:pt x="62" y="35"/>
                  </a:lnTo>
                  <a:lnTo>
                    <a:pt x="64" y="41"/>
                  </a:lnTo>
                  <a:lnTo>
                    <a:pt x="62" y="41"/>
                  </a:lnTo>
                  <a:lnTo>
                    <a:pt x="60" y="42"/>
                  </a:lnTo>
                  <a:lnTo>
                    <a:pt x="59" y="44"/>
                  </a:lnTo>
                  <a:lnTo>
                    <a:pt x="59" y="45"/>
                  </a:lnTo>
                  <a:lnTo>
                    <a:pt x="56" y="44"/>
                  </a:lnTo>
                  <a:lnTo>
                    <a:pt x="54" y="42"/>
                  </a:lnTo>
                  <a:lnTo>
                    <a:pt x="54" y="41"/>
                  </a:lnTo>
                  <a:lnTo>
                    <a:pt x="53" y="38"/>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1" name="Freeform 6"/>
            <p:cNvSpPr>
              <a:spLocks/>
            </p:cNvSpPr>
            <p:nvPr/>
          </p:nvSpPr>
          <p:spPr bwMode="auto">
            <a:xfrm>
              <a:off x="0" y="1168"/>
              <a:ext cx="1970" cy="2625"/>
            </a:xfrm>
            <a:custGeom>
              <a:avLst/>
              <a:gdLst>
                <a:gd name="T0" fmla="*/ 1318 w 1970"/>
                <a:gd name="T1" fmla="*/ 2477 h 2625"/>
                <a:gd name="T2" fmla="*/ 1204 w 1970"/>
                <a:gd name="T3" fmla="*/ 2082 h 2625"/>
                <a:gd name="T4" fmla="*/ 1152 w 1970"/>
                <a:gd name="T5" fmla="*/ 1909 h 2625"/>
                <a:gd name="T6" fmla="*/ 1202 w 1970"/>
                <a:gd name="T7" fmla="*/ 1731 h 2625"/>
                <a:gd name="T8" fmla="*/ 1096 w 1970"/>
                <a:gd name="T9" fmla="*/ 1649 h 2625"/>
                <a:gd name="T10" fmla="*/ 988 w 1970"/>
                <a:gd name="T11" fmla="*/ 1538 h 2625"/>
                <a:gd name="T12" fmla="*/ 720 w 1970"/>
                <a:gd name="T13" fmla="*/ 1413 h 2625"/>
                <a:gd name="T14" fmla="*/ 624 w 1970"/>
                <a:gd name="T15" fmla="*/ 1221 h 2625"/>
                <a:gd name="T16" fmla="*/ 544 w 1970"/>
                <a:gd name="T17" fmla="*/ 1149 h 2625"/>
                <a:gd name="T18" fmla="*/ 596 w 1970"/>
                <a:gd name="T19" fmla="*/ 1286 h 2625"/>
                <a:gd name="T20" fmla="*/ 475 w 1970"/>
                <a:gd name="T21" fmla="*/ 1064 h 2625"/>
                <a:gd name="T22" fmla="*/ 383 w 1970"/>
                <a:gd name="T23" fmla="*/ 916 h 2625"/>
                <a:gd name="T24" fmla="*/ 390 w 1970"/>
                <a:gd name="T25" fmla="*/ 657 h 2625"/>
                <a:gd name="T26" fmla="*/ 337 w 1970"/>
                <a:gd name="T27" fmla="*/ 662 h 2625"/>
                <a:gd name="T28" fmla="*/ 261 w 1970"/>
                <a:gd name="T29" fmla="*/ 540 h 2625"/>
                <a:gd name="T30" fmla="*/ 209 w 1970"/>
                <a:gd name="T31" fmla="*/ 439 h 2625"/>
                <a:gd name="T32" fmla="*/ 210 w 1970"/>
                <a:gd name="T33" fmla="*/ 458 h 2625"/>
                <a:gd name="T34" fmla="*/ 125 w 1970"/>
                <a:gd name="T35" fmla="*/ 399 h 2625"/>
                <a:gd name="T36" fmla="*/ 105 w 1970"/>
                <a:gd name="T37" fmla="*/ 61 h 2625"/>
                <a:gd name="T38" fmla="*/ 235 w 1970"/>
                <a:gd name="T39" fmla="*/ 48 h 2625"/>
                <a:gd name="T40" fmla="*/ 292 w 1970"/>
                <a:gd name="T41" fmla="*/ 29 h 2625"/>
                <a:gd name="T42" fmla="*/ 494 w 1970"/>
                <a:gd name="T43" fmla="*/ 89 h 2625"/>
                <a:gd name="T44" fmla="*/ 636 w 1970"/>
                <a:gd name="T45" fmla="*/ 158 h 2625"/>
                <a:gd name="T46" fmla="*/ 719 w 1970"/>
                <a:gd name="T47" fmla="*/ 115 h 2625"/>
                <a:gd name="T48" fmla="*/ 857 w 1970"/>
                <a:gd name="T49" fmla="*/ 131 h 2625"/>
                <a:gd name="T50" fmla="*/ 891 w 1970"/>
                <a:gd name="T51" fmla="*/ 48 h 2625"/>
                <a:gd name="T52" fmla="*/ 945 w 1970"/>
                <a:gd name="T53" fmla="*/ 27 h 2625"/>
                <a:gd name="T54" fmla="*/ 1022 w 1970"/>
                <a:gd name="T55" fmla="*/ 84 h 2625"/>
                <a:gd name="T56" fmla="*/ 1138 w 1970"/>
                <a:gd name="T57" fmla="*/ 75 h 2625"/>
                <a:gd name="T58" fmla="*/ 1077 w 1970"/>
                <a:gd name="T59" fmla="*/ 174 h 2625"/>
                <a:gd name="T60" fmla="*/ 1018 w 1970"/>
                <a:gd name="T61" fmla="*/ 232 h 2625"/>
                <a:gd name="T62" fmla="*/ 919 w 1970"/>
                <a:gd name="T63" fmla="*/ 313 h 2625"/>
                <a:gd name="T64" fmla="*/ 1007 w 1970"/>
                <a:gd name="T65" fmla="*/ 462 h 2625"/>
                <a:gd name="T66" fmla="*/ 1130 w 1970"/>
                <a:gd name="T67" fmla="*/ 580 h 2625"/>
                <a:gd name="T68" fmla="*/ 1191 w 1970"/>
                <a:gd name="T69" fmla="*/ 403 h 2625"/>
                <a:gd name="T70" fmla="*/ 1256 w 1970"/>
                <a:gd name="T71" fmla="*/ 294 h 2625"/>
                <a:gd name="T72" fmla="*/ 1372 w 1970"/>
                <a:gd name="T73" fmla="*/ 402 h 2625"/>
                <a:gd name="T74" fmla="*/ 1483 w 1970"/>
                <a:gd name="T75" fmla="*/ 435 h 2625"/>
                <a:gd name="T76" fmla="*/ 1560 w 1970"/>
                <a:gd name="T77" fmla="*/ 537 h 2625"/>
                <a:gd name="T78" fmla="*/ 1544 w 1970"/>
                <a:gd name="T79" fmla="*/ 619 h 2625"/>
                <a:gd name="T80" fmla="*/ 1367 w 1970"/>
                <a:gd name="T81" fmla="*/ 670 h 2625"/>
                <a:gd name="T82" fmla="*/ 1430 w 1970"/>
                <a:gd name="T83" fmla="*/ 703 h 2625"/>
                <a:gd name="T84" fmla="*/ 1477 w 1970"/>
                <a:gd name="T85" fmla="*/ 769 h 2625"/>
                <a:gd name="T86" fmla="*/ 1450 w 1970"/>
                <a:gd name="T87" fmla="*/ 785 h 2625"/>
                <a:gd name="T88" fmla="*/ 1333 w 1970"/>
                <a:gd name="T89" fmla="*/ 831 h 2625"/>
                <a:gd name="T90" fmla="*/ 1243 w 1970"/>
                <a:gd name="T91" fmla="*/ 936 h 2625"/>
                <a:gd name="T92" fmla="*/ 1215 w 1970"/>
                <a:gd name="T93" fmla="*/ 989 h 2625"/>
                <a:gd name="T94" fmla="*/ 1143 w 1970"/>
                <a:gd name="T95" fmla="*/ 1097 h 2625"/>
                <a:gd name="T96" fmla="*/ 1125 w 1970"/>
                <a:gd name="T97" fmla="*/ 1237 h 2625"/>
                <a:gd name="T98" fmla="*/ 1008 w 1970"/>
                <a:gd name="T99" fmla="*/ 1143 h 2625"/>
                <a:gd name="T100" fmla="*/ 904 w 1970"/>
                <a:gd name="T101" fmla="*/ 1166 h 2625"/>
                <a:gd name="T102" fmla="*/ 838 w 1970"/>
                <a:gd name="T103" fmla="*/ 1351 h 2625"/>
                <a:gd name="T104" fmla="*/ 972 w 1970"/>
                <a:gd name="T105" fmla="*/ 1394 h 2625"/>
                <a:gd name="T106" fmla="*/ 1090 w 1970"/>
                <a:gd name="T107" fmla="*/ 1591 h 2625"/>
                <a:gd name="T108" fmla="*/ 1273 w 1970"/>
                <a:gd name="T109" fmla="*/ 1598 h 2625"/>
                <a:gd name="T110" fmla="*/ 1336 w 1970"/>
                <a:gd name="T111" fmla="*/ 1581 h 2625"/>
                <a:gd name="T112" fmla="*/ 1495 w 1970"/>
                <a:gd name="T113" fmla="*/ 1637 h 2625"/>
                <a:gd name="T114" fmla="*/ 1585 w 1970"/>
                <a:gd name="T115" fmla="*/ 1702 h 2625"/>
                <a:gd name="T116" fmla="*/ 1699 w 1970"/>
                <a:gd name="T117" fmla="*/ 1842 h 2625"/>
                <a:gd name="T118" fmla="*/ 1860 w 1970"/>
                <a:gd name="T119" fmla="*/ 1909 h 2625"/>
                <a:gd name="T120" fmla="*/ 1891 w 1970"/>
                <a:gd name="T121" fmla="*/ 2146 h 2625"/>
                <a:gd name="T122" fmla="*/ 1820 w 1970"/>
                <a:gd name="T123" fmla="*/ 2359 h 2625"/>
                <a:gd name="T124" fmla="*/ 1685 w 1970"/>
                <a:gd name="T125" fmla="*/ 2552 h 26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0" h="2625">
                  <a:moveTo>
                    <a:pt x="1624" y="2625"/>
                  </a:moveTo>
                  <a:lnTo>
                    <a:pt x="1547" y="2625"/>
                  </a:lnTo>
                  <a:lnTo>
                    <a:pt x="1544" y="2599"/>
                  </a:lnTo>
                  <a:lnTo>
                    <a:pt x="1545" y="2599"/>
                  </a:lnTo>
                  <a:lnTo>
                    <a:pt x="1547" y="2599"/>
                  </a:lnTo>
                  <a:lnTo>
                    <a:pt x="1547" y="2598"/>
                  </a:lnTo>
                  <a:lnTo>
                    <a:pt x="1547" y="2595"/>
                  </a:lnTo>
                  <a:lnTo>
                    <a:pt x="1545" y="2590"/>
                  </a:lnTo>
                  <a:lnTo>
                    <a:pt x="1544" y="2588"/>
                  </a:lnTo>
                  <a:lnTo>
                    <a:pt x="1541" y="2592"/>
                  </a:lnTo>
                  <a:lnTo>
                    <a:pt x="1539" y="2595"/>
                  </a:lnTo>
                  <a:lnTo>
                    <a:pt x="1541" y="2595"/>
                  </a:lnTo>
                  <a:lnTo>
                    <a:pt x="1541" y="2596"/>
                  </a:lnTo>
                  <a:lnTo>
                    <a:pt x="1538" y="2602"/>
                  </a:lnTo>
                  <a:lnTo>
                    <a:pt x="1538" y="2606"/>
                  </a:lnTo>
                  <a:lnTo>
                    <a:pt x="1538" y="2611"/>
                  </a:lnTo>
                  <a:lnTo>
                    <a:pt x="1538" y="2612"/>
                  </a:lnTo>
                  <a:lnTo>
                    <a:pt x="1538" y="2615"/>
                  </a:lnTo>
                  <a:lnTo>
                    <a:pt x="1536" y="2615"/>
                  </a:lnTo>
                  <a:lnTo>
                    <a:pt x="1535" y="2616"/>
                  </a:lnTo>
                  <a:lnTo>
                    <a:pt x="1536" y="2619"/>
                  </a:lnTo>
                  <a:lnTo>
                    <a:pt x="1539" y="2625"/>
                  </a:lnTo>
                  <a:lnTo>
                    <a:pt x="1297" y="2625"/>
                  </a:lnTo>
                  <a:lnTo>
                    <a:pt x="1300" y="2622"/>
                  </a:lnTo>
                  <a:lnTo>
                    <a:pt x="1303" y="2621"/>
                  </a:lnTo>
                  <a:lnTo>
                    <a:pt x="1303" y="2611"/>
                  </a:lnTo>
                  <a:lnTo>
                    <a:pt x="1302" y="2605"/>
                  </a:lnTo>
                  <a:lnTo>
                    <a:pt x="1303" y="2599"/>
                  </a:lnTo>
                  <a:lnTo>
                    <a:pt x="1305" y="2596"/>
                  </a:lnTo>
                  <a:lnTo>
                    <a:pt x="1309" y="2595"/>
                  </a:lnTo>
                  <a:lnTo>
                    <a:pt x="1312" y="2593"/>
                  </a:lnTo>
                  <a:lnTo>
                    <a:pt x="1313" y="2592"/>
                  </a:lnTo>
                  <a:lnTo>
                    <a:pt x="1315" y="2590"/>
                  </a:lnTo>
                  <a:lnTo>
                    <a:pt x="1315" y="2588"/>
                  </a:lnTo>
                  <a:lnTo>
                    <a:pt x="1315" y="2585"/>
                  </a:lnTo>
                  <a:lnTo>
                    <a:pt x="1315" y="2579"/>
                  </a:lnTo>
                  <a:lnTo>
                    <a:pt x="1315" y="2573"/>
                  </a:lnTo>
                  <a:lnTo>
                    <a:pt x="1313" y="2566"/>
                  </a:lnTo>
                  <a:lnTo>
                    <a:pt x="1310" y="2556"/>
                  </a:lnTo>
                  <a:lnTo>
                    <a:pt x="1309" y="2549"/>
                  </a:lnTo>
                  <a:lnTo>
                    <a:pt x="1309" y="2546"/>
                  </a:lnTo>
                  <a:lnTo>
                    <a:pt x="1310" y="2541"/>
                  </a:lnTo>
                  <a:lnTo>
                    <a:pt x="1312" y="2534"/>
                  </a:lnTo>
                  <a:lnTo>
                    <a:pt x="1315" y="2529"/>
                  </a:lnTo>
                  <a:lnTo>
                    <a:pt x="1318" y="2521"/>
                  </a:lnTo>
                  <a:lnTo>
                    <a:pt x="1318" y="2520"/>
                  </a:lnTo>
                  <a:lnTo>
                    <a:pt x="1316" y="2517"/>
                  </a:lnTo>
                  <a:lnTo>
                    <a:pt x="1315" y="2516"/>
                  </a:lnTo>
                  <a:lnTo>
                    <a:pt x="1309" y="2500"/>
                  </a:lnTo>
                  <a:lnTo>
                    <a:pt x="1310" y="2497"/>
                  </a:lnTo>
                  <a:lnTo>
                    <a:pt x="1313" y="2494"/>
                  </a:lnTo>
                  <a:lnTo>
                    <a:pt x="1315" y="2491"/>
                  </a:lnTo>
                  <a:lnTo>
                    <a:pt x="1316" y="2487"/>
                  </a:lnTo>
                  <a:lnTo>
                    <a:pt x="1318" y="2477"/>
                  </a:lnTo>
                  <a:lnTo>
                    <a:pt x="1319" y="2465"/>
                  </a:lnTo>
                  <a:lnTo>
                    <a:pt x="1320" y="2444"/>
                  </a:lnTo>
                  <a:lnTo>
                    <a:pt x="1322" y="2428"/>
                  </a:lnTo>
                  <a:lnTo>
                    <a:pt x="1328" y="2419"/>
                  </a:lnTo>
                  <a:lnTo>
                    <a:pt x="1328" y="2416"/>
                  </a:lnTo>
                  <a:lnTo>
                    <a:pt x="1328" y="2412"/>
                  </a:lnTo>
                  <a:lnTo>
                    <a:pt x="1326" y="2405"/>
                  </a:lnTo>
                  <a:lnTo>
                    <a:pt x="1325" y="2396"/>
                  </a:lnTo>
                  <a:lnTo>
                    <a:pt x="1325" y="2390"/>
                  </a:lnTo>
                  <a:lnTo>
                    <a:pt x="1325" y="2386"/>
                  </a:lnTo>
                  <a:lnTo>
                    <a:pt x="1328" y="2380"/>
                  </a:lnTo>
                  <a:lnTo>
                    <a:pt x="1331" y="2373"/>
                  </a:lnTo>
                  <a:lnTo>
                    <a:pt x="1329" y="2370"/>
                  </a:lnTo>
                  <a:lnTo>
                    <a:pt x="1328" y="2369"/>
                  </a:lnTo>
                  <a:lnTo>
                    <a:pt x="1326" y="2366"/>
                  </a:lnTo>
                  <a:lnTo>
                    <a:pt x="1325" y="2364"/>
                  </a:lnTo>
                  <a:lnTo>
                    <a:pt x="1325" y="2362"/>
                  </a:lnTo>
                  <a:lnTo>
                    <a:pt x="1331" y="2362"/>
                  </a:lnTo>
                  <a:lnTo>
                    <a:pt x="1331" y="2347"/>
                  </a:lnTo>
                  <a:lnTo>
                    <a:pt x="1332" y="2334"/>
                  </a:lnTo>
                  <a:lnTo>
                    <a:pt x="1333" y="2308"/>
                  </a:lnTo>
                  <a:lnTo>
                    <a:pt x="1335" y="2295"/>
                  </a:lnTo>
                  <a:lnTo>
                    <a:pt x="1333" y="2284"/>
                  </a:lnTo>
                  <a:lnTo>
                    <a:pt x="1333" y="2272"/>
                  </a:lnTo>
                  <a:lnTo>
                    <a:pt x="1331" y="2262"/>
                  </a:lnTo>
                  <a:lnTo>
                    <a:pt x="1326" y="2251"/>
                  </a:lnTo>
                  <a:lnTo>
                    <a:pt x="1325" y="2246"/>
                  </a:lnTo>
                  <a:lnTo>
                    <a:pt x="1320" y="2242"/>
                  </a:lnTo>
                  <a:lnTo>
                    <a:pt x="1316" y="2236"/>
                  </a:lnTo>
                  <a:lnTo>
                    <a:pt x="1310" y="2230"/>
                  </a:lnTo>
                  <a:lnTo>
                    <a:pt x="1305" y="2226"/>
                  </a:lnTo>
                  <a:lnTo>
                    <a:pt x="1297" y="2222"/>
                  </a:lnTo>
                  <a:lnTo>
                    <a:pt x="1284" y="2215"/>
                  </a:lnTo>
                  <a:lnTo>
                    <a:pt x="1270" y="2206"/>
                  </a:lnTo>
                  <a:lnTo>
                    <a:pt x="1269" y="2205"/>
                  </a:lnTo>
                  <a:lnTo>
                    <a:pt x="1267" y="2202"/>
                  </a:lnTo>
                  <a:lnTo>
                    <a:pt x="1264" y="2199"/>
                  </a:lnTo>
                  <a:lnTo>
                    <a:pt x="1254" y="2193"/>
                  </a:lnTo>
                  <a:lnTo>
                    <a:pt x="1248" y="2190"/>
                  </a:lnTo>
                  <a:lnTo>
                    <a:pt x="1246" y="2187"/>
                  </a:lnTo>
                  <a:lnTo>
                    <a:pt x="1243" y="2183"/>
                  </a:lnTo>
                  <a:lnTo>
                    <a:pt x="1243" y="2180"/>
                  </a:lnTo>
                  <a:lnTo>
                    <a:pt x="1241" y="2176"/>
                  </a:lnTo>
                  <a:lnTo>
                    <a:pt x="1240" y="2170"/>
                  </a:lnTo>
                  <a:lnTo>
                    <a:pt x="1237" y="2169"/>
                  </a:lnTo>
                  <a:lnTo>
                    <a:pt x="1234" y="2166"/>
                  </a:lnTo>
                  <a:lnTo>
                    <a:pt x="1228" y="2160"/>
                  </a:lnTo>
                  <a:lnTo>
                    <a:pt x="1231" y="2154"/>
                  </a:lnTo>
                  <a:lnTo>
                    <a:pt x="1231" y="2147"/>
                  </a:lnTo>
                  <a:lnTo>
                    <a:pt x="1228" y="2140"/>
                  </a:lnTo>
                  <a:lnTo>
                    <a:pt x="1220" y="2118"/>
                  </a:lnTo>
                  <a:lnTo>
                    <a:pt x="1210" y="2098"/>
                  </a:lnTo>
                  <a:lnTo>
                    <a:pt x="1207" y="2089"/>
                  </a:lnTo>
                  <a:lnTo>
                    <a:pt x="1204" y="2082"/>
                  </a:lnTo>
                  <a:lnTo>
                    <a:pt x="1201" y="2069"/>
                  </a:lnTo>
                  <a:lnTo>
                    <a:pt x="1198" y="2056"/>
                  </a:lnTo>
                  <a:lnTo>
                    <a:pt x="1197" y="2050"/>
                  </a:lnTo>
                  <a:lnTo>
                    <a:pt x="1195" y="2046"/>
                  </a:lnTo>
                  <a:lnTo>
                    <a:pt x="1192" y="2040"/>
                  </a:lnTo>
                  <a:lnTo>
                    <a:pt x="1191" y="2038"/>
                  </a:lnTo>
                  <a:lnTo>
                    <a:pt x="1189" y="2035"/>
                  </a:lnTo>
                  <a:lnTo>
                    <a:pt x="1188" y="2033"/>
                  </a:lnTo>
                  <a:lnTo>
                    <a:pt x="1185" y="2030"/>
                  </a:lnTo>
                  <a:lnTo>
                    <a:pt x="1181" y="2029"/>
                  </a:lnTo>
                  <a:lnTo>
                    <a:pt x="1179" y="2027"/>
                  </a:lnTo>
                  <a:lnTo>
                    <a:pt x="1178" y="2023"/>
                  </a:lnTo>
                  <a:lnTo>
                    <a:pt x="1176" y="2020"/>
                  </a:lnTo>
                  <a:lnTo>
                    <a:pt x="1175" y="2016"/>
                  </a:lnTo>
                  <a:lnTo>
                    <a:pt x="1174" y="2013"/>
                  </a:lnTo>
                  <a:lnTo>
                    <a:pt x="1171" y="2012"/>
                  </a:lnTo>
                  <a:lnTo>
                    <a:pt x="1168" y="2010"/>
                  </a:lnTo>
                  <a:lnTo>
                    <a:pt x="1165" y="2009"/>
                  </a:lnTo>
                  <a:lnTo>
                    <a:pt x="1162" y="2007"/>
                  </a:lnTo>
                  <a:lnTo>
                    <a:pt x="1161" y="2004"/>
                  </a:lnTo>
                  <a:lnTo>
                    <a:pt x="1159" y="2000"/>
                  </a:lnTo>
                  <a:lnTo>
                    <a:pt x="1159" y="1997"/>
                  </a:lnTo>
                  <a:lnTo>
                    <a:pt x="1156" y="1993"/>
                  </a:lnTo>
                  <a:lnTo>
                    <a:pt x="1153" y="1990"/>
                  </a:lnTo>
                  <a:lnTo>
                    <a:pt x="1146" y="1987"/>
                  </a:lnTo>
                  <a:lnTo>
                    <a:pt x="1140" y="1983"/>
                  </a:lnTo>
                  <a:lnTo>
                    <a:pt x="1139" y="1981"/>
                  </a:lnTo>
                  <a:lnTo>
                    <a:pt x="1138" y="1980"/>
                  </a:lnTo>
                  <a:lnTo>
                    <a:pt x="1138" y="1978"/>
                  </a:lnTo>
                  <a:lnTo>
                    <a:pt x="1138" y="1977"/>
                  </a:lnTo>
                  <a:lnTo>
                    <a:pt x="1138" y="1974"/>
                  </a:lnTo>
                  <a:lnTo>
                    <a:pt x="1140" y="1970"/>
                  </a:lnTo>
                  <a:lnTo>
                    <a:pt x="1140" y="1968"/>
                  </a:lnTo>
                  <a:lnTo>
                    <a:pt x="1140" y="1966"/>
                  </a:lnTo>
                  <a:lnTo>
                    <a:pt x="1138" y="1964"/>
                  </a:lnTo>
                  <a:lnTo>
                    <a:pt x="1135" y="1963"/>
                  </a:lnTo>
                  <a:lnTo>
                    <a:pt x="1133" y="1963"/>
                  </a:lnTo>
                  <a:lnTo>
                    <a:pt x="1133" y="1961"/>
                  </a:lnTo>
                  <a:lnTo>
                    <a:pt x="1135" y="1960"/>
                  </a:lnTo>
                  <a:lnTo>
                    <a:pt x="1138" y="1958"/>
                  </a:lnTo>
                  <a:lnTo>
                    <a:pt x="1135" y="1953"/>
                  </a:lnTo>
                  <a:lnTo>
                    <a:pt x="1132" y="1948"/>
                  </a:lnTo>
                  <a:lnTo>
                    <a:pt x="1132" y="1945"/>
                  </a:lnTo>
                  <a:lnTo>
                    <a:pt x="1132" y="1944"/>
                  </a:lnTo>
                  <a:lnTo>
                    <a:pt x="1133" y="1940"/>
                  </a:lnTo>
                  <a:lnTo>
                    <a:pt x="1136" y="1937"/>
                  </a:lnTo>
                  <a:lnTo>
                    <a:pt x="1143" y="1928"/>
                  </a:lnTo>
                  <a:lnTo>
                    <a:pt x="1149" y="1922"/>
                  </a:lnTo>
                  <a:lnTo>
                    <a:pt x="1153" y="1919"/>
                  </a:lnTo>
                  <a:lnTo>
                    <a:pt x="1153" y="1917"/>
                  </a:lnTo>
                  <a:lnTo>
                    <a:pt x="1153" y="1914"/>
                  </a:lnTo>
                  <a:lnTo>
                    <a:pt x="1155" y="1912"/>
                  </a:lnTo>
                  <a:lnTo>
                    <a:pt x="1153" y="1911"/>
                  </a:lnTo>
                  <a:lnTo>
                    <a:pt x="1152" y="1909"/>
                  </a:lnTo>
                  <a:lnTo>
                    <a:pt x="1148" y="1908"/>
                  </a:lnTo>
                  <a:lnTo>
                    <a:pt x="1143" y="1907"/>
                  </a:lnTo>
                  <a:lnTo>
                    <a:pt x="1140" y="1905"/>
                  </a:lnTo>
                  <a:lnTo>
                    <a:pt x="1142" y="1904"/>
                  </a:lnTo>
                  <a:lnTo>
                    <a:pt x="1143" y="1901"/>
                  </a:lnTo>
                  <a:lnTo>
                    <a:pt x="1146" y="1894"/>
                  </a:lnTo>
                  <a:lnTo>
                    <a:pt x="1143" y="1894"/>
                  </a:lnTo>
                  <a:lnTo>
                    <a:pt x="1142" y="1894"/>
                  </a:lnTo>
                  <a:lnTo>
                    <a:pt x="1142" y="1891"/>
                  </a:lnTo>
                  <a:lnTo>
                    <a:pt x="1142" y="1889"/>
                  </a:lnTo>
                  <a:lnTo>
                    <a:pt x="1142" y="1883"/>
                  </a:lnTo>
                  <a:lnTo>
                    <a:pt x="1143" y="1883"/>
                  </a:lnTo>
                  <a:lnTo>
                    <a:pt x="1146" y="1875"/>
                  </a:lnTo>
                  <a:lnTo>
                    <a:pt x="1143" y="1876"/>
                  </a:lnTo>
                  <a:lnTo>
                    <a:pt x="1142" y="1875"/>
                  </a:lnTo>
                  <a:lnTo>
                    <a:pt x="1140" y="1872"/>
                  </a:lnTo>
                  <a:lnTo>
                    <a:pt x="1146" y="1868"/>
                  </a:lnTo>
                  <a:lnTo>
                    <a:pt x="1149" y="1866"/>
                  </a:lnTo>
                  <a:lnTo>
                    <a:pt x="1151" y="1863"/>
                  </a:lnTo>
                  <a:lnTo>
                    <a:pt x="1151" y="1859"/>
                  </a:lnTo>
                  <a:lnTo>
                    <a:pt x="1149" y="1856"/>
                  </a:lnTo>
                  <a:lnTo>
                    <a:pt x="1148" y="1852"/>
                  </a:lnTo>
                  <a:lnTo>
                    <a:pt x="1148" y="1850"/>
                  </a:lnTo>
                  <a:lnTo>
                    <a:pt x="1149" y="1847"/>
                  </a:lnTo>
                  <a:lnTo>
                    <a:pt x="1149" y="1846"/>
                  </a:lnTo>
                  <a:lnTo>
                    <a:pt x="1151" y="1843"/>
                  </a:lnTo>
                  <a:lnTo>
                    <a:pt x="1156" y="1837"/>
                  </a:lnTo>
                  <a:lnTo>
                    <a:pt x="1158" y="1835"/>
                  </a:lnTo>
                  <a:lnTo>
                    <a:pt x="1158" y="1830"/>
                  </a:lnTo>
                  <a:lnTo>
                    <a:pt x="1158" y="1826"/>
                  </a:lnTo>
                  <a:lnTo>
                    <a:pt x="1153" y="1822"/>
                  </a:lnTo>
                  <a:lnTo>
                    <a:pt x="1174" y="1809"/>
                  </a:lnTo>
                  <a:lnTo>
                    <a:pt x="1172" y="1804"/>
                  </a:lnTo>
                  <a:lnTo>
                    <a:pt x="1171" y="1801"/>
                  </a:lnTo>
                  <a:lnTo>
                    <a:pt x="1171" y="1800"/>
                  </a:lnTo>
                  <a:lnTo>
                    <a:pt x="1176" y="1800"/>
                  </a:lnTo>
                  <a:lnTo>
                    <a:pt x="1182" y="1800"/>
                  </a:lnTo>
                  <a:lnTo>
                    <a:pt x="1179" y="1799"/>
                  </a:lnTo>
                  <a:lnTo>
                    <a:pt x="1178" y="1797"/>
                  </a:lnTo>
                  <a:lnTo>
                    <a:pt x="1176" y="1796"/>
                  </a:lnTo>
                  <a:lnTo>
                    <a:pt x="1176" y="1793"/>
                  </a:lnTo>
                  <a:lnTo>
                    <a:pt x="1178" y="1791"/>
                  </a:lnTo>
                  <a:lnTo>
                    <a:pt x="1181" y="1787"/>
                  </a:lnTo>
                  <a:lnTo>
                    <a:pt x="1181" y="1786"/>
                  </a:lnTo>
                  <a:lnTo>
                    <a:pt x="1179" y="1784"/>
                  </a:lnTo>
                  <a:lnTo>
                    <a:pt x="1187" y="1780"/>
                  </a:lnTo>
                  <a:lnTo>
                    <a:pt x="1195" y="1774"/>
                  </a:lnTo>
                  <a:lnTo>
                    <a:pt x="1201" y="1768"/>
                  </a:lnTo>
                  <a:lnTo>
                    <a:pt x="1204" y="1765"/>
                  </a:lnTo>
                  <a:lnTo>
                    <a:pt x="1207" y="1761"/>
                  </a:lnTo>
                  <a:lnTo>
                    <a:pt x="1201" y="1758"/>
                  </a:lnTo>
                  <a:lnTo>
                    <a:pt x="1195" y="1755"/>
                  </a:lnTo>
                  <a:lnTo>
                    <a:pt x="1200" y="1742"/>
                  </a:lnTo>
                  <a:lnTo>
                    <a:pt x="1202" y="1731"/>
                  </a:lnTo>
                  <a:lnTo>
                    <a:pt x="1207" y="1709"/>
                  </a:lnTo>
                  <a:lnTo>
                    <a:pt x="1205" y="1708"/>
                  </a:lnTo>
                  <a:lnTo>
                    <a:pt x="1205" y="1705"/>
                  </a:lnTo>
                  <a:lnTo>
                    <a:pt x="1204" y="1699"/>
                  </a:lnTo>
                  <a:lnTo>
                    <a:pt x="1204" y="1683"/>
                  </a:lnTo>
                  <a:lnTo>
                    <a:pt x="1202" y="1683"/>
                  </a:lnTo>
                  <a:lnTo>
                    <a:pt x="1200" y="1683"/>
                  </a:lnTo>
                  <a:lnTo>
                    <a:pt x="1195" y="1683"/>
                  </a:lnTo>
                  <a:lnTo>
                    <a:pt x="1194" y="1682"/>
                  </a:lnTo>
                  <a:lnTo>
                    <a:pt x="1191" y="1680"/>
                  </a:lnTo>
                  <a:lnTo>
                    <a:pt x="1189" y="1678"/>
                  </a:lnTo>
                  <a:lnTo>
                    <a:pt x="1187" y="1676"/>
                  </a:lnTo>
                  <a:lnTo>
                    <a:pt x="1189" y="1659"/>
                  </a:lnTo>
                  <a:lnTo>
                    <a:pt x="1192" y="1653"/>
                  </a:lnTo>
                  <a:lnTo>
                    <a:pt x="1182" y="1656"/>
                  </a:lnTo>
                  <a:lnTo>
                    <a:pt x="1176" y="1646"/>
                  </a:lnTo>
                  <a:lnTo>
                    <a:pt x="1171" y="1637"/>
                  </a:lnTo>
                  <a:lnTo>
                    <a:pt x="1168" y="1639"/>
                  </a:lnTo>
                  <a:lnTo>
                    <a:pt x="1166" y="1640"/>
                  </a:lnTo>
                  <a:lnTo>
                    <a:pt x="1165" y="1640"/>
                  </a:lnTo>
                  <a:lnTo>
                    <a:pt x="1161" y="1643"/>
                  </a:lnTo>
                  <a:lnTo>
                    <a:pt x="1161" y="1644"/>
                  </a:lnTo>
                  <a:lnTo>
                    <a:pt x="1161" y="1646"/>
                  </a:lnTo>
                  <a:lnTo>
                    <a:pt x="1162" y="1646"/>
                  </a:lnTo>
                  <a:lnTo>
                    <a:pt x="1149" y="1653"/>
                  </a:lnTo>
                  <a:lnTo>
                    <a:pt x="1149" y="1659"/>
                  </a:lnTo>
                  <a:lnTo>
                    <a:pt x="1153" y="1659"/>
                  </a:lnTo>
                  <a:lnTo>
                    <a:pt x="1155" y="1663"/>
                  </a:lnTo>
                  <a:lnTo>
                    <a:pt x="1156" y="1667"/>
                  </a:lnTo>
                  <a:lnTo>
                    <a:pt x="1152" y="1669"/>
                  </a:lnTo>
                  <a:lnTo>
                    <a:pt x="1152" y="1672"/>
                  </a:lnTo>
                  <a:lnTo>
                    <a:pt x="1153" y="1672"/>
                  </a:lnTo>
                  <a:lnTo>
                    <a:pt x="1153" y="1670"/>
                  </a:lnTo>
                  <a:lnTo>
                    <a:pt x="1159" y="1672"/>
                  </a:lnTo>
                  <a:lnTo>
                    <a:pt x="1161" y="1672"/>
                  </a:lnTo>
                  <a:lnTo>
                    <a:pt x="1161" y="1673"/>
                  </a:lnTo>
                  <a:lnTo>
                    <a:pt x="1159" y="1673"/>
                  </a:lnTo>
                  <a:lnTo>
                    <a:pt x="1153" y="1673"/>
                  </a:lnTo>
                  <a:lnTo>
                    <a:pt x="1151" y="1672"/>
                  </a:lnTo>
                  <a:lnTo>
                    <a:pt x="1140" y="1670"/>
                  </a:lnTo>
                  <a:lnTo>
                    <a:pt x="1140" y="1665"/>
                  </a:lnTo>
                  <a:lnTo>
                    <a:pt x="1138" y="1665"/>
                  </a:lnTo>
                  <a:lnTo>
                    <a:pt x="1135" y="1665"/>
                  </a:lnTo>
                  <a:lnTo>
                    <a:pt x="1132" y="1665"/>
                  </a:lnTo>
                  <a:lnTo>
                    <a:pt x="1129" y="1665"/>
                  </a:lnTo>
                  <a:lnTo>
                    <a:pt x="1129" y="1656"/>
                  </a:lnTo>
                  <a:lnTo>
                    <a:pt x="1126" y="1655"/>
                  </a:lnTo>
                  <a:lnTo>
                    <a:pt x="1122" y="1653"/>
                  </a:lnTo>
                  <a:lnTo>
                    <a:pt x="1116" y="1653"/>
                  </a:lnTo>
                  <a:lnTo>
                    <a:pt x="1110" y="1653"/>
                  </a:lnTo>
                  <a:lnTo>
                    <a:pt x="1104" y="1653"/>
                  </a:lnTo>
                  <a:lnTo>
                    <a:pt x="1102" y="1643"/>
                  </a:lnTo>
                  <a:lnTo>
                    <a:pt x="1096" y="1643"/>
                  </a:lnTo>
                  <a:lnTo>
                    <a:pt x="1096" y="1649"/>
                  </a:lnTo>
                  <a:lnTo>
                    <a:pt x="1096" y="1652"/>
                  </a:lnTo>
                  <a:lnTo>
                    <a:pt x="1094" y="1652"/>
                  </a:lnTo>
                  <a:lnTo>
                    <a:pt x="1093" y="1650"/>
                  </a:lnTo>
                  <a:lnTo>
                    <a:pt x="1093" y="1646"/>
                  </a:lnTo>
                  <a:lnTo>
                    <a:pt x="1092" y="1640"/>
                  </a:lnTo>
                  <a:lnTo>
                    <a:pt x="1093" y="1631"/>
                  </a:lnTo>
                  <a:lnTo>
                    <a:pt x="1086" y="1627"/>
                  </a:lnTo>
                  <a:lnTo>
                    <a:pt x="1081" y="1623"/>
                  </a:lnTo>
                  <a:lnTo>
                    <a:pt x="1076" y="1619"/>
                  </a:lnTo>
                  <a:lnTo>
                    <a:pt x="1071" y="1613"/>
                  </a:lnTo>
                  <a:lnTo>
                    <a:pt x="1068" y="1614"/>
                  </a:lnTo>
                  <a:lnTo>
                    <a:pt x="1068" y="1616"/>
                  </a:lnTo>
                  <a:lnTo>
                    <a:pt x="1068" y="1620"/>
                  </a:lnTo>
                  <a:lnTo>
                    <a:pt x="1060" y="1623"/>
                  </a:lnTo>
                  <a:lnTo>
                    <a:pt x="1057" y="1620"/>
                  </a:lnTo>
                  <a:lnTo>
                    <a:pt x="1056" y="1617"/>
                  </a:lnTo>
                  <a:lnTo>
                    <a:pt x="1051" y="1614"/>
                  </a:lnTo>
                  <a:lnTo>
                    <a:pt x="1054" y="1607"/>
                  </a:lnTo>
                  <a:lnTo>
                    <a:pt x="1056" y="1598"/>
                  </a:lnTo>
                  <a:lnTo>
                    <a:pt x="1056" y="1594"/>
                  </a:lnTo>
                  <a:lnTo>
                    <a:pt x="1056" y="1590"/>
                  </a:lnTo>
                  <a:lnTo>
                    <a:pt x="1054" y="1585"/>
                  </a:lnTo>
                  <a:lnTo>
                    <a:pt x="1051" y="1581"/>
                  </a:lnTo>
                  <a:lnTo>
                    <a:pt x="1050" y="1580"/>
                  </a:lnTo>
                  <a:lnTo>
                    <a:pt x="1048" y="1580"/>
                  </a:lnTo>
                  <a:lnTo>
                    <a:pt x="1045" y="1578"/>
                  </a:lnTo>
                  <a:lnTo>
                    <a:pt x="1044" y="1577"/>
                  </a:lnTo>
                  <a:lnTo>
                    <a:pt x="1041" y="1572"/>
                  </a:lnTo>
                  <a:lnTo>
                    <a:pt x="1041" y="1568"/>
                  </a:lnTo>
                  <a:lnTo>
                    <a:pt x="1040" y="1565"/>
                  </a:lnTo>
                  <a:lnTo>
                    <a:pt x="1040" y="1564"/>
                  </a:lnTo>
                  <a:lnTo>
                    <a:pt x="1038" y="1559"/>
                  </a:lnTo>
                  <a:lnTo>
                    <a:pt x="1035" y="1558"/>
                  </a:lnTo>
                  <a:lnTo>
                    <a:pt x="1032" y="1555"/>
                  </a:lnTo>
                  <a:lnTo>
                    <a:pt x="1028" y="1554"/>
                  </a:lnTo>
                  <a:lnTo>
                    <a:pt x="1027" y="1551"/>
                  </a:lnTo>
                  <a:lnTo>
                    <a:pt x="1027" y="1548"/>
                  </a:lnTo>
                  <a:lnTo>
                    <a:pt x="1028" y="1548"/>
                  </a:lnTo>
                  <a:lnTo>
                    <a:pt x="1028" y="1547"/>
                  </a:lnTo>
                  <a:lnTo>
                    <a:pt x="1028" y="1545"/>
                  </a:lnTo>
                  <a:lnTo>
                    <a:pt x="1028" y="1544"/>
                  </a:lnTo>
                  <a:lnTo>
                    <a:pt x="1028" y="1536"/>
                  </a:lnTo>
                  <a:lnTo>
                    <a:pt x="1024" y="1539"/>
                  </a:lnTo>
                  <a:lnTo>
                    <a:pt x="1021" y="1541"/>
                  </a:lnTo>
                  <a:lnTo>
                    <a:pt x="1020" y="1541"/>
                  </a:lnTo>
                  <a:lnTo>
                    <a:pt x="1020" y="1542"/>
                  </a:lnTo>
                  <a:lnTo>
                    <a:pt x="1018" y="1544"/>
                  </a:lnTo>
                  <a:lnTo>
                    <a:pt x="1017" y="1544"/>
                  </a:lnTo>
                  <a:lnTo>
                    <a:pt x="1015" y="1542"/>
                  </a:lnTo>
                  <a:lnTo>
                    <a:pt x="1011" y="1541"/>
                  </a:lnTo>
                  <a:lnTo>
                    <a:pt x="1005" y="1538"/>
                  </a:lnTo>
                  <a:lnTo>
                    <a:pt x="999" y="1538"/>
                  </a:lnTo>
                  <a:lnTo>
                    <a:pt x="994" y="1538"/>
                  </a:lnTo>
                  <a:lnTo>
                    <a:pt x="988" y="1538"/>
                  </a:lnTo>
                  <a:lnTo>
                    <a:pt x="982" y="1538"/>
                  </a:lnTo>
                  <a:lnTo>
                    <a:pt x="975" y="1526"/>
                  </a:lnTo>
                  <a:lnTo>
                    <a:pt x="971" y="1525"/>
                  </a:lnTo>
                  <a:lnTo>
                    <a:pt x="968" y="1525"/>
                  </a:lnTo>
                  <a:lnTo>
                    <a:pt x="966" y="1526"/>
                  </a:lnTo>
                  <a:lnTo>
                    <a:pt x="963" y="1526"/>
                  </a:lnTo>
                  <a:lnTo>
                    <a:pt x="959" y="1525"/>
                  </a:lnTo>
                  <a:lnTo>
                    <a:pt x="955" y="1521"/>
                  </a:lnTo>
                  <a:lnTo>
                    <a:pt x="946" y="1513"/>
                  </a:lnTo>
                  <a:lnTo>
                    <a:pt x="930" y="1496"/>
                  </a:lnTo>
                  <a:lnTo>
                    <a:pt x="927" y="1492"/>
                  </a:lnTo>
                  <a:lnTo>
                    <a:pt x="924" y="1486"/>
                  </a:lnTo>
                  <a:lnTo>
                    <a:pt x="920" y="1482"/>
                  </a:lnTo>
                  <a:lnTo>
                    <a:pt x="919" y="1480"/>
                  </a:lnTo>
                  <a:lnTo>
                    <a:pt x="916" y="1479"/>
                  </a:lnTo>
                  <a:lnTo>
                    <a:pt x="914" y="1479"/>
                  </a:lnTo>
                  <a:lnTo>
                    <a:pt x="913" y="1480"/>
                  </a:lnTo>
                  <a:lnTo>
                    <a:pt x="913" y="1483"/>
                  </a:lnTo>
                  <a:lnTo>
                    <a:pt x="913" y="1485"/>
                  </a:lnTo>
                  <a:lnTo>
                    <a:pt x="903" y="1483"/>
                  </a:lnTo>
                  <a:lnTo>
                    <a:pt x="894" y="1480"/>
                  </a:lnTo>
                  <a:lnTo>
                    <a:pt x="888" y="1480"/>
                  </a:lnTo>
                  <a:lnTo>
                    <a:pt x="884" y="1480"/>
                  </a:lnTo>
                  <a:lnTo>
                    <a:pt x="878" y="1480"/>
                  </a:lnTo>
                  <a:lnTo>
                    <a:pt x="873" y="1482"/>
                  </a:lnTo>
                  <a:lnTo>
                    <a:pt x="868" y="1483"/>
                  </a:lnTo>
                  <a:lnTo>
                    <a:pt x="864" y="1486"/>
                  </a:lnTo>
                  <a:lnTo>
                    <a:pt x="860" y="1488"/>
                  </a:lnTo>
                  <a:lnTo>
                    <a:pt x="857" y="1488"/>
                  </a:lnTo>
                  <a:lnTo>
                    <a:pt x="852" y="1488"/>
                  </a:lnTo>
                  <a:lnTo>
                    <a:pt x="828" y="1482"/>
                  </a:lnTo>
                  <a:lnTo>
                    <a:pt x="825" y="1480"/>
                  </a:lnTo>
                  <a:lnTo>
                    <a:pt x="822" y="1477"/>
                  </a:lnTo>
                  <a:lnTo>
                    <a:pt x="819" y="1473"/>
                  </a:lnTo>
                  <a:lnTo>
                    <a:pt x="816" y="1472"/>
                  </a:lnTo>
                  <a:lnTo>
                    <a:pt x="814" y="1470"/>
                  </a:lnTo>
                  <a:lnTo>
                    <a:pt x="809" y="1469"/>
                  </a:lnTo>
                  <a:lnTo>
                    <a:pt x="802" y="1469"/>
                  </a:lnTo>
                  <a:lnTo>
                    <a:pt x="796" y="1467"/>
                  </a:lnTo>
                  <a:lnTo>
                    <a:pt x="789" y="1466"/>
                  </a:lnTo>
                  <a:lnTo>
                    <a:pt x="786" y="1464"/>
                  </a:lnTo>
                  <a:lnTo>
                    <a:pt x="783" y="1462"/>
                  </a:lnTo>
                  <a:lnTo>
                    <a:pt x="778" y="1456"/>
                  </a:lnTo>
                  <a:lnTo>
                    <a:pt x="772" y="1450"/>
                  </a:lnTo>
                  <a:lnTo>
                    <a:pt x="769" y="1449"/>
                  </a:lnTo>
                  <a:lnTo>
                    <a:pt x="768" y="1446"/>
                  </a:lnTo>
                  <a:lnTo>
                    <a:pt x="765" y="1446"/>
                  </a:lnTo>
                  <a:lnTo>
                    <a:pt x="762" y="1444"/>
                  </a:lnTo>
                  <a:lnTo>
                    <a:pt x="755" y="1444"/>
                  </a:lnTo>
                  <a:lnTo>
                    <a:pt x="749" y="1443"/>
                  </a:lnTo>
                  <a:lnTo>
                    <a:pt x="744" y="1441"/>
                  </a:lnTo>
                  <a:lnTo>
                    <a:pt x="742" y="1440"/>
                  </a:lnTo>
                  <a:lnTo>
                    <a:pt x="726" y="1416"/>
                  </a:lnTo>
                  <a:lnTo>
                    <a:pt x="720" y="1413"/>
                  </a:lnTo>
                  <a:lnTo>
                    <a:pt x="716" y="1413"/>
                  </a:lnTo>
                  <a:lnTo>
                    <a:pt x="710" y="1411"/>
                  </a:lnTo>
                  <a:lnTo>
                    <a:pt x="708" y="1410"/>
                  </a:lnTo>
                  <a:lnTo>
                    <a:pt x="706" y="1407"/>
                  </a:lnTo>
                  <a:lnTo>
                    <a:pt x="704" y="1404"/>
                  </a:lnTo>
                  <a:lnTo>
                    <a:pt x="703" y="1400"/>
                  </a:lnTo>
                  <a:lnTo>
                    <a:pt x="701" y="1392"/>
                  </a:lnTo>
                  <a:lnTo>
                    <a:pt x="701" y="1387"/>
                  </a:lnTo>
                  <a:lnTo>
                    <a:pt x="704" y="1380"/>
                  </a:lnTo>
                  <a:lnTo>
                    <a:pt x="706" y="1372"/>
                  </a:lnTo>
                  <a:lnTo>
                    <a:pt x="708" y="1365"/>
                  </a:lnTo>
                  <a:lnTo>
                    <a:pt x="708" y="1361"/>
                  </a:lnTo>
                  <a:lnTo>
                    <a:pt x="708" y="1356"/>
                  </a:lnTo>
                  <a:lnTo>
                    <a:pt x="707" y="1352"/>
                  </a:lnTo>
                  <a:lnTo>
                    <a:pt x="706" y="1346"/>
                  </a:lnTo>
                  <a:lnTo>
                    <a:pt x="703" y="1341"/>
                  </a:lnTo>
                  <a:lnTo>
                    <a:pt x="698" y="1335"/>
                  </a:lnTo>
                  <a:lnTo>
                    <a:pt x="694" y="1329"/>
                  </a:lnTo>
                  <a:lnTo>
                    <a:pt x="690" y="1325"/>
                  </a:lnTo>
                  <a:lnTo>
                    <a:pt x="690" y="1322"/>
                  </a:lnTo>
                  <a:lnTo>
                    <a:pt x="690" y="1320"/>
                  </a:lnTo>
                  <a:lnTo>
                    <a:pt x="690" y="1319"/>
                  </a:lnTo>
                  <a:lnTo>
                    <a:pt x="690" y="1316"/>
                  </a:lnTo>
                  <a:lnTo>
                    <a:pt x="681" y="1302"/>
                  </a:lnTo>
                  <a:lnTo>
                    <a:pt x="675" y="1302"/>
                  </a:lnTo>
                  <a:lnTo>
                    <a:pt x="675" y="1300"/>
                  </a:lnTo>
                  <a:lnTo>
                    <a:pt x="675" y="1299"/>
                  </a:lnTo>
                  <a:lnTo>
                    <a:pt x="675" y="1296"/>
                  </a:lnTo>
                  <a:lnTo>
                    <a:pt x="675" y="1295"/>
                  </a:lnTo>
                  <a:lnTo>
                    <a:pt x="674" y="1293"/>
                  </a:lnTo>
                  <a:lnTo>
                    <a:pt x="672" y="1292"/>
                  </a:lnTo>
                  <a:lnTo>
                    <a:pt x="670" y="1292"/>
                  </a:lnTo>
                  <a:lnTo>
                    <a:pt x="668" y="1292"/>
                  </a:lnTo>
                  <a:lnTo>
                    <a:pt x="667" y="1290"/>
                  </a:lnTo>
                  <a:lnTo>
                    <a:pt x="665" y="1289"/>
                  </a:lnTo>
                  <a:lnTo>
                    <a:pt x="664" y="1284"/>
                  </a:lnTo>
                  <a:lnTo>
                    <a:pt x="664" y="1282"/>
                  </a:lnTo>
                  <a:lnTo>
                    <a:pt x="662" y="1277"/>
                  </a:lnTo>
                  <a:lnTo>
                    <a:pt x="660" y="1274"/>
                  </a:lnTo>
                  <a:lnTo>
                    <a:pt x="657" y="1272"/>
                  </a:lnTo>
                  <a:lnTo>
                    <a:pt x="649" y="1266"/>
                  </a:lnTo>
                  <a:lnTo>
                    <a:pt x="635" y="1256"/>
                  </a:lnTo>
                  <a:lnTo>
                    <a:pt x="635" y="1251"/>
                  </a:lnTo>
                  <a:lnTo>
                    <a:pt x="635" y="1247"/>
                  </a:lnTo>
                  <a:lnTo>
                    <a:pt x="638" y="1246"/>
                  </a:lnTo>
                  <a:lnTo>
                    <a:pt x="639" y="1244"/>
                  </a:lnTo>
                  <a:lnTo>
                    <a:pt x="641" y="1241"/>
                  </a:lnTo>
                  <a:lnTo>
                    <a:pt x="642" y="1238"/>
                  </a:lnTo>
                  <a:lnTo>
                    <a:pt x="629" y="1233"/>
                  </a:lnTo>
                  <a:lnTo>
                    <a:pt x="628" y="1231"/>
                  </a:lnTo>
                  <a:lnTo>
                    <a:pt x="628" y="1228"/>
                  </a:lnTo>
                  <a:lnTo>
                    <a:pt x="626" y="1224"/>
                  </a:lnTo>
                  <a:lnTo>
                    <a:pt x="626" y="1223"/>
                  </a:lnTo>
                  <a:lnTo>
                    <a:pt x="624" y="1221"/>
                  </a:lnTo>
                  <a:lnTo>
                    <a:pt x="622" y="1221"/>
                  </a:lnTo>
                  <a:lnTo>
                    <a:pt x="619" y="1221"/>
                  </a:lnTo>
                  <a:lnTo>
                    <a:pt x="618" y="1220"/>
                  </a:lnTo>
                  <a:lnTo>
                    <a:pt x="618" y="1217"/>
                  </a:lnTo>
                  <a:lnTo>
                    <a:pt x="618" y="1214"/>
                  </a:lnTo>
                  <a:lnTo>
                    <a:pt x="618" y="1211"/>
                  </a:lnTo>
                  <a:lnTo>
                    <a:pt x="618" y="1210"/>
                  </a:lnTo>
                  <a:lnTo>
                    <a:pt x="618" y="1208"/>
                  </a:lnTo>
                  <a:lnTo>
                    <a:pt x="613" y="1208"/>
                  </a:lnTo>
                  <a:lnTo>
                    <a:pt x="609" y="1208"/>
                  </a:lnTo>
                  <a:lnTo>
                    <a:pt x="603" y="1198"/>
                  </a:lnTo>
                  <a:lnTo>
                    <a:pt x="600" y="1192"/>
                  </a:lnTo>
                  <a:lnTo>
                    <a:pt x="596" y="1189"/>
                  </a:lnTo>
                  <a:lnTo>
                    <a:pt x="593" y="1189"/>
                  </a:lnTo>
                  <a:lnTo>
                    <a:pt x="593" y="1187"/>
                  </a:lnTo>
                  <a:lnTo>
                    <a:pt x="593" y="1184"/>
                  </a:lnTo>
                  <a:lnTo>
                    <a:pt x="593" y="1181"/>
                  </a:lnTo>
                  <a:lnTo>
                    <a:pt x="593" y="1178"/>
                  </a:lnTo>
                  <a:lnTo>
                    <a:pt x="586" y="1172"/>
                  </a:lnTo>
                  <a:lnTo>
                    <a:pt x="582" y="1169"/>
                  </a:lnTo>
                  <a:lnTo>
                    <a:pt x="579" y="1166"/>
                  </a:lnTo>
                  <a:lnTo>
                    <a:pt x="577" y="1165"/>
                  </a:lnTo>
                  <a:lnTo>
                    <a:pt x="577" y="1162"/>
                  </a:lnTo>
                  <a:lnTo>
                    <a:pt x="577" y="1159"/>
                  </a:lnTo>
                  <a:lnTo>
                    <a:pt x="577" y="1155"/>
                  </a:lnTo>
                  <a:lnTo>
                    <a:pt x="576" y="1151"/>
                  </a:lnTo>
                  <a:lnTo>
                    <a:pt x="575" y="1148"/>
                  </a:lnTo>
                  <a:lnTo>
                    <a:pt x="570" y="1145"/>
                  </a:lnTo>
                  <a:lnTo>
                    <a:pt x="567" y="1142"/>
                  </a:lnTo>
                  <a:lnTo>
                    <a:pt x="566" y="1139"/>
                  </a:lnTo>
                  <a:lnTo>
                    <a:pt x="564" y="1138"/>
                  </a:lnTo>
                  <a:lnTo>
                    <a:pt x="566" y="1138"/>
                  </a:lnTo>
                  <a:lnTo>
                    <a:pt x="567" y="1133"/>
                  </a:lnTo>
                  <a:lnTo>
                    <a:pt x="569" y="1130"/>
                  </a:lnTo>
                  <a:lnTo>
                    <a:pt x="569" y="1128"/>
                  </a:lnTo>
                  <a:lnTo>
                    <a:pt x="567" y="1126"/>
                  </a:lnTo>
                  <a:lnTo>
                    <a:pt x="563" y="1126"/>
                  </a:lnTo>
                  <a:lnTo>
                    <a:pt x="563" y="1122"/>
                  </a:lnTo>
                  <a:lnTo>
                    <a:pt x="563" y="1117"/>
                  </a:lnTo>
                  <a:lnTo>
                    <a:pt x="554" y="1117"/>
                  </a:lnTo>
                  <a:lnTo>
                    <a:pt x="554" y="1119"/>
                  </a:lnTo>
                  <a:lnTo>
                    <a:pt x="552" y="1120"/>
                  </a:lnTo>
                  <a:lnTo>
                    <a:pt x="549" y="1123"/>
                  </a:lnTo>
                  <a:lnTo>
                    <a:pt x="543" y="1119"/>
                  </a:lnTo>
                  <a:lnTo>
                    <a:pt x="534" y="1115"/>
                  </a:lnTo>
                  <a:lnTo>
                    <a:pt x="534" y="1119"/>
                  </a:lnTo>
                  <a:lnTo>
                    <a:pt x="534" y="1122"/>
                  </a:lnTo>
                  <a:lnTo>
                    <a:pt x="534" y="1126"/>
                  </a:lnTo>
                  <a:lnTo>
                    <a:pt x="531" y="1129"/>
                  </a:lnTo>
                  <a:lnTo>
                    <a:pt x="534" y="1130"/>
                  </a:lnTo>
                  <a:lnTo>
                    <a:pt x="536" y="1132"/>
                  </a:lnTo>
                  <a:lnTo>
                    <a:pt x="540" y="1136"/>
                  </a:lnTo>
                  <a:lnTo>
                    <a:pt x="543" y="1143"/>
                  </a:lnTo>
                  <a:lnTo>
                    <a:pt x="544" y="1149"/>
                  </a:lnTo>
                  <a:lnTo>
                    <a:pt x="549" y="1162"/>
                  </a:lnTo>
                  <a:lnTo>
                    <a:pt x="553" y="1161"/>
                  </a:lnTo>
                  <a:lnTo>
                    <a:pt x="557" y="1162"/>
                  </a:lnTo>
                  <a:lnTo>
                    <a:pt x="559" y="1166"/>
                  </a:lnTo>
                  <a:lnTo>
                    <a:pt x="559" y="1172"/>
                  </a:lnTo>
                  <a:lnTo>
                    <a:pt x="559" y="1178"/>
                  </a:lnTo>
                  <a:lnTo>
                    <a:pt x="559" y="1181"/>
                  </a:lnTo>
                  <a:lnTo>
                    <a:pt x="560" y="1184"/>
                  </a:lnTo>
                  <a:lnTo>
                    <a:pt x="567" y="1184"/>
                  </a:lnTo>
                  <a:lnTo>
                    <a:pt x="573" y="1201"/>
                  </a:lnTo>
                  <a:lnTo>
                    <a:pt x="576" y="1210"/>
                  </a:lnTo>
                  <a:lnTo>
                    <a:pt x="579" y="1217"/>
                  </a:lnTo>
                  <a:lnTo>
                    <a:pt x="585" y="1217"/>
                  </a:lnTo>
                  <a:lnTo>
                    <a:pt x="585" y="1220"/>
                  </a:lnTo>
                  <a:lnTo>
                    <a:pt x="585" y="1224"/>
                  </a:lnTo>
                  <a:lnTo>
                    <a:pt x="585" y="1227"/>
                  </a:lnTo>
                  <a:lnTo>
                    <a:pt x="585" y="1228"/>
                  </a:lnTo>
                  <a:lnTo>
                    <a:pt x="585" y="1231"/>
                  </a:lnTo>
                  <a:lnTo>
                    <a:pt x="586" y="1231"/>
                  </a:lnTo>
                  <a:lnTo>
                    <a:pt x="589" y="1233"/>
                  </a:lnTo>
                  <a:lnTo>
                    <a:pt x="593" y="1233"/>
                  </a:lnTo>
                  <a:lnTo>
                    <a:pt x="596" y="1244"/>
                  </a:lnTo>
                  <a:lnTo>
                    <a:pt x="599" y="1254"/>
                  </a:lnTo>
                  <a:lnTo>
                    <a:pt x="603" y="1277"/>
                  </a:lnTo>
                  <a:lnTo>
                    <a:pt x="609" y="1277"/>
                  </a:lnTo>
                  <a:lnTo>
                    <a:pt x="609" y="1282"/>
                  </a:lnTo>
                  <a:lnTo>
                    <a:pt x="608" y="1284"/>
                  </a:lnTo>
                  <a:lnTo>
                    <a:pt x="606" y="1287"/>
                  </a:lnTo>
                  <a:lnTo>
                    <a:pt x="606" y="1289"/>
                  </a:lnTo>
                  <a:lnTo>
                    <a:pt x="608" y="1290"/>
                  </a:lnTo>
                  <a:lnTo>
                    <a:pt x="611" y="1290"/>
                  </a:lnTo>
                  <a:lnTo>
                    <a:pt x="615" y="1292"/>
                  </a:lnTo>
                  <a:lnTo>
                    <a:pt x="616" y="1293"/>
                  </a:lnTo>
                  <a:lnTo>
                    <a:pt x="616" y="1295"/>
                  </a:lnTo>
                  <a:lnTo>
                    <a:pt x="616" y="1297"/>
                  </a:lnTo>
                  <a:lnTo>
                    <a:pt x="618" y="1300"/>
                  </a:lnTo>
                  <a:lnTo>
                    <a:pt x="621" y="1302"/>
                  </a:lnTo>
                  <a:lnTo>
                    <a:pt x="624" y="1303"/>
                  </a:lnTo>
                  <a:lnTo>
                    <a:pt x="626" y="1306"/>
                  </a:lnTo>
                  <a:lnTo>
                    <a:pt x="628" y="1308"/>
                  </a:lnTo>
                  <a:lnTo>
                    <a:pt x="629" y="1308"/>
                  </a:lnTo>
                  <a:lnTo>
                    <a:pt x="629" y="1313"/>
                  </a:lnTo>
                  <a:lnTo>
                    <a:pt x="628" y="1316"/>
                  </a:lnTo>
                  <a:lnTo>
                    <a:pt x="629" y="1319"/>
                  </a:lnTo>
                  <a:lnTo>
                    <a:pt x="626" y="1320"/>
                  </a:lnTo>
                  <a:lnTo>
                    <a:pt x="625" y="1320"/>
                  </a:lnTo>
                  <a:lnTo>
                    <a:pt x="624" y="1320"/>
                  </a:lnTo>
                  <a:lnTo>
                    <a:pt x="624" y="1325"/>
                  </a:lnTo>
                  <a:lnTo>
                    <a:pt x="621" y="1320"/>
                  </a:lnTo>
                  <a:lnTo>
                    <a:pt x="618" y="1316"/>
                  </a:lnTo>
                  <a:lnTo>
                    <a:pt x="608" y="1306"/>
                  </a:lnTo>
                  <a:lnTo>
                    <a:pt x="600" y="1297"/>
                  </a:lnTo>
                  <a:lnTo>
                    <a:pt x="596" y="1292"/>
                  </a:lnTo>
                  <a:lnTo>
                    <a:pt x="596" y="1286"/>
                  </a:lnTo>
                  <a:lnTo>
                    <a:pt x="590" y="1283"/>
                  </a:lnTo>
                  <a:lnTo>
                    <a:pt x="586" y="1282"/>
                  </a:lnTo>
                  <a:lnTo>
                    <a:pt x="585" y="1280"/>
                  </a:lnTo>
                  <a:lnTo>
                    <a:pt x="583" y="1276"/>
                  </a:lnTo>
                  <a:lnTo>
                    <a:pt x="583" y="1272"/>
                  </a:lnTo>
                  <a:lnTo>
                    <a:pt x="583" y="1263"/>
                  </a:lnTo>
                  <a:lnTo>
                    <a:pt x="583" y="1254"/>
                  </a:lnTo>
                  <a:lnTo>
                    <a:pt x="583" y="1251"/>
                  </a:lnTo>
                  <a:lnTo>
                    <a:pt x="582" y="1247"/>
                  </a:lnTo>
                  <a:lnTo>
                    <a:pt x="576" y="1247"/>
                  </a:lnTo>
                  <a:lnTo>
                    <a:pt x="575" y="1246"/>
                  </a:lnTo>
                  <a:lnTo>
                    <a:pt x="573" y="1241"/>
                  </a:lnTo>
                  <a:lnTo>
                    <a:pt x="570" y="1236"/>
                  </a:lnTo>
                  <a:lnTo>
                    <a:pt x="569" y="1236"/>
                  </a:lnTo>
                  <a:lnTo>
                    <a:pt x="567" y="1234"/>
                  </a:lnTo>
                  <a:lnTo>
                    <a:pt x="563" y="1233"/>
                  </a:lnTo>
                  <a:lnTo>
                    <a:pt x="559" y="1233"/>
                  </a:lnTo>
                  <a:lnTo>
                    <a:pt x="554" y="1231"/>
                  </a:lnTo>
                  <a:lnTo>
                    <a:pt x="554" y="1225"/>
                  </a:lnTo>
                  <a:lnTo>
                    <a:pt x="543" y="1218"/>
                  </a:lnTo>
                  <a:lnTo>
                    <a:pt x="531" y="1211"/>
                  </a:lnTo>
                  <a:lnTo>
                    <a:pt x="540" y="1208"/>
                  </a:lnTo>
                  <a:lnTo>
                    <a:pt x="549" y="1205"/>
                  </a:lnTo>
                  <a:lnTo>
                    <a:pt x="549" y="1194"/>
                  </a:lnTo>
                  <a:lnTo>
                    <a:pt x="547" y="1181"/>
                  </a:lnTo>
                  <a:lnTo>
                    <a:pt x="547" y="1175"/>
                  </a:lnTo>
                  <a:lnTo>
                    <a:pt x="546" y="1169"/>
                  </a:lnTo>
                  <a:lnTo>
                    <a:pt x="543" y="1165"/>
                  </a:lnTo>
                  <a:lnTo>
                    <a:pt x="540" y="1162"/>
                  </a:lnTo>
                  <a:lnTo>
                    <a:pt x="536" y="1161"/>
                  </a:lnTo>
                  <a:lnTo>
                    <a:pt x="534" y="1159"/>
                  </a:lnTo>
                  <a:lnTo>
                    <a:pt x="531" y="1159"/>
                  </a:lnTo>
                  <a:lnTo>
                    <a:pt x="520" y="1149"/>
                  </a:lnTo>
                  <a:lnTo>
                    <a:pt x="514" y="1142"/>
                  </a:lnTo>
                  <a:lnTo>
                    <a:pt x="511" y="1139"/>
                  </a:lnTo>
                  <a:lnTo>
                    <a:pt x="510" y="1136"/>
                  </a:lnTo>
                  <a:lnTo>
                    <a:pt x="508" y="1130"/>
                  </a:lnTo>
                  <a:lnTo>
                    <a:pt x="507" y="1123"/>
                  </a:lnTo>
                  <a:lnTo>
                    <a:pt x="507" y="1117"/>
                  </a:lnTo>
                  <a:lnTo>
                    <a:pt x="504" y="1112"/>
                  </a:lnTo>
                  <a:lnTo>
                    <a:pt x="498" y="1112"/>
                  </a:lnTo>
                  <a:lnTo>
                    <a:pt x="497" y="1106"/>
                  </a:lnTo>
                  <a:lnTo>
                    <a:pt x="497" y="1103"/>
                  </a:lnTo>
                  <a:lnTo>
                    <a:pt x="495" y="1097"/>
                  </a:lnTo>
                  <a:lnTo>
                    <a:pt x="495" y="1093"/>
                  </a:lnTo>
                  <a:lnTo>
                    <a:pt x="495" y="1087"/>
                  </a:lnTo>
                  <a:lnTo>
                    <a:pt x="494" y="1084"/>
                  </a:lnTo>
                  <a:lnTo>
                    <a:pt x="494" y="1081"/>
                  </a:lnTo>
                  <a:lnTo>
                    <a:pt x="485" y="1079"/>
                  </a:lnTo>
                  <a:lnTo>
                    <a:pt x="482" y="1076"/>
                  </a:lnTo>
                  <a:lnTo>
                    <a:pt x="481" y="1071"/>
                  </a:lnTo>
                  <a:lnTo>
                    <a:pt x="480" y="1067"/>
                  </a:lnTo>
                  <a:lnTo>
                    <a:pt x="477" y="1064"/>
                  </a:lnTo>
                  <a:lnTo>
                    <a:pt x="475" y="1064"/>
                  </a:lnTo>
                  <a:lnTo>
                    <a:pt x="474" y="1066"/>
                  </a:lnTo>
                  <a:lnTo>
                    <a:pt x="472" y="1067"/>
                  </a:lnTo>
                  <a:lnTo>
                    <a:pt x="471" y="1068"/>
                  </a:lnTo>
                  <a:lnTo>
                    <a:pt x="468" y="1067"/>
                  </a:lnTo>
                  <a:lnTo>
                    <a:pt x="468" y="1060"/>
                  </a:lnTo>
                  <a:lnTo>
                    <a:pt x="456" y="1054"/>
                  </a:lnTo>
                  <a:lnTo>
                    <a:pt x="451" y="1053"/>
                  </a:lnTo>
                  <a:lnTo>
                    <a:pt x="446" y="1051"/>
                  </a:lnTo>
                  <a:lnTo>
                    <a:pt x="444" y="1051"/>
                  </a:lnTo>
                  <a:lnTo>
                    <a:pt x="444" y="1053"/>
                  </a:lnTo>
                  <a:lnTo>
                    <a:pt x="444" y="1054"/>
                  </a:lnTo>
                  <a:lnTo>
                    <a:pt x="441" y="1054"/>
                  </a:lnTo>
                  <a:lnTo>
                    <a:pt x="441" y="1047"/>
                  </a:lnTo>
                  <a:lnTo>
                    <a:pt x="441" y="1041"/>
                  </a:lnTo>
                  <a:lnTo>
                    <a:pt x="441" y="1037"/>
                  </a:lnTo>
                  <a:lnTo>
                    <a:pt x="438" y="1031"/>
                  </a:lnTo>
                  <a:lnTo>
                    <a:pt x="432" y="1028"/>
                  </a:lnTo>
                  <a:lnTo>
                    <a:pt x="435" y="1027"/>
                  </a:lnTo>
                  <a:lnTo>
                    <a:pt x="438" y="1025"/>
                  </a:lnTo>
                  <a:lnTo>
                    <a:pt x="438" y="1024"/>
                  </a:lnTo>
                  <a:lnTo>
                    <a:pt x="428" y="1014"/>
                  </a:lnTo>
                  <a:lnTo>
                    <a:pt x="420" y="1007"/>
                  </a:lnTo>
                  <a:lnTo>
                    <a:pt x="418" y="1004"/>
                  </a:lnTo>
                  <a:lnTo>
                    <a:pt x="416" y="1001"/>
                  </a:lnTo>
                  <a:lnTo>
                    <a:pt x="416" y="997"/>
                  </a:lnTo>
                  <a:lnTo>
                    <a:pt x="418" y="992"/>
                  </a:lnTo>
                  <a:lnTo>
                    <a:pt x="419" y="988"/>
                  </a:lnTo>
                  <a:lnTo>
                    <a:pt x="422" y="985"/>
                  </a:lnTo>
                  <a:lnTo>
                    <a:pt x="408" y="979"/>
                  </a:lnTo>
                  <a:lnTo>
                    <a:pt x="409" y="976"/>
                  </a:lnTo>
                  <a:lnTo>
                    <a:pt x="410" y="975"/>
                  </a:lnTo>
                  <a:lnTo>
                    <a:pt x="410" y="969"/>
                  </a:lnTo>
                  <a:lnTo>
                    <a:pt x="410" y="963"/>
                  </a:lnTo>
                  <a:lnTo>
                    <a:pt x="412" y="961"/>
                  </a:lnTo>
                  <a:lnTo>
                    <a:pt x="413" y="959"/>
                  </a:lnTo>
                  <a:lnTo>
                    <a:pt x="412" y="959"/>
                  </a:lnTo>
                  <a:lnTo>
                    <a:pt x="410" y="959"/>
                  </a:lnTo>
                  <a:lnTo>
                    <a:pt x="408" y="958"/>
                  </a:lnTo>
                  <a:lnTo>
                    <a:pt x="405" y="956"/>
                  </a:lnTo>
                  <a:lnTo>
                    <a:pt x="406" y="958"/>
                  </a:lnTo>
                  <a:lnTo>
                    <a:pt x="406" y="961"/>
                  </a:lnTo>
                  <a:lnTo>
                    <a:pt x="406" y="962"/>
                  </a:lnTo>
                  <a:lnTo>
                    <a:pt x="405" y="963"/>
                  </a:lnTo>
                  <a:lnTo>
                    <a:pt x="402" y="965"/>
                  </a:lnTo>
                  <a:lnTo>
                    <a:pt x="399" y="959"/>
                  </a:lnTo>
                  <a:lnTo>
                    <a:pt x="395" y="953"/>
                  </a:lnTo>
                  <a:lnTo>
                    <a:pt x="390" y="948"/>
                  </a:lnTo>
                  <a:lnTo>
                    <a:pt x="389" y="943"/>
                  </a:lnTo>
                  <a:lnTo>
                    <a:pt x="387" y="939"/>
                  </a:lnTo>
                  <a:lnTo>
                    <a:pt x="386" y="936"/>
                  </a:lnTo>
                  <a:lnTo>
                    <a:pt x="386" y="930"/>
                  </a:lnTo>
                  <a:lnTo>
                    <a:pt x="386" y="923"/>
                  </a:lnTo>
                  <a:lnTo>
                    <a:pt x="384" y="920"/>
                  </a:lnTo>
                  <a:lnTo>
                    <a:pt x="383" y="916"/>
                  </a:lnTo>
                  <a:lnTo>
                    <a:pt x="379" y="912"/>
                  </a:lnTo>
                  <a:lnTo>
                    <a:pt x="376" y="909"/>
                  </a:lnTo>
                  <a:lnTo>
                    <a:pt x="374" y="907"/>
                  </a:lnTo>
                  <a:lnTo>
                    <a:pt x="379" y="896"/>
                  </a:lnTo>
                  <a:lnTo>
                    <a:pt x="383" y="883"/>
                  </a:lnTo>
                  <a:lnTo>
                    <a:pt x="382" y="881"/>
                  </a:lnTo>
                  <a:lnTo>
                    <a:pt x="382" y="878"/>
                  </a:lnTo>
                  <a:lnTo>
                    <a:pt x="382" y="871"/>
                  </a:lnTo>
                  <a:lnTo>
                    <a:pt x="383" y="863"/>
                  </a:lnTo>
                  <a:lnTo>
                    <a:pt x="379" y="860"/>
                  </a:lnTo>
                  <a:lnTo>
                    <a:pt x="376" y="858"/>
                  </a:lnTo>
                  <a:lnTo>
                    <a:pt x="374" y="857"/>
                  </a:lnTo>
                  <a:lnTo>
                    <a:pt x="373" y="850"/>
                  </a:lnTo>
                  <a:lnTo>
                    <a:pt x="372" y="841"/>
                  </a:lnTo>
                  <a:lnTo>
                    <a:pt x="373" y="834"/>
                  </a:lnTo>
                  <a:lnTo>
                    <a:pt x="374" y="825"/>
                  </a:lnTo>
                  <a:lnTo>
                    <a:pt x="377" y="808"/>
                  </a:lnTo>
                  <a:lnTo>
                    <a:pt x="379" y="801"/>
                  </a:lnTo>
                  <a:lnTo>
                    <a:pt x="380" y="793"/>
                  </a:lnTo>
                  <a:lnTo>
                    <a:pt x="380" y="783"/>
                  </a:lnTo>
                  <a:lnTo>
                    <a:pt x="379" y="773"/>
                  </a:lnTo>
                  <a:lnTo>
                    <a:pt x="377" y="765"/>
                  </a:lnTo>
                  <a:lnTo>
                    <a:pt x="377" y="757"/>
                  </a:lnTo>
                  <a:lnTo>
                    <a:pt x="379" y="753"/>
                  </a:lnTo>
                  <a:lnTo>
                    <a:pt x="380" y="747"/>
                  </a:lnTo>
                  <a:lnTo>
                    <a:pt x="382" y="742"/>
                  </a:lnTo>
                  <a:lnTo>
                    <a:pt x="383" y="736"/>
                  </a:lnTo>
                  <a:lnTo>
                    <a:pt x="383" y="733"/>
                  </a:lnTo>
                  <a:lnTo>
                    <a:pt x="382" y="732"/>
                  </a:lnTo>
                  <a:lnTo>
                    <a:pt x="380" y="727"/>
                  </a:lnTo>
                  <a:lnTo>
                    <a:pt x="374" y="720"/>
                  </a:lnTo>
                  <a:lnTo>
                    <a:pt x="370" y="713"/>
                  </a:lnTo>
                  <a:lnTo>
                    <a:pt x="366" y="709"/>
                  </a:lnTo>
                  <a:lnTo>
                    <a:pt x="366" y="704"/>
                  </a:lnTo>
                  <a:lnTo>
                    <a:pt x="364" y="700"/>
                  </a:lnTo>
                  <a:lnTo>
                    <a:pt x="364" y="697"/>
                  </a:lnTo>
                  <a:lnTo>
                    <a:pt x="363" y="694"/>
                  </a:lnTo>
                  <a:lnTo>
                    <a:pt x="383" y="697"/>
                  </a:lnTo>
                  <a:lnTo>
                    <a:pt x="399" y="700"/>
                  </a:lnTo>
                  <a:lnTo>
                    <a:pt x="402" y="694"/>
                  </a:lnTo>
                  <a:lnTo>
                    <a:pt x="403" y="690"/>
                  </a:lnTo>
                  <a:lnTo>
                    <a:pt x="403" y="688"/>
                  </a:lnTo>
                  <a:lnTo>
                    <a:pt x="403" y="687"/>
                  </a:lnTo>
                  <a:lnTo>
                    <a:pt x="405" y="683"/>
                  </a:lnTo>
                  <a:lnTo>
                    <a:pt x="406" y="680"/>
                  </a:lnTo>
                  <a:lnTo>
                    <a:pt x="406" y="677"/>
                  </a:lnTo>
                  <a:lnTo>
                    <a:pt x="405" y="675"/>
                  </a:lnTo>
                  <a:lnTo>
                    <a:pt x="403" y="673"/>
                  </a:lnTo>
                  <a:lnTo>
                    <a:pt x="402" y="670"/>
                  </a:lnTo>
                  <a:lnTo>
                    <a:pt x="400" y="668"/>
                  </a:lnTo>
                  <a:lnTo>
                    <a:pt x="397" y="667"/>
                  </a:lnTo>
                  <a:lnTo>
                    <a:pt x="393" y="664"/>
                  </a:lnTo>
                  <a:lnTo>
                    <a:pt x="389" y="661"/>
                  </a:lnTo>
                  <a:lnTo>
                    <a:pt x="390" y="657"/>
                  </a:lnTo>
                  <a:lnTo>
                    <a:pt x="392" y="655"/>
                  </a:lnTo>
                  <a:lnTo>
                    <a:pt x="392" y="654"/>
                  </a:lnTo>
                  <a:lnTo>
                    <a:pt x="392" y="652"/>
                  </a:lnTo>
                  <a:lnTo>
                    <a:pt x="386" y="657"/>
                  </a:lnTo>
                  <a:lnTo>
                    <a:pt x="383" y="658"/>
                  </a:lnTo>
                  <a:lnTo>
                    <a:pt x="382" y="658"/>
                  </a:lnTo>
                  <a:lnTo>
                    <a:pt x="380" y="658"/>
                  </a:lnTo>
                  <a:lnTo>
                    <a:pt x="379" y="657"/>
                  </a:lnTo>
                  <a:lnTo>
                    <a:pt x="380" y="655"/>
                  </a:lnTo>
                  <a:lnTo>
                    <a:pt x="383" y="652"/>
                  </a:lnTo>
                  <a:lnTo>
                    <a:pt x="380" y="647"/>
                  </a:lnTo>
                  <a:lnTo>
                    <a:pt x="369" y="644"/>
                  </a:lnTo>
                  <a:lnTo>
                    <a:pt x="366" y="642"/>
                  </a:lnTo>
                  <a:lnTo>
                    <a:pt x="364" y="642"/>
                  </a:lnTo>
                  <a:lnTo>
                    <a:pt x="364" y="639"/>
                  </a:lnTo>
                  <a:lnTo>
                    <a:pt x="360" y="631"/>
                  </a:lnTo>
                  <a:lnTo>
                    <a:pt x="357" y="634"/>
                  </a:lnTo>
                  <a:lnTo>
                    <a:pt x="354" y="635"/>
                  </a:lnTo>
                  <a:lnTo>
                    <a:pt x="353" y="637"/>
                  </a:lnTo>
                  <a:lnTo>
                    <a:pt x="356" y="637"/>
                  </a:lnTo>
                  <a:lnTo>
                    <a:pt x="353" y="637"/>
                  </a:lnTo>
                  <a:lnTo>
                    <a:pt x="336" y="639"/>
                  </a:lnTo>
                  <a:lnTo>
                    <a:pt x="356" y="642"/>
                  </a:lnTo>
                  <a:lnTo>
                    <a:pt x="354" y="644"/>
                  </a:lnTo>
                  <a:lnTo>
                    <a:pt x="353" y="647"/>
                  </a:lnTo>
                  <a:lnTo>
                    <a:pt x="360" y="658"/>
                  </a:lnTo>
                  <a:lnTo>
                    <a:pt x="363" y="660"/>
                  </a:lnTo>
                  <a:lnTo>
                    <a:pt x="366" y="661"/>
                  </a:lnTo>
                  <a:lnTo>
                    <a:pt x="372" y="662"/>
                  </a:lnTo>
                  <a:lnTo>
                    <a:pt x="377" y="664"/>
                  </a:lnTo>
                  <a:lnTo>
                    <a:pt x="383" y="667"/>
                  </a:lnTo>
                  <a:lnTo>
                    <a:pt x="386" y="671"/>
                  </a:lnTo>
                  <a:lnTo>
                    <a:pt x="392" y="678"/>
                  </a:lnTo>
                  <a:lnTo>
                    <a:pt x="400" y="691"/>
                  </a:lnTo>
                  <a:lnTo>
                    <a:pt x="397" y="691"/>
                  </a:lnTo>
                  <a:lnTo>
                    <a:pt x="390" y="691"/>
                  </a:lnTo>
                  <a:lnTo>
                    <a:pt x="383" y="693"/>
                  </a:lnTo>
                  <a:lnTo>
                    <a:pt x="374" y="691"/>
                  </a:lnTo>
                  <a:lnTo>
                    <a:pt x="370" y="690"/>
                  </a:lnTo>
                  <a:lnTo>
                    <a:pt x="366" y="688"/>
                  </a:lnTo>
                  <a:lnTo>
                    <a:pt x="364" y="687"/>
                  </a:lnTo>
                  <a:lnTo>
                    <a:pt x="363" y="685"/>
                  </a:lnTo>
                  <a:lnTo>
                    <a:pt x="363" y="681"/>
                  </a:lnTo>
                  <a:lnTo>
                    <a:pt x="363" y="677"/>
                  </a:lnTo>
                  <a:lnTo>
                    <a:pt x="361" y="674"/>
                  </a:lnTo>
                  <a:lnTo>
                    <a:pt x="360" y="673"/>
                  </a:lnTo>
                  <a:lnTo>
                    <a:pt x="359" y="671"/>
                  </a:lnTo>
                  <a:lnTo>
                    <a:pt x="359" y="675"/>
                  </a:lnTo>
                  <a:lnTo>
                    <a:pt x="350" y="667"/>
                  </a:lnTo>
                  <a:lnTo>
                    <a:pt x="344" y="662"/>
                  </a:lnTo>
                  <a:lnTo>
                    <a:pt x="343" y="661"/>
                  </a:lnTo>
                  <a:lnTo>
                    <a:pt x="341" y="661"/>
                  </a:lnTo>
                  <a:lnTo>
                    <a:pt x="338" y="661"/>
                  </a:lnTo>
                  <a:lnTo>
                    <a:pt x="337" y="662"/>
                  </a:lnTo>
                  <a:lnTo>
                    <a:pt x="334" y="664"/>
                  </a:lnTo>
                  <a:lnTo>
                    <a:pt x="330" y="664"/>
                  </a:lnTo>
                  <a:lnTo>
                    <a:pt x="333" y="661"/>
                  </a:lnTo>
                  <a:lnTo>
                    <a:pt x="333" y="652"/>
                  </a:lnTo>
                  <a:lnTo>
                    <a:pt x="325" y="651"/>
                  </a:lnTo>
                  <a:lnTo>
                    <a:pt x="321" y="651"/>
                  </a:lnTo>
                  <a:lnTo>
                    <a:pt x="318" y="651"/>
                  </a:lnTo>
                  <a:lnTo>
                    <a:pt x="312" y="652"/>
                  </a:lnTo>
                  <a:lnTo>
                    <a:pt x="305" y="652"/>
                  </a:lnTo>
                  <a:lnTo>
                    <a:pt x="302" y="641"/>
                  </a:lnTo>
                  <a:lnTo>
                    <a:pt x="302" y="638"/>
                  </a:lnTo>
                  <a:lnTo>
                    <a:pt x="300" y="631"/>
                  </a:lnTo>
                  <a:lnTo>
                    <a:pt x="302" y="631"/>
                  </a:lnTo>
                  <a:lnTo>
                    <a:pt x="305" y="631"/>
                  </a:lnTo>
                  <a:lnTo>
                    <a:pt x="311" y="631"/>
                  </a:lnTo>
                  <a:lnTo>
                    <a:pt x="311" y="612"/>
                  </a:lnTo>
                  <a:lnTo>
                    <a:pt x="311" y="598"/>
                  </a:lnTo>
                  <a:lnTo>
                    <a:pt x="308" y="595"/>
                  </a:lnTo>
                  <a:lnTo>
                    <a:pt x="302" y="592"/>
                  </a:lnTo>
                  <a:lnTo>
                    <a:pt x="291" y="586"/>
                  </a:lnTo>
                  <a:lnTo>
                    <a:pt x="291" y="589"/>
                  </a:lnTo>
                  <a:lnTo>
                    <a:pt x="292" y="590"/>
                  </a:lnTo>
                  <a:lnTo>
                    <a:pt x="291" y="592"/>
                  </a:lnTo>
                  <a:lnTo>
                    <a:pt x="289" y="592"/>
                  </a:lnTo>
                  <a:lnTo>
                    <a:pt x="289" y="589"/>
                  </a:lnTo>
                  <a:lnTo>
                    <a:pt x="289" y="586"/>
                  </a:lnTo>
                  <a:lnTo>
                    <a:pt x="288" y="585"/>
                  </a:lnTo>
                  <a:lnTo>
                    <a:pt x="287" y="583"/>
                  </a:lnTo>
                  <a:lnTo>
                    <a:pt x="287" y="582"/>
                  </a:lnTo>
                  <a:lnTo>
                    <a:pt x="284" y="580"/>
                  </a:lnTo>
                  <a:lnTo>
                    <a:pt x="282" y="579"/>
                  </a:lnTo>
                  <a:lnTo>
                    <a:pt x="282" y="578"/>
                  </a:lnTo>
                  <a:lnTo>
                    <a:pt x="284" y="575"/>
                  </a:lnTo>
                  <a:lnTo>
                    <a:pt x="289" y="575"/>
                  </a:lnTo>
                  <a:lnTo>
                    <a:pt x="289" y="567"/>
                  </a:lnTo>
                  <a:lnTo>
                    <a:pt x="291" y="562"/>
                  </a:lnTo>
                  <a:lnTo>
                    <a:pt x="289" y="563"/>
                  </a:lnTo>
                  <a:lnTo>
                    <a:pt x="287" y="563"/>
                  </a:lnTo>
                  <a:lnTo>
                    <a:pt x="284" y="563"/>
                  </a:lnTo>
                  <a:lnTo>
                    <a:pt x="281" y="565"/>
                  </a:lnTo>
                  <a:lnTo>
                    <a:pt x="281" y="567"/>
                  </a:lnTo>
                  <a:lnTo>
                    <a:pt x="282" y="566"/>
                  </a:lnTo>
                  <a:lnTo>
                    <a:pt x="284" y="566"/>
                  </a:lnTo>
                  <a:lnTo>
                    <a:pt x="284" y="567"/>
                  </a:lnTo>
                  <a:lnTo>
                    <a:pt x="282" y="569"/>
                  </a:lnTo>
                  <a:lnTo>
                    <a:pt x="281" y="573"/>
                  </a:lnTo>
                  <a:lnTo>
                    <a:pt x="275" y="573"/>
                  </a:lnTo>
                  <a:lnTo>
                    <a:pt x="274" y="573"/>
                  </a:lnTo>
                  <a:lnTo>
                    <a:pt x="275" y="572"/>
                  </a:lnTo>
                  <a:lnTo>
                    <a:pt x="278" y="570"/>
                  </a:lnTo>
                  <a:lnTo>
                    <a:pt x="274" y="567"/>
                  </a:lnTo>
                  <a:lnTo>
                    <a:pt x="269" y="565"/>
                  </a:lnTo>
                  <a:lnTo>
                    <a:pt x="269" y="542"/>
                  </a:lnTo>
                  <a:lnTo>
                    <a:pt x="261" y="540"/>
                  </a:lnTo>
                  <a:lnTo>
                    <a:pt x="262" y="539"/>
                  </a:lnTo>
                  <a:lnTo>
                    <a:pt x="264" y="536"/>
                  </a:lnTo>
                  <a:lnTo>
                    <a:pt x="264" y="531"/>
                  </a:lnTo>
                  <a:lnTo>
                    <a:pt x="266" y="531"/>
                  </a:lnTo>
                  <a:lnTo>
                    <a:pt x="266" y="530"/>
                  </a:lnTo>
                  <a:lnTo>
                    <a:pt x="266" y="526"/>
                  </a:lnTo>
                  <a:lnTo>
                    <a:pt x="261" y="524"/>
                  </a:lnTo>
                  <a:lnTo>
                    <a:pt x="258" y="524"/>
                  </a:lnTo>
                  <a:lnTo>
                    <a:pt x="256" y="523"/>
                  </a:lnTo>
                  <a:lnTo>
                    <a:pt x="255" y="520"/>
                  </a:lnTo>
                  <a:lnTo>
                    <a:pt x="255" y="517"/>
                  </a:lnTo>
                  <a:lnTo>
                    <a:pt x="253" y="514"/>
                  </a:lnTo>
                  <a:lnTo>
                    <a:pt x="256" y="511"/>
                  </a:lnTo>
                  <a:lnTo>
                    <a:pt x="259" y="508"/>
                  </a:lnTo>
                  <a:lnTo>
                    <a:pt x="258" y="501"/>
                  </a:lnTo>
                  <a:lnTo>
                    <a:pt x="258" y="498"/>
                  </a:lnTo>
                  <a:lnTo>
                    <a:pt x="256" y="500"/>
                  </a:lnTo>
                  <a:lnTo>
                    <a:pt x="256" y="503"/>
                  </a:lnTo>
                  <a:lnTo>
                    <a:pt x="256" y="508"/>
                  </a:lnTo>
                  <a:lnTo>
                    <a:pt x="253" y="507"/>
                  </a:lnTo>
                  <a:lnTo>
                    <a:pt x="252" y="507"/>
                  </a:lnTo>
                  <a:lnTo>
                    <a:pt x="251" y="508"/>
                  </a:lnTo>
                  <a:lnTo>
                    <a:pt x="248" y="508"/>
                  </a:lnTo>
                  <a:lnTo>
                    <a:pt x="245" y="498"/>
                  </a:lnTo>
                  <a:lnTo>
                    <a:pt x="242" y="490"/>
                  </a:lnTo>
                  <a:lnTo>
                    <a:pt x="240" y="493"/>
                  </a:lnTo>
                  <a:lnTo>
                    <a:pt x="240" y="495"/>
                  </a:lnTo>
                  <a:lnTo>
                    <a:pt x="239" y="497"/>
                  </a:lnTo>
                  <a:lnTo>
                    <a:pt x="236" y="498"/>
                  </a:lnTo>
                  <a:lnTo>
                    <a:pt x="236" y="485"/>
                  </a:lnTo>
                  <a:lnTo>
                    <a:pt x="236" y="475"/>
                  </a:lnTo>
                  <a:lnTo>
                    <a:pt x="233" y="478"/>
                  </a:lnTo>
                  <a:lnTo>
                    <a:pt x="230" y="478"/>
                  </a:lnTo>
                  <a:lnTo>
                    <a:pt x="230" y="477"/>
                  </a:lnTo>
                  <a:lnTo>
                    <a:pt x="232" y="475"/>
                  </a:lnTo>
                  <a:lnTo>
                    <a:pt x="233" y="472"/>
                  </a:lnTo>
                  <a:lnTo>
                    <a:pt x="230" y="472"/>
                  </a:lnTo>
                  <a:lnTo>
                    <a:pt x="228" y="471"/>
                  </a:lnTo>
                  <a:lnTo>
                    <a:pt x="222" y="468"/>
                  </a:lnTo>
                  <a:lnTo>
                    <a:pt x="222" y="475"/>
                  </a:lnTo>
                  <a:lnTo>
                    <a:pt x="220" y="474"/>
                  </a:lnTo>
                  <a:lnTo>
                    <a:pt x="219" y="472"/>
                  </a:lnTo>
                  <a:lnTo>
                    <a:pt x="217" y="472"/>
                  </a:lnTo>
                  <a:lnTo>
                    <a:pt x="217" y="470"/>
                  </a:lnTo>
                  <a:lnTo>
                    <a:pt x="219" y="468"/>
                  </a:lnTo>
                  <a:lnTo>
                    <a:pt x="222" y="465"/>
                  </a:lnTo>
                  <a:lnTo>
                    <a:pt x="220" y="461"/>
                  </a:lnTo>
                  <a:lnTo>
                    <a:pt x="220" y="454"/>
                  </a:lnTo>
                  <a:lnTo>
                    <a:pt x="212" y="454"/>
                  </a:lnTo>
                  <a:lnTo>
                    <a:pt x="210" y="451"/>
                  </a:lnTo>
                  <a:lnTo>
                    <a:pt x="210" y="449"/>
                  </a:lnTo>
                  <a:lnTo>
                    <a:pt x="209" y="446"/>
                  </a:lnTo>
                  <a:lnTo>
                    <a:pt x="209" y="442"/>
                  </a:lnTo>
                  <a:lnTo>
                    <a:pt x="209" y="439"/>
                  </a:lnTo>
                  <a:lnTo>
                    <a:pt x="209" y="436"/>
                  </a:lnTo>
                  <a:lnTo>
                    <a:pt x="206" y="435"/>
                  </a:lnTo>
                  <a:lnTo>
                    <a:pt x="204" y="432"/>
                  </a:lnTo>
                  <a:lnTo>
                    <a:pt x="203" y="429"/>
                  </a:lnTo>
                  <a:lnTo>
                    <a:pt x="206" y="426"/>
                  </a:lnTo>
                  <a:lnTo>
                    <a:pt x="207" y="425"/>
                  </a:lnTo>
                  <a:lnTo>
                    <a:pt x="206" y="423"/>
                  </a:lnTo>
                  <a:lnTo>
                    <a:pt x="204" y="423"/>
                  </a:lnTo>
                  <a:lnTo>
                    <a:pt x="202" y="423"/>
                  </a:lnTo>
                  <a:lnTo>
                    <a:pt x="200" y="423"/>
                  </a:lnTo>
                  <a:lnTo>
                    <a:pt x="197" y="423"/>
                  </a:lnTo>
                  <a:lnTo>
                    <a:pt x="197" y="418"/>
                  </a:lnTo>
                  <a:lnTo>
                    <a:pt x="193" y="418"/>
                  </a:lnTo>
                  <a:lnTo>
                    <a:pt x="189" y="418"/>
                  </a:lnTo>
                  <a:lnTo>
                    <a:pt x="184" y="409"/>
                  </a:lnTo>
                  <a:lnTo>
                    <a:pt x="179" y="402"/>
                  </a:lnTo>
                  <a:lnTo>
                    <a:pt x="177" y="402"/>
                  </a:lnTo>
                  <a:lnTo>
                    <a:pt x="177" y="405"/>
                  </a:lnTo>
                  <a:lnTo>
                    <a:pt x="176" y="410"/>
                  </a:lnTo>
                  <a:lnTo>
                    <a:pt x="177" y="416"/>
                  </a:lnTo>
                  <a:lnTo>
                    <a:pt x="177" y="419"/>
                  </a:lnTo>
                  <a:lnTo>
                    <a:pt x="179" y="421"/>
                  </a:lnTo>
                  <a:lnTo>
                    <a:pt x="176" y="421"/>
                  </a:lnTo>
                  <a:lnTo>
                    <a:pt x="176" y="419"/>
                  </a:lnTo>
                  <a:lnTo>
                    <a:pt x="176" y="418"/>
                  </a:lnTo>
                  <a:lnTo>
                    <a:pt x="176" y="415"/>
                  </a:lnTo>
                  <a:lnTo>
                    <a:pt x="167" y="418"/>
                  </a:lnTo>
                  <a:lnTo>
                    <a:pt x="164" y="419"/>
                  </a:lnTo>
                  <a:lnTo>
                    <a:pt x="158" y="421"/>
                  </a:lnTo>
                  <a:lnTo>
                    <a:pt x="156" y="421"/>
                  </a:lnTo>
                  <a:lnTo>
                    <a:pt x="160" y="422"/>
                  </a:lnTo>
                  <a:lnTo>
                    <a:pt x="167" y="422"/>
                  </a:lnTo>
                  <a:lnTo>
                    <a:pt x="173" y="423"/>
                  </a:lnTo>
                  <a:lnTo>
                    <a:pt x="176" y="425"/>
                  </a:lnTo>
                  <a:lnTo>
                    <a:pt x="179" y="426"/>
                  </a:lnTo>
                  <a:lnTo>
                    <a:pt x="179" y="428"/>
                  </a:lnTo>
                  <a:lnTo>
                    <a:pt x="179" y="429"/>
                  </a:lnTo>
                  <a:lnTo>
                    <a:pt x="179" y="432"/>
                  </a:lnTo>
                  <a:lnTo>
                    <a:pt x="179" y="435"/>
                  </a:lnTo>
                  <a:lnTo>
                    <a:pt x="184" y="435"/>
                  </a:lnTo>
                  <a:lnTo>
                    <a:pt x="187" y="442"/>
                  </a:lnTo>
                  <a:lnTo>
                    <a:pt x="179" y="448"/>
                  </a:lnTo>
                  <a:lnTo>
                    <a:pt x="183" y="449"/>
                  </a:lnTo>
                  <a:lnTo>
                    <a:pt x="187" y="451"/>
                  </a:lnTo>
                  <a:lnTo>
                    <a:pt x="187" y="454"/>
                  </a:lnTo>
                  <a:lnTo>
                    <a:pt x="187" y="458"/>
                  </a:lnTo>
                  <a:lnTo>
                    <a:pt x="189" y="462"/>
                  </a:lnTo>
                  <a:lnTo>
                    <a:pt x="189" y="464"/>
                  </a:lnTo>
                  <a:lnTo>
                    <a:pt x="189" y="465"/>
                  </a:lnTo>
                  <a:lnTo>
                    <a:pt x="200" y="468"/>
                  </a:lnTo>
                  <a:lnTo>
                    <a:pt x="200" y="457"/>
                  </a:lnTo>
                  <a:lnTo>
                    <a:pt x="206" y="457"/>
                  </a:lnTo>
                  <a:lnTo>
                    <a:pt x="209" y="458"/>
                  </a:lnTo>
                  <a:lnTo>
                    <a:pt x="210" y="458"/>
                  </a:lnTo>
                  <a:lnTo>
                    <a:pt x="209" y="459"/>
                  </a:lnTo>
                  <a:lnTo>
                    <a:pt x="215" y="459"/>
                  </a:lnTo>
                  <a:lnTo>
                    <a:pt x="213" y="464"/>
                  </a:lnTo>
                  <a:lnTo>
                    <a:pt x="212" y="468"/>
                  </a:lnTo>
                  <a:lnTo>
                    <a:pt x="212" y="475"/>
                  </a:lnTo>
                  <a:lnTo>
                    <a:pt x="206" y="475"/>
                  </a:lnTo>
                  <a:lnTo>
                    <a:pt x="206" y="474"/>
                  </a:lnTo>
                  <a:lnTo>
                    <a:pt x="206" y="472"/>
                  </a:lnTo>
                  <a:lnTo>
                    <a:pt x="203" y="472"/>
                  </a:lnTo>
                  <a:lnTo>
                    <a:pt x="206" y="484"/>
                  </a:lnTo>
                  <a:lnTo>
                    <a:pt x="204" y="484"/>
                  </a:lnTo>
                  <a:lnTo>
                    <a:pt x="202" y="482"/>
                  </a:lnTo>
                  <a:lnTo>
                    <a:pt x="197" y="481"/>
                  </a:lnTo>
                  <a:lnTo>
                    <a:pt x="197" y="480"/>
                  </a:lnTo>
                  <a:lnTo>
                    <a:pt x="199" y="478"/>
                  </a:lnTo>
                  <a:lnTo>
                    <a:pt x="200" y="475"/>
                  </a:lnTo>
                  <a:lnTo>
                    <a:pt x="196" y="472"/>
                  </a:lnTo>
                  <a:lnTo>
                    <a:pt x="192" y="471"/>
                  </a:lnTo>
                  <a:lnTo>
                    <a:pt x="192" y="474"/>
                  </a:lnTo>
                  <a:lnTo>
                    <a:pt x="193" y="475"/>
                  </a:lnTo>
                  <a:lnTo>
                    <a:pt x="193" y="477"/>
                  </a:lnTo>
                  <a:lnTo>
                    <a:pt x="192" y="478"/>
                  </a:lnTo>
                  <a:lnTo>
                    <a:pt x="189" y="478"/>
                  </a:lnTo>
                  <a:lnTo>
                    <a:pt x="187" y="475"/>
                  </a:lnTo>
                  <a:lnTo>
                    <a:pt x="186" y="474"/>
                  </a:lnTo>
                  <a:lnTo>
                    <a:pt x="186" y="472"/>
                  </a:lnTo>
                  <a:lnTo>
                    <a:pt x="184" y="472"/>
                  </a:lnTo>
                  <a:lnTo>
                    <a:pt x="176" y="464"/>
                  </a:lnTo>
                  <a:lnTo>
                    <a:pt x="173" y="458"/>
                  </a:lnTo>
                  <a:lnTo>
                    <a:pt x="170" y="454"/>
                  </a:lnTo>
                  <a:lnTo>
                    <a:pt x="170" y="451"/>
                  </a:lnTo>
                  <a:lnTo>
                    <a:pt x="170" y="449"/>
                  </a:lnTo>
                  <a:lnTo>
                    <a:pt x="170" y="448"/>
                  </a:lnTo>
                  <a:lnTo>
                    <a:pt x="170" y="446"/>
                  </a:lnTo>
                  <a:lnTo>
                    <a:pt x="170" y="445"/>
                  </a:lnTo>
                  <a:lnTo>
                    <a:pt x="156" y="436"/>
                  </a:lnTo>
                  <a:lnTo>
                    <a:pt x="156" y="435"/>
                  </a:lnTo>
                  <a:lnTo>
                    <a:pt x="156" y="432"/>
                  </a:lnTo>
                  <a:lnTo>
                    <a:pt x="157" y="429"/>
                  </a:lnTo>
                  <a:lnTo>
                    <a:pt x="156" y="426"/>
                  </a:lnTo>
                  <a:lnTo>
                    <a:pt x="153" y="428"/>
                  </a:lnTo>
                  <a:lnTo>
                    <a:pt x="151" y="429"/>
                  </a:lnTo>
                  <a:lnTo>
                    <a:pt x="150" y="428"/>
                  </a:lnTo>
                  <a:lnTo>
                    <a:pt x="151" y="426"/>
                  </a:lnTo>
                  <a:lnTo>
                    <a:pt x="154" y="423"/>
                  </a:lnTo>
                  <a:lnTo>
                    <a:pt x="151" y="422"/>
                  </a:lnTo>
                  <a:lnTo>
                    <a:pt x="150" y="422"/>
                  </a:lnTo>
                  <a:lnTo>
                    <a:pt x="145" y="421"/>
                  </a:lnTo>
                  <a:lnTo>
                    <a:pt x="145" y="412"/>
                  </a:lnTo>
                  <a:lnTo>
                    <a:pt x="144" y="412"/>
                  </a:lnTo>
                  <a:lnTo>
                    <a:pt x="143" y="412"/>
                  </a:lnTo>
                  <a:lnTo>
                    <a:pt x="140" y="412"/>
                  </a:lnTo>
                  <a:lnTo>
                    <a:pt x="137" y="415"/>
                  </a:lnTo>
                  <a:lnTo>
                    <a:pt x="125" y="399"/>
                  </a:lnTo>
                  <a:lnTo>
                    <a:pt x="120" y="399"/>
                  </a:lnTo>
                  <a:lnTo>
                    <a:pt x="120" y="393"/>
                  </a:lnTo>
                  <a:lnTo>
                    <a:pt x="121" y="389"/>
                  </a:lnTo>
                  <a:lnTo>
                    <a:pt x="122" y="385"/>
                  </a:lnTo>
                  <a:lnTo>
                    <a:pt x="122" y="382"/>
                  </a:lnTo>
                  <a:lnTo>
                    <a:pt x="118" y="382"/>
                  </a:lnTo>
                  <a:lnTo>
                    <a:pt x="115" y="382"/>
                  </a:lnTo>
                  <a:lnTo>
                    <a:pt x="115" y="390"/>
                  </a:lnTo>
                  <a:lnTo>
                    <a:pt x="111" y="389"/>
                  </a:lnTo>
                  <a:lnTo>
                    <a:pt x="105" y="387"/>
                  </a:lnTo>
                  <a:lnTo>
                    <a:pt x="99" y="385"/>
                  </a:lnTo>
                  <a:lnTo>
                    <a:pt x="95" y="382"/>
                  </a:lnTo>
                  <a:lnTo>
                    <a:pt x="98" y="367"/>
                  </a:lnTo>
                  <a:lnTo>
                    <a:pt x="96" y="369"/>
                  </a:lnTo>
                  <a:lnTo>
                    <a:pt x="95" y="370"/>
                  </a:lnTo>
                  <a:lnTo>
                    <a:pt x="92" y="373"/>
                  </a:lnTo>
                  <a:lnTo>
                    <a:pt x="89" y="374"/>
                  </a:lnTo>
                  <a:lnTo>
                    <a:pt x="86" y="374"/>
                  </a:lnTo>
                  <a:lnTo>
                    <a:pt x="79" y="373"/>
                  </a:lnTo>
                  <a:lnTo>
                    <a:pt x="72" y="372"/>
                  </a:lnTo>
                  <a:lnTo>
                    <a:pt x="65" y="367"/>
                  </a:lnTo>
                  <a:lnTo>
                    <a:pt x="52" y="362"/>
                  </a:lnTo>
                  <a:lnTo>
                    <a:pt x="45" y="359"/>
                  </a:lnTo>
                  <a:lnTo>
                    <a:pt x="40" y="357"/>
                  </a:lnTo>
                  <a:lnTo>
                    <a:pt x="30" y="357"/>
                  </a:lnTo>
                  <a:lnTo>
                    <a:pt x="23" y="359"/>
                  </a:lnTo>
                  <a:lnTo>
                    <a:pt x="16" y="360"/>
                  </a:lnTo>
                  <a:lnTo>
                    <a:pt x="12" y="360"/>
                  </a:lnTo>
                  <a:lnTo>
                    <a:pt x="7" y="360"/>
                  </a:lnTo>
                  <a:lnTo>
                    <a:pt x="7" y="357"/>
                  </a:lnTo>
                  <a:lnTo>
                    <a:pt x="3" y="356"/>
                  </a:lnTo>
                  <a:lnTo>
                    <a:pt x="0" y="356"/>
                  </a:lnTo>
                  <a:lnTo>
                    <a:pt x="0" y="42"/>
                  </a:lnTo>
                  <a:lnTo>
                    <a:pt x="1" y="45"/>
                  </a:lnTo>
                  <a:lnTo>
                    <a:pt x="9" y="45"/>
                  </a:lnTo>
                  <a:lnTo>
                    <a:pt x="17" y="45"/>
                  </a:lnTo>
                  <a:lnTo>
                    <a:pt x="17" y="36"/>
                  </a:lnTo>
                  <a:lnTo>
                    <a:pt x="27" y="36"/>
                  </a:lnTo>
                  <a:lnTo>
                    <a:pt x="32" y="38"/>
                  </a:lnTo>
                  <a:lnTo>
                    <a:pt x="36" y="39"/>
                  </a:lnTo>
                  <a:lnTo>
                    <a:pt x="45" y="42"/>
                  </a:lnTo>
                  <a:lnTo>
                    <a:pt x="53" y="46"/>
                  </a:lnTo>
                  <a:lnTo>
                    <a:pt x="62" y="51"/>
                  </a:lnTo>
                  <a:lnTo>
                    <a:pt x="71" y="53"/>
                  </a:lnTo>
                  <a:lnTo>
                    <a:pt x="75" y="53"/>
                  </a:lnTo>
                  <a:lnTo>
                    <a:pt x="78" y="52"/>
                  </a:lnTo>
                  <a:lnTo>
                    <a:pt x="82" y="51"/>
                  </a:lnTo>
                  <a:lnTo>
                    <a:pt x="88" y="49"/>
                  </a:lnTo>
                  <a:lnTo>
                    <a:pt x="91" y="49"/>
                  </a:lnTo>
                  <a:lnTo>
                    <a:pt x="95" y="51"/>
                  </a:lnTo>
                  <a:lnTo>
                    <a:pt x="96" y="52"/>
                  </a:lnTo>
                  <a:lnTo>
                    <a:pt x="98" y="56"/>
                  </a:lnTo>
                  <a:lnTo>
                    <a:pt x="101" y="58"/>
                  </a:lnTo>
                  <a:lnTo>
                    <a:pt x="105" y="61"/>
                  </a:lnTo>
                  <a:lnTo>
                    <a:pt x="117" y="65"/>
                  </a:lnTo>
                  <a:lnTo>
                    <a:pt x="137" y="72"/>
                  </a:lnTo>
                  <a:lnTo>
                    <a:pt x="140" y="78"/>
                  </a:lnTo>
                  <a:lnTo>
                    <a:pt x="144" y="79"/>
                  </a:lnTo>
                  <a:lnTo>
                    <a:pt x="147" y="79"/>
                  </a:lnTo>
                  <a:lnTo>
                    <a:pt x="150" y="79"/>
                  </a:lnTo>
                  <a:lnTo>
                    <a:pt x="154" y="81"/>
                  </a:lnTo>
                  <a:lnTo>
                    <a:pt x="156" y="89"/>
                  </a:lnTo>
                  <a:lnTo>
                    <a:pt x="158" y="89"/>
                  </a:lnTo>
                  <a:lnTo>
                    <a:pt x="161" y="89"/>
                  </a:lnTo>
                  <a:lnTo>
                    <a:pt x="163" y="88"/>
                  </a:lnTo>
                  <a:lnTo>
                    <a:pt x="164" y="88"/>
                  </a:lnTo>
                  <a:lnTo>
                    <a:pt x="164" y="87"/>
                  </a:lnTo>
                  <a:lnTo>
                    <a:pt x="161" y="84"/>
                  </a:lnTo>
                  <a:lnTo>
                    <a:pt x="160" y="82"/>
                  </a:lnTo>
                  <a:lnTo>
                    <a:pt x="156" y="81"/>
                  </a:lnTo>
                  <a:lnTo>
                    <a:pt x="156" y="78"/>
                  </a:lnTo>
                  <a:lnTo>
                    <a:pt x="154" y="78"/>
                  </a:lnTo>
                  <a:lnTo>
                    <a:pt x="153" y="76"/>
                  </a:lnTo>
                  <a:lnTo>
                    <a:pt x="154" y="75"/>
                  </a:lnTo>
                  <a:lnTo>
                    <a:pt x="154" y="72"/>
                  </a:lnTo>
                  <a:lnTo>
                    <a:pt x="163" y="74"/>
                  </a:lnTo>
                  <a:lnTo>
                    <a:pt x="167" y="75"/>
                  </a:lnTo>
                  <a:lnTo>
                    <a:pt x="170" y="75"/>
                  </a:lnTo>
                  <a:lnTo>
                    <a:pt x="171" y="74"/>
                  </a:lnTo>
                  <a:lnTo>
                    <a:pt x="171" y="72"/>
                  </a:lnTo>
                  <a:lnTo>
                    <a:pt x="170" y="69"/>
                  </a:lnTo>
                  <a:lnTo>
                    <a:pt x="170" y="68"/>
                  </a:lnTo>
                  <a:lnTo>
                    <a:pt x="171" y="66"/>
                  </a:lnTo>
                  <a:lnTo>
                    <a:pt x="173" y="66"/>
                  </a:lnTo>
                  <a:lnTo>
                    <a:pt x="176" y="66"/>
                  </a:lnTo>
                  <a:lnTo>
                    <a:pt x="176" y="69"/>
                  </a:lnTo>
                  <a:lnTo>
                    <a:pt x="177" y="71"/>
                  </a:lnTo>
                  <a:lnTo>
                    <a:pt x="179" y="69"/>
                  </a:lnTo>
                  <a:lnTo>
                    <a:pt x="180" y="65"/>
                  </a:lnTo>
                  <a:lnTo>
                    <a:pt x="180" y="62"/>
                  </a:lnTo>
                  <a:lnTo>
                    <a:pt x="180" y="58"/>
                  </a:lnTo>
                  <a:lnTo>
                    <a:pt x="181" y="53"/>
                  </a:lnTo>
                  <a:lnTo>
                    <a:pt x="184" y="55"/>
                  </a:lnTo>
                  <a:lnTo>
                    <a:pt x="186" y="56"/>
                  </a:lnTo>
                  <a:lnTo>
                    <a:pt x="192" y="58"/>
                  </a:lnTo>
                  <a:lnTo>
                    <a:pt x="192" y="62"/>
                  </a:lnTo>
                  <a:lnTo>
                    <a:pt x="192" y="66"/>
                  </a:lnTo>
                  <a:lnTo>
                    <a:pt x="194" y="66"/>
                  </a:lnTo>
                  <a:lnTo>
                    <a:pt x="197" y="65"/>
                  </a:lnTo>
                  <a:lnTo>
                    <a:pt x="203" y="63"/>
                  </a:lnTo>
                  <a:lnTo>
                    <a:pt x="204" y="62"/>
                  </a:lnTo>
                  <a:lnTo>
                    <a:pt x="204" y="59"/>
                  </a:lnTo>
                  <a:lnTo>
                    <a:pt x="204" y="56"/>
                  </a:lnTo>
                  <a:lnTo>
                    <a:pt x="204" y="55"/>
                  </a:lnTo>
                  <a:lnTo>
                    <a:pt x="206" y="53"/>
                  </a:lnTo>
                  <a:lnTo>
                    <a:pt x="217" y="49"/>
                  </a:lnTo>
                  <a:lnTo>
                    <a:pt x="230" y="45"/>
                  </a:lnTo>
                  <a:lnTo>
                    <a:pt x="235" y="48"/>
                  </a:lnTo>
                  <a:lnTo>
                    <a:pt x="239" y="51"/>
                  </a:lnTo>
                  <a:lnTo>
                    <a:pt x="240" y="46"/>
                  </a:lnTo>
                  <a:lnTo>
                    <a:pt x="242" y="42"/>
                  </a:lnTo>
                  <a:lnTo>
                    <a:pt x="245" y="33"/>
                  </a:lnTo>
                  <a:lnTo>
                    <a:pt x="259" y="35"/>
                  </a:lnTo>
                  <a:lnTo>
                    <a:pt x="264" y="36"/>
                  </a:lnTo>
                  <a:lnTo>
                    <a:pt x="266" y="38"/>
                  </a:lnTo>
                  <a:lnTo>
                    <a:pt x="266" y="39"/>
                  </a:lnTo>
                  <a:lnTo>
                    <a:pt x="265" y="42"/>
                  </a:lnTo>
                  <a:lnTo>
                    <a:pt x="261" y="45"/>
                  </a:lnTo>
                  <a:lnTo>
                    <a:pt x="253" y="51"/>
                  </a:lnTo>
                  <a:lnTo>
                    <a:pt x="249" y="52"/>
                  </a:lnTo>
                  <a:lnTo>
                    <a:pt x="245" y="53"/>
                  </a:lnTo>
                  <a:lnTo>
                    <a:pt x="238" y="55"/>
                  </a:lnTo>
                  <a:lnTo>
                    <a:pt x="229" y="56"/>
                  </a:lnTo>
                  <a:lnTo>
                    <a:pt x="226" y="56"/>
                  </a:lnTo>
                  <a:lnTo>
                    <a:pt x="222" y="58"/>
                  </a:lnTo>
                  <a:lnTo>
                    <a:pt x="213" y="74"/>
                  </a:lnTo>
                  <a:lnTo>
                    <a:pt x="203" y="91"/>
                  </a:lnTo>
                  <a:lnTo>
                    <a:pt x="206" y="91"/>
                  </a:lnTo>
                  <a:lnTo>
                    <a:pt x="204" y="92"/>
                  </a:lnTo>
                  <a:lnTo>
                    <a:pt x="204" y="94"/>
                  </a:lnTo>
                  <a:lnTo>
                    <a:pt x="206" y="94"/>
                  </a:lnTo>
                  <a:lnTo>
                    <a:pt x="209" y="94"/>
                  </a:lnTo>
                  <a:lnTo>
                    <a:pt x="212" y="92"/>
                  </a:lnTo>
                  <a:lnTo>
                    <a:pt x="215" y="92"/>
                  </a:lnTo>
                  <a:lnTo>
                    <a:pt x="217" y="91"/>
                  </a:lnTo>
                  <a:lnTo>
                    <a:pt x="222" y="75"/>
                  </a:lnTo>
                  <a:lnTo>
                    <a:pt x="230" y="71"/>
                  </a:lnTo>
                  <a:lnTo>
                    <a:pt x="239" y="66"/>
                  </a:lnTo>
                  <a:lnTo>
                    <a:pt x="239" y="72"/>
                  </a:lnTo>
                  <a:lnTo>
                    <a:pt x="242" y="71"/>
                  </a:lnTo>
                  <a:lnTo>
                    <a:pt x="243" y="69"/>
                  </a:lnTo>
                  <a:lnTo>
                    <a:pt x="248" y="66"/>
                  </a:lnTo>
                  <a:lnTo>
                    <a:pt x="251" y="69"/>
                  </a:lnTo>
                  <a:lnTo>
                    <a:pt x="251" y="71"/>
                  </a:lnTo>
                  <a:lnTo>
                    <a:pt x="251" y="72"/>
                  </a:lnTo>
                  <a:lnTo>
                    <a:pt x="253" y="72"/>
                  </a:lnTo>
                  <a:lnTo>
                    <a:pt x="255" y="63"/>
                  </a:lnTo>
                  <a:lnTo>
                    <a:pt x="258" y="56"/>
                  </a:lnTo>
                  <a:lnTo>
                    <a:pt x="259" y="53"/>
                  </a:lnTo>
                  <a:lnTo>
                    <a:pt x="262" y="51"/>
                  </a:lnTo>
                  <a:lnTo>
                    <a:pt x="265" y="49"/>
                  </a:lnTo>
                  <a:lnTo>
                    <a:pt x="268" y="48"/>
                  </a:lnTo>
                  <a:lnTo>
                    <a:pt x="269" y="48"/>
                  </a:lnTo>
                  <a:lnTo>
                    <a:pt x="272" y="48"/>
                  </a:lnTo>
                  <a:lnTo>
                    <a:pt x="276" y="49"/>
                  </a:lnTo>
                  <a:lnTo>
                    <a:pt x="279" y="49"/>
                  </a:lnTo>
                  <a:lnTo>
                    <a:pt x="281" y="51"/>
                  </a:lnTo>
                  <a:lnTo>
                    <a:pt x="282" y="48"/>
                  </a:lnTo>
                  <a:lnTo>
                    <a:pt x="285" y="40"/>
                  </a:lnTo>
                  <a:lnTo>
                    <a:pt x="289" y="30"/>
                  </a:lnTo>
                  <a:lnTo>
                    <a:pt x="291" y="30"/>
                  </a:lnTo>
                  <a:lnTo>
                    <a:pt x="292" y="29"/>
                  </a:lnTo>
                  <a:lnTo>
                    <a:pt x="292" y="27"/>
                  </a:lnTo>
                  <a:lnTo>
                    <a:pt x="291" y="26"/>
                  </a:lnTo>
                  <a:lnTo>
                    <a:pt x="289" y="25"/>
                  </a:lnTo>
                  <a:lnTo>
                    <a:pt x="291" y="12"/>
                  </a:lnTo>
                  <a:lnTo>
                    <a:pt x="300" y="17"/>
                  </a:lnTo>
                  <a:lnTo>
                    <a:pt x="307" y="25"/>
                  </a:lnTo>
                  <a:lnTo>
                    <a:pt x="314" y="30"/>
                  </a:lnTo>
                  <a:lnTo>
                    <a:pt x="323" y="36"/>
                  </a:lnTo>
                  <a:lnTo>
                    <a:pt x="323" y="39"/>
                  </a:lnTo>
                  <a:lnTo>
                    <a:pt x="327" y="39"/>
                  </a:lnTo>
                  <a:lnTo>
                    <a:pt x="327" y="45"/>
                  </a:lnTo>
                  <a:lnTo>
                    <a:pt x="328" y="46"/>
                  </a:lnTo>
                  <a:lnTo>
                    <a:pt x="333" y="51"/>
                  </a:lnTo>
                  <a:lnTo>
                    <a:pt x="341" y="59"/>
                  </a:lnTo>
                  <a:lnTo>
                    <a:pt x="359" y="72"/>
                  </a:lnTo>
                  <a:lnTo>
                    <a:pt x="363" y="72"/>
                  </a:lnTo>
                  <a:lnTo>
                    <a:pt x="367" y="58"/>
                  </a:lnTo>
                  <a:lnTo>
                    <a:pt x="367" y="53"/>
                  </a:lnTo>
                  <a:lnTo>
                    <a:pt x="369" y="51"/>
                  </a:lnTo>
                  <a:lnTo>
                    <a:pt x="367" y="48"/>
                  </a:lnTo>
                  <a:lnTo>
                    <a:pt x="366" y="48"/>
                  </a:lnTo>
                  <a:lnTo>
                    <a:pt x="370" y="45"/>
                  </a:lnTo>
                  <a:lnTo>
                    <a:pt x="370" y="43"/>
                  </a:lnTo>
                  <a:lnTo>
                    <a:pt x="372" y="42"/>
                  </a:lnTo>
                  <a:lnTo>
                    <a:pt x="373" y="48"/>
                  </a:lnTo>
                  <a:lnTo>
                    <a:pt x="373" y="53"/>
                  </a:lnTo>
                  <a:lnTo>
                    <a:pt x="374" y="61"/>
                  </a:lnTo>
                  <a:lnTo>
                    <a:pt x="377" y="69"/>
                  </a:lnTo>
                  <a:lnTo>
                    <a:pt x="386" y="65"/>
                  </a:lnTo>
                  <a:lnTo>
                    <a:pt x="395" y="61"/>
                  </a:lnTo>
                  <a:lnTo>
                    <a:pt x="395" y="56"/>
                  </a:lnTo>
                  <a:lnTo>
                    <a:pt x="402" y="55"/>
                  </a:lnTo>
                  <a:lnTo>
                    <a:pt x="406" y="55"/>
                  </a:lnTo>
                  <a:lnTo>
                    <a:pt x="409" y="55"/>
                  </a:lnTo>
                  <a:lnTo>
                    <a:pt x="418" y="56"/>
                  </a:lnTo>
                  <a:lnTo>
                    <a:pt x="425" y="59"/>
                  </a:lnTo>
                  <a:lnTo>
                    <a:pt x="439" y="66"/>
                  </a:lnTo>
                  <a:lnTo>
                    <a:pt x="452" y="72"/>
                  </a:lnTo>
                  <a:lnTo>
                    <a:pt x="458" y="78"/>
                  </a:lnTo>
                  <a:lnTo>
                    <a:pt x="459" y="78"/>
                  </a:lnTo>
                  <a:lnTo>
                    <a:pt x="459" y="76"/>
                  </a:lnTo>
                  <a:lnTo>
                    <a:pt x="461" y="75"/>
                  </a:lnTo>
                  <a:lnTo>
                    <a:pt x="462" y="74"/>
                  </a:lnTo>
                  <a:lnTo>
                    <a:pt x="465" y="75"/>
                  </a:lnTo>
                  <a:lnTo>
                    <a:pt x="467" y="76"/>
                  </a:lnTo>
                  <a:lnTo>
                    <a:pt x="468" y="79"/>
                  </a:lnTo>
                  <a:lnTo>
                    <a:pt x="468" y="82"/>
                  </a:lnTo>
                  <a:lnTo>
                    <a:pt x="468" y="84"/>
                  </a:lnTo>
                  <a:lnTo>
                    <a:pt x="471" y="84"/>
                  </a:lnTo>
                  <a:lnTo>
                    <a:pt x="472" y="85"/>
                  </a:lnTo>
                  <a:lnTo>
                    <a:pt x="478" y="85"/>
                  </a:lnTo>
                  <a:lnTo>
                    <a:pt x="482" y="85"/>
                  </a:lnTo>
                  <a:lnTo>
                    <a:pt x="488" y="87"/>
                  </a:lnTo>
                  <a:lnTo>
                    <a:pt x="494" y="89"/>
                  </a:lnTo>
                  <a:lnTo>
                    <a:pt x="501" y="94"/>
                  </a:lnTo>
                  <a:lnTo>
                    <a:pt x="508" y="95"/>
                  </a:lnTo>
                  <a:lnTo>
                    <a:pt x="510" y="94"/>
                  </a:lnTo>
                  <a:lnTo>
                    <a:pt x="511" y="94"/>
                  </a:lnTo>
                  <a:lnTo>
                    <a:pt x="513" y="92"/>
                  </a:lnTo>
                  <a:lnTo>
                    <a:pt x="514" y="89"/>
                  </a:lnTo>
                  <a:lnTo>
                    <a:pt x="516" y="88"/>
                  </a:lnTo>
                  <a:lnTo>
                    <a:pt x="517" y="87"/>
                  </a:lnTo>
                  <a:lnTo>
                    <a:pt x="521" y="85"/>
                  </a:lnTo>
                  <a:lnTo>
                    <a:pt x="523" y="85"/>
                  </a:lnTo>
                  <a:lnTo>
                    <a:pt x="527" y="87"/>
                  </a:lnTo>
                  <a:lnTo>
                    <a:pt x="531" y="89"/>
                  </a:lnTo>
                  <a:lnTo>
                    <a:pt x="539" y="95"/>
                  </a:lnTo>
                  <a:lnTo>
                    <a:pt x="549" y="108"/>
                  </a:lnTo>
                  <a:lnTo>
                    <a:pt x="540" y="108"/>
                  </a:lnTo>
                  <a:lnTo>
                    <a:pt x="531" y="108"/>
                  </a:lnTo>
                  <a:lnTo>
                    <a:pt x="531" y="110"/>
                  </a:lnTo>
                  <a:lnTo>
                    <a:pt x="533" y="111"/>
                  </a:lnTo>
                  <a:lnTo>
                    <a:pt x="534" y="114"/>
                  </a:lnTo>
                  <a:lnTo>
                    <a:pt x="533" y="114"/>
                  </a:lnTo>
                  <a:lnTo>
                    <a:pt x="530" y="115"/>
                  </a:lnTo>
                  <a:lnTo>
                    <a:pt x="530" y="118"/>
                  </a:lnTo>
                  <a:lnTo>
                    <a:pt x="530" y="121"/>
                  </a:lnTo>
                  <a:lnTo>
                    <a:pt x="530" y="124"/>
                  </a:lnTo>
                  <a:lnTo>
                    <a:pt x="531" y="127"/>
                  </a:lnTo>
                  <a:lnTo>
                    <a:pt x="533" y="128"/>
                  </a:lnTo>
                  <a:lnTo>
                    <a:pt x="534" y="130"/>
                  </a:lnTo>
                  <a:lnTo>
                    <a:pt x="541" y="131"/>
                  </a:lnTo>
                  <a:lnTo>
                    <a:pt x="550" y="131"/>
                  </a:lnTo>
                  <a:lnTo>
                    <a:pt x="557" y="130"/>
                  </a:lnTo>
                  <a:lnTo>
                    <a:pt x="564" y="127"/>
                  </a:lnTo>
                  <a:lnTo>
                    <a:pt x="579" y="123"/>
                  </a:lnTo>
                  <a:lnTo>
                    <a:pt x="585" y="123"/>
                  </a:lnTo>
                  <a:lnTo>
                    <a:pt x="590" y="123"/>
                  </a:lnTo>
                  <a:lnTo>
                    <a:pt x="590" y="124"/>
                  </a:lnTo>
                  <a:lnTo>
                    <a:pt x="590" y="125"/>
                  </a:lnTo>
                  <a:lnTo>
                    <a:pt x="593" y="125"/>
                  </a:lnTo>
                  <a:lnTo>
                    <a:pt x="596" y="123"/>
                  </a:lnTo>
                  <a:lnTo>
                    <a:pt x="599" y="120"/>
                  </a:lnTo>
                  <a:lnTo>
                    <a:pt x="606" y="114"/>
                  </a:lnTo>
                  <a:lnTo>
                    <a:pt x="609" y="120"/>
                  </a:lnTo>
                  <a:lnTo>
                    <a:pt x="611" y="123"/>
                  </a:lnTo>
                  <a:lnTo>
                    <a:pt x="612" y="125"/>
                  </a:lnTo>
                  <a:lnTo>
                    <a:pt x="615" y="125"/>
                  </a:lnTo>
                  <a:lnTo>
                    <a:pt x="618" y="125"/>
                  </a:lnTo>
                  <a:lnTo>
                    <a:pt x="624" y="125"/>
                  </a:lnTo>
                  <a:lnTo>
                    <a:pt x="629" y="147"/>
                  </a:lnTo>
                  <a:lnTo>
                    <a:pt x="632" y="138"/>
                  </a:lnTo>
                  <a:lnTo>
                    <a:pt x="632" y="135"/>
                  </a:lnTo>
                  <a:lnTo>
                    <a:pt x="634" y="135"/>
                  </a:lnTo>
                  <a:lnTo>
                    <a:pt x="635" y="141"/>
                  </a:lnTo>
                  <a:lnTo>
                    <a:pt x="635" y="151"/>
                  </a:lnTo>
                  <a:lnTo>
                    <a:pt x="636" y="156"/>
                  </a:lnTo>
                  <a:lnTo>
                    <a:pt x="636" y="158"/>
                  </a:lnTo>
                  <a:lnTo>
                    <a:pt x="639" y="160"/>
                  </a:lnTo>
                  <a:lnTo>
                    <a:pt x="641" y="160"/>
                  </a:lnTo>
                  <a:lnTo>
                    <a:pt x="644" y="161"/>
                  </a:lnTo>
                  <a:lnTo>
                    <a:pt x="645" y="163"/>
                  </a:lnTo>
                  <a:lnTo>
                    <a:pt x="647" y="158"/>
                  </a:lnTo>
                  <a:lnTo>
                    <a:pt x="648" y="156"/>
                  </a:lnTo>
                  <a:lnTo>
                    <a:pt x="649" y="156"/>
                  </a:lnTo>
                  <a:lnTo>
                    <a:pt x="651" y="156"/>
                  </a:lnTo>
                  <a:lnTo>
                    <a:pt x="654" y="154"/>
                  </a:lnTo>
                  <a:lnTo>
                    <a:pt x="654" y="153"/>
                  </a:lnTo>
                  <a:lnTo>
                    <a:pt x="651" y="153"/>
                  </a:lnTo>
                  <a:lnTo>
                    <a:pt x="648" y="148"/>
                  </a:lnTo>
                  <a:lnTo>
                    <a:pt x="645" y="147"/>
                  </a:lnTo>
                  <a:lnTo>
                    <a:pt x="645" y="144"/>
                  </a:lnTo>
                  <a:lnTo>
                    <a:pt x="647" y="143"/>
                  </a:lnTo>
                  <a:lnTo>
                    <a:pt x="648" y="143"/>
                  </a:lnTo>
                  <a:lnTo>
                    <a:pt x="648" y="141"/>
                  </a:lnTo>
                  <a:lnTo>
                    <a:pt x="648" y="138"/>
                  </a:lnTo>
                  <a:lnTo>
                    <a:pt x="645" y="134"/>
                  </a:lnTo>
                  <a:lnTo>
                    <a:pt x="644" y="131"/>
                  </a:lnTo>
                  <a:lnTo>
                    <a:pt x="642" y="127"/>
                  </a:lnTo>
                  <a:lnTo>
                    <a:pt x="678" y="102"/>
                  </a:lnTo>
                  <a:lnTo>
                    <a:pt x="674" y="102"/>
                  </a:lnTo>
                  <a:lnTo>
                    <a:pt x="671" y="102"/>
                  </a:lnTo>
                  <a:lnTo>
                    <a:pt x="665" y="99"/>
                  </a:lnTo>
                  <a:lnTo>
                    <a:pt x="660" y="108"/>
                  </a:lnTo>
                  <a:lnTo>
                    <a:pt x="655" y="108"/>
                  </a:lnTo>
                  <a:lnTo>
                    <a:pt x="654" y="107"/>
                  </a:lnTo>
                  <a:lnTo>
                    <a:pt x="652" y="105"/>
                  </a:lnTo>
                  <a:lnTo>
                    <a:pt x="648" y="105"/>
                  </a:lnTo>
                  <a:lnTo>
                    <a:pt x="651" y="114"/>
                  </a:lnTo>
                  <a:lnTo>
                    <a:pt x="647" y="114"/>
                  </a:lnTo>
                  <a:lnTo>
                    <a:pt x="644" y="112"/>
                  </a:lnTo>
                  <a:lnTo>
                    <a:pt x="645" y="111"/>
                  </a:lnTo>
                  <a:lnTo>
                    <a:pt x="642" y="112"/>
                  </a:lnTo>
                  <a:lnTo>
                    <a:pt x="636" y="114"/>
                  </a:lnTo>
                  <a:lnTo>
                    <a:pt x="639" y="107"/>
                  </a:lnTo>
                  <a:lnTo>
                    <a:pt x="641" y="101"/>
                  </a:lnTo>
                  <a:lnTo>
                    <a:pt x="642" y="95"/>
                  </a:lnTo>
                  <a:lnTo>
                    <a:pt x="645" y="89"/>
                  </a:lnTo>
                  <a:lnTo>
                    <a:pt x="670" y="87"/>
                  </a:lnTo>
                  <a:lnTo>
                    <a:pt x="696" y="87"/>
                  </a:lnTo>
                  <a:lnTo>
                    <a:pt x="700" y="98"/>
                  </a:lnTo>
                  <a:lnTo>
                    <a:pt x="704" y="111"/>
                  </a:lnTo>
                  <a:lnTo>
                    <a:pt x="707" y="110"/>
                  </a:lnTo>
                  <a:lnTo>
                    <a:pt x="708" y="108"/>
                  </a:lnTo>
                  <a:lnTo>
                    <a:pt x="710" y="107"/>
                  </a:lnTo>
                  <a:lnTo>
                    <a:pt x="711" y="105"/>
                  </a:lnTo>
                  <a:lnTo>
                    <a:pt x="713" y="107"/>
                  </a:lnTo>
                  <a:lnTo>
                    <a:pt x="716" y="107"/>
                  </a:lnTo>
                  <a:lnTo>
                    <a:pt x="720" y="108"/>
                  </a:lnTo>
                  <a:lnTo>
                    <a:pt x="720" y="110"/>
                  </a:lnTo>
                  <a:lnTo>
                    <a:pt x="720" y="111"/>
                  </a:lnTo>
                  <a:lnTo>
                    <a:pt x="719" y="115"/>
                  </a:lnTo>
                  <a:lnTo>
                    <a:pt x="717" y="117"/>
                  </a:lnTo>
                  <a:lnTo>
                    <a:pt x="719" y="117"/>
                  </a:lnTo>
                  <a:lnTo>
                    <a:pt x="720" y="117"/>
                  </a:lnTo>
                  <a:lnTo>
                    <a:pt x="723" y="117"/>
                  </a:lnTo>
                  <a:lnTo>
                    <a:pt x="726" y="114"/>
                  </a:lnTo>
                  <a:lnTo>
                    <a:pt x="726" y="117"/>
                  </a:lnTo>
                  <a:lnTo>
                    <a:pt x="727" y="115"/>
                  </a:lnTo>
                  <a:lnTo>
                    <a:pt x="730" y="112"/>
                  </a:lnTo>
                  <a:lnTo>
                    <a:pt x="732" y="111"/>
                  </a:lnTo>
                  <a:lnTo>
                    <a:pt x="733" y="111"/>
                  </a:lnTo>
                  <a:lnTo>
                    <a:pt x="734" y="111"/>
                  </a:lnTo>
                  <a:lnTo>
                    <a:pt x="736" y="111"/>
                  </a:lnTo>
                  <a:lnTo>
                    <a:pt x="737" y="112"/>
                  </a:lnTo>
                  <a:lnTo>
                    <a:pt x="740" y="115"/>
                  </a:lnTo>
                  <a:lnTo>
                    <a:pt x="743" y="120"/>
                  </a:lnTo>
                  <a:lnTo>
                    <a:pt x="744" y="123"/>
                  </a:lnTo>
                  <a:lnTo>
                    <a:pt x="752" y="124"/>
                  </a:lnTo>
                  <a:lnTo>
                    <a:pt x="756" y="124"/>
                  </a:lnTo>
                  <a:lnTo>
                    <a:pt x="759" y="124"/>
                  </a:lnTo>
                  <a:lnTo>
                    <a:pt x="762" y="124"/>
                  </a:lnTo>
                  <a:lnTo>
                    <a:pt x="765" y="125"/>
                  </a:lnTo>
                  <a:lnTo>
                    <a:pt x="768" y="130"/>
                  </a:lnTo>
                  <a:lnTo>
                    <a:pt x="770" y="130"/>
                  </a:lnTo>
                  <a:lnTo>
                    <a:pt x="773" y="128"/>
                  </a:lnTo>
                  <a:lnTo>
                    <a:pt x="779" y="124"/>
                  </a:lnTo>
                  <a:lnTo>
                    <a:pt x="782" y="123"/>
                  </a:lnTo>
                  <a:lnTo>
                    <a:pt x="785" y="121"/>
                  </a:lnTo>
                  <a:lnTo>
                    <a:pt x="788" y="120"/>
                  </a:lnTo>
                  <a:lnTo>
                    <a:pt x="792" y="120"/>
                  </a:lnTo>
                  <a:lnTo>
                    <a:pt x="795" y="125"/>
                  </a:lnTo>
                  <a:lnTo>
                    <a:pt x="799" y="127"/>
                  </a:lnTo>
                  <a:lnTo>
                    <a:pt x="804" y="127"/>
                  </a:lnTo>
                  <a:lnTo>
                    <a:pt x="808" y="127"/>
                  </a:lnTo>
                  <a:lnTo>
                    <a:pt x="812" y="127"/>
                  </a:lnTo>
                  <a:lnTo>
                    <a:pt x="819" y="124"/>
                  </a:lnTo>
                  <a:lnTo>
                    <a:pt x="828" y="123"/>
                  </a:lnTo>
                  <a:lnTo>
                    <a:pt x="825" y="118"/>
                  </a:lnTo>
                  <a:lnTo>
                    <a:pt x="825" y="115"/>
                  </a:lnTo>
                  <a:lnTo>
                    <a:pt x="825" y="112"/>
                  </a:lnTo>
                  <a:lnTo>
                    <a:pt x="825" y="108"/>
                  </a:lnTo>
                  <a:lnTo>
                    <a:pt x="828" y="102"/>
                  </a:lnTo>
                  <a:lnTo>
                    <a:pt x="831" y="97"/>
                  </a:lnTo>
                  <a:lnTo>
                    <a:pt x="835" y="101"/>
                  </a:lnTo>
                  <a:lnTo>
                    <a:pt x="840" y="105"/>
                  </a:lnTo>
                  <a:lnTo>
                    <a:pt x="842" y="110"/>
                  </a:lnTo>
                  <a:lnTo>
                    <a:pt x="847" y="114"/>
                  </a:lnTo>
                  <a:lnTo>
                    <a:pt x="851" y="114"/>
                  </a:lnTo>
                  <a:lnTo>
                    <a:pt x="851" y="112"/>
                  </a:lnTo>
                  <a:lnTo>
                    <a:pt x="850" y="111"/>
                  </a:lnTo>
                  <a:lnTo>
                    <a:pt x="852" y="108"/>
                  </a:lnTo>
                  <a:lnTo>
                    <a:pt x="854" y="108"/>
                  </a:lnTo>
                  <a:lnTo>
                    <a:pt x="855" y="108"/>
                  </a:lnTo>
                  <a:lnTo>
                    <a:pt x="855" y="121"/>
                  </a:lnTo>
                  <a:lnTo>
                    <a:pt x="857" y="131"/>
                  </a:lnTo>
                  <a:lnTo>
                    <a:pt x="858" y="135"/>
                  </a:lnTo>
                  <a:lnTo>
                    <a:pt x="860" y="140"/>
                  </a:lnTo>
                  <a:lnTo>
                    <a:pt x="863" y="143"/>
                  </a:lnTo>
                  <a:lnTo>
                    <a:pt x="867" y="147"/>
                  </a:lnTo>
                  <a:lnTo>
                    <a:pt x="874" y="151"/>
                  </a:lnTo>
                  <a:lnTo>
                    <a:pt x="880" y="156"/>
                  </a:lnTo>
                  <a:lnTo>
                    <a:pt x="880" y="154"/>
                  </a:lnTo>
                  <a:lnTo>
                    <a:pt x="881" y="153"/>
                  </a:lnTo>
                  <a:lnTo>
                    <a:pt x="883" y="151"/>
                  </a:lnTo>
                  <a:lnTo>
                    <a:pt x="884" y="150"/>
                  </a:lnTo>
                  <a:lnTo>
                    <a:pt x="883" y="150"/>
                  </a:lnTo>
                  <a:lnTo>
                    <a:pt x="880" y="147"/>
                  </a:lnTo>
                  <a:lnTo>
                    <a:pt x="877" y="144"/>
                  </a:lnTo>
                  <a:lnTo>
                    <a:pt x="874" y="141"/>
                  </a:lnTo>
                  <a:lnTo>
                    <a:pt x="874" y="138"/>
                  </a:lnTo>
                  <a:lnTo>
                    <a:pt x="874" y="134"/>
                  </a:lnTo>
                  <a:lnTo>
                    <a:pt x="876" y="131"/>
                  </a:lnTo>
                  <a:lnTo>
                    <a:pt x="877" y="128"/>
                  </a:lnTo>
                  <a:lnTo>
                    <a:pt x="878" y="125"/>
                  </a:lnTo>
                  <a:lnTo>
                    <a:pt x="881" y="123"/>
                  </a:lnTo>
                  <a:lnTo>
                    <a:pt x="884" y="120"/>
                  </a:lnTo>
                  <a:lnTo>
                    <a:pt x="890" y="114"/>
                  </a:lnTo>
                  <a:lnTo>
                    <a:pt x="903" y="105"/>
                  </a:lnTo>
                  <a:lnTo>
                    <a:pt x="903" y="102"/>
                  </a:lnTo>
                  <a:lnTo>
                    <a:pt x="906" y="101"/>
                  </a:lnTo>
                  <a:lnTo>
                    <a:pt x="910" y="101"/>
                  </a:lnTo>
                  <a:lnTo>
                    <a:pt x="916" y="99"/>
                  </a:lnTo>
                  <a:lnTo>
                    <a:pt x="914" y="97"/>
                  </a:lnTo>
                  <a:lnTo>
                    <a:pt x="913" y="94"/>
                  </a:lnTo>
                  <a:lnTo>
                    <a:pt x="913" y="92"/>
                  </a:lnTo>
                  <a:lnTo>
                    <a:pt x="913" y="91"/>
                  </a:lnTo>
                  <a:lnTo>
                    <a:pt x="910" y="91"/>
                  </a:lnTo>
                  <a:lnTo>
                    <a:pt x="907" y="92"/>
                  </a:lnTo>
                  <a:lnTo>
                    <a:pt x="900" y="94"/>
                  </a:lnTo>
                  <a:lnTo>
                    <a:pt x="901" y="82"/>
                  </a:lnTo>
                  <a:lnTo>
                    <a:pt x="903" y="72"/>
                  </a:lnTo>
                  <a:lnTo>
                    <a:pt x="907" y="72"/>
                  </a:lnTo>
                  <a:lnTo>
                    <a:pt x="910" y="72"/>
                  </a:lnTo>
                  <a:lnTo>
                    <a:pt x="914" y="74"/>
                  </a:lnTo>
                  <a:lnTo>
                    <a:pt x="919" y="75"/>
                  </a:lnTo>
                  <a:lnTo>
                    <a:pt x="919" y="68"/>
                  </a:lnTo>
                  <a:lnTo>
                    <a:pt x="919" y="63"/>
                  </a:lnTo>
                  <a:lnTo>
                    <a:pt x="919" y="61"/>
                  </a:lnTo>
                  <a:lnTo>
                    <a:pt x="922" y="61"/>
                  </a:lnTo>
                  <a:lnTo>
                    <a:pt x="924" y="59"/>
                  </a:lnTo>
                  <a:lnTo>
                    <a:pt x="930" y="58"/>
                  </a:lnTo>
                  <a:lnTo>
                    <a:pt x="930" y="53"/>
                  </a:lnTo>
                  <a:lnTo>
                    <a:pt x="916" y="59"/>
                  </a:lnTo>
                  <a:lnTo>
                    <a:pt x="912" y="61"/>
                  </a:lnTo>
                  <a:lnTo>
                    <a:pt x="907" y="62"/>
                  </a:lnTo>
                  <a:lnTo>
                    <a:pt x="904" y="61"/>
                  </a:lnTo>
                  <a:lnTo>
                    <a:pt x="900" y="59"/>
                  </a:lnTo>
                  <a:lnTo>
                    <a:pt x="897" y="53"/>
                  </a:lnTo>
                  <a:lnTo>
                    <a:pt x="891" y="48"/>
                  </a:lnTo>
                  <a:lnTo>
                    <a:pt x="890" y="48"/>
                  </a:lnTo>
                  <a:lnTo>
                    <a:pt x="887" y="48"/>
                  </a:lnTo>
                  <a:lnTo>
                    <a:pt x="886" y="48"/>
                  </a:lnTo>
                  <a:lnTo>
                    <a:pt x="883" y="48"/>
                  </a:lnTo>
                  <a:lnTo>
                    <a:pt x="881" y="49"/>
                  </a:lnTo>
                  <a:lnTo>
                    <a:pt x="881" y="52"/>
                  </a:lnTo>
                  <a:lnTo>
                    <a:pt x="881" y="56"/>
                  </a:lnTo>
                  <a:lnTo>
                    <a:pt x="883" y="58"/>
                  </a:lnTo>
                  <a:lnTo>
                    <a:pt x="880" y="58"/>
                  </a:lnTo>
                  <a:lnTo>
                    <a:pt x="880" y="56"/>
                  </a:lnTo>
                  <a:lnTo>
                    <a:pt x="876" y="56"/>
                  </a:lnTo>
                  <a:lnTo>
                    <a:pt x="873" y="55"/>
                  </a:lnTo>
                  <a:lnTo>
                    <a:pt x="871" y="53"/>
                  </a:lnTo>
                  <a:lnTo>
                    <a:pt x="871" y="52"/>
                  </a:lnTo>
                  <a:lnTo>
                    <a:pt x="873" y="49"/>
                  </a:lnTo>
                  <a:lnTo>
                    <a:pt x="876" y="48"/>
                  </a:lnTo>
                  <a:lnTo>
                    <a:pt x="877" y="48"/>
                  </a:lnTo>
                  <a:lnTo>
                    <a:pt x="870" y="40"/>
                  </a:lnTo>
                  <a:lnTo>
                    <a:pt x="861" y="33"/>
                  </a:lnTo>
                  <a:lnTo>
                    <a:pt x="863" y="30"/>
                  </a:lnTo>
                  <a:lnTo>
                    <a:pt x="864" y="29"/>
                  </a:lnTo>
                  <a:lnTo>
                    <a:pt x="864" y="27"/>
                  </a:lnTo>
                  <a:lnTo>
                    <a:pt x="868" y="29"/>
                  </a:lnTo>
                  <a:lnTo>
                    <a:pt x="873" y="27"/>
                  </a:lnTo>
                  <a:lnTo>
                    <a:pt x="870" y="26"/>
                  </a:lnTo>
                  <a:lnTo>
                    <a:pt x="870" y="25"/>
                  </a:lnTo>
                  <a:lnTo>
                    <a:pt x="868" y="19"/>
                  </a:lnTo>
                  <a:lnTo>
                    <a:pt x="870" y="15"/>
                  </a:lnTo>
                  <a:lnTo>
                    <a:pt x="873" y="10"/>
                  </a:lnTo>
                  <a:lnTo>
                    <a:pt x="876" y="6"/>
                  </a:lnTo>
                  <a:lnTo>
                    <a:pt x="880" y="3"/>
                  </a:lnTo>
                  <a:lnTo>
                    <a:pt x="883" y="2"/>
                  </a:lnTo>
                  <a:lnTo>
                    <a:pt x="886" y="0"/>
                  </a:lnTo>
                  <a:lnTo>
                    <a:pt x="916" y="0"/>
                  </a:lnTo>
                  <a:lnTo>
                    <a:pt x="920" y="2"/>
                  </a:lnTo>
                  <a:lnTo>
                    <a:pt x="926" y="3"/>
                  </a:lnTo>
                  <a:lnTo>
                    <a:pt x="930" y="4"/>
                  </a:lnTo>
                  <a:lnTo>
                    <a:pt x="936" y="6"/>
                  </a:lnTo>
                  <a:lnTo>
                    <a:pt x="937" y="7"/>
                  </a:lnTo>
                  <a:lnTo>
                    <a:pt x="940" y="12"/>
                  </a:lnTo>
                  <a:lnTo>
                    <a:pt x="942" y="15"/>
                  </a:lnTo>
                  <a:lnTo>
                    <a:pt x="945" y="17"/>
                  </a:lnTo>
                  <a:lnTo>
                    <a:pt x="950" y="19"/>
                  </a:lnTo>
                  <a:lnTo>
                    <a:pt x="955" y="20"/>
                  </a:lnTo>
                  <a:lnTo>
                    <a:pt x="955" y="25"/>
                  </a:lnTo>
                  <a:lnTo>
                    <a:pt x="956" y="25"/>
                  </a:lnTo>
                  <a:lnTo>
                    <a:pt x="958" y="25"/>
                  </a:lnTo>
                  <a:lnTo>
                    <a:pt x="960" y="25"/>
                  </a:lnTo>
                  <a:lnTo>
                    <a:pt x="963" y="25"/>
                  </a:lnTo>
                  <a:lnTo>
                    <a:pt x="962" y="26"/>
                  </a:lnTo>
                  <a:lnTo>
                    <a:pt x="962" y="29"/>
                  </a:lnTo>
                  <a:lnTo>
                    <a:pt x="960" y="33"/>
                  </a:lnTo>
                  <a:lnTo>
                    <a:pt x="952" y="30"/>
                  </a:lnTo>
                  <a:lnTo>
                    <a:pt x="945" y="27"/>
                  </a:lnTo>
                  <a:lnTo>
                    <a:pt x="943" y="32"/>
                  </a:lnTo>
                  <a:lnTo>
                    <a:pt x="943" y="36"/>
                  </a:lnTo>
                  <a:lnTo>
                    <a:pt x="943" y="39"/>
                  </a:lnTo>
                  <a:lnTo>
                    <a:pt x="942" y="42"/>
                  </a:lnTo>
                  <a:lnTo>
                    <a:pt x="945" y="42"/>
                  </a:lnTo>
                  <a:lnTo>
                    <a:pt x="945" y="40"/>
                  </a:lnTo>
                  <a:lnTo>
                    <a:pt x="946" y="39"/>
                  </a:lnTo>
                  <a:lnTo>
                    <a:pt x="946" y="36"/>
                  </a:lnTo>
                  <a:lnTo>
                    <a:pt x="952" y="38"/>
                  </a:lnTo>
                  <a:lnTo>
                    <a:pt x="953" y="39"/>
                  </a:lnTo>
                  <a:lnTo>
                    <a:pt x="953" y="40"/>
                  </a:lnTo>
                  <a:lnTo>
                    <a:pt x="952" y="42"/>
                  </a:lnTo>
                  <a:lnTo>
                    <a:pt x="942" y="51"/>
                  </a:lnTo>
                  <a:lnTo>
                    <a:pt x="937" y="55"/>
                  </a:lnTo>
                  <a:lnTo>
                    <a:pt x="937" y="56"/>
                  </a:lnTo>
                  <a:lnTo>
                    <a:pt x="939" y="56"/>
                  </a:lnTo>
                  <a:lnTo>
                    <a:pt x="946" y="66"/>
                  </a:lnTo>
                  <a:lnTo>
                    <a:pt x="949" y="68"/>
                  </a:lnTo>
                  <a:lnTo>
                    <a:pt x="953" y="68"/>
                  </a:lnTo>
                  <a:lnTo>
                    <a:pt x="959" y="69"/>
                  </a:lnTo>
                  <a:lnTo>
                    <a:pt x="963" y="69"/>
                  </a:lnTo>
                  <a:lnTo>
                    <a:pt x="966" y="71"/>
                  </a:lnTo>
                  <a:lnTo>
                    <a:pt x="969" y="72"/>
                  </a:lnTo>
                  <a:lnTo>
                    <a:pt x="971" y="75"/>
                  </a:lnTo>
                  <a:lnTo>
                    <a:pt x="972" y="78"/>
                  </a:lnTo>
                  <a:lnTo>
                    <a:pt x="973" y="87"/>
                  </a:lnTo>
                  <a:lnTo>
                    <a:pt x="976" y="95"/>
                  </a:lnTo>
                  <a:lnTo>
                    <a:pt x="978" y="99"/>
                  </a:lnTo>
                  <a:lnTo>
                    <a:pt x="979" y="102"/>
                  </a:lnTo>
                  <a:lnTo>
                    <a:pt x="979" y="104"/>
                  </a:lnTo>
                  <a:lnTo>
                    <a:pt x="979" y="105"/>
                  </a:lnTo>
                  <a:lnTo>
                    <a:pt x="978" y="107"/>
                  </a:lnTo>
                  <a:lnTo>
                    <a:pt x="978" y="108"/>
                  </a:lnTo>
                  <a:lnTo>
                    <a:pt x="978" y="111"/>
                  </a:lnTo>
                  <a:lnTo>
                    <a:pt x="981" y="111"/>
                  </a:lnTo>
                  <a:lnTo>
                    <a:pt x="985" y="111"/>
                  </a:lnTo>
                  <a:lnTo>
                    <a:pt x="986" y="108"/>
                  </a:lnTo>
                  <a:lnTo>
                    <a:pt x="985" y="107"/>
                  </a:lnTo>
                  <a:lnTo>
                    <a:pt x="985" y="105"/>
                  </a:lnTo>
                  <a:lnTo>
                    <a:pt x="985" y="102"/>
                  </a:lnTo>
                  <a:lnTo>
                    <a:pt x="986" y="101"/>
                  </a:lnTo>
                  <a:lnTo>
                    <a:pt x="989" y="101"/>
                  </a:lnTo>
                  <a:lnTo>
                    <a:pt x="991" y="101"/>
                  </a:lnTo>
                  <a:lnTo>
                    <a:pt x="994" y="99"/>
                  </a:lnTo>
                  <a:lnTo>
                    <a:pt x="995" y="85"/>
                  </a:lnTo>
                  <a:lnTo>
                    <a:pt x="996" y="72"/>
                  </a:lnTo>
                  <a:lnTo>
                    <a:pt x="1005" y="69"/>
                  </a:lnTo>
                  <a:lnTo>
                    <a:pt x="1012" y="66"/>
                  </a:lnTo>
                  <a:lnTo>
                    <a:pt x="1017" y="76"/>
                  </a:lnTo>
                  <a:lnTo>
                    <a:pt x="1017" y="79"/>
                  </a:lnTo>
                  <a:lnTo>
                    <a:pt x="1018" y="81"/>
                  </a:lnTo>
                  <a:lnTo>
                    <a:pt x="1020" y="82"/>
                  </a:lnTo>
                  <a:lnTo>
                    <a:pt x="1021" y="84"/>
                  </a:lnTo>
                  <a:lnTo>
                    <a:pt x="1022" y="84"/>
                  </a:lnTo>
                  <a:lnTo>
                    <a:pt x="1021" y="85"/>
                  </a:lnTo>
                  <a:lnTo>
                    <a:pt x="1018" y="87"/>
                  </a:lnTo>
                  <a:lnTo>
                    <a:pt x="1014" y="101"/>
                  </a:lnTo>
                  <a:lnTo>
                    <a:pt x="1009" y="108"/>
                  </a:lnTo>
                  <a:lnTo>
                    <a:pt x="1008" y="111"/>
                  </a:lnTo>
                  <a:lnTo>
                    <a:pt x="1005" y="114"/>
                  </a:lnTo>
                  <a:lnTo>
                    <a:pt x="1005" y="117"/>
                  </a:lnTo>
                  <a:lnTo>
                    <a:pt x="1008" y="121"/>
                  </a:lnTo>
                  <a:lnTo>
                    <a:pt x="1012" y="127"/>
                  </a:lnTo>
                  <a:lnTo>
                    <a:pt x="1015" y="130"/>
                  </a:lnTo>
                  <a:lnTo>
                    <a:pt x="1017" y="131"/>
                  </a:lnTo>
                  <a:lnTo>
                    <a:pt x="1020" y="131"/>
                  </a:lnTo>
                  <a:lnTo>
                    <a:pt x="1021" y="133"/>
                  </a:lnTo>
                  <a:lnTo>
                    <a:pt x="1022" y="137"/>
                  </a:lnTo>
                  <a:lnTo>
                    <a:pt x="1024" y="140"/>
                  </a:lnTo>
                  <a:lnTo>
                    <a:pt x="1025" y="144"/>
                  </a:lnTo>
                  <a:lnTo>
                    <a:pt x="1025" y="146"/>
                  </a:lnTo>
                  <a:lnTo>
                    <a:pt x="1027" y="147"/>
                  </a:lnTo>
                  <a:lnTo>
                    <a:pt x="1031" y="148"/>
                  </a:lnTo>
                  <a:lnTo>
                    <a:pt x="1037" y="148"/>
                  </a:lnTo>
                  <a:lnTo>
                    <a:pt x="1040" y="148"/>
                  </a:lnTo>
                  <a:lnTo>
                    <a:pt x="1040" y="147"/>
                  </a:lnTo>
                  <a:lnTo>
                    <a:pt x="1038" y="147"/>
                  </a:lnTo>
                  <a:lnTo>
                    <a:pt x="1044" y="140"/>
                  </a:lnTo>
                  <a:lnTo>
                    <a:pt x="1048" y="131"/>
                  </a:lnTo>
                  <a:lnTo>
                    <a:pt x="1057" y="114"/>
                  </a:lnTo>
                  <a:lnTo>
                    <a:pt x="1063" y="114"/>
                  </a:lnTo>
                  <a:lnTo>
                    <a:pt x="1064" y="102"/>
                  </a:lnTo>
                  <a:lnTo>
                    <a:pt x="1064" y="95"/>
                  </a:lnTo>
                  <a:lnTo>
                    <a:pt x="1066" y="91"/>
                  </a:lnTo>
                  <a:lnTo>
                    <a:pt x="1067" y="91"/>
                  </a:lnTo>
                  <a:lnTo>
                    <a:pt x="1071" y="91"/>
                  </a:lnTo>
                  <a:lnTo>
                    <a:pt x="1077" y="91"/>
                  </a:lnTo>
                  <a:lnTo>
                    <a:pt x="1077" y="88"/>
                  </a:lnTo>
                  <a:lnTo>
                    <a:pt x="1080" y="87"/>
                  </a:lnTo>
                  <a:lnTo>
                    <a:pt x="1071" y="68"/>
                  </a:lnTo>
                  <a:lnTo>
                    <a:pt x="1068" y="59"/>
                  </a:lnTo>
                  <a:lnTo>
                    <a:pt x="1067" y="55"/>
                  </a:lnTo>
                  <a:lnTo>
                    <a:pt x="1066" y="51"/>
                  </a:lnTo>
                  <a:lnTo>
                    <a:pt x="1080" y="52"/>
                  </a:lnTo>
                  <a:lnTo>
                    <a:pt x="1090" y="52"/>
                  </a:lnTo>
                  <a:lnTo>
                    <a:pt x="1100" y="53"/>
                  </a:lnTo>
                  <a:lnTo>
                    <a:pt x="1113" y="53"/>
                  </a:lnTo>
                  <a:lnTo>
                    <a:pt x="1117" y="72"/>
                  </a:lnTo>
                  <a:lnTo>
                    <a:pt x="1120" y="74"/>
                  </a:lnTo>
                  <a:lnTo>
                    <a:pt x="1122" y="74"/>
                  </a:lnTo>
                  <a:lnTo>
                    <a:pt x="1125" y="74"/>
                  </a:lnTo>
                  <a:lnTo>
                    <a:pt x="1126" y="75"/>
                  </a:lnTo>
                  <a:lnTo>
                    <a:pt x="1130" y="72"/>
                  </a:lnTo>
                  <a:lnTo>
                    <a:pt x="1132" y="71"/>
                  </a:lnTo>
                  <a:lnTo>
                    <a:pt x="1135" y="69"/>
                  </a:lnTo>
                  <a:lnTo>
                    <a:pt x="1135" y="72"/>
                  </a:lnTo>
                  <a:lnTo>
                    <a:pt x="1136" y="72"/>
                  </a:lnTo>
                  <a:lnTo>
                    <a:pt x="1138" y="75"/>
                  </a:lnTo>
                  <a:lnTo>
                    <a:pt x="1138" y="78"/>
                  </a:lnTo>
                  <a:lnTo>
                    <a:pt x="1135" y="81"/>
                  </a:lnTo>
                  <a:lnTo>
                    <a:pt x="1129" y="88"/>
                  </a:lnTo>
                  <a:lnTo>
                    <a:pt x="1129" y="89"/>
                  </a:lnTo>
                  <a:lnTo>
                    <a:pt x="1128" y="91"/>
                  </a:lnTo>
                  <a:lnTo>
                    <a:pt x="1128" y="94"/>
                  </a:lnTo>
                  <a:lnTo>
                    <a:pt x="1129" y="95"/>
                  </a:lnTo>
                  <a:lnTo>
                    <a:pt x="1130" y="95"/>
                  </a:lnTo>
                  <a:lnTo>
                    <a:pt x="1132" y="95"/>
                  </a:lnTo>
                  <a:lnTo>
                    <a:pt x="1135" y="94"/>
                  </a:lnTo>
                  <a:lnTo>
                    <a:pt x="1133" y="95"/>
                  </a:lnTo>
                  <a:lnTo>
                    <a:pt x="1133" y="98"/>
                  </a:lnTo>
                  <a:lnTo>
                    <a:pt x="1132" y="99"/>
                  </a:lnTo>
                  <a:lnTo>
                    <a:pt x="1130" y="101"/>
                  </a:lnTo>
                  <a:lnTo>
                    <a:pt x="1129" y="101"/>
                  </a:lnTo>
                  <a:lnTo>
                    <a:pt x="1126" y="99"/>
                  </a:lnTo>
                  <a:lnTo>
                    <a:pt x="1128" y="101"/>
                  </a:lnTo>
                  <a:lnTo>
                    <a:pt x="1126" y="104"/>
                  </a:lnTo>
                  <a:lnTo>
                    <a:pt x="1123" y="105"/>
                  </a:lnTo>
                  <a:lnTo>
                    <a:pt x="1123" y="108"/>
                  </a:lnTo>
                  <a:lnTo>
                    <a:pt x="1123" y="112"/>
                  </a:lnTo>
                  <a:lnTo>
                    <a:pt x="1123" y="114"/>
                  </a:lnTo>
                  <a:lnTo>
                    <a:pt x="1125" y="117"/>
                  </a:lnTo>
                  <a:lnTo>
                    <a:pt x="1126" y="121"/>
                  </a:lnTo>
                  <a:lnTo>
                    <a:pt x="1130" y="124"/>
                  </a:lnTo>
                  <a:lnTo>
                    <a:pt x="1139" y="130"/>
                  </a:lnTo>
                  <a:lnTo>
                    <a:pt x="1149" y="133"/>
                  </a:lnTo>
                  <a:lnTo>
                    <a:pt x="1148" y="135"/>
                  </a:lnTo>
                  <a:lnTo>
                    <a:pt x="1148" y="140"/>
                  </a:lnTo>
                  <a:lnTo>
                    <a:pt x="1149" y="147"/>
                  </a:lnTo>
                  <a:lnTo>
                    <a:pt x="1140" y="150"/>
                  </a:lnTo>
                  <a:lnTo>
                    <a:pt x="1135" y="153"/>
                  </a:lnTo>
                  <a:lnTo>
                    <a:pt x="1128" y="154"/>
                  </a:lnTo>
                  <a:lnTo>
                    <a:pt x="1117" y="158"/>
                  </a:lnTo>
                  <a:lnTo>
                    <a:pt x="1116" y="163"/>
                  </a:lnTo>
                  <a:lnTo>
                    <a:pt x="1113" y="164"/>
                  </a:lnTo>
                  <a:lnTo>
                    <a:pt x="1112" y="163"/>
                  </a:lnTo>
                  <a:lnTo>
                    <a:pt x="1109" y="163"/>
                  </a:lnTo>
                  <a:lnTo>
                    <a:pt x="1107" y="163"/>
                  </a:lnTo>
                  <a:lnTo>
                    <a:pt x="1104" y="166"/>
                  </a:lnTo>
                  <a:lnTo>
                    <a:pt x="1102" y="170"/>
                  </a:lnTo>
                  <a:lnTo>
                    <a:pt x="1099" y="174"/>
                  </a:lnTo>
                  <a:lnTo>
                    <a:pt x="1096" y="177"/>
                  </a:lnTo>
                  <a:lnTo>
                    <a:pt x="1093" y="176"/>
                  </a:lnTo>
                  <a:lnTo>
                    <a:pt x="1090" y="174"/>
                  </a:lnTo>
                  <a:lnTo>
                    <a:pt x="1084" y="171"/>
                  </a:lnTo>
                  <a:lnTo>
                    <a:pt x="1084" y="166"/>
                  </a:lnTo>
                  <a:lnTo>
                    <a:pt x="1083" y="166"/>
                  </a:lnTo>
                  <a:lnTo>
                    <a:pt x="1083" y="167"/>
                  </a:lnTo>
                  <a:lnTo>
                    <a:pt x="1081" y="169"/>
                  </a:lnTo>
                  <a:lnTo>
                    <a:pt x="1080" y="170"/>
                  </a:lnTo>
                  <a:lnTo>
                    <a:pt x="1079" y="170"/>
                  </a:lnTo>
                  <a:lnTo>
                    <a:pt x="1077" y="169"/>
                  </a:lnTo>
                  <a:lnTo>
                    <a:pt x="1077" y="174"/>
                  </a:lnTo>
                  <a:lnTo>
                    <a:pt x="1081" y="176"/>
                  </a:lnTo>
                  <a:lnTo>
                    <a:pt x="1084" y="179"/>
                  </a:lnTo>
                  <a:lnTo>
                    <a:pt x="1086" y="180"/>
                  </a:lnTo>
                  <a:lnTo>
                    <a:pt x="1087" y="182"/>
                  </a:lnTo>
                  <a:lnTo>
                    <a:pt x="1086" y="183"/>
                  </a:lnTo>
                  <a:lnTo>
                    <a:pt x="1084" y="184"/>
                  </a:lnTo>
                  <a:lnTo>
                    <a:pt x="1081" y="186"/>
                  </a:lnTo>
                  <a:lnTo>
                    <a:pt x="1077" y="186"/>
                  </a:lnTo>
                  <a:lnTo>
                    <a:pt x="1073" y="184"/>
                  </a:lnTo>
                  <a:lnTo>
                    <a:pt x="1068" y="183"/>
                  </a:lnTo>
                  <a:lnTo>
                    <a:pt x="1067" y="182"/>
                  </a:lnTo>
                  <a:lnTo>
                    <a:pt x="1064" y="179"/>
                  </a:lnTo>
                  <a:lnTo>
                    <a:pt x="1061" y="174"/>
                  </a:lnTo>
                  <a:lnTo>
                    <a:pt x="1060" y="173"/>
                  </a:lnTo>
                  <a:lnTo>
                    <a:pt x="1057" y="171"/>
                  </a:lnTo>
                  <a:lnTo>
                    <a:pt x="1050" y="173"/>
                  </a:lnTo>
                  <a:lnTo>
                    <a:pt x="1041" y="174"/>
                  </a:lnTo>
                  <a:lnTo>
                    <a:pt x="1043" y="183"/>
                  </a:lnTo>
                  <a:lnTo>
                    <a:pt x="1047" y="194"/>
                  </a:lnTo>
                  <a:lnTo>
                    <a:pt x="1038" y="199"/>
                  </a:lnTo>
                  <a:lnTo>
                    <a:pt x="1038" y="202"/>
                  </a:lnTo>
                  <a:lnTo>
                    <a:pt x="1038" y="203"/>
                  </a:lnTo>
                  <a:lnTo>
                    <a:pt x="1038" y="206"/>
                  </a:lnTo>
                  <a:lnTo>
                    <a:pt x="1038" y="207"/>
                  </a:lnTo>
                  <a:lnTo>
                    <a:pt x="1027" y="200"/>
                  </a:lnTo>
                  <a:lnTo>
                    <a:pt x="1018" y="196"/>
                  </a:lnTo>
                  <a:lnTo>
                    <a:pt x="1012" y="194"/>
                  </a:lnTo>
                  <a:lnTo>
                    <a:pt x="1007" y="193"/>
                  </a:lnTo>
                  <a:lnTo>
                    <a:pt x="991" y="194"/>
                  </a:lnTo>
                  <a:lnTo>
                    <a:pt x="991" y="192"/>
                  </a:lnTo>
                  <a:lnTo>
                    <a:pt x="991" y="190"/>
                  </a:lnTo>
                  <a:lnTo>
                    <a:pt x="991" y="189"/>
                  </a:lnTo>
                  <a:lnTo>
                    <a:pt x="988" y="189"/>
                  </a:lnTo>
                  <a:lnTo>
                    <a:pt x="986" y="196"/>
                  </a:lnTo>
                  <a:lnTo>
                    <a:pt x="985" y="200"/>
                  </a:lnTo>
                  <a:lnTo>
                    <a:pt x="984" y="200"/>
                  </a:lnTo>
                  <a:lnTo>
                    <a:pt x="982" y="202"/>
                  </a:lnTo>
                  <a:lnTo>
                    <a:pt x="972" y="205"/>
                  </a:lnTo>
                  <a:lnTo>
                    <a:pt x="1004" y="206"/>
                  </a:lnTo>
                  <a:lnTo>
                    <a:pt x="1030" y="207"/>
                  </a:lnTo>
                  <a:lnTo>
                    <a:pt x="1031" y="212"/>
                  </a:lnTo>
                  <a:lnTo>
                    <a:pt x="1031" y="213"/>
                  </a:lnTo>
                  <a:lnTo>
                    <a:pt x="1031" y="215"/>
                  </a:lnTo>
                  <a:lnTo>
                    <a:pt x="1030" y="215"/>
                  </a:lnTo>
                  <a:lnTo>
                    <a:pt x="1027" y="213"/>
                  </a:lnTo>
                  <a:lnTo>
                    <a:pt x="1027" y="216"/>
                  </a:lnTo>
                  <a:lnTo>
                    <a:pt x="1027" y="218"/>
                  </a:lnTo>
                  <a:lnTo>
                    <a:pt x="1024" y="219"/>
                  </a:lnTo>
                  <a:lnTo>
                    <a:pt x="1027" y="225"/>
                  </a:lnTo>
                  <a:lnTo>
                    <a:pt x="1027" y="228"/>
                  </a:lnTo>
                  <a:lnTo>
                    <a:pt x="1027" y="229"/>
                  </a:lnTo>
                  <a:lnTo>
                    <a:pt x="1025" y="230"/>
                  </a:lnTo>
                  <a:lnTo>
                    <a:pt x="1024" y="232"/>
                  </a:lnTo>
                  <a:lnTo>
                    <a:pt x="1018" y="232"/>
                  </a:lnTo>
                  <a:lnTo>
                    <a:pt x="1005" y="238"/>
                  </a:lnTo>
                  <a:lnTo>
                    <a:pt x="1004" y="238"/>
                  </a:lnTo>
                  <a:lnTo>
                    <a:pt x="1002" y="238"/>
                  </a:lnTo>
                  <a:lnTo>
                    <a:pt x="1001" y="236"/>
                  </a:lnTo>
                  <a:lnTo>
                    <a:pt x="999" y="235"/>
                  </a:lnTo>
                  <a:lnTo>
                    <a:pt x="996" y="233"/>
                  </a:lnTo>
                  <a:lnTo>
                    <a:pt x="991" y="232"/>
                  </a:lnTo>
                  <a:lnTo>
                    <a:pt x="988" y="233"/>
                  </a:lnTo>
                  <a:lnTo>
                    <a:pt x="988" y="235"/>
                  </a:lnTo>
                  <a:lnTo>
                    <a:pt x="988" y="238"/>
                  </a:lnTo>
                  <a:lnTo>
                    <a:pt x="982" y="238"/>
                  </a:lnTo>
                  <a:lnTo>
                    <a:pt x="978" y="238"/>
                  </a:lnTo>
                  <a:lnTo>
                    <a:pt x="976" y="249"/>
                  </a:lnTo>
                  <a:lnTo>
                    <a:pt x="975" y="261"/>
                  </a:lnTo>
                  <a:lnTo>
                    <a:pt x="972" y="261"/>
                  </a:lnTo>
                  <a:lnTo>
                    <a:pt x="969" y="259"/>
                  </a:lnTo>
                  <a:lnTo>
                    <a:pt x="963" y="258"/>
                  </a:lnTo>
                  <a:lnTo>
                    <a:pt x="963" y="264"/>
                  </a:lnTo>
                  <a:lnTo>
                    <a:pt x="966" y="265"/>
                  </a:lnTo>
                  <a:lnTo>
                    <a:pt x="972" y="268"/>
                  </a:lnTo>
                  <a:lnTo>
                    <a:pt x="969" y="272"/>
                  </a:lnTo>
                  <a:lnTo>
                    <a:pt x="968" y="274"/>
                  </a:lnTo>
                  <a:lnTo>
                    <a:pt x="968" y="275"/>
                  </a:lnTo>
                  <a:lnTo>
                    <a:pt x="969" y="277"/>
                  </a:lnTo>
                  <a:lnTo>
                    <a:pt x="963" y="281"/>
                  </a:lnTo>
                  <a:lnTo>
                    <a:pt x="960" y="284"/>
                  </a:lnTo>
                  <a:lnTo>
                    <a:pt x="958" y="285"/>
                  </a:lnTo>
                  <a:lnTo>
                    <a:pt x="953" y="285"/>
                  </a:lnTo>
                  <a:lnTo>
                    <a:pt x="949" y="284"/>
                  </a:lnTo>
                  <a:lnTo>
                    <a:pt x="946" y="282"/>
                  </a:lnTo>
                  <a:lnTo>
                    <a:pt x="945" y="282"/>
                  </a:lnTo>
                  <a:lnTo>
                    <a:pt x="942" y="282"/>
                  </a:lnTo>
                  <a:lnTo>
                    <a:pt x="940" y="282"/>
                  </a:lnTo>
                  <a:lnTo>
                    <a:pt x="940" y="284"/>
                  </a:lnTo>
                  <a:lnTo>
                    <a:pt x="942" y="284"/>
                  </a:lnTo>
                  <a:lnTo>
                    <a:pt x="946" y="285"/>
                  </a:lnTo>
                  <a:lnTo>
                    <a:pt x="942" y="288"/>
                  </a:lnTo>
                  <a:lnTo>
                    <a:pt x="936" y="291"/>
                  </a:lnTo>
                  <a:lnTo>
                    <a:pt x="939" y="292"/>
                  </a:lnTo>
                  <a:lnTo>
                    <a:pt x="940" y="295"/>
                  </a:lnTo>
                  <a:lnTo>
                    <a:pt x="942" y="295"/>
                  </a:lnTo>
                  <a:lnTo>
                    <a:pt x="942" y="297"/>
                  </a:lnTo>
                  <a:lnTo>
                    <a:pt x="939" y="297"/>
                  </a:lnTo>
                  <a:lnTo>
                    <a:pt x="937" y="297"/>
                  </a:lnTo>
                  <a:lnTo>
                    <a:pt x="935" y="295"/>
                  </a:lnTo>
                  <a:lnTo>
                    <a:pt x="930" y="294"/>
                  </a:lnTo>
                  <a:lnTo>
                    <a:pt x="929" y="298"/>
                  </a:lnTo>
                  <a:lnTo>
                    <a:pt x="927" y="298"/>
                  </a:lnTo>
                  <a:lnTo>
                    <a:pt x="924" y="298"/>
                  </a:lnTo>
                  <a:lnTo>
                    <a:pt x="924" y="305"/>
                  </a:lnTo>
                  <a:lnTo>
                    <a:pt x="924" y="310"/>
                  </a:lnTo>
                  <a:lnTo>
                    <a:pt x="924" y="313"/>
                  </a:lnTo>
                  <a:lnTo>
                    <a:pt x="923" y="313"/>
                  </a:lnTo>
                  <a:lnTo>
                    <a:pt x="919" y="313"/>
                  </a:lnTo>
                  <a:lnTo>
                    <a:pt x="916" y="313"/>
                  </a:lnTo>
                  <a:lnTo>
                    <a:pt x="913" y="313"/>
                  </a:lnTo>
                  <a:lnTo>
                    <a:pt x="913" y="315"/>
                  </a:lnTo>
                  <a:lnTo>
                    <a:pt x="913" y="317"/>
                  </a:lnTo>
                  <a:lnTo>
                    <a:pt x="912" y="318"/>
                  </a:lnTo>
                  <a:lnTo>
                    <a:pt x="909" y="321"/>
                  </a:lnTo>
                  <a:lnTo>
                    <a:pt x="904" y="324"/>
                  </a:lnTo>
                  <a:lnTo>
                    <a:pt x="903" y="326"/>
                  </a:lnTo>
                  <a:lnTo>
                    <a:pt x="903" y="327"/>
                  </a:lnTo>
                  <a:lnTo>
                    <a:pt x="901" y="330"/>
                  </a:lnTo>
                  <a:lnTo>
                    <a:pt x="903" y="333"/>
                  </a:lnTo>
                  <a:lnTo>
                    <a:pt x="903" y="337"/>
                  </a:lnTo>
                  <a:lnTo>
                    <a:pt x="903" y="340"/>
                  </a:lnTo>
                  <a:lnTo>
                    <a:pt x="899" y="340"/>
                  </a:lnTo>
                  <a:lnTo>
                    <a:pt x="894" y="340"/>
                  </a:lnTo>
                  <a:lnTo>
                    <a:pt x="893" y="341"/>
                  </a:lnTo>
                  <a:lnTo>
                    <a:pt x="893" y="343"/>
                  </a:lnTo>
                  <a:lnTo>
                    <a:pt x="894" y="346"/>
                  </a:lnTo>
                  <a:lnTo>
                    <a:pt x="897" y="349"/>
                  </a:lnTo>
                  <a:lnTo>
                    <a:pt x="897" y="350"/>
                  </a:lnTo>
                  <a:lnTo>
                    <a:pt x="897" y="351"/>
                  </a:lnTo>
                  <a:lnTo>
                    <a:pt x="893" y="354"/>
                  </a:lnTo>
                  <a:lnTo>
                    <a:pt x="890" y="356"/>
                  </a:lnTo>
                  <a:lnTo>
                    <a:pt x="888" y="357"/>
                  </a:lnTo>
                  <a:lnTo>
                    <a:pt x="887" y="362"/>
                  </a:lnTo>
                  <a:lnTo>
                    <a:pt x="887" y="369"/>
                  </a:lnTo>
                  <a:lnTo>
                    <a:pt x="886" y="379"/>
                  </a:lnTo>
                  <a:lnTo>
                    <a:pt x="891" y="385"/>
                  </a:lnTo>
                  <a:lnTo>
                    <a:pt x="896" y="396"/>
                  </a:lnTo>
                  <a:lnTo>
                    <a:pt x="899" y="398"/>
                  </a:lnTo>
                  <a:lnTo>
                    <a:pt x="900" y="398"/>
                  </a:lnTo>
                  <a:lnTo>
                    <a:pt x="907" y="398"/>
                  </a:lnTo>
                  <a:lnTo>
                    <a:pt x="912" y="396"/>
                  </a:lnTo>
                  <a:lnTo>
                    <a:pt x="919" y="396"/>
                  </a:lnTo>
                  <a:lnTo>
                    <a:pt x="930" y="423"/>
                  </a:lnTo>
                  <a:lnTo>
                    <a:pt x="935" y="436"/>
                  </a:lnTo>
                  <a:lnTo>
                    <a:pt x="939" y="448"/>
                  </a:lnTo>
                  <a:lnTo>
                    <a:pt x="946" y="445"/>
                  </a:lnTo>
                  <a:lnTo>
                    <a:pt x="953" y="442"/>
                  </a:lnTo>
                  <a:lnTo>
                    <a:pt x="960" y="441"/>
                  </a:lnTo>
                  <a:lnTo>
                    <a:pt x="965" y="442"/>
                  </a:lnTo>
                  <a:lnTo>
                    <a:pt x="969" y="442"/>
                  </a:lnTo>
                  <a:lnTo>
                    <a:pt x="971" y="444"/>
                  </a:lnTo>
                  <a:lnTo>
                    <a:pt x="973" y="446"/>
                  </a:lnTo>
                  <a:lnTo>
                    <a:pt x="976" y="449"/>
                  </a:lnTo>
                  <a:lnTo>
                    <a:pt x="979" y="451"/>
                  </a:lnTo>
                  <a:lnTo>
                    <a:pt x="982" y="451"/>
                  </a:lnTo>
                  <a:lnTo>
                    <a:pt x="985" y="451"/>
                  </a:lnTo>
                  <a:lnTo>
                    <a:pt x="988" y="451"/>
                  </a:lnTo>
                  <a:lnTo>
                    <a:pt x="991" y="451"/>
                  </a:lnTo>
                  <a:lnTo>
                    <a:pt x="998" y="457"/>
                  </a:lnTo>
                  <a:lnTo>
                    <a:pt x="1002" y="459"/>
                  </a:lnTo>
                  <a:lnTo>
                    <a:pt x="1005" y="462"/>
                  </a:lnTo>
                  <a:lnTo>
                    <a:pt x="1007" y="462"/>
                  </a:lnTo>
                  <a:lnTo>
                    <a:pt x="1009" y="462"/>
                  </a:lnTo>
                  <a:lnTo>
                    <a:pt x="1012" y="462"/>
                  </a:lnTo>
                  <a:lnTo>
                    <a:pt x="1015" y="464"/>
                  </a:lnTo>
                  <a:lnTo>
                    <a:pt x="1018" y="465"/>
                  </a:lnTo>
                  <a:lnTo>
                    <a:pt x="1020" y="467"/>
                  </a:lnTo>
                  <a:lnTo>
                    <a:pt x="1021" y="470"/>
                  </a:lnTo>
                  <a:lnTo>
                    <a:pt x="1021" y="474"/>
                  </a:lnTo>
                  <a:lnTo>
                    <a:pt x="1022" y="480"/>
                  </a:lnTo>
                  <a:lnTo>
                    <a:pt x="1022" y="482"/>
                  </a:lnTo>
                  <a:lnTo>
                    <a:pt x="1024" y="484"/>
                  </a:lnTo>
                  <a:lnTo>
                    <a:pt x="1030" y="485"/>
                  </a:lnTo>
                  <a:lnTo>
                    <a:pt x="1038" y="488"/>
                  </a:lnTo>
                  <a:lnTo>
                    <a:pt x="1048" y="491"/>
                  </a:lnTo>
                  <a:lnTo>
                    <a:pt x="1054" y="493"/>
                  </a:lnTo>
                  <a:lnTo>
                    <a:pt x="1058" y="495"/>
                  </a:lnTo>
                  <a:lnTo>
                    <a:pt x="1064" y="500"/>
                  </a:lnTo>
                  <a:lnTo>
                    <a:pt x="1070" y="504"/>
                  </a:lnTo>
                  <a:lnTo>
                    <a:pt x="1071" y="506"/>
                  </a:lnTo>
                  <a:lnTo>
                    <a:pt x="1074" y="506"/>
                  </a:lnTo>
                  <a:lnTo>
                    <a:pt x="1079" y="507"/>
                  </a:lnTo>
                  <a:lnTo>
                    <a:pt x="1084" y="507"/>
                  </a:lnTo>
                  <a:lnTo>
                    <a:pt x="1096" y="506"/>
                  </a:lnTo>
                  <a:lnTo>
                    <a:pt x="1107" y="506"/>
                  </a:lnTo>
                  <a:lnTo>
                    <a:pt x="1113" y="507"/>
                  </a:lnTo>
                  <a:lnTo>
                    <a:pt x="1117" y="508"/>
                  </a:lnTo>
                  <a:lnTo>
                    <a:pt x="1119" y="511"/>
                  </a:lnTo>
                  <a:lnTo>
                    <a:pt x="1120" y="514"/>
                  </a:lnTo>
                  <a:lnTo>
                    <a:pt x="1120" y="517"/>
                  </a:lnTo>
                  <a:lnTo>
                    <a:pt x="1119" y="518"/>
                  </a:lnTo>
                  <a:lnTo>
                    <a:pt x="1117" y="517"/>
                  </a:lnTo>
                  <a:lnTo>
                    <a:pt x="1117" y="518"/>
                  </a:lnTo>
                  <a:lnTo>
                    <a:pt x="1117" y="520"/>
                  </a:lnTo>
                  <a:lnTo>
                    <a:pt x="1117" y="521"/>
                  </a:lnTo>
                  <a:lnTo>
                    <a:pt x="1120" y="526"/>
                  </a:lnTo>
                  <a:lnTo>
                    <a:pt x="1117" y="542"/>
                  </a:lnTo>
                  <a:lnTo>
                    <a:pt x="1116" y="543"/>
                  </a:lnTo>
                  <a:lnTo>
                    <a:pt x="1116" y="544"/>
                  </a:lnTo>
                  <a:lnTo>
                    <a:pt x="1115" y="546"/>
                  </a:lnTo>
                  <a:lnTo>
                    <a:pt x="1116" y="549"/>
                  </a:lnTo>
                  <a:lnTo>
                    <a:pt x="1117" y="550"/>
                  </a:lnTo>
                  <a:lnTo>
                    <a:pt x="1115" y="554"/>
                  </a:lnTo>
                  <a:lnTo>
                    <a:pt x="1115" y="556"/>
                  </a:lnTo>
                  <a:lnTo>
                    <a:pt x="1115" y="557"/>
                  </a:lnTo>
                  <a:lnTo>
                    <a:pt x="1116" y="559"/>
                  </a:lnTo>
                  <a:lnTo>
                    <a:pt x="1117" y="559"/>
                  </a:lnTo>
                  <a:lnTo>
                    <a:pt x="1119" y="562"/>
                  </a:lnTo>
                  <a:lnTo>
                    <a:pt x="1117" y="566"/>
                  </a:lnTo>
                  <a:lnTo>
                    <a:pt x="1117" y="569"/>
                  </a:lnTo>
                  <a:lnTo>
                    <a:pt x="1117" y="570"/>
                  </a:lnTo>
                  <a:lnTo>
                    <a:pt x="1117" y="573"/>
                  </a:lnTo>
                  <a:lnTo>
                    <a:pt x="1123" y="575"/>
                  </a:lnTo>
                  <a:lnTo>
                    <a:pt x="1128" y="576"/>
                  </a:lnTo>
                  <a:lnTo>
                    <a:pt x="1129" y="578"/>
                  </a:lnTo>
                  <a:lnTo>
                    <a:pt x="1130" y="580"/>
                  </a:lnTo>
                  <a:lnTo>
                    <a:pt x="1130" y="583"/>
                  </a:lnTo>
                  <a:lnTo>
                    <a:pt x="1130" y="586"/>
                  </a:lnTo>
                  <a:lnTo>
                    <a:pt x="1129" y="589"/>
                  </a:lnTo>
                  <a:lnTo>
                    <a:pt x="1129" y="592"/>
                  </a:lnTo>
                  <a:lnTo>
                    <a:pt x="1132" y="596"/>
                  </a:lnTo>
                  <a:lnTo>
                    <a:pt x="1139" y="602"/>
                  </a:lnTo>
                  <a:lnTo>
                    <a:pt x="1149" y="611"/>
                  </a:lnTo>
                  <a:lnTo>
                    <a:pt x="1153" y="613"/>
                  </a:lnTo>
                  <a:lnTo>
                    <a:pt x="1158" y="615"/>
                  </a:lnTo>
                  <a:lnTo>
                    <a:pt x="1161" y="615"/>
                  </a:lnTo>
                  <a:lnTo>
                    <a:pt x="1162" y="613"/>
                  </a:lnTo>
                  <a:lnTo>
                    <a:pt x="1164" y="611"/>
                  </a:lnTo>
                  <a:lnTo>
                    <a:pt x="1165" y="608"/>
                  </a:lnTo>
                  <a:lnTo>
                    <a:pt x="1168" y="606"/>
                  </a:lnTo>
                  <a:lnTo>
                    <a:pt x="1172" y="605"/>
                  </a:lnTo>
                  <a:lnTo>
                    <a:pt x="1176" y="606"/>
                  </a:lnTo>
                  <a:lnTo>
                    <a:pt x="1179" y="595"/>
                  </a:lnTo>
                  <a:lnTo>
                    <a:pt x="1181" y="585"/>
                  </a:lnTo>
                  <a:lnTo>
                    <a:pt x="1181" y="575"/>
                  </a:lnTo>
                  <a:lnTo>
                    <a:pt x="1179" y="565"/>
                  </a:lnTo>
                  <a:lnTo>
                    <a:pt x="1175" y="543"/>
                  </a:lnTo>
                  <a:lnTo>
                    <a:pt x="1172" y="533"/>
                  </a:lnTo>
                  <a:lnTo>
                    <a:pt x="1171" y="520"/>
                  </a:lnTo>
                  <a:lnTo>
                    <a:pt x="1181" y="516"/>
                  </a:lnTo>
                  <a:lnTo>
                    <a:pt x="1191" y="510"/>
                  </a:lnTo>
                  <a:lnTo>
                    <a:pt x="1200" y="503"/>
                  </a:lnTo>
                  <a:lnTo>
                    <a:pt x="1207" y="495"/>
                  </a:lnTo>
                  <a:lnTo>
                    <a:pt x="1215" y="478"/>
                  </a:lnTo>
                  <a:lnTo>
                    <a:pt x="1217" y="478"/>
                  </a:lnTo>
                  <a:lnTo>
                    <a:pt x="1220" y="478"/>
                  </a:lnTo>
                  <a:lnTo>
                    <a:pt x="1221" y="480"/>
                  </a:lnTo>
                  <a:lnTo>
                    <a:pt x="1223" y="478"/>
                  </a:lnTo>
                  <a:lnTo>
                    <a:pt x="1223" y="474"/>
                  </a:lnTo>
                  <a:lnTo>
                    <a:pt x="1221" y="470"/>
                  </a:lnTo>
                  <a:lnTo>
                    <a:pt x="1220" y="468"/>
                  </a:lnTo>
                  <a:lnTo>
                    <a:pt x="1218" y="468"/>
                  </a:lnTo>
                  <a:lnTo>
                    <a:pt x="1217" y="470"/>
                  </a:lnTo>
                  <a:lnTo>
                    <a:pt x="1215" y="472"/>
                  </a:lnTo>
                  <a:lnTo>
                    <a:pt x="1218" y="457"/>
                  </a:lnTo>
                  <a:lnTo>
                    <a:pt x="1220" y="449"/>
                  </a:lnTo>
                  <a:lnTo>
                    <a:pt x="1220" y="445"/>
                  </a:lnTo>
                  <a:lnTo>
                    <a:pt x="1218" y="444"/>
                  </a:lnTo>
                  <a:lnTo>
                    <a:pt x="1215" y="441"/>
                  </a:lnTo>
                  <a:lnTo>
                    <a:pt x="1211" y="439"/>
                  </a:lnTo>
                  <a:lnTo>
                    <a:pt x="1210" y="436"/>
                  </a:lnTo>
                  <a:lnTo>
                    <a:pt x="1208" y="434"/>
                  </a:lnTo>
                  <a:lnTo>
                    <a:pt x="1207" y="429"/>
                  </a:lnTo>
                  <a:lnTo>
                    <a:pt x="1204" y="421"/>
                  </a:lnTo>
                  <a:lnTo>
                    <a:pt x="1204" y="416"/>
                  </a:lnTo>
                  <a:lnTo>
                    <a:pt x="1202" y="413"/>
                  </a:lnTo>
                  <a:lnTo>
                    <a:pt x="1201" y="409"/>
                  </a:lnTo>
                  <a:lnTo>
                    <a:pt x="1198" y="406"/>
                  </a:lnTo>
                  <a:lnTo>
                    <a:pt x="1195" y="405"/>
                  </a:lnTo>
                  <a:lnTo>
                    <a:pt x="1191" y="403"/>
                  </a:lnTo>
                  <a:lnTo>
                    <a:pt x="1185" y="403"/>
                  </a:lnTo>
                  <a:lnTo>
                    <a:pt x="1182" y="402"/>
                  </a:lnTo>
                  <a:lnTo>
                    <a:pt x="1182" y="393"/>
                  </a:lnTo>
                  <a:lnTo>
                    <a:pt x="1182" y="385"/>
                  </a:lnTo>
                  <a:lnTo>
                    <a:pt x="1187" y="383"/>
                  </a:lnTo>
                  <a:lnTo>
                    <a:pt x="1189" y="383"/>
                  </a:lnTo>
                  <a:lnTo>
                    <a:pt x="1194" y="383"/>
                  </a:lnTo>
                  <a:lnTo>
                    <a:pt x="1198" y="382"/>
                  </a:lnTo>
                  <a:lnTo>
                    <a:pt x="1198" y="376"/>
                  </a:lnTo>
                  <a:lnTo>
                    <a:pt x="1198" y="373"/>
                  </a:lnTo>
                  <a:lnTo>
                    <a:pt x="1195" y="373"/>
                  </a:lnTo>
                  <a:lnTo>
                    <a:pt x="1192" y="367"/>
                  </a:lnTo>
                  <a:lnTo>
                    <a:pt x="1197" y="369"/>
                  </a:lnTo>
                  <a:lnTo>
                    <a:pt x="1201" y="370"/>
                  </a:lnTo>
                  <a:lnTo>
                    <a:pt x="1204" y="366"/>
                  </a:lnTo>
                  <a:lnTo>
                    <a:pt x="1205" y="366"/>
                  </a:lnTo>
                  <a:lnTo>
                    <a:pt x="1207" y="364"/>
                  </a:lnTo>
                  <a:lnTo>
                    <a:pt x="1207" y="362"/>
                  </a:lnTo>
                  <a:lnTo>
                    <a:pt x="1207" y="360"/>
                  </a:lnTo>
                  <a:lnTo>
                    <a:pt x="1202" y="357"/>
                  </a:lnTo>
                  <a:lnTo>
                    <a:pt x="1201" y="354"/>
                  </a:lnTo>
                  <a:lnTo>
                    <a:pt x="1200" y="351"/>
                  </a:lnTo>
                  <a:lnTo>
                    <a:pt x="1200" y="350"/>
                  </a:lnTo>
                  <a:lnTo>
                    <a:pt x="1201" y="344"/>
                  </a:lnTo>
                  <a:lnTo>
                    <a:pt x="1201" y="337"/>
                  </a:lnTo>
                  <a:lnTo>
                    <a:pt x="1197" y="337"/>
                  </a:lnTo>
                  <a:lnTo>
                    <a:pt x="1192" y="337"/>
                  </a:lnTo>
                  <a:lnTo>
                    <a:pt x="1191" y="334"/>
                  </a:lnTo>
                  <a:lnTo>
                    <a:pt x="1191" y="331"/>
                  </a:lnTo>
                  <a:lnTo>
                    <a:pt x="1192" y="333"/>
                  </a:lnTo>
                  <a:lnTo>
                    <a:pt x="1197" y="326"/>
                  </a:lnTo>
                  <a:lnTo>
                    <a:pt x="1201" y="321"/>
                  </a:lnTo>
                  <a:lnTo>
                    <a:pt x="1201" y="317"/>
                  </a:lnTo>
                  <a:lnTo>
                    <a:pt x="1200" y="315"/>
                  </a:lnTo>
                  <a:lnTo>
                    <a:pt x="1198" y="315"/>
                  </a:lnTo>
                  <a:lnTo>
                    <a:pt x="1198" y="313"/>
                  </a:lnTo>
                  <a:lnTo>
                    <a:pt x="1204" y="313"/>
                  </a:lnTo>
                  <a:lnTo>
                    <a:pt x="1204" y="307"/>
                  </a:lnTo>
                  <a:lnTo>
                    <a:pt x="1198" y="305"/>
                  </a:lnTo>
                  <a:lnTo>
                    <a:pt x="1192" y="304"/>
                  </a:lnTo>
                  <a:lnTo>
                    <a:pt x="1195" y="297"/>
                  </a:lnTo>
                  <a:lnTo>
                    <a:pt x="1200" y="295"/>
                  </a:lnTo>
                  <a:lnTo>
                    <a:pt x="1204" y="294"/>
                  </a:lnTo>
                  <a:lnTo>
                    <a:pt x="1208" y="294"/>
                  </a:lnTo>
                  <a:lnTo>
                    <a:pt x="1215" y="294"/>
                  </a:lnTo>
                  <a:lnTo>
                    <a:pt x="1223" y="295"/>
                  </a:lnTo>
                  <a:lnTo>
                    <a:pt x="1230" y="297"/>
                  </a:lnTo>
                  <a:lnTo>
                    <a:pt x="1238" y="300"/>
                  </a:lnTo>
                  <a:lnTo>
                    <a:pt x="1246" y="298"/>
                  </a:lnTo>
                  <a:lnTo>
                    <a:pt x="1246" y="294"/>
                  </a:lnTo>
                  <a:lnTo>
                    <a:pt x="1247" y="292"/>
                  </a:lnTo>
                  <a:lnTo>
                    <a:pt x="1248" y="292"/>
                  </a:lnTo>
                  <a:lnTo>
                    <a:pt x="1253" y="294"/>
                  </a:lnTo>
                  <a:lnTo>
                    <a:pt x="1256" y="294"/>
                  </a:lnTo>
                  <a:lnTo>
                    <a:pt x="1259" y="294"/>
                  </a:lnTo>
                  <a:lnTo>
                    <a:pt x="1261" y="290"/>
                  </a:lnTo>
                  <a:lnTo>
                    <a:pt x="1263" y="287"/>
                  </a:lnTo>
                  <a:lnTo>
                    <a:pt x="1264" y="285"/>
                  </a:lnTo>
                  <a:lnTo>
                    <a:pt x="1267" y="284"/>
                  </a:lnTo>
                  <a:lnTo>
                    <a:pt x="1270" y="284"/>
                  </a:lnTo>
                  <a:lnTo>
                    <a:pt x="1273" y="284"/>
                  </a:lnTo>
                  <a:lnTo>
                    <a:pt x="1276" y="282"/>
                  </a:lnTo>
                  <a:lnTo>
                    <a:pt x="1292" y="292"/>
                  </a:lnTo>
                  <a:lnTo>
                    <a:pt x="1299" y="298"/>
                  </a:lnTo>
                  <a:lnTo>
                    <a:pt x="1302" y="301"/>
                  </a:lnTo>
                  <a:lnTo>
                    <a:pt x="1303" y="304"/>
                  </a:lnTo>
                  <a:lnTo>
                    <a:pt x="1303" y="310"/>
                  </a:lnTo>
                  <a:lnTo>
                    <a:pt x="1309" y="310"/>
                  </a:lnTo>
                  <a:lnTo>
                    <a:pt x="1309" y="314"/>
                  </a:lnTo>
                  <a:lnTo>
                    <a:pt x="1309" y="318"/>
                  </a:lnTo>
                  <a:lnTo>
                    <a:pt x="1312" y="318"/>
                  </a:lnTo>
                  <a:lnTo>
                    <a:pt x="1315" y="320"/>
                  </a:lnTo>
                  <a:lnTo>
                    <a:pt x="1322" y="318"/>
                  </a:lnTo>
                  <a:lnTo>
                    <a:pt x="1331" y="318"/>
                  </a:lnTo>
                  <a:lnTo>
                    <a:pt x="1333" y="318"/>
                  </a:lnTo>
                  <a:lnTo>
                    <a:pt x="1336" y="318"/>
                  </a:lnTo>
                  <a:lnTo>
                    <a:pt x="1333" y="324"/>
                  </a:lnTo>
                  <a:lnTo>
                    <a:pt x="1331" y="324"/>
                  </a:lnTo>
                  <a:lnTo>
                    <a:pt x="1331" y="326"/>
                  </a:lnTo>
                  <a:lnTo>
                    <a:pt x="1331" y="330"/>
                  </a:lnTo>
                  <a:lnTo>
                    <a:pt x="1335" y="330"/>
                  </a:lnTo>
                  <a:lnTo>
                    <a:pt x="1339" y="331"/>
                  </a:lnTo>
                  <a:lnTo>
                    <a:pt x="1342" y="331"/>
                  </a:lnTo>
                  <a:lnTo>
                    <a:pt x="1345" y="333"/>
                  </a:lnTo>
                  <a:lnTo>
                    <a:pt x="1346" y="331"/>
                  </a:lnTo>
                  <a:lnTo>
                    <a:pt x="1348" y="330"/>
                  </a:lnTo>
                  <a:lnTo>
                    <a:pt x="1349" y="328"/>
                  </a:lnTo>
                  <a:lnTo>
                    <a:pt x="1351" y="327"/>
                  </a:lnTo>
                  <a:lnTo>
                    <a:pt x="1354" y="327"/>
                  </a:lnTo>
                  <a:lnTo>
                    <a:pt x="1342" y="346"/>
                  </a:lnTo>
                  <a:lnTo>
                    <a:pt x="1344" y="346"/>
                  </a:lnTo>
                  <a:lnTo>
                    <a:pt x="1346" y="346"/>
                  </a:lnTo>
                  <a:lnTo>
                    <a:pt x="1348" y="346"/>
                  </a:lnTo>
                  <a:lnTo>
                    <a:pt x="1348" y="349"/>
                  </a:lnTo>
                  <a:lnTo>
                    <a:pt x="1346" y="350"/>
                  </a:lnTo>
                  <a:lnTo>
                    <a:pt x="1344" y="350"/>
                  </a:lnTo>
                  <a:lnTo>
                    <a:pt x="1339" y="351"/>
                  </a:lnTo>
                  <a:lnTo>
                    <a:pt x="1342" y="360"/>
                  </a:lnTo>
                  <a:lnTo>
                    <a:pt x="1342" y="366"/>
                  </a:lnTo>
                  <a:lnTo>
                    <a:pt x="1342" y="373"/>
                  </a:lnTo>
                  <a:lnTo>
                    <a:pt x="1342" y="382"/>
                  </a:lnTo>
                  <a:lnTo>
                    <a:pt x="1349" y="385"/>
                  </a:lnTo>
                  <a:lnTo>
                    <a:pt x="1354" y="386"/>
                  </a:lnTo>
                  <a:lnTo>
                    <a:pt x="1367" y="387"/>
                  </a:lnTo>
                  <a:lnTo>
                    <a:pt x="1368" y="395"/>
                  </a:lnTo>
                  <a:lnTo>
                    <a:pt x="1369" y="402"/>
                  </a:lnTo>
                  <a:lnTo>
                    <a:pt x="1371" y="402"/>
                  </a:lnTo>
                  <a:lnTo>
                    <a:pt x="1372" y="402"/>
                  </a:lnTo>
                  <a:lnTo>
                    <a:pt x="1375" y="400"/>
                  </a:lnTo>
                  <a:lnTo>
                    <a:pt x="1378" y="396"/>
                  </a:lnTo>
                  <a:lnTo>
                    <a:pt x="1384" y="402"/>
                  </a:lnTo>
                  <a:lnTo>
                    <a:pt x="1390" y="406"/>
                  </a:lnTo>
                  <a:lnTo>
                    <a:pt x="1395" y="403"/>
                  </a:lnTo>
                  <a:lnTo>
                    <a:pt x="1400" y="400"/>
                  </a:lnTo>
                  <a:lnTo>
                    <a:pt x="1403" y="399"/>
                  </a:lnTo>
                  <a:lnTo>
                    <a:pt x="1404" y="395"/>
                  </a:lnTo>
                  <a:lnTo>
                    <a:pt x="1404" y="393"/>
                  </a:lnTo>
                  <a:lnTo>
                    <a:pt x="1404" y="390"/>
                  </a:lnTo>
                  <a:lnTo>
                    <a:pt x="1405" y="387"/>
                  </a:lnTo>
                  <a:lnTo>
                    <a:pt x="1407" y="387"/>
                  </a:lnTo>
                  <a:lnTo>
                    <a:pt x="1408" y="387"/>
                  </a:lnTo>
                  <a:lnTo>
                    <a:pt x="1411" y="390"/>
                  </a:lnTo>
                  <a:lnTo>
                    <a:pt x="1411" y="389"/>
                  </a:lnTo>
                  <a:lnTo>
                    <a:pt x="1411" y="386"/>
                  </a:lnTo>
                  <a:lnTo>
                    <a:pt x="1411" y="382"/>
                  </a:lnTo>
                  <a:lnTo>
                    <a:pt x="1413" y="380"/>
                  </a:lnTo>
                  <a:lnTo>
                    <a:pt x="1416" y="379"/>
                  </a:lnTo>
                  <a:lnTo>
                    <a:pt x="1418" y="377"/>
                  </a:lnTo>
                  <a:lnTo>
                    <a:pt x="1420" y="376"/>
                  </a:lnTo>
                  <a:lnTo>
                    <a:pt x="1420" y="379"/>
                  </a:lnTo>
                  <a:lnTo>
                    <a:pt x="1418" y="382"/>
                  </a:lnTo>
                  <a:lnTo>
                    <a:pt x="1420" y="383"/>
                  </a:lnTo>
                  <a:lnTo>
                    <a:pt x="1420" y="385"/>
                  </a:lnTo>
                  <a:lnTo>
                    <a:pt x="1423" y="385"/>
                  </a:lnTo>
                  <a:lnTo>
                    <a:pt x="1424" y="374"/>
                  </a:lnTo>
                  <a:lnTo>
                    <a:pt x="1427" y="367"/>
                  </a:lnTo>
                  <a:lnTo>
                    <a:pt x="1436" y="349"/>
                  </a:lnTo>
                  <a:lnTo>
                    <a:pt x="1444" y="349"/>
                  </a:lnTo>
                  <a:lnTo>
                    <a:pt x="1444" y="351"/>
                  </a:lnTo>
                  <a:lnTo>
                    <a:pt x="1443" y="353"/>
                  </a:lnTo>
                  <a:lnTo>
                    <a:pt x="1441" y="356"/>
                  </a:lnTo>
                  <a:lnTo>
                    <a:pt x="1441" y="360"/>
                  </a:lnTo>
                  <a:lnTo>
                    <a:pt x="1447" y="363"/>
                  </a:lnTo>
                  <a:lnTo>
                    <a:pt x="1446" y="372"/>
                  </a:lnTo>
                  <a:lnTo>
                    <a:pt x="1447" y="376"/>
                  </a:lnTo>
                  <a:lnTo>
                    <a:pt x="1447" y="385"/>
                  </a:lnTo>
                  <a:lnTo>
                    <a:pt x="1449" y="386"/>
                  </a:lnTo>
                  <a:lnTo>
                    <a:pt x="1449" y="387"/>
                  </a:lnTo>
                  <a:lnTo>
                    <a:pt x="1449" y="389"/>
                  </a:lnTo>
                  <a:lnTo>
                    <a:pt x="1450" y="390"/>
                  </a:lnTo>
                  <a:lnTo>
                    <a:pt x="1456" y="390"/>
                  </a:lnTo>
                  <a:lnTo>
                    <a:pt x="1460" y="390"/>
                  </a:lnTo>
                  <a:lnTo>
                    <a:pt x="1469" y="406"/>
                  </a:lnTo>
                  <a:lnTo>
                    <a:pt x="1456" y="415"/>
                  </a:lnTo>
                  <a:lnTo>
                    <a:pt x="1464" y="415"/>
                  </a:lnTo>
                  <a:lnTo>
                    <a:pt x="1475" y="415"/>
                  </a:lnTo>
                  <a:lnTo>
                    <a:pt x="1473" y="419"/>
                  </a:lnTo>
                  <a:lnTo>
                    <a:pt x="1472" y="423"/>
                  </a:lnTo>
                  <a:lnTo>
                    <a:pt x="1476" y="429"/>
                  </a:lnTo>
                  <a:lnTo>
                    <a:pt x="1479" y="434"/>
                  </a:lnTo>
                  <a:lnTo>
                    <a:pt x="1482" y="434"/>
                  </a:lnTo>
                  <a:lnTo>
                    <a:pt x="1483" y="435"/>
                  </a:lnTo>
                  <a:lnTo>
                    <a:pt x="1486" y="435"/>
                  </a:lnTo>
                  <a:lnTo>
                    <a:pt x="1486" y="438"/>
                  </a:lnTo>
                  <a:lnTo>
                    <a:pt x="1486" y="442"/>
                  </a:lnTo>
                  <a:lnTo>
                    <a:pt x="1486" y="448"/>
                  </a:lnTo>
                  <a:lnTo>
                    <a:pt x="1493" y="451"/>
                  </a:lnTo>
                  <a:lnTo>
                    <a:pt x="1499" y="454"/>
                  </a:lnTo>
                  <a:lnTo>
                    <a:pt x="1499" y="462"/>
                  </a:lnTo>
                  <a:lnTo>
                    <a:pt x="1492" y="462"/>
                  </a:lnTo>
                  <a:lnTo>
                    <a:pt x="1480" y="462"/>
                  </a:lnTo>
                  <a:lnTo>
                    <a:pt x="1482" y="464"/>
                  </a:lnTo>
                  <a:lnTo>
                    <a:pt x="1483" y="465"/>
                  </a:lnTo>
                  <a:lnTo>
                    <a:pt x="1486" y="465"/>
                  </a:lnTo>
                  <a:lnTo>
                    <a:pt x="1483" y="475"/>
                  </a:lnTo>
                  <a:lnTo>
                    <a:pt x="1485" y="475"/>
                  </a:lnTo>
                  <a:lnTo>
                    <a:pt x="1486" y="475"/>
                  </a:lnTo>
                  <a:lnTo>
                    <a:pt x="1489" y="472"/>
                  </a:lnTo>
                  <a:lnTo>
                    <a:pt x="1495" y="487"/>
                  </a:lnTo>
                  <a:lnTo>
                    <a:pt x="1498" y="487"/>
                  </a:lnTo>
                  <a:lnTo>
                    <a:pt x="1502" y="487"/>
                  </a:lnTo>
                  <a:lnTo>
                    <a:pt x="1505" y="488"/>
                  </a:lnTo>
                  <a:lnTo>
                    <a:pt x="1506" y="491"/>
                  </a:lnTo>
                  <a:lnTo>
                    <a:pt x="1509" y="494"/>
                  </a:lnTo>
                  <a:lnTo>
                    <a:pt x="1511" y="495"/>
                  </a:lnTo>
                  <a:lnTo>
                    <a:pt x="1513" y="495"/>
                  </a:lnTo>
                  <a:lnTo>
                    <a:pt x="1515" y="497"/>
                  </a:lnTo>
                  <a:lnTo>
                    <a:pt x="1515" y="500"/>
                  </a:lnTo>
                  <a:lnTo>
                    <a:pt x="1515" y="503"/>
                  </a:lnTo>
                  <a:lnTo>
                    <a:pt x="1513" y="506"/>
                  </a:lnTo>
                  <a:lnTo>
                    <a:pt x="1513" y="508"/>
                  </a:lnTo>
                  <a:lnTo>
                    <a:pt x="1531" y="513"/>
                  </a:lnTo>
                  <a:lnTo>
                    <a:pt x="1532" y="511"/>
                  </a:lnTo>
                  <a:lnTo>
                    <a:pt x="1535" y="511"/>
                  </a:lnTo>
                  <a:lnTo>
                    <a:pt x="1544" y="508"/>
                  </a:lnTo>
                  <a:lnTo>
                    <a:pt x="1545" y="511"/>
                  </a:lnTo>
                  <a:lnTo>
                    <a:pt x="1545" y="514"/>
                  </a:lnTo>
                  <a:lnTo>
                    <a:pt x="1545" y="517"/>
                  </a:lnTo>
                  <a:lnTo>
                    <a:pt x="1547" y="520"/>
                  </a:lnTo>
                  <a:lnTo>
                    <a:pt x="1552" y="523"/>
                  </a:lnTo>
                  <a:lnTo>
                    <a:pt x="1555" y="523"/>
                  </a:lnTo>
                  <a:lnTo>
                    <a:pt x="1557" y="521"/>
                  </a:lnTo>
                  <a:lnTo>
                    <a:pt x="1558" y="521"/>
                  </a:lnTo>
                  <a:lnTo>
                    <a:pt x="1558" y="517"/>
                  </a:lnTo>
                  <a:lnTo>
                    <a:pt x="1562" y="520"/>
                  </a:lnTo>
                  <a:lnTo>
                    <a:pt x="1562" y="521"/>
                  </a:lnTo>
                  <a:lnTo>
                    <a:pt x="1561" y="523"/>
                  </a:lnTo>
                  <a:lnTo>
                    <a:pt x="1562" y="529"/>
                  </a:lnTo>
                  <a:lnTo>
                    <a:pt x="1568" y="527"/>
                  </a:lnTo>
                  <a:lnTo>
                    <a:pt x="1570" y="526"/>
                  </a:lnTo>
                  <a:lnTo>
                    <a:pt x="1571" y="526"/>
                  </a:lnTo>
                  <a:lnTo>
                    <a:pt x="1570" y="527"/>
                  </a:lnTo>
                  <a:lnTo>
                    <a:pt x="1567" y="531"/>
                  </a:lnTo>
                  <a:lnTo>
                    <a:pt x="1565" y="534"/>
                  </a:lnTo>
                  <a:lnTo>
                    <a:pt x="1562" y="537"/>
                  </a:lnTo>
                  <a:lnTo>
                    <a:pt x="1560" y="537"/>
                  </a:lnTo>
                  <a:lnTo>
                    <a:pt x="1555" y="539"/>
                  </a:lnTo>
                  <a:lnTo>
                    <a:pt x="1551" y="539"/>
                  </a:lnTo>
                  <a:lnTo>
                    <a:pt x="1547" y="540"/>
                  </a:lnTo>
                  <a:lnTo>
                    <a:pt x="1542" y="542"/>
                  </a:lnTo>
                  <a:lnTo>
                    <a:pt x="1538" y="546"/>
                  </a:lnTo>
                  <a:lnTo>
                    <a:pt x="1534" y="550"/>
                  </a:lnTo>
                  <a:lnTo>
                    <a:pt x="1529" y="553"/>
                  </a:lnTo>
                  <a:lnTo>
                    <a:pt x="1526" y="553"/>
                  </a:lnTo>
                  <a:lnTo>
                    <a:pt x="1522" y="553"/>
                  </a:lnTo>
                  <a:lnTo>
                    <a:pt x="1518" y="553"/>
                  </a:lnTo>
                  <a:lnTo>
                    <a:pt x="1513" y="553"/>
                  </a:lnTo>
                  <a:lnTo>
                    <a:pt x="1515" y="554"/>
                  </a:lnTo>
                  <a:lnTo>
                    <a:pt x="1515" y="557"/>
                  </a:lnTo>
                  <a:lnTo>
                    <a:pt x="1515" y="560"/>
                  </a:lnTo>
                  <a:lnTo>
                    <a:pt x="1515" y="563"/>
                  </a:lnTo>
                  <a:lnTo>
                    <a:pt x="1516" y="563"/>
                  </a:lnTo>
                  <a:lnTo>
                    <a:pt x="1516" y="565"/>
                  </a:lnTo>
                  <a:lnTo>
                    <a:pt x="1518" y="565"/>
                  </a:lnTo>
                  <a:lnTo>
                    <a:pt x="1522" y="565"/>
                  </a:lnTo>
                  <a:lnTo>
                    <a:pt x="1522" y="559"/>
                  </a:lnTo>
                  <a:lnTo>
                    <a:pt x="1535" y="553"/>
                  </a:lnTo>
                  <a:lnTo>
                    <a:pt x="1547" y="547"/>
                  </a:lnTo>
                  <a:lnTo>
                    <a:pt x="1552" y="546"/>
                  </a:lnTo>
                  <a:lnTo>
                    <a:pt x="1561" y="544"/>
                  </a:lnTo>
                  <a:lnTo>
                    <a:pt x="1558" y="542"/>
                  </a:lnTo>
                  <a:lnTo>
                    <a:pt x="1558" y="540"/>
                  </a:lnTo>
                  <a:lnTo>
                    <a:pt x="1561" y="539"/>
                  </a:lnTo>
                  <a:lnTo>
                    <a:pt x="1565" y="539"/>
                  </a:lnTo>
                  <a:lnTo>
                    <a:pt x="1571" y="540"/>
                  </a:lnTo>
                  <a:lnTo>
                    <a:pt x="1574" y="542"/>
                  </a:lnTo>
                  <a:lnTo>
                    <a:pt x="1578" y="544"/>
                  </a:lnTo>
                  <a:lnTo>
                    <a:pt x="1583" y="550"/>
                  </a:lnTo>
                  <a:lnTo>
                    <a:pt x="1585" y="552"/>
                  </a:lnTo>
                  <a:lnTo>
                    <a:pt x="1588" y="553"/>
                  </a:lnTo>
                  <a:lnTo>
                    <a:pt x="1591" y="553"/>
                  </a:lnTo>
                  <a:lnTo>
                    <a:pt x="1593" y="552"/>
                  </a:lnTo>
                  <a:lnTo>
                    <a:pt x="1596" y="550"/>
                  </a:lnTo>
                  <a:lnTo>
                    <a:pt x="1597" y="550"/>
                  </a:lnTo>
                  <a:lnTo>
                    <a:pt x="1598" y="578"/>
                  </a:lnTo>
                  <a:lnTo>
                    <a:pt x="1596" y="582"/>
                  </a:lnTo>
                  <a:lnTo>
                    <a:pt x="1588" y="589"/>
                  </a:lnTo>
                  <a:lnTo>
                    <a:pt x="1577" y="598"/>
                  </a:lnTo>
                  <a:lnTo>
                    <a:pt x="1572" y="596"/>
                  </a:lnTo>
                  <a:lnTo>
                    <a:pt x="1570" y="596"/>
                  </a:lnTo>
                  <a:lnTo>
                    <a:pt x="1570" y="595"/>
                  </a:lnTo>
                  <a:lnTo>
                    <a:pt x="1571" y="595"/>
                  </a:lnTo>
                  <a:lnTo>
                    <a:pt x="1558" y="599"/>
                  </a:lnTo>
                  <a:lnTo>
                    <a:pt x="1551" y="601"/>
                  </a:lnTo>
                  <a:lnTo>
                    <a:pt x="1547" y="603"/>
                  </a:lnTo>
                  <a:lnTo>
                    <a:pt x="1545" y="605"/>
                  </a:lnTo>
                  <a:lnTo>
                    <a:pt x="1544" y="608"/>
                  </a:lnTo>
                  <a:lnTo>
                    <a:pt x="1544" y="612"/>
                  </a:lnTo>
                  <a:lnTo>
                    <a:pt x="1544" y="616"/>
                  </a:lnTo>
                  <a:lnTo>
                    <a:pt x="1544" y="619"/>
                  </a:lnTo>
                  <a:lnTo>
                    <a:pt x="1541" y="622"/>
                  </a:lnTo>
                  <a:lnTo>
                    <a:pt x="1538" y="622"/>
                  </a:lnTo>
                  <a:lnTo>
                    <a:pt x="1534" y="624"/>
                  </a:lnTo>
                  <a:lnTo>
                    <a:pt x="1529" y="625"/>
                  </a:lnTo>
                  <a:lnTo>
                    <a:pt x="1529" y="626"/>
                  </a:lnTo>
                  <a:lnTo>
                    <a:pt x="1529" y="629"/>
                  </a:lnTo>
                  <a:lnTo>
                    <a:pt x="1528" y="632"/>
                  </a:lnTo>
                  <a:lnTo>
                    <a:pt x="1528" y="634"/>
                  </a:lnTo>
                  <a:lnTo>
                    <a:pt x="1525" y="634"/>
                  </a:lnTo>
                  <a:lnTo>
                    <a:pt x="1522" y="634"/>
                  </a:lnTo>
                  <a:lnTo>
                    <a:pt x="1519" y="632"/>
                  </a:lnTo>
                  <a:lnTo>
                    <a:pt x="1516" y="634"/>
                  </a:lnTo>
                  <a:lnTo>
                    <a:pt x="1516" y="639"/>
                  </a:lnTo>
                  <a:lnTo>
                    <a:pt x="1512" y="639"/>
                  </a:lnTo>
                  <a:lnTo>
                    <a:pt x="1509" y="638"/>
                  </a:lnTo>
                  <a:lnTo>
                    <a:pt x="1506" y="637"/>
                  </a:lnTo>
                  <a:lnTo>
                    <a:pt x="1505" y="637"/>
                  </a:lnTo>
                  <a:lnTo>
                    <a:pt x="1502" y="637"/>
                  </a:lnTo>
                  <a:lnTo>
                    <a:pt x="1502" y="642"/>
                  </a:lnTo>
                  <a:lnTo>
                    <a:pt x="1495" y="642"/>
                  </a:lnTo>
                  <a:lnTo>
                    <a:pt x="1492" y="637"/>
                  </a:lnTo>
                  <a:lnTo>
                    <a:pt x="1489" y="634"/>
                  </a:lnTo>
                  <a:lnTo>
                    <a:pt x="1488" y="634"/>
                  </a:lnTo>
                  <a:lnTo>
                    <a:pt x="1486" y="634"/>
                  </a:lnTo>
                  <a:lnTo>
                    <a:pt x="1485" y="635"/>
                  </a:lnTo>
                  <a:lnTo>
                    <a:pt x="1483" y="638"/>
                  </a:lnTo>
                  <a:lnTo>
                    <a:pt x="1483" y="639"/>
                  </a:lnTo>
                  <a:lnTo>
                    <a:pt x="1479" y="639"/>
                  </a:lnTo>
                  <a:lnTo>
                    <a:pt x="1477" y="638"/>
                  </a:lnTo>
                  <a:lnTo>
                    <a:pt x="1477" y="637"/>
                  </a:lnTo>
                  <a:lnTo>
                    <a:pt x="1476" y="635"/>
                  </a:lnTo>
                  <a:lnTo>
                    <a:pt x="1475" y="634"/>
                  </a:lnTo>
                  <a:lnTo>
                    <a:pt x="1470" y="634"/>
                  </a:lnTo>
                  <a:lnTo>
                    <a:pt x="1467" y="635"/>
                  </a:lnTo>
                  <a:lnTo>
                    <a:pt x="1466" y="638"/>
                  </a:lnTo>
                  <a:lnTo>
                    <a:pt x="1464" y="638"/>
                  </a:lnTo>
                  <a:lnTo>
                    <a:pt x="1463" y="639"/>
                  </a:lnTo>
                  <a:lnTo>
                    <a:pt x="1459" y="639"/>
                  </a:lnTo>
                  <a:lnTo>
                    <a:pt x="1452" y="639"/>
                  </a:lnTo>
                  <a:lnTo>
                    <a:pt x="1437" y="638"/>
                  </a:lnTo>
                  <a:lnTo>
                    <a:pt x="1420" y="637"/>
                  </a:lnTo>
                  <a:lnTo>
                    <a:pt x="1411" y="638"/>
                  </a:lnTo>
                  <a:lnTo>
                    <a:pt x="1403" y="639"/>
                  </a:lnTo>
                  <a:lnTo>
                    <a:pt x="1401" y="641"/>
                  </a:lnTo>
                  <a:lnTo>
                    <a:pt x="1398" y="642"/>
                  </a:lnTo>
                  <a:lnTo>
                    <a:pt x="1394" y="647"/>
                  </a:lnTo>
                  <a:lnTo>
                    <a:pt x="1391" y="649"/>
                  </a:lnTo>
                  <a:lnTo>
                    <a:pt x="1390" y="652"/>
                  </a:lnTo>
                  <a:lnTo>
                    <a:pt x="1375" y="670"/>
                  </a:lnTo>
                  <a:lnTo>
                    <a:pt x="1372" y="670"/>
                  </a:lnTo>
                  <a:lnTo>
                    <a:pt x="1371" y="670"/>
                  </a:lnTo>
                  <a:lnTo>
                    <a:pt x="1369" y="668"/>
                  </a:lnTo>
                  <a:lnTo>
                    <a:pt x="1368" y="668"/>
                  </a:lnTo>
                  <a:lnTo>
                    <a:pt x="1367" y="670"/>
                  </a:lnTo>
                  <a:lnTo>
                    <a:pt x="1367" y="671"/>
                  </a:lnTo>
                  <a:lnTo>
                    <a:pt x="1367" y="674"/>
                  </a:lnTo>
                  <a:lnTo>
                    <a:pt x="1367" y="675"/>
                  </a:lnTo>
                  <a:lnTo>
                    <a:pt x="1367" y="678"/>
                  </a:lnTo>
                  <a:lnTo>
                    <a:pt x="1365" y="678"/>
                  </a:lnTo>
                  <a:lnTo>
                    <a:pt x="1362" y="677"/>
                  </a:lnTo>
                  <a:lnTo>
                    <a:pt x="1361" y="677"/>
                  </a:lnTo>
                  <a:lnTo>
                    <a:pt x="1358" y="678"/>
                  </a:lnTo>
                  <a:lnTo>
                    <a:pt x="1355" y="681"/>
                  </a:lnTo>
                  <a:lnTo>
                    <a:pt x="1354" y="685"/>
                  </a:lnTo>
                  <a:lnTo>
                    <a:pt x="1351" y="691"/>
                  </a:lnTo>
                  <a:lnTo>
                    <a:pt x="1348" y="694"/>
                  </a:lnTo>
                  <a:lnTo>
                    <a:pt x="1345" y="696"/>
                  </a:lnTo>
                  <a:lnTo>
                    <a:pt x="1344" y="696"/>
                  </a:lnTo>
                  <a:lnTo>
                    <a:pt x="1341" y="696"/>
                  </a:lnTo>
                  <a:lnTo>
                    <a:pt x="1339" y="697"/>
                  </a:lnTo>
                  <a:lnTo>
                    <a:pt x="1339" y="698"/>
                  </a:lnTo>
                  <a:lnTo>
                    <a:pt x="1339" y="700"/>
                  </a:lnTo>
                  <a:lnTo>
                    <a:pt x="1341" y="700"/>
                  </a:lnTo>
                  <a:lnTo>
                    <a:pt x="1345" y="700"/>
                  </a:lnTo>
                  <a:lnTo>
                    <a:pt x="1339" y="713"/>
                  </a:lnTo>
                  <a:lnTo>
                    <a:pt x="1331" y="727"/>
                  </a:lnTo>
                  <a:lnTo>
                    <a:pt x="1344" y="711"/>
                  </a:lnTo>
                  <a:lnTo>
                    <a:pt x="1351" y="704"/>
                  </a:lnTo>
                  <a:lnTo>
                    <a:pt x="1358" y="696"/>
                  </a:lnTo>
                  <a:lnTo>
                    <a:pt x="1365" y="690"/>
                  </a:lnTo>
                  <a:lnTo>
                    <a:pt x="1374" y="683"/>
                  </a:lnTo>
                  <a:lnTo>
                    <a:pt x="1382" y="677"/>
                  </a:lnTo>
                  <a:lnTo>
                    <a:pt x="1391" y="673"/>
                  </a:lnTo>
                  <a:lnTo>
                    <a:pt x="1397" y="670"/>
                  </a:lnTo>
                  <a:lnTo>
                    <a:pt x="1403" y="667"/>
                  </a:lnTo>
                  <a:lnTo>
                    <a:pt x="1411" y="664"/>
                  </a:lnTo>
                  <a:lnTo>
                    <a:pt x="1420" y="662"/>
                  </a:lnTo>
                  <a:lnTo>
                    <a:pt x="1424" y="661"/>
                  </a:lnTo>
                  <a:lnTo>
                    <a:pt x="1428" y="661"/>
                  </a:lnTo>
                  <a:lnTo>
                    <a:pt x="1434" y="662"/>
                  </a:lnTo>
                  <a:lnTo>
                    <a:pt x="1439" y="664"/>
                  </a:lnTo>
                  <a:lnTo>
                    <a:pt x="1439" y="667"/>
                  </a:lnTo>
                  <a:lnTo>
                    <a:pt x="1440" y="670"/>
                  </a:lnTo>
                  <a:lnTo>
                    <a:pt x="1441" y="671"/>
                  </a:lnTo>
                  <a:lnTo>
                    <a:pt x="1447" y="675"/>
                  </a:lnTo>
                  <a:lnTo>
                    <a:pt x="1444" y="678"/>
                  </a:lnTo>
                  <a:lnTo>
                    <a:pt x="1443" y="678"/>
                  </a:lnTo>
                  <a:lnTo>
                    <a:pt x="1441" y="678"/>
                  </a:lnTo>
                  <a:lnTo>
                    <a:pt x="1441" y="681"/>
                  </a:lnTo>
                  <a:lnTo>
                    <a:pt x="1441" y="684"/>
                  </a:lnTo>
                  <a:lnTo>
                    <a:pt x="1441" y="688"/>
                  </a:lnTo>
                  <a:lnTo>
                    <a:pt x="1441" y="690"/>
                  </a:lnTo>
                  <a:lnTo>
                    <a:pt x="1441" y="691"/>
                  </a:lnTo>
                  <a:lnTo>
                    <a:pt x="1437" y="691"/>
                  </a:lnTo>
                  <a:lnTo>
                    <a:pt x="1433" y="691"/>
                  </a:lnTo>
                  <a:lnTo>
                    <a:pt x="1433" y="693"/>
                  </a:lnTo>
                  <a:lnTo>
                    <a:pt x="1431" y="697"/>
                  </a:lnTo>
                  <a:lnTo>
                    <a:pt x="1430" y="703"/>
                  </a:lnTo>
                  <a:lnTo>
                    <a:pt x="1426" y="703"/>
                  </a:lnTo>
                  <a:lnTo>
                    <a:pt x="1423" y="706"/>
                  </a:lnTo>
                  <a:lnTo>
                    <a:pt x="1417" y="697"/>
                  </a:lnTo>
                  <a:lnTo>
                    <a:pt x="1414" y="697"/>
                  </a:lnTo>
                  <a:lnTo>
                    <a:pt x="1413" y="698"/>
                  </a:lnTo>
                  <a:lnTo>
                    <a:pt x="1413" y="700"/>
                  </a:lnTo>
                  <a:lnTo>
                    <a:pt x="1411" y="700"/>
                  </a:lnTo>
                  <a:lnTo>
                    <a:pt x="1410" y="700"/>
                  </a:lnTo>
                  <a:lnTo>
                    <a:pt x="1408" y="700"/>
                  </a:lnTo>
                  <a:lnTo>
                    <a:pt x="1411" y="706"/>
                  </a:lnTo>
                  <a:lnTo>
                    <a:pt x="1414" y="711"/>
                  </a:lnTo>
                  <a:lnTo>
                    <a:pt x="1411" y="711"/>
                  </a:lnTo>
                  <a:lnTo>
                    <a:pt x="1413" y="711"/>
                  </a:lnTo>
                  <a:lnTo>
                    <a:pt x="1420" y="710"/>
                  </a:lnTo>
                  <a:lnTo>
                    <a:pt x="1430" y="709"/>
                  </a:lnTo>
                  <a:lnTo>
                    <a:pt x="1436" y="709"/>
                  </a:lnTo>
                  <a:lnTo>
                    <a:pt x="1437" y="710"/>
                  </a:lnTo>
                  <a:lnTo>
                    <a:pt x="1437" y="713"/>
                  </a:lnTo>
                  <a:lnTo>
                    <a:pt x="1436" y="716"/>
                  </a:lnTo>
                  <a:lnTo>
                    <a:pt x="1433" y="721"/>
                  </a:lnTo>
                  <a:lnTo>
                    <a:pt x="1434" y="723"/>
                  </a:lnTo>
                  <a:lnTo>
                    <a:pt x="1433" y="726"/>
                  </a:lnTo>
                  <a:lnTo>
                    <a:pt x="1430" y="733"/>
                  </a:lnTo>
                  <a:lnTo>
                    <a:pt x="1433" y="733"/>
                  </a:lnTo>
                  <a:lnTo>
                    <a:pt x="1433" y="732"/>
                  </a:lnTo>
                  <a:lnTo>
                    <a:pt x="1434" y="732"/>
                  </a:lnTo>
                  <a:lnTo>
                    <a:pt x="1439" y="730"/>
                  </a:lnTo>
                  <a:lnTo>
                    <a:pt x="1439" y="733"/>
                  </a:lnTo>
                  <a:lnTo>
                    <a:pt x="1439" y="734"/>
                  </a:lnTo>
                  <a:lnTo>
                    <a:pt x="1439" y="736"/>
                  </a:lnTo>
                  <a:lnTo>
                    <a:pt x="1436" y="736"/>
                  </a:lnTo>
                  <a:lnTo>
                    <a:pt x="1437" y="736"/>
                  </a:lnTo>
                  <a:lnTo>
                    <a:pt x="1437" y="737"/>
                  </a:lnTo>
                  <a:lnTo>
                    <a:pt x="1437" y="742"/>
                  </a:lnTo>
                  <a:lnTo>
                    <a:pt x="1436" y="749"/>
                  </a:lnTo>
                  <a:lnTo>
                    <a:pt x="1441" y="752"/>
                  </a:lnTo>
                  <a:lnTo>
                    <a:pt x="1444" y="752"/>
                  </a:lnTo>
                  <a:lnTo>
                    <a:pt x="1456" y="755"/>
                  </a:lnTo>
                  <a:lnTo>
                    <a:pt x="1453" y="757"/>
                  </a:lnTo>
                  <a:lnTo>
                    <a:pt x="1453" y="759"/>
                  </a:lnTo>
                  <a:lnTo>
                    <a:pt x="1453" y="760"/>
                  </a:lnTo>
                  <a:lnTo>
                    <a:pt x="1447" y="760"/>
                  </a:lnTo>
                  <a:lnTo>
                    <a:pt x="1449" y="763"/>
                  </a:lnTo>
                  <a:lnTo>
                    <a:pt x="1450" y="765"/>
                  </a:lnTo>
                  <a:lnTo>
                    <a:pt x="1450" y="766"/>
                  </a:lnTo>
                  <a:lnTo>
                    <a:pt x="1452" y="766"/>
                  </a:lnTo>
                  <a:lnTo>
                    <a:pt x="1453" y="765"/>
                  </a:lnTo>
                  <a:lnTo>
                    <a:pt x="1454" y="763"/>
                  </a:lnTo>
                  <a:lnTo>
                    <a:pt x="1459" y="763"/>
                  </a:lnTo>
                  <a:lnTo>
                    <a:pt x="1463" y="769"/>
                  </a:lnTo>
                  <a:lnTo>
                    <a:pt x="1467" y="770"/>
                  </a:lnTo>
                  <a:lnTo>
                    <a:pt x="1472" y="770"/>
                  </a:lnTo>
                  <a:lnTo>
                    <a:pt x="1475" y="770"/>
                  </a:lnTo>
                  <a:lnTo>
                    <a:pt x="1477" y="769"/>
                  </a:lnTo>
                  <a:lnTo>
                    <a:pt x="1480" y="768"/>
                  </a:lnTo>
                  <a:lnTo>
                    <a:pt x="1483" y="765"/>
                  </a:lnTo>
                  <a:lnTo>
                    <a:pt x="1489" y="760"/>
                  </a:lnTo>
                  <a:lnTo>
                    <a:pt x="1492" y="769"/>
                  </a:lnTo>
                  <a:lnTo>
                    <a:pt x="1492" y="773"/>
                  </a:lnTo>
                  <a:lnTo>
                    <a:pt x="1495" y="778"/>
                  </a:lnTo>
                  <a:lnTo>
                    <a:pt x="1489" y="778"/>
                  </a:lnTo>
                  <a:lnTo>
                    <a:pt x="1489" y="782"/>
                  </a:lnTo>
                  <a:lnTo>
                    <a:pt x="1486" y="786"/>
                  </a:lnTo>
                  <a:lnTo>
                    <a:pt x="1482" y="789"/>
                  </a:lnTo>
                  <a:lnTo>
                    <a:pt x="1472" y="793"/>
                  </a:lnTo>
                  <a:lnTo>
                    <a:pt x="1472" y="796"/>
                  </a:lnTo>
                  <a:lnTo>
                    <a:pt x="1469" y="796"/>
                  </a:lnTo>
                  <a:lnTo>
                    <a:pt x="1464" y="796"/>
                  </a:lnTo>
                  <a:lnTo>
                    <a:pt x="1462" y="796"/>
                  </a:lnTo>
                  <a:lnTo>
                    <a:pt x="1460" y="796"/>
                  </a:lnTo>
                  <a:lnTo>
                    <a:pt x="1459" y="796"/>
                  </a:lnTo>
                  <a:lnTo>
                    <a:pt x="1457" y="798"/>
                  </a:lnTo>
                  <a:lnTo>
                    <a:pt x="1456" y="801"/>
                  </a:lnTo>
                  <a:lnTo>
                    <a:pt x="1456" y="805"/>
                  </a:lnTo>
                  <a:lnTo>
                    <a:pt x="1453" y="805"/>
                  </a:lnTo>
                  <a:lnTo>
                    <a:pt x="1452" y="805"/>
                  </a:lnTo>
                  <a:lnTo>
                    <a:pt x="1450" y="802"/>
                  </a:lnTo>
                  <a:lnTo>
                    <a:pt x="1449" y="801"/>
                  </a:lnTo>
                  <a:lnTo>
                    <a:pt x="1447" y="802"/>
                  </a:lnTo>
                  <a:lnTo>
                    <a:pt x="1444" y="805"/>
                  </a:lnTo>
                  <a:lnTo>
                    <a:pt x="1443" y="806"/>
                  </a:lnTo>
                  <a:lnTo>
                    <a:pt x="1443" y="808"/>
                  </a:lnTo>
                  <a:lnTo>
                    <a:pt x="1443" y="811"/>
                  </a:lnTo>
                  <a:lnTo>
                    <a:pt x="1443" y="815"/>
                  </a:lnTo>
                  <a:lnTo>
                    <a:pt x="1441" y="818"/>
                  </a:lnTo>
                  <a:lnTo>
                    <a:pt x="1430" y="827"/>
                  </a:lnTo>
                  <a:lnTo>
                    <a:pt x="1428" y="825"/>
                  </a:lnTo>
                  <a:lnTo>
                    <a:pt x="1428" y="824"/>
                  </a:lnTo>
                  <a:lnTo>
                    <a:pt x="1427" y="821"/>
                  </a:lnTo>
                  <a:lnTo>
                    <a:pt x="1426" y="821"/>
                  </a:lnTo>
                  <a:lnTo>
                    <a:pt x="1424" y="822"/>
                  </a:lnTo>
                  <a:lnTo>
                    <a:pt x="1423" y="824"/>
                  </a:lnTo>
                  <a:lnTo>
                    <a:pt x="1420" y="824"/>
                  </a:lnTo>
                  <a:lnTo>
                    <a:pt x="1417" y="818"/>
                  </a:lnTo>
                  <a:lnTo>
                    <a:pt x="1410" y="815"/>
                  </a:lnTo>
                  <a:lnTo>
                    <a:pt x="1407" y="814"/>
                  </a:lnTo>
                  <a:lnTo>
                    <a:pt x="1405" y="811"/>
                  </a:lnTo>
                  <a:lnTo>
                    <a:pt x="1405" y="808"/>
                  </a:lnTo>
                  <a:lnTo>
                    <a:pt x="1408" y="802"/>
                  </a:lnTo>
                  <a:lnTo>
                    <a:pt x="1411" y="798"/>
                  </a:lnTo>
                  <a:lnTo>
                    <a:pt x="1414" y="793"/>
                  </a:lnTo>
                  <a:lnTo>
                    <a:pt x="1423" y="793"/>
                  </a:lnTo>
                  <a:lnTo>
                    <a:pt x="1423" y="788"/>
                  </a:lnTo>
                  <a:lnTo>
                    <a:pt x="1431" y="785"/>
                  </a:lnTo>
                  <a:lnTo>
                    <a:pt x="1436" y="783"/>
                  </a:lnTo>
                  <a:lnTo>
                    <a:pt x="1437" y="783"/>
                  </a:lnTo>
                  <a:lnTo>
                    <a:pt x="1440" y="783"/>
                  </a:lnTo>
                  <a:lnTo>
                    <a:pt x="1450" y="785"/>
                  </a:lnTo>
                  <a:lnTo>
                    <a:pt x="1452" y="782"/>
                  </a:lnTo>
                  <a:lnTo>
                    <a:pt x="1452" y="781"/>
                  </a:lnTo>
                  <a:lnTo>
                    <a:pt x="1453" y="778"/>
                  </a:lnTo>
                  <a:lnTo>
                    <a:pt x="1456" y="778"/>
                  </a:lnTo>
                  <a:lnTo>
                    <a:pt x="1456" y="776"/>
                  </a:lnTo>
                  <a:lnTo>
                    <a:pt x="1456" y="775"/>
                  </a:lnTo>
                  <a:lnTo>
                    <a:pt x="1453" y="772"/>
                  </a:lnTo>
                  <a:lnTo>
                    <a:pt x="1441" y="775"/>
                  </a:lnTo>
                  <a:lnTo>
                    <a:pt x="1430" y="778"/>
                  </a:lnTo>
                  <a:lnTo>
                    <a:pt x="1431" y="773"/>
                  </a:lnTo>
                  <a:lnTo>
                    <a:pt x="1433" y="770"/>
                  </a:lnTo>
                  <a:lnTo>
                    <a:pt x="1433" y="768"/>
                  </a:lnTo>
                  <a:lnTo>
                    <a:pt x="1433" y="763"/>
                  </a:lnTo>
                  <a:lnTo>
                    <a:pt x="1439" y="763"/>
                  </a:lnTo>
                  <a:lnTo>
                    <a:pt x="1437" y="760"/>
                  </a:lnTo>
                  <a:lnTo>
                    <a:pt x="1434" y="759"/>
                  </a:lnTo>
                  <a:lnTo>
                    <a:pt x="1433" y="760"/>
                  </a:lnTo>
                  <a:lnTo>
                    <a:pt x="1433" y="757"/>
                  </a:lnTo>
                  <a:lnTo>
                    <a:pt x="1428" y="765"/>
                  </a:lnTo>
                  <a:lnTo>
                    <a:pt x="1427" y="768"/>
                  </a:lnTo>
                  <a:lnTo>
                    <a:pt x="1424" y="770"/>
                  </a:lnTo>
                  <a:lnTo>
                    <a:pt x="1420" y="775"/>
                  </a:lnTo>
                  <a:lnTo>
                    <a:pt x="1414" y="781"/>
                  </a:lnTo>
                  <a:lnTo>
                    <a:pt x="1411" y="776"/>
                  </a:lnTo>
                  <a:lnTo>
                    <a:pt x="1410" y="775"/>
                  </a:lnTo>
                  <a:lnTo>
                    <a:pt x="1408" y="775"/>
                  </a:lnTo>
                  <a:lnTo>
                    <a:pt x="1408" y="776"/>
                  </a:lnTo>
                  <a:lnTo>
                    <a:pt x="1408" y="779"/>
                  </a:lnTo>
                  <a:lnTo>
                    <a:pt x="1411" y="782"/>
                  </a:lnTo>
                  <a:lnTo>
                    <a:pt x="1408" y="783"/>
                  </a:lnTo>
                  <a:lnTo>
                    <a:pt x="1404" y="785"/>
                  </a:lnTo>
                  <a:lnTo>
                    <a:pt x="1400" y="786"/>
                  </a:lnTo>
                  <a:lnTo>
                    <a:pt x="1397" y="786"/>
                  </a:lnTo>
                  <a:lnTo>
                    <a:pt x="1394" y="785"/>
                  </a:lnTo>
                  <a:lnTo>
                    <a:pt x="1391" y="783"/>
                  </a:lnTo>
                  <a:lnTo>
                    <a:pt x="1387" y="781"/>
                  </a:lnTo>
                  <a:lnTo>
                    <a:pt x="1388" y="789"/>
                  </a:lnTo>
                  <a:lnTo>
                    <a:pt x="1391" y="796"/>
                  </a:lnTo>
                  <a:lnTo>
                    <a:pt x="1384" y="802"/>
                  </a:lnTo>
                  <a:lnTo>
                    <a:pt x="1378" y="808"/>
                  </a:lnTo>
                  <a:lnTo>
                    <a:pt x="1375" y="805"/>
                  </a:lnTo>
                  <a:lnTo>
                    <a:pt x="1372" y="804"/>
                  </a:lnTo>
                  <a:lnTo>
                    <a:pt x="1372" y="802"/>
                  </a:lnTo>
                  <a:lnTo>
                    <a:pt x="1364" y="808"/>
                  </a:lnTo>
                  <a:lnTo>
                    <a:pt x="1364" y="799"/>
                  </a:lnTo>
                  <a:lnTo>
                    <a:pt x="1361" y="805"/>
                  </a:lnTo>
                  <a:lnTo>
                    <a:pt x="1358" y="809"/>
                  </a:lnTo>
                  <a:lnTo>
                    <a:pt x="1355" y="812"/>
                  </a:lnTo>
                  <a:lnTo>
                    <a:pt x="1354" y="815"/>
                  </a:lnTo>
                  <a:lnTo>
                    <a:pt x="1351" y="815"/>
                  </a:lnTo>
                  <a:lnTo>
                    <a:pt x="1346" y="817"/>
                  </a:lnTo>
                  <a:lnTo>
                    <a:pt x="1336" y="817"/>
                  </a:lnTo>
                  <a:lnTo>
                    <a:pt x="1333" y="825"/>
                  </a:lnTo>
                  <a:lnTo>
                    <a:pt x="1333" y="831"/>
                  </a:lnTo>
                  <a:lnTo>
                    <a:pt x="1331" y="835"/>
                  </a:lnTo>
                  <a:lnTo>
                    <a:pt x="1325" y="838"/>
                  </a:lnTo>
                  <a:lnTo>
                    <a:pt x="1325" y="840"/>
                  </a:lnTo>
                  <a:lnTo>
                    <a:pt x="1326" y="841"/>
                  </a:lnTo>
                  <a:lnTo>
                    <a:pt x="1328" y="841"/>
                  </a:lnTo>
                  <a:lnTo>
                    <a:pt x="1329" y="842"/>
                  </a:lnTo>
                  <a:lnTo>
                    <a:pt x="1329" y="844"/>
                  </a:lnTo>
                  <a:lnTo>
                    <a:pt x="1328" y="847"/>
                  </a:lnTo>
                  <a:lnTo>
                    <a:pt x="1326" y="848"/>
                  </a:lnTo>
                  <a:lnTo>
                    <a:pt x="1325" y="850"/>
                  </a:lnTo>
                  <a:lnTo>
                    <a:pt x="1322" y="851"/>
                  </a:lnTo>
                  <a:lnTo>
                    <a:pt x="1320" y="854"/>
                  </a:lnTo>
                  <a:lnTo>
                    <a:pt x="1328" y="858"/>
                  </a:lnTo>
                  <a:lnTo>
                    <a:pt x="1333" y="863"/>
                  </a:lnTo>
                  <a:lnTo>
                    <a:pt x="1329" y="864"/>
                  </a:lnTo>
                  <a:lnTo>
                    <a:pt x="1325" y="865"/>
                  </a:lnTo>
                  <a:lnTo>
                    <a:pt x="1326" y="867"/>
                  </a:lnTo>
                  <a:lnTo>
                    <a:pt x="1325" y="868"/>
                  </a:lnTo>
                  <a:lnTo>
                    <a:pt x="1320" y="868"/>
                  </a:lnTo>
                  <a:lnTo>
                    <a:pt x="1319" y="865"/>
                  </a:lnTo>
                  <a:lnTo>
                    <a:pt x="1318" y="863"/>
                  </a:lnTo>
                  <a:lnTo>
                    <a:pt x="1318" y="861"/>
                  </a:lnTo>
                  <a:lnTo>
                    <a:pt x="1315" y="860"/>
                  </a:lnTo>
                  <a:lnTo>
                    <a:pt x="1312" y="867"/>
                  </a:lnTo>
                  <a:lnTo>
                    <a:pt x="1312" y="874"/>
                  </a:lnTo>
                  <a:lnTo>
                    <a:pt x="1309" y="874"/>
                  </a:lnTo>
                  <a:lnTo>
                    <a:pt x="1308" y="874"/>
                  </a:lnTo>
                  <a:lnTo>
                    <a:pt x="1305" y="873"/>
                  </a:lnTo>
                  <a:lnTo>
                    <a:pt x="1302" y="871"/>
                  </a:lnTo>
                  <a:lnTo>
                    <a:pt x="1297" y="871"/>
                  </a:lnTo>
                  <a:lnTo>
                    <a:pt x="1295" y="877"/>
                  </a:lnTo>
                  <a:lnTo>
                    <a:pt x="1293" y="877"/>
                  </a:lnTo>
                  <a:lnTo>
                    <a:pt x="1289" y="877"/>
                  </a:lnTo>
                  <a:lnTo>
                    <a:pt x="1284" y="877"/>
                  </a:lnTo>
                  <a:lnTo>
                    <a:pt x="1280" y="878"/>
                  </a:lnTo>
                  <a:lnTo>
                    <a:pt x="1276" y="883"/>
                  </a:lnTo>
                  <a:lnTo>
                    <a:pt x="1272" y="887"/>
                  </a:lnTo>
                  <a:lnTo>
                    <a:pt x="1267" y="890"/>
                  </a:lnTo>
                  <a:lnTo>
                    <a:pt x="1267" y="891"/>
                  </a:lnTo>
                  <a:lnTo>
                    <a:pt x="1267" y="893"/>
                  </a:lnTo>
                  <a:lnTo>
                    <a:pt x="1266" y="894"/>
                  </a:lnTo>
                  <a:lnTo>
                    <a:pt x="1264" y="896"/>
                  </a:lnTo>
                  <a:lnTo>
                    <a:pt x="1264" y="897"/>
                  </a:lnTo>
                  <a:lnTo>
                    <a:pt x="1264" y="899"/>
                  </a:lnTo>
                  <a:lnTo>
                    <a:pt x="1273" y="904"/>
                  </a:lnTo>
                  <a:lnTo>
                    <a:pt x="1266" y="916"/>
                  </a:lnTo>
                  <a:lnTo>
                    <a:pt x="1261" y="923"/>
                  </a:lnTo>
                  <a:lnTo>
                    <a:pt x="1260" y="926"/>
                  </a:lnTo>
                  <a:lnTo>
                    <a:pt x="1256" y="926"/>
                  </a:lnTo>
                  <a:lnTo>
                    <a:pt x="1240" y="926"/>
                  </a:lnTo>
                  <a:lnTo>
                    <a:pt x="1240" y="930"/>
                  </a:lnTo>
                  <a:lnTo>
                    <a:pt x="1240" y="935"/>
                  </a:lnTo>
                  <a:lnTo>
                    <a:pt x="1241" y="936"/>
                  </a:lnTo>
                  <a:lnTo>
                    <a:pt x="1243" y="936"/>
                  </a:lnTo>
                  <a:lnTo>
                    <a:pt x="1248" y="937"/>
                  </a:lnTo>
                  <a:lnTo>
                    <a:pt x="1246" y="952"/>
                  </a:lnTo>
                  <a:lnTo>
                    <a:pt x="1243" y="965"/>
                  </a:lnTo>
                  <a:lnTo>
                    <a:pt x="1234" y="965"/>
                  </a:lnTo>
                  <a:lnTo>
                    <a:pt x="1234" y="959"/>
                  </a:lnTo>
                  <a:lnTo>
                    <a:pt x="1230" y="959"/>
                  </a:lnTo>
                  <a:lnTo>
                    <a:pt x="1227" y="961"/>
                  </a:lnTo>
                  <a:lnTo>
                    <a:pt x="1225" y="962"/>
                  </a:lnTo>
                  <a:lnTo>
                    <a:pt x="1223" y="962"/>
                  </a:lnTo>
                  <a:lnTo>
                    <a:pt x="1223" y="959"/>
                  </a:lnTo>
                  <a:lnTo>
                    <a:pt x="1220" y="956"/>
                  </a:lnTo>
                  <a:lnTo>
                    <a:pt x="1221" y="956"/>
                  </a:lnTo>
                  <a:lnTo>
                    <a:pt x="1221" y="953"/>
                  </a:lnTo>
                  <a:lnTo>
                    <a:pt x="1223" y="943"/>
                  </a:lnTo>
                  <a:lnTo>
                    <a:pt x="1225" y="933"/>
                  </a:lnTo>
                  <a:lnTo>
                    <a:pt x="1228" y="929"/>
                  </a:lnTo>
                  <a:lnTo>
                    <a:pt x="1231" y="926"/>
                  </a:lnTo>
                  <a:lnTo>
                    <a:pt x="1230" y="925"/>
                  </a:lnTo>
                  <a:lnTo>
                    <a:pt x="1230" y="923"/>
                  </a:lnTo>
                  <a:lnTo>
                    <a:pt x="1228" y="922"/>
                  </a:lnTo>
                  <a:lnTo>
                    <a:pt x="1223" y="923"/>
                  </a:lnTo>
                  <a:lnTo>
                    <a:pt x="1221" y="923"/>
                  </a:lnTo>
                  <a:lnTo>
                    <a:pt x="1218" y="923"/>
                  </a:lnTo>
                  <a:lnTo>
                    <a:pt x="1215" y="932"/>
                  </a:lnTo>
                  <a:lnTo>
                    <a:pt x="1215" y="937"/>
                  </a:lnTo>
                  <a:lnTo>
                    <a:pt x="1214" y="940"/>
                  </a:lnTo>
                  <a:lnTo>
                    <a:pt x="1214" y="943"/>
                  </a:lnTo>
                  <a:lnTo>
                    <a:pt x="1211" y="946"/>
                  </a:lnTo>
                  <a:lnTo>
                    <a:pt x="1210" y="949"/>
                  </a:lnTo>
                  <a:lnTo>
                    <a:pt x="1210" y="950"/>
                  </a:lnTo>
                  <a:lnTo>
                    <a:pt x="1211" y="952"/>
                  </a:lnTo>
                  <a:lnTo>
                    <a:pt x="1211" y="953"/>
                  </a:lnTo>
                  <a:lnTo>
                    <a:pt x="1212" y="953"/>
                  </a:lnTo>
                  <a:lnTo>
                    <a:pt x="1212" y="956"/>
                  </a:lnTo>
                  <a:lnTo>
                    <a:pt x="1210" y="958"/>
                  </a:lnTo>
                  <a:lnTo>
                    <a:pt x="1208" y="956"/>
                  </a:lnTo>
                  <a:lnTo>
                    <a:pt x="1207" y="958"/>
                  </a:lnTo>
                  <a:lnTo>
                    <a:pt x="1207" y="959"/>
                  </a:lnTo>
                  <a:lnTo>
                    <a:pt x="1212" y="962"/>
                  </a:lnTo>
                  <a:lnTo>
                    <a:pt x="1215" y="963"/>
                  </a:lnTo>
                  <a:lnTo>
                    <a:pt x="1218" y="965"/>
                  </a:lnTo>
                  <a:lnTo>
                    <a:pt x="1218" y="966"/>
                  </a:lnTo>
                  <a:lnTo>
                    <a:pt x="1217" y="968"/>
                  </a:lnTo>
                  <a:lnTo>
                    <a:pt x="1217" y="969"/>
                  </a:lnTo>
                  <a:lnTo>
                    <a:pt x="1215" y="971"/>
                  </a:lnTo>
                  <a:lnTo>
                    <a:pt x="1217" y="972"/>
                  </a:lnTo>
                  <a:lnTo>
                    <a:pt x="1218" y="973"/>
                  </a:lnTo>
                  <a:lnTo>
                    <a:pt x="1220" y="973"/>
                  </a:lnTo>
                  <a:lnTo>
                    <a:pt x="1221" y="973"/>
                  </a:lnTo>
                  <a:lnTo>
                    <a:pt x="1220" y="975"/>
                  </a:lnTo>
                  <a:lnTo>
                    <a:pt x="1217" y="979"/>
                  </a:lnTo>
                  <a:lnTo>
                    <a:pt x="1212" y="985"/>
                  </a:lnTo>
                  <a:lnTo>
                    <a:pt x="1214" y="986"/>
                  </a:lnTo>
                  <a:lnTo>
                    <a:pt x="1215" y="989"/>
                  </a:lnTo>
                  <a:lnTo>
                    <a:pt x="1215" y="991"/>
                  </a:lnTo>
                  <a:lnTo>
                    <a:pt x="1218" y="992"/>
                  </a:lnTo>
                  <a:lnTo>
                    <a:pt x="1220" y="994"/>
                  </a:lnTo>
                  <a:lnTo>
                    <a:pt x="1224" y="994"/>
                  </a:lnTo>
                  <a:lnTo>
                    <a:pt x="1227" y="995"/>
                  </a:lnTo>
                  <a:lnTo>
                    <a:pt x="1228" y="995"/>
                  </a:lnTo>
                  <a:lnTo>
                    <a:pt x="1228" y="1002"/>
                  </a:lnTo>
                  <a:lnTo>
                    <a:pt x="1228" y="1007"/>
                  </a:lnTo>
                  <a:lnTo>
                    <a:pt x="1227" y="1008"/>
                  </a:lnTo>
                  <a:lnTo>
                    <a:pt x="1224" y="1008"/>
                  </a:lnTo>
                  <a:lnTo>
                    <a:pt x="1218" y="1009"/>
                  </a:lnTo>
                  <a:lnTo>
                    <a:pt x="1218" y="1015"/>
                  </a:lnTo>
                  <a:lnTo>
                    <a:pt x="1223" y="1014"/>
                  </a:lnTo>
                  <a:lnTo>
                    <a:pt x="1228" y="1015"/>
                  </a:lnTo>
                  <a:lnTo>
                    <a:pt x="1231" y="1018"/>
                  </a:lnTo>
                  <a:lnTo>
                    <a:pt x="1233" y="1021"/>
                  </a:lnTo>
                  <a:lnTo>
                    <a:pt x="1234" y="1024"/>
                  </a:lnTo>
                  <a:lnTo>
                    <a:pt x="1221" y="1024"/>
                  </a:lnTo>
                  <a:lnTo>
                    <a:pt x="1215" y="1025"/>
                  </a:lnTo>
                  <a:lnTo>
                    <a:pt x="1214" y="1025"/>
                  </a:lnTo>
                  <a:lnTo>
                    <a:pt x="1215" y="1025"/>
                  </a:lnTo>
                  <a:lnTo>
                    <a:pt x="1218" y="1031"/>
                  </a:lnTo>
                  <a:lnTo>
                    <a:pt x="1212" y="1033"/>
                  </a:lnTo>
                  <a:lnTo>
                    <a:pt x="1207" y="1034"/>
                  </a:lnTo>
                  <a:lnTo>
                    <a:pt x="1212" y="1045"/>
                  </a:lnTo>
                  <a:lnTo>
                    <a:pt x="1208" y="1047"/>
                  </a:lnTo>
                  <a:lnTo>
                    <a:pt x="1204" y="1048"/>
                  </a:lnTo>
                  <a:lnTo>
                    <a:pt x="1201" y="1051"/>
                  </a:lnTo>
                  <a:lnTo>
                    <a:pt x="1200" y="1057"/>
                  </a:lnTo>
                  <a:lnTo>
                    <a:pt x="1198" y="1061"/>
                  </a:lnTo>
                  <a:lnTo>
                    <a:pt x="1195" y="1064"/>
                  </a:lnTo>
                  <a:lnTo>
                    <a:pt x="1191" y="1067"/>
                  </a:lnTo>
                  <a:lnTo>
                    <a:pt x="1185" y="1067"/>
                  </a:lnTo>
                  <a:lnTo>
                    <a:pt x="1181" y="1068"/>
                  </a:lnTo>
                  <a:lnTo>
                    <a:pt x="1178" y="1068"/>
                  </a:lnTo>
                  <a:lnTo>
                    <a:pt x="1176" y="1070"/>
                  </a:lnTo>
                  <a:lnTo>
                    <a:pt x="1175" y="1073"/>
                  </a:lnTo>
                  <a:lnTo>
                    <a:pt x="1174" y="1076"/>
                  </a:lnTo>
                  <a:lnTo>
                    <a:pt x="1175" y="1079"/>
                  </a:lnTo>
                  <a:lnTo>
                    <a:pt x="1174" y="1081"/>
                  </a:lnTo>
                  <a:lnTo>
                    <a:pt x="1172" y="1083"/>
                  </a:lnTo>
                  <a:lnTo>
                    <a:pt x="1169" y="1084"/>
                  </a:lnTo>
                  <a:lnTo>
                    <a:pt x="1165" y="1086"/>
                  </a:lnTo>
                  <a:lnTo>
                    <a:pt x="1158" y="1087"/>
                  </a:lnTo>
                  <a:lnTo>
                    <a:pt x="1153" y="1090"/>
                  </a:lnTo>
                  <a:lnTo>
                    <a:pt x="1153" y="1092"/>
                  </a:lnTo>
                  <a:lnTo>
                    <a:pt x="1153" y="1094"/>
                  </a:lnTo>
                  <a:lnTo>
                    <a:pt x="1152" y="1096"/>
                  </a:lnTo>
                  <a:lnTo>
                    <a:pt x="1152" y="1097"/>
                  </a:lnTo>
                  <a:lnTo>
                    <a:pt x="1151" y="1097"/>
                  </a:lnTo>
                  <a:lnTo>
                    <a:pt x="1149" y="1097"/>
                  </a:lnTo>
                  <a:lnTo>
                    <a:pt x="1146" y="1097"/>
                  </a:lnTo>
                  <a:lnTo>
                    <a:pt x="1145" y="1097"/>
                  </a:lnTo>
                  <a:lnTo>
                    <a:pt x="1143" y="1097"/>
                  </a:lnTo>
                  <a:lnTo>
                    <a:pt x="1142" y="1100"/>
                  </a:lnTo>
                  <a:lnTo>
                    <a:pt x="1142" y="1103"/>
                  </a:lnTo>
                  <a:lnTo>
                    <a:pt x="1143" y="1106"/>
                  </a:lnTo>
                  <a:lnTo>
                    <a:pt x="1143" y="1109"/>
                  </a:lnTo>
                  <a:lnTo>
                    <a:pt x="1136" y="1122"/>
                  </a:lnTo>
                  <a:lnTo>
                    <a:pt x="1133" y="1130"/>
                  </a:lnTo>
                  <a:lnTo>
                    <a:pt x="1133" y="1133"/>
                  </a:lnTo>
                  <a:lnTo>
                    <a:pt x="1135" y="1133"/>
                  </a:lnTo>
                  <a:lnTo>
                    <a:pt x="1138" y="1135"/>
                  </a:lnTo>
                  <a:lnTo>
                    <a:pt x="1136" y="1135"/>
                  </a:lnTo>
                  <a:lnTo>
                    <a:pt x="1132" y="1136"/>
                  </a:lnTo>
                  <a:lnTo>
                    <a:pt x="1130" y="1138"/>
                  </a:lnTo>
                  <a:lnTo>
                    <a:pt x="1130" y="1139"/>
                  </a:lnTo>
                  <a:lnTo>
                    <a:pt x="1132" y="1139"/>
                  </a:lnTo>
                  <a:lnTo>
                    <a:pt x="1129" y="1139"/>
                  </a:lnTo>
                  <a:lnTo>
                    <a:pt x="1128" y="1139"/>
                  </a:lnTo>
                  <a:lnTo>
                    <a:pt x="1126" y="1140"/>
                  </a:lnTo>
                  <a:lnTo>
                    <a:pt x="1128" y="1142"/>
                  </a:lnTo>
                  <a:lnTo>
                    <a:pt x="1129" y="1143"/>
                  </a:lnTo>
                  <a:lnTo>
                    <a:pt x="1135" y="1148"/>
                  </a:lnTo>
                  <a:lnTo>
                    <a:pt x="1135" y="1152"/>
                  </a:lnTo>
                  <a:lnTo>
                    <a:pt x="1135" y="1158"/>
                  </a:lnTo>
                  <a:lnTo>
                    <a:pt x="1135" y="1162"/>
                  </a:lnTo>
                  <a:lnTo>
                    <a:pt x="1135" y="1166"/>
                  </a:lnTo>
                  <a:lnTo>
                    <a:pt x="1139" y="1172"/>
                  </a:lnTo>
                  <a:lnTo>
                    <a:pt x="1142" y="1175"/>
                  </a:lnTo>
                  <a:lnTo>
                    <a:pt x="1143" y="1178"/>
                  </a:lnTo>
                  <a:lnTo>
                    <a:pt x="1143" y="1181"/>
                  </a:lnTo>
                  <a:lnTo>
                    <a:pt x="1143" y="1182"/>
                  </a:lnTo>
                  <a:lnTo>
                    <a:pt x="1142" y="1182"/>
                  </a:lnTo>
                  <a:lnTo>
                    <a:pt x="1140" y="1184"/>
                  </a:lnTo>
                  <a:lnTo>
                    <a:pt x="1140" y="1185"/>
                  </a:lnTo>
                  <a:lnTo>
                    <a:pt x="1140" y="1187"/>
                  </a:lnTo>
                  <a:lnTo>
                    <a:pt x="1146" y="1189"/>
                  </a:lnTo>
                  <a:lnTo>
                    <a:pt x="1148" y="1195"/>
                  </a:lnTo>
                  <a:lnTo>
                    <a:pt x="1151" y="1205"/>
                  </a:lnTo>
                  <a:lnTo>
                    <a:pt x="1153" y="1220"/>
                  </a:lnTo>
                  <a:lnTo>
                    <a:pt x="1155" y="1225"/>
                  </a:lnTo>
                  <a:lnTo>
                    <a:pt x="1155" y="1233"/>
                  </a:lnTo>
                  <a:lnTo>
                    <a:pt x="1153" y="1244"/>
                  </a:lnTo>
                  <a:lnTo>
                    <a:pt x="1151" y="1254"/>
                  </a:lnTo>
                  <a:lnTo>
                    <a:pt x="1149" y="1267"/>
                  </a:lnTo>
                  <a:lnTo>
                    <a:pt x="1145" y="1264"/>
                  </a:lnTo>
                  <a:lnTo>
                    <a:pt x="1142" y="1264"/>
                  </a:lnTo>
                  <a:lnTo>
                    <a:pt x="1138" y="1263"/>
                  </a:lnTo>
                  <a:lnTo>
                    <a:pt x="1135" y="1261"/>
                  </a:lnTo>
                  <a:lnTo>
                    <a:pt x="1135" y="1259"/>
                  </a:lnTo>
                  <a:lnTo>
                    <a:pt x="1135" y="1257"/>
                  </a:lnTo>
                  <a:lnTo>
                    <a:pt x="1135" y="1254"/>
                  </a:lnTo>
                  <a:lnTo>
                    <a:pt x="1135" y="1253"/>
                  </a:lnTo>
                  <a:lnTo>
                    <a:pt x="1130" y="1248"/>
                  </a:lnTo>
                  <a:lnTo>
                    <a:pt x="1126" y="1244"/>
                  </a:lnTo>
                  <a:lnTo>
                    <a:pt x="1125" y="1240"/>
                  </a:lnTo>
                  <a:lnTo>
                    <a:pt x="1125" y="1237"/>
                  </a:lnTo>
                  <a:lnTo>
                    <a:pt x="1125" y="1234"/>
                  </a:lnTo>
                  <a:lnTo>
                    <a:pt x="1123" y="1231"/>
                  </a:lnTo>
                  <a:lnTo>
                    <a:pt x="1117" y="1227"/>
                  </a:lnTo>
                  <a:lnTo>
                    <a:pt x="1113" y="1225"/>
                  </a:lnTo>
                  <a:lnTo>
                    <a:pt x="1112" y="1221"/>
                  </a:lnTo>
                  <a:lnTo>
                    <a:pt x="1112" y="1218"/>
                  </a:lnTo>
                  <a:lnTo>
                    <a:pt x="1113" y="1214"/>
                  </a:lnTo>
                  <a:lnTo>
                    <a:pt x="1116" y="1210"/>
                  </a:lnTo>
                  <a:lnTo>
                    <a:pt x="1117" y="1205"/>
                  </a:lnTo>
                  <a:lnTo>
                    <a:pt x="1113" y="1207"/>
                  </a:lnTo>
                  <a:lnTo>
                    <a:pt x="1107" y="1208"/>
                  </a:lnTo>
                  <a:lnTo>
                    <a:pt x="1107" y="1200"/>
                  </a:lnTo>
                  <a:lnTo>
                    <a:pt x="1109" y="1189"/>
                  </a:lnTo>
                  <a:lnTo>
                    <a:pt x="1109" y="1178"/>
                  </a:lnTo>
                  <a:lnTo>
                    <a:pt x="1107" y="1174"/>
                  </a:lnTo>
                  <a:lnTo>
                    <a:pt x="1107" y="1169"/>
                  </a:lnTo>
                  <a:lnTo>
                    <a:pt x="1099" y="1166"/>
                  </a:lnTo>
                  <a:lnTo>
                    <a:pt x="1097" y="1164"/>
                  </a:lnTo>
                  <a:lnTo>
                    <a:pt x="1096" y="1161"/>
                  </a:lnTo>
                  <a:lnTo>
                    <a:pt x="1093" y="1153"/>
                  </a:lnTo>
                  <a:lnTo>
                    <a:pt x="1092" y="1153"/>
                  </a:lnTo>
                  <a:lnTo>
                    <a:pt x="1089" y="1153"/>
                  </a:lnTo>
                  <a:lnTo>
                    <a:pt x="1087" y="1153"/>
                  </a:lnTo>
                  <a:lnTo>
                    <a:pt x="1084" y="1153"/>
                  </a:lnTo>
                  <a:lnTo>
                    <a:pt x="1084" y="1155"/>
                  </a:lnTo>
                  <a:lnTo>
                    <a:pt x="1081" y="1158"/>
                  </a:lnTo>
                  <a:lnTo>
                    <a:pt x="1080" y="1162"/>
                  </a:lnTo>
                  <a:lnTo>
                    <a:pt x="1071" y="1159"/>
                  </a:lnTo>
                  <a:lnTo>
                    <a:pt x="1068" y="1159"/>
                  </a:lnTo>
                  <a:lnTo>
                    <a:pt x="1066" y="1159"/>
                  </a:lnTo>
                  <a:lnTo>
                    <a:pt x="1064" y="1153"/>
                  </a:lnTo>
                  <a:lnTo>
                    <a:pt x="1064" y="1152"/>
                  </a:lnTo>
                  <a:lnTo>
                    <a:pt x="1063" y="1151"/>
                  </a:lnTo>
                  <a:lnTo>
                    <a:pt x="1058" y="1149"/>
                  </a:lnTo>
                  <a:lnTo>
                    <a:pt x="1056" y="1149"/>
                  </a:lnTo>
                  <a:lnTo>
                    <a:pt x="1053" y="1149"/>
                  </a:lnTo>
                  <a:lnTo>
                    <a:pt x="1048" y="1148"/>
                  </a:lnTo>
                  <a:lnTo>
                    <a:pt x="1050" y="1146"/>
                  </a:lnTo>
                  <a:lnTo>
                    <a:pt x="1050" y="1143"/>
                  </a:lnTo>
                  <a:lnTo>
                    <a:pt x="1048" y="1142"/>
                  </a:lnTo>
                  <a:lnTo>
                    <a:pt x="1047" y="1139"/>
                  </a:lnTo>
                  <a:lnTo>
                    <a:pt x="1044" y="1139"/>
                  </a:lnTo>
                  <a:lnTo>
                    <a:pt x="1043" y="1140"/>
                  </a:lnTo>
                  <a:lnTo>
                    <a:pt x="1041" y="1145"/>
                  </a:lnTo>
                  <a:lnTo>
                    <a:pt x="1032" y="1139"/>
                  </a:lnTo>
                  <a:lnTo>
                    <a:pt x="1027" y="1148"/>
                  </a:lnTo>
                  <a:lnTo>
                    <a:pt x="1022" y="1146"/>
                  </a:lnTo>
                  <a:lnTo>
                    <a:pt x="1021" y="1145"/>
                  </a:lnTo>
                  <a:lnTo>
                    <a:pt x="1021" y="1142"/>
                  </a:lnTo>
                  <a:lnTo>
                    <a:pt x="1018" y="1139"/>
                  </a:lnTo>
                  <a:lnTo>
                    <a:pt x="1015" y="1142"/>
                  </a:lnTo>
                  <a:lnTo>
                    <a:pt x="1015" y="1143"/>
                  </a:lnTo>
                  <a:lnTo>
                    <a:pt x="1015" y="1145"/>
                  </a:lnTo>
                  <a:lnTo>
                    <a:pt x="1008" y="1143"/>
                  </a:lnTo>
                  <a:lnTo>
                    <a:pt x="1005" y="1143"/>
                  </a:lnTo>
                  <a:lnTo>
                    <a:pt x="994" y="1142"/>
                  </a:lnTo>
                  <a:lnTo>
                    <a:pt x="994" y="1148"/>
                  </a:lnTo>
                  <a:lnTo>
                    <a:pt x="989" y="1148"/>
                  </a:lnTo>
                  <a:lnTo>
                    <a:pt x="985" y="1146"/>
                  </a:lnTo>
                  <a:lnTo>
                    <a:pt x="982" y="1145"/>
                  </a:lnTo>
                  <a:lnTo>
                    <a:pt x="981" y="1145"/>
                  </a:lnTo>
                  <a:lnTo>
                    <a:pt x="979" y="1145"/>
                  </a:lnTo>
                  <a:lnTo>
                    <a:pt x="982" y="1151"/>
                  </a:lnTo>
                  <a:lnTo>
                    <a:pt x="985" y="1151"/>
                  </a:lnTo>
                  <a:lnTo>
                    <a:pt x="992" y="1152"/>
                  </a:lnTo>
                  <a:lnTo>
                    <a:pt x="999" y="1156"/>
                  </a:lnTo>
                  <a:lnTo>
                    <a:pt x="996" y="1159"/>
                  </a:lnTo>
                  <a:lnTo>
                    <a:pt x="996" y="1161"/>
                  </a:lnTo>
                  <a:lnTo>
                    <a:pt x="996" y="1162"/>
                  </a:lnTo>
                  <a:lnTo>
                    <a:pt x="995" y="1162"/>
                  </a:lnTo>
                  <a:lnTo>
                    <a:pt x="994" y="1164"/>
                  </a:lnTo>
                  <a:lnTo>
                    <a:pt x="994" y="1166"/>
                  </a:lnTo>
                  <a:lnTo>
                    <a:pt x="1002" y="1169"/>
                  </a:lnTo>
                  <a:lnTo>
                    <a:pt x="1004" y="1171"/>
                  </a:lnTo>
                  <a:lnTo>
                    <a:pt x="1004" y="1172"/>
                  </a:lnTo>
                  <a:lnTo>
                    <a:pt x="1002" y="1174"/>
                  </a:lnTo>
                  <a:lnTo>
                    <a:pt x="999" y="1175"/>
                  </a:lnTo>
                  <a:lnTo>
                    <a:pt x="996" y="1175"/>
                  </a:lnTo>
                  <a:lnTo>
                    <a:pt x="996" y="1169"/>
                  </a:lnTo>
                  <a:lnTo>
                    <a:pt x="994" y="1169"/>
                  </a:lnTo>
                  <a:lnTo>
                    <a:pt x="991" y="1169"/>
                  </a:lnTo>
                  <a:lnTo>
                    <a:pt x="988" y="1169"/>
                  </a:lnTo>
                  <a:lnTo>
                    <a:pt x="985" y="1169"/>
                  </a:lnTo>
                  <a:lnTo>
                    <a:pt x="978" y="1159"/>
                  </a:lnTo>
                  <a:lnTo>
                    <a:pt x="973" y="1162"/>
                  </a:lnTo>
                  <a:lnTo>
                    <a:pt x="971" y="1164"/>
                  </a:lnTo>
                  <a:lnTo>
                    <a:pt x="969" y="1164"/>
                  </a:lnTo>
                  <a:lnTo>
                    <a:pt x="969" y="1165"/>
                  </a:lnTo>
                  <a:lnTo>
                    <a:pt x="969" y="1168"/>
                  </a:lnTo>
                  <a:lnTo>
                    <a:pt x="972" y="1172"/>
                  </a:lnTo>
                  <a:lnTo>
                    <a:pt x="969" y="1172"/>
                  </a:lnTo>
                  <a:lnTo>
                    <a:pt x="968" y="1172"/>
                  </a:lnTo>
                  <a:lnTo>
                    <a:pt x="965" y="1174"/>
                  </a:lnTo>
                  <a:lnTo>
                    <a:pt x="962" y="1175"/>
                  </a:lnTo>
                  <a:lnTo>
                    <a:pt x="960" y="1175"/>
                  </a:lnTo>
                  <a:lnTo>
                    <a:pt x="958" y="1175"/>
                  </a:lnTo>
                  <a:lnTo>
                    <a:pt x="956" y="1174"/>
                  </a:lnTo>
                  <a:lnTo>
                    <a:pt x="956" y="1171"/>
                  </a:lnTo>
                  <a:lnTo>
                    <a:pt x="956" y="1169"/>
                  </a:lnTo>
                  <a:lnTo>
                    <a:pt x="955" y="1166"/>
                  </a:lnTo>
                  <a:lnTo>
                    <a:pt x="949" y="1164"/>
                  </a:lnTo>
                  <a:lnTo>
                    <a:pt x="939" y="1161"/>
                  </a:lnTo>
                  <a:lnTo>
                    <a:pt x="927" y="1156"/>
                  </a:lnTo>
                  <a:lnTo>
                    <a:pt x="919" y="1156"/>
                  </a:lnTo>
                  <a:lnTo>
                    <a:pt x="917" y="1156"/>
                  </a:lnTo>
                  <a:lnTo>
                    <a:pt x="916" y="1158"/>
                  </a:lnTo>
                  <a:lnTo>
                    <a:pt x="910" y="1162"/>
                  </a:lnTo>
                  <a:lnTo>
                    <a:pt x="904" y="1166"/>
                  </a:lnTo>
                  <a:lnTo>
                    <a:pt x="901" y="1169"/>
                  </a:lnTo>
                  <a:lnTo>
                    <a:pt x="900" y="1169"/>
                  </a:lnTo>
                  <a:lnTo>
                    <a:pt x="896" y="1169"/>
                  </a:lnTo>
                  <a:lnTo>
                    <a:pt x="893" y="1168"/>
                  </a:lnTo>
                  <a:lnTo>
                    <a:pt x="888" y="1166"/>
                  </a:lnTo>
                  <a:lnTo>
                    <a:pt x="884" y="1176"/>
                  </a:lnTo>
                  <a:lnTo>
                    <a:pt x="883" y="1182"/>
                  </a:lnTo>
                  <a:lnTo>
                    <a:pt x="880" y="1187"/>
                  </a:lnTo>
                  <a:lnTo>
                    <a:pt x="877" y="1188"/>
                  </a:lnTo>
                  <a:lnTo>
                    <a:pt x="874" y="1188"/>
                  </a:lnTo>
                  <a:lnTo>
                    <a:pt x="870" y="1188"/>
                  </a:lnTo>
                  <a:lnTo>
                    <a:pt x="867" y="1189"/>
                  </a:lnTo>
                  <a:lnTo>
                    <a:pt x="865" y="1191"/>
                  </a:lnTo>
                  <a:lnTo>
                    <a:pt x="865" y="1194"/>
                  </a:lnTo>
                  <a:lnTo>
                    <a:pt x="865" y="1198"/>
                  </a:lnTo>
                  <a:lnTo>
                    <a:pt x="864" y="1200"/>
                  </a:lnTo>
                  <a:lnTo>
                    <a:pt x="860" y="1202"/>
                  </a:lnTo>
                  <a:lnTo>
                    <a:pt x="854" y="1204"/>
                  </a:lnTo>
                  <a:lnTo>
                    <a:pt x="848" y="1205"/>
                  </a:lnTo>
                  <a:lnTo>
                    <a:pt x="847" y="1207"/>
                  </a:lnTo>
                  <a:lnTo>
                    <a:pt x="844" y="1208"/>
                  </a:lnTo>
                  <a:lnTo>
                    <a:pt x="844" y="1211"/>
                  </a:lnTo>
                  <a:lnTo>
                    <a:pt x="844" y="1214"/>
                  </a:lnTo>
                  <a:lnTo>
                    <a:pt x="845" y="1217"/>
                  </a:lnTo>
                  <a:lnTo>
                    <a:pt x="844" y="1220"/>
                  </a:lnTo>
                  <a:lnTo>
                    <a:pt x="840" y="1220"/>
                  </a:lnTo>
                  <a:lnTo>
                    <a:pt x="841" y="1228"/>
                  </a:lnTo>
                  <a:lnTo>
                    <a:pt x="841" y="1233"/>
                  </a:lnTo>
                  <a:lnTo>
                    <a:pt x="840" y="1236"/>
                  </a:lnTo>
                  <a:lnTo>
                    <a:pt x="842" y="1243"/>
                  </a:lnTo>
                  <a:lnTo>
                    <a:pt x="847" y="1251"/>
                  </a:lnTo>
                  <a:lnTo>
                    <a:pt x="850" y="1259"/>
                  </a:lnTo>
                  <a:lnTo>
                    <a:pt x="850" y="1263"/>
                  </a:lnTo>
                  <a:lnTo>
                    <a:pt x="850" y="1267"/>
                  </a:lnTo>
                  <a:lnTo>
                    <a:pt x="850" y="1269"/>
                  </a:lnTo>
                  <a:lnTo>
                    <a:pt x="847" y="1270"/>
                  </a:lnTo>
                  <a:lnTo>
                    <a:pt x="841" y="1274"/>
                  </a:lnTo>
                  <a:lnTo>
                    <a:pt x="837" y="1279"/>
                  </a:lnTo>
                  <a:lnTo>
                    <a:pt x="834" y="1283"/>
                  </a:lnTo>
                  <a:lnTo>
                    <a:pt x="834" y="1284"/>
                  </a:lnTo>
                  <a:lnTo>
                    <a:pt x="834" y="1287"/>
                  </a:lnTo>
                  <a:lnTo>
                    <a:pt x="835" y="1293"/>
                  </a:lnTo>
                  <a:lnTo>
                    <a:pt x="840" y="1302"/>
                  </a:lnTo>
                  <a:lnTo>
                    <a:pt x="838" y="1308"/>
                  </a:lnTo>
                  <a:lnTo>
                    <a:pt x="837" y="1312"/>
                  </a:lnTo>
                  <a:lnTo>
                    <a:pt x="837" y="1316"/>
                  </a:lnTo>
                  <a:lnTo>
                    <a:pt x="838" y="1322"/>
                  </a:lnTo>
                  <a:lnTo>
                    <a:pt x="840" y="1328"/>
                  </a:lnTo>
                  <a:lnTo>
                    <a:pt x="842" y="1335"/>
                  </a:lnTo>
                  <a:lnTo>
                    <a:pt x="842" y="1338"/>
                  </a:lnTo>
                  <a:lnTo>
                    <a:pt x="841" y="1341"/>
                  </a:lnTo>
                  <a:lnTo>
                    <a:pt x="837" y="1346"/>
                  </a:lnTo>
                  <a:lnTo>
                    <a:pt x="837" y="1348"/>
                  </a:lnTo>
                  <a:lnTo>
                    <a:pt x="838" y="1351"/>
                  </a:lnTo>
                  <a:lnTo>
                    <a:pt x="838" y="1356"/>
                  </a:lnTo>
                  <a:lnTo>
                    <a:pt x="838" y="1362"/>
                  </a:lnTo>
                  <a:lnTo>
                    <a:pt x="837" y="1365"/>
                  </a:lnTo>
                  <a:lnTo>
                    <a:pt x="837" y="1367"/>
                  </a:lnTo>
                  <a:lnTo>
                    <a:pt x="838" y="1365"/>
                  </a:lnTo>
                  <a:lnTo>
                    <a:pt x="841" y="1364"/>
                  </a:lnTo>
                  <a:lnTo>
                    <a:pt x="847" y="1377"/>
                  </a:lnTo>
                  <a:lnTo>
                    <a:pt x="852" y="1388"/>
                  </a:lnTo>
                  <a:lnTo>
                    <a:pt x="860" y="1400"/>
                  </a:lnTo>
                  <a:lnTo>
                    <a:pt x="867" y="1410"/>
                  </a:lnTo>
                  <a:lnTo>
                    <a:pt x="870" y="1417"/>
                  </a:lnTo>
                  <a:lnTo>
                    <a:pt x="870" y="1421"/>
                  </a:lnTo>
                  <a:lnTo>
                    <a:pt x="873" y="1424"/>
                  </a:lnTo>
                  <a:lnTo>
                    <a:pt x="874" y="1426"/>
                  </a:lnTo>
                  <a:lnTo>
                    <a:pt x="877" y="1426"/>
                  </a:lnTo>
                  <a:lnTo>
                    <a:pt x="881" y="1426"/>
                  </a:lnTo>
                  <a:lnTo>
                    <a:pt x="887" y="1426"/>
                  </a:lnTo>
                  <a:lnTo>
                    <a:pt x="888" y="1426"/>
                  </a:lnTo>
                  <a:lnTo>
                    <a:pt x="891" y="1427"/>
                  </a:lnTo>
                  <a:lnTo>
                    <a:pt x="893" y="1431"/>
                  </a:lnTo>
                  <a:lnTo>
                    <a:pt x="894" y="1439"/>
                  </a:lnTo>
                  <a:lnTo>
                    <a:pt x="901" y="1436"/>
                  </a:lnTo>
                  <a:lnTo>
                    <a:pt x="904" y="1434"/>
                  </a:lnTo>
                  <a:lnTo>
                    <a:pt x="909" y="1436"/>
                  </a:lnTo>
                  <a:lnTo>
                    <a:pt x="906" y="1437"/>
                  </a:lnTo>
                  <a:lnTo>
                    <a:pt x="906" y="1439"/>
                  </a:lnTo>
                  <a:lnTo>
                    <a:pt x="907" y="1439"/>
                  </a:lnTo>
                  <a:lnTo>
                    <a:pt x="910" y="1439"/>
                  </a:lnTo>
                  <a:lnTo>
                    <a:pt x="912" y="1437"/>
                  </a:lnTo>
                  <a:lnTo>
                    <a:pt x="913" y="1434"/>
                  </a:lnTo>
                  <a:lnTo>
                    <a:pt x="913" y="1431"/>
                  </a:lnTo>
                  <a:lnTo>
                    <a:pt x="913" y="1430"/>
                  </a:lnTo>
                  <a:lnTo>
                    <a:pt x="916" y="1428"/>
                  </a:lnTo>
                  <a:lnTo>
                    <a:pt x="920" y="1428"/>
                  </a:lnTo>
                  <a:lnTo>
                    <a:pt x="924" y="1428"/>
                  </a:lnTo>
                  <a:lnTo>
                    <a:pt x="927" y="1427"/>
                  </a:lnTo>
                  <a:lnTo>
                    <a:pt x="930" y="1423"/>
                  </a:lnTo>
                  <a:lnTo>
                    <a:pt x="933" y="1418"/>
                  </a:lnTo>
                  <a:lnTo>
                    <a:pt x="937" y="1418"/>
                  </a:lnTo>
                  <a:lnTo>
                    <a:pt x="946" y="1418"/>
                  </a:lnTo>
                  <a:lnTo>
                    <a:pt x="946" y="1424"/>
                  </a:lnTo>
                  <a:lnTo>
                    <a:pt x="949" y="1424"/>
                  </a:lnTo>
                  <a:lnTo>
                    <a:pt x="950" y="1423"/>
                  </a:lnTo>
                  <a:lnTo>
                    <a:pt x="952" y="1421"/>
                  </a:lnTo>
                  <a:lnTo>
                    <a:pt x="955" y="1421"/>
                  </a:lnTo>
                  <a:lnTo>
                    <a:pt x="956" y="1417"/>
                  </a:lnTo>
                  <a:lnTo>
                    <a:pt x="958" y="1413"/>
                  </a:lnTo>
                  <a:lnTo>
                    <a:pt x="962" y="1411"/>
                  </a:lnTo>
                  <a:lnTo>
                    <a:pt x="966" y="1410"/>
                  </a:lnTo>
                  <a:lnTo>
                    <a:pt x="966" y="1407"/>
                  </a:lnTo>
                  <a:lnTo>
                    <a:pt x="966" y="1404"/>
                  </a:lnTo>
                  <a:lnTo>
                    <a:pt x="966" y="1400"/>
                  </a:lnTo>
                  <a:lnTo>
                    <a:pt x="966" y="1397"/>
                  </a:lnTo>
                  <a:lnTo>
                    <a:pt x="972" y="1394"/>
                  </a:lnTo>
                  <a:lnTo>
                    <a:pt x="973" y="1387"/>
                  </a:lnTo>
                  <a:lnTo>
                    <a:pt x="973" y="1380"/>
                  </a:lnTo>
                  <a:lnTo>
                    <a:pt x="973" y="1374"/>
                  </a:lnTo>
                  <a:lnTo>
                    <a:pt x="975" y="1367"/>
                  </a:lnTo>
                  <a:lnTo>
                    <a:pt x="986" y="1361"/>
                  </a:lnTo>
                  <a:lnTo>
                    <a:pt x="1002" y="1354"/>
                  </a:lnTo>
                  <a:lnTo>
                    <a:pt x="1009" y="1352"/>
                  </a:lnTo>
                  <a:lnTo>
                    <a:pt x="1017" y="1351"/>
                  </a:lnTo>
                  <a:lnTo>
                    <a:pt x="1024" y="1351"/>
                  </a:lnTo>
                  <a:lnTo>
                    <a:pt x="1027" y="1351"/>
                  </a:lnTo>
                  <a:lnTo>
                    <a:pt x="1030" y="1352"/>
                  </a:lnTo>
                  <a:lnTo>
                    <a:pt x="1031" y="1354"/>
                  </a:lnTo>
                  <a:lnTo>
                    <a:pt x="1031" y="1355"/>
                  </a:lnTo>
                  <a:lnTo>
                    <a:pt x="1031" y="1362"/>
                  </a:lnTo>
                  <a:lnTo>
                    <a:pt x="1030" y="1371"/>
                  </a:lnTo>
                  <a:lnTo>
                    <a:pt x="1028" y="1381"/>
                  </a:lnTo>
                  <a:lnTo>
                    <a:pt x="1021" y="1410"/>
                  </a:lnTo>
                  <a:lnTo>
                    <a:pt x="1021" y="1416"/>
                  </a:lnTo>
                  <a:lnTo>
                    <a:pt x="1021" y="1421"/>
                  </a:lnTo>
                  <a:lnTo>
                    <a:pt x="1021" y="1427"/>
                  </a:lnTo>
                  <a:lnTo>
                    <a:pt x="1022" y="1428"/>
                  </a:lnTo>
                  <a:lnTo>
                    <a:pt x="1020" y="1428"/>
                  </a:lnTo>
                  <a:lnTo>
                    <a:pt x="1012" y="1427"/>
                  </a:lnTo>
                  <a:lnTo>
                    <a:pt x="1012" y="1418"/>
                  </a:lnTo>
                  <a:lnTo>
                    <a:pt x="1011" y="1421"/>
                  </a:lnTo>
                  <a:lnTo>
                    <a:pt x="1009" y="1424"/>
                  </a:lnTo>
                  <a:lnTo>
                    <a:pt x="1008" y="1424"/>
                  </a:lnTo>
                  <a:lnTo>
                    <a:pt x="1009" y="1427"/>
                  </a:lnTo>
                  <a:lnTo>
                    <a:pt x="1011" y="1430"/>
                  </a:lnTo>
                  <a:lnTo>
                    <a:pt x="1012" y="1431"/>
                  </a:lnTo>
                  <a:lnTo>
                    <a:pt x="1012" y="1433"/>
                  </a:lnTo>
                  <a:lnTo>
                    <a:pt x="1014" y="1437"/>
                  </a:lnTo>
                  <a:lnTo>
                    <a:pt x="1014" y="1443"/>
                  </a:lnTo>
                  <a:lnTo>
                    <a:pt x="1011" y="1454"/>
                  </a:lnTo>
                  <a:lnTo>
                    <a:pt x="1007" y="1467"/>
                  </a:lnTo>
                  <a:lnTo>
                    <a:pt x="1002" y="1479"/>
                  </a:lnTo>
                  <a:lnTo>
                    <a:pt x="999" y="1488"/>
                  </a:lnTo>
                  <a:lnTo>
                    <a:pt x="1007" y="1488"/>
                  </a:lnTo>
                  <a:lnTo>
                    <a:pt x="1021" y="1488"/>
                  </a:lnTo>
                  <a:lnTo>
                    <a:pt x="1035" y="1488"/>
                  </a:lnTo>
                  <a:lnTo>
                    <a:pt x="1040" y="1486"/>
                  </a:lnTo>
                  <a:lnTo>
                    <a:pt x="1045" y="1483"/>
                  </a:lnTo>
                  <a:lnTo>
                    <a:pt x="1051" y="1480"/>
                  </a:lnTo>
                  <a:lnTo>
                    <a:pt x="1057" y="1479"/>
                  </a:lnTo>
                  <a:lnTo>
                    <a:pt x="1063" y="1480"/>
                  </a:lnTo>
                  <a:lnTo>
                    <a:pt x="1068" y="1482"/>
                  </a:lnTo>
                  <a:lnTo>
                    <a:pt x="1077" y="1483"/>
                  </a:lnTo>
                  <a:lnTo>
                    <a:pt x="1081" y="1485"/>
                  </a:lnTo>
                  <a:lnTo>
                    <a:pt x="1084" y="1492"/>
                  </a:lnTo>
                  <a:lnTo>
                    <a:pt x="1086" y="1496"/>
                  </a:lnTo>
                  <a:lnTo>
                    <a:pt x="1087" y="1499"/>
                  </a:lnTo>
                  <a:lnTo>
                    <a:pt x="1102" y="1502"/>
                  </a:lnTo>
                  <a:lnTo>
                    <a:pt x="1087" y="1587"/>
                  </a:lnTo>
                  <a:lnTo>
                    <a:pt x="1090" y="1591"/>
                  </a:lnTo>
                  <a:lnTo>
                    <a:pt x="1094" y="1597"/>
                  </a:lnTo>
                  <a:lnTo>
                    <a:pt x="1099" y="1603"/>
                  </a:lnTo>
                  <a:lnTo>
                    <a:pt x="1107" y="1613"/>
                  </a:lnTo>
                  <a:lnTo>
                    <a:pt x="1112" y="1623"/>
                  </a:lnTo>
                  <a:lnTo>
                    <a:pt x="1116" y="1631"/>
                  </a:lnTo>
                  <a:lnTo>
                    <a:pt x="1117" y="1637"/>
                  </a:lnTo>
                  <a:lnTo>
                    <a:pt x="1119" y="1637"/>
                  </a:lnTo>
                  <a:lnTo>
                    <a:pt x="1120" y="1637"/>
                  </a:lnTo>
                  <a:lnTo>
                    <a:pt x="1123" y="1636"/>
                  </a:lnTo>
                  <a:lnTo>
                    <a:pt x="1126" y="1634"/>
                  </a:lnTo>
                  <a:lnTo>
                    <a:pt x="1129" y="1634"/>
                  </a:lnTo>
                  <a:lnTo>
                    <a:pt x="1130" y="1636"/>
                  </a:lnTo>
                  <a:lnTo>
                    <a:pt x="1130" y="1639"/>
                  </a:lnTo>
                  <a:lnTo>
                    <a:pt x="1132" y="1640"/>
                  </a:lnTo>
                  <a:lnTo>
                    <a:pt x="1140" y="1637"/>
                  </a:lnTo>
                  <a:lnTo>
                    <a:pt x="1146" y="1636"/>
                  </a:lnTo>
                  <a:lnTo>
                    <a:pt x="1153" y="1634"/>
                  </a:lnTo>
                  <a:lnTo>
                    <a:pt x="1162" y="1631"/>
                  </a:lnTo>
                  <a:lnTo>
                    <a:pt x="1164" y="1627"/>
                  </a:lnTo>
                  <a:lnTo>
                    <a:pt x="1165" y="1623"/>
                  </a:lnTo>
                  <a:lnTo>
                    <a:pt x="1172" y="1624"/>
                  </a:lnTo>
                  <a:lnTo>
                    <a:pt x="1182" y="1626"/>
                  </a:lnTo>
                  <a:lnTo>
                    <a:pt x="1187" y="1634"/>
                  </a:lnTo>
                  <a:lnTo>
                    <a:pt x="1194" y="1642"/>
                  </a:lnTo>
                  <a:lnTo>
                    <a:pt x="1200" y="1647"/>
                  </a:lnTo>
                  <a:lnTo>
                    <a:pt x="1207" y="1655"/>
                  </a:lnTo>
                  <a:lnTo>
                    <a:pt x="1218" y="1662"/>
                  </a:lnTo>
                  <a:lnTo>
                    <a:pt x="1218" y="1659"/>
                  </a:lnTo>
                  <a:lnTo>
                    <a:pt x="1218" y="1656"/>
                  </a:lnTo>
                  <a:lnTo>
                    <a:pt x="1217" y="1653"/>
                  </a:lnTo>
                  <a:lnTo>
                    <a:pt x="1218" y="1650"/>
                  </a:lnTo>
                  <a:lnTo>
                    <a:pt x="1221" y="1644"/>
                  </a:lnTo>
                  <a:lnTo>
                    <a:pt x="1225" y="1637"/>
                  </a:lnTo>
                  <a:lnTo>
                    <a:pt x="1234" y="1637"/>
                  </a:lnTo>
                  <a:lnTo>
                    <a:pt x="1234" y="1636"/>
                  </a:lnTo>
                  <a:lnTo>
                    <a:pt x="1234" y="1634"/>
                  </a:lnTo>
                  <a:lnTo>
                    <a:pt x="1234" y="1631"/>
                  </a:lnTo>
                  <a:lnTo>
                    <a:pt x="1234" y="1629"/>
                  </a:lnTo>
                  <a:lnTo>
                    <a:pt x="1234" y="1626"/>
                  </a:lnTo>
                  <a:lnTo>
                    <a:pt x="1240" y="1626"/>
                  </a:lnTo>
                  <a:lnTo>
                    <a:pt x="1241" y="1614"/>
                  </a:lnTo>
                  <a:lnTo>
                    <a:pt x="1243" y="1604"/>
                  </a:lnTo>
                  <a:lnTo>
                    <a:pt x="1250" y="1604"/>
                  </a:lnTo>
                  <a:lnTo>
                    <a:pt x="1254" y="1604"/>
                  </a:lnTo>
                  <a:lnTo>
                    <a:pt x="1254" y="1606"/>
                  </a:lnTo>
                  <a:lnTo>
                    <a:pt x="1256" y="1607"/>
                  </a:lnTo>
                  <a:lnTo>
                    <a:pt x="1257" y="1600"/>
                  </a:lnTo>
                  <a:lnTo>
                    <a:pt x="1257" y="1597"/>
                  </a:lnTo>
                  <a:lnTo>
                    <a:pt x="1259" y="1595"/>
                  </a:lnTo>
                  <a:lnTo>
                    <a:pt x="1261" y="1595"/>
                  </a:lnTo>
                  <a:lnTo>
                    <a:pt x="1263" y="1595"/>
                  </a:lnTo>
                  <a:lnTo>
                    <a:pt x="1267" y="1597"/>
                  </a:lnTo>
                  <a:lnTo>
                    <a:pt x="1270" y="1598"/>
                  </a:lnTo>
                  <a:lnTo>
                    <a:pt x="1273" y="1598"/>
                  </a:lnTo>
                  <a:lnTo>
                    <a:pt x="1284" y="1590"/>
                  </a:lnTo>
                  <a:lnTo>
                    <a:pt x="1295" y="1581"/>
                  </a:lnTo>
                  <a:lnTo>
                    <a:pt x="1295" y="1577"/>
                  </a:lnTo>
                  <a:lnTo>
                    <a:pt x="1300" y="1575"/>
                  </a:lnTo>
                  <a:lnTo>
                    <a:pt x="1306" y="1574"/>
                  </a:lnTo>
                  <a:lnTo>
                    <a:pt x="1309" y="1580"/>
                  </a:lnTo>
                  <a:lnTo>
                    <a:pt x="1312" y="1584"/>
                  </a:lnTo>
                  <a:lnTo>
                    <a:pt x="1303" y="1590"/>
                  </a:lnTo>
                  <a:lnTo>
                    <a:pt x="1295" y="1595"/>
                  </a:lnTo>
                  <a:lnTo>
                    <a:pt x="1295" y="1598"/>
                  </a:lnTo>
                  <a:lnTo>
                    <a:pt x="1299" y="1600"/>
                  </a:lnTo>
                  <a:lnTo>
                    <a:pt x="1303" y="1601"/>
                  </a:lnTo>
                  <a:lnTo>
                    <a:pt x="1300" y="1607"/>
                  </a:lnTo>
                  <a:lnTo>
                    <a:pt x="1306" y="1607"/>
                  </a:lnTo>
                  <a:lnTo>
                    <a:pt x="1306" y="1608"/>
                  </a:lnTo>
                  <a:lnTo>
                    <a:pt x="1306" y="1610"/>
                  </a:lnTo>
                  <a:lnTo>
                    <a:pt x="1306" y="1613"/>
                  </a:lnTo>
                  <a:lnTo>
                    <a:pt x="1306" y="1614"/>
                  </a:lnTo>
                  <a:lnTo>
                    <a:pt x="1305" y="1616"/>
                  </a:lnTo>
                  <a:lnTo>
                    <a:pt x="1303" y="1617"/>
                  </a:lnTo>
                  <a:lnTo>
                    <a:pt x="1297" y="1617"/>
                  </a:lnTo>
                  <a:lnTo>
                    <a:pt x="1299" y="1627"/>
                  </a:lnTo>
                  <a:lnTo>
                    <a:pt x="1299" y="1631"/>
                  </a:lnTo>
                  <a:lnTo>
                    <a:pt x="1300" y="1636"/>
                  </a:lnTo>
                  <a:lnTo>
                    <a:pt x="1302" y="1639"/>
                  </a:lnTo>
                  <a:lnTo>
                    <a:pt x="1303" y="1640"/>
                  </a:lnTo>
                  <a:lnTo>
                    <a:pt x="1305" y="1642"/>
                  </a:lnTo>
                  <a:lnTo>
                    <a:pt x="1309" y="1643"/>
                  </a:lnTo>
                  <a:lnTo>
                    <a:pt x="1315" y="1643"/>
                  </a:lnTo>
                  <a:lnTo>
                    <a:pt x="1318" y="1642"/>
                  </a:lnTo>
                  <a:lnTo>
                    <a:pt x="1319" y="1640"/>
                  </a:lnTo>
                  <a:lnTo>
                    <a:pt x="1319" y="1639"/>
                  </a:lnTo>
                  <a:lnTo>
                    <a:pt x="1320" y="1637"/>
                  </a:lnTo>
                  <a:lnTo>
                    <a:pt x="1320" y="1636"/>
                  </a:lnTo>
                  <a:lnTo>
                    <a:pt x="1319" y="1634"/>
                  </a:lnTo>
                  <a:lnTo>
                    <a:pt x="1318" y="1630"/>
                  </a:lnTo>
                  <a:lnTo>
                    <a:pt x="1312" y="1621"/>
                  </a:lnTo>
                  <a:lnTo>
                    <a:pt x="1309" y="1617"/>
                  </a:lnTo>
                  <a:lnTo>
                    <a:pt x="1308" y="1614"/>
                  </a:lnTo>
                  <a:lnTo>
                    <a:pt x="1309" y="1610"/>
                  </a:lnTo>
                  <a:lnTo>
                    <a:pt x="1309" y="1606"/>
                  </a:lnTo>
                  <a:lnTo>
                    <a:pt x="1309" y="1601"/>
                  </a:lnTo>
                  <a:lnTo>
                    <a:pt x="1322" y="1598"/>
                  </a:lnTo>
                  <a:lnTo>
                    <a:pt x="1329" y="1597"/>
                  </a:lnTo>
                  <a:lnTo>
                    <a:pt x="1336" y="1595"/>
                  </a:lnTo>
                  <a:lnTo>
                    <a:pt x="1335" y="1593"/>
                  </a:lnTo>
                  <a:lnTo>
                    <a:pt x="1333" y="1591"/>
                  </a:lnTo>
                  <a:lnTo>
                    <a:pt x="1332" y="1588"/>
                  </a:lnTo>
                  <a:lnTo>
                    <a:pt x="1331" y="1587"/>
                  </a:lnTo>
                  <a:lnTo>
                    <a:pt x="1328" y="1587"/>
                  </a:lnTo>
                  <a:lnTo>
                    <a:pt x="1329" y="1583"/>
                  </a:lnTo>
                  <a:lnTo>
                    <a:pt x="1328" y="1578"/>
                  </a:lnTo>
                  <a:lnTo>
                    <a:pt x="1332" y="1581"/>
                  </a:lnTo>
                  <a:lnTo>
                    <a:pt x="1336" y="1581"/>
                  </a:lnTo>
                  <a:lnTo>
                    <a:pt x="1336" y="1590"/>
                  </a:lnTo>
                  <a:lnTo>
                    <a:pt x="1339" y="1591"/>
                  </a:lnTo>
                  <a:lnTo>
                    <a:pt x="1342" y="1590"/>
                  </a:lnTo>
                  <a:lnTo>
                    <a:pt x="1345" y="1590"/>
                  </a:lnTo>
                  <a:lnTo>
                    <a:pt x="1348" y="1590"/>
                  </a:lnTo>
                  <a:lnTo>
                    <a:pt x="1352" y="1591"/>
                  </a:lnTo>
                  <a:lnTo>
                    <a:pt x="1356" y="1594"/>
                  </a:lnTo>
                  <a:lnTo>
                    <a:pt x="1359" y="1597"/>
                  </a:lnTo>
                  <a:lnTo>
                    <a:pt x="1362" y="1600"/>
                  </a:lnTo>
                  <a:lnTo>
                    <a:pt x="1364" y="1603"/>
                  </a:lnTo>
                  <a:lnTo>
                    <a:pt x="1365" y="1607"/>
                  </a:lnTo>
                  <a:lnTo>
                    <a:pt x="1367" y="1614"/>
                  </a:lnTo>
                  <a:lnTo>
                    <a:pt x="1375" y="1613"/>
                  </a:lnTo>
                  <a:lnTo>
                    <a:pt x="1385" y="1608"/>
                  </a:lnTo>
                  <a:lnTo>
                    <a:pt x="1395" y="1607"/>
                  </a:lnTo>
                  <a:lnTo>
                    <a:pt x="1401" y="1606"/>
                  </a:lnTo>
                  <a:lnTo>
                    <a:pt x="1405" y="1607"/>
                  </a:lnTo>
                  <a:lnTo>
                    <a:pt x="1405" y="1613"/>
                  </a:lnTo>
                  <a:lnTo>
                    <a:pt x="1420" y="1614"/>
                  </a:lnTo>
                  <a:lnTo>
                    <a:pt x="1427" y="1616"/>
                  </a:lnTo>
                  <a:lnTo>
                    <a:pt x="1436" y="1614"/>
                  </a:lnTo>
                  <a:lnTo>
                    <a:pt x="1441" y="1607"/>
                  </a:lnTo>
                  <a:lnTo>
                    <a:pt x="1443" y="1607"/>
                  </a:lnTo>
                  <a:lnTo>
                    <a:pt x="1446" y="1607"/>
                  </a:lnTo>
                  <a:lnTo>
                    <a:pt x="1453" y="1610"/>
                  </a:lnTo>
                  <a:lnTo>
                    <a:pt x="1453" y="1608"/>
                  </a:lnTo>
                  <a:lnTo>
                    <a:pt x="1450" y="1607"/>
                  </a:lnTo>
                  <a:lnTo>
                    <a:pt x="1447" y="1604"/>
                  </a:lnTo>
                  <a:lnTo>
                    <a:pt x="1477" y="1604"/>
                  </a:lnTo>
                  <a:lnTo>
                    <a:pt x="1473" y="1607"/>
                  </a:lnTo>
                  <a:lnTo>
                    <a:pt x="1466" y="1610"/>
                  </a:lnTo>
                  <a:lnTo>
                    <a:pt x="1467" y="1611"/>
                  </a:lnTo>
                  <a:lnTo>
                    <a:pt x="1467" y="1616"/>
                  </a:lnTo>
                  <a:lnTo>
                    <a:pt x="1469" y="1617"/>
                  </a:lnTo>
                  <a:lnTo>
                    <a:pt x="1470" y="1619"/>
                  </a:lnTo>
                  <a:lnTo>
                    <a:pt x="1472" y="1617"/>
                  </a:lnTo>
                  <a:lnTo>
                    <a:pt x="1472" y="1623"/>
                  </a:lnTo>
                  <a:lnTo>
                    <a:pt x="1475" y="1624"/>
                  </a:lnTo>
                  <a:lnTo>
                    <a:pt x="1476" y="1623"/>
                  </a:lnTo>
                  <a:lnTo>
                    <a:pt x="1477" y="1621"/>
                  </a:lnTo>
                  <a:lnTo>
                    <a:pt x="1479" y="1620"/>
                  </a:lnTo>
                  <a:lnTo>
                    <a:pt x="1480" y="1620"/>
                  </a:lnTo>
                  <a:lnTo>
                    <a:pt x="1483" y="1620"/>
                  </a:lnTo>
                  <a:lnTo>
                    <a:pt x="1483" y="1626"/>
                  </a:lnTo>
                  <a:lnTo>
                    <a:pt x="1486" y="1626"/>
                  </a:lnTo>
                  <a:lnTo>
                    <a:pt x="1489" y="1624"/>
                  </a:lnTo>
                  <a:lnTo>
                    <a:pt x="1490" y="1623"/>
                  </a:lnTo>
                  <a:lnTo>
                    <a:pt x="1495" y="1623"/>
                  </a:lnTo>
                  <a:lnTo>
                    <a:pt x="1499" y="1626"/>
                  </a:lnTo>
                  <a:lnTo>
                    <a:pt x="1500" y="1629"/>
                  </a:lnTo>
                  <a:lnTo>
                    <a:pt x="1499" y="1629"/>
                  </a:lnTo>
                  <a:lnTo>
                    <a:pt x="1496" y="1629"/>
                  </a:lnTo>
                  <a:lnTo>
                    <a:pt x="1495" y="1633"/>
                  </a:lnTo>
                  <a:lnTo>
                    <a:pt x="1495" y="1637"/>
                  </a:lnTo>
                  <a:lnTo>
                    <a:pt x="1495" y="1640"/>
                  </a:lnTo>
                  <a:lnTo>
                    <a:pt x="1495" y="1646"/>
                  </a:lnTo>
                  <a:lnTo>
                    <a:pt x="1489" y="1646"/>
                  </a:lnTo>
                  <a:lnTo>
                    <a:pt x="1485" y="1646"/>
                  </a:lnTo>
                  <a:lnTo>
                    <a:pt x="1475" y="1646"/>
                  </a:lnTo>
                  <a:lnTo>
                    <a:pt x="1473" y="1650"/>
                  </a:lnTo>
                  <a:lnTo>
                    <a:pt x="1473" y="1652"/>
                  </a:lnTo>
                  <a:lnTo>
                    <a:pt x="1472" y="1653"/>
                  </a:lnTo>
                  <a:lnTo>
                    <a:pt x="1480" y="1650"/>
                  </a:lnTo>
                  <a:lnTo>
                    <a:pt x="1489" y="1650"/>
                  </a:lnTo>
                  <a:lnTo>
                    <a:pt x="1498" y="1649"/>
                  </a:lnTo>
                  <a:lnTo>
                    <a:pt x="1506" y="1649"/>
                  </a:lnTo>
                  <a:lnTo>
                    <a:pt x="1512" y="1649"/>
                  </a:lnTo>
                  <a:lnTo>
                    <a:pt x="1516" y="1650"/>
                  </a:lnTo>
                  <a:lnTo>
                    <a:pt x="1519" y="1650"/>
                  </a:lnTo>
                  <a:lnTo>
                    <a:pt x="1521" y="1652"/>
                  </a:lnTo>
                  <a:lnTo>
                    <a:pt x="1522" y="1655"/>
                  </a:lnTo>
                  <a:lnTo>
                    <a:pt x="1525" y="1659"/>
                  </a:lnTo>
                  <a:lnTo>
                    <a:pt x="1529" y="1660"/>
                  </a:lnTo>
                  <a:lnTo>
                    <a:pt x="1532" y="1662"/>
                  </a:lnTo>
                  <a:lnTo>
                    <a:pt x="1532" y="1667"/>
                  </a:lnTo>
                  <a:lnTo>
                    <a:pt x="1535" y="1667"/>
                  </a:lnTo>
                  <a:lnTo>
                    <a:pt x="1536" y="1667"/>
                  </a:lnTo>
                  <a:lnTo>
                    <a:pt x="1539" y="1667"/>
                  </a:lnTo>
                  <a:lnTo>
                    <a:pt x="1541" y="1667"/>
                  </a:lnTo>
                  <a:lnTo>
                    <a:pt x="1538" y="1683"/>
                  </a:lnTo>
                  <a:lnTo>
                    <a:pt x="1536" y="1691"/>
                  </a:lnTo>
                  <a:lnTo>
                    <a:pt x="1532" y="1698"/>
                  </a:lnTo>
                  <a:lnTo>
                    <a:pt x="1535" y="1696"/>
                  </a:lnTo>
                  <a:lnTo>
                    <a:pt x="1538" y="1696"/>
                  </a:lnTo>
                  <a:lnTo>
                    <a:pt x="1539" y="1698"/>
                  </a:lnTo>
                  <a:lnTo>
                    <a:pt x="1541" y="1698"/>
                  </a:lnTo>
                  <a:lnTo>
                    <a:pt x="1541" y="1692"/>
                  </a:lnTo>
                  <a:lnTo>
                    <a:pt x="1541" y="1686"/>
                  </a:lnTo>
                  <a:lnTo>
                    <a:pt x="1544" y="1686"/>
                  </a:lnTo>
                  <a:lnTo>
                    <a:pt x="1547" y="1686"/>
                  </a:lnTo>
                  <a:lnTo>
                    <a:pt x="1548" y="1685"/>
                  </a:lnTo>
                  <a:lnTo>
                    <a:pt x="1552" y="1683"/>
                  </a:lnTo>
                  <a:lnTo>
                    <a:pt x="1555" y="1688"/>
                  </a:lnTo>
                  <a:lnTo>
                    <a:pt x="1558" y="1692"/>
                  </a:lnTo>
                  <a:lnTo>
                    <a:pt x="1560" y="1692"/>
                  </a:lnTo>
                  <a:lnTo>
                    <a:pt x="1562" y="1692"/>
                  </a:lnTo>
                  <a:lnTo>
                    <a:pt x="1564" y="1692"/>
                  </a:lnTo>
                  <a:lnTo>
                    <a:pt x="1565" y="1692"/>
                  </a:lnTo>
                  <a:lnTo>
                    <a:pt x="1567" y="1693"/>
                  </a:lnTo>
                  <a:lnTo>
                    <a:pt x="1568" y="1696"/>
                  </a:lnTo>
                  <a:lnTo>
                    <a:pt x="1568" y="1699"/>
                  </a:lnTo>
                  <a:lnTo>
                    <a:pt x="1568" y="1705"/>
                  </a:lnTo>
                  <a:lnTo>
                    <a:pt x="1568" y="1709"/>
                  </a:lnTo>
                  <a:lnTo>
                    <a:pt x="1571" y="1708"/>
                  </a:lnTo>
                  <a:lnTo>
                    <a:pt x="1571" y="1706"/>
                  </a:lnTo>
                  <a:lnTo>
                    <a:pt x="1571" y="1703"/>
                  </a:lnTo>
                  <a:lnTo>
                    <a:pt x="1571" y="1701"/>
                  </a:lnTo>
                  <a:lnTo>
                    <a:pt x="1585" y="1702"/>
                  </a:lnTo>
                  <a:lnTo>
                    <a:pt x="1597" y="1702"/>
                  </a:lnTo>
                  <a:lnTo>
                    <a:pt x="1606" y="1702"/>
                  </a:lnTo>
                  <a:lnTo>
                    <a:pt x="1619" y="1703"/>
                  </a:lnTo>
                  <a:lnTo>
                    <a:pt x="1619" y="1712"/>
                  </a:lnTo>
                  <a:lnTo>
                    <a:pt x="1620" y="1712"/>
                  </a:lnTo>
                  <a:lnTo>
                    <a:pt x="1623" y="1712"/>
                  </a:lnTo>
                  <a:lnTo>
                    <a:pt x="1626" y="1712"/>
                  </a:lnTo>
                  <a:lnTo>
                    <a:pt x="1630" y="1711"/>
                  </a:lnTo>
                  <a:lnTo>
                    <a:pt x="1633" y="1711"/>
                  </a:lnTo>
                  <a:lnTo>
                    <a:pt x="1634" y="1712"/>
                  </a:lnTo>
                  <a:lnTo>
                    <a:pt x="1646" y="1716"/>
                  </a:lnTo>
                  <a:lnTo>
                    <a:pt x="1647" y="1718"/>
                  </a:lnTo>
                  <a:lnTo>
                    <a:pt x="1649" y="1721"/>
                  </a:lnTo>
                  <a:lnTo>
                    <a:pt x="1650" y="1725"/>
                  </a:lnTo>
                  <a:lnTo>
                    <a:pt x="1652" y="1729"/>
                  </a:lnTo>
                  <a:lnTo>
                    <a:pt x="1655" y="1734"/>
                  </a:lnTo>
                  <a:lnTo>
                    <a:pt x="1656" y="1735"/>
                  </a:lnTo>
                  <a:lnTo>
                    <a:pt x="1660" y="1737"/>
                  </a:lnTo>
                  <a:lnTo>
                    <a:pt x="1663" y="1738"/>
                  </a:lnTo>
                  <a:lnTo>
                    <a:pt x="1666" y="1739"/>
                  </a:lnTo>
                  <a:lnTo>
                    <a:pt x="1666" y="1741"/>
                  </a:lnTo>
                  <a:lnTo>
                    <a:pt x="1666" y="1744"/>
                  </a:lnTo>
                  <a:lnTo>
                    <a:pt x="1665" y="1745"/>
                  </a:lnTo>
                  <a:lnTo>
                    <a:pt x="1666" y="1748"/>
                  </a:lnTo>
                  <a:lnTo>
                    <a:pt x="1670" y="1748"/>
                  </a:lnTo>
                  <a:lnTo>
                    <a:pt x="1673" y="1751"/>
                  </a:lnTo>
                  <a:lnTo>
                    <a:pt x="1675" y="1754"/>
                  </a:lnTo>
                  <a:lnTo>
                    <a:pt x="1676" y="1758"/>
                  </a:lnTo>
                  <a:lnTo>
                    <a:pt x="1678" y="1764"/>
                  </a:lnTo>
                  <a:lnTo>
                    <a:pt x="1679" y="1768"/>
                  </a:lnTo>
                  <a:lnTo>
                    <a:pt x="1680" y="1778"/>
                  </a:lnTo>
                  <a:lnTo>
                    <a:pt x="1682" y="1787"/>
                  </a:lnTo>
                  <a:lnTo>
                    <a:pt x="1685" y="1797"/>
                  </a:lnTo>
                  <a:lnTo>
                    <a:pt x="1691" y="1797"/>
                  </a:lnTo>
                  <a:lnTo>
                    <a:pt x="1696" y="1797"/>
                  </a:lnTo>
                  <a:lnTo>
                    <a:pt x="1696" y="1799"/>
                  </a:lnTo>
                  <a:lnTo>
                    <a:pt x="1696" y="1801"/>
                  </a:lnTo>
                  <a:lnTo>
                    <a:pt x="1695" y="1804"/>
                  </a:lnTo>
                  <a:lnTo>
                    <a:pt x="1696" y="1806"/>
                  </a:lnTo>
                  <a:lnTo>
                    <a:pt x="1689" y="1810"/>
                  </a:lnTo>
                  <a:lnTo>
                    <a:pt x="1682" y="1814"/>
                  </a:lnTo>
                  <a:lnTo>
                    <a:pt x="1693" y="1819"/>
                  </a:lnTo>
                  <a:lnTo>
                    <a:pt x="1696" y="1820"/>
                  </a:lnTo>
                  <a:lnTo>
                    <a:pt x="1698" y="1820"/>
                  </a:lnTo>
                  <a:lnTo>
                    <a:pt x="1698" y="1823"/>
                  </a:lnTo>
                  <a:lnTo>
                    <a:pt x="1696" y="1824"/>
                  </a:lnTo>
                  <a:lnTo>
                    <a:pt x="1693" y="1829"/>
                  </a:lnTo>
                  <a:lnTo>
                    <a:pt x="1691" y="1836"/>
                  </a:lnTo>
                  <a:lnTo>
                    <a:pt x="1692" y="1836"/>
                  </a:lnTo>
                  <a:lnTo>
                    <a:pt x="1692" y="1837"/>
                  </a:lnTo>
                  <a:lnTo>
                    <a:pt x="1693" y="1839"/>
                  </a:lnTo>
                  <a:lnTo>
                    <a:pt x="1695" y="1840"/>
                  </a:lnTo>
                  <a:lnTo>
                    <a:pt x="1696" y="1842"/>
                  </a:lnTo>
                  <a:lnTo>
                    <a:pt x="1699" y="1842"/>
                  </a:lnTo>
                  <a:lnTo>
                    <a:pt x="1702" y="1840"/>
                  </a:lnTo>
                  <a:lnTo>
                    <a:pt x="1705" y="1839"/>
                  </a:lnTo>
                  <a:lnTo>
                    <a:pt x="1709" y="1839"/>
                  </a:lnTo>
                  <a:lnTo>
                    <a:pt x="1706" y="1847"/>
                  </a:lnTo>
                  <a:lnTo>
                    <a:pt x="1711" y="1847"/>
                  </a:lnTo>
                  <a:lnTo>
                    <a:pt x="1715" y="1846"/>
                  </a:lnTo>
                  <a:lnTo>
                    <a:pt x="1719" y="1846"/>
                  </a:lnTo>
                  <a:lnTo>
                    <a:pt x="1724" y="1847"/>
                  </a:lnTo>
                  <a:lnTo>
                    <a:pt x="1724" y="1849"/>
                  </a:lnTo>
                  <a:lnTo>
                    <a:pt x="1724" y="1850"/>
                  </a:lnTo>
                  <a:lnTo>
                    <a:pt x="1722" y="1856"/>
                  </a:lnTo>
                  <a:lnTo>
                    <a:pt x="1721" y="1859"/>
                  </a:lnTo>
                  <a:lnTo>
                    <a:pt x="1721" y="1862"/>
                  </a:lnTo>
                  <a:lnTo>
                    <a:pt x="1722" y="1865"/>
                  </a:lnTo>
                  <a:lnTo>
                    <a:pt x="1724" y="1866"/>
                  </a:lnTo>
                  <a:lnTo>
                    <a:pt x="1729" y="1866"/>
                  </a:lnTo>
                  <a:lnTo>
                    <a:pt x="1732" y="1858"/>
                  </a:lnTo>
                  <a:lnTo>
                    <a:pt x="1738" y="1858"/>
                  </a:lnTo>
                  <a:lnTo>
                    <a:pt x="1744" y="1858"/>
                  </a:lnTo>
                  <a:lnTo>
                    <a:pt x="1751" y="1859"/>
                  </a:lnTo>
                  <a:lnTo>
                    <a:pt x="1758" y="1862"/>
                  </a:lnTo>
                  <a:lnTo>
                    <a:pt x="1771" y="1868"/>
                  </a:lnTo>
                  <a:lnTo>
                    <a:pt x="1778" y="1872"/>
                  </a:lnTo>
                  <a:lnTo>
                    <a:pt x="1778" y="1878"/>
                  </a:lnTo>
                  <a:lnTo>
                    <a:pt x="1787" y="1875"/>
                  </a:lnTo>
                  <a:lnTo>
                    <a:pt x="1790" y="1886"/>
                  </a:lnTo>
                  <a:lnTo>
                    <a:pt x="1796" y="1886"/>
                  </a:lnTo>
                  <a:lnTo>
                    <a:pt x="1796" y="1888"/>
                  </a:lnTo>
                  <a:lnTo>
                    <a:pt x="1796" y="1889"/>
                  </a:lnTo>
                  <a:lnTo>
                    <a:pt x="1796" y="1891"/>
                  </a:lnTo>
                  <a:lnTo>
                    <a:pt x="1796" y="1892"/>
                  </a:lnTo>
                  <a:lnTo>
                    <a:pt x="1793" y="1896"/>
                  </a:lnTo>
                  <a:lnTo>
                    <a:pt x="1796" y="1899"/>
                  </a:lnTo>
                  <a:lnTo>
                    <a:pt x="1797" y="1901"/>
                  </a:lnTo>
                  <a:lnTo>
                    <a:pt x="1797" y="1904"/>
                  </a:lnTo>
                  <a:lnTo>
                    <a:pt x="1799" y="1908"/>
                  </a:lnTo>
                  <a:lnTo>
                    <a:pt x="1801" y="1908"/>
                  </a:lnTo>
                  <a:lnTo>
                    <a:pt x="1806" y="1908"/>
                  </a:lnTo>
                  <a:lnTo>
                    <a:pt x="1807" y="1902"/>
                  </a:lnTo>
                  <a:lnTo>
                    <a:pt x="1809" y="1896"/>
                  </a:lnTo>
                  <a:lnTo>
                    <a:pt x="1814" y="1895"/>
                  </a:lnTo>
                  <a:lnTo>
                    <a:pt x="1817" y="1896"/>
                  </a:lnTo>
                  <a:lnTo>
                    <a:pt x="1820" y="1896"/>
                  </a:lnTo>
                  <a:lnTo>
                    <a:pt x="1823" y="1898"/>
                  </a:lnTo>
                  <a:lnTo>
                    <a:pt x="1827" y="1902"/>
                  </a:lnTo>
                  <a:lnTo>
                    <a:pt x="1832" y="1905"/>
                  </a:lnTo>
                  <a:lnTo>
                    <a:pt x="1833" y="1905"/>
                  </a:lnTo>
                  <a:lnTo>
                    <a:pt x="1836" y="1904"/>
                  </a:lnTo>
                  <a:lnTo>
                    <a:pt x="1839" y="1902"/>
                  </a:lnTo>
                  <a:lnTo>
                    <a:pt x="1842" y="1902"/>
                  </a:lnTo>
                  <a:lnTo>
                    <a:pt x="1845" y="1908"/>
                  </a:lnTo>
                  <a:lnTo>
                    <a:pt x="1849" y="1909"/>
                  </a:lnTo>
                  <a:lnTo>
                    <a:pt x="1853" y="1909"/>
                  </a:lnTo>
                  <a:lnTo>
                    <a:pt x="1860" y="1909"/>
                  </a:lnTo>
                  <a:lnTo>
                    <a:pt x="1866" y="1908"/>
                  </a:lnTo>
                  <a:lnTo>
                    <a:pt x="1871" y="1908"/>
                  </a:lnTo>
                  <a:lnTo>
                    <a:pt x="1872" y="1908"/>
                  </a:lnTo>
                  <a:lnTo>
                    <a:pt x="1879" y="1911"/>
                  </a:lnTo>
                  <a:lnTo>
                    <a:pt x="1889" y="1917"/>
                  </a:lnTo>
                  <a:lnTo>
                    <a:pt x="1899" y="1922"/>
                  </a:lnTo>
                  <a:lnTo>
                    <a:pt x="1907" y="1927"/>
                  </a:lnTo>
                  <a:lnTo>
                    <a:pt x="1909" y="1932"/>
                  </a:lnTo>
                  <a:lnTo>
                    <a:pt x="1915" y="1941"/>
                  </a:lnTo>
                  <a:lnTo>
                    <a:pt x="1922" y="1953"/>
                  </a:lnTo>
                  <a:lnTo>
                    <a:pt x="1924" y="1953"/>
                  </a:lnTo>
                  <a:lnTo>
                    <a:pt x="1925" y="1953"/>
                  </a:lnTo>
                  <a:lnTo>
                    <a:pt x="1928" y="1951"/>
                  </a:lnTo>
                  <a:lnTo>
                    <a:pt x="1931" y="1950"/>
                  </a:lnTo>
                  <a:lnTo>
                    <a:pt x="1934" y="1950"/>
                  </a:lnTo>
                  <a:lnTo>
                    <a:pt x="1937" y="1950"/>
                  </a:lnTo>
                  <a:lnTo>
                    <a:pt x="1937" y="1958"/>
                  </a:lnTo>
                  <a:lnTo>
                    <a:pt x="1950" y="1955"/>
                  </a:lnTo>
                  <a:lnTo>
                    <a:pt x="1954" y="1966"/>
                  </a:lnTo>
                  <a:lnTo>
                    <a:pt x="1956" y="1971"/>
                  </a:lnTo>
                  <a:lnTo>
                    <a:pt x="1958" y="1977"/>
                  </a:lnTo>
                  <a:lnTo>
                    <a:pt x="1963" y="1980"/>
                  </a:lnTo>
                  <a:lnTo>
                    <a:pt x="1966" y="1981"/>
                  </a:lnTo>
                  <a:lnTo>
                    <a:pt x="1967" y="1983"/>
                  </a:lnTo>
                  <a:lnTo>
                    <a:pt x="1968" y="1993"/>
                  </a:lnTo>
                  <a:lnTo>
                    <a:pt x="1970" y="2003"/>
                  </a:lnTo>
                  <a:lnTo>
                    <a:pt x="1970" y="2014"/>
                  </a:lnTo>
                  <a:lnTo>
                    <a:pt x="1968" y="2026"/>
                  </a:lnTo>
                  <a:lnTo>
                    <a:pt x="1966" y="2036"/>
                  </a:lnTo>
                  <a:lnTo>
                    <a:pt x="1963" y="2045"/>
                  </a:lnTo>
                  <a:lnTo>
                    <a:pt x="1960" y="2053"/>
                  </a:lnTo>
                  <a:lnTo>
                    <a:pt x="1956" y="2061"/>
                  </a:lnTo>
                  <a:lnTo>
                    <a:pt x="1953" y="2063"/>
                  </a:lnTo>
                  <a:lnTo>
                    <a:pt x="1950" y="2066"/>
                  </a:lnTo>
                  <a:lnTo>
                    <a:pt x="1941" y="2071"/>
                  </a:lnTo>
                  <a:lnTo>
                    <a:pt x="1934" y="2076"/>
                  </a:lnTo>
                  <a:lnTo>
                    <a:pt x="1931" y="2079"/>
                  </a:lnTo>
                  <a:lnTo>
                    <a:pt x="1928" y="2082"/>
                  </a:lnTo>
                  <a:lnTo>
                    <a:pt x="1925" y="2086"/>
                  </a:lnTo>
                  <a:lnTo>
                    <a:pt x="1922" y="2092"/>
                  </a:lnTo>
                  <a:lnTo>
                    <a:pt x="1918" y="2105"/>
                  </a:lnTo>
                  <a:lnTo>
                    <a:pt x="1914" y="2117"/>
                  </a:lnTo>
                  <a:lnTo>
                    <a:pt x="1908" y="2130"/>
                  </a:lnTo>
                  <a:lnTo>
                    <a:pt x="1902" y="2124"/>
                  </a:lnTo>
                  <a:lnTo>
                    <a:pt x="1895" y="2121"/>
                  </a:lnTo>
                  <a:lnTo>
                    <a:pt x="1895" y="2124"/>
                  </a:lnTo>
                  <a:lnTo>
                    <a:pt x="1896" y="2127"/>
                  </a:lnTo>
                  <a:lnTo>
                    <a:pt x="1898" y="2128"/>
                  </a:lnTo>
                  <a:lnTo>
                    <a:pt x="1898" y="2130"/>
                  </a:lnTo>
                  <a:lnTo>
                    <a:pt x="1894" y="2133"/>
                  </a:lnTo>
                  <a:lnTo>
                    <a:pt x="1892" y="2135"/>
                  </a:lnTo>
                  <a:lnTo>
                    <a:pt x="1891" y="2138"/>
                  </a:lnTo>
                  <a:lnTo>
                    <a:pt x="1889" y="2141"/>
                  </a:lnTo>
                  <a:lnTo>
                    <a:pt x="1891" y="2146"/>
                  </a:lnTo>
                  <a:lnTo>
                    <a:pt x="1889" y="2148"/>
                  </a:lnTo>
                  <a:lnTo>
                    <a:pt x="1889" y="2151"/>
                  </a:lnTo>
                  <a:lnTo>
                    <a:pt x="1884" y="2151"/>
                  </a:lnTo>
                  <a:lnTo>
                    <a:pt x="1884" y="2154"/>
                  </a:lnTo>
                  <a:lnTo>
                    <a:pt x="1884" y="2156"/>
                  </a:lnTo>
                  <a:lnTo>
                    <a:pt x="1885" y="2156"/>
                  </a:lnTo>
                  <a:lnTo>
                    <a:pt x="1886" y="2156"/>
                  </a:lnTo>
                  <a:lnTo>
                    <a:pt x="1889" y="2157"/>
                  </a:lnTo>
                  <a:lnTo>
                    <a:pt x="1889" y="2166"/>
                  </a:lnTo>
                  <a:lnTo>
                    <a:pt x="1891" y="2176"/>
                  </a:lnTo>
                  <a:lnTo>
                    <a:pt x="1892" y="2187"/>
                  </a:lnTo>
                  <a:lnTo>
                    <a:pt x="1892" y="2199"/>
                  </a:lnTo>
                  <a:lnTo>
                    <a:pt x="1889" y="2199"/>
                  </a:lnTo>
                  <a:lnTo>
                    <a:pt x="1889" y="2207"/>
                  </a:lnTo>
                  <a:lnTo>
                    <a:pt x="1889" y="2218"/>
                  </a:lnTo>
                  <a:lnTo>
                    <a:pt x="1884" y="2220"/>
                  </a:lnTo>
                  <a:lnTo>
                    <a:pt x="1884" y="2223"/>
                  </a:lnTo>
                  <a:lnTo>
                    <a:pt x="1885" y="2228"/>
                  </a:lnTo>
                  <a:lnTo>
                    <a:pt x="1886" y="2233"/>
                  </a:lnTo>
                  <a:lnTo>
                    <a:pt x="1888" y="2239"/>
                  </a:lnTo>
                  <a:lnTo>
                    <a:pt x="1889" y="2241"/>
                  </a:lnTo>
                  <a:lnTo>
                    <a:pt x="1889" y="2242"/>
                  </a:lnTo>
                  <a:lnTo>
                    <a:pt x="1889" y="2243"/>
                  </a:lnTo>
                  <a:lnTo>
                    <a:pt x="1888" y="2245"/>
                  </a:lnTo>
                  <a:lnTo>
                    <a:pt x="1884" y="2246"/>
                  </a:lnTo>
                  <a:lnTo>
                    <a:pt x="1881" y="2249"/>
                  </a:lnTo>
                  <a:lnTo>
                    <a:pt x="1878" y="2251"/>
                  </a:lnTo>
                  <a:lnTo>
                    <a:pt x="1878" y="2254"/>
                  </a:lnTo>
                  <a:lnTo>
                    <a:pt x="1878" y="2256"/>
                  </a:lnTo>
                  <a:lnTo>
                    <a:pt x="1878" y="2262"/>
                  </a:lnTo>
                  <a:lnTo>
                    <a:pt x="1879" y="2268"/>
                  </a:lnTo>
                  <a:lnTo>
                    <a:pt x="1878" y="2272"/>
                  </a:lnTo>
                  <a:lnTo>
                    <a:pt x="1876" y="2277"/>
                  </a:lnTo>
                  <a:lnTo>
                    <a:pt x="1873" y="2282"/>
                  </a:lnTo>
                  <a:lnTo>
                    <a:pt x="1863" y="2294"/>
                  </a:lnTo>
                  <a:lnTo>
                    <a:pt x="1853" y="2305"/>
                  </a:lnTo>
                  <a:lnTo>
                    <a:pt x="1850" y="2313"/>
                  </a:lnTo>
                  <a:lnTo>
                    <a:pt x="1849" y="2314"/>
                  </a:lnTo>
                  <a:lnTo>
                    <a:pt x="1848" y="2317"/>
                  </a:lnTo>
                  <a:lnTo>
                    <a:pt x="1848" y="2320"/>
                  </a:lnTo>
                  <a:lnTo>
                    <a:pt x="1848" y="2324"/>
                  </a:lnTo>
                  <a:lnTo>
                    <a:pt x="1848" y="2330"/>
                  </a:lnTo>
                  <a:lnTo>
                    <a:pt x="1849" y="2334"/>
                  </a:lnTo>
                  <a:lnTo>
                    <a:pt x="1850" y="2340"/>
                  </a:lnTo>
                  <a:lnTo>
                    <a:pt x="1839" y="2344"/>
                  </a:lnTo>
                  <a:lnTo>
                    <a:pt x="1840" y="2349"/>
                  </a:lnTo>
                  <a:lnTo>
                    <a:pt x="1839" y="2353"/>
                  </a:lnTo>
                  <a:lnTo>
                    <a:pt x="1836" y="2354"/>
                  </a:lnTo>
                  <a:lnTo>
                    <a:pt x="1832" y="2356"/>
                  </a:lnTo>
                  <a:lnTo>
                    <a:pt x="1829" y="2354"/>
                  </a:lnTo>
                  <a:lnTo>
                    <a:pt x="1826" y="2354"/>
                  </a:lnTo>
                  <a:lnTo>
                    <a:pt x="1823" y="2351"/>
                  </a:lnTo>
                  <a:lnTo>
                    <a:pt x="1820" y="2350"/>
                  </a:lnTo>
                  <a:lnTo>
                    <a:pt x="1820" y="2359"/>
                  </a:lnTo>
                  <a:lnTo>
                    <a:pt x="1806" y="2360"/>
                  </a:lnTo>
                  <a:lnTo>
                    <a:pt x="1793" y="2362"/>
                  </a:lnTo>
                  <a:lnTo>
                    <a:pt x="1791" y="2363"/>
                  </a:lnTo>
                  <a:lnTo>
                    <a:pt x="1791" y="2364"/>
                  </a:lnTo>
                  <a:lnTo>
                    <a:pt x="1790" y="2364"/>
                  </a:lnTo>
                  <a:lnTo>
                    <a:pt x="1787" y="2364"/>
                  </a:lnTo>
                  <a:lnTo>
                    <a:pt x="1790" y="2374"/>
                  </a:lnTo>
                  <a:lnTo>
                    <a:pt x="1787" y="2376"/>
                  </a:lnTo>
                  <a:lnTo>
                    <a:pt x="1784" y="2377"/>
                  </a:lnTo>
                  <a:lnTo>
                    <a:pt x="1776" y="2377"/>
                  </a:lnTo>
                  <a:lnTo>
                    <a:pt x="1768" y="2379"/>
                  </a:lnTo>
                  <a:lnTo>
                    <a:pt x="1763" y="2380"/>
                  </a:lnTo>
                  <a:lnTo>
                    <a:pt x="1761" y="2382"/>
                  </a:lnTo>
                  <a:lnTo>
                    <a:pt x="1760" y="2385"/>
                  </a:lnTo>
                  <a:lnTo>
                    <a:pt x="1760" y="2386"/>
                  </a:lnTo>
                  <a:lnTo>
                    <a:pt x="1760" y="2389"/>
                  </a:lnTo>
                  <a:lnTo>
                    <a:pt x="1757" y="2392"/>
                  </a:lnTo>
                  <a:lnTo>
                    <a:pt x="1754" y="2395"/>
                  </a:lnTo>
                  <a:lnTo>
                    <a:pt x="1750" y="2398"/>
                  </a:lnTo>
                  <a:lnTo>
                    <a:pt x="1744" y="2400"/>
                  </a:lnTo>
                  <a:lnTo>
                    <a:pt x="1727" y="2409"/>
                  </a:lnTo>
                  <a:lnTo>
                    <a:pt x="1727" y="2413"/>
                  </a:lnTo>
                  <a:lnTo>
                    <a:pt x="1725" y="2415"/>
                  </a:lnTo>
                  <a:lnTo>
                    <a:pt x="1724" y="2415"/>
                  </a:lnTo>
                  <a:lnTo>
                    <a:pt x="1719" y="2415"/>
                  </a:lnTo>
                  <a:lnTo>
                    <a:pt x="1718" y="2415"/>
                  </a:lnTo>
                  <a:lnTo>
                    <a:pt x="1715" y="2416"/>
                  </a:lnTo>
                  <a:lnTo>
                    <a:pt x="1715" y="2418"/>
                  </a:lnTo>
                  <a:lnTo>
                    <a:pt x="1715" y="2419"/>
                  </a:lnTo>
                  <a:lnTo>
                    <a:pt x="1716" y="2421"/>
                  </a:lnTo>
                  <a:lnTo>
                    <a:pt x="1718" y="2421"/>
                  </a:lnTo>
                  <a:lnTo>
                    <a:pt x="1719" y="2422"/>
                  </a:lnTo>
                  <a:lnTo>
                    <a:pt x="1718" y="2422"/>
                  </a:lnTo>
                  <a:lnTo>
                    <a:pt x="1715" y="2423"/>
                  </a:lnTo>
                  <a:lnTo>
                    <a:pt x="1714" y="2426"/>
                  </a:lnTo>
                  <a:lnTo>
                    <a:pt x="1714" y="2429"/>
                  </a:lnTo>
                  <a:lnTo>
                    <a:pt x="1712" y="2433"/>
                  </a:lnTo>
                  <a:lnTo>
                    <a:pt x="1714" y="2442"/>
                  </a:lnTo>
                  <a:lnTo>
                    <a:pt x="1715" y="2452"/>
                  </a:lnTo>
                  <a:lnTo>
                    <a:pt x="1716" y="2462"/>
                  </a:lnTo>
                  <a:lnTo>
                    <a:pt x="1718" y="2472"/>
                  </a:lnTo>
                  <a:lnTo>
                    <a:pt x="1719" y="2481"/>
                  </a:lnTo>
                  <a:lnTo>
                    <a:pt x="1718" y="2488"/>
                  </a:lnTo>
                  <a:lnTo>
                    <a:pt x="1716" y="2493"/>
                  </a:lnTo>
                  <a:lnTo>
                    <a:pt x="1714" y="2495"/>
                  </a:lnTo>
                  <a:lnTo>
                    <a:pt x="1708" y="2501"/>
                  </a:lnTo>
                  <a:lnTo>
                    <a:pt x="1701" y="2507"/>
                  </a:lnTo>
                  <a:lnTo>
                    <a:pt x="1698" y="2510"/>
                  </a:lnTo>
                  <a:lnTo>
                    <a:pt x="1696" y="2513"/>
                  </a:lnTo>
                  <a:lnTo>
                    <a:pt x="1693" y="2518"/>
                  </a:lnTo>
                  <a:lnTo>
                    <a:pt x="1692" y="2523"/>
                  </a:lnTo>
                  <a:lnTo>
                    <a:pt x="1691" y="2533"/>
                  </a:lnTo>
                  <a:lnTo>
                    <a:pt x="1688" y="2541"/>
                  </a:lnTo>
                  <a:lnTo>
                    <a:pt x="1685" y="2552"/>
                  </a:lnTo>
                  <a:lnTo>
                    <a:pt x="1682" y="2554"/>
                  </a:lnTo>
                  <a:lnTo>
                    <a:pt x="1679" y="2557"/>
                  </a:lnTo>
                  <a:lnTo>
                    <a:pt x="1676" y="2560"/>
                  </a:lnTo>
                  <a:lnTo>
                    <a:pt x="1673" y="2563"/>
                  </a:lnTo>
                  <a:lnTo>
                    <a:pt x="1679" y="2550"/>
                  </a:lnTo>
                  <a:lnTo>
                    <a:pt x="1685" y="2536"/>
                  </a:lnTo>
                  <a:lnTo>
                    <a:pt x="1682" y="2536"/>
                  </a:lnTo>
                  <a:lnTo>
                    <a:pt x="1682" y="2537"/>
                  </a:lnTo>
                  <a:lnTo>
                    <a:pt x="1680" y="2539"/>
                  </a:lnTo>
                  <a:lnTo>
                    <a:pt x="1676" y="2539"/>
                  </a:lnTo>
                  <a:lnTo>
                    <a:pt x="1673" y="2536"/>
                  </a:lnTo>
                  <a:lnTo>
                    <a:pt x="1670" y="2534"/>
                  </a:lnTo>
                  <a:lnTo>
                    <a:pt x="1668" y="2533"/>
                  </a:lnTo>
                  <a:lnTo>
                    <a:pt x="1668" y="2536"/>
                  </a:lnTo>
                  <a:lnTo>
                    <a:pt x="1668" y="2540"/>
                  </a:lnTo>
                  <a:lnTo>
                    <a:pt x="1669" y="2543"/>
                  </a:lnTo>
                  <a:lnTo>
                    <a:pt x="1668" y="2547"/>
                  </a:lnTo>
                  <a:lnTo>
                    <a:pt x="1656" y="2562"/>
                  </a:lnTo>
                  <a:lnTo>
                    <a:pt x="1643" y="2577"/>
                  </a:lnTo>
                  <a:lnTo>
                    <a:pt x="1643" y="2580"/>
                  </a:lnTo>
                  <a:lnTo>
                    <a:pt x="1644" y="2583"/>
                  </a:lnTo>
                  <a:lnTo>
                    <a:pt x="1646" y="2586"/>
                  </a:lnTo>
                  <a:lnTo>
                    <a:pt x="1646" y="2590"/>
                  </a:lnTo>
                  <a:lnTo>
                    <a:pt x="1643" y="2598"/>
                  </a:lnTo>
                  <a:lnTo>
                    <a:pt x="1637" y="2608"/>
                  </a:lnTo>
                  <a:lnTo>
                    <a:pt x="1632" y="2616"/>
                  </a:lnTo>
                  <a:lnTo>
                    <a:pt x="1624" y="2625"/>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2" name="Freeform 7"/>
            <p:cNvSpPr>
              <a:spLocks noEditPoints="1"/>
            </p:cNvSpPr>
            <p:nvPr/>
          </p:nvSpPr>
          <p:spPr bwMode="auto">
            <a:xfrm>
              <a:off x="2163" y="1331"/>
              <a:ext cx="189" cy="95"/>
            </a:xfrm>
            <a:custGeom>
              <a:avLst/>
              <a:gdLst>
                <a:gd name="T0" fmla="*/ 177 w 189"/>
                <a:gd name="T1" fmla="*/ 49 h 95"/>
                <a:gd name="T2" fmla="*/ 158 w 189"/>
                <a:gd name="T3" fmla="*/ 70 h 95"/>
                <a:gd name="T4" fmla="*/ 148 w 189"/>
                <a:gd name="T5" fmla="*/ 72 h 95"/>
                <a:gd name="T6" fmla="*/ 138 w 189"/>
                <a:gd name="T7" fmla="*/ 80 h 95"/>
                <a:gd name="T8" fmla="*/ 132 w 189"/>
                <a:gd name="T9" fmla="*/ 78 h 95"/>
                <a:gd name="T10" fmla="*/ 127 w 189"/>
                <a:gd name="T11" fmla="*/ 82 h 95"/>
                <a:gd name="T12" fmla="*/ 119 w 189"/>
                <a:gd name="T13" fmla="*/ 83 h 95"/>
                <a:gd name="T14" fmla="*/ 108 w 189"/>
                <a:gd name="T15" fmla="*/ 78 h 95"/>
                <a:gd name="T16" fmla="*/ 114 w 189"/>
                <a:gd name="T17" fmla="*/ 86 h 95"/>
                <a:gd name="T18" fmla="*/ 108 w 189"/>
                <a:gd name="T19" fmla="*/ 95 h 95"/>
                <a:gd name="T20" fmla="*/ 72 w 189"/>
                <a:gd name="T21" fmla="*/ 89 h 95"/>
                <a:gd name="T22" fmla="*/ 75 w 189"/>
                <a:gd name="T23" fmla="*/ 85 h 95"/>
                <a:gd name="T24" fmla="*/ 50 w 189"/>
                <a:gd name="T25" fmla="*/ 78 h 95"/>
                <a:gd name="T26" fmla="*/ 42 w 189"/>
                <a:gd name="T27" fmla="*/ 80 h 95"/>
                <a:gd name="T28" fmla="*/ 27 w 189"/>
                <a:gd name="T29" fmla="*/ 75 h 95"/>
                <a:gd name="T30" fmla="*/ 40 w 189"/>
                <a:gd name="T31" fmla="*/ 62 h 95"/>
                <a:gd name="T32" fmla="*/ 30 w 189"/>
                <a:gd name="T33" fmla="*/ 55 h 95"/>
                <a:gd name="T34" fmla="*/ 9 w 189"/>
                <a:gd name="T35" fmla="*/ 59 h 95"/>
                <a:gd name="T36" fmla="*/ 19 w 189"/>
                <a:gd name="T37" fmla="*/ 50 h 95"/>
                <a:gd name="T38" fmla="*/ 39 w 189"/>
                <a:gd name="T39" fmla="*/ 44 h 95"/>
                <a:gd name="T40" fmla="*/ 32 w 189"/>
                <a:gd name="T41" fmla="*/ 40 h 95"/>
                <a:gd name="T42" fmla="*/ 33 w 189"/>
                <a:gd name="T43" fmla="*/ 33 h 95"/>
                <a:gd name="T44" fmla="*/ 36 w 189"/>
                <a:gd name="T45" fmla="*/ 29 h 95"/>
                <a:gd name="T46" fmla="*/ 21 w 189"/>
                <a:gd name="T47" fmla="*/ 33 h 95"/>
                <a:gd name="T48" fmla="*/ 10 w 189"/>
                <a:gd name="T49" fmla="*/ 39 h 95"/>
                <a:gd name="T50" fmla="*/ 6 w 189"/>
                <a:gd name="T51" fmla="*/ 34 h 95"/>
                <a:gd name="T52" fmla="*/ 14 w 189"/>
                <a:gd name="T53" fmla="*/ 29 h 95"/>
                <a:gd name="T54" fmla="*/ 17 w 189"/>
                <a:gd name="T55" fmla="*/ 21 h 95"/>
                <a:gd name="T56" fmla="*/ 20 w 189"/>
                <a:gd name="T57" fmla="*/ 19 h 95"/>
                <a:gd name="T58" fmla="*/ 27 w 189"/>
                <a:gd name="T59" fmla="*/ 17 h 95"/>
                <a:gd name="T60" fmla="*/ 39 w 189"/>
                <a:gd name="T61" fmla="*/ 20 h 95"/>
                <a:gd name="T62" fmla="*/ 33 w 189"/>
                <a:gd name="T63" fmla="*/ 11 h 95"/>
                <a:gd name="T64" fmla="*/ 39 w 189"/>
                <a:gd name="T65" fmla="*/ 8 h 95"/>
                <a:gd name="T66" fmla="*/ 53 w 189"/>
                <a:gd name="T67" fmla="*/ 17 h 95"/>
                <a:gd name="T68" fmla="*/ 52 w 189"/>
                <a:gd name="T69" fmla="*/ 27 h 95"/>
                <a:gd name="T70" fmla="*/ 53 w 189"/>
                <a:gd name="T71" fmla="*/ 39 h 95"/>
                <a:gd name="T72" fmla="*/ 59 w 189"/>
                <a:gd name="T73" fmla="*/ 31 h 95"/>
                <a:gd name="T74" fmla="*/ 70 w 189"/>
                <a:gd name="T75" fmla="*/ 27 h 95"/>
                <a:gd name="T76" fmla="*/ 75 w 189"/>
                <a:gd name="T77" fmla="*/ 11 h 95"/>
                <a:gd name="T78" fmla="*/ 78 w 189"/>
                <a:gd name="T79" fmla="*/ 23 h 95"/>
                <a:gd name="T80" fmla="*/ 83 w 189"/>
                <a:gd name="T81" fmla="*/ 16 h 95"/>
                <a:gd name="T82" fmla="*/ 91 w 189"/>
                <a:gd name="T83" fmla="*/ 11 h 95"/>
                <a:gd name="T84" fmla="*/ 95 w 189"/>
                <a:gd name="T85" fmla="*/ 8 h 95"/>
                <a:gd name="T86" fmla="*/ 104 w 189"/>
                <a:gd name="T87" fmla="*/ 21 h 95"/>
                <a:gd name="T88" fmla="*/ 108 w 189"/>
                <a:gd name="T89" fmla="*/ 13 h 95"/>
                <a:gd name="T90" fmla="*/ 114 w 189"/>
                <a:gd name="T91" fmla="*/ 17 h 95"/>
                <a:gd name="T92" fmla="*/ 128 w 189"/>
                <a:gd name="T93" fmla="*/ 8 h 95"/>
                <a:gd name="T94" fmla="*/ 138 w 189"/>
                <a:gd name="T95" fmla="*/ 11 h 95"/>
                <a:gd name="T96" fmla="*/ 145 w 189"/>
                <a:gd name="T97" fmla="*/ 0 h 95"/>
                <a:gd name="T98" fmla="*/ 151 w 189"/>
                <a:gd name="T99" fmla="*/ 4 h 95"/>
                <a:gd name="T100" fmla="*/ 157 w 189"/>
                <a:gd name="T101" fmla="*/ 11 h 95"/>
                <a:gd name="T102" fmla="*/ 170 w 189"/>
                <a:gd name="T103" fmla="*/ 6 h 95"/>
                <a:gd name="T104" fmla="*/ 167 w 189"/>
                <a:gd name="T105" fmla="*/ 10 h 95"/>
                <a:gd name="T106" fmla="*/ 170 w 189"/>
                <a:gd name="T107" fmla="*/ 20 h 95"/>
                <a:gd name="T108" fmla="*/ 165 w 189"/>
                <a:gd name="T109" fmla="*/ 26 h 95"/>
                <a:gd name="T110" fmla="*/ 165 w 189"/>
                <a:gd name="T111" fmla="*/ 30 h 95"/>
                <a:gd name="T112" fmla="*/ 170 w 189"/>
                <a:gd name="T113" fmla="*/ 29 h 95"/>
                <a:gd name="T114" fmla="*/ 178 w 189"/>
                <a:gd name="T115" fmla="*/ 27 h 95"/>
                <a:gd name="T116" fmla="*/ 184 w 189"/>
                <a:gd name="T117" fmla="*/ 53 h 95"/>
                <a:gd name="T118" fmla="*/ 178 w 189"/>
                <a:gd name="T119" fmla="*/ 50 h 95"/>
                <a:gd name="T120" fmla="*/ 160 w 189"/>
                <a:gd name="T121" fmla="*/ 69 h 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9" h="95">
                  <a:moveTo>
                    <a:pt x="178" y="50"/>
                  </a:moveTo>
                  <a:lnTo>
                    <a:pt x="180" y="47"/>
                  </a:lnTo>
                  <a:lnTo>
                    <a:pt x="177" y="49"/>
                  </a:lnTo>
                  <a:lnTo>
                    <a:pt x="178" y="50"/>
                  </a:lnTo>
                  <a:close/>
                  <a:moveTo>
                    <a:pt x="160" y="69"/>
                  </a:moveTo>
                  <a:lnTo>
                    <a:pt x="158" y="70"/>
                  </a:lnTo>
                  <a:lnTo>
                    <a:pt x="157" y="70"/>
                  </a:lnTo>
                  <a:lnTo>
                    <a:pt x="153" y="69"/>
                  </a:lnTo>
                  <a:lnTo>
                    <a:pt x="148" y="72"/>
                  </a:lnTo>
                  <a:lnTo>
                    <a:pt x="145" y="75"/>
                  </a:lnTo>
                  <a:lnTo>
                    <a:pt x="141" y="79"/>
                  </a:lnTo>
                  <a:lnTo>
                    <a:pt x="138" y="80"/>
                  </a:lnTo>
                  <a:lnTo>
                    <a:pt x="135" y="80"/>
                  </a:lnTo>
                  <a:lnTo>
                    <a:pt x="134" y="80"/>
                  </a:lnTo>
                  <a:lnTo>
                    <a:pt x="132" y="78"/>
                  </a:lnTo>
                  <a:lnTo>
                    <a:pt x="129" y="79"/>
                  </a:lnTo>
                  <a:lnTo>
                    <a:pt x="128" y="80"/>
                  </a:lnTo>
                  <a:lnTo>
                    <a:pt x="127" y="82"/>
                  </a:lnTo>
                  <a:lnTo>
                    <a:pt x="124" y="83"/>
                  </a:lnTo>
                  <a:lnTo>
                    <a:pt x="122" y="83"/>
                  </a:lnTo>
                  <a:lnTo>
                    <a:pt x="119" y="83"/>
                  </a:lnTo>
                  <a:lnTo>
                    <a:pt x="117" y="82"/>
                  </a:lnTo>
                  <a:lnTo>
                    <a:pt x="112" y="79"/>
                  </a:lnTo>
                  <a:lnTo>
                    <a:pt x="108" y="78"/>
                  </a:lnTo>
                  <a:lnTo>
                    <a:pt x="111" y="86"/>
                  </a:lnTo>
                  <a:lnTo>
                    <a:pt x="112" y="86"/>
                  </a:lnTo>
                  <a:lnTo>
                    <a:pt x="114" y="86"/>
                  </a:lnTo>
                  <a:lnTo>
                    <a:pt x="112" y="88"/>
                  </a:lnTo>
                  <a:lnTo>
                    <a:pt x="112" y="89"/>
                  </a:lnTo>
                  <a:lnTo>
                    <a:pt x="108" y="95"/>
                  </a:lnTo>
                  <a:lnTo>
                    <a:pt x="69" y="95"/>
                  </a:lnTo>
                  <a:lnTo>
                    <a:pt x="70" y="92"/>
                  </a:lnTo>
                  <a:lnTo>
                    <a:pt x="72" y="89"/>
                  </a:lnTo>
                  <a:lnTo>
                    <a:pt x="75" y="89"/>
                  </a:lnTo>
                  <a:lnTo>
                    <a:pt x="75" y="88"/>
                  </a:lnTo>
                  <a:lnTo>
                    <a:pt x="75" y="85"/>
                  </a:lnTo>
                  <a:lnTo>
                    <a:pt x="75" y="83"/>
                  </a:lnTo>
                  <a:lnTo>
                    <a:pt x="55" y="78"/>
                  </a:lnTo>
                  <a:lnTo>
                    <a:pt x="50" y="78"/>
                  </a:lnTo>
                  <a:lnTo>
                    <a:pt x="47" y="79"/>
                  </a:lnTo>
                  <a:lnTo>
                    <a:pt x="45" y="80"/>
                  </a:lnTo>
                  <a:lnTo>
                    <a:pt x="42" y="80"/>
                  </a:lnTo>
                  <a:lnTo>
                    <a:pt x="39" y="80"/>
                  </a:lnTo>
                  <a:lnTo>
                    <a:pt x="33" y="83"/>
                  </a:lnTo>
                  <a:lnTo>
                    <a:pt x="27" y="75"/>
                  </a:lnTo>
                  <a:lnTo>
                    <a:pt x="37" y="72"/>
                  </a:lnTo>
                  <a:lnTo>
                    <a:pt x="47" y="69"/>
                  </a:lnTo>
                  <a:lnTo>
                    <a:pt x="40" y="62"/>
                  </a:lnTo>
                  <a:lnTo>
                    <a:pt x="36" y="57"/>
                  </a:lnTo>
                  <a:lnTo>
                    <a:pt x="33" y="56"/>
                  </a:lnTo>
                  <a:lnTo>
                    <a:pt x="30" y="55"/>
                  </a:lnTo>
                  <a:lnTo>
                    <a:pt x="26" y="55"/>
                  </a:lnTo>
                  <a:lnTo>
                    <a:pt x="19" y="56"/>
                  </a:lnTo>
                  <a:lnTo>
                    <a:pt x="9" y="59"/>
                  </a:lnTo>
                  <a:lnTo>
                    <a:pt x="6" y="53"/>
                  </a:lnTo>
                  <a:lnTo>
                    <a:pt x="11" y="52"/>
                  </a:lnTo>
                  <a:lnTo>
                    <a:pt x="19" y="50"/>
                  </a:lnTo>
                  <a:lnTo>
                    <a:pt x="21" y="44"/>
                  </a:lnTo>
                  <a:lnTo>
                    <a:pt x="30" y="44"/>
                  </a:lnTo>
                  <a:lnTo>
                    <a:pt x="39" y="44"/>
                  </a:lnTo>
                  <a:lnTo>
                    <a:pt x="33" y="42"/>
                  </a:lnTo>
                  <a:lnTo>
                    <a:pt x="32" y="42"/>
                  </a:lnTo>
                  <a:lnTo>
                    <a:pt x="32" y="40"/>
                  </a:lnTo>
                  <a:lnTo>
                    <a:pt x="32" y="39"/>
                  </a:lnTo>
                  <a:lnTo>
                    <a:pt x="32" y="36"/>
                  </a:lnTo>
                  <a:lnTo>
                    <a:pt x="33" y="33"/>
                  </a:lnTo>
                  <a:lnTo>
                    <a:pt x="36" y="31"/>
                  </a:lnTo>
                  <a:lnTo>
                    <a:pt x="37" y="29"/>
                  </a:lnTo>
                  <a:lnTo>
                    <a:pt x="36" y="29"/>
                  </a:lnTo>
                  <a:lnTo>
                    <a:pt x="30" y="29"/>
                  </a:lnTo>
                  <a:lnTo>
                    <a:pt x="27" y="30"/>
                  </a:lnTo>
                  <a:lnTo>
                    <a:pt x="21" y="33"/>
                  </a:lnTo>
                  <a:lnTo>
                    <a:pt x="17" y="37"/>
                  </a:lnTo>
                  <a:lnTo>
                    <a:pt x="14" y="39"/>
                  </a:lnTo>
                  <a:lnTo>
                    <a:pt x="10" y="39"/>
                  </a:lnTo>
                  <a:lnTo>
                    <a:pt x="7" y="39"/>
                  </a:lnTo>
                  <a:lnTo>
                    <a:pt x="0" y="36"/>
                  </a:lnTo>
                  <a:lnTo>
                    <a:pt x="6" y="34"/>
                  </a:lnTo>
                  <a:lnTo>
                    <a:pt x="9" y="31"/>
                  </a:lnTo>
                  <a:lnTo>
                    <a:pt x="11" y="29"/>
                  </a:lnTo>
                  <a:lnTo>
                    <a:pt x="14" y="29"/>
                  </a:lnTo>
                  <a:lnTo>
                    <a:pt x="17" y="27"/>
                  </a:lnTo>
                  <a:lnTo>
                    <a:pt x="19" y="26"/>
                  </a:lnTo>
                  <a:lnTo>
                    <a:pt x="17" y="21"/>
                  </a:lnTo>
                  <a:lnTo>
                    <a:pt x="17" y="20"/>
                  </a:lnTo>
                  <a:lnTo>
                    <a:pt x="19" y="20"/>
                  </a:lnTo>
                  <a:lnTo>
                    <a:pt x="20" y="19"/>
                  </a:lnTo>
                  <a:lnTo>
                    <a:pt x="23" y="19"/>
                  </a:lnTo>
                  <a:lnTo>
                    <a:pt x="26" y="17"/>
                  </a:lnTo>
                  <a:lnTo>
                    <a:pt x="27" y="17"/>
                  </a:lnTo>
                  <a:lnTo>
                    <a:pt x="36" y="23"/>
                  </a:lnTo>
                  <a:lnTo>
                    <a:pt x="39" y="21"/>
                  </a:lnTo>
                  <a:lnTo>
                    <a:pt x="39" y="20"/>
                  </a:lnTo>
                  <a:lnTo>
                    <a:pt x="39" y="19"/>
                  </a:lnTo>
                  <a:lnTo>
                    <a:pt x="37" y="16"/>
                  </a:lnTo>
                  <a:lnTo>
                    <a:pt x="33" y="11"/>
                  </a:lnTo>
                  <a:lnTo>
                    <a:pt x="30" y="8"/>
                  </a:lnTo>
                  <a:lnTo>
                    <a:pt x="34" y="8"/>
                  </a:lnTo>
                  <a:lnTo>
                    <a:pt x="39" y="8"/>
                  </a:lnTo>
                  <a:lnTo>
                    <a:pt x="42" y="8"/>
                  </a:lnTo>
                  <a:lnTo>
                    <a:pt x="47" y="17"/>
                  </a:lnTo>
                  <a:lnTo>
                    <a:pt x="53" y="17"/>
                  </a:lnTo>
                  <a:lnTo>
                    <a:pt x="52" y="21"/>
                  </a:lnTo>
                  <a:lnTo>
                    <a:pt x="53" y="29"/>
                  </a:lnTo>
                  <a:lnTo>
                    <a:pt x="52" y="27"/>
                  </a:lnTo>
                  <a:lnTo>
                    <a:pt x="50" y="29"/>
                  </a:lnTo>
                  <a:lnTo>
                    <a:pt x="50" y="31"/>
                  </a:lnTo>
                  <a:lnTo>
                    <a:pt x="53" y="39"/>
                  </a:lnTo>
                  <a:lnTo>
                    <a:pt x="57" y="36"/>
                  </a:lnTo>
                  <a:lnTo>
                    <a:pt x="59" y="33"/>
                  </a:lnTo>
                  <a:lnTo>
                    <a:pt x="59" y="31"/>
                  </a:lnTo>
                  <a:lnTo>
                    <a:pt x="57" y="31"/>
                  </a:lnTo>
                  <a:lnTo>
                    <a:pt x="69" y="31"/>
                  </a:lnTo>
                  <a:lnTo>
                    <a:pt x="70" y="27"/>
                  </a:lnTo>
                  <a:lnTo>
                    <a:pt x="70" y="21"/>
                  </a:lnTo>
                  <a:lnTo>
                    <a:pt x="69" y="11"/>
                  </a:lnTo>
                  <a:lnTo>
                    <a:pt x="75" y="11"/>
                  </a:lnTo>
                  <a:lnTo>
                    <a:pt x="76" y="17"/>
                  </a:lnTo>
                  <a:lnTo>
                    <a:pt x="76" y="20"/>
                  </a:lnTo>
                  <a:lnTo>
                    <a:pt x="78" y="23"/>
                  </a:lnTo>
                  <a:lnTo>
                    <a:pt x="83" y="23"/>
                  </a:lnTo>
                  <a:lnTo>
                    <a:pt x="83" y="17"/>
                  </a:lnTo>
                  <a:lnTo>
                    <a:pt x="83" y="16"/>
                  </a:lnTo>
                  <a:lnTo>
                    <a:pt x="86" y="14"/>
                  </a:lnTo>
                  <a:lnTo>
                    <a:pt x="86" y="11"/>
                  </a:lnTo>
                  <a:lnTo>
                    <a:pt x="91" y="11"/>
                  </a:lnTo>
                  <a:lnTo>
                    <a:pt x="93" y="11"/>
                  </a:lnTo>
                  <a:lnTo>
                    <a:pt x="93" y="10"/>
                  </a:lnTo>
                  <a:lnTo>
                    <a:pt x="95" y="8"/>
                  </a:lnTo>
                  <a:lnTo>
                    <a:pt x="96" y="6"/>
                  </a:lnTo>
                  <a:lnTo>
                    <a:pt x="99" y="20"/>
                  </a:lnTo>
                  <a:lnTo>
                    <a:pt x="104" y="21"/>
                  </a:lnTo>
                  <a:lnTo>
                    <a:pt x="108" y="23"/>
                  </a:lnTo>
                  <a:lnTo>
                    <a:pt x="105" y="11"/>
                  </a:lnTo>
                  <a:lnTo>
                    <a:pt x="108" y="13"/>
                  </a:lnTo>
                  <a:lnTo>
                    <a:pt x="111" y="14"/>
                  </a:lnTo>
                  <a:lnTo>
                    <a:pt x="112" y="16"/>
                  </a:lnTo>
                  <a:lnTo>
                    <a:pt x="114" y="17"/>
                  </a:lnTo>
                  <a:lnTo>
                    <a:pt x="124" y="14"/>
                  </a:lnTo>
                  <a:lnTo>
                    <a:pt x="124" y="8"/>
                  </a:lnTo>
                  <a:lnTo>
                    <a:pt x="128" y="8"/>
                  </a:lnTo>
                  <a:lnTo>
                    <a:pt x="132" y="10"/>
                  </a:lnTo>
                  <a:lnTo>
                    <a:pt x="135" y="11"/>
                  </a:lnTo>
                  <a:lnTo>
                    <a:pt x="138" y="11"/>
                  </a:lnTo>
                  <a:lnTo>
                    <a:pt x="141" y="11"/>
                  </a:lnTo>
                  <a:lnTo>
                    <a:pt x="141" y="0"/>
                  </a:lnTo>
                  <a:lnTo>
                    <a:pt x="145" y="0"/>
                  </a:lnTo>
                  <a:lnTo>
                    <a:pt x="148" y="1"/>
                  </a:lnTo>
                  <a:lnTo>
                    <a:pt x="150" y="1"/>
                  </a:lnTo>
                  <a:lnTo>
                    <a:pt x="151" y="4"/>
                  </a:lnTo>
                  <a:lnTo>
                    <a:pt x="154" y="7"/>
                  </a:lnTo>
                  <a:lnTo>
                    <a:pt x="155" y="10"/>
                  </a:lnTo>
                  <a:lnTo>
                    <a:pt x="157" y="11"/>
                  </a:lnTo>
                  <a:lnTo>
                    <a:pt x="161" y="11"/>
                  </a:lnTo>
                  <a:lnTo>
                    <a:pt x="160" y="8"/>
                  </a:lnTo>
                  <a:lnTo>
                    <a:pt x="170" y="6"/>
                  </a:lnTo>
                  <a:lnTo>
                    <a:pt x="173" y="4"/>
                  </a:lnTo>
                  <a:lnTo>
                    <a:pt x="171" y="6"/>
                  </a:lnTo>
                  <a:lnTo>
                    <a:pt x="167" y="10"/>
                  </a:lnTo>
                  <a:lnTo>
                    <a:pt x="163" y="14"/>
                  </a:lnTo>
                  <a:lnTo>
                    <a:pt x="167" y="19"/>
                  </a:lnTo>
                  <a:lnTo>
                    <a:pt x="170" y="20"/>
                  </a:lnTo>
                  <a:lnTo>
                    <a:pt x="170" y="21"/>
                  </a:lnTo>
                  <a:lnTo>
                    <a:pt x="168" y="23"/>
                  </a:lnTo>
                  <a:lnTo>
                    <a:pt x="165" y="26"/>
                  </a:lnTo>
                  <a:lnTo>
                    <a:pt x="165" y="27"/>
                  </a:lnTo>
                  <a:lnTo>
                    <a:pt x="165" y="29"/>
                  </a:lnTo>
                  <a:lnTo>
                    <a:pt x="165" y="30"/>
                  </a:lnTo>
                  <a:lnTo>
                    <a:pt x="165" y="31"/>
                  </a:lnTo>
                  <a:lnTo>
                    <a:pt x="168" y="30"/>
                  </a:lnTo>
                  <a:lnTo>
                    <a:pt x="170" y="29"/>
                  </a:lnTo>
                  <a:lnTo>
                    <a:pt x="171" y="26"/>
                  </a:lnTo>
                  <a:lnTo>
                    <a:pt x="174" y="26"/>
                  </a:lnTo>
                  <a:lnTo>
                    <a:pt x="178" y="27"/>
                  </a:lnTo>
                  <a:lnTo>
                    <a:pt x="186" y="31"/>
                  </a:lnTo>
                  <a:lnTo>
                    <a:pt x="189" y="50"/>
                  </a:lnTo>
                  <a:lnTo>
                    <a:pt x="184" y="53"/>
                  </a:lnTo>
                  <a:lnTo>
                    <a:pt x="183" y="53"/>
                  </a:lnTo>
                  <a:lnTo>
                    <a:pt x="183" y="50"/>
                  </a:lnTo>
                  <a:lnTo>
                    <a:pt x="178" y="50"/>
                  </a:lnTo>
                  <a:lnTo>
                    <a:pt x="170" y="60"/>
                  </a:lnTo>
                  <a:lnTo>
                    <a:pt x="165" y="66"/>
                  </a:lnTo>
                  <a:lnTo>
                    <a:pt x="160" y="69"/>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3" name="Freeform 8"/>
            <p:cNvSpPr>
              <a:spLocks noEditPoints="1"/>
            </p:cNvSpPr>
            <p:nvPr/>
          </p:nvSpPr>
          <p:spPr bwMode="auto">
            <a:xfrm>
              <a:off x="2487" y="1570"/>
              <a:ext cx="142" cy="252"/>
            </a:xfrm>
            <a:custGeom>
              <a:avLst/>
              <a:gdLst>
                <a:gd name="T0" fmla="*/ 9 w 142"/>
                <a:gd name="T1" fmla="*/ 46 h 252"/>
                <a:gd name="T2" fmla="*/ 4 w 142"/>
                <a:gd name="T3" fmla="*/ 37 h 252"/>
                <a:gd name="T4" fmla="*/ 16 w 142"/>
                <a:gd name="T5" fmla="*/ 30 h 252"/>
                <a:gd name="T6" fmla="*/ 14 w 142"/>
                <a:gd name="T7" fmla="*/ 19 h 252"/>
                <a:gd name="T8" fmla="*/ 21 w 142"/>
                <a:gd name="T9" fmla="*/ 4 h 252"/>
                <a:gd name="T10" fmla="*/ 34 w 142"/>
                <a:gd name="T11" fmla="*/ 3 h 252"/>
                <a:gd name="T12" fmla="*/ 50 w 142"/>
                <a:gd name="T13" fmla="*/ 1 h 252"/>
                <a:gd name="T14" fmla="*/ 42 w 142"/>
                <a:gd name="T15" fmla="*/ 21 h 252"/>
                <a:gd name="T16" fmla="*/ 36 w 142"/>
                <a:gd name="T17" fmla="*/ 24 h 252"/>
                <a:gd name="T18" fmla="*/ 33 w 142"/>
                <a:gd name="T19" fmla="*/ 34 h 252"/>
                <a:gd name="T20" fmla="*/ 39 w 142"/>
                <a:gd name="T21" fmla="*/ 37 h 252"/>
                <a:gd name="T22" fmla="*/ 68 w 142"/>
                <a:gd name="T23" fmla="*/ 33 h 252"/>
                <a:gd name="T24" fmla="*/ 75 w 142"/>
                <a:gd name="T25" fmla="*/ 40 h 252"/>
                <a:gd name="T26" fmla="*/ 69 w 142"/>
                <a:gd name="T27" fmla="*/ 57 h 252"/>
                <a:gd name="T28" fmla="*/ 63 w 142"/>
                <a:gd name="T29" fmla="*/ 69 h 252"/>
                <a:gd name="T30" fmla="*/ 55 w 142"/>
                <a:gd name="T31" fmla="*/ 85 h 252"/>
                <a:gd name="T32" fmla="*/ 66 w 142"/>
                <a:gd name="T33" fmla="*/ 85 h 252"/>
                <a:gd name="T34" fmla="*/ 72 w 142"/>
                <a:gd name="T35" fmla="*/ 92 h 252"/>
                <a:gd name="T36" fmla="*/ 79 w 142"/>
                <a:gd name="T37" fmla="*/ 102 h 252"/>
                <a:gd name="T38" fmla="*/ 85 w 142"/>
                <a:gd name="T39" fmla="*/ 121 h 252"/>
                <a:gd name="T40" fmla="*/ 93 w 142"/>
                <a:gd name="T41" fmla="*/ 124 h 252"/>
                <a:gd name="T42" fmla="*/ 109 w 142"/>
                <a:gd name="T43" fmla="*/ 145 h 252"/>
                <a:gd name="T44" fmla="*/ 115 w 142"/>
                <a:gd name="T45" fmla="*/ 151 h 252"/>
                <a:gd name="T46" fmla="*/ 112 w 142"/>
                <a:gd name="T47" fmla="*/ 155 h 252"/>
                <a:gd name="T48" fmla="*/ 118 w 142"/>
                <a:gd name="T49" fmla="*/ 174 h 252"/>
                <a:gd name="T50" fmla="*/ 124 w 142"/>
                <a:gd name="T51" fmla="*/ 168 h 252"/>
                <a:gd name="T52" fmla="*/ 138 w 142"/>
                <a:gd name="T53" fmla="*/ 171 h 252"/>
                <a:gd name="T54" fmla="*/ 142 w 142"/>
                <a:gd name="T55" fmla="*/ 178 h 252"/>
                <a:gd name="T56" fmla="*/ 140 w 142"/>
                <a:gd name="T57" fmla="*/ 194 h 252"/>
                <a:gd name="T58" fmla="*/ 131 w 142"/>
                <a:gd name="T59" fmla="*/ 200 h 252"/>
                <a:gd name="T60" fmla="*/ 121 w 142"/>
                <a:gd name="T61" fmla="*/ 207 h 252"/>
                <a:gd name="T62" fmla="*/ 132 w 142"/>
                <a:gd name="T63" fmla="*/ 214 h 252"/>
                <a:gd name="T64" fmla="*/ 115 w 142"/>
                <a:gd name="T65" fmla="*/ 229 h 252"/>
                <a:gd name="T66" fmla="*/ 81 w 142"/>
                <a:gd name="T67" fmla="*/ 226 h 252"/>
                <a:gd name="T68" fmla="*/ 72 w 142"/>
                <a:gd name="T69" fmla="*/ 235 h 252"/>
                <a:gd name="T70" fmla="*/ 49 w 142"/>
                <a:gd name="T71" fmla="*/ 232 h 252"/>
                <a:gd name="T72" fmla="*/ 33 w 142"/>
                <a:gd name="T73" fmla="*/ 237 h 252"/>
                <a:gd name="T74" fmla="*/ 16 w 142"/>
                <a:gd name="T75" fmla="*/ 250 h 252"/>
                <a:gd name="T76" fmla="*/ 4 w 142"/>
                <a:gd name="T77" fmla="*/ 249 h 252"/>
                <a:gd name="T78" fmla="*/ 16 w 142"/>
                <a:gd name="T79" fmla="*/ 233 h 252"/>
                <a:gd name="T80" fmla="*/ 59 w 142"/>
                <a:gd name="T81" fmla="*/ 209 h 252"/>
                <a:gd name="T82" fmla="*/ 46 w 142"/>
                <a:gd name="T83" fmla="*/ 207 h 252"/>
                <a:gd name="T84" fmla="*/ 30 w 142"/>
                <a:gd name="T85" fmla="*/ 201 h 252"/>
                <a:gd name="T86" fmla="*/ 16 w 142"/>
                <a:gd name="T87" fmla="*/ 206 h 252"/>
                <a:gd name="T88" fmla="*/ 23 w 142"/>
                <a:gd name="T89" fmla="*/ 190 h 252"/>
                <a:gd name="T90" fmla="*/ 27 w 142"/>
                <a:gd name="T91" fmla="*/ 174 h 252"/>
                <a:gd name="T92" fmla="*/ 32 w 142"/>
                <a:gd name="T93" fmla="*/ 161 h 252"/>
                <a:gd name="T94" fmla="*/ 27 w 142"/>
                <a:gd name="T95" fmla="*/ 155 h 252"/>
                <a:gd name="T96" fmla="*/ 49 w 142"/>
                <a:gd name="T97" fmla="*/ 155 h 252"/>
                <a:gd name="T98" fmla="*/ 57 w 142"/>
                <a:gd name="T99" fmla="*/ 145 h 252"/>
                <a:gd name="T100" fmla="*/ 47 w 142"/>
                <a:gd name="T101" fmla="*/ 122 h 252"/>
                <a:gd name="T102" fmla="*/ 17 w 142"/>
                <a:gd name="T103" fmla="*/ 109 h 252"/>
                <a:gd name="T104" fmla="*/ 19 w 142"/>
                <a:gd name="T105" fmla="*/ 82 h 252"/>
                <a:gd name="T106" fmla="*/ 10 w 142"/>
                <a:gd name="T107" fmla="*/ 89 h 252"/>
                <a:gd name="T108" fmla="*/ 7 w 142"/>
                <a:gd name="T109" fmla="*/ 79 h 252"/>
                <a:gd name="T110" fmla="*/ 16 w 142"/>
                <a:gd name="T111" fmla="*/ 70 h 252"/>
                <a:gd name="T112" fmla="*/ 4 w 142"/>
                <a:gd name="T113" fmla="*/ 70 h 252"/>
                <a:gd name="T114" fmla="*/ 7 w 142"/>
                <a:gd name="T115" fmla="*/ 56 h 252"/>
                <a:gd name="T116" fmla="*/ 7 w 142"/>
                <a:gd name="T117" fmla="*/ 49 h 252"/>
                <a:gd name="T118" fmla="*/ 7 w 142"/>
                <a:gd name="T119" fmla="*/ 46 h 2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2" h="252">
                  <a:moveTo>
                    <a:pt x="9" y="46"/>
                  </a:moveTo>
                  <a:lnTo>
                    <a:pt x="13" y="46"/>
                  </a:lnTo>
                  <a:lnTo>
                    <a:pt x="11" y="46"/>
                  </a:lnTo>
                  <a:lnTo>
                    <a:pt x="9" y="46"/>
                  </a:lnTo>
                  <a:close/>
                  <a:moveTo>
                    <a:pt x="7" y="46"/>
                  </a:moveTo>
                  <a:lnTo>
                    <a:pt x="7" y="42"/>
                  </a:lnTo>
                  <a:lnTo>
                    <a:pt x="6" y="39"/>
                  </a:lnTo>
                  <a:lnTo>
                    <a:pt x="4" y="37"/>
                  </a:lnTo>
                  <a:lnTo>
                    <a:pt x="7" y="37"/>
                  </a:lnTo>
                  <a:lnTo>
                    <a:pt x="9" y="34"/>
                  </a:lnTo>
                  <a:lnTo>
                    <a:pt x="7" y="30"/>
                  </a:lnTo>
                  <a:lnTo>
                    <a:pt x="16" y="30"/>
                  </a:lnTo>
                  <a:lnTo>
                    <a:pt x="17" y="26"/>
                  </a:lnTo>
                  <a:lnTo>
                    <a:pt x="16" y="23"/>
                  </a:lnTo>
                  <a:lnTo>
                    <a:pt x="14" y="20"/>
                  </a:lnTo>
                  <a:lnTo>
                    <a:pt x="14" y="19"/>
                  </a:lnTo>
                  <a:lnTo>
                    <a:pt x="16" y="16"/>
                  </a:lnTo>
                  <a:lnTo>
                    <a:pt x="21" y="13"/>
                  </a:lnTo>
                  <a:lnTo>
                    <a:pt x="21" y="7"/>
                  </a:lnTo>
                  <a:lnTo>
                    <a:pt x="21" y="4"/>
                  </a:lnTo>
                  <a:lnTo>
                    <a:pt x="21" y="1"/>
                  </a:lnTo>
                  <a:lnTo>
                    <a:pt x="30" y="7"/>
                  </a:lnTo>
                  <a:lnTo>
                    <a:pt x="32" y="6"/>
                  </a:lnTo>
                  <a:lnTo>
                    <a:pt x="34" y="3"/>
                  </a:lnTo>
                  <a:lnTo>
                    <a:pt x="39" y="0"/>
                  </a:lnTo>
                  <a:lnTo>
                    <a:pt x="45" y="0"/>
                  </a:lnTo>
                  <a:lnTo>
                    <a:pt x="49" y="1"/>
                  </a:lnTo>
                  <a:lnTo>
                    <a:pt x="50" y="1"/>
                  </a:lnTo>
                  <a:lnTo>
                    <a:pt x="52" y="6"/>
                  </a:lnTo>
                  <a:lnTo>
                    <a:pt x="52" y="13"/>
                  </a:lnTo>
                  <a:lnTo>
                    <a:pt x="46" y="13"/>
                  </a:lnTo>
                  <a:lnTo>
                    <a:pt x="42" y="21"/>
                  </a:lnTo>
                  <a:lnTo>
                    <a:pt x="42" y="23"/>
                  </a:lnTo>
                  <a:lnTo>
                    <a:pt x="40" y="23"/>
                  </a:lnTo>
                  <a:lnTo>
                    <a:pt x="39" y="21"/>
                  </a:lnTo>
                  <a:lnTo>
                    <a:pt x="36" y="24"/>
                  </a:lnTo>
                  <a:lnTo>
                    <a:pt x="34" y="26"/>
                  </a:lnTo>
                  <a:lnTo>
                    <a:pt x="34" y="30"/>
                  </a:lnTo>
                  <a:lnTo>
                    <a:pt x="33" y="33"/>
                  </a:lnTo>
                  <a:lnTo>
                    <a:pt x="33" y="34"/>
                  </a:lnTo>
                  <a:lnTo>
                    <a:pt x="34" y="34"/>
                  </a:lnTo>
                  <a:lnTo>
                    <a:pt x="36" y="36"/>
                  </a:lnTo>
                  <a:lnTo>
                    <a:pt x="36" y="37"/>
                  </a:lnTo>
                  <a:lnTo>
                    <a:pt x="39" y="37"/>
                  </a:lnTo>
                  <a:lnTo>
                    <a:pt x="50" y="34"/>
                  </a:lnTo>
                  <a:lnTo>
                    <a:pt x="57" y="33"/>
                  </a:lnTo>
                  <a:lnTo>
                    <a:pt x="65" y="33"/>
                  </a:lnTo>
                  <a:lnTo>
                    <a:pt x="68" y="33"/>
                  </a:lnTo>
                  <a:lnTo>
                    <a:pt x="70" y="33"/>
                  </a:lnTo>
                  <a:lnTo>
                    <a:pt x="72" y="34"/>
                  </a:lnTo>
                  <a:lnTo>
                    <a:pt x="73" y="37"/>
                  </a:lnTo>
                  <a:lnTo>
                    <a:pt x="75" y="40"/>
                  </a:lnTo>
                  <a:lnTo>
                    <a:pt x="75" y="43"/>
                  </a:lnTo>
                  <a:lnTo>
                    <a:pt x="73" y="49"/>
                  </a:lnTo>
                  <a:lnTo>
                    <a:pt x="72" y="55"/>
                  </a:lnTo>
                  <a:lnTo>
                    <a:pt x="69" y="57"/>
                  </a:lnTo>
                  <a:lnTo>
                    <a:pt x="65" y="60"/>
                  </a:lnTo>
                  <a:lnTo>
                    <a:pt x="57" y="66"/>
                  </a:lnTo>
                  <a:lnTo>
                    <a:pt x="62" y="68"/>
                  </a:lnTo>
                  <a:lnTo>
                    <a:pt x="63" y="69"/>
                  </a:lnTo>
                  <a:lnTo>
                    <a:pt x="63" y="72"/>
                  </a:lnTo>
                  <a:lnTo>
                    <a:pt x="62" y="75"/>
                  </a:lnTo>
                  <a:lnTo>
                    <a:pt x="57" y="80"/>
                  </a:lnTo>
                  <a:lnTo>
                    <a:pt x="55" y="85"/>
                  </a:lnTo>
                  <a:lnTo>
                    <a:pt x="57" y="85"/>
                  </a:lnTo>
                  <a:lnTo>
                    <a:pt x="60" y="85"/>
                  </a:lnTo>
                  <a:lnTo>
                    <a:pt x="62" y="83"/>
                  </a:lnTo>
                  <a:lnTo>
                    <a:pt x="66" y="85"/>
                  </a:lnTo>
                  <a:lnTo>
                    <a:pt x="66" y="91"/>
                  </a:lnTo>
                  <a:lnTo>
                    <a:pt x="68" y="92"/>
                  </a:lnTo>
                  <a:lnTo>
                    <a:pt x="69" y="92"/>
                  </a:lnTo>
                  <a:lnTo>
                    <a:pt x="72" y="92"/>
                  </a:lnTo>
                  <a:lnTo>
                    <a:pt x="73" y="93"/>
                  </a:lnTo>
                  <a:lnTo>
                    <a:pt x="76" y="96"/>
                  </a:lnTo>
                  <a:lnTo>
                    <a:pt x="78" y="99"/>
                  </a:lnTo>
                  <a:lnTo>
                    <a:pt x="79" y="102"/>
                  </a:lnTo>
                  <a:lnTo>
                    <a:pt x="81" y="106"/>
                  </a:lnTo>
                  <a:lnTo>
                    <a:pt x="82" y="114"/>
                  </a:lnTo>
                  <a:lnTo>
                    <a:pt x="83" y="118"/>
                  </a:lnTo>
                  <a:lnTo>
                    <a:pt x="85" y="121"/>
                  </a:lnTo>
                  <a:lnTo>
                    <a:pt x="86" y="122"/>
                  </a:lnTo>
                  <a:lnTo>
                    <a:pt x="89" y="122"/>
                  </a:lnTo>
                  <a:lnTo>
                    <a:pt x="91" y="122"/>
                  </a:lnTo>
                  <a:lnTo>
                    <a:pt x="93" y="124"/>
                  </a:lnTo>
                  <a:lnTo>
                    <a:pt x="96" y="128"/>
                  </a:lnTo>
                  <a:lnTo>
                    <a:pt x="102" y="135"/>
                  </a:lnTo>
                  <a:lnTo>
                    <a:pt x="106" y="142"/>
                  </a:lnTo>
                  <a:lnTo>
                    <a:pt x="109" y="145"/>
                  </a:lnTo>
                  <a:lnTo>
                    <a:pt x="115" y="145"/>
                  </a:lnTo>
                  <a:lnTo>
                    <a:pt x="117" y="148"/>
                  </a:lnTo>
                  <a:lnTo>
                    <a:pt x="117" y="150"/>
                  </a:lnTo>
                  <a:lnTo>
                    <a:pt x="115" y="151"/>
                  </a:lnTo>
                  <a:lnTo>
                    <a:pt x="112" y="151"/>
                  </a:lnTo>
                  <a:lnTo>
                    <a:pt x="109" y="151"/>
                  </a:lnTo>
                  <a:lnTo>
                    <a:pt x="111" y="155"/>
                  </a:lnTo>
                  <a:lnTo>
                    <a:pt x="112" y="155"/>
                  </a:lnTo>
                  <a:lnTo>
                    <a:pt x="115" y="157"/>
                  </a:lnTo>
                  <a:lnTo>
                    <a:pt x="112" y="173"/>
                  </a:lnTo>
                  <a:lnTo>
                    <a:pt x="117" y="173"/>
                  </a:lnTo>
                  <a:lnTo>
                    <a:pt x="118" y="174"/>
                  </a:lnTo>
                  <a:lnTo>
                    <a:pt x="118" y="176"/>
                  </a:lnTo>
                  <a:lnTo>
                    <a:pt x="119" y="177"/>
                  </a:lnTo>
                  <a:lnTo>
                    <a:pt x="121" y="176"/>
                  </a:lnTo>
                  <a:lnTo>
                    <a:pt x="124" y="168"/>
                  </a:lnTo>
                  <a:lnTo>
                    <a:pt x="127" y="168"/>
                  </a:lnTo>
                  <a:lnTo>
                    <a:pt x="131" y="168"/>
                  </a:lnTo>
                  <a:lnTo>
                    <a:pt x="134" y="170"/>
                  </a:lnTo>
                  <a:lnTo>
                    <a:pt x="138" y="171"/>
                  </a:lnTo>
                  <a:lnTo>
                    <a:pt x="140" y="173"/>
                  </a:lnTo>
                  <a:lnTo>
                    <a:pt x="140" y="174"/>
                  </a:lnTo>
                  <a:lnTo>
                    <a:pt x="141" y="177"/>
                  </a:lnTo>
                  <a:lnTo>
                    <a:pt x="142" y="178"/>
                  </a:lnTo>
                  <a:lnTo>
                    <a:pt x="142" y="181"/>
                  </a:lnTo>
                  <a:lnTo>
                    <a:pt x="142" y="184"/>
                  </a:lnTo>
                  <a:lnTo>
                    <a:pt x="141" y="188"/>
                  </a:lnTo>
                  <a:lnTo>
                    <a:pt x="140" y="194"/>
                  </a:lnTo>
                  <a:lnTo>
                    <a:pt x="138" y="199"/>
                  </a:lnTo>
                  <a:lnTo>
                    <a:pt x="137" y="200"/>
                  </a:lnTo>
                  <a:lnTo>
                    <a:pt x="135" y="200"/>
                  </a:lnTo>
                  <a:lnTo>
                    <a:pt x="131" y="200"/>
                  </a:lnTo>
                  <a:lnTo>
                    <a:pt x="128" y="200"/>
                  </a:lnTo>
                  <a:lnTo>
                    <a:pt x="124" y="201"/>
                  </a:lnTo>
                  <a:lnTo>
                    <a:pt x="122" y="203"/>
                  </a:lnTo>
                  <a:lnTo>
                    <a:pt x="121" y="207"/>
                  </a:lnTo>
                  <a:lnTo>
                    <a:pt x="119" y="211"/>
                  </a:lnTo>
                  <a:lnTo>
                    <a:pt x="118" y="214"/>
                  </a:lnTo>
                  <a:lnTo>
                    <a:pt x="125" y="214"/>
                  </a:lnTo>
                  <a:lnTo>
                    <a:pt x="132" y="214"/>
                  </a:lnTo>
                  <a:lnTo>
                    <a:pt x="132" y="220"/>
                  </a:lnTo>
                  <a:lnTo>
                    <a:pt x="124" y="224"/>
                  </a:lnTo>
                  <a:lnTo>
                    <a:pt x="119" y="227"/>
                  </a:lnTo>
                  <a:lnTo>
                    <a:pt x="115" y="229"/>
                  </a:lnTo>
                  <a:lnTo>
                    <a:pt x="106" y="229"/>
                  </a:lnTo>
                  <a:lnTo>
                    <a:pt x="96" y="227"/>
                  </a:lnTo>
                  <a:lnTo>
                    <a:pt x="86" y="226"/>
                  </a:lnTo>
                  <a:lnTo>
                    <a:pt x="81" y="226"/>
                  </a:lnTo>
                  <a:lnTo>
                    <a:pt x="76" y="226"/>
                  </a:lnTo>
                  <a:lnTo>
                    <a:pt x="76" y="227"/>
                  </a:lnTo>
                  <a:lnTo>
                    <a:pt x="73" y="230"/>
                  </a:lnTo>
                  <a:lnTo>
                    <a:pt x="72" y="235"/>
                  </a:lnTo>
                  <a:lnTo>
                    <a:pt x="66" y="235"/>
                  </a:lnTo>
                  <a:lnTo>
                    <a:pt x="62" y="233"/>
                  </a:lnTo>
                  <a:lnTo>
                    <a:pt x="56" y="232"/>
                  </a:lnTo>
                  <a:lnTo>
                    <a:pt x="49" y="232"/>
                  </a:lnTo>
                  <a:lnTo>
                    <a:pt x="43" y="240"/>
                  </a:lnTo>
                  <a:lnTo>
                    <a:pt x="40" y="240"/>
                  </a:lnTo>
                  <a:lnTo>
                    <a:pt x="36" y="239"/>
                  </a:lnTo>
                  <a:lnTo>
                    <a:pt x="33" y="237"/>
                  </a:lnTo>
                  <a:lnTo>
                    <a:pt x="27" y="237"/>
                  </a:lnTo>
                  <a:lnTo>
                    <a:pt x="21" y="239"/>
                  </a:lnTo>
                  <a:lnTo>
                    <a:pt x="16" y="242"/>
                  </a:lnTo>
                  <a:lnTo>
                    <a:pt x="16" y="250"/>
                  </a:lnTo>
                  <a:lnTo>
                    <a:pt x="13" y="252"/>
                  </a:lnTo>
                  <a:lnTo>
                    <a:pt x="11" y="252"/>
                  </a:lnTo>
                  <a:lnTo>
                    <a:pt x="7" y="250"/>
                  </a:lnTo>
                  <a:lnTo>
                    <a:pt x="4" y="249"/>
                  </a:lnTo>
                  <a:lnTo>
                    <a:pt x="1" y="247"/>
                  </a:lnTo>
                  <a:lnTo>
                    <a:pt x="0" y="247"/>
                  </a:lnTo>
                  <a:lnTo>
                    <a:pt x="9" y="242"/>
                  </a:lnTo>
                  <a:lnTo>
                    <a:pt x="16" y="233"/>
                  </a:lnTo>
                  <a:lnTo>
                    <a:pt x="21" y="224"/>
                  </a:lnTo>
                  <a:lnTo>
                    <a:pt x="27" y="214"/>
                  </a:lnTo>
                  <a:lnTo>
                    <a:pt x="57" y="214"/>
                  </a:lnTo>
                  <a:lnTo>
                    <a:pt x="59" y="209"/>
                  </a:lnTo>
                  <a:lnTo>
                    <a:pt x="60" y="206"/>
                  </a:lnTo>
                  <a:lnTo>
                    <a:pt x="63" y="204"/>
                  </a:lnTo>
                  <a:lnTo>
                    <a:pt x="52" y="204"/>
                  </a:lnTo>
                  <a:lnTo>
                    <a:pt x="46" y="207"/>
                  </a:lnTo>
                  <a:lnTo>
                    <a:pt x="40" y="207"/>
                  </a:lnTo>
                  <a:lnTo>
                    <a:pt x="36" y="207"/>
                  </a:lnTo>
                  <a:lnTo>
                    <a:pt x="30" y="209"/>
                  </a:lnTo>
                  <a:lnTo>
                    <a:pt x="30" y="201"/>
                  </a:lnTo>
                  <a:lnTo>
                    <a:pt x="21" y="206"/>
                  </a:lnTo>
                  <a:lnTo>
                    <a:pt x="19" y="207"/>
                  </a:lnTo>
                  <a:lnTo>
                    <a:pt x="17" y="207"/>
                  </a:lnTo>
                  <a:lnTo>
                    <a:pt x="16" y="206"/>
                  </a:lnTo>
                  <a:lnTo>
                    <a:pt x="16" y="203"/>
                  </a:lnTo>
                  <a:lnTo>
                    <a:pt x="13" y="196"/>
                  </a:lnTo>
                  <a:lnTo>
                    <a:pt x="19" y="193"/>
                  </a:lnTo>
                  <a:lnTo>
                    <a:pt x="23" y="190"/>
                  </a:lnTo>
                  <a:lnTo>
                    <a:pt x="33" y="184"/>
                  </a:lnTo>
                  <a:lnTo>
                    <a:pt x="33" y="173"/>
                  </a:lnTo>
                  <a:lnTo>
                    <a:pt x="29" y="174"/>
                  </a:lnTo>
                  <a:lnTo>
                    <a:pt x="27" y="174"/>
                  </a:lnTo>
                  <a:lnTo>
                    <a:pt x="21" y="176"/>
                  </a:lnTo>
                  <a:lnTo>
                    <a:pt x="27" y="168"/>
                  </a:lnTo>
                  <a:lnTo>
                    <a:pt x="33" y="163"/>
                  </a:lnTo>
                  <a:lnTo>
                    <a:pt x="32" y="161"/>
                  </a:lnTo>
                  <a:lnTo>
                    <a:pt x="32" y="160"/>
                  </a:lnTo>
                  <a:lnTo>
                    <a:pt x="30" y="158"/>
                  </a:lnTo>
                  <a:lnTo>
                    <a:pt x="27" y="160"/>
                  </a:lnTo>
                  <a:lnTo>
                    <a:pt x="27" y="155"/>
                  </a:lnTo>
                  <a:lnTo>
                    <a:pt x="27" y="151"/>
                  </a:lnTo>
                  <a:lnTo>
                    <a:pt x="36" y="154"/>
                  </a:lnTo>
                  <a:lnTo>
                    <a:pt x="43" y="155"/>
                  </a:lnTo>
                  <a:lnTo>
                    <a:pt x="49" y="155"/>
                  </a:lnTo>
                  <a:lnTo>
                    <a:pt x="53" y="154"/>
                  </a:lnTo>
                  <a:lnTo>
                    <a:pt x="55" y="152"/>
                  </a:lnTo>
                  <a:lnTo>
                    <a:pt x="56" y="151"/>
                  </a:lnTo>
                  <a:lnTo>
                    <a:pt x="57" y="145"/>
                  </a:lnTo>
                  <a:lnTo>
                    <a:pt x="60" y="132"/>
                  </a:lnTo>
                  <a:lnTo>
                    <a:pt x="50" y="131"/>
                  </a:lnTo>
                  <a:lnTo>
                    <a:pt x="43" y="129"/>
                  </a:lnTo>
                  <a:lnTo>
                    <a:pt x="47" y="122"/>
                  </a:lnTo>
                  <a:lnTo>
                    <a:pt x="52" y="115"/>
                  </a:lnTo>
                  <a:lnTo>
                    <a:pt x="32" y="116"/>
                  </a:lnTo>
                  <a:lnTo>
                    <a:pt x="16" y="118"/>
                  </a:lnTo>
                  <a:lnTo>
                    <a:pt x="17" y="109"/>
                  </a:lnTo>
                  <a:lnTo>
                    <a:pt x="20" y="99"/>
                  </a:lnTo>
                  <a:lnTo>
                    <a:pt x="21" y="88"/>
                  </a:lnTo>
                  <a:lnTo>
                    <a:pt x="21" y="82"/>
                  </a:lnTo>
                  <a:lnTo>
                    <a:pt x="19" y="82"/>
                  </a:lnTo>
                  <a:lnTo>
                    <a:pt x="16" y="83"/>
                  </a:lnTo>
                  <a:lnTo>
                    <a:pt x="13" y="82"/>
                  </a:lnTo>
                  <a:lnTo>
                    <a:pt x="11" y="86"/>
                  </a:lnTo>
                  <a:lnTo>
                    <a:pt x="10" y="89"/>
                  </a:lnTo>
                  <a:lnTo>
                    <a:pt x="7" y="91"/>
                  </a:lnTo>
                  <a:lnTo>
                    <a:pt x="9" y="85"/>
                  </a:lnTo>
                  <a:lnTo>
                    <a:pt x="9" y="82"/>
                  </a:lnTo>
                  <a:lnTo>
                    <a:pt x="7" y="79"/>
                  </a:lnTo>
                  <a:lnTo>
                    <a:pt x="7" y="76"/>
                  </a:lnTo>
                  <a:lnTo>
                    <a:pt x="13" y="73"/>
                  </a:lnTo>
                  <a:lnTo>
                    <a:pt x="16" y="72"/>
                  </a:lnTo>
                  <a:lnTo>
                    <a:pt x="16" y="70"/>
                  </a:lnTo>
                  <a:lnTo>
                    <a:pt x="14" y="70"/>
                  </a:lnTo>
                  <a:lnTo>
                    <a:pt x="13" y="70"/>
                  </a:lnTo>
                  <a:lnTo>
                    <a:pt x="10" y="70"/>
                  </a:lnTo>
                  <a:lnTo>
                    <a:pt x="4" y="70"/>
                  </a:lnTo>
                  <a:lnTo>
                    <a:pt x="6" y="65"/>
                  </a:lnTo>
                  <a:lnTo>
                    <a:pt x="4" y="60"/>
                  </a:lnTo>
                  <a:lnTo>
                    <a:pt x="10" y="57"/>
                  </a:lnTo>
                  <a:lnTo>
                    <a:pt x="7" y="56"/>
                  </a:lnTo>
                  <a:lnTo>
                    <a:pt x="6" y="53"/>
                  </a:lnTo>
                  <a:lnTo>
                    <a:pt x="4" y="52"/>
                  </a:lnTo>
                  <a:lnTo>
                    <a:pt x="6" y="50"/>
                  </a:lnTo>
                  <a:lnTo>
                    <a:pt x="7" y="49"/>
                  </a:lnTo>
                  <a:lnTo>
                    <a:pt x="10" y="49"/>
                  </a:lnTo>
                  <a:lnTo>
                    <a:pt x="9" y="47"/>
                  </a:lnTo>
                  <a:lnTo>
                    <a:pt x="9" y="46"/>
                  </a:lnTo>
                  <a:lnTo>
                    <a:pt x="7" y="46"/>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4" name="Freeform 9"/>
            <p:cNvSpPr>
              <a:spLocks/>
            </p:cNvSpPr>
            <p:nvPr/>
          </p:nvSpPr>
          <p:spPr bwMode="auto">
            <a:xfrm>
              <a:off x="5135" y="1710"/>
              <a:ext cx="49" cy="224"/>
            </a:xfrm>
            <a:custGeom>
              <a:avLst/>
              <a:gdLst>
                <a:gd name="T0" fmla="*/ 23 w 49"/>
                <a:gd name="T1" fmla="*/ 5 h 224"/>
                <a:gd name="T2" fmla="*/ 27 w 49"/>
                <a:gd name="T3" fmla="*/ 14 h 224"/>
                <a:gd name="T4" fmla="*/ 25 w 49"/>
                <a:gd name="T5" fmla="*/ 20 h 224"/>
                <a:gd name="T6" fmla="*/ 22 w 49"/>
                <a:gd name="T7" fmla="*/ 25 h 224"/>
                <a:gd name="T8" fmla="*/ 23 w 49"/>
                <a:gd name="T9" fmla="*/ 33 h 224"/>
                <a:gd name="T10" fmla="*/ 30 w 49"/>
                <a:gd name="T11" fmla="*/ 43 h 224"/>
                <a:gd name="T12" fmla="*/ 33 w 49"/>
                <a:gd name="T13" fmla="*/ 47 h 224"/>
                <a:gd name="T14" fmla="*/ 30 w 49"/>
                <a:gd name="T15" fmla="*/ 54 h 224"/>
                <a:gd name="T16" fmla="*/ 27 w 49"/>
                <a:gd name="T17" fmla="*/ 61 h 224"/>
                <a:gd name="T18" fmla="*/ 29 w 49"/>
                <a:gd name="T19" fmla="*/ 64 h 224"/>
                <a:gd name="T20" fmla="*/ 30 w 49"/>
                <a:gd name="T21" fmla="*/ 86 h 224"/>
                <a:gd name="T22" fmla="*/ 29 w 49"/>
                <a:gd name="T23" fmla="*/ 109 h 224"/>
                <a:gd name="T24" fmla="*/ 33 w 49"/>
                <a:gd name="T25" fmla="*/ 113 h 224"/>
                <a:gd name="T26" fmla="*/ 37 w 49"/>
                <a:gd name="T27" fmla="*/ 118 h 224"/>
                <a:gd name="T28" fmla="*/ 49 w 49"/>
                <a:gd name="T29" fmla="*/ 141 h 224"/>
                <a:gd name="T30" fmla="*/ 40 w 49"/>
                <a:gd name="T31" fmla="*/ 132 h 224"/>
                <a:gd name="T32" fmla="*/ 35 w 49"/>
                <a:gd name="T33" fmla="*/ 129 h 224"/>
                <a:gd name="T34" fmla="*/ 27 w 49"/>
                <a:gd name="T35" fmla="*/ 131 h 224"/>
                <a:gd name="T36" fmla="*/ 25 w 49"/>
                <a:gd name="T37" fmla="*/ 132 h 224"/>
                <a:gd name="T38" fmla="*/ 22 w 49"/>
                <a:gd name="T39" fmla="*/ 136 h 224"/>
                <a:gd name="T40" fmla="*/ 16 w 49"/>
                <a:gd name="T41" fmla="*/ 161 h 224"/>
                <a:gd name="T42" fmla="*/ 13 w 49"/>
                <a:gd name="T43" fmla="*/ 172 h 224"/>
                <a:gd name="T44" fmla="*/ 16 w 49"/>
                <a:gd name="T45" fmla="*/ 191 h 224"/>
                <a:gd name="T46" fmla="*/ 25 w 49"/>
                <a:gd name="T47" fmla="*/ 205 h 224"/>
                <a:gd name="T48" fmla="*/ 27 w 49"/>
                <a:gd name="T49" fmla="*/ 214 h 224"/>
                <a:gd name="T50" fmla="*/ 27 w 49"/>
                <a:gd name="T51" fmla="*/ 221 h 224"/>
                <a:gd name="T52" fmla="*/ 25 w 49"/>
                <a:gd name="T53" fmla="*/ 220 h 224"/>
                <a:gd name="T54" fmla="*/ 22 w 49"/>
                <a:gd name="T55" fmla="*/ 215 h 224"/>
                <a:gd name="T56" fmla="*/ 12 w 49"/>
                <a:gd name="T57" fmla="*/ 207 h 224"/>
                <a:gd name="T58" fmla="*/ 9 w 49"/>
                <a:gd name="T59" fmla="*/ 207 h 224"/>
                <a:gd name="T60" fmla="*/ 6 w 49"/>
                <a:gd name="T61" fmla="*/ 210 h 224"/>
                <a:gd name="T62" fmla="*/ 1 w 49"/>
                <a:gd name="T63" fmla="*/ 208 h 224"/>
                <a:gd name="T64" fmla="*/ 7 w 49"/>
                <a:gd name="T65" fmla="*/ 181 h 224"/>
                <a:gd name="T66" fmla="*/ 7 w 49"/>
                <a:gd name="T67" fmla="*/ 169 h 224"/>
                <a:gd name="T68" fmla="*/ 3 w 49"/>
                <a:gd name="T69" fmla="*/ 155 h 224"/>
                <a:gd name="T70" fmla="*/ 4 w 49"/>
                <a:gd name="T71" fmla="*/ 152 h 224"/>
                <a:gd name="T72" fmla="*/ 4 w 49"/>
                <a:gd name="T73" fmla="*/ 142 h 224"/>
                <a:gd name="T74" fmla="*/ 3 w 49"/>
                <a:gd name="T75" fmla="*/ 141 h 224"/>
                <a:gd name="T76" fmla="*/ 6 w 49"/>
                <a:gd name="T77" fmla="*/ 99 h 224"/>
                <a:gd name="T78" fmla="*/ 4 w 49"/>
                <a:gd name="T79" fmla="*/ 83 h 224"/>
                <a:gd name="T80" fmla="*/ 1 w 49"/>
                <a:gd name="T81" fmla="*/ 66 h 224"/>
                <a:gd name="T82" fmla="*/ 0 w 49"/>
                <a:gd name="T83" fmla="*/ 56 h 224"/>
                <a:gd name="T84" fmla="*/ 3 w 49"/>
                <a:gd name="T85" fmla="*/ 44 h 224"/>
                <a:gd name="T86" fmla="*/ 6 w 49"/>
                <a:gd name="T87" fmla="*/ 40 h 224"/>
                <a:gd name="T88" fmla="*/ 10 w 49"/>
                <a:gd name="T89" fmla="*/ 36 h 224"/>
                <a:gd name="T90" fmla="*/ 16 w 49"/>
                <a:gd name="T91" fmla="*/ 27 h 224"/>
                <a:gd name="T92" fmla="*/ 16 w 49"/>
                <a:gd name="T93" fmla="*/ 21 h 224"/>
                <a:gd name="T94" fmla="*/ 13 w 49"/>
                <a:gd name="T95" fmla="*/ 14 h 224"/>
                <a:gd name="T96" fmla="*/ 14 w 49"/>
                <a:gd name="T97" fmla="*/ 7 h 224"/>
                <a:gd name="T98" fmla="*/ 17 w 49"/>
                <a:gd name="T99" fmla="*/ 4 h 22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9" h="224">
                  <a:moveTo>
                    <a:pt x="19" y="0"/>
                  </a:moveTo>
                  <a:lnTo>
                    <a:pt x="23" y="5"/>
                  </a:lnTo>
                  <a:lnTo>
                    <a:pt x="27" y="11"/>
                  </a:lnTo>
                  <a:lnTo>
                    <a:pt x="27" y="14"/>
                  </a:lnTo>
                  <a:lnTo>
                    <a:pt x="26" y="15"/>
                  </a:lnTo>
                  <a:lnTo>
                    <a:pt x="25" y="20"/>
                  </a:lnTo>
                  <a:lnTo>
                    <a:pt x="22" y="24"/>
                  </a:lnTo>
                  <a:lnTo>
                    <a:pt x="22" y="25"/>
                  </a:lnTo>
                  <a:lnTo>
                    <a:pt x="22" y="28"/>
                  </a:lnTo>
                  <a:lnTo>
                    <a:pt x="23" y="33"/>
                  </a:lnTo>
                  <a:lnTo>
                    <a:pt x="27" y="38"/>
                  </a:lnTo>
                  <a:lnTo>
                    <a:pt x="30" y="43"/>
                  </a:lnTo>
                  <a:lnTo>
                    <a:pt x="32" y="46"/>
                  </a:lnTo>
                  <a:lnTo>
                    <a:pt x="33" y="47"/>
                  </a:lnTo>
                  <a:lnTo>
                    <a:pt x="32" y="51"/>
                  </a:lnTo>
                  <a:lnTo>
                    <a:pt x="30" y="54"/>
                  </a:lnTo>
                  <a:lnTo>
                    <a:pt x="29" y="59"/>
                  </a:lnTo>
                  <a:lnTo>
                    <a:pt x="27" y="61"/>
                  </a:lnTo>
                  <a:lnTo>
                    <a:pt x="27" y="63"/>
                  </a:lnTo>
                  <a:lnTo>
                    <a:pt x="29" y="64"/>
                  </a:lnTo>
                  <a:lnTo>
                    <a:pt x="30" y="70"/>
                  </a:lnTo>
                  <a:lnTo>
                    <a:pt x="30" y="86"/>
                  </a:lnTo>
                  <a:lnTo>
                    <a:pt x="29" y="102"/>
                  </a:lnTo>
                  <a:lnTo>
                    <a:pt x="29" y="109"/>
                  </a:lnTo>
                  <a:lnTo>
                    <a:pt x="30" y="113"/>
                  </a:lnTo>
                  <a:lnTo>
                    <a:pt x="33" y="113"/>
                  </a:lnTo>
                  <a:lnTo>
                    <a:pt x="35" y="115"/>
                  </a:lnTo>
                  <a:lnTo>
                    <a:pt x="37" y="118"/>
                  </a:lnTo>
                  <a:lnTo>
                    <a:pt x="42" y="126"/>
                  </a:lnTo>
                  <a:lnTo>
                    <a:pt x="49" y="141"/>
                  </a:lnTo>
                  <a:lnTo>
                    <a:pt x="43" y="135"/>
                  </a:lnTo>
                  <a:lnTo>
                    <a:pt x="40" y="132"/>
                  </a:lnTo>
                  <a:lnTo>
                    <a:pt x="37" y="131"/>
                  </a:lnTo>
                  <a:lnTo>
                    <a:pt x="35" y="129"/>
                  </a:lnTo>
                  <a:lnTo>
                    <a:pt x="32" y="131"/>
                  </a:lnTo>
                  <a:lnTo>
                    <a:pt x="27" y="131"/>
                  </a:lnTo>
                  <a:lnTo>
                    <a:pt x="25" y="131"/>
                  </a:lnTo>
                  <a:lnTo>
                    <a:pt x="25" y="132"/>
                  </a:lnTo>
                  <a:lnTo>
                    <a:pt x="25" y="135"/>
                  </a:lnTo>
                  <a:lnTo>
                    <a:pt x="22" y="136"/>
                  </a:lnTo>
                  <a:lnTo>
                    <a:pt x="19" y="148"/>
                  </a:lnTo>
                  <a:lnTo>
                    <a:pt x="16" y="161"/>
                  </a:lnTo>
                  <a:lnTo>
                    <a:pt x="14" y="167"/>
                  </a:lnTo>
                  <a:lnTo>
                    <a:pt x="13" y="172"/>
                  </a:lnTo>
                  <a:lnTo>
                    <a:pt x="13" y="185"/>
                  </a:lnTo>
                  <a:lnTo>
                    <a:pt x="16" y="191"/>
                  </a:lnTo>
                  <a:lnTo>
                    <a:pt x="20" y="198"/>
                  </a:lnTo>
                  <a:lnTo>
                    <a:pt x="25" y="205"/>
                  </a:lnTo>
                  <a:lnTo>
                    <a:pt x="27" y="210"/>
                  </a:lnTo>
                  <a:lnTo>
                    <a:pt x="27" y="214"/>
                  </a:lnTo>
                  <a:lnTo>
                    <a:pt x="27" y="217"/>
                  </a:lnTo>
                  <a:lnTo>
                    <a:pt x="27" y="221"/>
                  </a:lnTo>
                  <a:lnTo>
                    <a:pt x="27" y="224"/>
                  </a:lnTo>
                  <a:lnTo>
                    <a:pt x="25" y="220"/>
                  </a:lnTo>
                  <a:lnTo>
                    <a:pt x="22" y="217"/>
                  </a:lnTo>
                  <a:lnTo>
                    <a:pt x="22" y="215"/>
                  </a:lnTo>
                  <a:lnTo>
                    <a:pt x="13" y="210"/>
                  </a:lnTo>
                  <a:lnTo>
                    <a:pt x="12" y="207"/>
                  </a:lnTo>
                  <a:lnTo>
                    <a:pt x="10" y="207"/>
                  </a:lnTo>
                  <a:lnTo>
                    <a:pt x="9" y="207"/>
                  </a:lnTo>
                  <a:lnTo>
                    <a:pt x="7" y="208"/>
                  </a:lnTo>
                  <a:lnTo>
                    <a:pt x="6" y="210"/>
                  </a:lnTo>
                  <a:lnTo>
                    <a:pt x="0" y="221"/>
                  </a:lnTo>
                  <a:lnTo>
                    <a:pt x="1" y="208"/>
                  </a:lnTo>
                  <a:lnTo>
                    <a:pt x="4" y="194"/>
                  </a:lnTo>
                  <a:lnTo>
                    <a:pt x="7" y="181"/>
                  </a:lnTo>
                  <a:lnTo>
                    <a:pt x="7" y="174"/>
                  </a:lnTo>
                  <a:lnTo>
                    <a:pt x="7" y="169"/>
                  </a:lnTo>
                  <a:lnTo>
                    <a:pt x="3" y="158"/>
                  </a:lnTo>
                  <a:lnTo>
                    <a:pt x="3" y="155"/>
                  </a:lnTo>
                  <a:lnTo>
                    <a:pt x="3" y="154"/>
                  </a:lnTo>
                  <a:lnTo>
                    <a:pt x="4" y="152"/>
                  </a:lnTo>
                  <a:lnTo>
                    <a:pt x="6" y="145"/>
                  </a:lnTo>
                  <a:lnTo>
                    <a:pt x="4" y="142"/>
                  </a:lnTo>
                  <a:lnTo>
                    <a:pt x="4" y="141"/>
                  </a:lnTo>
                  <a:lnTo>
                    <a:pt x="3" y="141"/>
                  </a:lnTo>
                  <a:lnTo>
                    <a:pt x="4" y="113"/>
                  </a:lnTo>
                  <a:lnTo>
                    <a:pt x="6" y="99"/>
                  </a:lnTo>
                  <a:lnTo>
                    <a:pt x="6" y="90"/>
                  </a:lnTo>
                  <a:lnTo>
                    <a:pt x="4" y="83"/>
                  </a:lnTo>
                  <a:lnTo>
                    <a:pt x="3" y="74"/>
                  </a:lnTo>
                  <a:lnTo>
                    <a:pt x="1" y="66"/>
                  </a:lnTo>
                  <a:lnTo>
                    <a:pt x="0" y="61"/>
                  </a:lnTo>
                  <a:lnTo>
                    <a:pt x="0" y="56"/>
                  </a:lnTo>
                  <a:lnTo>
                    <a:pt x="0" y="50"/>
                  </a:lnTo>
                  <a:lnTo>
                    <a:pt x="3" y="44"/>
                  </a:lnTo>
                  <a:lnTo>
                    <a:pt x="3" y="41"/>
                  </a:lnTo>
                  <a:lnTo>
                    <a:pt x="6" y="40"/>
                  </a:lnTo>
                  <a:lnTo>
                    <a:pt x="7" y="37"/>
                  </a:lnTo>
                  <a:lnTo>
                    <a:pt x="10" y="36"/>
                  </a:lnTo>
                  <a:lnTo>
                    <a:pt x="16" y="31"/>
                  </a:lnTo>
                  <a:lnTo>
                    <a:pt x="16" y="27"/>
                  </a:lnTo>
                  <a:lnTo>
                    <a:pt x="16" y="24"/>
                  </a:lnTo>
                  <a:lnTo>
                    <a:pt x="16" y="21"/>
                  </a:lnTo>
                  <a:lnTo>
                    <a:pt x="14" y="18"/>
                  </a:lnTo>
                  <a:lnTo>
                    <a:pt x="13" y="14"/>
                  </a:lnTo>
                  <a:lnTo>
                    <a:pt x="10" y="8"/>
                  </a:lnTo>
                  <a:lnTo>
                    <a:pt x="14" y="7"/>
                  </a:lnTo>
                  <a:lnTo>
                    <a:pt x="16" y="5"/>
                  </a:lnTo>
                  <a:lnTo>
                    <a:pt x="17" y="4"/>
                  </a:lnTo>
                  <a:lnTo>
                    <a:pt x="19"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5" name="Freeform 10"/>
            <p:cNvSpPr>
              <a:spLocks/>
            </p:cNvSpPr>
            <p:nvPr/>
          </p:nvSpPr>
          <p:spPr bwMode="auto">
            <a:xfrm>
              <a:off x="5096" y="1940"/>
              <a:ext cx="105" cy="101"/>
            </a:xfrm>
            <a:custGeom>
              <a:avLst/>
              <a:gdLst>
                <a:gd name="T0" fmla="*/ 45 w 105"/>
                <a:gd name="T1" fmla="*/ 9 h 101"/>
                <a:gd name="T2" fmla="*/ 52 w 105"/>
                <a:gd name="T3" fmla="*/ 16 h 101"/>
                <a:gd name="T4" fmla="*/ 56 w 105"/>
                <a:gd name="T5" fmla="*/ 27 h 101"/>
                <a:gd name="T6" fmla="*/ 61 w 105"/>
                <a:gd name="T7" fmla="*/ 36 h 101"/>
                <a:gd name="T8" fmla="*/ 65 w 105"/>
                <a:gd name="T9" fmla="*/ 37 h 101"/>
                <a:gd name="T10" fmla="*/ 76 w 105"/>
                <a:gd name="T11" fmla="*/ 37 h 101"/>
                <a:gd name="T12" fmla="*/ 84 w 105"/>
                <a:gd name="T13" fmla="*/ 43 h 101"/>
                <a:gd name="T14" fmla="*/ 85 w 105"/>
                <a:gd name="T15" fmla="*/ 46 h 101"/>
                <a:gd name="T16" fmla="*/ 89 w 105"/>
                <a:gd name="T17" fmla="*/ 47 h 101"/>
                <a:gd name="T18" fmla="*/ 97 w 105"/>
                <a:gd name="T19" fmla="*/ 45 h 101"/>
                <a:gd name="T20" fmla="*/ 100 w 105"/>
                <a:gd name="T21" fmla="*/ 45 h 101"/>
                <a:gd name="T22" fmla="*/ 98 w 105"/>
                <a:gd name="T23" fmla="*/ 49 h 101"/>
                <a:gd name="T24" fmla="*/ 97 w 105"/>
                <a:gd name="T25" fmla="*/ 55 h 101"/>
                <a:gd name="T26" fmla="*/ 101 w 105"/>
                <a:gd name="T27" fmla="*/ 59 h 101"/>
                <a:gd name="T28" fmla="*/ 105 w 105"/>
                <a:gd name="T29" fmla="*/ 63 h 101"/>
                <a:gd name="T30" fmla="*/ 95 w 105"/>
                <a:gd name="T31" fmla="*/ 65 h 101"/>
                <a:gd name="T32" fmla="*/ 78 w 105"/>
                <a:gd name="T33" fmla="*/ 68 h 101"/>
                <a:gd name="T34" fmla="*/ 72 w 105"/>
                <a:gd name="T35" fmla="*/ 72 h 101"/>
                <a:gd name="T36" fmla="*/ 66 w 105"/>
                <a:gd name="T37" fmla="*/ 79 h 101"/>
                <a:gd name="T38" fmla="*/ 53 w 105"/>
                <a:gd name="T39" fmla="*/ 88 h 101"/>
                <a:gd name="T40" fmla="*/ 39 w 105"/>
                <a:gd name="T41" fmla="*/ 78 h 101"/>
                <a:gd name="T42" fmla="*/ 32 w 105"/>
                <a:gd name="T43" fmla="*/ 76 h 101"/>
                <a:gd name="T44" fmla="*/ 19 w 105"/>
                <a:gd name="T45" fmla="*/ 79 h 101"/>
                <a:gd name="T46" fmla="*/ 15 w 105"/>
                <a:gd name="T47" fmla="*/ 82 h 101"/>
                <a:gd name="T48" fmla="*/ 13 w 105"/>
                <a:gd name="T49" fmla="*/ 86 h 101"/>
                <a:gd name="T50" fmla="*/ 23 w 105"/>
                <a:gd name="T51" fmla="*/ 92 h 101"/>
                <a:gd name="T52" fmla="*/ 28 w 105"/>
                <a:gd name="T53" fmla="*/ 93 h 101"/>
                <a:gd name="T54" fmla="*/ 25 w 105"/>
                <a:gd name="T55" fmla="*/ 96 h 101"/>
                <a:gd name="T56" fmla="*/ 6 w 105"/>
                <a:gd name="T57" fmla="*/ 101 h 101"/>
                <a:gd name="T58" fmla="*/ 4 w 105"/>
                <a:gd name="T59" fmla="*/ 99 h 101"/>
                <a:gd name="T60" fmla="*/ 9 w 105"/>
                <a:gd name="T61" fmla="*/ 92 h 101"/>
                <a:gd name="T62" fmla="*/ 4 w 105"/>
                <a:gd name="T63" fmla="*/ 82 h 101"/>
                <a:gd name="T64" fmla="*/ 6 w 105"/>
                <a:gd name="T65" fmla="*/ 72 h 101"/>
                <a:gd name="T66" fmla="*/ 9 w 105"/>
                <a:gd name="T67" fmla="*/ 65 h 101"/>
                <a:gd name="T68" fmla="*/ 19 w 105"/>
                <a:gd name="T69" fmla="*/ 60 h 101"/>
                <a:gd name="T70" fmla="*/ 20 w 105"/>
                <a:gd name="T71" fmla="*/ 63 h 101"/>
                <a:gd name="T72" fmla="*/ 26 w 105"/>
                <a:gd name="T73" fmla="*/ 65 h 101"/>
                <a:gd name="T74" fmla="*/ 28 w 105"/>
                <a:gd name="T75" fmla="*/ 62 h 101"/>
                <a:gd name="T76" fmla="*/ 30 w 105"/>
                <a:gd name="T77" fmla="*/ 56 h 101"/>
                <a:gd name="T78" fmla="*/ 28 w 105"/>
                <a:gd name="T79" fmla="*/ 53 h 101"/>
                <a:gd name="T80" fmla="*/ 29 w 105"/>
                <a:gd name="T81" fmla="*/ 47 h 101"/>
                <a:gd name="T82" fmla="*/ 35 w 105"/>
                <a:gd name="T83" fmla="*/ 39 h 101"/>
                <a:gd name="T84" fmla="*/ 36 w 105"/>
                <a:gd name="T85" fmla="*/ 29 h 101"/>
                <a:gd name="T86" fmla="*/ 36 w 105"/>
                <a:gd name="T87" fmla="*/ 20 h 101"/>
                <a:gd name="T88" fmla="*/ 33 w 105"/>
                <a:gd name="T89" fmla="*/ 16 h 101"/>
                <a:gd name="T90" fmla="*/ 30 w 105"/>
                <a:gd name="T91" fmla="*/ 13 h 101"/>
                <a:gd name="T92" fmla="*/ 30 w 105"/>
                <a:gd name="T93" fmla="*/ 6 h 101"/>
                <a:gd name="T94" fmla="*/ 33 w 105"/>
                <a:gd name="T95" fmla="*/ 1 h 1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5" h="101">
                  <a:moveTo>
                    <a:pt x="36" y="0"/>
                  </a:moveTo>
                  <a:lnTo>
                    <a:pt x="45" y="9"/>
                  </a:lnTo>
                  <a:lnTo>
                    <a:pt x="49" y="11"/>
                  </a:lnTo>
                  <a:lnTo>
                    <a:pt x="52" y="16"/>
                  </a:lnTo>
                  <a:lnTo>
                    <a:pt x="55" y="21"/>
                  </a:lnTo>
                  <a:lnTo>
                    <a:pt x="56" y="27"/>
                  </a:lnTo>
                  <a:lnTo>
                    <a:pt x="58" y="32"/>
                  </a:lnTo>
                  <a:lnTo>
                    <a:pt x="61" y="36"/>
                  </a:lnTo>
                  <a:lnTo>
                    <a:pt x="64" y="37"/>
                  </a:lnTo>
                  <a:lnTo>
                    <a:pt x="65" y="37"/>
                  </a:lnTo>
                  <a:lnTo>
                    <a:pt x="71" y="37"/>
                  </a:lnTo>
                  <a:lnTo>
                    <a:pt x="76" y="37"/>
                  </a:lnTo>
                  <a:lnTo>
                    <a:pt x="82" y="39"/>
                  </a:lnTo>
                  <a:lnTo>
                    <a:pt x="84" y="43"/>
                  </a:lnTo>
                  <a:lnTo>
                    <a:pt x="84" y="46"/>
                  </a:lnTo>
                  <a:lnTo>
                    <a:pt x="85" y="46"/>
                  </a:lnTo>
                  <a:lnTo>
                    <a:pt x="88" y="47"/>
                  </a:lnTo>
                  <a:lnTo>
                    <a:pt x="89" y="47"/>
                  </a:lnTo>
                  <a:lnTo>
                    <a:pt x="94" y="46"/>
                  </a:lnTo>
                  <a:lnTo>
                    <a:pt x="97" y="45"/>
                  </a:lnTo>
                  <a:lnTo>
                    <a:pt x="98" y="45"/>
                  </a:lnTo>
                  <a:lnTo>
                    <a:pt x="100" y="45"/>
                  </a:lnTo>
                  <a:lnTo>
                    <a:pt x="100" y="47"/>
                  </a:lnTo>
                  <a:lnTo>
                    <a:pt x="98" y="49"/>
                  </a:lnTo>
                  <a:lnTo>
                    <a:pt x="98" y="52"/>
                  </a:lnTo>
                  <a:lnTo>
                    <a:pt x="97" y="55"/>
                  </a:lnTo>
                  <a:lnTo>
                    <a:pt x="100" y="57"/>
                  </a:lnTo>
                  <a:lnTo>
                    <a:pt x="101" y="59"/>
                  </a:lnTo>
                  <a:lnTo>
                    <a:pt x="102" y="60"/>
                  </a:lnTo>
                  <a:lnTo>
                    <a:pt x="105" y="63"/>
                  </a:lnTo>
                  <a:lnTo>
                    <a:pt x="100" y="65"/>
                  </a:lnTo>
                  <a:lnTo>
                    <a:pt x="95" y="65"/>
                  </a:lnTo>
                  <a:lnTo>
                    <a:pt x="87" y="66"/>
                  </a:lnTo>
                  <a:lnTo>
                    <a:pt x="78" y="68"/>
                  </a:lnTo>
                  <a:lnTo>
                    <a:pt x="75" y="69"/>
                  </a:lnTo>
                  <a:lnTo>
                    <a:pt x="72" y="72"/>
                  </a:lnTo>
                  <a:lnTo>
                    <a:pt x="68" y="75"/>
                  </a:lnTo>
                  <a:lnTo>
                    <a:pt x="66" y="79"/>
                  </a:lnTo>
                  <a:lnTo>
                    <a:pt x="64" y="88"/>
                  </a:lnTo>
                  <a:lnTo>
                    <a:pt x="53" y="88"/>
                  </a:lnTo>
                  <a:lnTo>
                    <a:pt x="43" y="88"/>
                  </a:lnTo>
                  <a:lnTo>
                    <a:pt x="39" y="78"/>
                  </a:lnTo>
                  <a:lnTo>
                    <a:pt x="35" y="76"/>
                  </a:lnTo>
                  <a:lnTo>
                    <a:pt x="32" y="76"/>
                  </a:lnTo>
                  <a:lnTo>
                    <a:pt x="25" y="76"/>
                  </a:lnTo>
                  <a:lnTo>
                    <a:pt x="19" y="79"/>
                  </a:lnTo>
                  <a:lnTo>
                    <a:pt x="13" y="79"/>
                  </a:lnTo>
                  <a:lnTo>
                    <a:pt x="15" y="82"/>
                  </a:lnTo>
                  <a:lnTo>
                    <a:pt x="13" y="83"/>
                  </a:lnTo>
                  <a:lnTo>
                    <a:pt x="13" y="86"/>
                  </a:lnTo>
                  <a:lnTo>
                    <a:pt x="13" y="88"/>
                  </a:lnTo>
                  <a:lnTo>
                    <a:pt x="23" y="92"/>
                  </a:lnTo>
                  <a:lnTo>
                    <a:pt x="26" y="93"/>
                  </a:lnTo>
                  <a:lnTo>
                    <a:pt x="28" y="93"/>
                  </a:lnTo>
                  <a:lnTo>
                    <a:pt x="28" y="95"/>
                  </a:lnTo>
                  <a:lnTo>
                    <a:pt x="25" y="96"/>
                  </a:lnTo>
                  <a:lnTo>
                    <a:pt x="16" y="99"/>
                  </a:lnTo>
                  <a:lnTo>
                    <a:pt x="6" y="101"/>
                  </a:lnTo>
                  <a:lnTo>
                    <a:pt x="4" y="101"/>
                  </a:lnTo>
                  <a:lnTo>
                    <a:pt x="4" y="99"/>
                  </a:lnTo>
                  <a:lnTo>
                    <a:pt x="7" y="95"/>
                  </a:lnTo>
                  <a:lnTo>
                    <a:pt x="9" y="92"/>
                  </a:lnTo>
                  <a:lnTo>
                    <a:pt x="7" y="88"/>
                  </a:lnTo>
                  <a:lnTo>
                    <a:pt x="4" y="82"/>
                  </a:lnTo>
                  <a:lnTo>
                    <a:pt x="0" y="75"/>
                  </a:lnTo>
                  <a:lnTo>
                    <a:pt x="6" y="72"/>
                  </a:lnTo>
                  <a:lnTo>
                    <a:pt x="10" y="69"/>
                  </a:lnTo>
                  <a:lnTo>
                    <a:pt x="9" y="65"/>
                  </a:lnTo>
                  <a:lnTo>
                    <a:pt x="7" y="60"/>
                  </a:lnTo>
                  <a:lnTo>
                    <a:pt x="19" y="60"/>
                  </a:lnTo>
                  <a:lnTo>
                    <a:pt x="19" y="62"/>
                  </a:lnTo>
                  <a:lnTo>
                    <a:pt x="20" y="63"/>
                  </a:lnTo>
                  <a:lnTo>
                    <a:pt x="25" y="66"/>
                  </a:lnTo>
                  <a:lnTo>
                    <a:pt x="26" y="65"/>
                  </a:lnTo>
                  <a:lnTo>
                    <a:pt x="26" y="63"/>
                  </a:lnTo>
                  <a:lnTo>
                    <a:pt x="28" y="62"/>
                  </a:lnTo>
                  <a:lnTo>
                    <a:pt x="30" y="60"/>
                  </a:lnTo>
                  <a:lnTo>
                    <a:pt x="30" y="56"/>
                  </a:lnTo>
                  <a:lnTo>
                    <a:pt x="29" y="55"/>
                  </a:lnTo>
                  <a:lnTo>
                    <a:pt x="28" y="53"/>
                  </a:lnTo>
                  <a:lnTo>
                    <a:pt x="28" y="49"/>
                  </a:lnTo>
                  <a:lnTo>
                    <a:pt x="29" y="47"/>
                  </a:lnTo>
                  <a:lnTo>
                    <a:pt x="32" y="43"/>
                  </a:lnTo>
                  <a:lnTo>
                    <a:pt x="35" y="39"/>
                  </a:lnTo>
                  <a:lnTo>
                    <a:pt x="36" y="36"/>
                  </a:lnTo>
                  <a:lnTo>
                    <a:pt x="36" y="29"/>
                  </a:lnTo>
                  <a:lnTo>
                    <a:pt x="36" y="24"/>
                  </a:lnTo>
                  <a:lnTo>
                    <a:pt x="36" y="20"/>
                  </a:lnTo>
                  <a:lnTo>
                    <a:pt x="36" y="16"/>
                  </a:lnTo>
                  <a:lnTo>
                    <a:pt x="33" y="16"/>
                  </a:lnTo>
                  <a:lnTo>
                    <a:pt x="32" y="14"/>
                  </a:lnTo>
                  <a:lnTo>
                    <a:pt x="30" y="13"/>
                  </a:lnTo>
                  <a:lnTo>
                    <a:pt x="30" y="9"/>
                  </a:lnTo>
                  <a:lnTo>
                    <a:pt x="30" y="6"/>
                  </a:lnTo>
                  <a:lnTo>
                    <a:pt x="32" y="3"/>
                  </a:lnTo>
                  <a:lnTo>
                    <a:pt x="33" y="1"/>
                  </a:lnTo>
                  <a:lnTo>
                    <a:pt x="36"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6" name="Freeform 11"/>
            <p:cNvSpPr>
              <a:spLocks/>
            </p:cNvSpPr>
            <p:nvPr/>
          </p:nvSpPr>
          <p:spPr bwMode="auto">
            <a:xfrm>
              <a:off x="4941" y="2055"/>
              <a:ext cx="194" cy="194"/>
            </a:xfrm>
            <a:custGeom>
              <a:avLst/>
              <a:gdLst>
                <a:gd name="T0" fmla="*/ 187 w 194"/>
                <a:gd name="T1" fmla="*/ 14 h 194"/>
                <a:gd name="T2" fmla="*/ 194 w 194"/>
                <a:gd name="T3" fmla="*/ 43 h 194"/>
                <a:gd name="T4" fmla="*/ 185 w 194"/>
                <a:gd name="T5" fmla="*/ 63 h 194"/>
                <a:gd name="T6" fmla="*/ 187 w 194"/>
                <a:gd name="T7" fmla="*/ 71 h 194"/>
                <a:gd name="T8" fmla="*/ 178 w 194"/>
                <a:gd name="T9" fmla="*/ 74 h 194"/>
                <a:gd name="T10" fmla="*/ 177 w 194"/>
                <a:gd name="T11" fmla="*/ 92 h 194"/>
                <a:gd name="T12" fmla="*/ 171 w 194"/>
                <a:gd name="T13" fmla="*/ 124 h 194"/>
                <a:gd name="T14" fmla="*/ 168 w 194"/>
                <a:gd name="T15" fmla="*/ 137 h 194"/>
                <a:gd name="T16" fmla="*/ 175 w 194"/>
                <a:gd name="T17" fmla="*/ 144 h 194"/>
                <a:gd name="T18" fmla="*/ 161 w 194"/>
                <a:gd name="T19" fmla="*/ 163 h 194"/>
                <a:gd name="T20" fmla="*/ 161 w 194"/>
                <a:gd name="T21" fmla="*/ 154 h 194"/>
                <a:gd name="T22" fmla="*/ 162 w 194"/>
                <a:gd name="T23" fmla="*/ 141 h 194"/>
                <a:gd name="T24" fmla="*/ 158 w 194"/>
                <a:gd name="T25" fmla="*/ 150 h 194"/>
                <a:gd name="T26" fmla="*/ 148 w 194"/>
                <a:gd name="T27" fmla="*/ 163 h 194"/>
                <a:gd name="T28" fmla="*/ 142 w 194"/>
                <a:gd name="T29" fmla="*/ 171 h 194"/>
                <a:gd name="T30" fmla="*/ 136 w 194"/>
                <a:gd name="T31" fmla="*/ 163 h 194"/>
                <a:gd name="T32" fmla="*/ 119 w 194"/>
                <a:gd name="T33" fmla="*/ 169 h 194"/>
                <a:gd name="T34" fmla="*/ 113 w 194"/>
                <a:gd name="T35" fmla="*/ 174 h 194"/>
                <a:gd name="T36" fmla="*/ 113 w 194"/>
                <a:gd name="T37" fmla="*/ 170 h 194"/>
                <a:gd name="T38" fmla="*/ 99 w 194"/>
                <a:gd name="T39" fmla="*/ 170 h 194"/>
                <a:gd name="T40" fmla="*/ 96 w 194"/>
                <a:gd name="T41" fmla="*/ 180 h 194"/>
                <a:gd name="T42" fmla="*/ 90 w 194"/>
                <a:gd name="T43" fmla="*/ 186 h 194"/>
                <a:gd name="T44" fmla="*/ 86 w 194"/>
                <a:gd name="T45" fmla="*/ 194 h 194"/>
                <a:gd name="T46" fmla="*/ 75 w 194"/>
                <a:gd name="T47" fmla="*/ 194 h 194"/>
                <a:gd name="T48" fmla="*/ 69 w 194"/>
                <a:gd name="T49" fmla="*/ 186 h 194"/>
                <a:gd name="T50" fmla="*/ 73 w 194"/>
                <a:gd name="T51" fmla="*/ 171 h 194"/>
                <a:gd name="T52" fmla="*/ 27 w 194"/>
                <a:gd name="T53" fmla="*/ 173 h 194"/>
                <a:gd name="T54" fmla="*/ 0 w 194"/>
                <a:gd name="T55" fmla="*/ 180 h 194"/>
                <a:gd name="T56" fmla="*/ 10 w 194"/>
                <a:gd name="T57" fmla="*/ 173 h 194"/>
                <a:gd name="T58" fmla="*/ 27 w 194"/>
                <a:gd name="T59" fmla="*/ 157 h 194"/>
                <a:gd name="T60" fmla="*/ 47 w 194"/>
                <a:gd name="T61" fmla="*/ 144 h 194"/>
                <a:gd name="T62" fmla="*/ 59 w 194"/>
                <a:gd name="T63" fmla="*/ 146 h 194"/>
                <a:gd name="T64" fmla="*/ 73 w 194"/>
                <a:gd name="T65" fmla="*/ 146 h 194"/>
                <a:gd name="T66" fmla="*/ 87 w 194"/>
                <a:gd name="T67" fmla="*/ 143 h 194"/>
                <a:gd name="T68" fmla="*/ 86 w 194"/>
                <a:gd name="T69" fmla="*/ 135 h 194"/>
                <a:gd name="T70" fmla="*/ 87 w 194"/>
                <a:gd name="T71" fmla="*/ 128 h 194"/>
                <a:gd name="T72" fmla="*/ 98 w 194"/>
                <a:gd name="T73" fmla="*/ 114 h 194"/>
                <a:gd name="T74" fmla="*/ 99 w 194"/>
                <a:gd name="T75" fmla="*/ 101 h 194"/>
                <a:gd name="T76" fmla="*/ 106 w 194"/>
                <a:gd name="T77" fmla="*/ 99 h 194"/>
                <a:gd name="T78" fmla="*/ 103 w 194"/>
                <a:gd name="T79" fmla="*/ 111 h 194"/>
                <a:gd name="T80" fmla="*/ 116 w 194"/>
                <a:gd name="T81" fmla="*/ 108 h 194"/>
                <a:gd name="T82" fmla="*/ 128 w 194"/>
                <a:gd name="T83" fmla="*/ 104 h 194"/>
                <a:gd name="T84" fmla="*/ 132 w 194"/>
                <a:gd name="T85" fmla="*/ 89 h 194"/>
                <a:gd name="T86" fmla="*/ 158 w 194"/>
                <a:gd name="T87" fmla="*/ 56 h 194"/>
                <a:gd name="T88" fmla="*/ 164 w 194"/>
                <a:gd name="T89" fmla="*/ 45 h 194"/>
                <a:gd name="T90" fmla="*/ 155 w 194"/>
                <a:gd name="T91" fmla="*/ 36 h 194"/>
                <a:gd name="T92" fmla="*/ 162 w 194"/>
                <a:gd name="T93" fmla="*/ 23 h 194"/>
                <a:gd name="T94" fmla="*/ 170 w 194"/>
                <a:gd name="T95" fmla="*/ 7 h 1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4" h="194">
                  <a:moveTo>
                    <a:pt x="168" y="0"/>
                  </a:moveTo>
                  <a:lnTo>
                    <a:pt x="185" y="6"/>
                  </a:lnTo>
                  <a:lnTo>
                    <a:pt x="187" y="12"/>
                  </a:lnTo>
                  <a:lnTo>
                    <a:pt x="187" y="14"/>
                  </a:lnTo>
                  <a:lnTo>
                    <a:pt x="188" y="17"/>
                  </a:lnTo>
                  <a:lnTo>
                    <a:pt x="193" y="29"/>
                  </a:lnTo>
                  <a:lnTo>
                    <a:pt x="194" y="39"/>
                  </a:lnTo>
                  <a:lnTo>
                    <a:pt x="194" y="43"/>
                  </a:lnTo>
                  <a:lnTo>
                    <a:pt x="194" y="49"/>
                  </a:lnTo>
                  <a:lnTo>
                    <a:pt x="191" y="62"/>
                  </a:lnTo>
                  <a:lnTo>
                    <a:pt x="185" y="62"/>
                  </a:lnTo>
                  <a:lnTo>
                    <a:pt x="185" y="63"/>
                  </a:lnTo>
                  <a:lnTo>
                    <a:pt x="187" y="65"/>
                  </a:lnTo>
                  <a:lnTo>
                    <a:pt x="188" y="68"/>
                  </a:lnTo>
                  <a:lnTo>
                    <a:pt x="188" y="69"/>
                  </a:lnTo>
                  <a:lnTo>
                    <a:pt x="187" y="71"/>
                  </a:lnTo>
                  <a:lnTo>
                    <a:pt x="185" y="72"/>
                  </a:lnTo>
                  <a:lnTo>
                    <a:pt x="181" y="72"/>
                  </a:lnTo>
                  <a:lnTo>
                    <a:pt x="178" y="72"/>
                  </a:lnTo>
                  <a:lnTo>
                    <a:pt x="178" y="74"/>
                  </a:lnTo>
                  <a:lnTo>
                    <a:pt x="177" y="75"/>
                  </a:lnTo>
                  <a:lnTo>
                    <a:pt x="177" y="79"/>
                  </a:lnTo>
                  <a:lnTo>
                    <a:pt x="175" y="84"/>
                  </a:lnTo>
                  <a:lnTo>
                    <a:pt x="177" y="92"/>
                  </a:lnTo>
                  <a:lnTo>
                    <a:pt x="177" y="101"/>
                  </a:lnTo>
                  <a:lnTo>
                    <a:pt x="177" y="108"/>
                  </a:lnTo>
                  <a:lnTo>
                    <a:pt x="171" y="117"/>
                  </a:lnTo>
                  <a:lnTo>
                    <a:pt x="171" y="124"/>
                  </a:lnTo>
                  <a:lnTo>
                    <a:pt x="172" y="130"/>
                  </a:lnTo>
                  <a:lnTo>
                    <a:pt x="172" y="133"/>
                  </a:lnTo>
                  <a:lnTo>
                    <a:pt x="171" y="134"/>
                  </a:lnTo>
                  <a:lnTo>
                    <a:pt x="168" y="137"/>
                  </a:lnTo>
                  <a:lnTo>
                    <a:pt x="171" y="138"/>
                  </a:lnTo>
                  <a:lnTo>
                    <a:pt x="174" y="140"/>
                  </a:lnTo>
                  <a:lnTo>
                    <a:pt x="175" y="141"/>
                  </a:lnTo>
                  <a:lnTo>
                    <a:pt x="175" y="144"/>
                  </a:lnTo>
                  <a:lnTo>
                    <a:pt x="175" y="148"/>
                  </a:lnTo>
                  <a:lnTo>
                    <a:pt x="171" y="156"/>
                  </a:lnTo>
                  <a:lnTo>
                    <a:pt x="162" y="164"/>
                  </a:lnTo>
                  <a:lnTo>
                    <a:pt x="161" y="163"/>
                  </a:lnTo>
                  <a:lnTo>
                    <a:pt x="159" y="163"/>
                  </a:lnTo>
                  <a:lnTo>
                    <a:pt x="159" y="161"/>
                  </a:lnTo>
                  <a:lnTo>
                    <a:pt x="159" y="158"/>
                  </a:lnTo>
                  <a:lnTo>
                    <a:pt x="161" y="154"/>
                  </a:lnTo>
                  <a:lnTo>
                    <a:pt x="164" y="147"/>
                  </a:lnTo>
                  <a:lnTo>
                    <a:pt x="165" y="144"/>
                  </a:lnTo>
                  <a:lnTo>
                    <a:pt x="164" y="141"/>
                  </a:lnTo>
                  <a:lnTo>
                    <a:pt x="162" y="141"/>
                  </a:lnTo>
                  <a:lnTo>
                    <a:pt x="161" y="141"/>
                  </a:lnTo>
                  <a:lnTo>
                    <a:pt x="159" y="144"/>
                  </a:lnTo>
                  <a:lnTo>
                    <a:pt x="158" y="146"/>
                  </a:lnTo>
                  <a:lnTo>
                    <a:pt x="158" y="150"/>
                  </a:lnTo>
                  <a:lnTo>
                    <a:pt x="158" y="154"/>
                  </a:lnTo>
                  <a:lnTo>
                    <a:pt x="158" y="158"/>
                  </a:lnTo>
                  <a:lnTo>
                    <a:pt x="149" y="158"/>
                  </a:lnTo>
                  <a:lnTo>
                    <a:pt x="148" y="163"/>
                  </a:lnTo>
                  <a:lnTo>
                    <a:pt x="148" y="166"/>
                  </a:lnTo>
                  <a:lnTo>
                    <a:pt x="147" y="173"/>
                  </a:lnTo>
                  <a:lnTo>
                    <a:pt x="141" y="173"/>
                  </a:lnTo>
                  <a:lnTo>
                    <a:pt x="142" y="171"/>
                  </a:lnTo>
                  <a:lnTo>
                    <a:pt x="142" y="170"/>
                  </a:lnTo>
                  <a:lnTo>
                    <a:pt x="141" y="167"/>
                  </a:lnTo>
                  <a:lnTo>
                    <a:pt x="138" y="161"/>
                  </a:lnTo>
                  <a:lnTo>
                    <a:pt x="136" y="163"/>
                  </a:lnTo>
                  <a:lnTo>
                    <a:pt x="134" y="166"/>
                  </a:lnTo>
                  <a:lnTo>
                    <a:pt x="129" y="173"/>
                  </a:lnTo>
                  <a:lnTo>
                    <a:pt x="122" y="170"/>
                  </a:lnTo>
                  <a:lnTo>
                    <a:pt x="119" y="169"/>
                  </a:lnTo>
                  <a:lnTo>
                    <a:pt x="116" y="170"/>
                  </a:lnTo>
                  <a:lnTo>
                    <a:pt x="115" y="170"/>
                  </a:lnTo>
                  <a:lnTo>
                    <a:pt x="113" y="171"/>
                  </a:lnTo>
                  <a:lnTo>
                    <a:pt x="113" y="174"/>
                  </a:lnTo>
                  <a:lnTo>
                    <a:pt x="111" y="174"/>
                  </a:lnTo>
                  <a:lnTo>
                    <a:pt x="111" y="173"/>
                  </a:lnTo>
                  <a:lnTo>
                    <a:pt x="111" y="170"/>
                  </a:lnTo>
                  <a:lnTo>
                    <a:pt x="113" y="170"/>
                  </a:lnTo>
                  <a:lnTo>
                    <a:pt x="112" y="169"/>
                  </a:lnTo>
                  <a:lnTo>
                    <a:pt x="108" y="167"/>
                  </a:lnTo>
                  <a:lnTo>
                    <a:pt x="99" y="167"/>
                  </a:lnTo>
                  <a:lnTo>
                    <a:pt x="99" y="170"/>
                  </a:lnTo>
                  <a:lnTo>
                    <a:pt x="100" y="173"/>
                  </a:lnTo>
                  <a:lnTo>
                    <a:pt x="102" y="177"/>
                  </a:lnTo>
                  <a:lnTo>
                    <a:pt x="99" y="179"/>
                  </a:lnTo>
                  <a:lnTo>
                    <a:pt x="96" y="180"/>
                  </a:lnTo>
                  <a:lnTo>
                    <a:pt x="93" y="181"/>
                  </a:lnTo>
                  <a:lnTo>
                    <a:pt x="92" y="183"/>
                  </a:lnTo>
                  <a:lnTo>
                    <a:pt x="90" y="184"/>
                  </a:lnTo>
                  <a:lnTo>
                    <a:pt x="90" y="186"/>
                  </a:lnTo>
                  <a:lnTo>
                    <a:pt x="89" y="189"/>
                  </a:lnTo>
                  <a:lnTo>
                    <a:pt x="87" y="193"/>
                  </a:lnTo>
                  <a:lnTo>
                    <a:pt x="86" y="193"/>
                  </a:lnTo>
                  <a:lnTo>
                    <a:pt x="86" y="194"/>
                  </a:lnTo>
                  <a:lnTo>
                    <a:pt x="83" y="194"/>
                  </a:lnTo>
                  <a:lnTo>
                    <a:pt x="80" y="194"/>
                  </a:lnTo>
                  <a:lnTo>
                    <a:pt x="77" y="194"/>
                  </a:lnTo>
                  <a:lnTo>
                    <a:pt x="75" y="194"/>
                  </a:lnTo>
                  <a:lnTo>
                    <a:pt x="73" y="190"/>
                  </a:lnTo>
                  <a:lnTo>
                    <a:pt x="73" y="189"/>
                  </a:lnTo>
                  <a:lnTo>
                    <a:pt x="72" y="187"/>
                  </a:lnTo>
                  <a:lnTo>
                    <a:pt x="69" y="186"/>
                  </a:lnTo>
                  <a:lnTo>
                    <a:pt x="69" y="180"/>
                  </a:lnTo>
                  <a:lnTo>
                    <a:pt x="69" y="174"/>
                  </a:lnTo>
                  <a:lnTo>
                    <a:pt x="73" y="173"/>
                  </a:lnTo>
                  <a:lnTo>
                    <a:pt x="73" y="171"/>
                  </a:lnTo>
                  <a:lnTo>
                    <a:pt x="75" y="170"/>
                  </a:lnTo>
                  <a:lnTo>
                    <a:pt x="59" y="170"/>
                  </a:lnTo>
                  <a:lnTo>
                    <a:pt x="40" y="171"/>
                  </a:lnTo>
                  <a:lnTo>
                    <a:pt x="27" y="173"/>
                  </a:lnTo>
                  <a:lnTo>
                    <a:pt x="26" y="176"/>
                  </a:lnTo>
                  <a:lnTo>
                    <a:pt x="26" y="180"/>
                  </a:lnTo>
                  <a:lnTo>
                    <a:pt x="10" y="180"/>
                  </a:lnTo>
                  <a:lnTo>
                    <a:pt x="0" y="180"/>
                  </a:lnTo>
                  <a:lnTo>
                    <a:pt x="0" y="170"/>
                  </a:lnTo>
                  <a:lnTo>
                    <a:pt x="4" y="171"/>
                  </a:lnTo>
                  <a:lnTo>
                    <a:pt x="7" y="173"/>
                  </a:lnTo>
                  <a:lnTo>
                    <a:pt x="10" y="173"/>
                  </a:lnTo>
                  <a:lnTo>
                    <a:pt x="11" y="173"/>
                  </a:lnTo>
                  <a:lnTo>
                    <a:pt x="15" y="170"/>
                  </a:lnTo>
                  <a:lnTo>
                    <a:pt x="20" y="166"/>
                  </a:lnTo>
                  <a:lnTo>
                    <a:pt x="27" y="157"/>
                  </a:lnTo>
                  <a:lnTo>
                    <a:pt x="36" y="150"/>
                  </a:lnTo>
                  <a:lnTo>
                    <a:pt x="40" y="147"/>
                  </a:lnTo>
                  <a:lnTo>
                    <a:pt x="44" y="144"/>
                  </a:lnTo>
                  <a:lnTo>
                    <a:pt x="47" y="144"/>
                  </a:lnTo>
                  <a:lnTo>
                    <a:pt x="47" y="146"/>
                  </a:lnTo>
                  <a:lnTo>
                    <a:pt x="47" y="148"/>
                  </a:lnTo>
                  <a:lnTo>
                    <a:pt x="47" y="150"/>
                  </a:lnTo>
                  <a:lnTo>
                    <a:pt x="59" y="146"/>
                  </a:lnTo>
                  <a:lnTo>
                    <a:pt x="62" y="144"/>
                  </a:lnTo>
                  <a:lnTo>
                    <a:pt x="66" y="144"/>
                  </a:lnTo>
                  <a:lnTo>
                    <a:pt x="69" y="144"/>
                  </a:lnTo>
                  <a:lnTo>
                    <a:pt x="73" y="146"/>
                  </a:lnTo>
                  <a:lnTo>
                    <a:pt x="83" y="150"/>
                  </a:lnTo>
                  <a:lnTo>
                    <a:pt x="85" y="147"/>
                  </a:lnTo>
                  <a:lnTo>
                    <a:pt x="86" y="144"/>
                  </a:lnTo>
                  <a:lnTo>
                    <a:pt x="87" y="143"/>
                  </a:lnTo>
                  <a:lnTo>
                    <a:pt x="89" y="141"/>
                  </a:lnTo>
                  <a:lnTo>
                    <a:pt x="89" y="140"/>
                  </a:lnTo>
                  <a:lnTo>
                    <a:pt x="87" y="138"/>
                  </a:lnTo>
                  <a:lnTo>
                    <a:pt x="86" y="135"/>
                  </a:lnTo>
                  <a:lnTo>
                    <a:pt x="85" y="134"/>
                  </a:lnTo>
                  <a:lnTo>
                    <a:pt x="85" y="133"/>
                  </a:lnTo>
                  <a:lnTo>
                    <a:pt x="86" y="131"/>
                  </a:lnTo>
                  <a:lnTo>
                    <a:pt x="87" y="128"/>
                  </a:lnTo>
                  <a:lnTo>
                    <a:pt x="92" y="124"/>
                  </a:lnTo>
                  <a:lnTo>
                    <a:pt x="95" y="121"/>
                  </a:lnTo>
                  <a:lnTo>
                    <a:pt x="96" y="117"/>
                  </a:lnTo>
                  <a:lnTo>
                    <a:pt x="98" y="114"/>
                  </a:lnTo>
                  <a:lnTo>
                    <a:pt x="96" y="110"/>
                  </a:lnTo>
                  <a:lnTo>
                    <a:pt x="96" y="107"/>
                  </a:lnTo>
                  <a:lnTo>
                    <a:pt x="96" y="104"/>
                  </a:lnTo>
                  <a:lnTo>
                    <a:pt x="99" y="101"/>
                  </a:lnTo>
                  <a:lnTo>
                    <a:pt x="103" y="98"/>
                  </a:lnTo>
                  <a:lnTo>
                    <a:pt x="111" y="95"/>
                  </a:lnTo>
                  <a:lnTo>
                    <a:pt x="109" y="97"/>
                  </a:lnTo>
                  <a:lnTo>
                    <a:pt x="106" y="99"/>
                  </a:lnTo>
                  <a:lnTo>
                    <a:pt x="102" y="104"/>
                  </a:lnTo>
                  <a:lnTo>
                    <a:pt x="102" y="105"/>
                  </a:lnTo>
                  <a:lnTo>
                    <a:pt x="102" y="108"/>
                  </a:lnTo>
                  <a:lnTo>
                    <a:pt x="103" y="111"/>
                  </a:lnTo>
                  <a:lnTo>
                    <a:pt x="102" y="114"/>
                  </a:lnTo>
                  <a:lnTo>
                    <a:pt x="113" y="114"/>
                  </a:lnTo>
                  <a:lnTo>
                    <a:pt x="113" y="108"/>
                  </a:lnTo>
                  <a:lnTo>
                    <a:pt x="116" y="108"/>
                  </a:lnTo>
                  <a:lnTo>
                    <a:pt x="121" y="108"/>
                  </a:lnTo>
                  <a:lnTo>
                    <a:pt x="123" y="107"/>
                  </a:lnTo>
                  <a:lnTo>
                    <a:pt x="128" y="105"/>
                  </a:lnTo>
                  <a:lnTo>
                    <a:pt x="128" y="104"/>
                  </a:lnTo>
                  <a:lnTo>
                    <a:pt x="131" y="101"/>
                  </a:lnTo>
                  <a:lnTo>
                    <a:pt x="131" y="97"/>
                  </a:lnTo>
                  <a:lnTo>
                    <a:pt x="131" y="94"/>
                  </a:lnTo>
                  <a:lnTo>
                    <a:pt x="132" y="89"/>
                  </a:lnTo>
                  <a:lnTo>
                    <a:pt x="138" y="89"/>
                  </a:lnTo>
                  <a:lnTo>
                    <a:pt x="148" y="76"/>
                  </a:lnTo>
                  <a:lnTo>
                    <a:pt x="158" y="62"/>
                  </a:lnTo>
                  <a:lnTo>
                    <a:pt x="158" y="56"/>
                  </a:lnTo>
                  <a:lnTo>
                    <a:pt x="158" y="50"/>
                  </a:lnTo>
                  <a:lnTo>
                    <a:pt x="161" y="49"/>
                  </a:lnTo>
                  <a:lnTo>
                    <a:pt x="162" y="48"/>
                  </a:lnTo>
                  <a:lnTo>
                    <a:pt x="164" y="45"/>
                  </a:lnTo>
                  <a:lnTo>
                    <a:pt x="164" y="43"/>
                  </a:lnTo>
                  <a:lnTo>
                    <a:pt x="162" y="40"/>
                  </a:lnTo>
                  <a:lnTo>
                    <a:pt x="159" y="39"/>
                  </a:lnTo>
                  <a:lnTo>
                    <a:pt x="155" y="36"/>
                  </a:lnTo>
                  <a:lnTo>
                    <a:pt x="157" y="35"/>
                  </a:lnTo>
                  <a:lnTo>
                    <a:pt x="158" y="33"/>
                  </a:lnTo>
                  <a:lnTo>
                    <a:pt x="162" y="32"/>
                  </a:lnTo>
                  <a:lnTo>
                    <a:pt x="162" y="23"/>
                  </a:lnTo>
                  <a:lnTo>
                    <a:pt x="161" y="14"/>
                  </a:lnTo>
                  <a:lnTo>
                    <a:pt x="165" y="12"/>
                  </a:lnTo>
                  <a:lnTo>
                    <a:pt x="168" y="9"/>
                  </a:lnTo>
                  <a:lnTo>
                    <a:pt x="170" y="7"/>
                  </a:lnTo>
                  <a:lnTo>
                    <a:pt x="168" y="4"/>
                  </a:lnTo>
                  <a:lnTo>
                    <a:pt x="168" y="3"/>
                  </a:lnTo>
                  <a:lnTo>
                    <a:pt x="168"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7" name="Freeform 12"/>
            <p:cNvSpPr>
              <a:spLocks/>
            </p:cNvSpPr>
            <p:nvPr/>
          </p:nvSpPr>
          <p:spPr bwMode="auto">
            <a:xfrm>
              <a:off x="4916" y="2235"/>
              <a:ext cx="42" cy="72"/>
            </a:xfrm>
            <a:custGeom>
              <a:avLst/>
              <a:gdLst>
                <a:gd name="T0" fmla="*/ 20 w 42"/>
                <a:gd name="T1" fmla="*/ 0 h 72"/>
                <a:gd name="T2" fmla="*/ 23 w 42"/>
                <a:gd name="T3" fmla="*/ 1 h 72"/>
                <a:gd name="T4" fmla="*/ 26 w 42"/>
                <a:gd name="T5" fmla="*/ 6 h 72"/>
                <a:gd name="T6" fmla="*/ 28 w 42"/>
                <a:gd name="T7" fmla="*/ 9 h 72"/>
                <a:gd name="T8" fmla="*/ 36 w 42"/>
                <a:gd name="T9" fmla="*/ 13 h 72"/>
                <a:gd name="T10" fmla="*/ 33 w 42"/>
                <a:gd name="T11" fmla="*/ 20 h 72"/>
                <a:gd name="T12" fmla="*/ 39 w 42"/>
                <a:gd name="T13" fmla="*/ 23 h 72"/>
                <a:gd name="T14" fmla="*/ 42 w 42"/>
                <a:gd name="T15" fmla="*/ 27 h 72"/>
                <a:gd name="T16" fmla="*/ 36 w 42"/>
                <a:gd name="T17" fmla="*/ 33 h 72"/>
                <a:gd name="T18" fmla="*/ 35 w 42"/>
                <a:gd name="T19" fmla="*/ 45 h 72"/>
                <a:gd name="T20" fmla="*/ 33 w 42"/>
                <a:gd name="T21" fmla="*/ 56 h 72"/>
                <a:gd name="T22" fmla="*/ 28 w 42"/>
                <a:gd name="T23" fmla="*/ 65 h 72"/>
                <a:gd name="T24" fmla="*/ 17 w 42"/>
                <a:gd name="T25" fmla="*/ 69 h 72"/>
                <a:gd name="T26" fmla="*/ 16 w 42"/>
                <a:gd name="T27" fmla="*/ 66 h 72"/>
                <a:gd name="T28" fmla="*/ 19 w 42"/>
                <a:gd name="T29" fmla="*/ 63 h 72"/>
                <a:gd name="T30" fmla="*/ 15 w 42"/>
                <a:gd name="T31" fmla="*/ 65 h 72"/>
                <a:gd name="T32" fmla="*/ 12 w 42"/>
                <a:gd name="T33" fmla="*/ 66 h 72"/>
                <a:gd name="T34" fmla="*/ 12 w 42"/>
                <a:gd name="T35" fmla="*/ 52 h 72"/>
                <a:gd name="T36" fmla="*/ 16 w 42"/>
                <a:gd name="T37" fmla="*/ 42 h 72"/>
                <a:gd name="T38" fmla="*/ 20 w 42"/>
                <a:gd name="T39" fmla="*/ 32 h 72"/>
                <a:gd name="T40" fmla="*/ 19 w 42"/>
                <a:gd name="T41" fmla="*/ 26 h 72"/>
                <a:gd name="T42" fmla="*/ 15 w 42"/>
                <a:gd name="T43" fmla="*/ 26 h 72"/>
                <a:gd name="T44" fmla="*/ 16 w 42"/>
                <a:gd name="T45" fmla="*/ 27 h 72"/>
                <a:gd name="T46" fmla="*/ 13 w 42"/>
                <a:gd name="T47" fmla="*/ 39 h 72"/>
                <a:gd name="T48" fmla="*/ 10 w 42"/>
                <a:gd name="T49" fmla="*/ 39 h 72"/>
                <a:gd name="T50" fmla="*/ 7 w 42"/>
                <a:gd name="T51" fmla="*/ 37 h 72"/>
                <a:gd name="T52" fmla="*/ 3 w 42"/>
                <a:gd name="T53" fmla="*/ 32 h 72"/>
                <a:gd name="T54" fmla="*/ 4 w 42"/>
                <a:gd name="T55" fmla="*/ 29 h 72"/>
                <a:gd name="T56" fmla="*/ 9 w 42"/>
                <a:gd name="T57" fmla="*/ 30 h 72"/>
                <a:gd name="T58" fmla="*/ 3 w 42"/>
                <a:gd name="T59" fmla="*/ 20 h 72"/>
                <a:gd name="T60" fmla="*/ 0 w 42"/>
                <a:gd name="T61" fmla="*/ 16 h 72"/>
                <a:gd name="T62" fmla="*/ 3 w 42"/>
                <a:gd name="T63" fmla="*/ 12 h 72"/>
                <a:gd name="T64" fmla="*/ 6 w 42"/>
                <a:gd name="T65" fmla="*/ 12 h 72"/>
                <a:gd name="T66" fmla="*/ 10 w 42"/>
                <a:gd name="T67" fmla="*/ 12 h 72"/>
                <a:gd name="T68" fmla="*/ 16 w 42"/>
                <a:gd name="T69" fmla="*/ 0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2" h="72">
                  <a:moveTo>
                    <a:pt x="16" y="0"/>
                  </a:moveTo>
                  <a:lnTo>
                    <a:pt x="20" y="0"/>
                  </a:lnTo>
                  <a:lnTo>
                    <a:pt x="22" y="1"/>
                  </a:lnTo>
                  <a:lnTo>
                    <a:pt x="23" y="1"/>
                  </a:lnTo>
                  <a:lnTo>
                    <a:pt x="25" y="3"/>
                  </a:lnTo>
                  <a:lnTo>
                    <a:pt x="26" y="6"/>
                  </a:lnTo>
                  <a:lnTo>
                    <a:pt x="26" y="7"/>
                  </a:lnTo>
                  <a:lnTo>
                    <a:pt x="28" y="9"/>
                  </a:lnTo>
                  <a:lnTo>
                    <a:pt x="36" y="9"/>
                  </a:lnTo>
                  <a:lnTo>
                    <a:pt x="36" y="13"/>
                  </a:lnTo>
                  <a:lnTo>
                    <a:pt x="36" y="14"/>
                  </a:lnTo>
                  <a:lnTo>
                    <a:pt x="33" y="20"/>
                  </a:lnTo>
                  <a:lnTo>
                    <a:pt x="39" y="20"/>
                  </a:lnTo>
                  <a:lnTo>
                    <a:pt x="39" y="23"/>
                  </a:lnTo>
                  <a:lnTo>
                    <a:pt x="40" y="26"/>
                  </a:lnTo>
                  <a:lnTo>
                    <a:pt x="42" y="27"/>
                  </a:lnTo>
                  <a:lnTo>
                    <a:pt x="42" y="30"/>
                  </a:lnTo>
                  <a:lnTo>
                    <a:pt x="36" y="33"/>
                  </a:lnTo>
                  <a:lnTo>
                    <a:pt x="35" y="39"/>
                  </a:lnTo>
                  <a:lnTo>
                    <a:pt x="35" y="45"/>
                  </a:lnTo>
                  <a:lnTo>
                    <a:pt x="35" y="49"/>
                  </a:lnTo>
                  <a:lnTo>
                    <a:pt x="33" y="56"/>
                  </a:lnTo>
                  <a:lnTo>
                    <a:pt x="32" y="59"/>
                  </a:lnTo>
                  <a:lnTo>
                    <a:pt x="28" y="65"/>
                  </a:lnTo>
                  <a:lnTo>
                    <a:pt x="22" y="72"/>
                  </a:lnTo>
                  <a:lnTo>
                    <a:pt x="17" y="69"/>
                  </a:lnTo>
                  <a:lnTo>
                    <a:pt x="16" y="68"/>
                  </a:lnTo>
                  <a:lnTo>
                    <a:pt x="16" y="66"/>
                  </a:lnTo>
                  <a:lnTo>
                    <a:pt x="19" y="65"/>
                  </a:lnTo>
                  <a:lnTo>
                    <a:pt x="19" y="63"/>
                  </a:lnTo>
                  <a:lnTo>
                    <a:pt x="16" y="63"/>
                  </a:lnTo>
                  <a:lnTo>
                    <a:pt x="15" y="65"/>
                  </a:lnTo>
                  <a:lnTo>
                    <a:pt x="13" y="66"/>
                  </a:lnTo>
                  <a:lnTo>
                    <a:pt x="12" y="66"/>
                  </a:lnTo>
                  <a:lnTo>
                    <a:pt x="12" y="55"/>
                  </a:lnTo>
                  <a:lnTo>
                    <a:pt x="12" y="52"/>
                  </a:lnTo>
                  <a:lnTo>
                    <a:pt x="13" y="49"/>
                  </a:lnTo>
                  <a:lnTo>
                    <a:pt x="16" y="42"/>
                  </a:lnTo>
                  <a:lnTo>
                    <a:pt x="22" y="33"/>
                  </a:lnTo>
                  <a:lnTo>
                    <a:pt x="20" y="32"/>
                  </a:lnTo>
                  <a:lnTo>
                    <a:pt x="19" y="30"/>
                  </a:lnTo>
                  <a:lnTo>
                    <a:pt x="19" y="26"/>
                  </a:lnTo>
                  <a:lnTo>
                    <a:pt x="16" y="26"/>
                  </a:lnTo>
                  <a:lnTo>
                    <a:pt x="15" y="26"/>
                  </a:lnTo>
                  <a:lnTo>
                    <a:pt x="15" y="27"/>
                  </a:lnTo>
                  <a:lnTo>
                    <a:pt x="16" y="27"/>
                  </a:lnTo>
                  <a:lnTo>
                    <a:pt x="16" y="39"/>
                  </a:lnTo>
                  <a:lnTo>
                    <a:pt x="13" y="39"/>
                  </a:lnTo>
                  <a:lnTo>
                    <a:pt x="12" y="39"/>
                  </a:lnTo>
                  <a:lnTo>
                    <a:pt x="10" y="39"/>
                  </a:lnTo>
                  <a:lnTo>
                    <a:pt x="9" y="39"/>
                  </a:lnTo>
                  <a:lnTo>
                    <a:pt x="7" y="37"/>
                  </a:lnTo>
                  <a:lnTo>
                    <a:pt x="6" y="36"/>
                  </a:lnTo>
                  <a:lnTo>
                    <a:pt x="3" y="32"/>
                  </a:lnTo>
                  <a:lnTo>
                    <a:pt x="3" y="29"/>
                  </a:lnTo>
                  <a:lnTo>
                    <a:pt x="4" y="29"/>
                  </a:lnTo>
                  <a:lnTo>
                    <a:pt x="6" y="29"/>
                  </a:lnTo>
                  <a:lnTo>
                    <a:pt x="9" y="30"/>
                  </a:lnTo>
                  <a:lnTo>
                    <a:pt x="4" y="23"/>
                  </a:lnTo>
                  <a:lnTo>
                    <a:pt x="3" y="20"/>
                  </a:lnTo>
                  <a:lnTo>
                    <a:pt x="0" y="17"/>
                  </a:lnTo>
                  <a:lnTo>
                    <a:pt x="0" y="16"/>
                  </a:lnTo>
                  <a:lnTo>
                    <a:pt x="2" y="14"/>
                  </a:lnTo>
                  <a:lnTo>
                    <a:pt x="3" y="12"/>
                  </a:lnTo>
                  <a:lnTo>
                    <a:pt x="3" y="9"/>
                  </a:lnTo>
                  <a:lnTo>
                    <a:pt x="6" y="12"/>
                  </a:lnTo>
                  <a:lnTo>
                    <a:pt x="9" y="12"/>
                  </a:lnTo>
                  <a:lnTo>
                    <a:pt x="10" y="12"/>
                  </a:lnTo>
                  <a:lnTo>
                    <a:pt x="12" y="12"/>
                  </a:lnTo>
                  <a:lnTo>
                    <a:pt x="16"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8" name="Freeform 13"/>
            <p:cNvSpPr>
              <a:spLocks/>
            </p:cNvSpPr>
            <p:nvPr/>
          </p:nvSpPr>
          <p:spPr bwMode="auto">
            <a:xfrm>
              <a:off x="4745" y="2442"/>
              <a:ext cx="30" cy="72"/>
            </a:xfrm>
            <a:custGeom>
              <a:avLst/>
              <a:gdLst>
                <a:gd name="T0" fmla="*/ 21 w 30"/>
                <a:gd name="T1" fmla="*/ 0 h 72"/>
                <a:gd name="T2" fmla="*/ 30 w 30"/>
                <a:gd name="T3" fmla="*/ 0 h 72"/>
                <a:gd name="T4" fmla="*/ 29 w 30"/>
                <a:gd name="T5" fmla="*/ 19 h 72"/>
                <a:gd name="T6" fmla="*/ 26 w 30"/>
                <a:gd name="T7" fmla="*/ 38 h 72"/>
                <a:gd name="T8" fmla="*/ 20 w 30"/>
                <a:gd name="T9" fmla="*/ 55 h 72"/>
                <a:gd name="T10" fmla="*/ 17 w 30"/>
                <a:gd name="T11" fmla="*/ 64 h 72"/>
                <a:gd name="T12" fmla="*/ 14 w 30"/>
                <a:gd name="T13" fmla="*/ 72 h 72"/>
                <a:gd name="T14" fmla="*/ 8 w 30"/>
                <a:gd name="T15" fmla="*/ 72 h 72"/>
                <a:gd name="T16" fmla="*/ 4 w 30"/>
                <a:gd name="T17" fmla="*/ 65 h 72"/>
                <a:gd name="T18" fmla="*/ 1 w 30"/>
                <a:gd name="T19" fmla="*/ 58 h 72"/>
                <a:gd name="T20" fmla="*/ 0 w 30"/>
                <a:gd name="T21" fmla="*/ 55 h 72"/>
                <a:gd name="T22" fmla="*/ 0 w 30"/>
                <a:gd name="T23" fmla="*/ 51 h 72"/>
                <a:gd name="T24" fmla="*/ 1 w 30"/>
                <a:gd name="T25" fmla="*/ 46 h 72"/>
                <a:gd name="T26" fmla="*/ 3 w 30"/>
                <a:gd name="T27" fmla="*/ 39 h 72"/>
                <a:gd name="T28" fmla="*/ 6 w 30"/>
                <a:gd name="T29" fmla="*/ 29 h 72"/>
                <a:gd name="T30" fmla="*/ 11 w 30"/>
                <a:gd name="T31" fmla="*/ 19 h 72"/>
                <a:gd name="T32" fmla="*/ 17 w 30"/>
                <a:gd name="T33" fmla="*/ 10 h 72"/>
                <a:gd name="T34" fmla="*/ 21 w 30"/>
                <a:gd name="T35" fmla="*/ 0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72">
                  <a:moveTo>
                    <a:pt x="21" y="0"/>
                  </a:moveTo>
                  <a:lnTo>
                    <a:pt x="30" y="0"/>
                  </a:lnTo>
                  <a:lnTo>
                    <a:pt x="29" y="19"/>
                  </a:lnTo>
                  <a:lnTo>
                    <a:pt x="26" y="38"/>
                  </a:lnTo>
                  <a:lnTo>
                    <a:pt x="20" y="55"/>
                  </a:lnTo>
                  <a:lnTo>
                    <a:pt x="17" y="64"/>
                  </a:lnTo>
                  <a:lnTo>
                    <a:pt x="14" y="72"/>
                  </a:lnTo>
                  <a:lnTo>
                    <a:pt x="8" y="72"/>
                  </a:lnTo>
                  <a:lnTo>
                    <a:pt x="4" y="65"/>
                  </a:lnTo>
                  <a:lnTo>
                    <a:pt x="1" y="58"/>
                  </a:lnTo>
                  <a:lnTo>
                    <a:pt x="0" y="55"/>
                  </a:lnTo>
                  <a:lnTo>
                    <a:pt x="0" y="51"/>
                  </a:lnTo>
                  <a:lnTo>
                    <a:pt x="1" y="46"/>
                  </a:lnTo>
                  <a:lnTo>
                    <a:pt x="3" y="39"/>
                  </a:lnTo>
                  <a:lnTo>
                    <a:pt x="6" y="29"/>
                  </a:lnTo>
                  <a:lnTo>
                    <a:pt x="11" y="19"/>
                  </a:lnTo>
                  <a:lnTo>
                    <a:pt x="17" y="10"/>
                  </a:lnTo>
                  <a:lnTo>
                    <a:pt x="21"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19" name="Freeform 14"/>
            <p:cNvSpPr>
              <a:spLocks/>
            </p:cNvSpPr>
            <p:nvPr/>
          </p:nvSpPr>
          <p:spPr bwMode="auto">
            <a:xfrm>
              <a:off x="1077" y="2484"/>
              <a:ext cx="179" cy="81"/>
            </a:xfrm>
            <a:custGeom>
              <a:avLst/>
              <a:gdLst>
                <a:gd name="T0" fmla="*/ 55 w 179"/>
                <a:gd name="T1" fmla="*/ 3 h 81"/>
                <a:gd name="T2" fmla="*/ 81 w 179"/>
                <a:gd name="T3" fmla="*/ 7 h 81"/>
                <a:gd name="T4" fmla="*/ 88 w 179"/>
                <a:gd name="T5" fmla="*/ 12 h 81"/>
                <a:gd name="T6" fmla="*/ 91 w 179"/>
                <a:gd name="T7" fmla="*/ 19 h 81"/>
                <a:gd name="T8" fmla="*/ 95 w 179"/>
                <a:gd name="T9" fmla="*/ 23 h 81"/>
                <a:gd name="T10" fmla="*/ 102 w 179"/>
                <a:gd name="T11" fmla="*/ 22 h 81"/>
                <a:gd name="T12" fmla="*/ 111 w 179"/>
                <a:gd name="T13" fmla="*/ 25 h 81"/>
                <a:gd name="T14" fmla="*/ 128 w 179"/>
                <a:gd name="T15" fmla="*/ 35 h 81"/>
                <a:gd name="T16" fmla="*/ 137 w 179"/>
                <a:gd name="T17" fmla="*/ 40 h 81"/>
                <a:gd name="T18" fmla="*/ 137 w 179"/>
                <a:gd name="T19" fmla="*/ 45 h 81"/>
                <a:gd name="T20" fmla="*/ 146 w 179"/>
                <a:gd name="T21" fmla="*/ 46 h 81"/>
                <a:gd name="T22" fmla="*/ 157 w 179"/>
                <a:gd name="T23" fmla="*/ 61 h 81"/>
                <a:gd name="T24" fmla="*/ 167 w 179"/>
                <a:gd name="T25" fmla="*/ 62 h 81"/>
                <a:gd name="T26" fmla="*/ 179 w 179"/>
                <a:gd name="T27" fmla="*/ 72 h 81"/>
                <a:gd name="T28" fmla="*/ 121 w 179"/>
                <a:gd name="T29" fmla="*/ 81 h 81"/>
                <a:gd name="T30" fmla="*/ 123 w 179"/>
                <a:gd name="T31" fmla="*/ 61 h 81"/>
                <a:gd name="T32" fmla="*/ 108 w 179"/>
                <a:gd name="T33" fmla="*/ 53 h 81"/>
                <a:gd name="T34" fmla="*/ 105 w 179"/>
                <a:gd name="T35" fmla="*/ 48 h 81"/>
                <a:gd name="T36" fmla="*/ 105 w 179"/>
                <a:gd name="T37" fmla="*/ 43 h 81"/>
                <a:gd name="T38" fmla="*/ 105 w 179"/>
                <a:gd name="T39" fmla="*/ 39 h 81"/>
                <a:gd name="T40" fmla="*/ 101 w 179"/>
                <a:gd name="T41" fmla="*/ 38 h 81"/>
                <a:gd name="T42" fmla="*/ 89 w 179"/>
                <a:gd name="T43" fmla="*/ 39 h 81"/>
                <a:gd name="T44" fmla="*/ 82 w 179"/>
                <a:gd name="T45" fmla="*/ 36 h 81"/>
                <a:gd name="T46" fmla="*/ 74 w 179"/>
                <a:gd name="T47" fmla="*/ 25 h 81"/>
                <a:gd name="T48" fmla="*/ 71 w 179"/>
                <a:gd name="T49" fmla="*/ 25 h 81"/>
                <a:gd name="T50" fmla="*/ 66 w 179"/>
                <a:gd name="T51" fmla="*/ 25 h 81"/>
                <a:gd name="T52" fmla="*/ 61 w 179"/>
                <a:gd name="T53" fmla="*/ 19 h 81"/>
                <a:gd name="T54" fmla="*/ 55 w 179"/>
                <a:gd name="T55" fmla="*/ 20 h 81"/>
                <a:gd name="T56" fmla="*/ 49 w 179"/>
                <a:gd name="T57" fmla="*/ 16 h 81"/>
                <a:gd name="T58" fmla="*/ 45 w 179"/>
                <a:gd name="T59" fmla="*/ 10 h 81"/>
                <a:gd name="T60" fmla="*/ 39 w 179"/>
                <a:gd name="T61" fmla="*/ 10 h 81"/>
                <a:gd name="T62" fmla="*/ 30 w 179"/>
                <a:gd name="T63" fmla="*/ 9 h 81"/>
                <a:gd name="T64" fmla="*/ 19 w 179"/>
                <a:gd name="T65" fmla="*/ 19 h 81"/>
                <a:gd name="T66" fmla="*/ 13 w 179"/>
                <a:gd name="T67" fmla="*/ 28 h 81"/>
                <a:gd name="T68" fmla="*/ 6 w 179"/>
                <a:gd name="T69" fmla="*/ 29 h 81"/>
                <a:gd name="T70" fmla="*/ 0 w 179"/>
                <a:gd name="T71" fmla="*/ 30 h 81"/>
                <a:gd name="T72" fmla="*/ 9 w 179"/>
                <a:gd name="T73" fmla="*/ 13 h 81"/>
                <a:gd name="T74" fmla="*/ 16 w 179"/>
                <a:gd name="T75" fmla="*/ 4 h 81"/>
                <a:gd name="T76" fmla="*/ 27 w 179"/>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9" h="81">
                  <a:moveTo>
                    <a:pt x="27" y="0"/>
                  </a:moveTo>
                  <a:lnTo>
                    <a:pt x="55" y="3"/>
                  </a:lnTo>
                  <a:lnTo>
                    <a:pt x="74" y="6"/>
                  </a:lnTo>
                  <a:lnTo>
                    <a:pt x="81" y="7"/>
                  </a:lnTo>
                  <a:lnTo>
                    <a:pt x="85" y="9"/>
                  </a:lnTo>
                  <a:lnTo>
                    <a:pt x="88" y="12"/>
                  </a:lnTo>
                  <a:lnTo>
                    <a:pt x="89" y="16"/>
                  </a:lnTo>
                  <a:lnTo>
                    <a:pt x="91" y="19"/>
                  </a:lnTo>
                  <a:lnTo>
                    <a:pt x="94" y="22"/>
                  </a:lnTo>
                  <a:lnTo>
                    <a:pt x="95" y="23"/>
                  </a:lnTo>
                  <a:lnTo>
                    <a:pt x="98" y="23"/>
                  </a:lnTo>
                  <a:lnTo>
                    <a:pt x="102" y="22"/>
                  </a:lnTo>
                  <a:lnTo>
                    <a:pt x="107" y="23"/>
                  </a:lnTo>
                  <a:lnTo>
                    <a:pt x="111" y="25"/>
                  </a:lnTo>
                  <a:lnTo>
                    <a:pt x="120" y="29"/>
                  </a:lnTo>
                  <a:lnTo>
                    <a:pt x="128" y="35"/>
                  </a:lnTo>
                  <a:lnTo>
                    <a:pt x="135" y="39"/>
                  </a:lnTo>
                  <a:lnTo>
                    <a:pt x="137" y="40"/>
                  </a:lnTo>
                  <a:lnTo>
                    <a:pt x="137" y="42"/>
                  </a:lnTo>
                  <a:lnTo>
                    <a:pt x="137" y="45"/>
                  </a:lnTo>
                  <a:lnTo>
                    <a:pt x="138" y="48"/>
                  </a:lnTo>
                  <a:lnTo>
                    <a:pt x="146" y="46"/>
                  </a:lnTo>
                  <a:lnTo>
                    <a:pt x="154" y="48"/>
                  </a:lnTo>
                  <a:lnTo>
                    <a:pt x="157" y="61"/>
                  </a:lnTo>
                  <a:lnTo>
                    <a:pt x="161" y="62"/>
                  </a:lnTo>
                  <a:lnTo>
                    <a:pt x="167" y="62"/>
                  </a:lnTo>
                  <a:lnTo>
                    <a:pt x="177" y="61"/>
                  </a:lnTo>
                  <a:lnTo>
                    <a:pt x="179" y="72"/>
                  </a:lnTo>
                  <a:lnTo>
                    <a:pt x="150" y="76"/>
                  </a:lnTo>
                  <a:lnTo>
                    <a:pt x="121" y="81"/>
                  </a:lnTo>
                  <a:lnTo>
                    <a:pt x="130" y="64"/>
                  </a:lnTo>
                  <a:lnTo>
                    <a:pt x="123" y="61"/>
                  </a:lnTo>
                  <a:lnTo>
                    <a:pt x="115" y="58"/>
                  </a:lnTo>
                  <a:lnTo>
                    <a:pt x="108" y="53"/>
                  </a:lnTo>
                  <a:lnTo>
                    <a:pt x="107" y="51"/>
                  </a:lnTo>
                  <a:lnTo>
                    <a:pt x="105" y="48"/>
                  </a:lnTo>
                  <a:lnTo>
                    <a:pt x="105" y="45"/>
                  </a:lnTo>
                  <a:lnTo>
                    <a:pt x="105" y="43"/>
                  </a:lnTo>
                  <a:lnTo>
                    <a:pt x="105" y="40"/>
                  </a:lnTo>
                  <a:lnTo>
                    <a:pt x="105" y="39"/>
                  </a:lnTo>
                  <a:lnTo>
                    <a:pt x="102" y="38"/>
                  </a:lnTo>
                  <a:lnTo>
                    <a:pt x="101" y="38"/>
                  </a:lnTo>
                  <a:lnTo>
                    <a:pt x="95" y="39"/>
                  </a:lnTo>
                  <a:lnTo>
                    <a:pt x="89" y="39"/>
                  </a:lnTo>
                  <a:lnTo>
                    <a:pt x="85" y="39"/>
                  </a:lnTo>
                  <a:lnTo>
                    <a:pt x="82" y="36"/>
                  </a:lnTo>
                  <a:lnTo>
                    <a:pt x="79" y="32"/>
                  </a:lnTo>
                  <a:lnTo>
                    <a:pt x="74" y="25"/>
                  </a:lnTo>
                  <a:lnTo>
                    <a:pt x="72" y="25"/>
                  </a:lnTo>
                  <a:lnTo>
                    <a:pt x="71" y="25"/>
                  </a:lnTo>
                  <a:lnTo>
                    <a:pt x="68" y="26"/>
                  </a:lnTo>
                  <a:lnTo>
                    <a:pt x="66" y="25"/>
                  </a:lnTo>
                  <a:lnTo>
                    <a:pt x="63" y="20"/>
                  </a:lnTo>
                  <a:lnTo>
                    <a:pt x="61" y="19"/>
                  </a:lnTo>
                  <a:lnTo>
                    <a:pt x="58" y="19"/>
                  </a:lnTo>
                  <a:lnTo>
                    <a:pt x="55" y="20"/>
                  </a:lnTo>
                  <a:lnTo>
                    <a:pt x="52" y="20"/>
                  </a:lnTo>
                  <a:lnTo>
                    <a:pt x="49" y="16"/>
                  </a:lnTo>
                  <a:lnTo>
                    <a:pt x="46" y="12"/>
                  </a:lnTo>
                  <a:lnTo>
                    <a:pt x="45" y="10"/>
                  </a:lnTo>
                  <a:lnTo>
                    <a:pt x="42" y="10"/>
                  </a:lnTo>
                  <a:lnTo>
                    <a:pt x="39" y="10"/>
                  </a:lnTo>
                  <a:lnTo>
                    <a:pt x="35" y="9"/>
                  </a:lnTo>
                  <a:lnTo>
                    <a:pt x="30" y="9"/>
                  </a:lnTo>
                  <a:lnTo>
                    <a:pt x="23" y="16"/>
                  </a:lnTo>
                  <a:lnTo>
                    <a:pt x="19" y="19"/>
                  </a:lnTo>
                  <a:lnTo>
                    <a:pt x="13" y="22"/>
                  </a:lnTo>
                  <a:lnTo>
                    <a:pt x="13" y="28"/>
                  </a:lnTo>
                  <a:lnTo>
                    <a:pt x="10" y="29"/>
                  </a:lnTo>
                  <a:lnTo>
                    <a:pt x="6" y="29"/>
                  </a:lnTo>
                  <a:lnTo>
                    <a:pt x="3" y="29"/>
                  </a:lnTo>
                  <a:lnTo>
                    <a:pt x="0" y="30"/>
                  </a:lnTo>
                  <a:lnTo>
                    <a:pt x="3" y="22"/>
                  </a:lnTo>
                  <a:lnTo>
                    <a:pt x="9" y="13"/>
                  </a:lnTo>
                  <a:lnTo>
                    <a:pt x="12" y="9"/>
                  </a:lnTo>
                  <a:lnTo>
                    <a:pt x="16" y="4"/>
                  </a:lnTo>
                  <a:lnTo>
                    <a:pt x="22" y="2"/>
                  </a:lnTo>
                  <a:lnTo>
                    <a:pt x="27"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0" name="Freeform 15"/>
            <p:cNvSpPr>
              <a:spLocks/>
            </p:cNvSpPr>
            <p:nvPr/>
          </p:nvSpPr>
          <p:spPr bwMode="auto">
            <a:xfrm>
              <a:off x="4540" y="2565"/>
              <a:ext cx="49" cy="44"/>
            </a:xfrm>
            <a:custGeom>
              <a:avLst/>
              <a:gdLst>
                <a:gd name="T0" fmla="*/ 33 w 49"/>
                <a:gd name="T1" fmla="*/ 0 h 44"/>
                <a:gd name="T2" fmla="*/ 41 w 49"/>
                <a:gd name="T3" fmla="*/ 0 h 44"/>
                <a:gd name="T4" fmla="*/ 46 w 49"/>
                <a:gd name="T5" fmla="*/ 1 h 44"/>
                <a:gd name="T6" fmla="*/ 49 w 49"/>
                <a:gd name="T7" fmla="*/ 3 h 44"/>
                <a:gd name="T8" fmla="*/ 49 w 49"/>
                <a:gd name="T9" fmla="*/ 6 h 44"/>
                <a:gd name="T10" fmla="*/ 49 w 49"/>
                <a:gd name="T11" fmla="*/ 8 h 44"/>
                <a:gd name="T12" fmla="*/ 49 w 49"/>
                <a:gd name="T13" fmla="*/ 10 h 44"/>
                <a:gd name="T14" fmla="*/ 46 w 49"/>
                <a:gd name="T15" fmla="*/ 11 h 44"/>
                <a:gd name="T16" fmla="*/ 45 w 49"/>
                <a:gd name="T17" fmla="*/ 11 h 44"/>
                <a:gd name="T18" fmla="*/ 45 w 49"/>
                <a:gd name="T19" fmla="*/ 10 h 44"/>
                <a:gd name="T20" fmla="*/ 42 w 49"/>
                <a:gd name="T21" fmla="*/ 21 h 44"/>
                <a:gd name="T22" fmla="*/ 41 w 49"/>
                <a:gd name="T23" fmla="*/ 27 h 44"/>
                <a:gd name="T24" fmla="*/ 38 w 49"/>
                <a:gd name="T25" fmla="*/ 31 h 44"/>
                <a:gd name="T26" fmla="*/ 36 w 49"/>
                <a:gd name="T27" fmla="*/ 36 h 44"/>
                <a:gd name="T28" fmla="*/ 33 w 49"/>
                <a:gd name="T29" fmla="*/ 40 h 44"/>
                <a:gd name="T30" fmla="*/ 29 w 49"/>
                <a:gd name="T31" fmla="*/ 42 h 44"/>
                <a:gd name="T32" fmla="*/ 25 w 49"/>
                <a:gd name="T33" fmla="*/ 43 h 44"/>
                <a:gd name="T34" fmla="*/ 22 w 49"/>
                <a:gd name="T35" fmla="*/ 44 h 44"/>
                <a:gd name="T36" fmla="*/ 18 w 49"/>
                <a:gd name="T37" fmla="*/ 44 h 44"/>
                <a:gd name="T38" fmla="*/ 15 w 49"/>
                <a:gd name="T39" fmla="*/ 44 h 44"/>
                <a:gd name="T40" fmla="*/ 13 w 49"/>
                <a:gd name="T41" fmla="*/ 43 h 44"/>
                <a:gd name="T42" fmla="*/ 9 w 49"/>
                <a:gd name="T43" fmla="*/ 40 h 44"/>
                <a:gd name="T44" fmla="*/ 6 w 49"/>
                <a:gd name="T45" fmla="*/ 37 h 44"/>
                <a:gd name="T46" fmla="*/ 3 w 49"/>
                <a:gd name="T47" fmla="*/ 29 h 44"/>
                <a:gd name="T48" fmla="*/ 0 w 49"/>
                <a:gd name="T49" fmla="*/ 19 h 44"/>
                <a:gd name="T50" fmla="*/ 16 w 49"/>
                <a:gd name="T51" fmla="*/ 7 h 44"/>
                <a:gd name="T52" fmla="*/ 26 w 49"/>
                <a:gd name="T53" fmla="*/ 3 h 44"/>
                <a:gd name="T54" fmla="*/ 31 w 49"/>
                <a:gd name="T55" fmla="*/ 0 h 44"/>
                <a:gd name="T56" fmla="*/ 33 w 49"/>
                <a:gd name="T57" fmla="*/ 0 h 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9" h="44">
                  <a:moveTo>
                    <a:pt x="33" y="0"/>
                  </a:moveTo>
                  <a:lnTo>
                    <a:pt x="41" y="0"/>
                  </a:lnTo>
                  <a:lnTo>
                    <a:pt x="46" y="1"/>
                  </a:lnTo>
                  <a:lnTo>
                    <a:pt x="49" y="3"/>
                  </a:lnTo>
                  <a:lnTo>
                    <a:pt x="49" y="6"/>
                  </a:lnTo>
                  <a:lnTo>
                    <a:pt x="49" y="8"/>
                  </a:lnTo>
                  <a:lnTo>
                    <a:pt x="49" y="10"/>
                  </a:lnTo>
                  <a:lnTo>
                    <a:pt x="46" y="11"/>
                  </a:lnTo>
                  <a:lnTo>
                    <a:pt x="45" y="11"/>
                  </a:lnTo>
                  <a:lnTo>
                    <a:pt x="45" y="10"/>
                  </a:lnTo>
                  <a:lnTo>
                    <a:pt x="42" y="21"/>
                  </a:lnTo>
                  <a:lnTo>
                    <a:pt x="41" y="27"/>
                  </a:lnTo>
                  <a:lnTo>
                    <a:pt x="38" y="31"/>
                  </a:lnTo>
                  <a:lnTo>
                    <a:pt x="36" y="36"/>
                  </a:lnTo>
                  <a:lnTo>
                    <a:pt x="33" y="40"/>
                  </a:lnTo>
                  <a:lnTo>
                    <a:pt x="29" y="42"/>
                  </a:lnTo>
                  <a:lnTo>
                    <a:pt x="25" y="43"/>
                  </a:lnTo>
                  <a:lnTo>
                    <a:pt x="22" y="44"/>
                  </a:lnTo>
                  <a:lnTo>
                    <a:pt x="18" y="44"/>
                  </a:lnTo>
                  <a:lnTo>
                    <a:pt x="15" y="44"/>
                  </a:lnTo>
                  <a:lnTo>
                    <a:pt x="13" y="43"/>
                  </a:lnTo>
                  <a:lnTo>
                    <a:pt x="9" y="40"/>
                  </a:lnTo>
                  <a:lnTo>
                    <a:pt x="6" y="37"/>
                  </a:lnTo>
                  <a:lnTo>
                    <a:pt x="3" y="29"/>
                  </a:lnTo>
                  <a:lnTo>
                    <a:pt x="0" y="19"/>
                  </a:lnTo>
                  <a:lnTo>
                    <a:pt x="16" y="7"/>
                  </a:lnTo>
                  <a:lnTo>
                    <a:pt x="26" y="3"/>
                  </a:lnTo>
                  <a:lnTo>
                    <a:pt x="31" y="0"/>
                  </a:lnTo>
                  <a:lnTo>
                    <a:pt x="33"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1" name="Freeform 16"/>
            <p:cNvSpPr>
              <a:spLocks/>
            </p:cNvSpPr>
            <p:nvPr/>
          </p:nvSpPr>
          <p:spPr bwMode="auto">
            <a:xfrm>
              <a:off x="1182" y="2589"/>
              <a:ext cx="41" cy="20"/>
            </a:xfrm>
            <a:custGeom>
              <a:avLst/>
              <a:gdLst>
                <a:gd name="T0" fmla="*/ 5 w 41"/>
                <a:gd name="T1" fmla="*/ 0 h 20"/>
                <a:gd name="T2" fmla="*/ 12 w 41"/>
                <a:gd name="T3" fmla="*/ 0 h 20"/>
                <a:gd name="T4" fmla="*/ 19 w 41"/>
                <a:gd name="T5" fmla="*/ 0 h 20"/>
                <a:gd name="T6" fmla="*/ 26 w 41"/>
                <a:gd name="T7" fmla="*/ 2 h 20"/>
                <a:gd name="T8" fmla="*/ 33 w 41"/>
                <a:gd name="T9" fmla="*/ 3 h 20"/>
                <a:gd name="T10" fmla="*/ 33 w 41"/>
                <a:gd name="T11" fmla="*/ 9 h 20"/>
                <a:gd name="T12" fmla="*/ 38 w 41"/>
                <a:gd name="T13" fmla="*/ 9 h 20"/>
                <a:gd name="T14" fmla="*/ 39 w 41"/>
                <a:gd name="T15" fmla="*/ 9 h 20"/>
                <a:gd name="T16" fmla="*/ 41 w 41"/>
                <a:gd name="T17" fmla="*/ 10 h 20"/>
                <a:gd name="T18" fmla="*/ 41 w 41"/>
                <a:gd name="T19" fmla="*/ 12 h 20"/>
                <a:gd name="T20" fmla="*/ 38 w 41"/>
                <a:gd name="T21" fmla="*/ 15 h 20"/>
                <a:gd name="T22" fmla="*/ 35 w 41"/>
                <a:gd name="T23" fmla="*/ 18 h 20"/>
                <a:gd name="T24" fmla="*/ 29 w 41"/>
                <a:gd name="T25" fmla="*/ 19 h 20"/>
                <a:gd name="T26" fmla="*/ 25 w 41"/>
                <a:gd name="T27" fmla="*/ 20 h 20"/>
                <a:gd name="T28" fmla="*/ 19 w 41"/>
                <a:gd name="T29" fmla="*/ 19 h 20"/>
                <a:gd name="T30" fmla="*/ 19 w 41"/>
                <a:gd name="T31" fmla="*/ 18 h 20"/>
                <a:gd name="T32" fmla="*/ 15 w 41"/>
                <a:gd name="T33" fmla="*/ 15 h 20"/>
                <a:gd name="T34" fmla="*/ 9 w 41"/>
                <a:gd name="T35" fmla="*/ 13 h 20"/>
                <a:gd name="T36" fmla="*/ 5 w 41"/>
                <a:gd name="T37" fmla="*/ 10 h 20"/>
                <a:gd name="T38" fmla="*/ 0 w 41"/>
                <a:gd name="T39" fmla="*/ 9 h 20"/>
                <a:gd name="T40" fmla="*/ 5 w 41"/>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1" h="20">
                  <a:moveTo>
                    <a:pt x="5" y="0"/>
                  </a:moveTo>
                  <a:lnTo>
                    <a:pt x="12" y="0"/>
                  </a:lnTo>
                  <a:lnTo>
                    <a:pt x="19" y="0"/>
                  </a:lnTo>
                  <a:lnTo>
                    <a:pt x="26" y="2"/>
                  </a:lnTo>
                  <a:lnTo>
                    <a:pt x="33" y="3"/>
                  </a:lnTo>
                  <a:lnTo>
                    <a:pt x="33" y="9"/>
                  </a:lnTo>
                  <a:lnTo>
                    <a:pt x="38" y="9"/>
                  </a:lnTo>
                  <a:lnTo>
                    <a:pt x="39" y="9"/>
                  </a:lnTo>
                  <a:lnTo>
                    <a:pt x="41" y="10"/>
                  </a:lnTo>
                  <a:lnTo>
                    <a:pt x="41" y="12"/>
                  </a:lnTo>
                  <a:lnTo>
                    <a:pt x="38" y="15"/>
                  </a:lnTo>
                  <a:lnTo>
                    <a:pt x="35" y="18"/>
                  </a:lnTo>
                  <a:lnTo>
                    <a:pt x="29" y="19"/>
                  </a:lnTo>
                  <a:lnTo>
                    <a:pt x="25" y="20"/>
                  </a:lnTo>
                  <a:lnTo>
                    <a:pt x="19" y="19"/>
                  </a:lnTo>
                  <a:lnTo>
                    <a:pt x="19" y="18"/>
                  </a:lnTo>
                  <a:lnTo>
                    <a:pt x="15" y="15"/>
                  </a:lnTo>
                  <a:lnTo>
                    <a:pt x="9" y="13"/>
                  </a:lnTo>
                  <a:lnTo>
                    <a:pt x="5" y="10"/>
                  </a:lnTo>
                  <a:lnTo>
                    <a:pt x="0" y="9"/>
                  </a:lnTo>
                  <a:lnTo>
                    <a:pt x="5"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2" name="Freeform 17"/>
            <p:cNvSpPr>
              <a:spLocks/>
            </p:cNvSpPr>
            <p:nvPr/>
          </p:nvSpPr>
          <p:spPr bwMode="auto">
            <a:xfrm>
              <a:off x="4739" y="2595"/>
              <a:ext cx="81" cy="135"/>
            </a:xfrm>
            <a:custGeom>
              <a:avLst/>
              <a:gdLst>
                <a:gd name="T0" fmla="*/ 7 w 81"/>
                <a:gd name="T1" fmla="*/ 59 h 135"/>
                <a:gd name="T2" fmla="*/ 14 w 81"/>
                <a:gd name="T3" fmla="*/ 58 h 135"/>
                <a:gd name="T4" fmla="*/ 13 w 81"/>
                <a:gd name="T5" fmla="*/ 52 h 135"/>
                <a:gd name="T6" fmla="*/ 12 w 81"/>
                <a:gd name="T7" fmla="*/ 48 h 135"/>
                <a:gd name="T8" fmla="*/ 17 w 81"/>
                <a:gd name="T9" fmla="*/ 42 h 135"/>
                <a:gd name="T10" fmla="*/ 17 w 81"/>
                <a:gd name="T11" fmla="*/ 12 h 135"/>
                <a:gd name="T12" fmla="*/ 25 w 81"/>
                <a:gd name="T13" fmla="*/ 1 h 135"/>
                <a:gd name="T14" fmla="*/ 33 w 81"/>
                <a:gd name="T15" fmla="*/ 6 h 135"/>
                <a:gd name="T16" fmla="*/ 39 w 81"/>
                <a:gd name="T17" fmla="*/ 6 h 135"/>
                <a:gd name="T18" fmla="*/ 43 w 81"/>
                <a:gd name="T19" fmla="*/ 3 h 135"/>
                <a:gd name="T20" fmla="*/ 48 w 81"/>
                <a:gd name="T21" fmla="*/ 0 h 135"/>
                <a:gd name="T22" fmla="*/ 45 w 81"/>
                <a:gd name="T23" fmla="*/ 12 h 135"/>
                <a:gd name="T24" fmla="*/ 43 w 81"/>
                <a:gd name="T25" fmla="*/ 22 h 135"/>
                <a:gd name="T26" fmla="*/ 49 w 81"/>
                <a:gd name="T27" fmla="*/ 30 h 135"/>
                <a:gd name="T28" fmla="*/ 53 w 81"/>
                <a:gd name="T29" fmla="*/ 37 h 135"/>
                <a:gd name="T30" fmla="*/ 48 w 81"/>
                <a:gd name="T31" fmla="*/ 45 h 135"/>
                <a:gd name="T32" fmla="*/ 37 w 81"/>
                <a:gd name="T33" fmla="*/ 59 h 135"/>
                <a:gd name="T34" fmla="*/ 30 w 81"/>
                <a:gd name="T35" fmla="*/ 66 h 135"/>
                <a:gd name="T36" fmla="*/ 32 w 81"/>
                <a:gd name="T37" fmla="*/ 69 h 135"/>
                <a:gd name="T38" fmla="*/ 33 w 81"/>
                <a:gd name="T39" fmla="*/ 76 h 135"/>
                <a:gd name="T40" fmla="*/ 30 w 81"/>
                <a:gd name="T41" fmla="*/ 81 h 135"/>
                <a:gd name="T42" fmla="*/ 33 w 81"/>
                <a:gd name="T43" fmla="*/ 88 h 135"/>
                <a:gd name="T44" fmla="*/ 33 w 81"/>
                <a:gd name="T45" fmla="*/ 88 h 135"/>
                <a:gd name="T46" fmla="*/ 35 w 81"/>
                <a:gd name="T47" fmla="*/ 95 h 135"/>
                <a:gd name="T48" fmla="*/ 43 w 81"/>
                <a:gd name="T49" fmla="*/ 101 h 135"/>
                <a:gd name="T50" fmla="*/ 53 w 81"/>
                <a:gd name="T51" fmla="*/ 98 h 135"/>
                <a:gd name="T52" fmla="*/ 61 w 81"/>
                <a:gd name="T53" fmla="*/ 105 h 135"/>
                <a:gd name="T54" fmla="*/ 73 w 81"/>
                <a:gd name="T55" fmla="*/ 108 h 135"/>
                <a:gd name="T56" fmla="*/ 81 w 81"/>
                <a:gd name="T57" fmla="*/ 127 h 135"/>
                <a:gd name="T58" fmla="*/ 78 w 81"/>
                <a:gd name="T59" fmla="*/ 130 h 135"/>
                <a:gd name="T60" fmla="*/ 78 w 81"/>
                <a:gd name="T61" fmla="*/ 135 h 135"/>
                <a:gd name="T62" fmla="*/ 73 w 81"/>
                <a:gd name="T63" fmla="*/ 132 h 135"/>
                <a:gd name="T64" fmla="*/ 65 w 81"/>
                <a:gd name="T65" fmla="*/ 121 h 135"/>
                <a:gd name="T66" fmla="*/ 55 w 81"/>
                <a:gd name="T67" fmla="*/ 111 h 135"/>
                <a:gd name="T68" fmla="*/ 53 w 81"/>
                <a:gd name="T69" fmla="*/ 112 h 135"/>
                <a:gd name="T70" fmla="*/ 46 w 81"/>
                <a:gd name="T71" fmla="*/ 114 h 135"/>
                <a:gd name="T72" fmla="*/ 42 w 81"/>
                <a:gd name="T73" fmla="*/ 112 h 135"/>
                <a:gd name="T74" fmla="*/ 36 w 81"/>
                <a:gd name="T75" fmla="*/ 112 h 135"/>
                <a:gd name="T76" fmla="*/ 22 w 81"/>
                <a:gd name="T77" fmla="*/ 108 h 135"/>
                <a:gd name="T78" fmla="*/ 19 w 81"/>
                <a:gd name="T79" fmla="*/ 99 h 135"/>
                <a:gd name="T80" fmla="*/ 22 w 81"/>
                <a:gd name="T81" fmla="*/ 85 h 135"/>
                <a:gd name="T82" fmla="*/ 19 w 81"/>
                <a:gd name="T83" fmla="*/ 86 h 135"/>
                <a:gd name="T84" fmla="*/ 16 w 81"/>
                <a:gd name="T85" fmla="*/ 89 h 135"/>
                <a:gd name="T86" fmla="*/ 10 w 81"/>
                <a:gd name="T87" fmla="*/ 81 h 135"/>
                <a:gd name="T88" fmla="*/ 3 w 81"/>
                <a:gd name="T89" fmla="*/ 66 h 135"/>
                <a:gd name="T90" fmla="*/ 1 w 81"/>
                <a:gd name="T91" fmla="*/ 63 h 135"/>
                <a:gd name="T92" fmla="*/ 1 w 81"/>
                <a:gd name="T93" fmla="*/ 59 h 135"/>
                <a:gd name="T94" fmla="*/ 9 w 81"/>
                <a:gd name="T95" fmla="*/ 58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1" h="135">
                  <a:moveTo>
                    <a:pt x="9" y="58"/>
                  </a:moveTo>
                  <a:lnTo>
                    <a:pt x="7" y="59"/>
                  </a:lnTo>
                  <a:lnTo>
                    <a:pt x="10" y="59"/>
                  </a:lnTo>
                  <a:lnTo>
                    <a:pt x="14" y="58"/>
                  </a:lnTo>
                  <a:lnTo>
                    <a:pt x="14" y="53"/>
                  </a:lnTo>
                  <a:lnTo>
                    <a:pt x="13" y="52"/>
                  </a:lnTo>
                  <a:lnTo>
                    <a:pt x="12" y="52"/>
                  </a:lnTo>
                  <a:lnTo>
                    <a:pt x="12" y="48"/>
                  </a:lnTo>
                  <a:lnTo>
                    <a:pt x="12" y="45"/>
                  </a:lnTo>
                  <a:lnTo>
                    <a:pt x="17" y="42"/>
                  </a:lnTo>
                  <a:lnTo>
                    <a:pt x="17" y="22"/>
                  </a:lnTo>
                  <a:lnTo>
                    <a:pt x="17" y="12"/>
                  </a:lnTo>
                  <a:lnTo>
                    <a:pt x="20" y="0"/>
                  </a:lnTo>
                  <a:lnTo>
                    <a:pt x="25" y="1"/>
                  </a:lnTo>
                  <a:lnTo>
                    <a:pt x="30" y="4"/>
                  </a:lnTo>
                  <a:lnTo>
                    <a:pt x="33" y="6"/>
                  </a:lnTo>
                  <a:lnTo>
                    <a:pt x="36" y="6"/>
                  </a:lnTo>
                  <a:lnTo>
                    <a:pt x="39" y="6"/>
                  </a:lnTo>
                  <a:lnTo>
                    <a:pt x="42" y="6"/>
                  </a:lnTo>
                  <a:lnTo>
                    <a:pt x="43" y="3"/>
                  </a:lnTo>
                  <a:lnTo>
                    <a:pt x="45" y="1"/>
                  </a:lnTo>
                  <a:lnTo>
                    <a:pt x="48" y="0"/>
                  </a:lnTo>
                  <a:lnTo>
                    <a:pt x="46" y="6"/>
                  </a:lnTo>
                  <a:lnTo>
                    <a:pt x="45" y="12"/>
                  </a:lnTo>
                  <a:lnTo>
                    <a:pt x="43" y="17"/>
                  </a:lnTo>
                  <a:lnTo>
                    <a:pt x="43" y="22"/>
                  </a:lnTo>
                  <a:lnTo>
                    <a:pt x="45" y="25"/>
                  </a:lnTo>
                  <a:lnTo>
                    <a:pt x="49" y="30"/>
                  </a:lnTo>
                  <a:lnTo>
                    <a:pt x="52" y="36"/>
                  </a:lnTo>
                  <a:lnTo>
                    <a:pt x="53" y="37"/>
                  </a:lnTo>
                  <a:lnTo>
                    <a:pt x="53" y="39"/>
                  </a:lnTo>
                  <a:lnTo>
                    <a:pt x="48" y="45"/>
                  </a:lnTo>
                  <a:lnTo>
                    <a:pt x="42" y="52"/>
                  </a:lnTo>
                  <a:lnTo>
                    <a:pt x="37" y="59"/>
                  </a:lnTo>
                  <a:lnTo>
                    <a:pt x="33" y="66"/>
                  </a:lnTo>
                  <a:lnTo>
                    <a:pt x="30" y="66"/>
                  </a:lnTo>
                  <a:lnTo>
                    <a:pt x="30" y="68"/>
                  </a:lnTo>
                  <a:lnTo>
                    <a:pt x="32" y="69"/>
                  </a:lnTo>
                  <a:lnTo>
                    <a:pt x="33" y="73"/>
                  </a:lnTo>
                  <a:lnTo>
                    <a:pt x="33" y="76"/>
                  </a:lnTo>
                  <a:lnTo>
                    <a:pt x="33" y="78"/>
                  </a:lnTo>
                  <a:lnTo>
                    <a:pt x="30" y="81"/>
                  </a:lnTo>
                  <a:lnTo>
                    <a:pt x="32" y="85"/>
                  </a:lnTo>
                  <a:lnTo>
                    <a:pt x="33" y="88"/>
                  </a:lnTo>
                  <a:lnTo>
                    <a:pt x="33" y="89"/>
                  </a:lnTo>
                  <a:lnTo>
                    <a:pt x="33" y="88"/>
                  </a:lnTo>
                  <a:lnTo>
                    <a:pt x="35" y="91"/>
                  </a:lnTo>
                  <a:lnTo>
                    <a:pt x="35" y="95"/>
                  </a:lnTo>
                  <a:lnTo>
                    <a:pt x="36" y="102"/>
                  </a:lnTo>
                  <a:lnTo>
                    <a:pt x="43" y="101"/>
                  </a:lnTo>
                  <a:lnTo>
                    <a:pt x="48" y="99"/>
                  </a:lnTo>
                  <a:lnTo>
                    <a:pt x="53" y="98"/>
                  </a:lnTo>
                  <a:lnTo>
                    <a:pt x="61" y="96"/>
                  </a:lnTo>
                  <a:lnTo>
                    <a:pt x="61" y="105"/>
                  </a:lnTo>
                  <a:lnTo>
                    <a:pt x="72" y="102"/>
                  </a:lnTo>
                  <a:lnTo>
                    <a:pt x="73" y="108"/>
                  </a:lnTo>
                  <a:lnTo>
                    <a:pt x="75" y="114"/>
                  </a:lnTo>
                  <a:lnTo>
                    <a:pt x="81" y="127"/>
                  </a:lnTo>
                  <a:lnTo>
                    <a:pt x="78" y="128"/>
                  </a:lnTo>
                  <a:lnTo>
                    <a:pt x="78" y="130"/>
                  </a:lnTo>
                  <a:lnTo>
                    <a:pt x="78" y="132"/>
                  </a:lnTo>
                  <a:lnTo>
                    <a:pt x="78" y="135"/>
                  </a:lnTo>
                  <a:lnTo>
                    <a:pt x="75" y="134"/>
                  </a:lnTo>
                  <a:lnTo>
                    <a:pt x="73" y="132"/>
                  </a:lnTo>
                  <a:lnTo>
                    <a:pt x="72" y="132"/>
                  </a:lnTo>
                  <a:lnTo>
                    <a:pt x="65" y="121"/>
                  </a:lnTo>
                  <a:lnTo>
                    <a:pt x="61" y="115"/>
                  </a:lnTo>
                  <a:lnTo>
                    <a:pt x="55" y="111"/>
                  </a:lnTo>
                  <a:lnTo>
                    <a:pt x="53" y="109"/>
                  </a:lnTo>
                  <a:lnTo>
                    <a:pt x="53" y="112"/>
                  </a:lnTo>
                  <a:lnTo>
                    <a:pt x="55" y="121"/>
                  </a:lnTo>
                  <a:lnTo>
                    <a:pt x="46" y="114"/>
                  </a:lnTo>
                  <a:lnTo>
                    <a:pt x="43" y="112"/>
                  </a:lnTo>
                  <a:lnTo>
                    <a:pt x="42" y="112"/>
                  </a:lnTo>
                  <a:lnTo>
                    <a:pt x="39" y="112"/>
                  </a:lnTo>
                  <a:lnTo>
                    <a:pt x="36" y="112"/>
                  </a:lnTo>
                  <a:lnTo>
                    <a:pt x="25" y="117"/>
                  </a:lnTo>
                  <a:lnTo>
                    <a:pt x="22" y="108"/>
                  </a:lnTo>
                  <a:lnTo>
                    <a:pt x="20" y="102"/>
                  </a:lnTo>
                  <a:lnTo>
                    <a:pt x="19" y="99"/>
                  </a:lnTo>
                  <a:lnTo>
                    <a:pt x="20" y="95"/>
                  </a:lnTo>
                  <a:lnTo>
                    <a:pt x="22" y="85"/>
                  </a:lnTo>
                  <a:lnTo>
                    <a:pt x="20" y="85"/>
                  </a:lnTo>
                  <a:lnTo>
                    <a:pt x="19" y="86"/>
                  </a:lnTo>
                  <a:lnTo>
                    <a:pt x="17" y="86"/>
                  </a:lnTo>
                  <a:lnTo>
                    <a:pt x="16" y="89"/>
                  </a:lnTo>
                  <a:lnTo>
                    <a:pt x="14" y="91"/>
                  </a:lnTo>
                  <a:lnTo>
                    <a:pt x="10" y="81"/>
                  </a:lnTo>
                  <a:lnTo>
                    <a:pt x="6" y="66"/>
                  </a:lnTo>
                  <a:lnTo>
                    <a:pt x="3" y="66"/>
                  </a:lnTo>
                  <a:lnTo>
                    <a:pt x="1" y="65"/>
                  </a:lnTo>
                  <a:lnTo>
                    <a:pt x="1" y="63"/>
                  </a:lnTo>
                  <a:lnTo>
                    <a:pt x="0" y="62"/>
                  </a:lnTo>
                  <a:lnTo>
                    <a:pt x="1" y="59"/>
                  </a:lnTo>
                  <a:lnTo>
                    <a:pt x="3" y="56"/>
                  </a:lnTo>
                  <a:lnTo>
                    <a:pt x="9" y="58"/>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3" name="Freeform 18"/>
            <p:cNvSpPr>
              <a:spLocks/>
            </p:cNvSpPr>
            <p:nvPr/>
          </p:nvSpPr>
          <p:spPr bwMode="auto">
            <a:xfrm>
              <a:off x="4692" y="2761"/>
              <a:ext cx="47" cy="63"/>
            </a:xfrm>
            <a:custGeom>
              <a:avLst/>
              <a:gdLst>
                <a:gd name="T0" fmla="*/ 41 w 47"/>
                <a:gd name="T1" fmla="*/ 0 h 63"/>
                <a:gd name="T2" fmla="*/ 44 w 47"/>
                <a:gd name="T3" fmla="*/ 10 h 63"/>
                <a:gd name="T4" fmla="*/ 47 w 47"/>
                <a:gd name="T5" fmla="*/ 15 h 63"/>
                <a:gd name="T6" fmla="*/ 47 w 47"/>
                <a:gd name="T7" fmla="*/ 20 h 63"/>
                <a:gd name="T8" fmla="*/ 44 w 47"/>
                <a:gd name="T9" fmla="*/ 24 h 63"/>
                <a:gd name="T10" fmla="*/ 40 w 47"/>
                <a:gd name="T11" fmla="*/ 28 h 63"/>
                <a:gd name="T12" fmla="*/ 34 w 47"/>
                <a:gd name="T13" fmla="*/ 31 h 63"/>
                <a:gd name="T14" fmla="*/ 31 w 47"/>
                <a:gd name="T15" fmla="*/ 36 h 63"/>
                <a:gd name="T16" fmla="*/ 28 w 47"/>
                <a:gd name="T17" fmla="*/ 40 h 63"/>
                <a:gd name="T18" fmla="*/ 28 w 47"/>
                <a:gd name="T19" fmla="*/ 44 h 63"/>
                <a:gd name="T20" fmla="*/ 27 w 47"/>
                <a:gd name="T21" fmla="*/ 49 h 63"/>
                <a:gd name="T22" fmla="*/ 27 w 47"/>
                <a:gd name="T23" fmla="*/ 50 h 63"/>
                <a:gd name="T24" fmla="*/ 25 w 47"/>
                <a:gd name="T25" fmla="*/ 53 h 63"/>
                <a:gd name="T26" fmla="*/ 21 w 47"/>
                <a:gd name="T27" fmla="*/ 56 h 63"/>
                <a:gd name="T28" fmla="*/ 14 w 47"/>
                <a:gd name="T29" fmla="*/ 59 h 63"/>
                <a:gd name="T30" fmla="*/ 2 w 47"/>
                <a:gd name="T31" fmla="*/ 63 h 63"/>
                <a:gd name="T32" fmla="*/ 1 w 47"/>
                <a:gd name="T33" fmla="*/ 63 h 63"/>
                <a:gd name="T34" fmla="*/ 0 w 47"/>
                <a:gd name="T35" fmla="*/ 62 h 63"/>
                <a:gd name="T36" fmla="*/ 1 w 47"/>
                <a:gd name="T37" fmla="*/ 59 h 63"/>
                <a:gd name="T38" fmla="*/ 2 w 47"/>
                <a:gd name="T39" fmla="*/ 54 h 63"/>
                <a:gd name="T40" fmla="*/ 4 w 47"/>
                <a:gd name="T41" fmla="*/ 53 h 63"/>
                <a:gd name="T42" fmla="*/ 7 w 47"/>
                <a:gd name="T43" fmla="*/ 53 h 63"/>
                <a:gd name="T44" fmla="*/ 11 w 47"/>
                <a:gd name="T45" fmla="*/ 50 h 63"/>
                <a:gd name="T46" fmla="*/ 15 w 47"/>
                <a:gd name="T47" fmla="*/ 49 h 63"/>
                <a:gd name="T48" fmla="*/ 20 w 47"/>
                <a:gd name="T49" fmla="*/ 47 h 63"/>
                <a:gd name="T50" fmla="*/ 23 w 47"/>
                <a:gd name="T51" fmla="*/ 44 h 63"/>
                <a:gd name="T52" fmla="*/ 24 w 47"/>
                <a:gd name="T53" fmla="*/ 40 h 63"/>
                <a:gd name="T54" fmla="*/ 28 w 47"/>
                <a:gd name="T55" fmla="*/ 30 h 63"/>
                <a:gd name="T56" fmla="*/ 36 w 47"/>
                <a:gd name="T57" fmla="*/ 11 h 63"/>
                <a:gd name="T58" fmla="*/ 41 w 47"/>
                <a:gd name="T59" fmla="*/ 11 h 63"/>
                <a:gd name="T60" fmla="*/ 41 w 47"/>
                <a:gd name="T61" fmla="*/ 8 h 63"/>
                <a:gd name="T62" fmla="*/ 41 w 47"/>
                <a:gd name="T63" fmla="*/ 7 h 63"/>
                <a:gd name="T64" fmla="*/ 41 w 47"/>
                <a:gd name="T65" fmla="*/ 4 h 63"/>
                <a:gd name="T66" fmla="*/ 41 w 47"/>
                <a:gd name="T67" fmla="*/ 0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7" h="63">
                  <a:moveTo>
                    <a:pt x="41" y="0"/>
                  </a:moveTo>
                  <a:lnTo>
                    <a:pt x="44" y="10"/>
                  </a:lnTo>
                  <a:lnTo>
                    <a:pt x="47" y="15"/>
                  </a:lnTo>
                  <a:lnTo>
                    <a:pt x="47" y="20"/>
                  </a:lnTo>
                  <a:lnTo>
                    <a:pt x="44" y="24"/>
                  </a:lnTo>
                  <a:lnTo>
                    <a:pt x="40" y="28"/>
                  </a:lnTo>
                  <a:lnTo>
                    <a:pt x="34" y="31"/>
                  </a:lnTo>
                  <a:lnTo>
                    <a:pt x="31" y="36"/>
                  </a:lnTo>
                  <a:lnTo>
                    <a:pt x="28" y="40"/>
                  </a:lnTo>
                  <a:lnTo>
                    <a:pt x="28" y="44"/>
                  </a:lnTo>
                  <a:lnTo>
                    <a:pt x="27" y="49"/>
                  </a:lnTo>
                  <a:lnTo>
                    <a:pt x="27" y="50"/>
                  </a:lnTo>
                  <a:lnTo>
                    <a:pt x="25" y="53"/>
                  </a:lnTo>
                  <a:lnTo>
                    <a:pt x="21" y="56"/>
                  </a:lnTo>
                  <a:lnTo>
                    <a:pt x="14" y="59"/>
                  </a:lnTo>
                  <a:lnTo>
                    <a:pt x="2" y="63"/>
                  </a:lnTo>
                  <a:lnTo>
                    <a:pt x="1" y="63"/>
                  </a:lnTo>
                  <a:lnTo>
                    <a:pt x="0" y="62"/>
                  </a:lnTo>
                  <a:lnTo>
                    <a:pt x="1" y="59"/>
                  </a:lnTo>
                  <a:lnTo>
                    <a:pt x="2" y="54"/>
                  </a:lnTo>
                  <a:lnTo>
                    <a:pt x="4" y="53"/>
                  </a:lnTo>
                  <a:lnTo>
                    <a:pt x="7" y="53"/>
                  </a:lnTo>
                  <a:lnTo>
                    <a:pt x="11" y="50"/>
                  </a:lnTo>
                  <a:lnTo>
                    <a:pt x="15" y="49"/>
                  </a:lnTo>
                  <a:lnTo>
                    <a:pt x="20" y="47"/>
                  </a:lnTo>
                  <a:lnTo>
                    <a:pt x="23" y="44"/>
                  </a:lnTo>
                  <a:lnTo>
                    <a:pt x="24" y="40"/>
                  </a:lnTo>
                  <a:lnTo>
                    <a:pt x="28" y="30"/>
                  </a:lnTo>
                  <a:lnTo>
                    <a:pt x="36" y="11"/>
                  </a:lnTo>
                  <a:lnTo>
                    <a:pt x="41" y="11"/>
                  </a:lnTo>
                  <a:lnTo>
                    <a:pt x="41" y="8"/>
                  </a:lnTo>
                  <a:lnTo>
                    <a:pt x="41" y="7"/>
                  </a:lnTo>
                  <a:lnTo>
                    <a:pt x="41" y="4"/>
                  </a:lnTo>
                  <a:lnTo>
                    <a:pt x="41"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4" name="Freeform 19"/>
            <p:cNvSpPr>
              <a:spLocks/>
            </p:cNvSpPr>
            <p:nvPr/>
          </p:nvSpPr>
          <p:spPr bwMode="auto">
            <a:xfrm>
              <a:off x="4776" y="2805"/>
              <a:ext cx="87" cy="85"/>
            </a:xfrm>
            <a:custGeom>
              <a:avLst/>
              <a:gdLst>
                <a:gd name="T0" fmla="*/ 68 w 87"/>
                <a:gd name="T1" fmla="*/ 0 h 85"/>
                <a:gd name="T2" fmla="*/ 77 w 87"/>
                <a:gd name="T3" fmla="*/ 0 h 85"/>
                <a:gd name="T4" fmla="*/ 78 w 87"/>
                <a:gd name="T5" fmla="*/ 13 h 85"/>
                <a:gd name="T6" fmla="*/ 80 w 87"/>
                <a:gd name="T7" fmla="*/ 20 h 85"/>
                <a:gd name="T8" fmla="*/ 85 w 87"/>
                <a:gd name="T9" fmla="*/ 25 h 85"/>
                <a:gd name="T10" fmla="*/ 87 w 87"/>
                <a:gd name="T11" fmla="*/ 28 h 85"/>
                <a:gd name="T12" fmla="*/ 81 w 87"/>
                <a:gd name="T13" fmla="*/ 36 h 85"/>
                <a:gd name="T14" fmla="*/ 77 w 87"/>
                <a:gd name="T15" fmla="*/ 43 h 85"/>
                <a:gd name="T16" fmla="*/ 68 w 87"/>
                <a:gd name="T17" fmla="*/ 49 h 85"/>
                <a:gd name="T18" fmla="*/ 70 w 87"/>
                <a:gd name="T19" fmla="*/ 55 h 85"/>
                <a:gd name="T20" fmla="*/ 74 w 87"/>
                <a:gd name="T21" fmla="*/ 64 h 85"/>
                <a:gd name="T22" fmla="*/ 71 w 87"/>
                <a:gd name="T23" fmla="*/ 64 h 85"/>
                <a:gd name="T24" fmla="*/ 65 w 87"/>
                <a:gd name="T25" fmla="*/ 61 h 85"/>
                <a:gd name="T26" fmla="*/ 67 w 87"/>
                <a:gd name="T27" fmla="*/ 71 h 85"/>
                <a:gd name="T28" fmla="*/ 67 w 87"/>
                <a:gd name="T29" fmla="*/ 81 h 85"/>
                <a:gd name="T30" fmla="*/ 60 w 87"/>
                <a:gd name="T31" fmla="*/ 85 h 85"/>
                <a:gd name="T32" fmla="*/ 49 w 87"/>
                <a:gd name="T33" fmla="*/ 75 h 85"/>
                <a:gd name="T34" fmla="*/ 44 w 87"/>
                <a:gd name="T35" fmla="*/ 72 h 85"/>
                <a:gd name="T36" fmla="*/ 38 w 87"/>
                <a:gd name="T37" fmla="*/ 64 h 85"/>
                <a:gd name="T38" fmla="*/ 35 w 87"/>
                <a:gd name="T39" fmla="*/ 52 h 85"/>
                <a:gd name="T40" fmla="*/ 41 w 87"/>
                <a:gd name="T41" fmla="*/ 45 h 85"/>
                <a:gd name="T42" fmla="*/ 24 w 87"/>
                <a:gd name="T43" fmla="*/ 43 h 85"/>
                <a:gd name="T44" fmla="*/ 18 w 87"/>
                <a:gd name="T45" fmla="*/ 42 h 85"/>
                <a:gd name="T46" fmla="*/ 16 w 87"/>
                <a:gd name="T47" fmla="*/ 41 h 85"/>
                <a:gd name="T48" fmla="*/ 12 w 87"/>
                <a:gd name="T49" fmla="*/ 41 h 85"/>
                <a:gd name="T50" fmla="*/ 5 w 87"/>
                <a:gd name="T51" fmla="*/ 52 h 85"/>
                <a:gd name="T52" fmla="*/ 2 w 87"/>
                <a:gd name="T53" fmla="*/ 52 h 85"/>
                <a:gd name="T54" fmla="*/ 0 w 87"/>
                <a:gd name="T55" fmla="*/ 48 h 85"/>
                <a:gd name="T56" fmla="*/ 2 w 87"/>
                <a:gd name="T57" fmla="*/ 45 h 85"/>
                <a:gd name="T58" fmla="*/ 5 w 87"/>
                <a:gd name="T59" fmla="*/ 38 h 85"/>
                <a:gd name="T60" fmla="*/ 5 w 87"/>
                <a:gd name="T61" fmla="*/ 30 h 85"/>
                <a:gd name="T62" fmla="*/ 16 w 87"/>
                <a:gd name="T63" fmla="*/ 25 h 85"/>
                <a:gd name="T64" fmla="*/ 21 w 87"/>
                <a:gd name="T65" fmla="*/ 20 h 85"/>
                <a:gd name="T66" fmla="*/ 25 w 87"/>
                <a:gd name="T67" fmla="*/ 19 h 85"/>
                <a:gd name="T68" fmla="*/ 31 w 87"/>
                <a:gd name="T69" fmla="*/ 20 h 85"/>
                <a:gd name="T70" fmla="*/ 32 w 87"/>
                <a:gd name="T71" fmla="*/ 25 h 85"/>
                <a:gd name="T72" fmla="*/ 32 w 87"/>
                <a:gd name="T73" fmla="*/ 28 h 85"/>
                <a:gd name="T74" fmla="*/ 34 w 87"/>
                <a:gd name="T75" fmla="*/ 26 h 85"/>
                <a:gd name="T76" fmla="*/ 42 w 87"/>
                <a:gd name="T77" fmla="*/ 23 h 85"/>
                <a:gd name="T78" fmla="*/ 49 w 87"/>
                <a:gd name="T79" fmla="*/ 23 h 85"/>
                <a:gd name="T80" fmla="*/ 54 w 87"/>
                <a:gd name="T81" fmla="*/ 13 h 85"/>
                <a:gd name="T82" fmla="*/ 60 w 87"/>
                <a:gd name="T83" fmla="*/ 13 h 85"/>
                <a:gd name="T84" fmla="*/ 65 w 87"/>
                <a:gd name="T85" fmla="*/ 13 h 85"/>
                <a:gd name="T86" fmla="*/ 65 w 87"/>
                <a:gd name="T87" fmla="*/ 2 h 8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7" h="85">
                  <a:moveTo>
                    <a:pt x="65" y="0"/>
                  </a:moveTo>
                  <a:lnTo>
                    <a:pt x="68" y="0"/>
                  </a:lnTo>
                  <a:lnTo>
                    <a:pt x="71" y="0"/>
                  </a:lnTo>
                  <a:lnTo>
                    <a:pt x="77" y="0"/>
                  </a:lnTo>
                  <a:lnTo>
                    <a:pt x="77" y="6"/>
                  </a:lnTo>
                  <a:lnTo>
                    <a:pt x="78" y="13"/>
                  </a:lnTo>
                  <a:lnTo>
                    <a:pt x="78" y="18"/>
                  </a:lnTo>
                  <a:lnTo>
                    <a:pt x="80" y="20"/>
                  </a:lnTo>
                  <a:lnTo>
                    <a:pt x="83" y="23"/>
                  </a:lnTo>
                  <a:lnTo>
                    <a:pt x="85" y="25"/>
                  </a:lnTo>
                  <a:lnTo>
                    <a:pt x="87" y="26"/>
                  </a:lnTo>
                  <a:lnTo>
                    <a:pt x="87" y="28"/>
                  </a:lnTo>
                  <a:lnTo>
                    <a:pt x="84" y="33"/>
                  </a:lnTo>
                  <a:lnTo>
                    <a:pt x="81" y="36"/>
                  </a:lnTo>
                  <a:lnTo>
                    <a:pt x="80" y="39"/>
                  </a:lnTo>
                  <a:lnTo>
                    <a:pt x="77" y="43"/>
                  </a:lnTo>
                  <a:lnTo>
                    <a:pt x="74" y="49"/>
                  </a:lnTo>
                  <a:lnTo>
                    <a:pt x="68" y="49"/>
                  </a:lnTo>
                  <a:lnTo>
                    <a:pt x="68" y="52"/>
                  </a:lnTo>
                  <a:lnTo>
                    <a:pt x="70" y="55"/>
                  </a:lnTo>
                  <a:lnTo>
                    <a:pt x="72" y="61"/>
                  </a:lnTo>
                  <a:lnTo>
                    <a:pt x="74" y="64"/>
                  </a:lnTo>
                  <a:lnTo>
                    <a:pt x="72" y="65"/>
                  </a:lnTo>
                  <a:lnTo>
                    <a:pt x="71" y="64"/>
                  </a:lnTo>
                  <a:lnTo>
                    <a:pt x="70" y="62"/>
                  </a:lnTo>
                  <a:lnTo>
                    <a:pt x="65" y="61"/>
                  </a:lnTo>
                  <a:lnTo>
                    <a:pt x="65" y="66"/>
                  </a:lnTo>
                  <a:lnTo>
                    <a:pt x="67" y="71"/>
                  </a:lnTo>
                  <a:lnTo>
                    <a:pt x="68" y="79"/>
                  </a:lnTo>
                  <a:lnTo>
                    <a:pt x="67" y="81"/>
                  </a:lnTo>
                  <a:lnTo>
                    <a:pt x="64" y="82"/>
                  </a:lnTo>
                  <a:lnTo>
                    <a:pt x="60" y="85"/>
                  </a:lnTo>
                  <a:lnTo>
                    <a:pt x="60" y="78"/>
                  </a:lnTo>
                  <a:lnTo>
                    <a:pt x="49" y="75"/>
                  </a:lnTo>
                  <a:lnTo>
                    <a:pt x="47" y="74"/>
                  </a:lnTo>
                  <a:lnTo>
                    <a:pt x="44" y="72"/>
                  </a:lnTo>
                  <a:lnTo>
                    <a:pt x="39" y="68"/>
                  </a:lnTo>
                  <a:lnTo>
                    <a:pt x="38" y="64"/>
                  </a:lnTo>
                  <a:lnTo>
                    <a:pt x="36" y="59"/>
                  </a:lnTo>
                  <a:lnTo>
                    <a:pt x="35" y="52"/>
                  </a:lnTo>
                  <a:lnTo>
                    <a:pt x="41" y="49"/>
                  </a:lnTo>
                  <a:lnTo>
                    <a:pt x="41" y="45"/>
                  </a:lnTo>
                  <a:lnTo>
                    <a:pt x="29" y="43"/>
                  </a:lnTo>
                  <a:lnTo>
                    <a:pt x="24" y="43"/>
                  </a:lnTo>
                  <a:lnTo>
                    <a:pt x="16" y="45"/>
                  </a:lnTo>
                  <a:lnTo>
                    <a:pt x="18" y="42"/>
                  </a:lnTo>
                  <a:lnTo>
                    <a:pt x="18" y="41"/>
                  </a:lnTo>
                  <a:lnTo>
                    <a:pt x="16" y="41"/>
                  </a:lnTo>
                  <a:lnTo>
                    <a:pt x="15" y="39"/>
                  </a:lnTo>
                  <a:lnTo>
                    <a:pt x="12" y="41"/>
                  </a:lnTo>
                  <a:lnTo>
                    <a:pt x="13" y="42"/>
                  </a:lnTo>
                  <a:lnTo>
                    <a:pt x="5" y="52"/>
                  </a:lnTo>
                  <a:lnTo>
                    <a:pt x="3" y="52"/>
                  </a:lnTo>
                  <a:lnTo>
                    <a:pt x="2" y="52"/>
                  </a:lnTo>
                  <a:lnTo>
                    <a:pt x="0" y="49"/>
                  </a:lnTo>
                  <a:lnTo>
                    <a:pt x="0" y="48"/>
                  </a:lnTo>
                  <a:lnTo>
                    <a:pt x="0" y="46"/>
                  </a:lnTo>
                  <a:lnTo>
                    <a:pt x="2" y="45"/>
                  </a:lnTo>
                  <a:lnTo>
                    <a:pt x="5" y="45"/>
                  </a:lnTo>
                  <a:lnTo>
                    <a:pt x="5" y="38"/>
                  </a:lnTo>
                  <a:lnTo>
                    <a:pt x="3" y="33"/>
                  </a:lnTo>
                  <a:lnTo>
                    <a:pt x="5" y="30"/>
                  </a:lnTo>
                  <a:lnTo>
                    <a:pt x="11" y="28"/>
                  </a:lnTo>
                  <a:lnTo>
                    <a:pt x="16" y="25"/>
                  </a:lnTo>
                  <a:lnTo>
                    <a:pt x="19" y="23"/>
                  </a:lnTo>
                  <a:lnTo>
                    <a:pt x="21" y="20"/>
                  </a:lnTo>
                  <a:lnTo>
                    <a:pt x="21" y="19"/>
                  </a:lnTo>
                  <a:lnTo>
                    <a:pt x="25" y="19"/>
                  </a:lnTo>
                  <a:lnTo>
                    <a:pt x="28" y="19"/>
                  </a:lnTo>
                  <a:lnTo>
                    <a:pt x="31" y="20"/>
                  </a:lnTo>
                  <a:lnTo>
                    <a:pt x="32" y="22"/>
                  </a:lnTo>
                  <a:lnTo>
                    <a:pt x="32" y="25"/>
                  </a:lnTo>
                  <a:lnTo>
                    <a:pt x="32" y="26"/>
                  </a:lnTo>
                  <a:lnTo>
                    <a:pt x="32" y="28"/>
                  </a:lnTo>
                  <a:lnTo>
                    <a:pt x="35" y="28"/>
                  </a:lnTo>
                  <a:lnTo>
                    <a:pt x="34" y="26"/>
                  </a:lnTo>
                  <a:lnTo>
                    <a:pt x="35" y="25"/>
                  </a:lnTo>
                  <a:lnTo>
                    <a:pt x="42" y="23"/>
                  </a:lnTo>
                  <a:lnTo>
                    <a:pt x="45" y="23"/>
                  </a:lnTo>
                  <a:lnTo>
                    <a:pt x="49" y="23"/>
                  </a:lnTo>
                  <a:lnTo>
                    <a:pt x="54" y="22"/>
                  </a:lnTo>
                  <a:lnTo>
                    <a:pt x="54" y="13"/>
                  </a:lnTo>
                  <a:lnTo>
                    <a:pt x="57" y="13"/>
                  </a:lnTo>
                  <a:lnTo>
                    <a:pt x="60" y="13"/>
                  </a:lnTo>
                  <a:lnTo>
                    <a:pt x="62" y="15"/>
                  </a:lnTo>
                  <a:lnTo>
                    <a:pt x="65" y="13"/>
                  </a:lnTo>
                  <a:lnTo>
                    <a:pt x="65" y="6"/>
                  </a:lnTo>
                  <a:lnTo>
                    <a:pt x="65" y="2"/>
                  </a:lnTo>
                  <a:lnTo>
                    <a:pt x="65"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5" name="Freeform 20"/>
            <p:cNvSpPr>
              <a:spLocks noEditPoints="1"/>
            </p:cNvSpPr>
            <p:nvPr/>
          </p:nvSpPr>
          <p:spPr bwMode="auto">
            <a:xfrm>
              <a:off x="4297" y="2877"/>
              <a:ext cx="199" cy="257"/>
            </a:xfrm>
            <a:custGeom>
              <a:avLst/>
              <a:gdLst>
                <a:gd name="T0" fmla="*/ 154 w 199"/>
                <a:gd name="T1" fmla="*/ 143 h 257"/>
                <a:gd name="T2" fmla="*/ 161 w 199"/>
                <a:gd name="T3" fmla="*/ 156 h 257"/>
                <a:gd name="T4" fmla="*/ 170 w 199"/>
                <a:gd name="T5" fmla="*/ 172 h 257"/>
                <a:gd name="T6" fmla="*/ 174 w 199"/>
                <a:gd name="T7" fmla="*/ 185 h 257"/>
                <a:gd name="T8" fmla="*/ 190 w 199"/>
                <a:gd name="T9" fmla="*/ 185 h 257"/>
                <a:gd name="T10" fmla="*/ 190 w 199"/>
                <a:gd name="T11" fmla="*/ 196 h 257"/>
                <a:gd name="T12" fmla="*/ 196 w 199"/>
                <a:gd name="T13" fmla="*/ 221 h 257"/>
                <a:gd name="T14" fmla="*/ 190 w 199"/>
                <a:gd name="T15" fmla="*/ 228 h 257"/>
                <a:gd name="T16" fmla="*/ 193 w 199"/>
                <a:gd name="T17" fmla="*/ 251 h 257"/>
                <a:gd name="T18" fmla="*/ 174 w 199"/>
                <a:gd name="T19" fmla="*/ 249 h 257"/>
                <a:gd name="T20" fmla="*/ 173 w 199"/>
                <a:gd name="T21" fmla="*/ 254 h 257"/>
                <a:gd name="T22" fmla="*/ 166 w 199"/>
                <a:gd name="T23" fmla="*/ 254 h 257"/>
                <a:gd name="T24" fmla="*/ 153 w 199"/>
                <a:gd name="T25" fmla="*/ 241 h 257"/>
                <a:gd name="T26" fmla="*/ 141 w 199"/>
                <a:gd name="T27" fmla="*/ 238 h 257"/>
                <a:gd name="T28" fmla="*/ 135 w 199"/>
                <a:gd name="T29" fmla="*/ 231 h 257"/>
                <a:gd name="T30" fmla="*/ 130 w 199"/>
                <a:gd name="T31" fmla="*/ 213 h 257"/>
                <a:gd name="T32" fmla="*/ 121 w 199"/>
                <a:gd name="T33" fmla="*/ 199 h 257"/>
                <a:gd name="T34" fmla="*/ 107 w 199"/>
                <a:gd name="T35" fmla="*/ 169 h 257"/>
                <a:gd name="T36" fmla="*/ 96 w 199"/>
                <a:gd name="T37" fmla="*/ 146 h 257"/>
                <a:gd name="T38" fmla="*/ 79 w 199"/>
                <a:gd name="T39" fmla="*/ 130 h 257"/>
                <a:gd name="T40" fmla="*/ 72 w 199"/>
                <a:gd name="T41" fmla="*/ 117 h 257"/>
                <a:gd name="T42" fmla="*/ 71 w 199"/>
                <a:gd name="T43" fmla="*/ 95 h 257"/>
                <a:gd name="T44" fmla="*/ 60 w 199"/>
                <a:gd name="T45" fmla="*/ 85 h 257"/>
                <a:gd name="T46" fmla="*/ 50 w 199"/>
                <a:gd name="T47" fmla="*/ 79 h 257"/>
                <a:gd name="T48" fmla="*/ 42 w 199"/>
                <a:gd name="T49" fmla="*/ 65 h 257"/>
                <a:gd name="T50" fmla="*/ 29 w 199"/>
                <a:gd name="T51" fmla="*/ 46 h 257"/>
                <a:gd name="T52" fmla="*/ 9 w 199"/>
                <a:gd name="T53" fmla="*/ 29 h 257"/>
                <a:gd name="T54" fmla="*/ 0 w 199"/>
                <a:gd name="T55" fmla="*/ 13 h 257"/>
                <a:gd name="T56" fmla="*/ 3 w 199"/>
                <a:gd name="T57" fmla="*/ 3 h 257"/>
                <a:gd name="T58" fmla="*/ 6 w 199"/>
                <a:gd name="T59" fmla="*/ 0 h 257"/>
                <a:gd name="T60" fmla="*/ 14 w 199"/>
                <a:gd name="T61" fmla="*/ 0 h 257"/>
                <a:gd name="T62" fmla="*/ 19 w 199"/>
                <a:gd name="T63" fmla="*/ 7 h 257"/>
                <a:gd name="T64" fmla="*/ 43 w 199"/>
                <a:gd name="T65" fmla="*/ 9 h 257"/>
                <a:gd name="T66" fmla="*/ 50 w 199"/>
                <a:gd name="T67" fmla="*/ 12 h 257"/>
                <a:gd name="T68" fmla="*/ 53 w 199"/>
                <a:gd name="T69" fmla="*/ 23 h 257"/>
                <a:gd name="T70" fmla="*/ 72 w 199"/>
                <a:gd name="T71" fmla="*/ 39 h 257"/>
                <a:gd name="T72" fmla="*/ 73 w 199"/>
                <a:gd name="T73" fmla="*/ 48 h 257"/>
                <a:gd name="T74" fmla="*/ 82 w 199"/>
                <a:gd name="T75" fmla="*/ 52 h 257"/>
                <a:gd name="T76" fmla="*/ 92 w 199"/>
                <a:gd name="T77" fmla="*/ 64 h 257"/>
                <a:gd name="T78" fmla="*/ 96 w 199"/>
                <a:gd name="T79" fmla="*/ 66 h 257"/>
                <a:gd name="T80" fmla="*/ 96 w 199"/>
                <a:gd name="T81" fmla="*/ 75 h 257"/>
                <a:gd name="T82" fmla="*/ 108 w 199"/>
                <a:gd name="T83" fmla="*/ 85 h 257"/>
                <a:gd name="T84" fmla="*/ 109 w 199"/>
                <a:gd name="T85" fmla="*/ 79 h 257"/>
                <a:gd name="T86" fmla="*/ 112 w 199"/>
                <a:gd name="T87" fmla="*/ 82 h 257"/>
                <a:gd name="T88" fmla="*/ 117 w 199"/>
                <a:gd name="T89" fmla="*/ 94 h 257"/>
                <a:gd name="T90" fmla="*/ 125 w 199"/>
                <a:gd name="T91" fmla="*/ 98 h 257"/>
                <a:gd name="T92" fmla="*/ 130 w 199"/>
                <a:gd name="T93" fmla="*/ 108 h 257"/>
                <a:gd name="T94" fmla="*/ 144 w 199"/>
                <a:gd name="T95" fmla="*/ 105 h 257"/>
                <a:gd name="T96" fmla="*/ 141 w 199"/>
                <a:gd name="T97" fmla="*/ 114 h 257"/>
                <a:gd name="T98" fmla="*/ 147 w 199"/>
                <a:gd name="T99" fmla="*/ 121 h 257"/>
                <a:gd name="T100" fmla="*/ 154 w 199"/>
                <a:gd name="T101" fmla="*/ 127 h 257"/>
                <a:gd name="T102" fmla="*/ 157 w 199"/>
                <a:gd name="T103" fmla="*/ 146 h 257"/>
                <a:gd name="T104" fmla="*/ 153 w 199"/>
                <a:gd name="T105" fmla="*/ 154 h 2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9" h="257">
                  <a:moveTo>
                    <a:pt x="154" y="144"/>
                  </a:moveTo>
                  <a:lnTo>
                    <a:pt x="154" y="141"/>
                  </a:lnTo>
                  <a:lnTo>
                    <a:pt x="154" y="143"/>
                  </a:lnTo>
                  <a:lnTo>
                    <a:pt x="154" y="144"/>
                  </a:lnTo>
                  <a:close/>
                  <a:moveTo>
                    <a:pt x="153" y="154"/>
                  </a:moveTo>
                  <a:lnTo>
                    <a:pt x="161" y="156"/>
                  </a:lnTo>
                  <a:lnTo>
                    <a:pt x="171" y="157"/>
                  </a:lnTo>
                  <a:lnTo>
                    <a:pt x="171" y="163"/>
                  </a:lnTo>
                  <a:lnTo>
                    <a:pt x="170" y="172"/>
                  </a:lnTo>
                  <a:lnTo>
                    <a:pt x="171" y="179"/>
                  </a:lnTo>
                  <a:lnTo>
                    <a:pt x="173" y="183"/>
                  </a:lnTo>
                  <a:lnTo>
                    <a:pt x="174" y="185"/>
                  </a:lnTo>
                  <a:lnTo>
                    <a:pt x="177" y="186"/>
                  </a:lnTo>
                  <a:lnTo>
                    <a:pt x="181" y="186"/>
                  </a:lnTo>
                  <a:lnTo>
                    <a:pt x="190" y="185"/>
                  </a:lnTo>
                  <a:lnTo>
                    <a:pt x="191" y="187"/>
                  </a:lnTo>
                  <a:lnTo>
                    <a:pt x="190" y="190"/>
                  </a:lnTo>
                  <a:lnTo>
                    <a:pt x="190" y="196"/>
                  </a:lnTo>
                  <a:lnTo>
                    <a:pt x="194" y="200"/>
                  </a:lnTo>
                  <a:lnTo>
                    <a:pt x="199" y="205"/>
                  </a:lnTo>
                  <a:lnTo>
                    <a:pt x="196" y="221"/>
                  </a:lnTo>
                  <a:lnTo>
                    <a:pt x="187" y="223"/>
                  </a:lnTo>
                  <a:lnTo>
                    <a:pt x="187" y="226"/>
                  </a:lnTo>
                  <a:lnTo>
                    <a:pt x="190" y="228"/>
                  </a:lnTo>
                  <a:lnTo>
                    <a:pt x="191" y="231"/>
                  </a:lnTo>
                  <a:lnTo>
                    <a:pt x="193" y="236"/>
                  </a:lnTo>
                  <a:lnTo>
                    <a:pt x="193" y="251"/>
                  </a:lnTo>
                  <a:lnTo>
                    <a:pt x="183" y="249"/>
                  </a:lnTo>
                  <a:lnTo>
                    <a:pt x="177" y="249"/>
                  </a:lnTo>
                  <a:lnTo>
                    <a:pt x="174" y="249"/>
                  </a:lnTo>
                  <a:lnTo>
                    <a:pt x="173" y="251"/>
                  </a:lnTo>
                  <a:lnTo>
                    <a:pt x="173" y="252"/>
                  </a:lnTo>
                  <a:lnTo>
                    <a:pt x="173" y="254"/>
                  </a:lnTo>
                  <a:lnTo>
                    <a:pt x="174" y="257"/>
                  </a:lnTo>
                  <a:lnTo>
                    <a:pt x="170" y="257"/>
                  </a:lnTo>
                  <a:lnTo>
                    <a:pt x="166" y="254"/>
                  </a:lnTo>
                  <a:lnTo>
                    <a:pt x="157" y="249"/>
                  </a:lnTo>
                  <a:lnTo>
                    <a:pt x="157" y="244"/>
                  </a:lnTo>
                  <a:lnTo>
                    <a:pt x="153" y="241"/>
                  </a:lnTo>
                  <a:lnTo>
                    <a:pt x="148" y="241"/>
                  </a:lnTo>
                  <a:lnTo>
                    <a:pt x="144" y="239"/>
                  </a:lnTo>
                  <a:lnTo>
                    <a:pt x="141" y="238"/>
                  </a:lnTo>
                  <a:lnTo>
                    <a:pt x="138" y="235"/>
                  </a:lnTo>
                  <a:lnTo>
                    <a:pt x="137" y="232"/>
                  </a:lnTo>
                  <a:lnTo>
                    <a:pt x="135" y="231"/>
                  </a:lnTo>
                  <a:lnTo>
                    <a:pt x="134" y="226"/>
                  </a:lnTo>
                  <a:lnTo>
                    <a:pt x="132" y="223"/>
                  </a:lnTo>
                  <a:lnTo>
                    <a:pt x="130" y="213"/>
                  </a:lnTo>
                  <a:lnTo>
                    <a:pt x="127" y="205"/>
                  </a:lnTo>
                  <a:lnTo>
                    <a:pt x="125" y="202"/>
                  </a:lnTo>
                  <a:lnTo>
                    <a:pt x="121" y="199"/>
                  </a:lnTo>
                  <a:lnTo>
                    <a:pt x="117" y="193"/>
                  </a:lnTo>
                  <a:lnTo>
                    <a:pt x="111" y="182"/>
                  </a:lnTo>
                  <a:lnTo>
                    <a:pt x="107" y="169"/>
                  </a:lnTo>
                  <a:lnTo>
                    <a:pt x="102" y="157"/>
                  </a:lnTo>
                  <a:lnTo>
                    <a:pt x="99" y="151"/>
                  </a:lnTo>
                  <a:lnTo>
                    <a:pt x="96" y="146"/>
                  </a:lnTo>
                  <a:lnTo>
                    <a:pt x="92" y="141"/>
                  </a:lnTo>
                  <a:lnTo>
                    <a:pt x="85" y="136"/>
                  </a:lnTo>
                  <a:lnTo>
                    <a:pt x="79" y="130"/>
                  </a:lnTo>
                  <a:lnTo>
                    <a:pt x="75" y="124"/>
                  </a:lnTo>
                  <a:lnTo>
                    <a:pt x="73" y="121"/>
                  </a:lnTo>
                  <a:lnTo>
                    <a:pt x="72" y="117"/>
                  </a:lnTo>
                  <a:lnTo>
                    <a:pt x="72" y="108"/>
                  </a:lnTo>
                  <a:lnTo>
                    <a:pt x="71" y="100"/>
                  </a:lnTo>
                  <a:lnTo>
                    <a:pt x="71" y="95"/>
                  </a:lnTo>
                  <a:lnTo>
                    <a:pt x="69" y="91"/>
                  </a:lnTo>
                  <a:lnTo>
                    <a:pt x="66" y="88"/>
                  </a:lnTo>
                  <a:lnTo>
                    <a:pt x="60" y="85"/>
                  </a:lnTo>
                  <a:lnTo>
                    <a:pt x="53" y="82"/>
                  </a:lnTo>
                  <a:lnTo>
                    <a:pt x="52" y="81"/>
                  </a:lnTo>
                  <a:lnTo>
                    <a:pt x="50" y="79"/>
                  </a:lnTo>
                  <a:lnTo>
                    <a:pt x="47" y="77"/>
                  </a:lnTo>
                  <a:lnTo>
                    <a:pt x="45" y="72"/>
                  </a:lnTo>
                  <a:lnTo>
                    <a:pt x="42" y="65"/>
                  </a:lnTo>
                  <a:lnTo>
                    <a:pt x="37" y="56"/>
                  </a:lnTo>
                  <a:lnTo>
                    <a:pt x="33" y="49"/>
                  </a:lnTo>
                  <a:lnTo>
                    <a:pt x="29" y="46"/>
                  </a:lnTo>
                  <a:lnTo>
                    <a:pt x="24" y="42"/>
                  </a:lnTo>
                  <a:lnTo>
                    <a:pt x="14" y="33"/>
                  </a:lnTo>
                  <a:lnTo>
                    <a:pt x="9" y="29"/>
                  </a:lnTo>
                  <a:lnTo>
                    <a:pt x="4" y="25"/>
                  </a:lnTo>
                  <a:lnTo>
                    <a:pt x="1" y="19"/>
                  </a:lnTo>
                  <a:lnTo>
                    <a:pt x="0" y="13"/>
                  </a:lnTo>
                  <a:lnTo>
                    <a:pt x="0" y="9"/>
                  </a:lnTo>
                  <a:lnTo>
                    <a:pt x="1" y="6"/>
                  </a:lnTo>
                  <a:lnTo>
                    <a:pt x="3" y="3"/>
                  </a:lnTo>
                  <a:lnTo>
                    <a:pt x="3" y="2"/>
                  </a:lnTo>
                  <a:lnTo>
                    <a:pt x="3" y="0"/>
                  </a:lnTo>
                  <a:lnTo>
                    <a:pt x="6" y="0"/>
                  </a:lnTo>
                  <a:lnTo>
                    <a:pt x="9" y="0"/>
                  </a:lnTo>
                  <a:lnTo>
                    <a:pt x="11" y="0"/>
                  </a:lnTo>
                  <a:lnTo>
                    <a:pt x="14" y="0"/>
                  </a:lnTo>
                  <a:lnTo>
                    <a:pt x="14" y="2"/>
                  </a:lnTo>
                  <a:lnTo>
                    <a:pt x="16" y="5"/>
                  </a:lnTo>
                  <a:lnTo>
                    <a:pt x="19" y="7"/>
                  </a:lnTo>
                  <a:lnTo>
                    <a:pt x="27" y="9"/>
                  </a:lnTo>
                  <a:lnTo>
                    <a:pt x="36" y="9"/>
                  </a:lnTo>
                  <a:lnTo>
                    <a:pt x="43" y="9"/>
                  </a:lnTo>
                  <a:lnTo>
                    <a:pt x="46" y="9"/>
                  </a:lnTo>
                  <a:lnTo>
                    <a:pt x="50" y="10"/>
                  </a:lnTo>
                  <a:lnTo>
                    <a:pt x="50" y="12"/>
                  </a:lnTo>
                  <a:lnTo>
                    <a:pt x="52" y="13"/>
                  </a:lnTo>
                  <a:lnTo>
                    <a:pt x="53" y="19"/>
                  </a:lnTo>
                  <a:lnTo>
                    <a:pt x="53" y="23"/>
                  </a:lnTo>
                  <a:lnTo>
                    <a:pt x="55" y="28"/>
                  </a:lnTo>
                  <a:lnTo>
                    <a:pt x="63" y="33"/>
                  </a:lnTo>
                  <a:lnTo>
                    <a:pt x="72" y="39"/>
                  </a:lnTo>
                  <a:lnTo>
                    <a:pt x="73" y="41"/>
                  </a:lnTo>
                  <a:lnTo>
                    <a:pt x="73" y="43"/>
                  </a:lnTo>
                  <a:lnTo>
                    <a:pt x="73" y="48"/>
                  </a:lnTo>
                  <a:lnTo>
                    <a:pt x="73" y="49"/>
                  </a:lnTo>
                  <a:lnTo>
                    <a:pt x="75" y="49"/>
                  </a:lnTo>
                  <a:lnTo>
                    <a:pt x="82" y="52"/>
                  </a:lnTo>
                  <a:lnTo>
                    <a:pt x="88" y="55"/>
                  </a:lnTo>
                  <a:lnTo>
                    <a:pt x="88" y="64"/>
                  </a:lnTo>
                  <a:lnTo>
                    <a:pt x="92" y="64"/>
                  </a:lnTo>
                  <a:lnTo>
                    <a:pt x="96" y="64"/>
                  </a:lnTo>
                  <a:lnTo>
                    <a:pt x="96" y="65"/>
                  </a:lnTo>
                  <a:lnTo>
                    <a:pt x="96" y="66"/>
                  </a:lnTo>
                  <a:lnTo>
                    <a:pt x="96" y="71"/>
                  </a:lnTo>
                  <a:lnTo>
                    <a:pt x="96" y="74"/>
                  </a:lnTo>
                  <a:lnTo>
                    <a:pt x="96" y="75"/>
                  </a:lnTo>
                  <a:lnTo>
                    <a:pt x="96" y="77"/>
                  </a:lnTo>
                  <a:lnTo>
                    <a:pt x="102" y="82"/>
                  </a:lnTo>
                  <a:lnTo>
                    <a:pt x="108" y="85"/>
                  </a:lnTo>
                  <a:lnTo>
                    <a:pt x="108" y="81"/>
                  </a:lnTo>
                  <a:lnTo>
                    <a:pt x="108" y="79"/>
                  </a:lnTo>
                  <a:lnTo>
                    <a:pt x="109" y="79"/>
                  </a:lnTo>
                  <a:lnTo>
                    <a:pt x="111" y="79"/>
                  </a:lnTo>
                  <a:lnTo>
                    <a:pt x="112" y="81"/>
                  </a:lnTo>
                  <a:lnTo>
                    <a:pt x="112" y="82"/>
                  </a:lnTo>
                  <a:lnTo>
                    <a:pt x="114" y="87"/>
                  </a:lnTo>
                  <a:lnTo>
                    <a:pt x="114" y="91"/>
                  </a:lnTo>
                  <a:lnTo>
                    <a:pt x="117" y="94"/>
                  </a:lnTo>
                  <a:lnTo>
                    <a:pt x="118" y="95"/>
                  </a:lnTo>
                  <a:lnTo>
                    <a:pt x="122" y="97"/>
                  </a:lnTo>
                  <a:lnTo>
                    <a:pt x="125" y="98"/>
                  </a:lnTo>
                  <a:lnTo>
                    <a:pt x="127" y="100"/>
                  </a:lnTo>
                  <a:lnTo>
                    <a:pt x="128" y="104"/>
                  </a:lnTo>
                  <a:lnTo>
                    <a:pt x="130" y="108"/>
                  </a:lnTo>
                  <a:lnTo>
                    <a:pt x="130" y="113"/>
                  </a:lnTo>
                  <a:lnTo>
                    <a:pt x="130" y="115"/>
                  </a:lnTo>
                  <a:lnTo>
                    <a:pt x="144" y="105"/>
                  </a:lnTo>
                  <a:lnTo>
                    <a:pt x="144" y="108"/>
                  </a:lnTo>
                  <a:lnTo>
                    <a:pt x="143" y="111"/>
                  </a:lnTo>
                  <a:lnTo>
                    <a:pt x="141" y="114"/>
                  </a:lnTo>
                  <a:lnTo>
                    <a:pt x="141" y="115"/>
                  </a:lnTo>
                  <a:lnTo>
                    <a:pt x="147" y="115"/>
                  </a:lnTo>
                  <a:lnTo>
                    <a:pt x="147" y="121"/>
                  </a:lnTo>
                  <a:lnTo>
                    <a:pt x="150" y="124"/>
                  </a:lnTo>
                  <a:lnTo>
                    <a:pt x="153" y="126"/>
                  </a:lnTo>
                  <a:lnTo>
                    <a:pt x="154" y="127"/>
                  </a:lnTo>
                  <a:lnTo>
                    <a:pt x="157" y="131"/>
                  </a:lnTo>
                  <a:lnTo>
                    <a:pt x="157" y="137"/>
                  </a:lnTo>
                  <a:lnTo>
                    <a:pt x="157" y="146"/>
                  </a:lnTo>
                  <a:lnTo>
                    <a:pt x="155" y="146"/>
                  </a:lnTo>
                  <a:lnTo>
                    <a:pt x="154" y="144"/>
                  </a:lnTo>
                  <a:lnTo>
                    <a:pt x="153" y="154"/>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6" name="Freeform 21"/>
            <p:cNvSpPr>
              <a:spLocks/>
            </p:cNvSpPr>
            <p:nvPr/>
          </p:nvSpPr>
          <p:spPr bwMode="auto">
            <a:xfrm>
              <a:off x="4722" y="2975"/>
              <a:ext cx="112" cy="156"/>
            </a:xfrm>
            <a:custGeom>
              <a:avLst/>
              <a:gdLst>
                <a:gd name="T0" fmla="*/ 111 w 112"/>
                <a:gd name="T1" fmla="*/ 0 h 156"/>
                <a:gd name="T2" fmla="*/ 112 w 112"/>
                <a:gd name="T3" fmla="*/ 4 h 156"/>
                <a:gd name="T4" fmla="*/ 105 w 112"/>
                <a:gd name="T5" fmla="*/ 20 h 156"/>
                <a:gd name="T6" fmla="*/ 93 w 112"/>
                <a:gd name="T7" fmla="*/ 32 h 156"/>
                <a:gd name="T8" fmla="*/ 67 w 112"/>
                <a:gd name="T9" fmla="*/ 32 h 156"/>
                <a:gd name="T10" fmla="*/ 29 w 112"/>
                <a:gd name="T11" fmla="*/ 53 h 156"/>
                <a:gd name="T12" fmla="*/ 40 w 112"/>
                <a:gd name="T13" fmla="*/ 59 h 156"/>
                <a:gd name="T14" fmla="*/ 46 w 112"/>
                <a:gd name="T15" fmla="*/ 55 h 156"/>
                <a:gd name="T16" fmla="*/ 63 w 112"/>
                <a:gd name="T17" fmla="*/ 53 h 156"/>
                <a:gd name="T18" fmla="*/ 75 w 112"/>
                <a:gd name="T19" fmla="*/ 61 h 156"/>
                <a:gd name="T20" fmla="*/ 72 w 112"/>
                <a:gd name="T21" fmla="*/ 66 h 156"/>
                <a:gd name="T22" fmla="*/ 79 w 112"/>
                <a:gd name="T23" fmla="*/ 74 h 156"/>
                <a:gd name="T24" fmla="*/ 70 w 112"/>
                <a:gd name="T25" fmla="*/ 76 h 156"/>
                <a:gd name="T26" fmla="*/ 66 w 112"/>
                <a:gd name="T27" fmla="*/ 69 h 156"/>
                <a:gd name="T28" fmla="*/ 57 w 112"/>
                <a:gd name="T29" fmla="*/ 78 h 156"/>
                <a:gd name="T30" fmla="*/ 49 w 112"/>
                <a:gd name="T31" fmla="*/ 79 h 156"/>
                <a:gd name="T32" fmla="*/ 42 w 112"/>
                <a:gd name="T33" fmla="*/ 84 h 156"/>
                <a:gd name="T34" fmla="*/ 54 w 112"/>
                <a:gd name="T35" fmla="*/ 94 h 156"/>
                <a:gd name="T36" fmla="*/ 57 w 112"/>
                <a:gd name="T37" fmla="*/ 102 h 156"/>
                <a:gd name="T38" fmla="*/ 67 w 112"/>
                <a:gd name="T39" fmla="*/ 107 h 156"/>
                <a:gd name="T40" fmla="*/ 66 w 112"/>
                <a:gd name="T41" fmla="*/ 111 h 156"/>
                <a:gd name="T42" fmla="*/ 65 w 112"/>
                <a:gd name="T43" fmla="*/ 117 h 156"/>
                <a:gd name="T44" fmla="*/ 75 w 112"/>
                <a:gd name="T45" fmla="*/ 125 h 156"/>
                <a:gd name="T46" fmla="*/ 78 w 112"/>
                <a:gd name="T47" fmla="*/ 133 h 156"/>
                <a:gd name="T48" fmla="*/ 62 w 112"/>
                <a:gd name="T49" fmla="*/ 134 h 156"/>
                <a:gd name="T50" fmla="*/ 59 w 112"/>
                <a:gd name="T51" fmla="*/ 146 h 156"/>
                <a:gd name="T52" fmla="*/ 52 w 112"/>
                <a:gd name="T53" fmla="*/ 144 h 156"/>
                <a:gd name="T54" fmla="*/ 47 w 112"/>
                <a:gd name="T55" fmla="*/ 130 h 156"/>
                <a:gd name="T56" fmla="*/ 39 w 112"/>
                <a:gd name="T57" fmla="*/ 105 h 156"/>
                <a:gd name="T58" fmla="*/ 34 w 112"/>
                <a:gd name="T59" fmla="*/ 107 h 156"/>
                <a:gd name="T60" fmla="*/ 29 w 112"/>
                <a:gd name="T61" fmla="*/ 125 h 156"/>
                <a:gd name="T62" fmla="*/ 26 w 112"/>
                <a:gd name="T63" fmla="*/ 128 h 156"/>
                <a:gd name="T64" fmla="*/ 30 w 112"/>
                <a:gd name="T65" fmla="*/ 148 h 156"/>
                <a:gd name="T66" fmla="*/ 23 w 112"/>
                <a:gd name="T67" fmla="*/ 154 h 156"/>
                <a:gd name="T68" fmla="*/ 8 w 112"/>
                <a:gd name="T69" fmla="*/ 134 h 156"/>
                <a:gd name="T70" fmla="*/ 4 w 112"/>
                <a:gd name="T71" fmla="*/ 110 h 156"/>
                <a:gd name="T72" fmla="*/ 0 w 112"/>
                <a:gd name="T73" fmla="*/ 108 h 156"/>
                <a:gd name="T74" fmla="*/ 4 w 112"/>
                <a:gd name="T75" fmla="*/ 87 h 156"/>
                <a:gd name="T76" fmla="*/ 8 w 112"/>
                <a:gd name="T77" fmla="*/ 71 h 156"/>
                <a:gd name="T78" fmla="*/ 8 w 112"/>
                <a:gd name="T79" fmla="*/ 59 h 156"/>
                <a:gd name="T80" fmla="*/ 16 w 112"/>
                <a:gd name="T81" fmla="*/ 51 h 156"/>
                <a:gd name="T82" fmla="*/ 17 w 112"/>
                <a:gd name="T83" fmla="*/ 45 h 156"/>
                <a:gd name="T84" fmla="*/ 14 w 112"/>
                <a:gd name="T85" fmla="*/ 30 h 156"/>
                <a:gd name="T86" fmla="*/ 23 w 112"/>
                <a:gd name="T87" fmla="*/ 15 h 156"/>
                <a:gd name="T88" fmla="*/ 26 w 112"/>
                <a:gd name="T89" fmla="*/ 17 h 156"/>
                <a:gd name="T90" fmla="*/ 36 w 112"/>
                <a:gd name="T91" fmla="*/ 13 h 156"/>
                <a:gd name="T92" fmla="*/ 44 w 112"/>
                <a:gd name="T93" fmla="*/ 15 h 156"/>
                <a:gd name="T94" fmla="*/ 89 w 112"/>
                <a:gd name="T95" fmla="*/ 17 h 156"/>
                <a:gd name="T96" fmla="*/ 99 w 112"/>
                <a:gd name="T97" fmla="*/ 9 h 1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2" h="156">
                  <a:moveTo>
                    <a:pt x="106" y="2"/>
                  </a:moveTo>
                  <a:lnTo>
                    <a:pt x="109" y="0"/>
                  </a:lnTo>
                  <a:lnTo>
                    <a:pt x="111" y="0"/>
                  </a:lnTo>
                  <a:lnTo>
                    <a:pt x="112" y="2"/>
                  </a:lnTo>
                  <a:lnTo>
                    <a:pt x="112" y="3"/>
                  </a:lnTo>
                  <a:lnTo>
                    <a:pt x="112" y="4"/>
                  </a:lnTo>
                  <a:lnTo>
                    <a:pt x="112" y="6"/>
                  </a:lnTo>
                  <a:lnTo>
                    <a:pt x="111" y="12"/>
                  </a:lnTo>
                  <a:lnTo>
                    <a:pt x="105" y="20"/>
                  </a:lnTo>
                  <a:lnTo>
                    <a:pt x="101" y="26"/>
                  </a:lnTo>
                  <a:lnTo>
                    <a:pt x="101" y="29"/>
                  </a:lnTo>
                  <a:lnTo>
                    <a:pt x="93" y="32"/>
                  </a:lnTo>
                  <a:lnTo>
                    <a:pt x="86" y="32"/>
                  </a:lnTo>
                  <a:lnTo>
                    <a:pt x="78" y="33"/>
                  </a:lnTo>
                  <a:lnTo>
                    <a:pt x="67" y="32"/>
                  </a:lnTo>
                  <a:lnTo>
                    <a:pt x="49" y="30"/>
                  </a:lnTo>
                  <a:lnTo>
                    <a:pt x="31" y="29"/>
                  </a:lnTo>
                  <a:lnTo>
                    <a:pt x="29" y="53"/>
                  </a:lnTo>
                  <a:lnTo>
                    <a:pt x="37" y="53"/>
                  </a:lnTo>
                  <a:lnTo>
                    <a:pt x="37" y="59"/>
                  </a:lnTo>
                  <a:lnTo>
                    <a:pt x="40" y="59"/>
                  </a:lnTo>
                  <a:lnTo>
                    <a:pt x="42" y="59"/>
                  </a:lnTo>
                  <a:lnTo>
                    <a:pt x="44" y="58"/>
                  </a:lnTo>
                  <a:lnTo>
                    <a:pt x="46" y="55"/>
                  </a:lnTo>
                  <a:lnTo>
                    <a:pt x="47" y="53"/>
                  </a:lnTo>
                  <a:lnTo>
                    <a:pt x="56" y="53"/>
                  </a:lnTo>
                  <a:lnTo>
                    <a:pt x="63" y="53"/>
                  </a:lnTo>
                  <a:lnTo>
                    <a:pt x="70" y="53"/>
                  </a:lnTo>
                  <a:lnTo>
                    <a:pt x="80" y="53"/>
                  </a:lnTo>
                  <a:lnTo>
                    <a:pt x="75" y="61"/>
                  </a:lnTo>
                  <a:lnTo>
                    <a:pt x="73" y="64"/>
                  </a:lnTo>
                  <a:lnTo>
                    <a:pt x="72" y="65"/>
                  </a:lnTo>
                  <a:lnTo>
                    <a:pt x="72" y="66"/>
                  </a:lnTo>
                  <a:lnTo>
                    <a:pt x="75" y="69"/>
                  </a:lnTo>
                  <a:lnTo>
                    <a:pt x="83" y="74"/>
                  </a:lnTo>
                  <a:lnTo>
                    <a:pt x="79" y="74"/>
                  </a:lnTo>
                  <a:lnTo>
                    <a:pt x="76" y="74"/>
                  </a:lnTo>
                  <a:lnTo>
                    <a:pt x="73" y="75"/>
                  </a:lnTo>
                  <a:lnTo>
                    <a:pt x="70" y="76"/>
                  </a:lnTo>
                  <a:lnTo>
                    <a:pt x="70" y="68"/>
                  </a:lnTo>
                  <a:lnTo>
                    <a:pt x="67" y="68"/>
                  </a:lnTo>
                  <a:lnTo>
                    <a:pt x="66" y="69"/>
                  </a:lnTo>
                  <a:lnTo>
                    <a:pt x="63" y="74"/>
                  </a:lnTo>
                  <a:lnTo>
                    <a:pt x="59" y="76"/>
                  </a:lnTo>
                  <a:lnTo>
                    <a:pt x="57" y="78"/>
                  </a:lnTo>
                  <a:lnTo>
                    <a:pt x="56" y="79"/>
                  </a:lnTo>
                  <a:lnTo>
                    <a:pt x="53" y="79"/>
                  </a:lnTo>
                  <a:lnTo>
                    <a:pt x="49" y="79"/>
                  </a:lnTo>
                  <a:lnTo>
                    <a:pt x="46" y="78"/>
                  </a:lnTo>
                  <a:lnTo>
                    <a:pt x="42" y="79"/>
                  </a:lnTo>
                  <a:lnTo>
                    <a:pt x="42" y="84"/>
                  </a:lnTo>
                  <a:lnTo>
                    <a:pt x="53" y="87"/>
                  </a:lnTo>
                  <a:lnTo>
                    <a:pt x="54" y="89"/>
                  </a:lnTo>
                  <a:lnTo>
                    <a:pt x="54" y="94"/>
                  </a:lnTo>
                  <a:lnTo>
                    <a:pt x="54" y="97"/>
                  </a:lnTo>
                  <a:lnTo>
                    <a:pt x="56" y="101"/>
                  </a:lnTo>
                  <a:lnTo>
                    <a:pt x="57" y="102"/>
                  </a:lnTo>
                  <a:lnTo>
                    <a:pt x="62" y="104"/>
                  </a:lnTo>
                  <a:lnTo>
                    <a:pt x="65" y="105"/>
                  </a:lnTo>
                  <a:lnTo>
                    <a:pt x="67" y="107"/>
                  </a:lnTo>
                  <a:lnTo>
                    <a:pt x="67" y="108"/>
                  </a:lnTo>
                  <a:lnTo>
                    <a:pt x="67" y="110"/>
                  </a:lnTo>
                  <a:lnTo>
                    <a:pt x="66" y="111"/>
                  </a:lnTo>
                  <a:lnTo>
                    <a:pt x="65" y="114"/>
                  </a:lnTo>
                  <a:lnTo>
                    <a:pt x="63" y="115"/>
                  </a:lnTo>
                  <a:lnTo>
                    <a:pt x="65" y="117"/>
                  </a:lnTo>
                  <a:lnTo>
                    <a:pt x="67" y="121"/>
                  </a:lnTo>
                  <a:lnTo>
                    <a:pt x="70" y="124"/>
                  </a:lnTo>
                  <a:lnTo>
                    <a:pt x="75" y="125"/>
                  </a:lnTo>
                  <a:lnTo>
                    <a:pt x="78" y="128"/>
                  </a:lnTo>
                  <a:lnTo>
                    <a:pt x="78" y="131"/>
                  </a:lnTo>
                  <a:lnTo>
                    <a:pt x="78" y="133"/>
                  </a:lnTo>
                  <a:lnTo>
                    <a:pt x="75" y="131"/>
                  </a:lnTo>
                  <a:lnTo>
                    <a:pt x="69" y="133"/>
                  </a:lnTo>
                  <a:lnTo>
                    <a:pt x="62" y="134"/>
                  </a:lnTo>
                  <a:lnTo>
                    <a:pt x="62" y="140"/>
                  </a:lnTo>
                  <a:lnTo>
                    <a:pt x="62" y="146"/>
                  </a:lnTo>
                  <a:lnTo>
                    <a:pt x="59" y="146"/>
                  </a:lnTo>
                  <a:lnTo>
                    <a:pt x="56" y="146"/>
                  </a:lnTo>
                  <a:lnTo>
                    <a:pt x="53" y="144"/>
                  </a:lnTo>
                  <a:lnTo>
                    <a:pt x="52" y="144"/>
                  </a:lnTo>
                  <a:lnTo>
                    <a:pt x="50" y="146"/>
                  </a:lnTo>
                  <a:lnTo>
                    <a:pt x="50" y="138"/>
                  </a:lnTo>
                  <a:lnTo>
                    <a:pt x="47" y="130"/>
                  </a:lnTo>
                  <a:lnTo>
                    <a:pt x="46" y="120"/>
                  </a:lnTo>
                  <a:lnTo>
                    <a:pt x="43" y="111"/>
                  </a:lnTo>
                  <a:lnTo>
                    <a:pt x="39" y="105"/>
                  </a:lnTo>
                  <a:lnTo>
                    <a:pt x="37" y="104"/>
                  </a:lnTo>
                  <a:lnTo>
                    <a:pt x="36" y="105"/>
                  </a:lnTo>
                  <a:lnTo>
                    <a:pt x="34" y="107"/>
                  </a:lnTo>
                  <a:lnTo>
                    <a:pt x="31" y="111"/>
                  </a:lnTo>
                  <a:lnTo>
                    <a:pt x="30" y="117"/>
                  </a:lnTo>
                  <a:lnTo>
                    <a:pt x="29" y="125"/>
                  </a:lnTo>
                  <a:lnTo>
                    <a:pt x="27" y="124"/>
                  </a:lnTo>
                  <a:lnTo>
                    <a:pt x="27" y="125"/>
                  </a:lnTo>
                  <a:lnTo>
                    <a:pt x="26" y="128"/>
                  </a:lnTo>
                  <a:lnTo>
                    <a:pt x="31" y="137"/>
                  </a:lnTo>
                  <a:lnTo>
                    <a:pt x="31" y="144"/>
                  </a:lnTo>
                  <a:lnTo>
                    <a:pt x="30" y="148"/>
                  </a:lnTo>
                  <a:lnTo>
                    <a:pt x="29" y="151"/>
                  </a:lnTo>
                  <a:lnTo>
                    <a:pt x="26" y="153"/>
                  </a:lnTo>
                  <a:lnTo>
                    <a:pt x="23" y="154"/>
                  </a:lnTo>
                  <a:lnTo>
                    <a:pt x="17" y="156"/>
                  </a:lnTo>
                  <a:lnTo>
                    <a:pt x="6" y="156"/>
                  </a:lnTo>
                  <a:lnTo>
                    <a:pt x="8" y="134"/>
                  </a:lnTo>
                  <a:lnTo>
                    <a:pt x="11" y="112"/>
                  </a:lnTo>
                  <a:lnTo>
                    <a:pt x="8" y="110"/>
                  </a:lnTo>
                  <a:lnTo>
                    <a:pt x="4" y="110"/>
                  </a:lnTo>
                  <a:lnTo>
                    <a:pt x="1" y="110"/>
                  </a:lnTo>
                  <a:lnTo>
                    <a:pt x="0" y="110"/>
                  </a:lnTo>
                  <a:lnTo>
                    <a:pt x="0" y="108"/>
                  </a:lnTo>
                  <a:lnTo>
                    <a:pt x="1" y="98"/>
                  </a:lnTo>
                  <a:lnTo>
                    <a:pt x="1" y="94"/>
                  </a:lnTo>
                  <a:lnTo>
                    <a:pt x="4" y="87"/>
                  </a:lnTo>
                  <a:lnTo>
                    <a:pt x="7" y="81"/>
                  </a:lnTo>
                  <a:lnTo>
                    <a:pt x="8" y="76"/>
                  </a:lnTo>
                  <a:lnTo>
                    <a:pt x="8" y="71"/>
                  </a:lnTo>
                  <a:lnTo>
                    <a:pt x="8" y="66"/>
                  </a:lnTo>
                  <a:lnTo>
                    <a:pt x="8" y="61"/>
                  </a:lnTo>
                  <a:lnTo>
                    <a:pt x="8" y="59"/>
                  </a:lnTo>
                  <a:lnTo>
                    <a:pt x="8" y="56"/>
                  </a:lnTo>
                  <a:lnTo>
                    <a:pt x="13" y="53"/>
                  </a:lnTo>
                  <a:lnTo>
                    <a:pt x="16" y="51"/>
                  </a:lnTo>
                  <a:lnTo>
                    <a:pt x="17" y="48"/>
                  </a:lnTo>
                  <a:lnTo>
                    <a:pt x="17" y="46"/>
                  </a:lnTo>
                  <a:lnTo>
                    <a:pt x="17" y="45"/>
                  </a:lnTo>
                  <a:lnTo>
                    <a:pt x="14" y="39"/>
                  </a:lnTo>
                  <a:lnTo>
                    <a:pt x="13" y="33"/>
                  </a:lnTo>
                  <a:lnTo>
                    <a:pt x="14" y="30"/>
                  </a:lnTo>
                  <a:lnTo>
                    <a:pt x="14" y="26"/>
                  </a:lnTo>
                  <a:lnTo>
                    <a:pt x="23" y="20"/>
                  </a:lnTo>
                  <a:lnTo>
                    <a:pt x="23" y="15"/>
                  </a:lnTo>
                  <a:lnTo>
                    <a:pt x="24" y="15"/>
                  </a:lnTo>
                  <a:lnTo>
                    <a:pt x="26" y="16"/>
                  </a:lnTo>
                  <a:lnTo>
                    <a:pt x="26" y="17"/>
                  </a:lnTo>
                  <a:lnTo>
                    <a:pt x="27" y="17"/>
                  </a:lnTo>
                  <a:lnTo>
                    <a:pt x="29" y="17"/>
                  </a:lnTo>
                  <a:lnTo>
                    <a:pt x="36" y="13"/>
                  </a:lnTo>
                  <a:lnTo>
                    <a:pt x="40" y="10"/>
                  </a:lnTo>
                  <a:lnTo>
                    <a:pt x="44" y="10"/>
                  </a:lnTo>
                  <a:lnTo>
                    <a:pt x="44" y="15"/>
                  </a:lnTo>
                  <a:lnTo>
                    <a:pt x="66" y="19"/>
                  </a:lnTo>
                  <a:lnTo>
                    <a:pt x="78" y="19"/>
                  </a:lnTo>
                  <a:lnTo>
                    <a:pt x="89" y="17"/>
                  </a:lnTo>
                  <a:lnTo>
                    <a:pt x="92" y="17"/>
                  </a:lnTo>
                  <a:lnTo>
                    <a:pt x="95" y="15"/>
                  </a:lnTo>
                  <a:lnTo>
                    <a:pt x="99" y="9"/>
                  </a:lnTo>
                  <a:lnTo>
                    <a:pt x="103" y="4"/>
                  </a:lnTo>
                  <a:lnTo>
                    <a:pt x="106" y="2"/>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7" name="Freeform 22"/>
            <p:cNvSpPr>
              <a:spLocks/>
            </p:cNvSpPr>
            <p:nvPr/>
          </p:nvSpPr>
          <p:spPr bwMode="auto">
            <a:xfrm>
              <a:off x="4483" y="3134"/>
              <a:ext cx="171" cy="66"/>
            </a:xfrm>
            <a:custGeom>
              <a:avLst/>
              <a:gdLst>
                <a:gd name="T0" fmla="*/ 14 w 171"/>
                <a:gd name="T1" fmla="*/ 1 h 66"/>
                <a:gd name="T2" fmla="*/ 21 w 171"/>
                <a:gd name="T3" fmla="*/ 5 h 66"/>
                <a:gd name="T4" fmla="*/ 30 w 171"/>
                <a:gd name="T5" fmla="*/ 4 h 66"/>
                <a:gd name="T6" fmla="*/ 43 w 171"/>
                <a:gd name="T7" fmla="*/ 0 h 66"/>
                <a:gd name="T8" fmla="*/ 49 w 171"/>
                <a:gd name="T9" fmla="*/ 0 h 66"/>
                <a:gd name="T10" fmla="*/ 56 w 171"/>
                <a:gd name="T11" fmla="*/ 4 h 66"/>
                <a:gd name="T12" fmla="*/ 69 w 171"/>
                <a:gd name="T13" fmla="*/ 14 h 66"/>
                <a:gd name="T14" fmla="*/ 76 w 171"/>
                <a:gd name="T15" fmla="*/ 17 h 66"/>
                <a:gd name="T16" fmla="*/ 99 w 171"/>
                <a:gd name="T17" fmla="*/ 8 h 66"/>
                <a:gd name="T18" fmla="*/ 102 w 171"/>
                <a:gd name="T19" fmla="*/ 11 h 66"/>
                <a:gd name="T20" fmla="*/ 109 w 171"/>
                <a:gd name="T21" fmla="*/ 14 h 66"/>
                <a:gd name="T22" fmla="*/ 125 w 171"/>
                <a:gd name="T23" fmla="*/ 15 h 66"/>
                <a:gd name="T24" fmla="*/ 135 w 171"/>
                <a:gd name="T25" fmla="*/ 21 h 66"/>
                <a:gd name="T26" fmla="*/ 138 w 171"/>
                <a:gd name="T27" fmla="*/ 27 h 66"/>
                <a:gd name="T28" fmla="*/ 135 w 171"/>
                <a:gd name="T29" fmla="*/ 36 h 66"/>
                <a:gd name="T30" fmla="*/ 160 w 171"/>
                <a:gd name="T31" fmla="*/ 38 h 66"/>
                <a:gd name="T32" fmla="*/ 162 w 171"/>
                <a:gd name="T33" fmla="*/ 48 h 66"/>
                <a:gd name="T34" fmla="*/ 162 w 171"/>
                <a:gd name="T35" fmla="*/ 56 h 66"/>
                <a:gd name="T36" fmla="*/ 171 w 171"/>
                <a:gd name="T37" fmla="*/ 66 h 66"/>
                <a:gd name="T38" fmla="*/ 162 w 171"/>
                <a:gd name="T39" fmla="*/ 66 h 66"/>
                <a:gd name="T40" fmla="*/ 154 w 171"/>
                <a:gd name="T41" fmla="*/ 63 h 66"/>
                <a:gd name="T42" fmla="*/ 148 w 171"/>
                <a:gd name="T43" fmla="*/ 57 h 66"/>
                <a:gd name="T44" fmla="*/ 142 w 171"/>
                <a:gd name="T45" fmla="*/ 53 h 66"/>
                <a:gd name="T46" fmla="*/ 135 w 171"/>
                <a:gd name="T47" fmla="*/ 51 h 66"/>
                <a:gd name="T48" fmla="*/ 115 w 171"/>
                <a:gd name="T49" fmla="*/ 53 h 66"/>
                <a:gd name="T50" fmla="*/ 99 w 171"/>
                <a:gd name="T51" fmla="*/ 50 h 66"/>
                <a:gd name="T52" fmla="*/ 85 w 171"/>
                <a:gd name="T53" fmla="*/ 43 h 66"/>
                <a:gd name="T54" fmla="*/ 79 w 171"/>
                <a:gd name="T55" fmla="*/ 41 h 66"/>
                <a:gd name="T56" fmla="*/ 70 w 171"/>
                <a:gd name="T57" fmla="*/ 41 h 66"/>
                <a:gd name="T58" fmla="*/ 56 w 171"/>
                <a:gd name="T59" fmla="*/ 44 h 66"/>
                <a:gd name="T60" fmla="*/ 40 w 171"/>
                <a:gd name="T61" fmla="*/ 41 h 66"/>
                <a:gd name="T62" fmla="*/ 37 w 171"/>
                <a:gd name="T63" fmla="*/ 34 h 66"/>
                <a:gd name="T64" fmla="*/ 29 w 171"/>
                <a:gd name="T65" fmla="*/ 36 h 66"/>
                <a:gd name="T66" fmla="*/ 20 w 171"/>
                <a:gd name="T67" fmla="*/ 37 h 66"/>
                <a:gd name="T68" fmla="*/ 16 w 171"/>
                <a:gd name="T69" fmla="*/ 34 h 66"/>
                <a:gd name="T70" fmla="*/ 18 w 171"/>
                <a:gd name="T71" fmla="*/ 27 h 66"/>
                <a:gd name="T72" fmla="*/ 4 w 171"/>
                <a:gd name="T73" fmla="*/ 25 h 66"/>
                <a:gd name="T74" fmla="*/ 5 w 171"/>
                <a:gd name="T75" fmla="*/ 12 h 66"/>
                <a:gd name="T76" fmla="*/ 10 w 171"/>
                <a:gd name="T77" fmla="*/ 0 h 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1" h="66">
                  <a:moveTo>
                    <a:pt x="10" y="0"/>
                  </a:moveTo>
                  <a:lnTo>
                    <a:pt x="14" y="1"/>
                  </a:lnTo>
                  <a:lnTo>
                    <a:pt x="17" y="4"/>
                  </a:lnTo>
                  <a:lnTo>
                    <a:pt x="21" y="5"/>
                  </a:lnTo>
                  <a:lnTo>
                    <a:pt x="27" y="5"/>
                  </a:lnTo>
                  <a:lnTo>
                    <a:pt x="30" y="4"/>
                  </a:lnTo>
                  <a:lnTo>
                    <a:pt x="37" y="2"/>
                  </a:lnTo>
                  <a:lnTo>
                    <a:pt x="43" y="0"/>
                  </a:lnTo>
                  <a:lnTo>
                    <a:pt x="46" y="0"/>
                  </a:lnTo>
                  <a:lnTo>
                    <a:pt x="49" y="0"/>
                  </a:lnTo>
                  <a:lnTo>
                    <a:pt x="53" y="1"/>
                  </a:lnTo>
                  <a:lnTo>
                    <a:pt x="56" y="4"/>
                  </a:lnTo>
                  <a:lnTo>
                    <a:pt x="62" y="8"/>
                  </a:lnTo>
                  <a:lnTo>
                    <a:pt x="69" y="14"/>
                  </a:lnTo>
                  <a:lnTo>
                    <a:pt x="72" y="15"/>
                  </a:lnTo>
                  <a:lnTo>
                    <a:pt x="76" y="17"/>
                  </a:lnTo>
                  <a:lnTo>
                    <a:pt x="93" y="17"/>
                  </a:lnTo>
                  <a:lnTo>
                    <a:pt x="99" y="8"/>
                  </a:lnTo>
                  <a:lnTo>
                    <a:pt x="101" y="10"/>
                  </a:lnTo>
                  <a:lnTo>
                    <a:pt x="102" y="11"/>
                  </a:lnTo>
                  <a:lnTo>
                    <a:pt x="105" y="14"/>
                  </a:lnTo>
                  <a:lnTo>
                    <a:pt x="109" y="14"/>
                  </a:lnTo>
                  <a:lnTo>
                    <a:pt x="116" y="15"/>
                  </a:lnTo>
                  <a:lnTo>
                    <a:pt x="125" y="15"/>
                  </a:lnTo>
                  <a:lnTo>
                    <a:pt x="135" y="17"/>
                  </a:lnTo>
                  <a:lnTo>
                    <a:pt x="135" y="21"/>
                  </a:lnTo>
                  <a:lnTo>
                    <a:pt x="138" y="25"/>
                  </a:lnTo>
                  <a:lnTo>
                    <a:pt x="138" y="27"/>
                  </a:lnTo>
                  <a:lnTo>
                    <a:pt x="137" y="30"/>
                  </a:lnTo>
                  <a:lnTo>
                    <a:pt x="135" y="36"/>
                  </a:lnTo>
                  <a:lnTo>
                    <a:pt x="157" y="36"/>
                  </a:lnTo>
                  <a:lnTo>
                    <a:pt x="160" y="38"/>
                  </a:lnTo>
                  <a:lnTo>
                    <a:pt x="165" y="41"/>
                  </a:lnTo>
                  <a:lnTo>
                    <a:pt x="162" y="48"/>
                  </a:lnTo>
                  <a:lnTo>
                    <a:pt x="162" y="51"/>
                  </a:lnTo>
                  <a:lnTo>
                    <a:pt x="162" y="56"/>
                  </a:lnTo>
                  <a:lnTo>
                    <a:pt x="165" y="60"/>
                  </a:lnTo>
                  <a:lnTo>
                    <a:pt x="171" y="66"/>
                  </a:lnTo>
                  <a:lnTo>
                    <a:pt x="167" y="66"/>
                  </a:lnTo>
                  <a:lnTo>
                    <a:pt x="162" y="66"/>
                  </a:lnTo>
                  <a:lnTo>
                    <a:pt x="158" y="64"/>
                  </a:lnTo>
                  <a:lnTo>
                    <a:pt x="154" y="63"/>
                  </a:lnTo>
                  <a:lnTo>
                    <a:pt x="151" y="61"/>
                  </a:lnTo>
                  <a:lnTo>
                    <a:pt x="148" y="57"/>
                  </a:lnTo>
                  <a:lnTo>
                    <a:pt x="145" y="54"/>
                  </a:lnTo>
                  <a:lnTo>
                    <a:pt x="142" y="53"/>
                  </a:lnTo>
                  <a:lnTo>
                    <a:pt x="139" y="51"/>
                  </a:lnTo>
                  <a:lnTo>
                    <a:pt x="135" y="51"/>
                  </a:lnTo>
                  <a:lnTo>
                    <a:pt x="125" y="53"/>
                  </a:lnTo>
                  <a:lnTo>
                    <a:pt x="115" y="53"/>
                  </a:lnTo>
                  <a:lnTo>
                    <a:pt x="105" y="53"/>
                  </a:lnTo>
                  <a:lnTo>
                    <a:pt x="99" y="50"/>
                  </a:lnTo>
                  <a:lnTo>
                    <a:pt x="92" y="47"/>
                  </a:lnTo>
                  <a:lnTo>
                    <a:pt x="85" y="43"/>
                  </a:lnTo>
                  <a:lnTo>
                    <a:pt x="82" y="43"/>
                  </a:lnTo>
                  <a:lnTo>
                    <a:pt x="79" y="41"/>
                  </a:lnTo>
                  <a:lnTo>
                    <a:pt x="75" y="41"/>
                  </a:lnTo>
                  <a:lnTo>
                    <a:pt x="70" y="41"/>
                  </a:lnTo>
                  <a:lnTo>
                    <a:pt x="63" y="43"/>
                  </a:lnTo>
                  <a:lnTo>
                    <a:pt x="56" y="44"/>
                  </a:lnTo>
                  <a:lnTo>
                    <a:pt x="49" y="44"/>
                  </a:lnTo>
                  <a:lnTo>
                    <a:pt x="40" y="41"/>
                  </a:lnTo>
                  <a:lnTo>
                    <a:pt x="40" y="36"/>
                  </a:lnTo>
                  <a:lnTo>
                    <a:pt x="37" y="34"/>
                  </a:lnTo>
                  <a:lnTo>
                    <a:pt x="34" y="34"/>
                  </a:lnTo>
                  <a:lnTo>
                    <a:pt x="29" y="36"/>
                  </a:lnTo>
                  <a:lnTo>
                    <a:pt x="23" y="37"/>
                  </a:lnTo>
                  <a:lnTo>
                    <a:pt x="20" y="37"/>
                  </a:lnTo>
                  <a:lnTo>
                    <a:pt x="16" y="36"/>
                  </a:lnTo>
                  <a:lnTo>
                    <a:pt x="16" y="34"/>
                  </a:lnTo>
                  <a:lnTo>
                    <a:pt x="16" y="31"/>
                  </a:lnTo>
                  <a:lnTo>
                    <a:pt x="18" y="27"/>
                  </a:lnTo>
                  <a:lnTo>
                    <a:pt x="8" y="27"/>
                  </a:lnTo>
                  <a:lnTo>
                    <a:pt x="4" y="25"/>
                  </a:lnTo>
                  <a:lnTo>
                    <a:pt x="0" y="25"/>
                  </a:lnTo>
                  <a:lnTo>
                    <a:pt x="5" y="12"/>
                  </a:lnTo>
                  <a:lnTo>
                    <a:pt x="8" y="7"/>
                  </a:lnTo>
                  <a:lnTo>
                    <a:pt x="10"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8" name="Freeform 23"/>
            <p:cNvSpPr>
              <a:spLocks/>
            </p:cNvSpPr>
            <p:nvPr/>
          </p:nvSpPr>
          <p:spPr bwMode="auto">
            <a:xfrm>
              <a:off x="3355" y="3292"/>
              <a:ext cx="137" cy="299"/>
            </a:xfrm>
            <a:custGeom>
              <a:avLst/>
              <a:gdLst>
                <a:gd name="T0" fmla="*/ 123 w 137"/>
                <a:gd name="T1" fmla="*/ 13 h 299"/>
                <a:gd name="T2" fmla="*/ 128 w 137"/>
                <a:gd name="T3" fmla="*/ 11 h 299"/>
                <a:gd name="T4" fmla="*/ 133 w 137"/>
                <a:gd name="T5" fmla="*/ 26 h 299"/>
                <a:gd name="T6" fmla="*/ 137 w 137"/>
                <a:gd name="T7" fmla="*/ 58 h 299"/>
                <a:gd name="T8" fmla="*/ 134 w 137"/>
                <a:gd name="T9" fmla="*/ 75 h 299"/>
                <a:gd name="T10" fmla="*/ 130 w 137"/>
                <a:gd name="T11" fmla="*/ 79 h 299"/>
                <a:gd name="T12" fmla="*/ 121 w 137"/>
                <a:gd name="T13" fmla="*/ 72 h 299"/>
                <a:gd name="T14" fmla="*/ 130 w 137"/>
                <a:gd name="T15" fmla="*/ 94 h 299"/>
                <a:gd name="T16" fmla="*/ 124 w 137"/>
                <a:gd name="T17" fmla="*/ 102 h 299"/>
                <a:gd name="T18" fmla="*/ 124 w 137"/>
                <a:gd name="T19" fmla="*/ 112 h 299"/>
                <a:gd name="T20" fmla="*/ 121 w 137"/>
                <a:gd name="T21" fmla="*/ 127 h 299"/>
                <a:gd name="T22" fmla="*/ 108 w 137"/>
                <a:gd name="T23" fmla="*/ 157 h 299"/>
                <a:gd name="T24" fmla="*/ 102 w 137"/>
                <a:gd name="T25" fmla="*/ 176 h 299"/>
                <a:gd name="T26" fmla="*/ 102 w 137"/>
                <a:gd name="T27" fmla="*/ 193 h 299"/>
                <a:gd name="T28" fmla="*/ 88 w 137"/>
                <a:gd name="T29" fmla="*/ 233 h 299"/>
                <a:gd name="T30" fmla="*/ 79 w 137"/>
                <a:gd name="T31" fmla="*/ 268 h 299"/>
                <a:gd name="T32" fmla="*/ 77 w 137"/>
                <a:gd name="T33" fmla="*/ 281 h 299"/>
                <a:gd name="T34" fmla="*/ 62 w 137"/>
                <a:gd name="T35" fmla="*/ 292 h 299"/>
                <a:gd name="T36" fmla="*/ 45 w 137"/>
                <a:gd name="T37" fmla="*/ 299 h 299"/>
                <a:gd name="T38" fmla="*/ 30 w 137"/>
                <a:gd name="T39" fmla="*/ 291 h 299"/>
                <a:gd name="T40" fmla="*/ 17 w 137"/>
                <a:gd name="T41" fmla="*/ 274 h 299"/>
                <a:gd name="T42" fmla="*/ 2 w 137"/>
                <a:gd name="T43" fmla="*/ 233 h 299"/>
                <a:gd name="T44" fmla="*/ 2 w 137"/>
                <a:gd name="T45" fmla="*/ 210 h 299"/>
                <a:gd name="T46" fmla="*/ 13 w 137"/>
                <a:gd name="T47" fmla="*/ 196 h 299"/>
                <a:gd name="T48" fmla="*/ 13 w 137"/>
                <a:gd name="T49" fmla="*/ 186 h 299"/>
                <a:gd name="T50" fmla="*/ 20 w 137"/>
                <a:gd name="T51" fmla="*/ 177 h 299"/>
                <a:gd name="T52" fmla="*/ 28 w 137"/>
                <a:gd name="T53" fmla="*/ 167 h 299"/>
                <a:gd name="T54" fmla="*/ 25 w 137"/>
                <a:gd name="T55" fmla="*/ 148 h 299"/>
                <a:gd name="T56" fmla="*/ 16 w 137"/>
                <a:gd name="T57" fmla="*/ 125 h 299"/>
                <a:gd name="T58" fmla="*/ 17 w 137"/>
                <a:gd name="T59" fmla="*/ 105 h 299"/>
                <a:gd name="T60" fmla="*/ 29 w 137"/>
                <a:gd name="T61" fmla="*/ 94 h 299"/>
                <a:gd name="T62" fmla="*/ 49 w 137"/>
                <a:gd name="T63" fmla="*/ 76 h 299"/>
                <a:gd name="T64" fmla="*/ 55 w 137"/>
                <a:gd name="T65" fmla="*/ 79 h 299"/>
                <a:gd name="T66" fmla="*/ 64 w 137"/>
                <a:gd name="T67" fmla="*/ 79 h 299"/>
                <a:gd name="T68" fmla="*/ 68 w 137"/>
                <a:gd name="T69" fmla="*/ 72 h 299"/>
                <a:gd name="T70" fmla="*/ 75 w 137"/>
                <a:gd name="T71" fmla="*/ 75 h 299"/>
                <a:gd name="T72" fmla="*/ 77 w 137"/>
                <a:gd name="T73" fmla="*/ 68 h 299"/>
                <a:gd name="T74" fmla="*/ 81 w 137"/>
                <a:gd name="T75" fmla="*/ 60 h 299"/>
                <a:gd name="T76" fmla="*/ 87 w 137"/>
                <a:gd name="T77" fmla="*/ 59 h 299"/>
                <a:gd name="T78" fmla="*/ 88 w 137"/>
                <a:gd name="T79" fmla="*/ 49 h 299"/>
                <a:gd name="T80" fmla="*/ 92 w 137"/>
                <a:gd name="T81" fmla="*/ 43 h 299"/>
                <a:gd name="T82" fmla="*/ 91 w 137"/>
                <a:gd name="T83" fmla="*/ 39 h 299"/>
                <a:gd name="T84" fmla="*/ 104 w 137"/>
                <a:gd name="T85" fmla="*/ 36 h 299"/>
                <a:gd name="T86" fmla="*/ 113 w 137"/>
                <a:gd name="T87" fmla="*/ 0 h 29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37" h="299">
                  <a:moveTo>
                    <a:pt x="113" y="0"/>
                  </a:moveTo>
                  <a:lnTo>
                    <a:pt x="121" y="13"/>
                  </a:lnTo>
                  <a:lnTo>
                    <a:pt x="123" y="13"/>
                  </a:lnTo>
                  <a:lnTo>
                    <a:pt x="125" y="11"/>
                  </a:lnTo>
                  <a:lnTo>
                    <a:pt x="127" y="11"/>
                  </a:lnTo>
                  <a:lnTo>
                    <a:pt x="128" y="11"/>
                  </a:lnTo>
                  <a:lnTo>
                    <a:pt x="130" y="13"/>
                  </a:lnTo>
                  <a:lnTo>
                    <a:pt x="131" y="19"/>
                  </a:lnTo>
                  <a:lnTo>
                    <a:pt x="133" y="26"/>
                  </a:lnTo>
                  <a:lnTo>
                    <a:pt x="134" y="33"/>
                  </a:lnTo>
                  <a:lnTo>
                    <a:pt x="136" y="42"/>
                  </a:lnTo>
                  <a:lnTo>
                    <a:pt x="137" y="58"/>
                  </a:lnTo>
                  <a:lnTo>
                    <a:pt x="137" y="72"/>
                  </a:lnTo>
                  <a:lnTo>
                    <a:pt x="136" y="72"/>
                  </a:lnTo>
                  <a:lnTo>
                    <a:pt x="134" y="75"/>
                  </a:lnTo>
                  <a:lnTo>
                    <a:pt x="134" y="76"/>
                  </a:lnTo>
                  <a:lnTo>
                    <a:pt x="134" y="79"/>
                  </a:lnTo>
                  <a:lnTo>
                    <a:pt x="130" y="79"/>
                  </a:lnTo>
                  <a:lnTo>
                    <a:pt x="130" y="72"/>
                  </a:lnTo>
                  <a:lnTo>
                    <a:pt x="125" y="72"/>
                  </a:lnTo>
                  <a:lnTo>
                    <a:pt x="121" y="72"/>
                  </a:lnTo>
                  <a:lnTo>
                    <a:pt x="125" y="83"/>
                  </a:lnTo>
                  <a:lnTo>
                    <a:pt x="128" y="89"/>
                  </a:lnTo>
                  <a:lnTo>
                    <a:pt x="130" y="94"/>
                  </a:lnTo>
                  <a:lnTo>
                    <a:pt x="130" y="99"/>
                  </a:lnTo>
                  <a:lnTo>
                    <a:pt x="125" y="101"/>
                  </a:lnTo>
                  <a:lnTo>
                    <a:pt x="124" y="102"/>
                  </a:lnTo>
                  <a:lnTo>
                    <a:pt x="124" y="104"/>
                  </a:lnTo>
                  <a:lnTo>
                    <a:pt x="124" y="108"/>
                  </a:lnTo>
                  <a:lnTo>
                    <a:pt x="124" y="112"/>
                  </a:lnTo>
                  <a:lnTo>
                    <a:pt x="118" y="118"/>
                  </a:lnTo>
                  <a:lnTo>
                    <a:pt x="120" y="122"/>
                  </a:lnTo>
                  <a:lnTo>
                    <a:pt x="121" y="127"/>
                  </a:lnTo>
                  <a:lnTo>
                    <a:pt x="121" y="130"/>
                  </a:lnTo>
                  <a:lnTo>
                    <a:pt x="115" y="145"/>
                  </a:lnTo>
                  <a:lnTo>
                    <a:pt x="108" y="157"/>
                  </a:lnTo>
                  <a:lnTo>
                    <a:pt x="101" y="168"/>
                  </a:lnTo>
                  <a:lnTo>
                    <a:pt x="102" y="171"/>
                  </a:lnTo>
                  <a:lnTo>
                    <a:pt x="102" y="176"/>
                  </a:lnTo>
                  <a:lnTo>
                    <a:pt x="104" y="180"/>
                  </a:lnTo>
                  <a:lnTo>
                    <a:pt x="104" y="184"/>
                  </a:lnTo>
                  <a:lnTo>
                    <a:pt x="102" y="193"/>
                  </a:lnTo>
                  <a:lnTo>
                    <a:pt x="101" y="200"/>
                  </a:lnTo>
                  <a:lnTo>
                    <a:pt x="94" y="217"/>
                  </a:lnTo>
                  <a:lnTo>
                    <a:pt x="88" y="233"/>
                  </a:lnTo>
                  <a:lnTo>
                    <a:pt x="82" y="249"/>
                  </a:lnTo>
                  <a:lnTo>
                    <a:pt x="81" y="258"/>
                  </a:lnTo>
                  <a:lnTo>
                    <a:pt x="79" y="268"/>
                  </a:lnTo>
                  <a:lnTo>
                    <a:pt x="78" y="272"/>
                  </a:lnTo>
                  <a:lnTo>
                    <a:pt x="78" y="276"/>
                  </a:lnTo>
                  <a:lnTo>
                    <a:pt x="77" y="281"/>
                  </a:lnTo>
                  <a:lnTo>
                    <a:pt x="74" y="285"/>
                  </a:lnTo>
                  <a:lnTo>
                    <a:pt x="69" y="289"/>
                  </a:lnTo>
                  <a:lnTo>
                    <a:pt x="62" y="292"/>
                  </a:lnTo>
                  <a:lnTo>
                    <a:pt x="46" y="298"/>
                  </a:lnTo>
                  <a:lnTo>
                    <a:pt x="48" y="299"/>
                  </a:lnTo>
                  <a:lnTo>
                    <a:pt x="45" y="299"/>
                  </a:lnTo>
                  <a:lnTo>
                    <a:pt x="41" y="298"/>
                  </a:lnTo>
                  <a:lnTo>
                    <a:pt x="35" y="295"/>
                  </a:lnTo>
                  <a:lnTo>
                    <a:pt x="30" y="291"/>
                  </a:lnTo>
                  <a:lnTo>
                    <a:pt x="26" y="288"/>
                  </a:lnTo>
                  <a:lnTo>
                    <a:pt x="23" y="284"/>
                  </a:lnTo>
                  <a:lnTo>
                    <a:pt x="17" y="274"/>
                  </a:lnTo>
                  <a:lnTo>
                    <a:pt x="13" y="259"/>
                  </a:lnTo>
                  <a:lnTo>
                    <a:pt x="7" y="246"/>
                  </a:lnTo>
                  <a:lnTo>
                    <a:pt x="2" y="233"/>
                  </a:lnTo>
                  <a:lnTo>
                    <a:pt x="0" y="226"/>
                  </a:lnTo>
                  <a:lnTo>
                    <a:pt x="0" y="219"/>
                  </a:lnTo>
                  <a:lnTo>
                    <a:pt x="2" y="210"/>
                  </a:lnTo>
                  <a:lnTo>
                    <a:pt x="5" y="202"/>
                  </a:lnTo>
                  <a:lnTo>
                    <a:pt x="9" y="199"/>
                  </a:lnTo>
                  <a:lnTo>
                    <a:pt x="13" y="196"/>
                  </a:lnTo>
                  <a:lnTo>
                    <a:pt x="13" y="193"/>
                  </a:lnTo>
                  <a:lnTo>
                    <a:pt x="13" y="189"/>
                  </a:lnTo>
                  <a:lnTo>
                    <a:pt x="13" y="186"/>
                  </a:lnTo>
                  <a:lnTo>
                    <a:pt x="13" y="183"/>
                  </a:lnTo>
                  <a:lnTo>
                    <a:pt x="13" y="181"/>
                  </a:lnTo>
                  <a:lnTo>
                    <a:pt x="20" y="177"/>
                  </a:lnTo>
                  <a:lnTo>
                    <a:pt x="25" y="174"/>
                  </a:lnTo>
                  <a:lnTo>
                    <a:pt x="28" y="171"/>
                  </a:lnTo>
                  <a:lnTo>
                    <a:pt x="28" y="167"/>
                  </a:lnTo>
                  <a:lnTo>
                    <a:pt x="28" y="164"/>
                  </a:lnTo>
                  <a:lnTo>
                    <a:pt x="26" y="155"/>
                  </a:lnTo>
                  <a:lnTo>
                    <a:pt x="25" y="148"/>
                  </a:lnTo>
                  <a:lnTo>
                    <a:pt x="22" y="141"/>
                  </a:lnTo>
                  <a:lnTo>
                    <a:pt x="19" y="132"/>
                  </a:lnTo>
                  <a:lnTo>
                    <a:pt x="16" y="125"/>
                  </a:lnTo>
                  <a:lnTo>
                    <a:pt x="16" y="118"/>
                  </a:lnTo>
                  <a:lnTo>
                    <a:pt x="16" y="111"/>
                  </a:lnTo>
                  <a:lnTo>
                    <a:pt x="17" y="105"/>
                  </a:lnTo>
                  <a:lnTo>
                    <a:pt x="20" y="101"/>
                  </a:lnTo>
                  <a:lnTo>
                    <a:pt x="25" y="96"/>
                  </a:lnTo>
                  <a:lnTo>
                    <a:pt x="29" y="94"/>
                  </a:lnTo>
                  <a:lnTo>
                    <a:pt x="39" y="88"/>
                  </a:lnTo>
                  <a:lnTo>
                    <a:pt x="49" y="82"/>
                  </a:lnTo>
                  <a:lnTo>
                    <a:pt x="49" y="76"/>
                  </a:lnTo>
                  <a:lnTo>
                    <a:pt x="51" y="76"/>
                  </a:lnTo>
                  <a:lnTo>
                    <a:pt x="52" y="78"/>
                  </a:lnTo>
                  <a:lnTo>
                    <a:pt x="55" y="79"/>
                  </a:lnTo>
                  <a:lnTo>
                    <a:pt x="58" y="81"/>
                  </a:lnTo>
                  <a:lnTo>
                    <a:pt x="61" y="81"/>
                  </a:lnTo>
                  <a:lnTo>
                    <a:pt x="64" y="79"/>
                  </a:lnTo>
                  <a:lnTo>
                    <a:pt x="65" y="75"/>
                  </a:lnTo>
                  <a:lnTo>
                    <a:pt x="68" y="73"/>
                  </a:lnTo>
                  <a:lnTo>
                    <a:pt x="68" y="72"/>
                  </a:lnTo>
                  <a:lnTo>
                    <a:pt x="71" y="72"/>
                  </a:lnTo>
                  <a:lnTo>
                    <a:pt x="74" y="73"/>
                  </a:lnTo>
                  <a:lnTo>
                    <a:pt x="75" y="75"/>
                  </a:lnTo>
                  <a:lnTo>
                    <a:pt x="77" y="75"/>
                  </a:lnTo>
                  <a:lnTo>
                    <a:pt x="77" y="72"/>
                  </a:lnTo>
                  <a:lnTo>
                    <a:pt x="77" y="68"/>
                  </a:lnTo>
                  <a:lnTo>
                    <a:pt x="77" y="60"/>
                  </a:lnTo>
                  <a:lnTo>
                    <a:pt x="81" y="59"/>
                  </a:lnTo>
                  <a:lnTo>
                    <a:pt x="81" y="60"/>
                  </a:lnTo>
                  <a:lnTo>
                    <a:pt x="82" y="62"/>
                  </a:lnTo>
                  <a:lnTo>
                    <a:pt x="85" y="63"/>
                  </a:lnTo>
                  <a:lnTo>
                    <a:pt x="87" y="59"/>
                  </a:lnTo>
                  <a:lnTo>
                    <a:pt x="87" y="55"/>
                  </a:lnTo>
                  <a:lnTo>
                    <a:pt x="88" y="52"/>
                  </a:lnTo>
                  <a:lnTo>
                    <a:pt x="88" y="49"/>
                  </a:lnTo>
                  <a:lnTo>
                    <a:pt x="94" y="49"/>
                  </a:lnTo>
                  <a:lnTo>
                    <a:pt x="94" y="47"/>
                  </a:lnTo>
                  <a:lnTo>
                    <a:pt x="92" y="43"/>
                  </a:lnTo>
                  <a:lnTo>
                    <a:pt x="91" y="40"/>
                  </a:lnTo>
                  <a:lnTo>
                    <a:pt x="91" y="42"/>
                  </a:lnTo>
                  <a:lnTo>
                    <a:pt x="91" y="39"/>
                  </a:lnTo>
                  <a:lnTo>
                    <a:pt x="92" y="37"/>
                  </a:lnTo>
                  <a:lnTo>
                    <a:pt x="97" y="36"/>
                  </a:lnTo>
                  <a:lnTo>
                    <a:pt x="104" y="36"/>
                  </a:lnTo>
                  <a:lnTo>
                    <a:pt x="105" y="26"/>
                  </a:lnTo>
                  <a:lnTo>
                    <a:pt x="108" y="16"/>
                  </a:lnTo>
                  <a:lnTo>
                    <a:pt x="113"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29" name="Freeform 24"/>
            <p:cNvSpPr>
              <a:spLocks/>
            </p:cNvSpPr>
            <p:nvPr/>
          </p:nvSpPr>
          <p:spPr bwMode="auto">
            <a:xfrm>
              <a:off x="2412" y="1672"/>
              <a:ext cx="85" cy="111"/>
            </a:xfrm>
            <a:custGeom>
              <a:avLst/>
              <a:gdLst>
                <a:gd name="T0" fmla="*/ 59 w 85"/>
                <a:gd name="T1" fmla="*/ 2 h 111"/>
                <a:gd name="T2" fmla="*/ 59 w 85"/>
                <a:gd name="T3" fmla="*/ 10 h 111"/>
                <a:gd name="T4" fmla="*/ 62 w 85"/>
                <a:gd name="T5" fmla="*/ 12 h 111"/>
                <a:gd name="T6" fmla="*/ 73 w 85"/>
                <a:gd name="T7" fmla="*/ 7 h 111"/>
                <a:gd name="T8" fmla="*/ 78 w 85"/>
                <a:gd name="T9" fmla="*/ 10 h 111"/>
                <a:gd name="T10" fmla="*/ 75 w 85"/>
                <a:gd name="T11" fmla="*/ 17 h 111"/>
                <a:gd name="T12" fmla="*/ 81 w 85"/>
                <a:gd name="T13" fmla="*/ 25 h 111"/>
                <a:gd name="T14" fmla="*/ 84 w 85"/>
                <a:gd name="T15" fmla="*/ 30 h 111"/>
                <a:gd name="T16" fmla="*/ 79 w 85"/>
                <a:gd name="T17" fmla="*/ 33 h 111"/>
                <a:gd name="T18" fmla="*/ 72 w 85"/>
                <a:gd name="T19" fmla="*/ 35 h 111"/>
                <a:gd name="T20" fmla="*/ 65 w 85"/>
                <a:gd name="T21" fmla="*/ 46 h 111"/>
                <a:gd name="T22" fmla="*/ 63 w 85"/>
                <a:gd name="T23" fmla="*/ 58 h 111"/>
                <a:gd name="T24" fmla="*/ 68 w 85"/>
                <a:gd name="T25" fmla="*/ 69 h 111"/>
                <a:gd name="T26" fmla="*/ 68 w 85"/>
                <a:gd name="T27" fmla="*/ 78 h 111"/>
                <a:gd name="T28" fmla="*/ 62 w 85"/>
                <a:gd name="T29" fmla="*/ 84 h 111"/>
                <a:gd name="T30" fmla="*/ 66 w 85"/>
                <a:gd name="T31" fmla="*/ 88 h 111"/>
                <a:gd name="T32" fmla="*/ 62 w 85"/>
                <a:gd name="T33" fmla="*/ 88 h 111"/>
                <a:gd name="T34" fmla="*/ 58 w 85"/>
                <a:gd name="T35" fmla="*/ 91 h 111"/>
                <a:gd name="T36" fmla="*/ 49 w 85"/>
                <a:gd name="T37" fmla="*/ 99 h 111"/>
                <a:gd name="T38" fmla="*/ 40 w 85"/>
                <a:gd name="T39" fmla="*/ 99 h 111"/>
                <a:gd name="T40" fmla="*/ 32 w 85"/>
                <a:gd name="T41" fmla="*/ 105 h 111"/>
                <a:gd name="T42" fmla="*/ 27 w 85"/>
                <a:gd name="T43" fmla="*/ 111 h 111"/>
                <a:gd name="T44" fmla="*/ 23 w 85"/>
                <a:gd name="T45" fmla="*/ 107 h 111"/>
                <a:gd name="T46" fmla="*/ 19 w 85"/>
                <a:gd name="T47" fmla="*/ 104 h 111"/>
                <a:gd name="T48" fmla="*/ 13 w 85"/>
                <a:gd name="T49" fmla="*/ 107 h 111"/>
                <a:gd name="T50" fmla="*/ 9 w 85"/>
                <a:gd name="T51" fmla="*/ 108 h 111"/>
                <a:gd name="T52" fmla="*/ 4 w 85"/>
                <a:gd name="T53" fmla="*/ 104 h 111"/>
                <a:gd name="T54" fmla="*/ 0 w 85"/>
                <a:gd name="T55" fmla="*/ 94 h 111"/>
                <a:gd name="T56" fmla="*/ 12 w 85"/>
                <a:gd name="T57" fmla="*/ 84 h 111"/>
                <a:gd name="T58" fmla="*/ 13 w 85"/>
                <a:gd name="T59" fmla="*/ 61 h 111"/>
                <a:gd name="T60" fmla="*/ 3 w 85"/>
                <a:gd name="T61" fmla="*/ 52 h 111"/>
                <a:gd name="T62" fmla="*/ 6 w 85"/>
                <a:gd name="T63" fmla="*/ 46 h 111"/>
                <a:gd name="T64" fmla="*/ 16 w 85"/>
                <a:gd name="T65" fmla="*/ 45 h 111"/>
                <a:gd name="T66" fmla="*/ 16 w 85"/>
                <a:gd name="T67" fmla="*/ 39 h 111"/>
                <a:gd name="T68" fmla="*/ 10 w 85"/>
                <a:gd name="T69" fmla="*/ 38 h 111"/>
                <a:gd name="T70" fmla="*/ 13 w 85"/>
                <a:gd name="T71" fmla="*/ 27 h 111"/>
                <a:gd name="T72" fmla="*/ 22 w 85"/>
                <a:gd name="T73" fmla="*/ 33 h 111"/>
                <a:gd name="T74" fmla="*/ 29 w 85"/>
                <a:gd name="T75" fmla="*/ 29 h 111"/>
                <a:gd name="T76" fmla="*/ 32 w 85"/>
                <a:gd name="T77" fmla="*/ 23 h 111"/>
                <a:gd name="T78" fmla="*/ 39 w 85"/>
                <a:gd name="T79" fmla="*/ 16 h 111"/>
                <a:gd name="T80" fmla="*/ 39 w 85"/>
                <a:gd name="T81" fmla="*/ 13 h 111"/>
                <a:gd name="T82" fmla="*/ 48 w 85"/>
                <a:gd name="T83" fmla="*/ 6 h 1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5" h="111">
                  <a:moveTo>
                    <a:pt x="55" y="0"/>
                  </a:moveTo>
                  <a:lnTo>
                    <a:pt x="58" y="0"/>
                  </a:lnTo>
                  <a:lnTo>
                    <a:pt x="59" y="2"/>
                  </a:lnTo>
                  <a:lnTo>
                    <a:pt x="60" y="4"/>
                  </a:lnTo>
                  <a:lnTo>
                    <a:pt x="60" y="7"/>
                  </a:lnTo>
                  <a:lnTo>
                    <a:pt x="59" y="10"/>
                  </a:lnTo>
                  <a:lnTo>
                    <a:pt x="58" y="13"/>
                  </a:lnTo>
                  <a:lnTo>
                    <a:pt x="55" y="16"/>
                  </a:lnTo>
                  <a:lnTo>
                    <a:pt x="62" y="12"/>
                  </a:lnTo>
                  <a:lnTo>
                    <a:pt x="66" y="9"/>
                  </a:lnTo>
                  <a:lnTo>
                    <a:pt x="69" y="7"/>
                  </a:lnTo>
                  <a:lnTo>
                    <a:pt x="73" y="7"/>
                  </a:lnTo>
                  <a:lnTo>
                    <a:pt x="76" y="9"/>
                  </a:lnTo>
                  <a:lnTo>
                    <a:pt x="78" y="9"/>
                  </a:lnTo>
                  <a:lnTo>
                    <a:pt x="78" y="10"/>
                  </a:lnTo>
                  <a:lnTo>
                    <a:pt x="78" y="12"/>
                  </a:lnTo>
                  <a:lnTo>
                    <a:pt x="75" y="16"/>
                  </a:lnTo>
                  <a:lnTo>
                    <a:pt x="75" y="17"/>
                  </a:lnTo>
                  <a:lnTo>
                    <a:pt x="75" y="19"/>
                  </a:lnTo>
                  <a:lnTo>
                    <a:pt x="79" y="19"/>
                  </a:lnTo>
                  <a:lnTo>
                    <a:pt x="81" y="25"/>
                  </a:lnTo>
                  <a:lnTo>
                    <a:pt x="79" y="30"/>
                  </a:lnTo>
                  <a:lnTo>
                    <a:pt x="82" y="30"/>
                  </a:lnTo>
                  <a:lnTo>
                    <a:pt x="84" y="30"/>
                  </a:lnTo>
                  <a:lnTo>
                    <a:pt x="85" y="33"/>
                  </a:lnTo>
                  <a:lnTo>
                    <a:pt x="84" y="33"/>
                  </a:lnTo>
                  <a:lnTo>
                    <a:pt x="79" y="33"/>
                  </a:lnTo>
                  <a:lnTo>
                    <a:pt x="76" y="32"/>
                  </a:lnTo>
                  <a:lnTo>
                    <a:pt x="75" y="33"/>
                  </a:lnTo>
                  <a:lnTo>
                    <a:pt x="72" y="35"/>
                  </a:lnTo>
                  <a:lnTo>
                    <a:pt x="71" y="36"/>
                  </a:lnTo>
                  <a:lnTo>
                    <a:pt x="66" y="40"/>
                  </a:lnTo>
                  <a:lnTo>
                    <a:pt x="65" y="46"/>
                  </a:lnTo>
                  <a:lnTo>
                    <a:pt x="65" y="50"/>
                  </a:lnTo>
                  <a:lnTo>
                    <a:pt x="63" y="55"/>
                  </a:lnTo>
                  <a:lnTo>
                    <a:pt x="63" y="58"/>
                  </a:lnTo>
                  <a:lnTo>
                    <a:pt x="63" y="61"/>
                  </a:lnTo>
                  <a:lnTo>
                    <a:pt x="65" y="63"/>
                  </a:lnTo>
                  <a:lnTo>
                    <a:pt x="68" y="69"/>
                  </a:lnTo>
                  <a:lnTo>
                    <a:pt x="69" y="74"/>
                  </a:lnTo>
                  <a:lnTo>
                    <a:pt x="69" y="76"/>
                  </a:lnTo>
                  <a:lnTo>
                    <a:pt x="68" y="78"/>
                  </a:lnTo>
                  <a:lnTo>
                    <a:pt x="66" y="79"/>
                  </a:lnTo>
                  <a:lnTo>
                    <a:pt x="63" y="82"/>
                  </a:lnTo>
                  <a:lnTo>
                    <a:pt x="62" y="84"/>
                  </a:lnTo>
                  <a:lnTo>
                    <a:pt x="65" y="85"/>
                  </a:lnTo>
                  <a:lnTo>
                    <a:pt x="66" y="86"/>
                  </a:lnTo>
                  <a:lnTo>
                    <a:pt x="66" y="88"/>
                  </a:lnTo>
                  <a:lnTo>
                    <a:pt x="65" y="89"/>
                  </a:lnTo>
                  <a:lnTo>
                    <a:pt x="63" y="89"/>
                  </a:lnTo>
                  <a:lnTo>
                    <a:pt x="62" y="88"/>
                  </a:lnTo>
                  <a:lnTo>
                    <a:pt x="60" y="86"/>
                  </a:lnTo>
                  <a:lnTo>
                    <a:pt x="58" y="85"/>
                  </a:lnTo>
                  <a:lnTo>
                    <a:pt x="58" y="91"/>
                  </a:lnTo>
                  <a:lnTo>
                    <a:pt x="53" y="91"/>
                  </a:lnTo>
                  <a:lnTo>
                    <a:pt x="49" y="91"/>
                  </a:lnTo>
                  <a:lnTo>
                    <a:pt x="49" y="99"/>
                  </a:lnTo>
                  <a:lnTo>
                    <a:pt x="48" y="99"/>
                  </a:lnTo>
                  <a:lnTo>
                    <a:pt x="45" y="99"/>
                  </a:lnTo>
                  <a:lnTo>
                    <a:pt x="40" y="99"/>
                  </a:lnTo>
                  <a:lnTo>
                    <a:pt x="39" y="99"/>
                  </a:lnTo>
                  <a:lnTo>
                    <a:pt x="35" y="102"/>
                  </a:lnTo>
                  <a:lnTo>
                    <a:pt x="32" y="105"/>
                  </a:lnTo>
                  <a:lnTo>
                    <a:pt x="30" y="107"/>
                  </a:lnTo>
                  <a:lnTo>
                    <a:pt x="30" y="109"/>
                  </a:lnTo>
                  <a:lnTo>
                    <a:pt x="27" y="111"/>
                  </a:lnTo>
                  <a:lnTo>
                    <a:pt x="26" y="111"/>
                  </a:lnTo>
                  <a:lnTo>
                    <a:pt x="23" y="108"/>
                  </a:lnTo>
                  <a:lnTo>
                    <a:pt x="23" y="107"/>
                  </a:lnTo>
                  <a:lnTo>
                    <a:pt x="22" y="105"/>
                  </a:lnTo>
                  <a:lnTo>
                    <a:pt x="20" y="104"/>
                  </a:lnTo>
                  <a:lnTo>
                    <a:pt x="19" y="104"/>
                  </a:lnTo>
                  <a:lnTo>
                    <a:pt x="17" y="105"/>
                  </a:lnTo>
                  <a:lnTo>
                    <a:pt x="16" y="107"/>
                  </a:lnTo>
                  <a:lnTo>
                    <a:pt x="13" y="107"/>
                  </a:lnTo>
                  <a:lnTo>
                    <a:pt x="13" y="109"/>
                  </a:lnTo>
                  <a:lnTo>
                    <a:pt x="9" y="109"/>
                  </a:lnTo>
                  <a:lnTo>
                    <a:pt x="9" y="108"/>
                  </a:lnTo>
                  <a:lnTo>
                    <a:pt x="10" y="105"/>
                  </a:lnTo>
                  <a:lnTo>
                    <a:pt x="6" y="104"/>
                  </a:lnTo>
                  <a:lnTo>
                    <a:pt x="4" y="104"/>
                  </a:lnTo>
                  <a:lnTo>
                    <a:pt x="4" y="102"/>
                  </a:lnTo>
                  <a:lnTo>
                    <a:pt x="3" y="99"/>
                  </a:lnTo>
                  <a:lnTo>
                    <a:pt x="0" y="94"/>
                  </a:lnTo>
                  <a:lnTo>
                    <a:pt x="3" y="94"/>
                  </a:lnTo>
                  <a:lnTo>
                    <a:pt x="9" y="94"/>
                  </a:lnTo>
                  <a:lnTo>
                    <a:pt x="12" y="84"/>
                  </a:lnTo>
                  <a:lnTo>
                    <a:pt x="14" y="76"/>
                  </a:lnTo>
                  <a:lnTo>
                    <a:pt x="22" y="61"/>
                  </a:lnTo>
                  <a:lnTo>
                    <a:pt x="13" y="61"/>
                  </a:lnTo>
                  <a:lnTo>
                    <a:pt x="9" y="61"/>
                  </a:lnTo>
                  <a:lnTo>
                    <a:pt x="4" y="56"/>
                  </a:lnTo>
                  <a:lnTo>
                    <a:pt x="3" y="52"/>
                  </a:lnTo>
                  <a:lnTo>
                    <a:pt x="4" y="50"/>
                  </a:lnTo>
                  <a:lnTo>
                    <a:pt x="6" y="49"/>
                  </a:lnTo>
                  <a:lnTo>
                    <a:pt x="6" y="46"/>
                  </a:lnTo>
                  <a:lnTo>
                    <a:pt x="10" y="46"/>
                  </a:lnTo>
                  <a:lnTo>
                    <a:pt x="16" y="46"/>
                  </a:lnTo>
                  <a:lnTo>
                    <a:pt x="16" y="45"/>
                  </a:lnTo>
                  <a:lnTo>
                    <a:pt x="16" y="43"/>
                  </a:lnTo>
                  <a:lnTo>
                    <a:pt x="16" y="40"/>
                  </a:lnTo>
                  <a:lnTo>
                    <a:pt x="16" y="39"/>
                  </a:lnTo>
                  <a:lnTo>
                    <a:pt x="16" y="38"/>
                  </a:lnTo>
                  <a:lnTo>
                    <a:pt x="13" y="38"/>
                  </a:lnTo>
                  <a:lnTo>
                    <a:pt x="10" y="38"/>
                  </a:lnTo>
                  <a:lnTo>
                    <a:pt x="12" y="33"/>
                  </a:lnTo>
                  <a:lnTo>
                    <a:pt x="10" y="27"/>
                  </a:lnTo>
                  <a:lnTo>
                    <a:pt x="13" y="27"/>
                  </a:lnTo>
                  <a:lnTo>
                    <a:pt x="14" y="30"/>
                  </a:lnTo>
                  <a:lnTo>
                    <a:pt x="16" y="33"/>
                  </a:lnTo>
                  <a:lnTo>
                    <a:pt x="22" y="33"/>
                  </a:lnTo>
                  <a:lnTo>
                    <a:pt x="24" y="32"/>
                  </a:lnTo>
                  <a:lnTo>
                    <a:pt x="27" y="30"/>
                  </a:lnTo>
                  <a:lnTo>
                    <a:pt x="29" y="29"/>
                  </a:lnTo>
                  <a:lnTo>
                    <a:pt x="30" y="26"/>
                  </a:lnTo>
                  <a:lnTo>
                    <a:pt x="32" y="25"/>
                  </a:lnTo>
                  <a:lnTo>
                    <a:pt x="32" y="23"/>
                  </a:lnTo>
                  <a:lnTo>
                    <a:pt x="33" y="22"/>
                  </a:lnTo>
                  <a:lnTo>
                    <a:pt x="39" y="22"/>
                  </a:lnTo>
                  <a:lnTo>
                    <a:pt x="39" y="16"/>
                  </a:lnTo>
                  <a:lnTo>
                    <a:pt x="33" y="16"/>
                  </a:lnTo>
                  <a:lnTo>
                    <a:pt x="36" y="14"/>
                  </a:lnTo>
                  <a:lnTo>
                    <a:pt x="39" y="13"/>
                  </a:lnTo>
                  <a:lnTo>
                    <a:pt x="39" y="4"/>
                  </a:lnTo>
                  <a:lnTo>
                    <a:pt x="43" y="6"/>
                  </a:lnTo>
                  <a:lnTo>
                    <a:pt x="48" y="6"/>
                  </a:lnTo>
                  <a:lnTo>
                    <a:pt x="50" y="7"/>
                  </a:lnTo>
                  <a:lnTo>
                    <a:pt x="55" y="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0" name="Freeform 25"/>
            <p:cNvSpPr>
              <a:spLocks/>
            </p:cNvSpPr>
            <p:nvPr/>
          </p:nvSpPr>
          <p:spPr bwMode="auto">
            <a:xfrm>
              <a:off x="4621" y="3265"/>
              <a:ext cx="716" cy="528"/>
            </a:xfrm>
            <a:custGeom>
              <a:avLst/>
              <a:gdLst>
                <a:gd name="T0" fmla="*/ 396 w 716"/>
                <a:gd name="T1" fmla="*/ 21 h 528"/>
                <a:gd name="T2" fmla="*/ 413 w 716"/>
                <a:gd name="T3" fmla="*/ 37 h 528"/>
                <a:gd name="T4" fmla="*/ 407 w 716"/>
                <a:gd name="T5" fmla="*/ 56 h 528"/>
                <a:gd name="T6" fmla="*/ 422 w 716"/>
                <a:gd name="T7" fmla="*/ 106 h 528"/>
                <a:gd name="T8" fmla="*/ 461 w 716"/>
                <a:gd name="T9" fmla="*/ 132 h 528"/>
                <a:gd name="T10" fmla="*/ 481 w 716"/>
                <a:gd name="T11" fmla="*/ 148 h 528"/>
                <a:gd name="T12" fmla="*/ 494 w 716"/>
                <a:gd name="T13" fmla="*/ 135 h 528"/>
                <a:gd name="T14" fmla="*/ 507 w 716"/>
                <a:gd name="T15" fmla="*/ 97 h 528"/>
                <a:gd name="T16" fmla="*/ 521 w 716"/>
                <a:gd name="T17" fmla="*/ 0 h 528"/>
                <a:gd name="T18" fmla="*/ 549 w 716"/>
                <a:gd name="T19" fmla="*/ 76 h 528"/>
                <a:gd name="T20" fmla="*/ 576 w 716"/>
                <a:gd name="T21" fmla="*/ 90 h 528"/>
                <a:gd name="T22" fmla="*/ 589 w 716"/>
                <a:gd name="T23" fmla="*/ 142 h 528"/>
                <a:gd name="T24" fmla="*/ 625 w 716"/>
                <a:gd name="T25" fmla="*/ 195 h 528"/>
                <a:gd name="T26" fmla="*/ 632 w 716"/>
                <a:gd name="T27" fmla="*/ 217 h 528"/>
                <a:gd name="T28" fmla="*/ 652 w 716"/>
                <a:gd name="T29" fmla="*/ 253 h 528"/>
                <a:gd name="T30" fmla="*/ 688 w 716"/>
                <a:gd name="T31" fmla="*/ 301 h 528"/>
                <a:gd name="T32" fmla="*/ 704 w 716"/>
                <a:gd name="T33" fmla="*/ 360 h 528"/>
                <a:gd name="T34" fmla="*/ 713 w 716"/>
                <a:gd name="T35" fmla="*/ 416 h 528"/>
                <a:gd name="T36" fmla="*/ 707 w 716"/>
                <a:gd name="T37" fmla="*/ 469 h 528"/>
                <a:gd name="T38" fmla="*/ 683 w 716"/>
                <a:gd name="T39" fmla="*/ 499 h 528"/>
                <a:gd name="T40" fmla="*/ 671 w 716"/>
                <a:gd name="T41" fmla="*/ 528 h 528"/>
                <a:gd name="T42" fmla="*/ 432 w 716"/>
                <a:gd name="T43" fmla="*/ 502 h 528"/>
                <a:gd name="T44" fmla="*/ 387 w 716"/>
                <a:gd name="T45" fmla="*/ 522 h 528"/>
                <a:gd name="T46" fmla="*/ 373 w 716"/>
                <a:gd name="T47" fmla="*/ 496 h 528"/>
                <a:gd name="T48" fmla="*/ 366 w 716"/>
                <a:gd name="T49" fmla="*/ 482 h 528"/>
                <a:gd name="T50" fmla="*/ 334 w 716"/>
                <a:gd name="T51" fmla="*/ 475 h 528"/>
                <a:gd name="T52" fmla="*/ 284 w 716"/>
                <a:gd name="T53" fmla="*/ 470 h 528"/>
                <a:gd name="T54" fmla="*/ 226 w 716"/>
                <a:gd name="T55" fmla="*/ 483 h 528"/>
                <a:gd name="T56" fmla="*/ 209 w 716"/>
                <a:gd name="T57" fmla="*/ 499 h 528"/>
                <a:gd name="T58" fmla="*/ 189 w 716"/>
                <a:gd name="T59" fmla="*/ 515 h 528"/>
                <a:gd name="T60" fmla="*/ 160 w 716"/>
                <a:gd name="T61" fmla="*/ 521 h 528"/>
                <a:gd name="T62" fmla="*/ 109 w 716"/>
                <a:gd name="T63" fmla="*/ 521 h 528"/>
                <a:gd name="T64" fmla="*/ 43 w 716"/>
                <a:gd name="T65" fmla="*/ 516 h 528"/>
                <a:gd name="T66" fmla="*/ 36 w 716"/>
                <a:gd name="T67" fmla="*/ 442 h 528"/>
                <a:gd name="T68" fmla="*/ 30 w 716"/>
                <a:gd name="T69" fmla="*/ 393 h 528"/>
                <a:gd name="T70" fmla="*/ 17 w 716"/>
                <a:gd name="T71" fmla="*/ 364 h 528"/>
                <a:gd name="T72" fmla="*/ 13 w 716"/>
                <a:gd name="T73" fmla="*/ 344 h 528"/>
                <a:gd name="T74" fmla="*/ 14 w 716"/>
                <a:gd name="T75" fmla="*/ 319 h 528"/>
                <a:gd name="T76" fmla="*/ 0 w 716"/>
                <a:gd name="T77" fmla="*/ 292 h 528"/>
                <a:gd name="T78" fmla="*/ 9 w 716"/>
                <a:gd name="T79" fmla="*/ 259 h 528"/>
                <a:gd name="T80" fmla="*/ 20 w 716"/>
                <a:gd name="T81" fmla="*/ 249 h 528"/>
                <a:gd name="T82" fmla="*/ 60 w 716"/>
                <a:gd name="T83" fmla="*/ 218 h 528"/>
                <a:gd name="T84" fmla="*/ 88 w 716"/>
                <a:gd name="T85" fmla="*/ 205 h 528"/>
                <a:gd name="T86" fmla="*/ 108 w 716"/>
                <a:gd name="T87" fmla="*/ 194 h 528"/>
                <a:gd name="T88" fmla="*/ 147 w 716"/>
                <a:gd name="T89" fmla="*/ 177 h 528"/>
                <a:gd name="T90" fmla="*/ 166 w 716"/>
                <a:gd name="T91" fmla="*/ 126 h 528"/>
                <a:gd name="T92" fmla="*/ 191 w 716"/>
                <a:gd name="T93" fmla="*/ 128 h 528"/>
                <a:gd name="T94" fmla="*/ 204 w 716"/>
                <a:gd name="T95" fmla="*/ 106 h 528"/>
                <a:gd name="T96" fmla="*/ 217 w 716"/>
                <a:gd name="T97" fmla="*/ 96 h 528"/>
                <a:gd name="T98" fmla="*/ 222 w 716"/>
                <a:gd name="T99" fmla="*/ 82 h 528"/>
                <a:gd name="T100" fmla="*/ 235 w 716"/>
                <a:gd name="T101" fmla="*/ 64 h 528"/>
                <a:gd name="T102" fmla="*/ 263 w 716"/>
                <a:gd name="T103" fmla="*/ 86 h 528"/>
                <a:gd name="T104" fmla="*/ 285 w 716"/>
                <a:gd name="T105" fmla="*/ 87 h 528"/>
                <a:gd name="T106" fmla="*/ 298 w 716"/>
                <a:gd name="T107" fmla="*/ 59 h 528"/>
                <a:gd name="T108" fmla="*/ 305 w 716"/>
                <a:gd name="T109" fmla="*/ 41 h 528"/>
                <a:gd name="T110" fmla="*/ 327 w 716"/>
                <a:gd name="T111" fmla="*/ 25 h 528"/>
                <a:gd name="T112" fmla="*/ 337 w 716"/>
                <a:gd name="T113" fmla="*/ 11 h 528"/>
                <a:gd name="T114" fmla="*/ 351 w 716"/>
                <a:gd name="T115" fmla="*/ 14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16" h="528">
                  <a:moveTo>
                    <a:pt x="361" y="10"/>
                  </a:moveTo>
                  <a:lnTo>
                    <a:pt x="364" y="13"/>
                  </a:lnTo>
                  <a:lnTo>
                    <a:pt x="364" y="14"/>
                  </a:lnTo>
                  <a:lnTo>
                    <a:pt x="366" y="15"/>
                  </a:lnTo>
                  <a:lnTo>
                    <a:pt x="369" y="17"/>
                  </a:lnTo>
                  <a:lnTo>
                    <a:pt x="373" y="18"/>
                  </a:lnTo>
                  <a:lnTo>
                    <a:pt x="374" y="18"/>
                  </a:lnTo>
                  <a:lnTo>
                    <a:pt x="373" y="18"/>
                  </a:lnTo>
                  <a:lnTo>
                    <a:pt x="389" y="21"/>
                  </a:lnTo>
                  <a:lnTo>
                    <a:pt x="396" y="21"/>
                  </a:lnTo>
                  <a:lnTo>
                    <a:pt x="403" y="21"/>
                  </a:lnTo>
                  <a:lnTo>
                    <a:pt x="406" y="27"/>
                  </a:lnTo>
                  <a:lnTo>
                    <a:pt x="416" y="23"/>
                  </a:lnTo>
                  <a:lnTo>
                    <a:pt x="419" y="21"/>
                  </a:lnTo>
                  <a:lnTo>
                    <a:pt x="422" y="27"/>
                  </a:lnTo>
                  <a:lnTo>
                    <a:pt x="422" y="31"/>
                  </a:lnTo>
                  <a:lnTo>
                    <a:pt x="422" y="33"/>
                  </a:lnTo>
                  <a:lnTo>
                    <a:pt x="420" y="34"/>
                  </a:lnTo>
                  <a:lnTo>
                    <a:pt x="418" y="36"/>
                  </a:lnTo>
                  <a:lnTo>
                    <a:pt x="413" y="37"/>
                  </a:lnTo>
                  <a:lnTo>
                    <a:pt x="413" y="40"/>
                  </a:lnTo>
                  <a:lnTo>
                    <a:pt x="413" y="41"/>
                  </a:lnTo>
                  <a:lnTo>
                    <a:pt x="415" y="41"/>
                  </a:lnTo>
                  <a:lnTo>
                    <a:pt x="416" y="43"/>
                  </a:lnTo>
                  <a:lnTo>
                    <a:pt x="416" y="51"/>
                  </a:lnTo>
                  <a:lnTo>
                    <a:pt x="409" y="50"/>
                  </a:lnTo>
                  <a:lnTo>
                    <a:pt x="403" y="51"/>
                  </a:lnTo>
                  <a:lnTo>
                    <a:pt x="405" y="53"/>
                  </a:lnTo>
                  <a:lnTo>
                    <a:pt x="406" y="54"/>
                  </a:lnTo>
                  <a:lnTo>
                    <a:pt x="407" y="56"/>
                  </a:lnTo>
                  <a:lnTo>
                    <a:pt x="407" y="57"/>
                  </a:lnTo>
                  <a:lnTo>
                    <a:pt x="406" y="63"/>
                  </a:lnTo>
                  <a:lnTo>
                    <a:pt x="406" y="69"/>
                  </a:lnTo>
                  <a:lnTo>
                    <a:pt x="400" y="70"/>
                  </a:lnTo>
                  <a:lnTo>
                    <a:pt x="400" y="80"/>
                  </a:lnTo>
                  <a:lnTo>
                    <a:pt x="400" y="90"/>
                  </a:lnTo>
                  <a:lnTo>
                    <a:pt x="409" y="95"/>
                  </a:lnTo>
                  <a:lnTo>
                    <a:pt x="416" y="99"/>
                  </a:lnTo>
                  <a:lnTo>
                    <a:pt x="416" y="103"/>
                  </a:lnTo>
                  <a:lnTo>
                    <a:pt x="422" y="106"/>
                  </a:lnTo>
                  <a:lnTo>
                    <a:pt x="428" y="106"/>
                  </a:lnTo>
                  <a:lnTo>
                    <a:pt x="433" y="108"/>
                  </a:lnTo>
                  <a:lnTo>
                    <a:pt x="439" y="109"/>
                  </a:lnTo>
                  <a:lnTo>
                    <a:pt x="441" y="112"/>
                  </a:lnTo>
                  <a:lnTo>
                    <a:pt x="443" y="115"/>
                  </a:lnTo>
                  <a:lnTo>
                    <a:pt x="448" y="121"/>
                  </a:lnTo>
                  <a:lnTo>
                    <a:pt x="454" y="128"/>
                  </a:lnTo>
                  <a:lnTo>
                    <a:pt x="455" y="131"/>
                  </a:lnTo>
                  <a:lnTo>
                    <a:pt x="458" y="132"/>
                  </a:lnTo>
                  <a:lnTo>
                    <a:pt x="461" y="132"/>
                  </a:lnTo>
                  <a:lnTo>
                    <a:pt x="462" y="132"/>
                  </a:lnTo>
                  <a:lnTo>
                    <a:pt x="465" y="131"/>
                  </a:lnTo>
                  <a:lnTo>
                    <a:pt x="467" y="132"/>
                  </a:lnTo>
                  <a:lnTo>
                    <a:pt x="468" y="135"/>
                  </a:lnTo>
                  <a:lnTo>
                    <a:pt x="469" y="141"/>
                  </a:lnTo>
                  <a:lnTo>
                    <a:pt x="472" y="145"/>
                  </a:lnTo>
                  <a:lnTo>
                    <a:pt x="474" y="146"/>
                  </a:lnTo>
                  <a:lnTo>
                    <a:pt x="475" y="148"/>
                  </a:lnTo>
                  <a:lnTo>
                    <a:pt x="478" y="149"/>
                  </a:lnTo>
                  <a:lnTo>
                    <a:pt x="481" y="148"/>
                  </a:lnTo>
                  <a:lnTo>
                    <a:pt x="485" y="148"/>
                  </a:lnTo>
                  <a:lnTo>
                    <a:pt x="488" y="148"/>
                  </a:lnTo>
                  <a:lnTo>
                    <a:pt x="490" y="146"/>
                  </a:lnTo>
                  <a:lnTo>
                    <a:pt x="491" y="146"/>
                  </a:lnTo>
                  <a:lnTo>
                    <a:pt x="492" y="146"/>
                  </a:lnTo>
                  <a:lnTo>
                    <a:pt x="494" y="145"/>
                  </a:lnTo>
                  <a:lnTo>
                    <a:pt x="494" y="144"/>
                  </a:lnTo>
                  <a:lnTo>
                    <a:pt x="494" y="139"/>
                  </a:lnTo>
                  <a:lnTo>
                    <a:pt x="494" y="136"/>
                  </a:lnTo>
                  <a:lnTo>
                    <a:pt x="494" y="135"/>
                  </a:lnTo>
                  <a:lnTo>
                    <a:pt x="500" y="129"/>
                  </a:lnTo>
                  <a:lnTo>
                    <a:pt x="500" y="125"/>
                  </a:lnTo>
                  <a:lnTo>
                    <a:pt x="500" y="122"/>
                  </a:lnTo>
                  <a:lnTo>
                    <a:pt x="500" y="119"/>
                  </a:lnTo>
                  <a:lnTo>
                    <a:pt x="500" y="116"/>
                  </a:lnTo>
                  <a:lnTo>
                    <a:pt x="500" y="115"/>
                  </a:lnTo>
                  <a:lnTo>
                    <a:pt x="503" y="113"/>
                  </a:lnTo>
                  <a:lnTo>
                    <a:pt x="505" y="112"/>
                  </a:lnTo>
                  <a:lnTo>
                    <a:pt x="507" y="105"/>
                  </a:lnTo>
                  <a:lnTo>
                    <a:pt x="507" y="97"/>
                  </a:lnTo>
                  <a:lnTo>
                    <a:pt x="507" y="83"/>
                  </a:lnTo>
                  <a:lnTo>
                    <a:pt x="505" y="70"/>
                  </a:lnTo>
                  <a:lnTo>
                    <a:pt x="504" y="61"/>
                  </a:lnTo>
                  <a:lnTo>
                    <a:pt x="505" y="54"/>
                  </a:lnTo>
                  <a:lnTo>
                    <a:pt x="511" y="51"/>
                  </a:lnTo>
                  <a:lnTo>
                    <a:pt x="510" y="38"/>
                  </a:lnTo>
                  <a:lnTo>
                    <a:pt x="510" y="27"/>
                  </a:lnTo>
                  <a:lnTo>
                    <a:pt x="511" y="14"/>
                  </a:lnTo>
                  <a:lnTo>
                    <a:pt x="514" y="0"/>
                  </a:lnTo>
                  <a:lnTo>
                    <a:pt x="521" y="0"/>
                  </a:lnTo>
                  <a:lnTo>
                    <a:pt x="530" y="15"/>
                  </a:lnTo>
                  <a:lnTo>
                    <a:pt x="537" y="31"/>
                  </a:lnTo>
                  <a:lnTo>
                    <a:pt x="540" y="40"/>
                  </a:lnTo>
                  <a:lnTo>
                    <a:pt x="543" y="50"/>
                  </a:lnTo>
                  <a:lnTo>
                    <a:pt x="543" y="60"/>
                  </a:lnTo>
                  <a:lnTo>
                    <a:pt x="544" y="73"/>
                  </a:lnTo>
                  <a:lnTo>
                    <a:pt x="546" y="73"/>
                  </a:lnTo>
                  <a:lnTo>
                    <a:pt x="547" y="74"/>
                  </a:lnTo>
                  <a:lnTo>
                    <a:pt x="547" y="76"/>
                  </a:lnTo>
                  <a:lnTo>
                    <a:pt x="549" y="76"/>
                  </a:lnTo>
                  <a:lnTo>
                    <a:pt x="551" y="76"/>
                  </a:lnTo>
                  <a:lnTo>
                    <a:pt x="551" y="70"/>
                  </a:lnTo>
                  <a:lnTo>
                    <a:pt x="560" y="69"/>
                  </a:lnTo>
                  <a:lnTo>
                    <a:pt x="560" y="76"/>
                  </a:lnTo>
                  <a:lnTo>
                    <a:pt x="563" y="76"/>
                  </a:lnTo>
                  <a:lnTo>
                    <a:pt x="564" y="79"/>
                  </a:lnTo>
                  <a:lnTo>
                    <a:pt x="566" y="82"/>
                  </a:lnTo>
                  <a:lnTo>
                    <a:pt x="575" y="82"/>
                  </a:lnTo>
                  <a:lnTo>
                    <a:pt x="576" y="86"/>
                  </a:lnTo>
                  <a:lnTo>
                    <a:pt x="576" y="90"/>
                  </a:lnTo>
                  <a:lnTo>
                    <a:pt x="575" y="97"/>
                  </a:lnTo>
                  <a:lnTo>
                    <a:pt x="573" y="108"/>
                  </a:lnTo>
                  <a:lnTo>
                    <a:pt x="573" y="110"/>
                  </a:lnTo>
                  <a:lnTo>
                    <a:pt x="575" y="115"/>
                  </a:lnTo>
                  <a:lnTo>
                    <a:pt x="576" y="118"/>
                  </a:lnTo>
                  <a:lnTo>
                    <a:pt x="577" y="121"/>
                  </a:lnTo>
                  <a:lnTo>
                    <a:pt x="582" y="125"/>
                  </a:lnTo>
                  <a:lnTo>
                    <a:pt x="585" y="131"/>
                  </a:lnTo>
                  <a:lnTo>
                    <a:pt x="587" y="138"/>
                  </a:lnTo>
                  <a:lnTo>
                    <a:pt x="589" y="142"/>
                  </a:lnTo>
                  <a:lnTo>
                    <a:pt x="589" y="146"/>
                  </a:lnTo>
                  <a:lnTo>
                    <a:pt x="589" y="157"/>
                  </a:lnTo>
                  <a:lnTo>
                    <a:pt x="589" y="167"/>
                  </a:lnTo>
                  <a:lnTo>
                    <a:pt x="589" y="171"/>
                  </a:lnTo>
                  <a:lnTo>
                    <a:pt x="590" y="175"/>
                  </a:lnTo>
                  <a:lnTo>
                    <a:pt x="592" y="177"/>
                  </a:lnTo>
                  <a:lnTo>
                    <a:pt x="593" y="178"/>
                  </a:lnTo>
                  <a:lnTo>
                    <a:pt x="598" y="181"/>
                  </a:lnTo>
                  <a:lnTo>
                    <a:pt x="611" y="188"/>
                  </a:lnTo>
                  <a:lnTo>
                    <a:pt x="625" y="195"/>
                  </a:lnTo>
                  <a:lnTo>
                    <a:pt x="631" y="198"/>
                  </a:lnTo>
                  <a:lnTo>
                    <a:pt x="635" y="201"/>
                  </a:lnTo>
                  <a:lnTo>
                    <a:pt x="635" y="204"/>
                  </a:lnTo>
                  <a:lnTo>
                    <a:pt x="636" y="205"/>
                  </a:lnTo>
                  <a:lnTo>
                    <a:pt x="638" y="207"/>
                  </a:lnTo>
                  <a:lnTo>
                    <a:pt x="638" y="208"/>
                  </a:lnTo>
                  <a:lnTo>
                    <a:pt x="636" y="210"/>
                  </a:lnTo>
                  <a:lnTo>
                    <a:pt x="635" y="211"/>
                  </a:lnTo>
                  <a:lnTo>
                    <a:pt x="634" y="214"/>
                  </a:lnTo>
                  <a:lnTo>
                    <a:pt x="632" y="217"/>
                  </a:lnTo>
                  <a:lnTo>
                    <a:pt x="638" y="217"/>
                  </a:lnTo>
                  <a:lnTo>
                    <a:pt x="639" y="218"/>
                  </a:lnTo>
                  <a:lnTo>
                    <a:pt x="642" y="220"/>
                  </a:lnTo>
                  <a:lnTo>
                    <a:pt x="644" y="221"/>
                  </a:lnTo>
                  <a:lnTo>
                    <a:pt x="644" y="223"/>
                  </a:lnTo>
                  <a:lnTo>
                    <a:pt x="647" y="227"/>
                  </a:lnTo>
                  <a:lnTo>
                    <a:pt x="647" y="231"/>
                  </a:lnTo>
                  <a:lnTo>
                    <a:pt x="647" y="241"/>
                  </a:lnTo>
                  <a:lnTo>
                    <a:pt x="647" y="250"/>
                  </a:lnTo>
                  <a:lnTo>
                    <a:pt x="652" y="253"/>
                  </a:lnTo>
                  <a:lnTo>
                    <a:pt x="658" y="256"/>
                  </a:lnTo>
                  <a:lnTo>
                    <a:pt x="662" y="259"/>
                  </a:lnTo>
                  <a:lnTo>
                    <a:pt x="665" y="260"/>
                  </a:lnTo>
                  <a:lnTo>
                    <a:pt x="668" y="262"/>
                  </a:lnTo>
                  <a:lnTo>
                    <a:pt x="668" y="276"/>
                  </a:lnTo>
                  <a:lnTo>
                    <a:pt x="670" y="283"/>
                  </a:lnTo>
                  <a:lnTo>
                    <a:pt x="671" y="289"/>
                  </a:lnTo>
                  <a:lnTo>
                    <a:pt x="680" y="293"/>
                  </a:lnTo>
                  <a:lnTo>
                    <a:pt x="685" y="298"/>
                  </a:lnTo>
                  <a:lnTo>
                    <a:pt x="688" y="301"/>
                  </a:lnTo>
                  <a:lnTo>
                    <a:pt x="688" y="303"/>
                  </a:lnTo>
                  <a:lnTo>
                    <a:pt x="687" y="306"/>
                  </a:lnTo>
                  <a:lnTo>
                    <a:pt x="687" y="309"/>
                  </a:lnTo>
                  <a:lnTo>
                    <a:pt x="687" y="311"/>
                  </a:lnTo>
                  <a:lnTo>
                    <a:pt x="688" y="312"/>
                  </a:lnTo>
                  <a:lnTo>
                    <a:pt x="704" y="322"/>
                  </a:lnTo>
                  <a:lnTo>
                    <a:pt x="706" y="328"/>
                  </a:lnTo>
                  <a:lnTo>
                    <a:pt x="707" y="334"/>
                  </a:lnTo>
                  <a:lnTo>
                    <a:pt x="706" y="347"/>
                  </a:lnTo>
                  <a:lnTo>
                    <a:pt x="704" y="360"/>
                  </a:lnTo>
                  <a:lnTo>
                    <a:pt x="704" y="365"/>
                  </a:lnTo>
                  <a:lnTo>
                    <a:pt x="704" y="370"/>
                  </a:lnTo>
                  <a:lnTo>
                    <a:pt x="706" y="374"/>
                  </a:lnTo>
                  <a:lnTo>
                    <a:pt x="708" y="380"/>
                  </a:lnTo>
                  <a:lnTo>
                    <a:pt x="710" y="384"/>
                  </a:lnTo>
                  <a:lnTo>
                    <a:pt x="713" y="388"/>
                  </a:lnTo>
                  <a:lnTo>
                    <a:pt x="714" y="396"/>
                  </a:lnTo>
                  <a:lnTo>
                    <a:pt x="716" y="401"/>
                  </a:lnTo>
                  <a:lnTo>
                    <a:pt x="716" y="406"/>
                  </a:lnTo>
                  <a:lnTo>
                    <a:pt x="713" y="416"/>
                  </a:lnTo>
                  <a:lnTo>
                    <a:pt x="707" y="416"/>
                  </a:lnTo>
                  <a:lnTo>
                    <a:pt x="707" y="424"/>
                  </a:lnTo>
                  <a:lnTo>
                    <a:pt x="707" y="433"/>
                  </a:lnTo>
                  <a:lnTo>
                    <a:pt x="707" y="440"/>
                  </a:lnTo>
                  <a:lnTo>
                    <a:pt x="707" y="444"/>
                  </a:lnTo>
                  <a:lnTo>
                    <a:pt x="707" y="447"/>
                  </a:lnTo>
                  <a:lnTo>
                    <a:pt x="707" y="452"/>
                  </a:lnTo>
                  <a:lnTo>
                    <a:pt x="707" y="457"/>
                  </a:lnTo>
                  <a:lnTo>
                    <a:pt x="707" y="463"/>
                  </a:lnTo>
                  <a:lnTo>
                    <a:pt x="707" y="469"/>
                  </a:lnTo>
                  <a:lnTo>
                    <a:pt x="706" y="472"/>
                  </a:lnTo>
                  <a:lnTo>
                    <a:pt x="704" y="478"/>
                  </a:lnTo>
                  <a:lnTo>
                    <a:pt x="698" y="478"/>
                  </a:lnTo>
                  <a:lnTo>
                    <a:pt x="698" y="480"/>
                  </a:lnTo>
                  <a:lnTo>
                    <a:pt x="697" y="483"/>
                  </a:lnTo>
                  <a:lnTo>
                    <a:pt x="698" y="486"/>
                  </a:lnTo>
                  <a:lnTo>
                    <a:pt x="698" y="485"/>
                  </a:lnTo>
                  <a:lnTo>
                    <a:pt x="698" y="491"/>
                  </a:lnTo>
                  <a:lnTo>
                    <a:pt x="688" y="496"/>
                  </a:lnTo>
                  <a:lnTo>
                    <a:pt x="683" y="499"/>
                  </a:lnTo>
                  <a:lnTo>
                    <a:pt x="681" y="501"/>
                  </a:lnTo>
                  <a:lnTo>
                    <a:pt x="680" y="502"/>
                  </a:lnTo>
                  <a:lnTo>
                    <a:pt x="680" y="506"/>
                  </a:lnTo>
                  <a:lnTo>
                    <a:pt x="680" y="511"/>
                  </a:lnTo>
                  <a:lnTo>
                    <a:pt x="675" y="511"/>
                  </a:lnTo>
                  <a:lnTo>
                    <a:pt x="671" y="511"/>
                  </a:lnTo>
                  <a:lnTo>
                    <a:pt x="671" y="514"/>
                  </a:lnTo>
                  <a:lnTo>
                    <a:pt x="671" y="518"/>
                  </a:lnTo>
                  <a:lnTo>
                    <a:pt x="671" y="524"/>
                  </a:lnTo>
                  <a:lnTo>
                    <a:pt x="671" y="528"/>
                  </a:lnTo>
                  <a:lnTo>
                    <a:pt x="429" y="528"/>
                  </a:lnTo>
                  <a:lnTo>
                    <a:pt x="432" y="521"/>
                  </a:lnTo>
                  <a:lnTo>
                    <a:pt x="436" y="511"/>
                  </a:lnTo>
                  <a:lnTo>
                    <a:pt x="438" y="505"/>
                  </a:lnTo>
                  <a:lnTo>
                    <a:pt x="438" y="502"/>
                  </a:lnTo>
                  <a:lnTo>
                    <a:pt x="438" y="501"/>
                  </a:lnTo>
                  <a:lnTo>
                    <a:pt x="436" y="499"/>
                  </a:lnTo>
                  <a:lnTo>
                    <a:pt x="433" y="499"/>
                  </a:lnTo>
                  <a:lnTo>
                    <a:pt x="432" y="501"/>
                  </a:lnTo>
                  <a:lnTo>
                    <a:pt x="432" y="502"/>
                  </a:lnTo>
                  <a:lnTo>
                    <a:pt x="429" y="506"/>
                  </a:lnTo>
                  <a:lnTo>
                    <a:pt x="428" y="511"/>
                  </a:lnTo>
                  <a:lnTo>
                    <a:pt x="425" y="514"/>
                  </a:lnTo>
                  <a:lnTo>
                    <a:pt x="423" y="514"/>
                  </a:lnTo>
                  <a:lnTo>
                    <a:pt x="420" y="514"/>
                  </a:lnTo>
                  <a:lnTo>
                    <a:pt x="419" y="514"/>
                  </a:lnTo>
                  <a:lnTo>
                    <a:pt x="416" y="514"/>
                  </a:lnTo>
                  <a:lnTo>
                    <a:pt x="406" y="528"/>
                  </a:lnTo>
                  <a:lnTo>
                    <a:pt x="390" y="528"/>
                  </a:lnTo>
                  <a:lnTo>
                    <a:pt x="387" y="522"/>
                  </a:lnTo>
                  <a:lnTo>
                    <a:pt x="387" y="516"/>
                  </a:lnTo>
                  <a:lnTo>
                    <a:pt x="387" y="511"/>
                  </a:lnTo>
                  <a:lnTo>
                    <a:pt x="386" y="505"/>
                  </a:lnTo>
                  <a:lnTo>
                    <a:pt x="380" y="504"/>
                  </a:lnTo>
                  <a:lnTo>
                    <a:pt x="373" y="502"/>
                  </a:lnTo>
                  <a:lnTo>
                    <a:pt x="373" y="501"/>
                  </a:lnTo>
                  <a:lnTo>
                    <a:pt x="371" y="499"/>
                  </a:lnTo>
                  <a:lnTo>
                    <a:pt x="370" y="496"/>
                  </a:lnTo>
                  <a:lnTo>
                    <a:pt x="373" y="498"/>
                  </a:lnTo>
                  <a:lnTo>
                    <a:pt x="373" y="496"/>
                  </a:lnTo>
                  <a:lnTo>
                    <a:pt x="371" y="495"/>
                  </a:lnTo>
                  <a:lnTo>
                    <a:pt x="373" y="493"/>
                  </a:lnTo>
                  <a:lnTo>
                    <a:pt x="374" y="492"/>
                  </a:lnTo>
                  <a:lnTo>
                    <a:pt x="376" y="491"/>
                  </a:lnTo>
                  <a:lnTo>
                    <a:pt x="374" y="489"/>
                  </a:lnTo>
                  <a:lnTo>
                    <a:pt x="373" y="489"/>
                  </a:lnTo>
                  <a:lnTo>
                    <a:pt x="364" y="488"/>
                  </a:lnTo>
                  <a:lnTo>
                    <a:pt x="366" y="486"/>
                  </a:lnTo>
                  <a:lnTo>
                    <a:pt x="367" y="483"/>
                  </a:lnTo>
                  <a:lnTo>
                    <a:pt x="366" y="482"/>
                  </a:lnTo>
                  <a:lnTo>
                    <a:pt x="364" y="480"/>
                  </a:lnTo>
                  <a:lnTo>
                    <a:pt x="364" y="478"/>
                  </a:lnTo>
                  <a:lnTo>
                    <a:pt x="360" y="476"/>
                  </a:lnTo>
                  <a:lnTo>
                    <a:pt x="357" y="476"/>
                  </a:lnTo>
                  <a:lnTo>
                    <a:pt x="350" y="476"/>
                  </a:lnTo>
                  <a:lnTo>
                    <a:pt x="343" y="478"/>
                  </a:lnTo>
                  <a:lnTo>
                    <a:pt x="340" y="478"/>
                  </a:lnTo>
                  <a:lnTo>
                    <a:pt x="337" y="478"/>
                  </a:lnTo>
                  <a:lnTo>
                    <a:pt x="335" y="476"/>
                  </a:lnTo>
                  <a:lnTo>
                    <a:pt x="334" y="475"/>
                  </a:lnTo>
                  <a:lnTo>
                    <a:pt x="331" y="470"/>
                  </a:lnTo>
                  <a:lnTo>
                    <a:pt x="330" y="466"/>
                  </a:lnTo>
                  <a:lnTo>
                    <a:pt x="327" y="465"/>
                  </a:lnTo>
                  <a:lnTo>
                    <a:pt x="325" y="463"/>
                  </a:lnTo>
                  <a:lnTo>
                    <a:pt x="321" y="463"/>
                  </a:lnTo>
                  <a:lnTo>
                    <a:pt x="317" y="463"/>
                  </a:lnTo>
                  <a:lnTo>
                    <a:pt x="312" y="463"/>
                  </a:lnTo>
                  <a:lnTo>
                    <a:pt x="307" y="465"/>
                  </a:lnTo>
                  <a:lnTo>
                    <a:pt x="295" y="468"/>
                  </a:lnTo>
                  <a:lnTo>
                    <a:pt x="284" y="470"/>
                  </a:lnTo>
                  <a:lnTo>
                    <a:pt x="261" y="479"/>
                  </a:lnTo>
                  <a:lnTo>
                    <a:pt x="251" y="482"/>
                  </a:lnTo>
                  <a:lnTo>
                    <a:pt x="242" y="483"/>
                  </a:lnTo>
                  <a:lnTo>
                    <a:pt x="240" y="482"/>
                  </a:lnTo>
                  <a:lnTo>
                    <a:pt x="238" y="482"/>
                  </a:lnTo>
                  <a:lnTo>
                    <a:pt x="233" y="480"/>
                  </a:lnTo>
                  <a:lnTo>
                    <a:pt x="229" y="479"/>
                  </a:lnTo>
                  <a:lnTo>
                    <a:pt x="227" y="479"/>
                  </a:lnTo>
                  <a:lnTo>
                    <a:pt x="226" y="480"/>
                  </a:lnTo>
                  <a:lnTo>
                    <a:pt x="226" y="483"/>
                  </a:lnTo>
                  <a:lnTo>
                    <a:pt x="223" y="483"/>
                  </a:lnTo>
                  <a:lnTo>
                    <a:pt x="222" y="485"/>
                  </a:lnTo>
                  <a:lnTo>
                    <a:pt x="222" y="486"/>
                  </a:lnTo>
                  <a:lnTo>
                    <a:pt x="220" y="491"/>
                  </a:lnTo>
                  <a:lnTo>
                    <a:pt x="217" y="492"/>
                  </a:lnTo>
                  <a:lnTo>
                    <a:pt x="215" y="492"/>
                  </a:lnTo>
                  <a:lnTo>
                    <a:pt x="212" y="492"/>
                  </a:lnTo>
                  <a:lnTo>
                    <a:pt x="210" y="492"/>
                  </a:lnTo>
                  <a:lnTo>
                    <a:pt x="209" y="493"/>
                  </a:lnTo>
                  <a:lnTo>
                    <a:pt x="209" y="499"/>
                  </a:lnTo>
                  <a:lnTo>
                    <a:pt x="207" y="499"/>
                  </a:lnTo>
                  <a:lnTo>
                    <a:pt x="206" y="499"/>
                  </a:lnTo>
                  <a:lnTo>
                    <a:pt x="203" y="498"/>
                  </a:lnTo>
                  <a:lnTo>
                    <a:pt x="202" y="498"/>
                  </a:lnTo>
                  <a:lnTo>
                    <a:pt x="200" y="498"/>
                  </a:lnTo>
                  <a:lnTo>
                    <a:pt x="196" y="499"/>
                  </a:lnTo>
                  <a:lnTo>
                    <a:pt x="194" y="501"/>
                  </a:lnTo>
                  <a:lnTo>
                    <a:pt x="193" y="504"/>
                  </a:lnTo>
                  <a:lnTo>
                    <a:pt x="190" y="509"/>
                  </a:lnTo>
                  <a:lnTo>
                    <a:pt x="189" y="515"/>
                  </a:lnTo>
                  <a:lnTo>
                    <a:pt x="187" y="518"/>
                  </a:lnTo>
                  <a:lnTo>
                    <a:pt x="184" y="519"/>
                  </a:lnTo>
                  <a:lnTo>
                    <a:pt x="183" y="519"/>
                  </a:lnTo>
                  <a:lnTo>
                    <a:pt x="180" y="519"/>
                  </a:lnTo>
                  <a:lnTo>
                    <a:pt x="177" y="518"/>
                  </a:lnTo>
                  <a:lnTo>
                    <a:pt x="174" y="516"/>
                  </a:lnTo>
                  <a:lnTo>
                    <a:pt x="171" y="516"/>
                  </a:lnTo>
                  <a:lnTo>
                    <a:pt x="166" y="519"/>
                  </a:lnTo>
                  <a:lnTo>
                    <a:pt x="163" y="521"/>
                  </a:lnTo>
                  <a:lnTo>
                    <a:pt x="160" y="521"/>
                  </a:lnTo>
                  <a:lnTo>
                    <a:pt x="158" y="521"/>
                  </a:lnTo>
                  <a:lnTo>
                    <a:pt x="158" y="518"/>
                  </a:lnTo>
                  <a:lnTo>
                    <a:pt x="157" y="516"/>
                  </a:lnTo>
                  <a:lnTo>
                    <a:pt x="154" y="516"/>
                  </a:lnTo>
                  <a:lnTo>
                    <a:pt x="147" y="516"/>
                  </a:lnTo>
                  <a:lnTo>
                    <a:pt x="137" y="519"/>
                  </a:lnTo>
                  <a:lnTo>
                    <a:pt x="128" y="522"/>
                  </a:lnTo>
                  <a:lnTo>
                    <a:pt x="121" y="524"/>
                  </a:lnTo>
                  <a:lnTo>
                    <a:pt x="114" y="522"/>
                  </a:lnTo>
                  <a:lnTo>
                    <a:pt x="109" y="521"/>
                  </a:lnTo>
                  <a:lnTo>
                    <a:pt x="111" y="528"/>
                  </a:lnTo>
                  <a:lnTo>
                    <a:pt x="99" y="528"/>
                  </a:lnTo>
                  <a:lnTo>
                    <a:pt x="98" y="528"/>
                  </a:lnTo>
                  <a:lnTo>
                    <a:pt x="37" y="528"/>
                  </a:lnTo>
                  <a:lnTo>
                    <a:pt x="35" y="525"/>
                  </a:lnTo>
                  <a:lnTo>
                    <a:pt x="33" y="522"/>
                  </a:lnTo>
                  <a:lnTo>
                    <a:pt x="30" y="516"/>
                  </a:lnTo>
                  <a:lnTo>
                    <a:pt x="35" y="515"/>
                  </a:lnTo>
                  <a:lnTo>
                    <a:pt x="39" y="515"/>
                  </a:lnTo>
                  <a:lnTo>
                    <a:pt x="43" y="516"/>
                  </a:lnTo>
                  <a:lnTo>
                    <a:pt x="45" y="502"/>
                  </a:lnTo>
                  <a:lnTo>
                    <a:pt x="46" y="491"/>
                  </a:lnTo>
                  <a:lnTo>
                    <a:pt x="47" y="479"/>
                  </a:lnTo>
                  <a:lnTo>
                    <a:pt x="47" y="473"/>
                  </a:lnTo>
                  <a:lnTo>
                    <a:pt x="46" y="469"/>
                  </a:lnTo>
                  <a:lnTo>
                    <a:pt x="43" y="469"/>
                  </a:lnTo>
                  <a:lnTo>
                    <a:pt x="43" y="456"/>
                  </a:lnTo>
                  <a:lnTo>
                    <a:pt x="42" y="450"/>
                  </a:lnTo>
                  <a:lnTo>
                    <a:pt x="40" y="444"/>
                  </a:lnTo>
                  <a:lnTo>
                    <a:pt x="36" y="442"/>
                  </a:lnTo>
                  <a:lnTo>
                    <a:pt x="35" y="427"/>
                  </a:lnTo>
                  <a:lnTo>
                    <a:pt x="35" y="417"/>
                  </a:lnTo>
                  <a:lnTo>
                    <a:pt x="33" y="413"/>
                  </a:lnTo>
                  <a:lnTo>
                    <a:pt x="33" y="408"/>
                  </a:lnTo>
                  <a:lnTo>
                    <a:pt x="30" y="404"/>
                  </a:lnTo>
                  <a:lnTo>
                    <a:pt x="27" y="400"/>
                  </a:lnTo>
                  <a:lnTo>
                    <a:pt x="27" y="398"/>
                  </a:lnTo>
                  <a:lnTo>
                    <a:pt x="29" y="397"/>
                  </a:lnTo>
                  <a:lnTo>
                    <a:pt x="30" y="394"/>
                  </a:lnTo>
                  <a:lnTo>
                    <a:pt x="30" y="393"/>
                  </a:lnTo>
                  <a:lnTo>
                    <a:pt x="30" y="391"/>
                  </a:lnTo>
                  <a:lnTo>
                    <a:pt x="27" y="390"/>
                  </a:lnTo>
                  <a:lnTo>
                    <a:pt x="24" y="387"/>
                  </a:lnTo>
                  <a:lnTo>
                    <a:pt x="20" y="385"/>
                  </a:lnTo>
                  <a:lnTo>
                    <a:pt x="19" y="383"/>
                  </a:lnTo>
                  <a:lnTo>
                    <a:pt x="19" y="380"/>
                  </a:lnTo>
                  <a:lnTo>
                    <a:pt x="19" y="375"/>
                  </a:lnTo>
                  <a:lnTo>
                    <a:pt x="19" y="371"/>
                  </a:lnTo>
                  <a:lnTo>
                    <a:pt x="19" y="367"/>
                  </a:lnTo>
                  <a:lnTo>
                    <a:pt x="17" y="364"/>
                  </a:lnTo>
                  <a:lnTo>
                    <a:pt x="16" y="362"/>
                  </a:lnTo>
                  <a:lnTo>
                    <a:pt x="11" y="358"/>
                  </a:lnTo>
                  <a:lnTo>
                    <a:pt x="6" y="354"/>
                  </a:lnTo>
                  <a:lnTo>
                    <a:pt x="1" y="349"/>
                  </a:lnTo>
                  <a:lnTo>
                    <a:pt x="1" y="345"/>
                  </a:lnTo>
                  <a:lnTo>
                    <a:pt x="7" y="347"/>
                  </a:lnTo>
                  <a:lnTo>
                    <a:pt x="14" y="349"/>
                  </a:lnTo>
                  <a:lnTo>
                    <a:pt x="17" y="349"/>
                  </a:lnTo>
                  <a:lnTo>
                    <a:pt x="17" y="348"/>
                  </a:lnTo>
                  <a:lnTo>
                    <a:pt x="13" y="344"/>
                  </a:lnTo>
                  <a:lnTo>
                    <a:pt x="4" y="336"/>
                  </a:lnTo>
                  <a:lnTo>
                    <a:pt x="4" y="331"/>
                  </a:lnTo>
                  <a:lnTo>
                    <a:pt x="6" y="328"/>
                  </a:lnTo>
                  <a:lnTo>
                    <a:pt x="7" y="328"/>
                  </a:lnTo>
                  <a:lnTo>
                    <a:pt x="7" y="336"/>
                  </a:lnTo>
                  <a:lnTo>
                    <a:pt x="13" y="336"/>
                  </a:lnTo>
                  <a:lnTo>
                    <a:pt x="14" y="338"/>
                  </a:lnTo>
                  <a:lnTo>
                    <a:pt x="16" y="339"/>
                  </a:lnTo>
                  <a:lnTo>
                    <a:pt x="16" y="325"/>
                  </a:lnTo>
                  <a:lnTo>
                    <a:pt x="14" y="319"/>
                  </a:lnTo>
                  <a:lnTo>
                    <a:pt x="13" y="311"/>
                  </a:lnTo>
                  <a:lnTo>
                    <a:pt x="11" y="308"/>
                  </a:lnTo>
                  <a:lnTo>
                    <a:pt x="9" y="305"/>
                  </a:lnTo>
                  <a:lnTo>
                    <a:pt x="7" y="302"/>
                  </a:lnTo>
                  <a:lnTo>
                    <a:pt x="4" y="301"/>
                  </a:lnTo>
                  <a:lnTo>
                    <a:pt x="4" y="298"/>
                  </a:lnTo>
                  <a:lnTo>
                    <a:pt x="3" y="298"/>
                  </a:lnTo>
                  <a:lnTo>
                    <a:pt x="1" y="296"/>
                  </a:lnTo>
                  <a:lnTo>
                    <a:pt x="1" y="295"/>
                  </a:lnTo>
                  <a:lnTo>
                    <a:pt x="0" y="292"/>
                  </a:lnTo>
                  <a:lnTo>
                    <a:pt x="0" y="289"/>
                  </a:lnTo>
                  <a:lnTo>
                    <a:pt x="1" y="288"/>
                  </a:lnTo>
                  <a:lnTo>
                    <a:pt x="6" y="285"/>
                  </a:lnTo>
                  <a:lnTo>
                    <a:pt x="9" y="283"/>
                  </a:lnTo>
                  <a:lnTo>
                    <a:pt x="10" y="282"/>
                  </a:lnTo>
                  <a:lnTo>
                    <a:pt x="10" y="280"/>
                  </a:lnTo>
                  <a:lnTo>
                    <a:pt x="11" y="277"/>
                  </a:lnTo>
                  <a:lnTo>
                    <a:pt x="11" y="273"/>
                  </a:lnTo>
                  <a:lnTo>
                    <a:pt x="10" y="266"/>
                  </a:lnTo>
                  <a:lnTo>
                    <a:pt x="9" y="259"/>
                  </a:lnTo>
                  <a:lnTo>
                    <a:pt x="7" y="253"/>
                  </a:lnTo>
                  <a:lnTo>
                    <a:pt x="10" y="250"/>
                  </a:lnTo>
                  <a:lnTo>
                    <a:pt x="11" y="247"/>
                  </a:lnTo>
                  <a:lnTo>
                    <a:pt x="11" y="246"/>
                  </a:lnTo>
                  <a:lnTo>
                    <a:pt x="11" y="244"/>
                  </a:lnTo>
                  <a:lnTo>
                    <a:pt x="13" y="244"/>
                  </a:lnTo>
                  <a:lnTo>
                    <a:pt x="16" y="243"/>
                  </a:lnTo>
                  <a:lnTo>
                    <a:pt x="13" y="250"/>
                  </a:lnTo>
                  <a:lnTo>
                    <a:pt x="17" y="249"/>
                  </a:lnTo>
                  <a:lnTo>
                    <a:pt x="20" y="249"/>
                  </a:lnTo>
                  <a:lnTo>
                    <a:pt x="19" y="247"/>
                  </a:lnTo>
                  <a:lnTo>
                    <a:pt x="27" y="243"/>
                  </a:lnTo>
                  <a:lnTo>
                    <a:pt x="33" y="237"/>
                  </a:lnTo>
                  <a:lnTo>
                    <a:pt x="39" y="230"/>
                  </a:lnTo>
                  <a:lnTo>
                    <a:pt x="45" y="224"/>
                  </a:lnTo>
                  <a:lnTo>
                    <a:pt x="52" y="220"/>
                  </a:lnTo>
                  <a:lnTo>
                    <a:pt x="52" y="217"/>
                  </a:lnTo>
                  <a:lnTo>
                    <a:pt x="55" y="217"/>
                  </a:lnTo>
                  <a:lnTo>
                    <a:pt x="58" y="217"/>
                  </a:lnTo>
                  <a:lnTo>
                    <a:pt x="60" y="218"/>
                  </a:lnTo>
                  <a:lnTo>
                    <a:pt x="63" y="217"/>
                  </a:lnTo>
                  <a:lnTo>
                    <a:pt x="63" y="213"/>
                  </a:lnTo>
                  <a:lnTo>
                    <a:pt x="65" y="210"/>
                  </a:lnTo>
                  <a:lnTo>
                    <a:pt x="66" y="208"/>
                  </a:lnTo>
                  <a:lnTo>
                    <a:pt x="68" y="210"/>
                  </a:lnTo>
                  <a:lnTo>
                    <a:pt x="72" y="211"/>
                  </a:lnTo>
                  <a:lnTo>
                    <a:pt x="78" y="211"/>
                  </a:lnTo>
                  <a:lnTo>
                    <a:pt x="82" y="211"/>
                  </a:lnTo>
                  <a:lnTo>
                    <a:pt x="85" y="207"/>
                  </a:lnTo>
                  <a:lnTo>
                    <a:pt x="88" y="205"/>
                  </a:lnTo>
                  <a:lnTo>
                    <a:pt x="91" y="207"/>
                  </a:lnTo>
                  <a:lnTo>
                    <a:pt x="94" y="207"/>
                  </a:lnTo>
                  <a:lnTo>
                    <a:pt x="96" y="207"/>
                  </a:lnTo>
                  <a:lnTo>
                    <a:pt x="98" y="204"/>
                  </a:lnTo>
                  <a:lnTo>
                    <a:pt x="101" y="200"/>
                  </a:lnTo>
                  <a:lnTo>
                    <a:pt x="102" y="195"/>
                  </a:lnTo>
                  <a:lnTo>
                    <a:pt x="104" y="194"/>
                  </a:lnTo>
                  <a:lnTo>
                    <a:pt x="104" y="193"/>
                  </a:lnTo>
                  <a:lnTo>
                    <a:pt x="107" y="193"/>
                  </a:lnTo>
                  <a:lnTo>
                    <a:pt x="108" y="194"/>
                  </a:lnTo>
                  <a:lnTo>
                    <a:pt x="109" y="195"/>
                  </a:lnTo>
                  <a:lnTo>
                    <a:pt x="112" y="195"/>
                  </a:lnTo>
                  <a:lnTo>
                    <a:pt x="115" y="190"/>
                  </a:lnTo>
                  <a:lnTo>
                    <a:pt x="124" y="187"/>
                  </a:lnTo>
                  <a:lnTo>
                    <a:pt x="132" y="187"/>
                  </a:lnTo>
                  <a:lnTo>
                    <a:pt x="140" y="185"/>
                  </a:lnTo>
                  <a:lnTo>
                    <a:pt x="143" y="184"/>
                  </a:lnTo>
                  <a:lnTo>
                    <a:pt x="145" y="181"/>
                  </a:lnTo>
                  <a:lnTo>
                    <a:pt x="147" y="180"/>
                  </a:lnTo>
                  <a:lnTo>
                    <a:pt x="147" y="177"/>
                  </a:lnTo>
                  <a:lnTo>
                    <a:pt x="148" y="172"/>
                  </a:lnTo>
                  <a:lnTo>
                    <a:pt x="148" y="171"/>
                  </a:lnTo>
                  <a:lnTo>
                    <a:pt x="153" y="167"/>
                  </a:lnTo>
                  <a:lnTo>
                    <a:pt x="157" y="162"/>
                  </a:lnTo>
                  <a:lnTo>
                    <a:pt x="166" y="157"/>
                  </a:lnTo>
                  <a:lnTo>
                    <a:pt x="163" y="155"/>
                  </a:lnTo>
                  <a:lnTo>
                    <a:pt x="163" y="154"/>
                  </a:lnTo>
                  <a:lnTo>
                    <a:pt x="163" y="145"/>
                  </a:lnTo>
                  <a:lnTo>
                    <a:pt x="164" y="135"/>
                  </a:lnTo>
                  <a:lnTo>
                    <a:pt x="166" y="126"/>
                  </a:lnTo>
                  <a:lnTo>
                    <a:pt x="171" y="123"/>
                  </a:lnTo>
                  <a:lnTo>
                    <a:pt x="174" y="121"/>
                  </a:lnTo>
                  <a:lnTo>
                    <a:pt x="176" y="118"/>
                  </a:lnTo>
                  <a:lnTo>
                    <a:pt x="176" y="119"/>
                  </a:lnTo>
                  <a:lnTo>
                    <a:pt x="177" y="123"/>
                  </a:lnTo>
                  <a:lnTo>
                    <a:pt x="179" y="129"/>
                  </a:lnTo>
                  <a:lnTo>
                    <a:pt x="183" y="133"/>
                  </a:lnTo>
                  <a:lnTo>
                    <a:pt x="187" y="138"/>
                  </a:lnTo>
                  <a:lnTo>
                    <a:pt x="190" y="131"/>
                  </a:lnTo>
                  <a:lnTo>
                    <a:pt x="191" y="128"/>
                  </a:lnTo>
                  <a:lnTo>
                    <a:pt x="191" y="126"/>
                  </a:lnTo>
                  <a:lnTo>
                    <a:pt x="190" y="125"/>
                  </a:lnTo>
                  <a:lnTo>
                    <a:pt x="187" y="126"/>
                  </a:lnTo>
                  <a:lnTo>
                    <a:pt x="187" y="109"/>
                  </a:lnTo>
                  <a:lnTo>
                    <a:pt x="189" y="108"/>
                  </a:lnTo>
                  <a:lnTo>
                    <a:pt x="190" y="106"/>
                  </a:lnTo>
                  <a:lnTo>
                    <a:pt x="193" y="105"/>
                  </a:lnTo>
                  <a:lnTo>
                    <a:pt x="200" y="110"/>
                  </a:lnTo>
                  <a:lnTo>
                    <a:pt x="204" y="112"/>
                  </a:lnTo>
                  <a:lnTo>
                    <a:pt x="204" y="106"/>
                  </a:lnTo>
                  <a:lnTo>
                    <a:pt x="203" y="103"/>
                  </a:lnTo>
                  <a:lnTo>
                    <a:pt x="203" y="99"/>
                  </a:lnTo>
                  <a:lnTo>
                    <a:pt x="204" y="96"/>
                  </a:lnTo>
                  <a:lnTo>
                    <a:pt x="204" y="95"/>
                  </a:lnTo>
                  <a:lnTo>
                    <a:pt x="206" y="93"/>
                  </a:lnTo>
                  <a:lnTo>
                    <a:pt x="209" y="92"/>
                  </a:lnTo>
                  <a:lnTo>
                    <a:pt x="209" y="90"/>
                  </a:lnTo>
                  <a:lnTo>
                    <a:pt x="213" y="93"/>
                  </a:lnTo>
                  <a:lnTo>
                    <a:pt x="216" y="95"/>
                  </a:lnTo>
                  <a:lnTo>
                    <a:pt x="217" y="96"/>
                  </a:lnTo>
                  <a:lnTo>
                    <a:pt x="219" y="95"/>
                  </a:lnTo>
                  <a:lnTo>
                    <a:pt x="219" y="93"/>
                  </a:lnTo>
                  <a:lnTo>
                    <a:pt x="217" y="92"/>
                  </a:lnTo>
                  <a:lnTo>
                    <a:pt x="215" y="87"/>
                  </a:lnTo>
                  <a:lnTo>
                    <a:pt x="216" y="87"/>
                  </a:lnTo>
                  <a:lnTo>
                    <a:pt x="219" y="87"/>
                  </a:lnTo>
                  <a:lnTo>
                    <a:pt x="222" y="87"/>
                  </a:lnTo>
                  <a:lnTo>
                    <a:pt x="223" y="87"/>
                  </a:lnTo>
                  <a:lnTo>
                    <a:pt x="223" y="86"/>
                  </a:lnTo>
                  <a:lnTo>
                    <a:pt x="222" y="82"/>
                  </a:lnTo>
                  <a:lnTo>
                    <a:pt x="220" y="76"/>
                  </a:lnTo>
                  <a:lnTo>
                    <a:pt x="226" y="76"/>
                  </a:lnTo>
                  <a:lnTo>
                    <a:pt x="223" y="70"/>
                  </a:lnTo>
                  <a:lnTo>
                    <a:pt x="229" y="70"/>
                  </a:lnTo>
                  <a:lnTo>
                    <a:pt x="229" y="73"/>
                  </a:lnTo>
                  <a:lnTo>
                    <a:pt x="229" y="74"/>
                  </a:lnTo>
                  <a:lnTo>
                    <a:pt x="230" y="76"/>
                  </a:lnTo>
                  <a:lnTo>
                    <a:pt x="232" y="76"/>
                  </a:lnTo>
                  <a:lnTo>
                    <a:pt x="233" y="66"/>
                  </a:lnTo>
                  <a:lnTo>
                    <a:pt x="235" y="64"/>
                  </a:lnTo>
                  <a:lnTo>
                    <a:pt x="236" y="63"/>
                  </a:lnTo>
                  <a:lnTo>
                    <a:pt x="240" y="61"/>
                  </a:lnTo>
                  <a:lnTo>
                    <a:pt x="246" y="61"/>
                  </a:lnTo>
                  <a:lnTo>
                    <a:pt x="253" y="60"/>
                  </a:lnTo>
                  <a:lnTo>
                    <a:pt x="256" y="69"/>
                  </a:lnTo>
                  <a:lnTo>
                    <a:pt x="263" y="74"/>
                  </a:lnTo>
                  <a:lnTo>
                    <a:pt x="265" y="77"/>
                  </a:lnTo>
                  <a:lnTo>
                    <a:pt x="265" y="80"/>
                  </a:lnTo>
                  <a:lnTo>
                    <a:pt x="265" y="83"/>
                  </a:lnTo>
                  <a:lnTo>
                    <a:pt x="263" y="86"/>
                  </a:lnTo>
                  <a:lnTo>
                    <a:pt x="262" y="96"/>
                  </a:lnTo>
                  <a:lnTo>
                    <a:pt x="271" y="93"/>
                  </a:lnTo>
                  <a:lnTo>
                    <a:pt x="269" y="87"/>
                  </a:lnTo>
                  <a:lnTo>
                    <a:pt x="271" y="82"/>
                  </a:lnTo>
                  <a:lnTo>
                    <a:pt x="276" y="82"/>
                  </a:lnTo>
                  <a:lnTo>
                    <a:pt x="279" y="83"/>
                  </a:lnTo>
                  <a:lnTo>
                    <a:pt x="278" y="85"/>
                  </a:lnTo>
                  <a:lnTo>
                    <a:pt x="282" y="86"/>
                  </a:lnTo>
                  <a:lnTo>
                    <a:pt x="284" y="86"/>
                  </a:lnTo>
                  <a:lnTo>
                    <a:pt x="285" y="87"/>
                  </a:lnTo>
                  <a:lnTo>
                    <a:pt x="291" y="86"/>
                  </a:lnTo>
                  <a:lnTo>
                    <a:pt x="294" y="85"/>
                  </a:lnTo>
                  <a:lnTo>
                    <a:pt x="295" y="83"/>
                  </a:lnTo>
                  <a:lnTo>
                    <a:pt x="294" y="82"/>
                  </a:lnTo>
                  <a:lnTo>
                    <a:pt x="291" y="77"/>
                  </a:lnTo>
                  <a:lnTo>
                    <a:pt x="289" y="74"/>
                  </a:lnTo>
                  <a:lnTo>
                    <a:pt x="287" y="70"/>
                  </a:lnTo>
                  <a:lnTo>
                    <a:pt x="291" y="67"/>
                  </a:lnTo>
                  <a:lnTo>
                    <a:pt x="298" y="66"/>
                  </a:lnTo>
                  <a:lnTo>
                    <a:pt x="298" y="59"/>
                  </a:lnTo>
                  <a:lnTo>
                    <a:pt x="298" y="51"/>
                  </a:lnTo>
                  <a:lnTo>
                    <a:pt x="301" y="51"/>
                  </a:lnTo>
                  <a:lnTo>
                    <a:pt x="304" y="51"/>
                  </a:lnTo>
                  <a:lnTo>
                    <a:pt x="307" y="51"/>
                  </a:lnTo>
                  <a:lnTo>
                    <a:pt x="308" y="51"/>
                  </a:lnTo>
                  <a:lnTo>
                    <a:pt x="310" y="51"/>
                  </a:lnTo>
                  <a:lnTo>
                    <a:pt x="307" y="50"/>
                  </a:lnTo>
                  <a:lnTo>
                    <a:pt x="305" y="47"/>
                  </a:lnTo>
                  <a:lnTo>
                    <a:pt x="305" y="44"/>
                  </a:lnTo>
                  <a:lnTo>
                    <a:pt x="305" y="41"/>
                  </a:lnTo>
                  <a:lnTo>
                    <a:pt x="307" y="34"/>
                  </a:lnTo>
                  <a:lnTo>
                    <a:pt x="310" y="27"/>
                  </a:lnTo>
                  <a:lnTo>
                    <a:pt x="312" y="30"/>
                  </a:lnTo>
                  <a:lnTo>
                    <a:pt x="315" y="31"/>
                  </a:lnTo>
                  <a:lnTo>
                    <a:pt x="317" y="33"/>
                  </a:lnTo>
                  <a:lnTo>
                    <a:pt x="318" y="28"/>
                  </a:lnTo>
                  <a:lnTo>
                    <a:pt x="320" y="25"/>
                  </a:lnTo>
                  <a:lnTo>
                    <a:pt x="320" y="24"/>
                  </a:lnTo>
                  <a:lnTo>
                    <a:pt x="324" y="24"/>
                  </a:lnTo>
                  <a:lnTo>
                    <a:pt x="327" y="25"/>
                  </a:lnTo>
                  <a:lnTo>
                    <a:pt x="334" y="28"/>
                  </a:lnTo>
                  <a:lnTo>
                    <a:pt x="341" y="31"/>
                  </a:lnTo>
                  <a:lnTo>
                    <a:pt x="346" y="33"/>
                  </a:lnTo>
                  <a:lnTo>
                    <a:pt x="347" y="33"/>
                  </a:lnTo>
                  <a:lnTo>
                    <a:pt x="347" y="27"/>
                  </a:lnTo>
                  <a:lnTo>
                    <a:pt x="351" y="28"/>
                  </a:lnTo>
                  <a:lnTo>
                    <a:pt x="353" y="25"/>
                  </a:lnTo>
                  <a:lnTo>
                    <a:pt x="353" y="21"/>
                  </a:lnTo>
                  <a:lnTo>
                    <a:pt x="347" y="17"/>
                  </a:lnTo>
                  <a:lnTo>
                    <a:pt x="337" y="11"/>
                  </a:lnTo>
                  <a:lnTo>
                    <a:pt x="333" y="7"/>
                  </a:lnTo>
                  <a:lnTo>
                    <a:pt x="333" y="5"/>
                  </a:lnTo>
                  <a:lnTo>
                    <a:pt x="331" y="5"/>
                  </a:lnTo>
                  <a:lnTo>
                    <a:pt x="333" y="4"/>
                  </a:lnTo>
                  <a:lnTo>
                    <a:pt x="340" y="4"/>
                  </a:lnTo>
                  <a:lnTo>
                    <a:pt x="343" y="5"/>
                  </a:lnTo>
                  <a:lnTo>
                    <a:pt x="346" y="8"/>
                  </a:lnTo>
                  <a:lnTo>
                    <a:pt x="350" y="13"/>
                  </a:lnTo>
                  <a:lnTo>
                    <a:pt x="350" y="14"/>
                  </a:lnTo>
                  <a:lnTo>
                    <a:pt x="351" y="14"/>
                  </a:lnTo>
                  <a:lnTo>
                    <a:pt x="356" y="15"/>
                  </a:lnTo>
                  <a:lnTo>
                    <a:pt x="356" y="14"/>
                  </a:lnTo>
                  <a:lnTo>
                    <a:pt x="357" y="13"/>
                  </a:lnTo>
                  <a:lnTo>
                    <a:pt x="361" y="10"/>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1" name="Freeform 26"/>
            <p:cNvSpPr>
              <a:spLocks/>
            </p:cNvSpPr>
            <p:nvPr/>
          </p:nvSpPr>
          <p:spPr bwMode="auto">
            <a:xfrm>
              <a:off x="4941" y="3026"/>
              <a:ext cx="339" cy="227"/>
            </a:xfrm>
            <a:custGeom>
              <a:avLst/>
              <a:gdLst>
                <a:gd name="T0" fmla="*/ 46 w 339"/>
                <a:gd name="T1" fmla="*/ 41 h 227"/>
                <a:gd name="T2" fmla="*/ 33 w 339"/>
                <a:gd name="T3" fmla="*/ 36 h 227"/>
                <a:gd name="T4" fmla="*/ 15 w 339"/>
                <a:gd name="T5" fmla="*/ 27 h 227"/>
                <a:gd name="T6" fmla="*/ 7 w 339"/>
                <a:gd name="T7" fmla="*/ 24 h 227"/>
                <a:gd name="T8" fmla="*/ 3 w 339"/>
                <a:gd name="T9" fmla="*/ 8 h 227"/>
                <a:gd name="T10" fmla="*/ 15 w 339"/>
                <a:gd name="T11" fmla="*/ 4 h 227"/>
                <a:gd name="T12" fmla="*/ 23 w 339"/>
                <a:gd name="T13" fmla="*/ 0 h 227"/>
                <a:gd name="T14" fmla="*/ 36 w 339"/>
                <a:gd name="T15" fmla="*/ 5 h 227"/>
                <a:gd name="T16" fmla="*/ 49 w 339"/>
                <a:gd name="T17" fmla="*/ 7 h 227"/>
                <a:gd name="T18" fmla="*/ 54 w 339"/>
                <a:gd name="T19" fmla="*/ 43 h 227"/>
                <a:gd name="T20" fmla="*/ 63 w 339"/>
                <a:gd name="T21" fmla="*/ 44 h 227"/>
                <a:gd name="T22" fmla="*/ 73 w 339"/>
                <a:gd name="T23" fmla="*/ 60 h 227"/>
                <a:gd name="T24" fmla="*/ 86 w 339"/>
                <a:gd name="T25" fmla="*/ 57 h 227"/>
                <a:gd name="T26" fmla="*/ 92 w 339"/>
                <a:gd name="T27" fmla="*/ 44 h 227"/>
                <a:gd name="T28" fmla="*/ 105 w 339"/>
                <a:gd name="T29" fmla="*/ 38 h 227"/>
                <a:gd name="T30" fmla="*/ 109 w 339"/>
                <a:gd name="T31" fmla="*/ 28 h 227"/>
                <a:gd name="T32" fmla="*/ 126 w 339"/>
                <a:gd name="T33" fmla="*/ 31 h 227"/>
                <a:gd name="T34" fmla="*/ 147 w 339"/>
                <a:gd name="T35" fmla="*/ 44 h 227"/>
                <a:gd name="T36" fmla="*/ 161 w 339"/>
                <a:gd name="T37" fmla="*/ 44 h 227"/>
                <a:gd name="T38" fmla="*/ 168 w 339"/>
                <a:gd name="T39" fmla="*/ 49 h 227"/>
                <a:gd name="T40" fmla="*/ 208 w 339"/>
                <a:gd name="T41" fmla="*/ 64 h 227"/>
                <a:gd name="T42" fmla="*/ 231 w 339"/>
                <a:gd name="T43" fmla="*/ 74 h 227"/>
                <a:gd name="T44" fmla="*/ 240 w 339"/>
                <a:gd name="T45" fmla="*/ 83 h 227"/>
                <a:gd name="T46" fmla="*/ 257 w 339"/>
                <a:gd name="T47" fmla="*/ 97 h 227"/>
                <a:gd name="T48" fmla="*/ 257 w 339"/>
                <a:gd name="T49" fmla="*/ 108 h 227"/>
                <a:gd name="T50" fmla="*/ 270 w 339"/>
                <a:gd name="T51" fmla="*/ 109 h 227"/>
                <a:gd name="T52" fmla="*/ 278 w 339"/>
                <a:gd name="T53" fmla="*/ 119 h 227"/>
                <a:gd name="T54" fmla="*/ 286 w 339"/>
                <a:gd name="T55" fmla="*/ 122 h 227"/>
                <a:gd name="T56" fmla="*/ 282 w 339"/>
                <a:gd name="T57" fmla="*/ 144 h 227"/>
                <a:gd name="T58" fmla="*/ 289 w 339"/>
                <a:gd name="T59" fmla="*/ 167 h 227"/>
                <a:gd name="T60" fmla="*/ 299 w 339"/>
                <a:gd name="T61" fmla="*/ 171 h 227"/>
                <a:gd name="T62" fmla="*/ 303 w 339"/>
                <a:gd name="T63" fmla="*/ 181 h 227"/>
                <a:gd name="T64" fmla="*/ 309 w 339"/>
                <a:gd name="T65" fmla="*/ 192 h 227"/>
                <a:gd name="T66" fmla="*/ 316 w 339"/>
                <a:gd name="T67" fmla="*/ 198 h 227"/>
                <a:gd name="T68" fmla="*/ 321 w 339"/>
                <a:gd name="T69" fmla="*/ 205 h 227"/>
                <a:gd name="T70" fmla="*/ 332 w 339"/>
                <a:gd name="T71" fmla="*/ 207 h 227"/>
                <a:gd name="T72" fmla="*/ 332 w 339"/>
                <a:gd name="T73" fmla="*/ 216 h 227"/>
                <a:gd name="T74" fmla="*/ 339 w 339"/>
                <a:gd name="T75" fmla="*/ 227 h 227"/>
                <a:gd name="T76" fmla="*/ 293 w 339"/>
                <a:gd name="T77" fmla="*/ 216 h 227"/>
                <a:gd name="T78" fmla="*/ 276 w 339"/>
                <a:gd name="T79" fmla="*/ 197 h 227"/>
                <a:gd name="T80" fmla="*/ 270 w 339"/>
                <a:gd name="T81" fmla="*/ 188 h 227"/>
                <a:gd name="T82" fmla="*/ 259 w 339"/>
                <a:gd name="T83" fmla="*/ 172 h 227"/>
                <a:gd name="T84" fmla="*/ 219 w 339"/>
                <a:gd name="T85" fmla="*/ 167 h 227"/>
                <a:gd name="T86" fmla="*/ 219 w 339"/>
                <a:gd name="T87" fmla="*/ 180 h 227"/>
                <a:gd name="T88" fmla="*/ 211 w 339"/>
                <a:gd name="T89" fmla="*/ 188 h 227"/>
                <a:gd name="T90" fmla="*/ 183 w 339"/>
                <a:gd name="T91" fmla="*/ 192 h 227"/>
                <a:gd name="T92" fmla="*/ 158 w 339"/>
                <a:gd name="T93" fmla="*/ 171 h 227"/>
                <a:gd name="T94" fmla="*/ 132 w 339"/>
                <a:gd name="T95" fmla="*/ 169 h 227"/>
                <a:gd name="T96" fmla="*/ 119 w 339"/>
                <a:gd name="T97" fmla="*/ 169 h 227"/>
                <a:gd name="T98" fmla="*/ 129 w 339"/>
                <a:gd name="T99" fmla="*/ 164 h 227"/>
                <a:gd name="T100" fmla="*/ 129 w 339"/>
                <a:gd name="T101" fmla="*/ 135 h 227"/>
                <a:gd name="T102" fmla="*/ 105 w 339"/>
                <a:gd name="T103" fmla="*/ 102 h 227"/>
                <a:gd name="T104" fmla="*/ 100 w 339"/>
                <a:gd name="T105" fmla="*/ 97 h 227"/>
                <a:gd name="T106" fmla="*/ 92 w 339"/>
                <a:gd name="T107" fmla="*/ 89 h 227"/>
                <a:gd name="T108" fmla="*/ 63 w 339"/>
                <a:gd name="T109" fmla="*/ 83 h 227"/>
                <a:gd name="T110" fmla="*/ 62 w 339"/>
                <a:gd name="T111" fmla="*/ 74 h 227"/>
                <a:gd name="T112" fmla="*/ 54 w 339"/>
                <a:gd name="T113" fmla="*/ 69 h 227"/>
                <a:gd name="T114" fmla="*/ 47 w 339"/>
                <a:gd name="T115" fmla="*/ 64 h 227"/>
                <a:gd name="T116" fmla="*/ 40 w 339"/>
                <a:gd name="T117" fmla="*/ 64 h 227"/>
                <a:gd name="T118" fmla="*/ 30 w 339"/>
                <a:gd name="T119" fmla="*/ 63 h 227"/>
                <a:gd name="T120" fmla="*/ 24 w 339"/>
                <a:gd name="T121" fmla="*/ 53 h 227"/>
                <a:gd name="T122" fmla="*/ 31 w 339"/>
                <a:gd name="T123" fmla="*/ 49 h 2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39" h="227">
                  <a:moveTo>
                    <a:pt x="14" y="47"/>
                  </a:moveTo>
                  <a:lnTo>
                    <a:pt x="30" y="46"/>
                  </a:lnTo>
                  <a:lnTo>
                    <a:pt x="44" y="44"/>
                  </a:lnTo>
                  <a:lnTo>
                    <a:pt x="46" y="41"/>
                  </a:lnTo>
                  <a:lnTo>
                    <a:pt x="47" y="40"/>
                  </a:lnTo>
                  <a:lnTo>
                    <a:pt x="47" y="38"/>
                  </a:lnTo>
                  <a:lnTo>
                    <a:pt x="44" y="36"/>
                  </a:lnTo>
                  <a:lnTo>
                    <a:pt x="33" y="36"/>
                  </a:lnTo>
                  <a:lnTo>
                    <a:pt x="17" y="36"/>
                  </a:lnTo>
                  <a:lnTo>
                    <a:pt x="15" y="33"/>
                  </a:lnTo>
                  <a:lnTo>
                    <a:pt x="15" y="30"/>
                  </a:lnTo>
                  <a:lnTo>
                    <a:pt x="15" y="27"/>
                  </a:lnTo>
                  <a:lnTo>
                    <a:pt x="15" y="25"/>
                  </a:lnTo>
                  <a:lnTo>
                    <a:pt x="14" y="25"/>
                  </a:lnTo>
                  <a:lnTo>
                    <a:pt x="11" y="24"/>
                  </a:lnTo>
                  <a:lnTo>
                    <a:pt x="7" y="24"/>
                  </a:lnTo>
                  <a:lnTo>
                    <a:pt x="0" y="25"/>
                  </a:lnTo>
                  <a:lnTo>
                    <a:pt x="0" y="20"/>
                  </a:lnTo>
                  <a:lnTo>
                    <a:pt x="0" y="8"/>
                  </a:lnTo>
                  <a:lnTo>
                    <a:pt x="3" y="8"/>
                  </a:lnTo>
                  <a:lnTo>
                    <a:pt x="7" y="8"/>
                  </a:lnTo>
                  <a:lnTo>
                    <a:pt x="11" y="8"/>
                  </a:lnTo>
                  <a:lnTo>
                    <a:pt x="14" y="8"/>
                  </a:lnTo>
                  <a:lnTo>
                    <a:pt x="15" y="4"/>
                  </a:lnTo>
                  <a:lnTo>
                    <a:pt x="17" y="1"/>
                  </a:lnTo>
                  <a:lnTo>
                    <a:pt x="18" y="1"/>
                  </a:lnTo>
                  <a:lnTo>
                    <a:pt x="20" y="0"/>
                  </a:lnTo>
                  <a:lnTo>
                    <a:pt x="23" y="0"/>
                  </a:lnTo>
                  <a:lnTo>
                    <a:pt x="24" y="1"/>
                  </a:lnTo>
                  <a:lnTo>
                    <a:pt x="28" y="2"/>
                  </a:lnTo>
                  <a:lnTo>
                    <a:pt x="33" y="4"/>
                  </a:lnTo>
                  <a:lnTo>
                    <a:pt x="36" y="5"/>
                  </a:lnTo>
                  <a:lnTo>
                    <a:pt x="40" y="5"/>
                  </a:lnTo>
                  <a:lnTo>
                    <a:pt x="44" y="2"/>
                  </a:lnTo>
                  <a:lnTo>
                    <a:pt x="47" y="5"/>
                  </a:lnTo>
                  <a:lnTo>
                    <a:pt x="49" y="7"/>
                  </a:lnTo>
                  <a:lnTo>
                    <a:pt x="56" y="8"/>
                  </a:lnTo>
                  <a:lnTo>
                    <a:pt x="54" y="28"/>
                  </a:lnTo>
                  <a:lnTo>
                    <a:pt x="54" y="38"/>
                  </a:lnTo>
                  <a:lnTo>
                    <a:pt x="54" y="43"/>
                  </a:lnTo>
                  <a:lnTo>
                    <a:pt x="56" y="47"/>
                  </a:lnTo>
                  <a:lnTo>
                    <a:pt x="57" y="47"/>
                  </a:lnTo>
                  <a:lnTo>
                    <a:pt x="60" y="47"/>
                  </a:lnTo>
                  <a:lnTo>
                    <a:pt x="63" y="44"/>
                  </a:lnTo>
                  <a:lnTo>
                    <a:pt x="66" y="53"/>
                  </a:lnTo>
                  <a:lnTo>
                    <a:pt x="67" y="57"/>
                  </a:lnTo>
                  <a:lnTo>
                    <a:pt x="69" y="61"/>
                  </a:lnTo>
                  <a:lnTo>
                    <a:pt x="73" y="60"/>
                  </a:lnTo>
                  <a:lnTo>
                    <a:pt x="77" y="60"/>
                  </a:lnTo>
                  <a:lnTo>
                    <a:pt x="82" y="60"/>
                  </a:lnTo>
                  <a:lnTo>
                    <a:pt x="86" y="59"/>
                  </a:lnTo>
                  <a:lnTo>
                    <a:pt x="86" y="57"/>
                  </a:lnTo>
                  <a:lnTo>
                    <a:pt x="87" y="56"/>
                  </a:lnTo>
                  <a:lnTo>
                    <a:pt x="89" y="51"/>
                  </a:lnTo>
                  <a:lnTo>
                    <a:pt x="90" y="47"/>
                  </a:lnTo>
                  <a:lnTo>
                    <a:pt x="92" y="44"/>
                  </a:lnTo>
                  <a:lnTo>
                    <a:pt x="95" y="43"/>
                  </a:lnTo>
                  <a:lnTo>
                    <a:pt x="98" y="41"/>
                  </a:lnTo>
                  <a:lnTo>
                    <a:pt x="102" y="41"/>
                  </a:lnTo>
                  <a:lnTo>
                    <a:pt x="105" y="38"/>
                  </a:lnTo>
                  <a:lnTo>
                    <a:pt x="106" y="37"/>
                  </a:lnTo>
                  <a:lnTo>
                    <a:pt x="108" y="33"/>
                  </a:lnTo>
                  <a:lnTo>
                    <a:pt x="109" y="30"/>
                  </a:lnTo>
                  <a:lnTo>
                    <a:pt x="109" y="28"/>
                  </a:lnTo>
                  <a:lnTo>
                    <a:pt x="111" y="28"/>
                  </a:lnTo>
                  <a:lnTo>
                    <a:pt x="116" y="27"/>
                  </a:lnTo>
                  <a:lnTo>
                    <a:pt x="121" y="28"/>
                  </a:lnTo>
                  <a:lnTo>
                    <a:pt x="126" y="31"/>
                  </a:lnTo>
                  <a:lnTo>
                    <a:pt x="131" y="34"/>
                  </a:lnTo>
                  <a:lnTo>
                    <a:pt x="139" y="40"/>
                  </a:lnTo>
                  <a:lnTo>
                    <a:pt x="142" y="43"/>
                  </a:lnTo>
                  <a:lnTo>
                    <a:pt x="147" y="44"/>
                  </a:lnTo>
                  <a:lnTo>
                    <a:pt x="149" y="44"/>
                  </a:lnTo>
                  <a:lnTo>
                    <a:pt x="151" y="44"/>
                  </a:lnTo>
                  <a:lnTo>
                    <a:pt x="157" y="44"/>
                  </a:lnTo>
                  <a:lnTo>
                    <a:pt x="161" y="44"/>
                  </a:lnTo>
                  <a:lnTo>
                    <a:pt x="165" y="44"/>
                  </a:lnTo>
                  <a:lnTo>
                    <a:pt x="167" y="46"/>
                  </a:lnTo>
                  <a:lnTo>
                    <a:pt x="167" y="47"/>
                  </a:lnTo>
                  <a:lnTo>
                    <a:pt x="168" y="49"/>
                  </a:lnTo>
                  <a:lnTo>
                    <a:pt x="180" y="54"/>
                  </a:lnTo>
                  <a:lnTo>
                    <a:pt x="185" y="59"/>
                  </a:lnTo>
                  <a:lnTo>
                    <a:pt x="195" y="61"/>
                  </a:lnTo>
                  <a:lnTo>
                    <a:pt x="208" y="64"/>
                  </a:lnTo>
                  <a:lnTo>
                    <a:pt x="220" y="67"/>
                  </a:lnTo>
                  <a:lnTo>
                    <a:pt x="224" y="70"/>
                  </a:lnTo>
                  <a:lnTo>
                    <a:pt x="230" y="72"/>
                  </a:lnTo>
                  <a:lnTo>
                    <a:pt x="231" y="74"/>
                  </a:lnTo>
                  <a:lnTo>
                    <a:pt x="233" y="77"/>
                  </a:lnTo>
                  <a:lnTo>
                    <a:pt x="236" y="82"/>
                  </a:lnTo>
                  <a:lnTo>
                    <a:pt x="237" y="83"/>
                  </a:lnTo>
                  <a:lnTo>
                    <a:pt x="240" y="83"/>
                  </a:lnTo>
                  <a:lnTo>
                    <a:pt x="242" y="83"/>
                  </a:lnTo>
                  <a:lnTo>
                    <a:pt x="244" y="83"/>
                  </a:lnTo>
                  <a:lnTo>
                    <a:pt x="246" y="83"/>
                  </a:lnTo>
                  <a:lnTo>
                    <a:pt x="257" y="97"/>
                  </a:lnTo>
                  <a:lnTo>
                    <a:pt x="257" y="99"/>
                  </a:lnTo>
                  <a:lnTo>
                    <a:pt x="257" y="103"/>
                  </a:lnTo>
                  <a:lnTo>
                    <a:pt x="256" y="106"/>
                  </a:lnTo>
                  <a:lnTo>
                    <a:pt x="257" y="108"/>
                  </a:lnTo>
                  <a:lnTo>
                    <a:pt x="259" y="109"/>
                  </a:lnTo>
                  <a:lnTo>
                    <a:pt x="260" y="109"/>
                  </a:lnTo>
                  <a:lnTo>
                    <a:pt x="265" y="109"/>
                  </a:lnTo>
                  <a:lnTo>
                    <a:pt x="270" y="109"/>
                  </a:lnTo>
                  <a:lnTo>
                    <a:pt x="273" y="110"/>
                  </a:lnTo>
                  <a:lnTo>
                    <a:pt x="275" y="113"/>
                  </a:lnTo>
                  <a:lnTo>
                    <a:pt x="276" y="116"/>
                  </a:lnTo>
                  <a:lnTo>
                    <a:pt x="278" y="119"/>
                  </a:lnTo>
                  <a:lnTo>
                    <a:pt x="278" y="120"/>
                  </a:lnTo>
                  <a:lnTo>
                    <a:pt x="279" y="122"/>
                  </a:lnTo>
                  <a:lnTo>
                    <a:pt x="283" y="122"/>
                  </a:lnTo>
                  <a:lnTo>
                    <a:pt x="286" y="122"/>
                  </a:lnTo>
                  <a:lnTo>
                    <a:pt x="289" y="122"/>
                  </a:lnTo>
                  <a:lnTo>
                    <a:pt x="293" y="122"/>
                  </a:lnTo>
                  <a:lnTo>
                    <a:pt x="296" y="138"/>
                  </a:lnTo>
                  <a:lnTo>
                    <a:pt x="282" y="144"/>
                  </a:lnTo>
                  <a:lnTo>
                    <a:pt x="283" y="149"/>
                  </a:lnTo>
                  <a:lnTo>
                    <a:pt x="285" y="158"/>
                  </a:lnTo>
                  <a:lnTo>
                    <a:pt x="288" y="164"/>
                  </a:lnTo>
                  <a:lnTo>
                    <a:pt x="289" y="167"/>
                  </a:lnTo>
                  <a:lnTo>
                    <a:pt x="291" y="169"/>
                  </a:lnTo>
                  <a:lnTo>
                    <a:pt x="293" y="169"/>
                  </a:lnTo>
                  <a:lnTo>
                    <a:pt x="296" y="169"/>
                  </a:lnTo>
                  <a:lnTo>
                    <a:pt x="299" y="171"/>
                  </a:lnTo>
                  <a:lnTo>
                    <a:pt x="301" y="171"/>
                  </a:lnTo>
                  <a:lnTo>
                    <a:pt x="302" y="174"/>
                  </a:lnTo>
                  <a:lnTo>
                    <a:pt x="303" y="177"/>
                  </a:lnTo>
                  <a:lnTo>
                    <a:pt x="303" y="181"/>
                  </a:lnTo>
                  <a:lnTo>
                    <a:pt x="305" y="187"/>
                  </a:lnTo>
                  <a:lnTo>
                    <a:pt x="305" y="190"/>
                  </a:lnTo>
                  <a:lnTo>
                    <a:pt x="306" y="191"/>
                  </a:lnTo>
                  <a:lnTo>
                    <a:pt x="309" y="192"/>
                  </a:lnTo>
                  <a:lnTo>
                    <a:pt x="312" y="192"/>
                  </a:lnTo>
                  <a:lnTo>
                    <a:pt x="315" y="192"/>
                  </a:lnTo>
                  <a:lnTo>
                    <a:pt x="318" y="194"/>
                  </a:lnTo>
                  <a:lnTo>
                    <a:pt x="316" y="198"/>
                  </a:lnTo>
                  <a:lnTo>
                    <a:pt x="316" y="203"/>
                  </a:lnTo>
                  <a:lnTo>
                    <a:pt x="316" y="204"/>
                  </a:lnTo>
                  <a:lnTo>
                    <a:pt x="318" y="204"/>
                  </a:lnTo>
                  <a:lnTo>
                    <a:pt x="321" y="205"/>
                  </a:lnTo>
                  <a:lnTo>
                    <a:pt x="325" y="205"/>
                  </a:lnTo>
                  <a:lnTo>
                    <a:pt x="328" y="205"/>
                  </a:lnTo>
                  <a:lnTo>
                    <a:pt x="331" y="207"/>
                  </a:lnTo>
                  <a:lnTo>
                    <a:pt x="332" y="207"/>
                  </a:lnTo>
                  <a:lnTo>
                    <a:pt x="332" y="208"/>
                  </a:lnTo>
                  <a:lnTo>
                    <a:pt x="331" y="210"/>
                  </a:lnTo>
                  <a:lnTo>
                    <a:pt x="329" y="213"/>
                  </a:lnTo>
                  <a:lnTo>
                    <a:pt x="332" y="216"/>
                  </a:lnTo>
                  <a:lnTo>
                    <a:pt x="334" y="216"/>
                  </a:lnTo>
                  <a:lnTo>
                    <a:pt x="339" y="218"/>
                  </a:lnTo>
                  <a:lnTo>
                    <a:pt x="339" y="223"/>
                  </a:lnTo>
                  <a:lnTo>
                    <a:pt x="339" y="227"/>
                  </a:lnTo>
                  <a:lnTo>
                    <a:pt x="329" y="224"/>
                  </a:lnTo>
                  <a:lnTo>
                    <a:pt x="315" y="223"/>
                  </a:lnTo>
                  <a:lnTo>
                    <a:pt x="303" y="220"/>
                  </a:lnTo>
                  <a:lnTo>
                    <a:pt x="293" y="216"/>
                  </a:lnTo>
                  <a:lnTo>
                    <a:pt x="285" y="200"/>
                  </a:lnTo>
                  <a:lnTo>
                    <a:pt x="282" y="198"/>
                  </a:lnTo>
                  <a:lnTo>
                    <a:pt x="279" y="198"/>
                  </a:lnTo>
                  <a:lnTo>
                    <a:pt x="276" y="197"/>
                  </a:lnTo>
                  <a:lnTo>
                    <a:pt x="273" y="197"/>
                  </a:lnTo>
                  <a:lnTo>
                    <a:pt x="272" y="195"/>
                  </a:lnTo>
                  <a:lnTo>
                    <a:pt x="272" y="192"/>
                  </a:lnTo>
                  <a:lnTo>
                    <a:pt x="270" y="188"/>
                  </a:lnTo>
                  <a:lnTo>
                    <a:pt x="269" y="184"/>
                  </a:lnTo>
                  <a:lnTo>
                    <a:pt x="267" y="180"/>
                  </a:lnTo>
                  <a:lnTo>
                    <a:pt x="263" y="175"/>
                  </a:lnTo>
                  <a:lnTo>
                    <a:pt x="259" y="172"/>
                  </a:lnTo>
                  <a:lnTo>
                    <a:pt x="252" y="169"/>
                  </a:lnTo>
                  <a:lnTo>
                    <a:pt x="244" y="168"/>
                  </a:lnTo>
                  <a:lnTo>
                    <a:pt x="230" y="167"/>
                  </a:lnTo>
                  <a:lnTo>
                    <a:pt x="219" y="167"/>
                  </a:lnTo>
                  <a:lnTo>
                    <a:pt x="219" y="169"/>
                  </a:lnTo>
                  <a:lnTo>
                    <a:pt x="219" y="172"/>
                  </a:lnTo>
                  <a:lnTo>
                    <a:pt x="219" y="177"/>
                  </a:lnTo>
                  <a:lnTo>
                    <a:pt x="219" y="180"/>
                  </a:lnTo>
                  <a:lnTo>
                    <a:pt x="217" y="182"/>
                  </a:lnTo>
                  <a:lnTo>
                    <a:pt x="216" y="185"/>
                  </a:lnTo>
                  <a:lnTo>
                    <a:pt x="214" y="187"/>
                  </a:lnTo>
                  <a:lnTo>
                    <a:pt x="211" y="188"/>
                  </a:lnTo>
                  <a:lnTo>
                    <a:pt x="208" y="190"/>
                  </a:lnTo>
                  <a:lnTo>
                    <a:pt x="206" y="190"/>
                  </a:lnTo>
                  <a:lnTo>
                    <a:pt x="198" y="191"/>
                  </a:lnTo>
                  <a:lnTo>
                    <a:pt x="183" y="192"/>
                  </a:lnTo>
                  <a:lnTo>
                    <a:pt x="175" y="192"/>
                  </a:lnTo>
                  <a:lnTo>
                    <a:pt x="168" y="194"/>
                  </a:lnTo>
                  <a:lnTo>
                    <a:pt x="162" y="184"/>
                  </a:lnTo>
                  <a:lnTo>
                    <a:pt x="158" y="171"/>
                  </a:lnTo>
                  <a:lnTo>
                    <a:pt x="152" y="171"/>
                  </a:lnTo>
                  <a:lnTo>
                    <a:pt x="145" y="169"/>
                  </a:lnTo>
                  <a:lnTo>
                    <a:pt x="138" y="168"/>
                  </a:lnTo>
                  <a:lnTo>
                    <a:pt x="132" y="169"/>
                  </a:lnTo>
                  <a:lnTo>
                    <a:pt x="132" y="174"/>
                  </a:lnTo>
                  <a:lnTo>
                    <a:pt x="122" y="175"/>
                  </a:lnTo>
                  <a:lnTo>
                    <a:pt x="113" y="177"/>
                  </a:lnTo>
                  <a:lnTo>
                    <a:pt x="119" y="169"/>
                  </a:lnTo>
                  <a:lnTo>
                    <a:pt x="122" y="165"/>
                  </a:lnTo>
                  <a:lnTo>
                    <a:pt x="125" y="164"/>
                  </a:lnTo>
                  <a:lnTo>
                    <a:pt x="126" y="162"/>
                  </a:lnTo>
                  <a:lnTo>
                    <a:pt x="129" y="164"/>
                  </a:lnTo>
                  <a:lnTo>
                    <a:pt x="134" y="164"/>
                  </a:lnTo>
                  <a:lnTo>
                    <a:pt x="135" y="164"/>
                  </a:lnTo>
                  <a:lnTo>
                    <a:pt x="134" y="149"/>
                  </a:lnTo>
                  <a:lnTo>
                    <a:pt x="129" y="135"/>
                  </a:lnTo>
                  <a:lnTo>
                    <a:pt x="122" y="105"/>
                  </a:lnTo>
                  <a:lnTo>
                    <a:pt x="108" y="100"/>
                  </a:lnTo>
                  <a:lnTo>
                    <a:pt x="106" y="100"/>
                  </a:lnTo>
                  <a:lnTo>
                    <a:pt x="105" y="102"/>
                  </a:lnTo>
                  <a:lnTo>
                    <a:pt x="103" y="103"/>
                  </a:lnTo>
                  <a:lnTo>
                    <a:pt x="102" y="102"/>
                  </a:lnTo>
                  <a:lnTo>
                    <a:pt x="102" y="100"/>
                  </a:lnTo>
                  <a:lnTo>
                    <a:pt x="100" y="97"/>
                  </a:lnTo>
                  <a:lnTo>
                    <a:pt x="100" y="93"/>
                  </a:lnTo>
                  <a:lnTo>
                    <a:pt x="99" y="92"/>
                  </a:lnTo>
                  <a:lnTo>
                    <a:pt x="96" y="89"/>
                  </a:lnTo>
                  <a:lnTo>
                    <a:pt x="92" y="89"/>
                  </a:lnTo>
                  <a:lnTo>
                    <a:pt x="82" y="87"/>
                  </a:lnTo>
                  <a:lnTo>
                    <a:pt x="73" y="86"/>
                  </a:lnTo>
                  <a:lnTo>
                    <a:pt x="67" y="85"/>
                  </a:lnTo>
                  <a:lnTo>
                    <a:pt x="63" y="83"/>
                  </a:lnTo>
                  <a:lnTo>
                    <a:pt x="63" y="82"/>
                  </a:lnTo>
                  <a:lnTo>
                    <a:pt x="62" y="80"/>
                  </a:lnTo>
                  <a:lnTo>
                    <a:pt x="62" y="77"/>
                  </a:lnTo>
                  <a:lnTo>
                    <a:pt x="62" y="74"/>
                  </a:lnTo>
                  <a:lnTo>
                    <a:pt x="62" y="73"/>
                  </a:lnTo>
                  <a:lnTo>
                    <a:pt x="60" y="72"/>
                  </a:lnTo>
                  <a:lnTo>
                    <a:pt x="57" y="70"/>
                  </a:lnTo>
                  <a:lnTo>
                    <a:pt x="54" y="69"/>
                  </a:lnTo>
                  <a:lnTo>
                    <a:pt x="50" y="67"/>
                  </a:lnTo>
                  <a:lnTo>
                    <a:pt x="47" y="66"/>
                  </a:lnTo>
                  <a:lnTo>
                    <a:pt x="49" y="66"/>
                  </a:lnTo>
                  <a:lnTo>
                    <a:pt x="47" y="64"/>
                  </a:lnTo>
                  <a:lnTo>
                    <a:pt x="44" y="63"/>
                  </a:lnTo>
                  <a:lnTo>
                    <a:pt x="40" y="63"/>
                  </a:lnTo>
                  <a:lnTo>
                    <a:pt x="41" y="64"/>
                  </a:lnTo>
                  <a:lnTo>
                    <a:pt x="40" y="64"/>
                  </a:lnTo>
                  <a:lnTo>
                    <a:pt x="39" y="64"/>
                  </a:lnTo>
                  <a:lnTo>
                    <a:pt x="39" y="67"/>
                  </a:lnTo>
                  <a:lnTo>
                    <a:pt x="36" y="72"/>
                  </a:lnTo>
                  <a:lnTo>
                    <a:pt x="30" y="63"/>
                  </a:lnTo>
                  <a:lnTo>
                    <a:pt x="24" y="53"/>
                  </a:lnTo>
                  <a:lnTo>
                    <a:pt x="17" y="51"/>
                  </a:lnTo>
                  <a:lnTo>
                    <a:pt x="23" y="50"/>
                  </a:lnTo>
                  <a:lnTo>
                    <a:pt x="24" y="53"/>
                  </a:lnTo>
                  <a:lnTo>
                    <a:pt x="31" y="51"/>
                  </a:lnTo>
                  <a:lnTo>
                    <a:pt x="36" y="51"/>
                  </a:lnTo>
                  <a:lnTo>
                    <a:pt x="34" y="50"/>
                  </a:lnTo>
                  <a:lnTo>
                    <a:pt x="31" y="49"/>
                  </a:lnTo>
                  <a:lnTo>
                    <a:pt x="24" y="49"/>
                  </a:lnTo>
                  <a:lnTo>
                    <a:pt x="14" y="47"/>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sp>
          <p:nvSpPr>
            <p:cNvPr id="32" name="Freeform 27"/>
            <p:cNvSpPr>
              <a:spLocks/>
            </p:cNvSpPr>
            <p:nvPr/>
          </p:nvSpPr>
          <p:spPr bwMode="auto">
            <a:xfrm>
              <a:off x="4545" y="2857"/>
              <a:ext cx="183" cy="233"/>
            </a:xfrm>
            <a:custGeom>
              <a:avLst/>
              <a:gdLst>
                <a:gd name="T0" fmla="*/ 103 w 183"/>
                <a:gd name="T1" fmla="*/ 59 h 233"/>
                <a:gd name="T2" fmla="*/ 106 w 183"/>
                <a:gd name="T3" fmla="*/ 55 h 233"/>
                <a:gd name="T4" fmla="*/ 112 w 183"/>
                <a:gd name="T5" fmla="*/ 49 h 233"/>
                <a:gd name="T6" fmla="*/ 122 w 183"/>
                <a:gd name="T7" fmla="*/ 48 h 233"/>
                <a:gd name="T8" fmla="*/ 122 w 183"/>
                <a:gd name="T9" fmla="*/ 35 h 233"/>
                <a:gd name="T10" fmla="*/ 134 w 183"/>
                <a:gd name="T11" fmla="*/ 14 h 233"/>
                <a:gd name="T12" fmla="*/ 138 w 183"/>
                <a:gd name="T13" fmla="*/ 3 h 233"/>
                <a:gd name="T14" fmla="*/ 152 w 183"/>
                <a:gd name="T15" fmla="*/ 6 h 233"/>
                <a:gd name="T16" fmla="*/ 161 w 183"/>
                <a:gd name="T17" fmla="*/ 17 h 233"/>
                <a:gd name="T18" fmla="*/ 161 w 183"/>
                <a:gd name="T19" fmla="*/ 23 h 233"/>
                <a:gd name="T20" fmla="*/ 168 w 183"/>
                <a:gd name="T21" fmla="*/ 26 h 233"/>
                <a:gd name="T22" fmla="*/ 177 w 183"/>
                <a:gd name="T23" fmla="*/ 30 h 233"/>
                <a:gd name="T24" fmla="*/ 183 w 183"/>
                <a:gd name="T25" fmla="*/ 42 h 233"/>
                <a:gd name="T26" fmla="*/ 172 w 183"/>
                <a:gd name="T27" fmla="*/ 48 h 233"/>
                <a:gd name="T28" fmla="*/ 167 w 183"/>
                <a:gd name="T29" fmla="*/ 45 h 233"/>
                <a:gd name="T30" fmla="*/ 168 w 183"/>
                <a:gd name="T31" fmla="*/ 50 h 233"/>
                <a:gd name="T32" fmla="*/ 167 w 183"/>
                <a:gd name="T33" fmla="*/ 59 h 233"/>
                <a:gd name="T34" fmla="*/ 149 w 183"/>
                <a:gd name="T35" fmla="*/ 63 h 233"/>
                <a:gd name="T36" fmla="*/ 152 w 183"/>
                <a:gd name="T37" fmla="*/ 75 h 233"/>
                <a:gd name="T38" fmla="*/ 151 w 183"/>
                <a:gd name="T39" fmla="*/ 81 h 233"/>
                <a:gd name="T40" fmla="*/ 154 w 183"/>
                <a:gd name="T41" fmla="*/ 91 h 233"/>
                <a:gd name="T42" fmla="*/ 158 w 183"/>
                <a:gd name="T43" fmla="*/ 102 h 233"/>
                <a:gd name="T44" fmla="*/ 158 w 183"/>
                <a:gd name="T45" fmla="*/ 120 h 233"/>
                <a:gd name="T46" fmla="*/ 164 w 183"/>
                <a:gd name="T47" fmla="*/ 124 h 233"/>
                <a:gd name="T48" fmla="*/ 172 w 183"/>
                <a:gd name="T49" fmla="*/ 130 h 233"/>
                <a:gd name="T50" fmla="*/ 175 w 183"/>
                <a:gd name="T51" fmla="*/ 135 h 233"/>
                <a:gd name="T52" fmla="*/ 164 w 183"/>
                <a:gd name="T53" fmla="*/ 135 h 233"/>
                <a:gd name="T54" fmla="*/ 152 w 183"/>
                <a:gd name="T55" fmla="*/ 144 h 233"/>
                <a:gd name="T56" fmla="*/ 154 w 183"/>
                <a:gd name="T57" fmla="*/ 171 h 233"/>
                <a:gd name="T58" fmla="*/ 147 w 183"/>
                <a:gd name="T59" fmla="*/ 182 h 233"/>
                <a:gd name="T60" fmla="*/ 145 w 183"/>
                <a:gd name="T61" fmla="*/ 193 h 233"/>
                <a:gd name="T62" fmla="*/ 139 w 183"/>
                <a:gd name="T63" fmla="*/ 202 h 233"/>
                <a:gd name="T64" fmla="*/ 131 w 183"/>
                <a:gd name="T65" fmla="*/ 218 h 233"/>
                <a:gd name="T66" fmla="*/ 128 w 183"/>
                <a:gd name="T67" fmla="*/ 225 h 233"/>
                <a:gd name="T68" fmla="*/ 119 w 183"/>
                <a:gd name="T69" fmla="*/ 225 h 233"/>
                <a:gd name="T70" fmla="*/ 106 w 183"/>
                <a:gd name="T71" fmla="*/ 230 h 233"/>
                <a:gd name="T72" fmla="*/ 106 w 183"/>
                <a:gd name="T73" fmla="*/ 228 h 233"/>
                <a:gd name="T74" fmla="*/ 76 w 183"/>
                <a:gd name="T75" fmla="*/ 222 h 233"/>
                <a:gd name="T76" fmla="*/ 56 w 183"/>
                <a:gd name="T77" fmla="*/ 216 h 233"/>
                <a:gd name="T78" fmla="*/ 43 w 183"/>
                <a:gd name="T79" fmla="*/ 218 h 233"/>
                <a:gd name="T80" fmla="*/ 17 w 183"/>
                <a:gd name="T81" fmla="*/ 174 h 233"/>
                <a:gd name="T82" fmla="*/ 7 w 183"/>
                <a:gd name="T83" fmla="*/ 180 h 233"/>
                <a:gd name="T84" fmla="*/ 10 w 183"/>
                <a:gd name="T85" fmla="*/ 174 h 233"/>
                <a:gd name="T86" fmla="*/ 1 w 183"/>
                <a:gd name="T87" fmla="*/ 148 h 233"/>
                <a:gd name="T88" fmla="*/ 1 w 183"/>
                <a:gd name="T89" fmla="*/ 131 h 233"/>
                <a:gd name="T90" fmla="*/ 14 w 183"/>
                <a:gd name="T91" fmla="*/ 108 h 233"/>
                <a:gd name="T92" fmla="*/ 43 w 183"/>
                <a:gd name="T93" fmla="*/ 112 h 233"/>
                <a:gd name="T94" fmla="*/ 49 w 183"/>
                <a:gd name="T95" fmla="*/ 97 h 233"/>
                <a:gd name="T96" fmla="*/ 62 w 183"/>
                <a:gd name="T97" fmla="*/ 89 h 233"/>
                <a:gd name="T98" fmla="*/ 75 w 183"/>
                <a:gd name="T99" fmla="*/ 89 h 233"/>
                <a:gd name="T100" fmla="*/ 86 w 183"/>
                <a:gd name="T101" fmla="*/ 75 h 233"/>
                <a:gd name="T102" fmla="*/ 99 w 183"/>
                <a:gd name="T103" fmla="*/ 61 h 2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83" h="233">
                  <a:moveTo>
                    <a:pt x="99" y="61"/>
                  </a:moveTo>
                  <a:lnTo>
                    <a:pt x="100" y="59"/>
                  </a:lnTo>
                  <a:lnTo>
                    <a:pt x="103" y="59"/>
                  </a:lnTo>
                  <a:lnTo>
                    <a:pt x="105" y="59"/>
                  </a:lnTo>
                  <a:lnTo>
                    <a:pt x="106" y="59"/>
                  </a:lnTo>
                  <a:lnTo>
                    <a:pt x="106" y="55"/>
                  </a:lnTo>
                  <a:lnTo>
                    <a:pt x="108" y="52"/>
                  </a:lnTo>
                  <a:lnTo>
                    <a:pt x="109" y="50"/>
                  </a:lnTo>
                  <a:lnTo>
                    <a:pt x="112" y="49"/>
                  </a:lnTo>
                  <a:lnTo>
                    <a:pt x="115" y="49"/>
                  </a:lnTo>
                  <a:lnTo>
                    <a:pt x="119" y="49"/>
                  </a:lnTo>
                  <a:lnTo>
                    <a:pt x="122" y="48"/>
                  </a:lnTo>
                  <a:lnTo>
                    <a:pt x="122" y="42"/>
                  </a:lnTo>
                  <a:lnTo>
                    <a:pt x="122" y="38"/>
                  </a:lnTo>
                  <a:lnTo>
                    <a:pt x="122" y="35"/>
                  </a:lnTo>
                  <a:lnTo>
                    <a:pt x="123" y="30"/>
                  </a:lnTo>
                  <a:lnTo>
                    <a:pt x="128" y="23"/>
                  </a:lnTo>
                  <a:lnTo>
                    <a:pt x="134" y="14"/>
                  </a:lnTo>
                  <a:lnTo>
                    <a:pt x="139" y="12"/>
                  </a:lnTo>
                  <a:lnTo>
                    <a:pt x="139" y="6"/>
                  </a:lnTo>
                  <a:lnTo>
                    <a:pt x="138" y="3"/>
                  </a:lnTo>
                  <a:lnTo>
                    <a:pt x="139" y="0"/>
                  </a:lnTo>
                  <a:lnTo>
                    <a:pt x="147" y="3"/>
                  </a:lnTo>
                  <a:lnTo>
                    <a:pt x="152" y="6"/>
                  </a:lnTo>
                  <a:lnTo>
                    <a:pt x="157" y="9"/>
                  </a:lnTo>
                  <a:lnTo>
                    <a:pt x="164" y="14"/>
                  </a:lnTo>
                  <a:lnTo>
                    <a:pt x="161" y="17"/>
                  </a:lnTo>
                  <a:lnTo>
                    <a:pt x="161" y="20"/>
                  </a:lnTo>
                  <a:lnTo>
                    <a:pt x="161" y="22"/>
                  </a:lnTo>
                  <a:lnTo>
                    <a:pt x="161" y="23"/>
                  </a:lnTo>
                  <a:lnTo>
                    <a:pt x="162" y="23"/>
                  </a:lnTo>
                  <a:lnTo>
                    <a:pt x="164" y="25"/>
                  </a:lnTo>
                  <a:lnTo>
                    <a:pt x="168" y="26"/>
                  </a:lnTo>
                  <a:lnTo>
                    <a:pt x="171" y="26"/>
                  </a:lnTo>
                  <a:lnTo>
                    <a:pt x="175" y="27"/>
                  </a:lnTo>
                  <a:lnTo>
                    <a:pt x="177" y="30"/>
                  </a:lnTo>
                  <a:lnTo>
                    <a:pt x="180" y="35"/>
                  </a:lnTo>
                  <a:lnTo>
                    <a:pt x="181" y="39"/>
                  </a:lnTo>
                  <a:lnTo>
                    <a:pt x="183" y="42"/>
                  </a:lnTo>
                  <a:lnTo>
                    <a:pt x="180" y="42"/>
                  </a:lnTo>
                  <a:lnTo>
                    <a:pt x="175" y="48"/>
                  </a:lnTo>
                  <a:lnTo>
                    <a:pt x="172" y="48"/>
                  </a:lnTo>
                  <a:lnTo>
                    <a:pt x="170" y="46"/>
                  </a:lnTo>
                  <a:lnTo>
                    <a:pt x="168" y="45"/>
                  </a:lnTo>
                  <a:lnTo>
                    <a:pt x="167" y="45"/>
                  </a:lnTo>
                  <a:lnTo>
                    <a:pt x="167" y="46"/>
                  </a:lnTo>
                  <a:lnTo>
                    <a:pt x="167" y="48"/>
                  </a:lnTo>
                  <a:lnTo>
                    <a:pt x="168" y="50"/>
                  </a:lnTo>
                  <a:lnTo>
                    <a:pt x="168" y="53"/>
                  </a:lnTo>
                  <a:lnTo>
                    <a:pt x="168" y="56"/>
                  </a:lnTo>
                  <a:lnTo>
                    <a:pt x="167" y="59"/>
                  </a:lnTo>
                  <a:lnTo>
                    <a:pt x="164" y="62"/>
                  </a:lnTo>
                  <a:lnTo>
                    <a:pt x="158" y="63"/>
                  </a:lnTo>
                  <a:lnTo>
                    <a:pt x="149" y="63"/>
                  </a:lnTo>
                  <a:lnTo>
                    <a:pt x="155" y="75"/>
                  </a:lnTo>
                  <a:lnTo>
                    <a:pt x="154" y="74"/>
                  </a:lnTo>
                  <a:lnTo>
                    <a:pt x="152" y="75"/>
                  </a:lnTo>
                  <a:lnTo>
                    <a:pt x="154" y="76"/>
                  </a:lnTo>
                  <a:lnTo>
                    <a:pt x="152" y="78"/>
                  </a:lnTo>
                  <a:lnTo>
                    <a:pt x="151" y="81"/>
                  </a:lnTo>
                  <a:lnTo>
                    <a:pt x="149" y="84"/>
                  </a:lnTo>
                  <a:lnTo>
                    <a:pt x="149" y="86"/>
                  </a:lnTo>
                  <a:lnTo>
                    <a:pt x="154" y="91"/>
                  </a:lnTo>
                  <a:lnTo>
                    <a:pt x="157" y="95"/>
                  </a:lnTo>
                  <a:lnTo>
                    <a:pt x="158" y="97"/>
                  </a:lnTo>
                  <a:lnTo>
                    <a:pt x="158" y="102"/>
                  </a:lnTo>
                  <a:lnTo>
                    <a:pt x="158" y="108"/>
                  </a:lnTo>
                  <a:lnTo>
                    <a:pt x="157" y="114"/>
                  </a:lnTo>
                  <a:lnTo>
                    <a:pt x="158" y="120"/>
                  </a:lnTo>
                  <a:lnTo>
                    <a:pt x="159" y="121"/>
                  </a:lnTo>
                  <a:lnTo>
                    <a:pt x="161" y="122"/>
                  </a:lnTo>
                  <a:lnTo>
                    <a:pt x="164" y="124"/>
                  </a:lnTo>
                  <a:lnTo>
                    <a:pt x="168" y="125"/>
                  </a:lnTo>
                  <a:lnTo>
                    <a:pt x="172" y="128"/>
                  </a:lnTo>
                  <a:lnTo>
                    <a:pt x="172" y="130"/>
                  </a:lnTo>
                  <a:lnTo>
                    <a:pt x="174" y="133"/>
                  </a:lnTo>
                  <a:lnTo>
                    <a:pt x="174" y="134"/>
                  </a:lnTo>
                  <a:lnTo>
                    <a:pt x="175" y="135"/>
                  </a:lnTo>
                  <a:lnTo>
                    <a:pt x="172" y="137"/>
                  </a:lnTo>
                  <a:lnTo>
                    <a:pt x="170" y="135"/>
                  </a:lnTo>
                  <a:lnTo>
                    <a:pt x="164" y="135"/>
                  </a:lnTo>
                  <a:lnTo>
                    <a:pt x="161" y="137"/>
                  </a:lnTo>
                  <a:lnTo>
                    <a:pt x="158" y="140"/>
                  </a:lnTo>
                  <a:lnTo>
                    <a:pt x="152" y="144"/>
                  </a:lnTo>
                  <a:lnTo>
                    <a:pt x="152" y="151"/>
                  </a:lnTo>
                  <a:lnTo>
                    <a:pt x="152" y="161"/>
                  </a:lnTo>
                  <a:lnTo>
                    <a:pt x="154" y="171"/>
                  </a:lnTo>
                  <a:lnTo>
                    <a:pt x="152" y="177"/>
                  </a:lnTo>
                  <a:lnTo>
                    <a:pt x="147" y="180"/>
                  </a:lnTo>
                  <a:lnTo>
                    <a:pt x="147" y="182"/>
                  </a:lnTo>
                  <a:lnTo>
                    <a:pt x="145" y="183"/>
                  </a:lnTo>
                  <a:lnTo>
                    <a:pt x="142" y="186"/>
                  </a:lnTo>
                  <a:lnTo>
                    <a:pt x="145" y="193"/>
                  </a:lnTo>
                  <a:lnTo>
                    <a:pt x="147" y="202"/>
                  </a:lnTo>
                  <a:lnTo>
                    <a:pt x="144" y="203"/>
                  </a:lnTo>
                  <a:lnTo>
                    <a:pt x="139" y="202"/>
                  </a:lnTo>
                  <a:lnTo>
                    <a:pt x="134" y="210"/>
                  </a:lnTo>
                  <a:lnTo>
                    <a:pt x="132" y="215"/>
                  </a:lnTo>
                  <a:lnTo>
                    <a:pt x="131" y="218"/>
                  </a:lnTo>
                  <a:lnTo>
                    <a:pt x="129" y="222"/>
                  </a:lnTo>
                  <a:lnTo>
                    <a:pt x="129" y="223"/>
                  </a:lnTo>
                  <a:lnTo>
                    <a:pt x="128" y="225"/>
                  </a:lnTo>
                  <a:lnTo>
                    <a:pt x="126" y="225"/>
                  </a:lnTo>
                  <a:lnTo>
                    <a:pt x="123" y="225"/>
                  </a:lnTo>
                  <a:lnTo>
                    <a:pt x="119" y="225"/>
                  </a:lnTo>
                  <a:lnTo>
                    <a:pt x="113" y="229"/>
                  </a:lnTo>
                  <a:lnTo>
                    <a:pt x="109" y="233"/>
                  </a:lnTo>
                  <a:lnTo>
                    <a:pt x="106" y="230"/>
                  </a:lnTo>
                  <a:lnTo>
                    <a:pt x="105" y="229"/>
                  </a:lnTo>
                  <a:lnTo>
                    <a:pt x="105" y="228"/>
                  </a:lnTo>
                  <a:lnTo>
                    <a:pt x="106" y="228"/>
                  </a:lnTo>
                  <a:lnTo>
                    <a:pt x="98" y="222"/>
                  </a:lnTo>
                  <a:lnTo>
                    <a:pt x="87" y="222"/>
                  </a:lnTo>
                  <a:lnTo>
                    <a:pt x="76" y="222"/>
                  </a:lnTo>
                  <a:lnTo>
                    <a:pt x="70" y="228"/>
                  </a:lnTo>
                  <a:lnTo>
                    <a:pt x="56" y="225"/>
                  </a:lnTo>
                  <a:lnTo>
                    <a:pt x="56" y="216"/>
                  </a:lnTo>
                  <a:lnTo>
                    <a:pt x="53" y="216"/>
                  </a:lnTo>
                  <a:lnTo>
                    <a:pt x="49" y="218"/>
                  </a:lnTo>
                  <a:lnTo>
                    <a:pt x="43" y="218"/>
                  </a:lnTo>
                  <a:lnTo>
                    <a:pt x="36" y="216"/>
                  </a:lnTo>
                  <a:lnTo>
                    <a:pt x="28" y="216"/>
                  </a:lnTo>
                  <a:lnTo>
                    <a:pt x="17" y="174"/>
                  </a:lnTo>
                  <a:lnTo>
                    <a:pt x="13" y="179"/>
                  </a:lnTo>
                  <a:lnTo>
                    <a:pt x="10" y="180"/>
                  </a:lnTo>
                  <a:lnTo>
                    <a:pt x="7" y="180"/>
                  </a:lnTo>
                  <a:lnTo>
                    <a:pt x="8" y="179"/>
                  </a:lnTo>
                  <a:lnTo>
                    <a:pt x="10" y="176"/>
                  </a:lnTo>
                  <a:lnTo>
                    <a:pt x="10" y="174"/>
                  </a:lnTo>
                  <a:lnTo>
                    <a:pt x="8" y="173"/>
                  </a:lnTo>
                  <a:lnTo>
                    <a:pt x="7" y="171"/>
                  </a:lnTo>
                  <a:lnTo>
                    <a:pt x="1" y="148"/>
                  </a:lnTo>
                  <a:lnTo>
                    <a:pt x="0" y="141"/>
                  </a:lnTo>
                  <a:lnTo>
                    <a:pt x="0" y="135"/>
                  </a:lnTo>
                  <a:lnTo>
                    <a:pt x="1" y="131"/>
                  </a:lnTo>
                  <a:lnTo>
                    <a:pt x="3" y="128"/>
                  </a:lnTo>
                  <a:lnTo>
                    <a:pt x="4" y="125"/>
                  </a:lnTo>
                  <a:lnTo>
                    <a:pt x="14" y="108"/>
                  </a:lnTo>
                  <a:lnTo>
                    <a:pt x="28" y="115"/>
                  </a:lnTo>
                  <a:lnTo>
                    <a:pt x="43" y="122"/>
                  </a:lnTo>
                  <a:lnTo>
                    <a:pt x="43" y="112"/>
                  </a:lnTo>
                  <a:lnTo>
                    <a:pt x="46" y="102"/>
                  </a:lnTo>
                  <a:lnTo>
                    <a:pt x="47" y="98"/>
                  </a:lnTo>
                  <a:lnTo>
                    <a:pt x="49" y="97"/>
                  </a:lnTo>
                  <a:lnTo>
                    <a:pt x="50" y="94"/>
                  </a:lnTo>
                  <a:lnTo>
                    <a:pt x="54" y="91"/>
                  </a:lnTo>
                  <a:lnTo>
                    <a:pt x="62" y="89"/>
                  </a:lnTo>
                  <a:lnTo>
                    <a:pt x="66" y="89"/>
                  </a:lnTo>
                  <a:lnTo>
                    <a:pt x="70" y="89"/>
                  </a:lnTo>
                  <a:lnTo>
                    <a:pt x="75" y="89"/>
                  </a:lnTo>
                  <a:lnTo>
                    <a:pt x="77" y="89"/>
                  </a:lnTo>
                  <a:lnTo>
                    <a:pt x="80" y="84"/>
                  </a:lnTo>
                  <a:lnTo>
                    <a:pt x="86" y="75"/>
                  </a:lnTo>
                  <a:lnTo>
                    <a:pt x="92" y="63"/>
                  </a:lnTo>
                  <a:lnTo>
                    <a:pt x="95" y="59"/>
                  </a:lnTo>
                  <a:lnTo>
                    <a:pt x="99" y="61"/>
                  </a:lnTo>
                  <a:close/>
                </a:path>
              </a:pathLst>
            </a:custGeom>
            <a:solidFill>
              <a:srgbClr val="E7E4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812394"/>
              <a:endParaRPr lang="fi-FI" sz="1600">
                <a:solidFill>
                  <a:srgbClr val="002664"/>
                </a:solidFill>
              </a:endParaRPr>
            </a:p>
          </p:txBody>
        </p:sp>
      </p:grpSp>
      <p:sp>
        <p:nvSpPr>
          <p:cNvPr id="33" name="Text Box 31"/>
          <p:cNvSpPr txBox="1">
            <a:spLocks noChangeArrowheads="1"/>
          </p:cNvSpPr>
          <p:nvPr/>
        </p:nvSpPr>
        <p:spPr bwMode="auto">
          <a:xfrm>
            <a:off x="813542" y="1866035"/>
            <a:ext cx="1935271" cy="507831"/>
          </a:xfrm>
          <a:prstGeom prst="rect">
            <a:avLst/>
          </a:prstGeom>
          <a:solidFill>
            <a:schemeClr val="accent4">
              <a:lumMod val="40000"/>
              <a:lumOff val="60000"/>
            </a:schemeClr>
          </a:solidFill>
          <a:ln>
            <a:noFill/>
          </a:ln>
          <a:effectLst>
            <a:outerShdw dist="35921" dir="2700000" algn="ctr" rotWithShape="0">
              <a:schemeClr val="tx2">
                <a:alpha val="50000"/>
              </a:schemeClr>
            </a:outerShdw>
          </a:effectLst>
          <a:ex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pPr defTabSz="812394"/>
            <a:r>
              <a:rPr lang="fi-FI" sz="900" dirty="0">
                <a:solidFill>
                  <a:schemeClr val="tx2"/>
                </a:solidFill>
                <a:latin typeface="+mj-lt"/>
                <a:ea typeface="ＭＳ Ｐゴシック" pitchFamily="34" charset="-128"/>
              </a:rPr>
              <a:t>Pohjois-Amerikka: </a:t>
            </a:r>
            <a:r>
              <a:rPr lang="fi-FI" sz="900" dirty="0" smtClean="0">
                <a:solidFill>
                  <a:schemeClr val="tx2"/>
                </a:solidFill>
                <a:latin typeface="+mj-lt"/>
                <a:ea typeface="ＭＳ Ｐゴシック" pitchFamily="34" charset="-128"/>
              </a:rPr>
              <a:t>+1,5 %</a:t>
            </a:r>
            <a:endParaRPr lang="fi-FI" sz="900" dirty="0">
              <a:solidFill>
                <a:schemeClr val="tx2"/>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USA	</a:t>
            </a:r>
            <a:r>
              <a:rPr lang="fi-FI" sz="900" b="0" dirty="0" smtClean="0">
                <a:solidFill>
                  <a:schemeClr val="accent3">
                    <a:lumMod val="50000"/>
                  </a:schemeClr>
                </a:solidFill>
                <a:latin typeface="+mj-lt"/>
                <a:ea typeface="ＭＳ Ｐゴシック" pitchFamily="34" charset="-128"/>
              </a:rPr>
              <a:t>+1,5 %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Kanada	</a:t>
            </a:r>
            <a:r>
              <a:rPr lang="fi-FI" sz="900" b="0" dirty="0" smtClean="0">
                <a:solidFill>
                  <a:schemeClr val="accent3">
                    <a:lumMod val="50000"/>
                  </a:schemeClr>
                </a:solidFill>
                <a:latin typeface="+mj-lt"/>
                <a:ea typeface="ＭＳ Ｐゴシック" pitchFamily="34" charset="-128"/>
              </a:rPr>
              <a:t>+1,2 %</a:t>
            </a:r>
            <a:endParaRPr lang="fi-FI" sz="900" b="0" dirty="0">
              <a:solidFill>
                <a:schemeClr val="accent3">
                  <a:lumMod val="50000"/>
                </a:schemeClr>
              </a:solidFill>
              <a:latin typeface="+mj-lt"/>
              <a:ea typeface="ＭＳ Ｐゴシック" pitchFamily="34" charset="-128"/>
            </a:endParaRPr>
          </a:p>
        </p:txBody>
      </p:sp>
      <p:sp>
        <p:nvSpPr>
          <p:cNvPr id="34" name="Text Box 36"/>
          <p:cNvSpPr txBox="1">
            <a:spLocks noChangeArrowheads="1"/>
          </p:cNvSpPr>
          <p:nvPr/>
        </p:nvSpPr>
        <p:spPr bwMode="auto">
          <a:xfrm>
            <a:off x="477715" y="3320225"/>
            <a:ext cx="2226737" cy="1200329"/>
          </a:xfrm>
          <a:prstGeom prst="rect">
            <a:avLst/>
          </a:prstGeom>
          <a:solidFill>
            <a:schemeClr val="accent4">
              <a:lumMod val="40000"/>
              <a:lumOff val="60000"/>
            </a:schemeClr>
          </a:solidFill>
          <a:ln>
            <a:noFill/>
          </a:ln>
          <a:effectLst>
            <a:outerShdw dist="35921" dir="2700000" algn="ctr" rotWithShape="0">
              <a:schemeClr val="tx2">
                <a:alpha val="50000"/>
              </a:schemeClr>
            </a:outerShdw>
          </a:effectLst>
          <a:ex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pPr defTabSz="812394"/>
            <a:r>
              <a:rPr lang="fi-FI" sz="900" dirty="0">
                <a:solidFill>
                  <a:schemeClr val="tx2"/>
                </a:solidFill>
                <a:latin typeface="+mj-lt"/>
                <a:ea typeface="ＭＳ Ｐゴシック" pitchFamily="34" charset="-128"/>
              </a:rPr>
              <a:t>Etelä- ja Väli-Amerikka: </a:t>
            </a:r>
            <a:r>
              <a:rPr lang="fi-FI" sz="900" dirty="0" smtClean="0">
                <a:solidFill>
                  <a:schemeClr val="tx2"/>
                </a:solidFill>
                <a:latin typeface="+mj-lt"/>
                <a:ea typeface="ＭＳ Ｐゴシック" pitchFamily="34" charset="-128"/>
              </a:rPr>
              <a:t>-0,5 %</a:t>
            </a:r>
            <a:endParaRPr lang="fi-FI" sz="900" dirty="0">
              <a:solidFill>
                <a:schemeClr val="tx2"/>
              </a:solidFill>
              <a:latin typeface="+mj-lt"/>
              <a:ea typeface="ＭＳ Ｐゴシック" pitchFamily="34" charset="-128"/>
            </a:endParaRPr>
          </a:p>
          <a:p>
            <a:pPr defTabSz="812394"/>
            <a:r>
              <a:rPr lang="fi-FI" sz="900" b="0" dirty="0">
                <a:solidFill>
                  <a:schemeClr val="accent2"/>
                </a:solidFill>
                <a:latin typeface="+mj-lt"/>
                <a:ea typeface="ＭＳ Ｐゴシック" pitchFamily="34" charset="-128"/>
              </a:rPr>
              <a:t>Brasilia 	</a:t>
            </a:r>
            <a:r>
              <a:rPr lang="fi-FI" sz="900" b="0" dirty="0" smtClean="0">
                <a:solidFill>
                  <a:schemeClr val="accent2"/>
                </a:solidFill>
                <a:latin typeface="+mj-lt"/>
                <a:ea typeface="ＭＳ Ｐゴシック" pitchFamily="34" charset="-128"/>
              </a:rPr>
              <a:t>-3,2 %</a:t>
            </a:r>
            <a:endParaRPr lang="fi-FI" sz="900" b="0" dirty="0">
              <a:solidFill>
                <a:schemeClr val="accent2"/>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Meksiko 	+</a:t>
            </a:r>
            <a:r>
              <a:rPr lang="fi-FI" sz="900" b="0" dirty="0" smtClean="0">
                <a:solidFill>
                  <a:schemeClr val="accent3">
                    <a:lumMod val="50000"/>
                  </a:schemeClr>
                </a:solidFill>
                <a:latin typeface="+mj-lt"/>
                <a:ea typeface="ＭＳ Ｐゴシック" pitchFamily="34" charset="-128"/>
              </a:rPr>
              <a:t>2,2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2"/>
                </a:solidFill>
                <a:latin typeface="+mj-lt"/>
                <a:ea typeface="ＭＳ Ｐゴシック" pitchFamily="34" charset="-128"/>
              </a:rPr>
              <a:t>Argentiina 	</a:t>
            </a:r>
            <a:r>
              <a:rPr lang="fi-FI" sz="900" b="0" dirty="0" smtClean="0">
                <a:solidFill>
                  <a:schemeClr val="accent2"/>
                </a:solidFill>
                <a:latin typeface="+mj-lt"/>
                <a:ea typeface="ＭＳ Ｐゴシック" pitchFamily="34" charset="-128"/>
              </a:rPr>
              <a:t>-1,5 %</a:t>
            </a:r>
            <a:endParaRPr lang="fi-FI" sz="900" b="0" dirty="0">
              <a:solidFill>
                <a:schemeClr val="accent2"/>
              </a:solidFill>
              <a:latin typeface="+mj-lt"/>
              <a:ea typeface="ＭＳ Ｐゴシック" pitchFamily="34" charset="-128"/>
            </a:endParaRPr>
          </a:p>
          <a:p>
            <a:pPr defTabSz="812394"/>
            <a:r>
              <a:rPr lang="fi-FI" sz="900" b="0" dirty="0">
                <a:solidFill>
                  <a:schemeClr val="accent2"/>
                </a:solidFill>
                <a:latin typeface="+mj-lt"/>
                <a:ea typeface="ＭＳ Ｐゴシック" pitchFamily="34" charset="-128"/>
              </a:rPr>
              <a:t>Venezuela 	</a:t>
            </a:r>
            <a:r>
              <a:rPr lang="fi-FI" sz="900" b="0" dirty="0" smtClean="0">
                <a:solidFill>
                  <a:schemeClr val="accent2"/>
                </a:solidFill>
                <a:latin typeface="+mj-lt"/>
                <a:ea typeface="ＭＳ Ｐゴシック" pitchFamily="34" charset="-128"/>
              </a:rPr>
              <a:t>-10,0 %</a:t>
            </a:r>
            <a:endParaRPr lang="fi-FI" sz="900" b="0" dirty="0">
              <a:solidFill>
                <a:schemeClr val="accent2"/>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Kolumbia 	</a:t>
            </a:r>
            <a:r>
              <a:rPr lang="fi-FI" sz="900" b="0" dirty="0" smtClean="0">
                <a:solidFill>
                  <a:schemeClr val="accent3">
                    <a:lumMod val="50000"/>
                  </a:schemeClr>
                </a:solidFill>
                <a:latin typeface="+mj-lt"/>
                <a:ea typeface="ＭＳ Ｐゴシック" pitchFamily="34" charset="-128"/>
              </a:rPr>
              <a:t>+2,3 %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Chile 	</a:t>
            </a:r>
            <a:r>
              <a:rPr lang="fi-FI" sz="900" b="0" dirty="0" smtClean="0">
                <a:solidFill>
                  <a:schemeClr val="accent3">
                    <a:lumMod val="50000"/>
                  </a:schemeClr>
                </a:solidFill>
                <a:latin typeface="+mj-lt"/>
                <a:ea typeface="ＭＳ Ｐゴシック" pitchFamily="34" charset="-128"/>
              </a:rPr>
              <a:t>+1,7 %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Peru 	</a:t>
            </a:r>
            <a:r>
              <a:rPr lang="fi-FI" sz="900" b="0" dirty="0" smtClean="0">
                <a:solidFill>
                  <a:schemeClr val="accent3">
                    <a:lumMod val="50000"/>
                  </a:schemeClr>
                </a:solidFill>
                <a:latin typeface="+mj-lt"/>
                <a:ea typeface="ＭＳ Ｐゴシック" pitchFamily="34" charset="-128"/>
              </a:rPr>
              <a:t>+3,7 %</a:t>
            </a:r>
            <a:endParaRPr lang="fi-FI" sz="900" b="0" dirty="0">
              <a:solidFill>
                <a:schemeClr val="accent3">
                  <a:lumMod val="50000"/>
                </a:schemeClr>
              </a:solidFill>
              <a:latin typeface="+mj-lt"/>
              <a:ea typeface="ＭＳ Ｐゴシック" pitchFamily="34" charset="-128"/>
            </a:endParaRPr>
          </a:p>
        </p:txBody>
      </p:sp>
      <p:sp>
        <p:nvSpPr>
          <p:cNvPr id="35" name="Text Box 32"/>
          <p:cNvSpPr txBox="1">
            <a:spLocks noChangeArrowheads="1"/>
          </p:cNvSpPr>
          <p:nvPr/>
        </p:nvSpPr>
        <p:spPr bwMode="auto">
          <a:xfrm>
            <a:off x="2828192" y="1042754"/>
            <a:ext cx="1780366" cy="2446824"/>
          </a:xfrm>
          <a:prstGeom prst="rect">
            <a:avLst/>
          </a:prstGeom>
          <a:solidFill>
            <a:schemeClr val="accent4">
              <a:lumMod val="40000"/>
              <a:lumOff val="60000"/>
            </a:schemeClr>
          </a:solidFill>
          <a:ln>
            <a:noFill/>
          </a:ln>
          <a:effectLst>
            <a:outerShdw dist="35921" dir="2700000" algn="ctr" rotWithShape="0">
              <a:schemeClr val="tx2">
                <a:alpha val="50000"/>
              </a:schemeClr>
            </a:outerShdw>
          </a:effectLst>
          <a:ex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pPr defTabSz="812394"/>
            <a:r>
              <a:rPr lang="fi-FI" sz="900" dirty="0">
                <a:solidFill>
                  <a:schemeClr val="tx2"/>
                </a:solidFill>
                <a:latin typeface="+mj-lt"/>
                <a:ea typeface="ＭＳ Ｐゴシック" pitchFamily="34" charset="-128"/>
              </a:rPr>
              <a:t>Länsi-Eurooppa: +</a:t>
            </a:r>
            <a:r>
              <a:rPr lang="fi-FI" sz="900" dirty="0" smtClean="0">
                <a:solidFill>
                  <a:schemeClr val="tx2"/>
                </a:solidFill>
                <a:latin typeface="+mj-lt"/>
                <a:ea typeface="ＭＳ Ｐゴシック" pitchFamily="34" charset="-128"/>
              </a:rPr>
              <a:t>1,5 </a:t>
            </a:r>
            <a:r>
              <a:rPr lang="fi-FI" sz="900" dirty="0">
                <a:solidFill>
                  <a:schemeClr val="tx2"/>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Saksa	</a:t>
            </a:r>
            <a:r>
              <a:rPr lang="fi-FI" sz="900" b="0" dirty="0" smtClean="0">
                <a:solidFill>
                  <a:schemeClr val="accent3">
                    <a:lumMod val="50000"/>
                  </a:schemeClr>
                </a:solidFill>
                <a:latin typeface="+mj-lt"/>
                <a:ea typeface="ＭＳ Ｐゴシック" pitchFamily="34" charset="-128"/>
              </a:rPr>
              <a:t>+1,6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Iso-Britannia	</a:t>
            </a:r>
            <a:r>
              <a:rPr lang="fi-FI" sz="900" b="0" dirty="0" smtClean="0">
                <a:solidFill>
                  <a:schemeClr val="accent3">
                    <a:lumMod val="50000"/>
                  </a:schemeClr>
                </a:solidFill>
                <a:latin typeface="+mj-lt"/>
                <a:ea typeface="ＭＳ Ｐゴシック" pitchFamily="34" charset="-128"/>
              </a:rPr>
              <a:t>+1,6 %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Ranska	+</a:t>
            </a:r>
            <a:r>
              <a:rPr lang="fi-FI" sz="900" b="0" dirty="0" smtClean="0">
                <a:solidFill>
                  <a:schemeClr val="accent3">
                    <a:lumMod val="50000"/>
                  </a:schemeClr>
                </a:solidFill>
                <a:latin typeface="+mj-lt"/>
                <a:ea typeface="ＭＳ Ｐゴシック" pitchFamily="34" charset="-128"/>
              </a:rPr>
              <a:t>1,4 %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4"/>
                </a:solidFill>
                <a:latin typeface="+mj-lt"/>
                <a:ea typeface="ＭＳ Ｐゴシック" pitchFamily="34" charset="-128"/>
              </a:rPr>
              <a:t>Italia	</a:t>
            </a:r>
            <a:r>
              <a:rPr lang="fi-FI" sz="900" b="0" dirty="0" smtClean="0">
                <a:solidFill>
                  <a:schemeClr val="accent4"/>
                </a:solidFill>
                <a:latin typeface="+mj-lt"/>
                <a:ea typeface="ＭＳ Ｐゴシック" pitchFamily="34" charset="-128"/>
              </a:rPr>
              <a:t>+0,8 %</a:t>
            </a:r>
            <a:endParaRPr lang="fi-FI" sz="900" b="0" dirty="0">
              <a:solidFill>
                <a:schemeClr val="accent4"/>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Espanja	</a:t>
            </a:r>
            <a:r>
              <a:rPr lang="fi-FI" sz="900" b="0" dirty="0" smtClean="0">
                <a:solidFill>
                  <a:schemeClr val="accent3">
                    <a:lumMod val="50000"/>
                  </a:schemeClr>
                </a:solidFill>
                <a:latin typeface="+mj-lt"/>
                <a:ea typeface="ＭＳ Ｐゴシック" pitchFamily="34" charset="-128"/>
              </a:rPr>
              <a:t>+2,9 %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Alankomaat	</a:t>
            </a:r>
            <a:r>
              <a:rPr lang="fi-FI" sz="900" b="0" dirty="0" smtClean="0">
                <a:solidFill>
                  <a:schemeClr val="accent3">
                    <a:lumMod val="50000"/>
                  </a:schemeClr>
                </a:solidFill>
                <a:latin typeface="+mj-lt"/>
                <a:ea typeface="ＭＳ Ｐゴシック" pitchFamily="34" charset="-128"/>
              </a:rPr>
              <a:t>+1,5 %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Sveitsi	</a:t>
            </a:r>
            <a:r>
              <a:rPr lang="fi-FI" sz="900" b="0" dirty="0" smtClean="0">
                <a:solidFill>
                  <a:schemeClr val="accent3">
                    <a:lumMod val="50000"/>
                  </a:schemeClr>
                </a:solidFill>
                <a:latin typeface="+mj-lt"/>
                <a:ea typeface="ＭＳ Ｐゴシック" pitchFamily="34" charset="-128"/>
              </a:rPr>
              <a:t>+1,0 %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Ruotsi	</a:t>
            </a:r>
            <a:r>
              <a:rPr lang="fi-FI" sz="900" b="0" dirty="0" smtClean="0">
                <a:solidFill>
                  <a:schemeClr val="accent3">
                    <a:lumMod val="50000"/>
                  </a:schemeClr>
                </a:solidFill>
                <a:latin typeface="+mj-lt"/>
                <a:ea typeface="ＭＳ Ｐゴシック" pitchFamily="34" charset="-128"/>
              </a:rPr>
              <a:t>+3,5 %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Belgia	+</a:t>
            </a:r>
            <a:r>
              <a:rPr lang="fi-FI" sz="900" b="0" dirty="0" smtClean="0">
                <a:solidFill>
                  <a:schemeClr val="accent3">
                    <a:lumMod val="50000"/>
                  </a:schemeClr>
                </a:solidFill>
                <a:latin typeface="+mj-lt"/>
                <a:ea typeface="ＭＳ Ｐゴシック" pitchFamily="34" charset="-128"/>
              </a:rPr>
              <a:t>1,2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4"/>
                </a:solidFill>
                <a:latin typeface="+mj-lt"/>
                <a:ea typeface="ＭＳ Ｐゴシック" pitchFamily="34" charset="-128"/>
              </a:rPr>
              <a:t>Norja	</a:t>
            </a:r>
            <a:r>
              <a:rPr lang="fi-FI" sz="900" b="0" dirty="0" smtClean="0">
                <a:solidFill>
                  <a:schemeClr val="accent4"/>
                </a:solidFill>
                <a:latin typeface="+mj-lt"/>
                <a:ea typeface="ＭＳ Ｐゴシック" pitchFamily="34" charset="-128"/>
              </a:rPr>
              <a:t>+0,8 %</a:t>
            </a:r>
            <a:endParaRPr lang="fi-FI" sz="900" b="0" dirty="0">
              <a:solidFill>
                <a:schemeClr val="accent4"/>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Itävalta	</a:t>
            </a:r>
            <a:r>
              <a:rPr lang="fi-FI" sz="900" b="0" dirty="0" smtClean="0">
                <a:solidFill>
                  <a:schemeClr val="accent3">
                    <a:lumMod val="50000"/>
                  </a:schemeClr>
                </a:solidFill>
                <a:latin typeface="+mj-lt"/>
                <a:ea typeface="ＭＳ Ｐゴシック" pitchFamily="34" charset="-128"/>
              </a:rPr>
              <a:t>+1,3 %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Tanska	</a:t>
            </a:r>
            <a:r>
              <a:rPr lang="fi-FI" sz="900" b="0" dirty="0" smtClean="0">
                <a:solidFill>
                  <a:schemeClr val="accent3">
                    <a:lumMod val="50000"/>
                  </a:schemeClr>
                </a:solidFill>
                <a:latin typeface="+mj-lt"/>
                <a:ea typeface="ＭＳ Ｐゴシック" pitchFamily="34" charset="-128"/>
              </a:rPr>
              <a:t>+1,1 %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2"/>
                </a:solidFill>
                <a:latin typeface="+mj-lt"/>
                <a:ea typeface="ＭＳ Ｐゴシック" pitchFamily="34" charset="-128"/>
              </a:rPr>
              <a:t>Kreikka	</a:t>
            </a:r>
            <a:r>
              <a:rPr lang="fi-FI" sz="900" b="0" dirty="0" smtClean="0">
                <a:solidFill>
                  <a:schemeClr val="accent2"/>
                </a:solidFill>
                <a:latin typeface="+mj-lt"/>
                <a:ea typeface="ＭＳ Ｐゴシック" pitchFamily="34" charset="-128"/>
              </a:rPr>
              <a:t>-1,0 %</a:t>
            </a:r>
            <a:endParaRPr lang="fi-FI" sz="900" b="0" dirty="0">
              <a:solidFill>
                <a:schemeClr val="accent2"/>
              </a:solidFill>
              <a:latin typeface="+mj-lt"/>
              <a:ea typeface="ＭＳ Ｐゴシック" pitchFamily="34" charset="-128"/>
            </a:endParaRPr>
          </a:p>
          <a:p>
            <a:pPr defTabSz="812394"/>
            <a:r>
              <a:rPr lang="fi-FI" sz="900" dirty="0">
                <a:solidFill>
                  <a:schemeClr val="accent1"/>
                </a:solidFill>
                <a:latin typeface="+mj-lt"/>
                <a:ea typeface="ＭＳ Ｐゴシック" pitchFamily="34" charset="-128"/>
              </a:rPr>
              <a:t>Suomi	</a:t>
            </a:r>
            <a:r>
              <a:rPr lang="fi-FI" sz="900" dirty="0" smtClean="0">
                <a:solidFill>
                  <a:schemeClr val="accent1"/>
                </a:solidFill>
                <a:latin typeface="+mj-lt"/>
                <a:ea typeface="ＭＳ Ｐゴシック" pitchFamily="34" charset="-128"/>
              </a:rPr>
              <a:t>+1,0 %</a:t>
            </a:r>
            <a:endParaRPr lang="fi-FI" sz="900" dirty="0">
              <a:solidFill>
                <a:schemeClr val="accent1"/>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Portugali	+</a:t>
            </a:r>
            <a:r>
              <a:rPr lang="fi-FI" sz="900" b="0" dirty="0" smtClean="0">
                <a:solidFill>
                  <a:schemeClr val="accent3">
                    <a:lumMod val="50000"/>
                  </a:schemeClr>
                </a:solidFill>
                <a:latin typeface="+mj-lt"/>
                <a:ea typeface="ＭＳ Ｐゴシック" pitchFamily="34" charset="-128"/>
              </a:rPr>
              <a:t>1,0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Irlanti	</a:t>
            </a:r>
            <a:r>
              <a:rPr lang="fi-FI" sz="900" b="0" dirty="0" smtClean="0">
                <a:solidFill>
                  <a:schemeClr val="accent3">
                    <a:lumMod val="50000"/>
                  </a:schemeClr>
                </a:solidFill>
                <a:latin typeface="+mj-lt"/>
                <a:ea typeface="ＭＳ Ｐゴシック" pitchFamily="34" charset="-128"/>
              </a:rPr>
              <a:t>+4,1 %</a:t>
            </a:r>
            <a:endParaRPr lang="fi-FI" sz="900" b="0" dirty="0">
              <a:solidFill>
                <a:schemeClr val="accent3">
                  <a:lumMod val="50000"/>
                </a:schemeClr>
              </a:solidFill>
              <a:latin typeface="+mj-lt"/>
              <a:ea typeface="ＭＳ Ｐゴシック" pitchFamily="34" charset="-128"/>
            </a:endParaRPr>
          </a:p>
        </p:txBody>
      </p:sp>
      <p:sp>
        <p:nvSpPr>
          <p:cNvPr id="36" name="Text Box 33"/>
          <p:cNvSpPr txBox="1">
            <a:spLocks noChangeArrowheads="1"/>
          </p:cNvSpPr>
          <p:nvPr/>
        </p:nvSpPr>
        <p:spPr bwMode="auto">
          <a:xfrm>
            <a:off x="4810201" y="3041228"/>
            <a:ext cx="1486531" cy="507831"/>
          </a:xfrm>
          <a:prstGeom prst="rect">
            <a:avLst/>
          </a:prstGeom>
          <a:solidFill>
            <a:schemeClr val="accent4">
              <a:lumMod val="40000"/>
              <a:lumOff val="60000"/>
            </a:schemeClr>
          </a:solidFill>
          <a:ln>
            <a:noFill/>
          </a:ln>
          <a:effectLst>
            <a:outerShdw dist="35921" dir="2700000" algn="ctr" rotWithShape="0">
              <a:schemeClr val="tx2">
                <a:alpha val="50000"/>
              </a:schemeClr>
            </a:outerShdw>
          </a:effectLst>
          <a:ex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pPr defTabSz="812394"/>
            <a:r>
              <a:rPr lang="fi-FI" sz="900" dirty="0" err="1">
                <a:solidFill>
                  <a:srgbClr val="000066"/>
                </a:solidFill>
                <a:latin typeface="+mj-lt"/>
                <a:ea typeface="ＭＳ Ｐゴシック" pitchFamily="34" charset="-128"/>
              </a:rPr>
              <a:t>Lähi</a:t>
            </a:r>
            <a:r>
              <a:rPr lang="fi-FI" sz="900" dirty="0">
                <a:solidFill>
                  <a:srgbClr val="000066"/>
                </a:solidFill>
                <a:latin typeface="+mj-lt"/>
                <a:ea typeface="ＭＳ Ｐゴシック" pitchFamily="34" charset="-128"/>
              </a:rPr>
              <a:t>- ja Keski-Itä</a:t>
            </a:r>
          </a:p>
          <a:p>
            <a:pPr defTabSz="812394"/>
            <a:r>
              <a:rPr lang="fi-FI" sz="900" b="0" dirty="0">
                <a:solidFill>
                  <a:schemeClr val="accent4"/>
                </a:solidFill>
                <a:latin typeface="+mj-lt"/>
                <a:ea typeface="ＭＳ Ｐゴシック" pitchFamily="34" charset="-128"/>
              </a:rPr>
              <a:t>Saudi Arabia	</a:t>
            </a:r>
            <a:r>
              <a:rPr lang="fi-FI" sz="900" b="0" dirty="0" smtClean="0">
                <a:solidFill>
                  <a:schemeClr val="accent4"/>
                </a:solidFill>
                <a:latin typeface="+mj-lt"/>
                <a:ea typeface="ＭＳ Ｐゴシック" pitchFamily="34" charset="-128"/>
              </a:rPr>
              <a:t>+0,9 % </a:t>
            </a:r>
            <a:endParaRPr lang="fi-FI" sz="900" b="0" dirty="0">
              <a:solidFill>
                <a:schemeClr val="accent4"/>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Israel	</a:t>
            </a:r>
            <a:r>
              <a:rPr lang="fi-FI" sz="900" b="0" dirty="0" smtClean="0">
                <a:solidFill>
                  <a:schemeClr val="accent3">
                    <a:lumMod val="50000"/>
                  </a:schemeClr>
                </a:solidFill>
                <a:latin typeface="+mj-lt"/>
                <a:ea typeface="ＭＳ Ｐゴシック" pitchFamily="34" charset="-128"/>
              </a:rPr>
              <a:t>+2,5 %</a:t>
            </a:r>
            <a:endParaRPr lang="fi-FI" sz="900" b="0" dirty="0">
              <a:solidFill>
                <a:schemeClr val="accent3">
                  <a:lumMod val="50000"/>
                </a:schemeClr>
              </a:solidFill>
              <a:latin typeface="+mj-lt"/>
              <a:ea typeface="ＭＳ Ｐゴシック" pitchFamily="34" charset="-128"/>
            </a:endParaRPr>
          </a:p>
        </p:txBody>
      </p:sp>
      <p:sp>
        <p:nvSpPr>
          <p:cNvPr id="37" name="Text Box 34"/>
          <p:cNvSpPr txBox="1">
            <a:spLocks noChangeArrowheads="1"/>
          </p:cNvSpPr>
          <p:nvPr/>
        </p:nvSpPr>
        <p:spPr bwMode="auto">
          <a:xfrm>
            <a:off x="6994297" y="1220764"/>
            <a:ext cx="1452001" cy="2031325"/>
          </a:xfrm>
          <a:prstGeom prst="rect">
            <a:avLst/>
          </a:prstGeom>
          <a:solidFill>
            <a:schemeClr val="accent4">
              <a:lumMod val="40000"/>
              <a:lumOff val="60000"/>
            </a:schemeClr>
          </a:solidFill>
          <a:ln>
            <a:noFill/>
          </a:ln>
          <a:effectLst>
            <a:outerShdw dist="35921" dir="2700000" algn="ctr" rotWithShape="0">
              <a:schemeClr val="tx2">
                <a:alpha val="50000"/>
              </a:schemeClr>
            </a:outerShdw>
          </a:effectLst>
          <a:extLst/>
        </p:spPr>
        <p:txBody>
          <a:bodyPr wrap="non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pPr defTabSz="812394"/>
            <a:r>
              <a:rPr lang="fi-FI" sz="900" dirty="0">
                <a:solidFill>
                  <a:schemeClr val="tx2"/>
                </a:solidFill>
                <a:latin typeface="+mj-lt"/>
                <a:ea typeface="ＭＳ Ｐゴシック" pitchFamily="34" charset="-128"/>
              </a:rPr>
              <a:t>Aasia: +</a:t>
            </a:r>
            <a:r>
              <a:rPr lang="fi-FI" sz="900" dirty="0" smtClean="0">
                <a:solidFill>
                  <a:schemeClr val="tx2"/>
                </a:solidFill>
                <a:latin typeface="+mj-lt"/>
                <a:ea typeface="ＭＳ Ｐゴシック" pitchFamily="34" charset="-128"/>
              </a:rPr>
              <a:t>4,4 </a:t>
            </a:r>
            <a:r>
              <a:rPr lang="fi-FI" sz="900" dirty="0">
                <a:solidFill>
                  <a:schemeClr val="tx2"/>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Kiina	+</a:t>
            </a:r>
            <a:r>
              <a:rPr lang="fi-FI" sz="900" b="0" dirty="0" smtClean="0">
                <a:solidFill>
                  <a:schemeClr val="accent3">
                    <a:lumMod val="50000"/>
                  </a:schemeClr>
                </a:solidFill>
                <a:latin typeface="+mj-lt"/>
                <a:ea typeface="ＭＳ Ｐゴシック" pitchFamily="34" charset="-128"/>
              </a:rPr>
              <a:t>6,6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4"/>
                </a:solidFill>
                <a:latin typeface="+mj-lt"/>
                <a:ea typeface="ＭＳ Ｐゴシック" pitchFamily="34" charset="-128"/>
              </a:rPr>
              <a:t>Japani	</a:t>
            </a:r>
            <a:r>
              <a:rPr lang="fi-FI" sz="900" b="0" dirty="0" smtClean="0">
                <a:solidFill>
                  <a:schemeClr val="accent4"/>
                </a:solidFill>
                <a:latin typeface="+mj-lt"/>
                <a:ea typeface="ＭＳ Ｐゴシック" pitchFamily="34" charset="-128"/>
              </a:rPr>
              <a:t>+0,5 %</a:t>
            </a:r>
            <a:endParaRPr lang="fi-FI" sz="900" b="0" dirty="0">
              <a:solidFill>
                <a:schemeClr val="accent4"/>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Intia	+</a:t>
            </a:r>
            <a:r>
              <a:rPr lang="fi-FI" sz="900" b="0" dirty="0" smtClean="0">
                <a:solidFill>
                  <a:schemeClr val="accent3">
                    <a:lumMod val="50000"/>
                  </a:schemeClr>
                </a:solidFill>
                <a:latin typeface="+mj-lt"/>
                <a:ea typeface="ＭＳ Ｐゴシック" pitchFamily="34" charset="-128"/>
              </a:rPr>
              <a:t>7,5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Australia	+</a:t>
            </a:r>
            <a:r>
              <a:rPr lang="fi-FI" sz="900" b="0" dirty="0" smtClean="0">
                <a:solidFill>
                  <a:schemeClr val="accent3">
                    <a:lumMod val="50000"/>
                  </a:schemeClr>
                </a:solidFill>
                <a:latin typeface="+mj-lt"/>
                <a:ea typeface="ＭＳ Ｐゴシック" pitchFamily="34" charset="-128"/>
              </a:rPr>
              <a:t>2,9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Etelä-Korea	</a:t>
            </a:r>
            <a:r>
              <a:rPr lang="fi-FI" sz="900" b="0" dirty="0" smtClean="0">
                <a:solidFill>
                  <a:schemeClr val="accent3">
                    <a:lumMod val="50000"/>
                  </a:schemeClr>
                </a:solidFill>
                <a:latin typeface="+mj-lt"/>
                <a:ea typeface="ＭＳ Ｐゴシック" pitchFamily="34" charset="-128"/>
              </a:rPr>
              <a:t>+2,6 %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Indonesia	</a:t>
            </a:r>
            <a:r>
              <a:rPr lang="fi-FI" sz="900" b="0" dirty="0" smtClean="0">
                <a:solidFill>
                  <a:schemeClr val="accent3">
                    <a:lumMod val="50000"/>
                  </a:schemeClr>
                </a:solidFill>
                <a:latin typeface="+mj-lt"/>
                <a:ea typeface="ＭＳ Ｐゴシック" pitchFamily="34" charset="-128"/>
              </a:rPr>
              <a:t>+5,0 %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Taiwan	</a:t>
            </a:r>
            <a:r>
              <a:rPr lang="fi-FI" sz="900" b="0" dirty="0" smtClean="0">
                <a:solidFill>
                  <a:schemeClr val="accent3">
                    <a:lumMod val="50000"/>
                  </a:schemeClr>
                </a:solidFill>
                <a:latin typeface="+mj-lt"/>
                <a:ea typeface="ＭＳ Ｐゴシック" pitchFamily="34" charset="-128"/>
              </a:rPr>
              <a:t>+1,0 %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Thaimaa	</a:t>
            </a:r>
            <a:r>
              <a:rPr lang="fi-FI" sz="900" b="0" dirty="0" smtClean="0">
                <a:solidFill>
                  <a:schemeClr val="accent3">
                    <a:lumMod val="50000"/>
                  </a:schemeClr>
                </a:solidFill>
                <a:latin typeface="+mj-lt"/>
                <a:ea typeface="ＭＳ Ｐゴシック" pitchFamily="34" charset="-128"/>
              </a:rPr>
              <a:t>+2,9 %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Malesia	+</a:t>
            </a:r>
            <a:r>
              <a:rPr lang="fi-FI" sz="900" b="0" dirty="0" smtClean="0">
                <a:solidFill>
                  <a:schemeClr val="accent3">
                    <a:lumMod val="50000"/>
                  </a:schemeClr>
                </a:solidFill>
                <a:latin typeface="+mj-lt"/>
                <a:ea typeface="ＭＳ Ｐゴシック" pitchFamily="34" charset="-128"/>
              </a:rPr>
              <a:t>4,1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Singapore	</a:t>
            </a:r>
            <a:r>
              <a:rPr lang="fi-FI" sz="900" b="0" dirty="0" smtClean="0">
                <a:solidFill>
                  <a:schemeClr val="accent3">
                    <a:lumMod val="50000"/>
                  </a:schemeClr>
                </a:solidFill>
                <a:latin typeface="+mj-lt"/>
                <a:ea typeface="ＭＳ Ｐゴシック" pitchFamily="34" charset="-128"/>
              </a:rPr>
              <a:t>+1,7 %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Uusi Seelanti	+</a:t>
            </a:r>
            <a:r>
              <a:rPr lang="fi-FI" sz="900" b="0" dirty="0" smtClean="0">
                <a:solidFill>
                  <a:schemeClr val="accent3">
                    <a:lumMod val="50000"/>
                  </a:schemeClr>
                </a:solidFill>
                <a:latin typeface="+mj-lt"/>
                <a:ea typeface="ＭＳ Ｐゴシック" pitchFamily="34" charset="-128"/>
              </a:rPr>
              <a:t>2,8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Filippiinit	</a:t>
            </a:r>
            <a:r>
              <a:rPr lang="fi-FI" sz="900" b="0" dirty="0" smtClean="0">
                <a:solidFill>
                  <a:schemeClr val="accent3">
                    <a:lumMod val="50000"/>
                  </a:schemeClr>
                </a:solidFill>
                <a:latin typeface="+mj-lt"/>
                <a:ea typeface="ＭＳ Ｐゴシック" pitchFamily="34" charset="-128"/>
              </a:rPr>
              <a:t>+6,1 %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Vietnam	+</a:t>
            </a:r>
            <a:r>
              <a:rPr lang="fi-FI" sz="900" b="0" dirty="0" smtClean="0">
                <a:solidFill>
                  <a:schemeClr val="accent3">
                    <a:lumMod val="50000"/>
                  </a:schemeClr>
                </a:solidFill>
                <a:latin typeface="+mj-lt"/>
                <a:ea typeface="ＭＳ Ｐゴシック" pitchFamily="34" charset="-128"/>
              </a:rPr>
              <a:t>6,2 </a:t>
            </a:r>
            <a:r>
              <a:rPr lang="fi-FI" sz="900" b="0" dirty="0">
                <a:solidFill>
                  <a:schemeClr val="accent3">
                    <a:lumMod val="50000"/>
                  </a:schemeClr>
                </a:solidFill>
                <a:latin typeface="+mj-lt"/>
                <a:ea typeface="ＭＳ Ｐゴシック" pitchFamily="34" charset="-128"/>
              </a:rPr>
              <a:t>%</a:t>
            </a:r>
          </a:p>
        </p:txBody>
      </p:sp>
      <p:sp>
        <p:nvSpPr>
          <p:cNvPr id="38" name="Text Box 35"/>
          <p:cNvSpPr txBox="1">
            <a:spLocks noChangeArrowheads="1"/>
          </p:cNvSpPr>
          <p:nvPr/>
        </p:nvSpPr>
        <p:spPr bwMode="auto">
          <a:xfrm>
            <a:off x="3555239" y="3740339"/>
            <a:ext cx="1458490" cy="646331"/>
          </a:xfrm>
          <a:prstGeom prst="rect">
            <a:avLst/>
          </a:prstGeom>
          <a:solidFill>
            <a:schemeClr val="accent4">
              <a:lumMod val="40000"/>
              <a:lumOff val="60000"/>
            </a:schemeClr>
          </a:solidFill>
          <a:ln>
            <a:noFill/>
          </a:ln>
          <a:effectLst>
            <a:outerShdw dist="35921" dir="2700000" algn="ctr" rotWithShape="0">
              <a:schemeClr val="tx2">
                <a:alpha val="50000"/>
              </a:schemeClr>
            </a:outerShdw>
          </a:effectLst>
          <a:ex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pPr defTabSz="812394"/>
            <a:r>
              <a:rPr lang="fi-FI" sz="900" dirty="0">
                <a:solidFill>
                  <a:schemeClr val="tx2"/>
                </a:solidFill>
                <a:latin typeface="+mj-lt"/>
                <a:ea typeface="ＭＳ Ｐゴシック" pitchFamily="34" charset="-128"/>
              </a:rPr>
              <a:t>Afrikka</a:t>
            </a:r>
          </a:p>
          <a:p>
            <a:pPr defTabSz="812394"/>
            <a:r>
              <a:rPr lang="fi-FI" sz="900" b="0" dirty="0">
                <a:solidFill>
                  <a:schemeClr val="accent4"/>
                </a:solidFill>
                <a:latin typeface="+mj-lt"/>
                <a:ea typeface="ＭＳ Ｐゴシック" pitchFamily="34" charset="-128"/>
              </a:rPr>
              <a:t>Etelä-Afrikka	</a:t>
            </a:r>
            <a:r>
              <a:rPr lang="fi-FI" sz="900" b="0" dirty="0" smtClean="0">
                <a:solidFill>
                  <a:schemeClr val="accent4"/>
                </a:solidFill>
                <a:latin typeface="+mj-lt"/>
                <a:ea typeface="ＭＳ Ｐゴシック" pitchFamily="34" charset="-128"/>
              </a:rPr>
              <a:t>+0,3 %</a:t>
            </a:r>
            <a:endParaRPr lang="fi-FI" sz="900" b="0" dirty="0">
              <a:solidFill>
                <a:schemeClr val="accent4"/>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Nigeria	</a:t>
            </a:r>
            <a:r>
              <a:rPr lang="fi-FI" sz="900" b="0" dirty="0" smtClean="0">
                <a:solidFill>
                  <a:schemeClr val="accent3">
                    <a:lumMod val="50000"/>
                  </a:schemeClr>
                </a:solidFill>
                <a:latin typeface="+mj-lt"/>
                <a:ea typeface="ＭＳ Ｐゴシック" pitchFamily="34" charset="-128"/>
              </a:rPr>
              <a:t>+1,0 %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Egypti	</a:t>
            </a:r>
            <a:r>
              <a:rPr lang="fi-FI" sz="900" b="0" dirty="0" smtClean="0">
                <a:solidFill>
                  <a:schemeClr val="accent3">
                    <a:lumMod val="50000"/>
                  </a:schemeClr>
                </a:solidFill>
                <a:latin typeface="+mj-lt"/>
                <a:ea typeface="ＭＳ Ｐゴシック" pitchFamily="34" charset="-128"/>
              </a:rPr>
              <a:t>+3,5 %</a:t>
            </a:r>
            <a:endParaRPr lang="fi-FI" sz="900" b="0" dirty="0">
              <a:solidFill>
                <a:schemeClr val="accent3">
                  <a:lumMod val="50000"/>
                </a:schemeClr>
              </a:solidFill>
              <a:latin typeface="+mj-lt"/>
              <a:ea typeface="ＭＳ Ｐゴシック" pitchFamily="34" charset="-128"/>
            </a:endParaRPr>
          </a:p>
        </p:txBody>
      </p:sp>
      <p:sp>
        <p:nvSpPr>
          <p:cNvPr id="39" name="Text Box 37"/>
          <p:cNvSpPr txBox="1">
            <a:spLocks noChangeArrowheads="1"/>
          </p:cNvSpPr>
          <p:nvPr/>
        </p:nvSpPr>
        <p:spPr bwMode="auto">
          <a:xfrm>
            <a:off x="4906151" y="808858"/>
            <a:ext cx="1652178" cy="2031325"/>
          </a:xfrm>
          <a:prstGeom prst="rect">
            <a:avLst/>
          </a:prstGeom>
          <a:solidFill>
            <a:schemeClr val="accent4">
              <a:lumMod val="40000"/>
              <a:lumOff val="60000"/>
            </a:schemeClr>
          </a:solidFill>
          <a:ln>
            <a:noFill/>
          </a:ln>
          <a:effectLst>
            <a:outerShdw dist="35921" dir="2700000" algn="ctr" rotWithShape="0">
              <a:schemeClr val="tx2">
                <a:alpha val="50000"/>
              </a:schemeClr>
            </a:outerShdw>
          </a:effectLst>
          <a:ex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pPr defTabSz="812394"/>
            <a:r>
              <a:rPr lang="fi-FI" sz="900" dirty="0">
                <a:solidFill>
                  <a:schemeClr val="tx2"/>
                </a:solidFill>
                <a:latin typeface="+mj-lt"/>
                <a:ea typeface="ＭＳ Ｐゴシック" pitchFamily="34" charset="-128"/>
              </a:rPr>
              <a:t>Keski- ja </a:t>
            </a:r>
          </a:p>
          <a:p>
            <a:pPr defTabSz="812394"/>
            <a:r>
              <a:rPr lang="fi-FI" sz="900" dirty="0">
                <a:solidFill>
                  <a:schemeClr val="tx2"/>
                </a:solidFill>
                <a:latin typeface="+mj-lt"/>
                <a:ea typeface="ＭＳ Ｐゴシック" pitchFamily="34" charset="-128"/>
              </a:rPr>
              <a:t>Itä-Eurooppa: </a:t>
            </a:r>
            <a:r>
              <a:rPr lang="fi-FI" sz="900" dirty="0" smtClean="0">
                <a:solidFill>
                  <a:schemeClr val="tx2"/>
                </a:solidFill>
                <a:latin typeface="+mj-lt"/>
                <a:ea typeface="ＭＳ Ｐゴシック" pitchFamily="34" charset="-128"/>
              </a:rPr>
              <a:t>+1,3 %</a:t>
            </a:r>
            <a:endParaRPr lang="fi-FI" sz="900" dirty="0">
              <a:solidFill>
                <a:schemeClr val="tx2"/>
              </a:solidFill>
              <a:latin typeface="+mj-lt"/>
              <a:ea typeface="ＭＳ Ｐゴシック" pitchFamily="34" charset="-128"/>
            </a:endParaRPr>
          </a:p>
          <a:p>
            <a:pPr defTabSz="812394"/>
            <a:r>
              <a:rPr lang="fi-FI" sz="900" b="0" dirty="0">
                <a:solidFill>
                  <a:schemeClr val="accent2"/>
                </a:solidFill>
                <a:latin typeface="+mj-lt"/>
                <a:ea typeface="ＭＳ Ｐゴシック" pitchFamily="34" charset="-128"/>
              </a:rPr>
              <a:t>Venäjä  	</a:t>
            </a:r>
            <a:r>
              <a:rPr lang="fi-FI" sz="900" b="0" dirty="0" smtClean="0">
                <a:solidFill>
                  <a:schemeClr val="accent2"/>
                </a:solidFill>
                <a:latin typeface="+mj-lt"/>
                <a:ea typeface="ＭＳ Ｐゴシック" pitchFamily="34" charset="-128"/>
              </a:rPr>
              <a:t>-0,8 %</a:t>
            </a:r>
            <a:endParaRPr lang="fi-FI" sz="900" b="0" dirty="0">
              <a:solidFill>
                <a:schemeClr val="accent2"/>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Turkki	</a:t>
            </a:r>
            <a:r>
              <a:rPr lang="fi-FI" sz="900" b="0" dirty="0" smtClean="0">
                <a:solidFill>
                  <a:schemeClr val="accent3">
                    <a:lumMod val="50000"/>
                  </a:schemeClr>
                </a:solidFill>
                <a:latin typeface="+mj-lt"/>
                <a:ea typeface="ＭＳ Ｐゴシック" pitchFamily="34" charset="-128"/>
              </a:rPr>
              <a:t>+3,3 %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Puola  	+</a:t>
            </a:r>
            <a:r>
              <a:rPr lang="fi-FI" sz="900" b="0" dirty="0" smtClean="0">
                <a:solidFill>
                  <a:schemeClr val="accent3">
                    <a:lumMod val="50000"/>
                  </a:schemeClr>
                </a:solidFill>
                <a:latin typeface="+mj-lt"/>
                <a:ea typeface="ＭＳ Ｐゴシック" pitchFamily="34" charset="-128"/>
              </a:rPr>
              <a:t>3,3 </a:t>
            </a:r>
            <a:r>
              <a:rPr lang="fi-FI" sz="900" b="0" dirty="0">
                <a:solidFill>
                  <a:schemeClr val="accent3">
                    <a:lumMod val="50000"/>
                  </a:schemeClr>
                </a:solidFill>
                <a:latin typeface="+mj-lt"/>
                <a:ea typeface="ＭＳ Ｐゴシック" pitchFamily="34" charset="-128"/>
              </a:rPr>
              <a:t>%</a:t>
            </a:r>
          </a:p>
          <a:p>
            <a:pPr defTabSz="812394"/>
            <a:r>
              <a:rPr lang="fi-FI" sz="900" b="0" dirty="0">
                <a:solidFill>
                  <a:schemeClr val="accent3">
                    <a:lumMod val="50000"/>
                  </a:schemeClr>
                </a:solidFill>
                <a:latin typeface="+mj-lt"/>
                <a:ea typeface="ＭＳ Ｐゴシック" pitchFamily="34" charset="-128"/>
              </a:rPr>
              <a:t>Tšekki 	</a:t>
            </a:r>
            <a:r>
              <a:rPr lang="fi-FI" sz="900" b="0" dirty="0" smtClean="0">
                <a:solidFill>
                  <a:schemeClr val="accent3">
                    <a:lumMod val="50000"/>
                  </a:schemeClr>
                </a:solidFill>
                <a:latin typeface="+mj-lt"/>
                <a:ea typeface="ＭＳ Ｐゴシック" pitchFamily="34" charset="-128"/>
              </a:rPr>
              <a:t>+2,4 %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Romania  	</a:t>
            </a:r>
            <a:r>
              <a:rPr lang="fi-FI" sz="900" b="0" dirty="0" smtClean="0">
                <a:solidFill>
                  <a:schemeClr val="accent3">
                    <a:lumMod val="50000"/>
                  </a:schemeClr>
                </a:solidFill>
                <a:latin typeface="+mj-lt"/>
                <a:ea typeface="ＭＳ Ｐゴシック" pitchFamily="34" charset="-128"/>
              </a:rPr>
              <a:t>+4,2 %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Ukraina 	</a:t>
            </a:r>
            <a:r>
              <a:rPr lang="fi-FI" sz="900" b="0" dirty="0" smtClean="0">
                <a:solidFill>
                  <a:schemeClr val="accent3">
                    <a:lumMod val="50000"/>
                  </a:schemeClr>
                </a:solidFill>
                <a:latin typeface="+mj-lt"/>
                <a:ea typeface="ＭＳ Ｐゴシック" pitchFamily="34" charset="-128"/>
              </a:rPr>
              <a:t>+1,1 %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Unkari  	</a:t>
            </a:r>
            <a:r>
              <a:rPr lang="fi-FI" sz="900" b="0" dirty="0" smtClean="0">
                <a:solidFill>
                  <a:schemeClr val="accent3">
                    <a:lumMod val="50000"/>
                  </a:schemeClr>
                </a:solidFill>
                <a:latin typeface="+mj-lt"/>
                <a:ea typeface="ＭＳ Ｐゴシック" pitchFamily="34" charset="-128"/>
              </a:rPr>
              <a:t>+1,9 %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Slovakia 	</a:t>
            </a:r>
            <a:r>
              <a:rPr lang="fi-FI" sz="900" b="0" dirty="0" smtClean="0">
                <a:solidFill>
                  <a:schemeClr val="accent3">
                    <a:lumMod val="50000"/>
                  </a:schemeClr>
                </a:solidFill>
                <a:latin typeface="+mj-lt"/>
                <a:ea typeface="ＭＳ Ｐゴシック" pitchFamily="34" charset="-128"/>
              </a:rPr>
              <a:t>+3,1 %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Slovenia 	</a:t>
            </a:r>
            <a:r>
              <a:rPr lang="fi-FI" sz="900" b="0" dirty="0" smtClean="0">
                <a:solidFill>
                  <a:schemeClr val="accent3">
                    <a:lumMod val="50000"/>
                  </a:schemeClr>
                </a:solidFill>
                <a:latin typeface="+mj-lt"/>
                <a:ea typeface="ＭＳ Ｐゴシック" pitchFamily="34" charset="-128"/>
              </a:rPr>
              <a:t>+2,1 %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Liettua 	</a:t>
            </a:r>
            <a:r>
              <a:rPr lang="fi-FI" sz="900" b="0" dirty="0" smtClean="0">
                <a:solidFill>
                  <a:schemeClr val="accent3">
                    <a:lumMod val="50000"/>
                  </a:schemeClr>
                </a:solidFill>
                <a:latin typeface="+mj-lt"/>
                <a:ea typeface="ＭＳ Ｐゴシック" pitchFamily="34" charset="-128"/>
              </a:rPr>
              <a:t>+2,7 %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Latvia 	</a:t>
            </a:r>
            <a:r>
              <a:rPr lang="fi-FI" sz="900" b="0" dirty="0" smtClean="0">
                <a:solidFill>
                  <a:schemeClr val="accent3">
                    <a:lumMod val="50000"/>
                  </a:schemeClr>
                </a:solidFill>
                <a:latin typeface="+mj-lt"/>
                <a:ea typeface="ＭＳ Ｐゴシック" pitchFamily="34" charset="-128"/>
              </a:rPr>
              <a:t>+2,2 %</a:t>
            </a:r>
            <a:endParaRPr lang="fi-FI" sz="900" b="0" dirty="0">
              <a:solidFill>
                <a:schemeClr val="accent3">
                  <a:lumMod val="50000"/>
                </a:schemeClr>
              </a:solidFill>
              <a:latin typeface="+mj-lt"/>
              <a:ea typeface="ＭＳ Ｐゴシック" pitchFamily="34" charset="-128"/>
            </a:endParaRPr>
          </a:p>
          <a:p>
            <a:pPr defTabSz="812394"/>
            <a:r>
              <a:rPr lang="fi-FI" sz="900" b="0" dirty="0">
                <a:solidFill>
                  <a:schemeClr val="accent3">
                    <a:lumMod val="50000"/>
                  </a:schemeClr>
                </a:solidFill>
                <a:latin typeface="+mj-lt"/>
                <a:ea typeface="ＭＳ Ｐゴシック" pitchFamily="34" charset="-128"/>
              </a:rPr>
              <a:t>Viro 	</a:t>
            </a:r>
            <a:r>
              <a:rPr lang="fi-FI" sz="900" b="0" dirty="0" smtClean="0">
                <a:solidFill>
                  <a:schemeClr val="accent3">
                    <a:lumMod val="50000"/>
                  </a:schemeClr>
                </a:solidFill>
                <a:latin typeface="+mj-lt"/>
                <a:ea typeface="ＭＳ Ｐゴシック" pitchFamily="34" charset="-128"/>
              </a:rPr>
              <a:t>+1,8 %</a:t>
            </a:r>
            <a:endParaRPr lang="fi-FI" sz="900" b="0" dirty="0">
              <a:solidFill>
                <a:schemeClr val="accent3">
                  <a:lumMod val="50000"/>
                </a:schemeClr>
              </a:solidFill>
              <a:latin typeface="+mj-lt"/>
              <a:ea typeface="ＭＳ Ｐゴシック" pitchFamily="34" charset="-128"/>
            </a:endParaRPr>
          </a:p>
        </p:txBody>
      </p:sp>
    </p:spTree>
    <p:extLst>
      <p:ext uri="{BB962C8B-B14F-4D97-AF65-F5344CB8AC3E}">
        <p14:creationId xmlns:p14="http://schemas.microsoft.com/office/powerpoint/2010/main" val="4069567866"/>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31</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IMF (</a:t>
            </a:r>
            <a:r>
              <a:rPr lang="fi-FI" dirty="0" err="1"/>
              <a:t>July</a:t>
            </a:r>
            <a:r>
              <a:rPr lang="fi-FI" dirty="0"/>
              <a:t> 2016)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Maailmantalouden ennustetaan kasvavan </a:t>
            </a:r>
            <a:r>
              <a:rPr lang="fi-FI" dirty="0" smtClean="0"/>
              <a:t>3,1 </a:t>
            </a:r>
            <a:r>
              <a:rPr lang="fi-FI" dirty="0"/>
              <a:t>% vuonna 2016 </a:t>
            </a:r>
            <a:endParaRPr lang="fi-FI" dirty="0" smtClean="0"/>
          </a:p>
          <a:p>
            <a:pPr>
              <a:lnSpc>
                <a:spcPct val="100000"/>
              </a:lnSpc>
              <a:spcBef>
                <a:spcPts val="0"/>
              </a:spcBef>
            </a:pPr>
            <a:r>
              <a:rPr lang="fi-FI" sz="1200" b="0" dirty="0"/>
              <a:t>Bkt:n kasvu 2016 / 2015, %</a:t>
            </a:r>
            <a:endParaRPr lang="fi-FI" dirty="0"/>
          </a:p>
        </p:txBody>
      </p:sp>
      <p:graphicFrame>
        <p:nvGraphicFramePr>
          <p:cNvPr id="200" name="Object 5"/>
          <p:cNvGraphicFramePr>
            <a:graphicFrameLocks noGrp="1" noChangeAspect="1"/>
          </p:cNvGraphicFramePr>
          <p:nvPr>
            <p:ph sz="quarter" idx="17"/>
            <p:extLst>
              <p:ext uri="{D42A27DB-BD31-4B8C-83A1-F6EECF244321}">
                <p14:modId xmlns:p14="http://schemas.microsoft.com/office/powerpoint/2010/main" val="1950787460"/>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201" name="Rectangle 18"/>
          <p:cNvSpPr>
            <a:spLocks noChangeArrowheads="1"/>
          </p:cNvSpPr>
          <p:nvPr/>
        </p:nvSpPr>
        <p:spPr bwMode="auto">
          <a:xfrm flipV="1">
            <a:off x="852599" y="2797367"/>
            <a:ext cx="1371038" cy="585512"/>
          </a:xfrm>
          <a:prstGeom prst="rect">
            <a:avLst/>
          </a:prstGeom>
          <a:solidFill>
            <a:schemeClr val="accent5"/>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02" name="Rectangle 19"/>
          <p:cNvSpPr>
            <a:spLocks noChangeArrowheads="1"/>
          </p:cNvSpPr>
          <p:nvPr/>
        </p:nvSpPr>
        <p:spPr bwMode="auto">
          <a:xfrm flipV="1">
            <a:off x="2230776" y="3036380"/>
            <a:ext cx="1098466" cy="335564"/>
          </a:xfrm>
          <a:prstGeom prst="rect">
            <a:avLst/>
          </a:prstGeom>
          <a:solidFill>
            <a:schemeClr val="tx2"/>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03" name="Rectangle 20"/>
          <p:cNvSpPr>
            <a:spLocks noChangeArrowheads="1"/>
          </p:cNvSpPr>
          <p:nvPr/>
        </p:nvSpPr>
        <p:spPr bwMode="auto">
          <a:xfrm>
            <a:off x="3333618" y="3257445"/>
            <a:ext cx="373135" cy="117113"/>
          </a:xfrm>
          <a:prstGeom prst="rect">
            <a:avLst/>
          </a:prstGeom>
          <a:solidFill>
            <a:srgbClr val="FFC000"/>
          </a:solidFill>
          <a:ln w="9525">
            <a:solidFill>
              <a:schemeClr val="accent4"/>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04" name="Rectangle 21"/>
          <p:cNvSpPr>
            <a:spLocks noChangeArrowheads="1"/>
          </p:cNvSpPr>
          <p:nvPr/>
        </p:nvSpPr>
        <p:spPr bwMode="auto">
          <a:xfrm>
            <a:off x="3714913" y="1858939"/>
            <a:ext cx="1235971" cy="1519804"/>
          </a:xfrm>
          <a:prstGeom prst="rect">
            <a:avLst/>
          </a:prstGeom>
          <a:solidFill>
            <a:schemeClr val="bg1">
              <a:lumMod val="65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05" name="Text Box 22"/>
          <p:cNvSpPr txBox="1">
            <a:spLocks noChangeArrowheads="1"/>
          </p:cNvSpPr>
          <p:nvPr/>
        </p:nvSpPr>
        <p:spPr bwMode="auto">
          <a:xfrm>
            <a:off x="802540" y="2417372"/>
            <a:ext cx="1567891" cy="2539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Pohjois-Amerikka</a:t>
            </a:r>
          </a:p>
        </p:txBody>
      </p:sp>
      <p:sp>
        <p:nvSpPr>
          <p:cNvPr id="206" name="Text Box 23"/>
          <p:cNvSpPr txBox="1">
            <a:spLocks noChangeArrowheads="1"/>
          </p:cNvSpPr>
          <p:nvPr/>
        </p:nvSpPr>
        <p:spPr bwMode="auto">
          <a:xfrm>
            <a:off x="2172334" y="2813532"/>
            <a:ext cx="144847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solidFill>
                  <a:srgbClr val="002060"/>
                </a:solidFill>
                <a:effectLst/>
                <a:uLnTx/>
                <a:uFillTx/>
                <a:latin typeface="+mj-lt"/>
                <a:ea typeface="ＭＳ Ｐゴシック" pitchFamily="-128" charset="-128"/>
              </a:rPr>
              <a:t>Länsi-Eurooppa</a:t>
            </a:r>
          </a:p>
        </p:txBody>
      </p:sp>
      <p:sp>
        <p:nvSpPr>
          <p:cNvPr id="207" name="Text Box 24"/>
          <p:cNvSpPr txBox="1">
            <a:spLocks noChangeArrowheads="1"/>
          </p:cNvSpPr>
          <p:nvPr/>
        </p:nvSpPr>
        <p:spPr bwMode="auto">
          <a:xfrm>
            <a:off x="3201333" y="2843715"/>
            <a:ext cx="762877"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Japani </a:t>
            </a:r>
          </a:p>
        </p:txBody>
      </p:sp>
      <p:sp>
        <p:nvSpPr>
          <p:cNvPr id="208" name="Text Box 25"/>
          <p:cNvSpPr txBox="1">
            <a:spLocks noChangeArrowheads="1"/>
          </p:cNvSpPr>
          <p:nvPr/>
        </p:nvSpPr>
        <p:spPr bwMode="auto">
          <a:xfrm>
            <a:off x="4044518" y="1573669"/>
            <a:ext cx="59874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Kiina</a:t>
            </a:r>
          </a:p>
        </p:txBody>
      </p:sp>
      <p:sp>
        <p:nvSpPr>
          <p:cNvPr id="209" name="Rectangle 26"/>
          <p:cNvSpPr>
            <a:spLocks noChangeArrowheads="1"/>
          </p:cNvSpPr>
          <p:nvPr/>
        </p:nvSpPr>
        <p:spPr bwMode="auto">
          <a:xfrm>
            <a:off x="4964279" y="1599735"/>
            <a:ext cx="567976" cy="1774823"/>
          </a:xfrm>
          <a:prstGeom prst="rect">
            <a:avLst/>
          </a:prstGeom>
          <a:solidFill>
            <a:schemeClr val="accent6"/>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10" name="Rectangle 27"/>
          <p:cNvSpPr>
            <a:spLocks noChangeArrowheads="1"/>
          </p:cNvSpPr>
          <p:nvPr/>
        </p:nvSpPr>
        <p:spPr bwMode="auto">
          <a:xfrm flipV="1">
            <a:off x="5537796" y="2571749"/>
            <a:ext cx="798236" cy="808694"/>
          </a:xfrm>
          <a:prstGeom prst="rect">
            <a:avLst/>
          </a:prstGeom>
          <a:solidFill>
            <a:schemeClr val="accent1"/>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11" name="Text Box 28"/>
          <p:cNvSpPr txBox="1">
            <a:spLocks noChangeArrowheads="1"/>
          </p:cNvSpPr>
          <p:nvPr/>
        </p:nvSpPr>
        <p:spPr bwMode="auto">
          <a:xfrm>
            <a:off x="4985972" y="1300350"/>
            <a:ext cx="53548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Intia</a:t>
            </a:r>
          </a:p>
        </p:txBody>
      </p:sp>
      <p:sp>
        <p:nvSpPr>
          <p:cNvPr id="212" name="Rectangle 30"/>
          <p:cNvSpPr>
            <a:spLocks noChangeArrowheads="1"/>
          </p:cNvSpPr>
          <p:nvPr/>
        </p:nvSpPr>
        <p:spPr bwMode="auto">
          <a:xfrm>
            <a:off x="6338724" y="3395138"/>
            <a:ext cx="242108" cy="407831"/>
          </a:xfrm>
          <a:prstGeom prst="rect">
            <a:avLst/>
          </a:prstGeom>
          <a:solidFill>
            <a:schemeClr val="accent2"/>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13" name="Text Box 31"/>
          <p:cNvSpPr txBox="1">
            <a:spLocks noChangeArrowheads="1"/>
          </p:cNvSpPr>
          <p:nvPr/>
        </p:nvSpPr>
        <p:spPr bwMode="auto">
          <a:xfrm>
            <a:off x="6197228" y="1810788"/>
            <a:ext cx="767014" cy="28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209" b="0" i="0" u="none" strike="noStrike" kern="0" cap="none" spc="0" normalizeH="0" baseline="0" noProof="0">
              <a:ln>
                <a:noFill/>
              </a:ln>
              <a:solidFill>
                <a:srgbClr val="002664"/>
              </a:solidFill>
              <a:effectLst/>
              <a:uLnTx/>
              <a:uFillTx/>
              <a:latin typeface="Arial" charset="0"/>
              <a:ea typeface="ＭＳ Ｐゴシック" pitchFamily="-128" charset="-128"/>
            </a:endParaRPr>
          </a:p>
        </p:txBody>
      </p:sp>
      <p:sp>
        <p:nvSpPr>
          <p:cNvPr id="214" name="Rectangle 32"/>
          <p:cNvSpPr>
            <a:spLocks noChangeArrowheads="1"/>
          </p:cNvSpPr>
          <p:nvPr/>
        </p:nvSpPr>
        <p:spPr bwMode="auto">
          <a:xfrm>
            <a:off x="6587885" y="2686254"/>
            <a:ext cx="386225" cy="691367"/>
          </a:xfrm>
          <a:prstGeom prst="rect">
            <a:avLst/>
          </a:prstGeom>
          <a:solidFill>
            <a:schemeClr val="accent1">
              <a:lumMod val="60000"/>
              <a:lumOff val="40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15" name="Text Box 33"/>
          <p:cNvSpPr txBox="1">
            <a:spLocks noChangeArrowheads="1"/>
          </p:cNvSpPr>
          <p:nvPr/>
        </p:nvSpPr>
        <p:spPr bwMode="auto">
          <a:xfrm rot="-5400000">
            <a:off x="5831127" y="1669136"/>
            <a:ext cx="1852793"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Muu it. Eurooppa </a:t>
            </a:r>
          </a:p>
        </p:txBody>
      </p:sp>
      <p:sp>
        <p:nvSpPr>
          <p:cNvPr id="216" name="Rectangle 34"/>
          <p:cNvSpPr>
            <a:spLocks noChangeArrowheads="1"/>
          </p:cNvSpPr>
          <p:nvPr/>
        </p:nvSpPr>
        <p:spPr bwMode="auto">
          <a:xfrm>
            <a:off x="6987203" y="3380702"/>
            <a:ext cx="243352" cy="864819"/>
          </a:xfrm>
          <a:prstGeom prst="rect">
            <a:avLst/>
          </a:prstGeom>
          <a:solidFill>
            <a:schemeClr val="accent3"/>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17" name="Rectangle 35"/>
          <p:cNvSpPr>
            <a:spLocks noChangeArrowheads="1"/>
          </p:cNvSpPr>
          <p:nvPr/>
        </p:nvSpPr>
        <p:spPr bwMode="auto">
          <a:xfrm flipV="1">
            <a:off x="7238393" y="2827173"/>
            <a:ext cx="97785" cy="559746"/>
          </a:xfrm>
          <a:prstGeom prst="rect">
            <a:avLst/>
          </a:prstGeom>
          <a:solidFill>
            <a:schemeClr val="accent6">
              <a:lumMod val="75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18" name="Rectangle 36"/>
          <p:cNvSpPr>
            <a:spLocks noChangeArrowheads="1"/>
          </p:cNvSpPr>
          <p:nvPr/>
        </p:nvSpPr>
        <p:spPr bwMode="auto">
          <a:xfrm>
            <a:off x="7343232" y="2604998"/>
            <a:ext cx="370567" cy="773623"/>
          </a:xfrm>
          <a:prstGeom prst="rect">
            <a:avLst/>
          </a:prstGeom>
          <a:solidFill>
            <a:schemeClr val="accent5">
              <a:lumMod val="20000"/>
              <a:lumOff val="80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19" name="Rectangle 38"/>
          <p:cNvSpPr>
            <a:spLocks noChangeArrowheads="1"/>
          </p:cNvSpPr>
          <p:nvPr/>
        </p:nvSpPr>
        <p:spPr bwMode="auto">
          <a:xfrm>
            <a:off x="7720853" y="2732552"/>
            <a:ext cx="754620" cy="642801"/>
          </a:xfrm>
          <a:prstGeom prst="rect">
            <a:avLst/>
          </a:prstGeom>
          <a:solidFill>
            <a:schemeClr val="accent1">
              <a:lumMod val="20000"/>
              <a:lumOff val="80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20" name="Text Box 40"/>
          <p:cNvSpPr txBox="1">
            <a:spLocks noChangeArrowheads="1"/>
          </p:cNvSpPr>
          <p:nvPr/>
        </p:nvSpPr>
        <p:spPr bwMode="auto">
          <a:xfrm rot="-5400000">
            <a:off x="5752460" y="2558692"/>
            <a:ext cx="1377596" cy="28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u="none" strike="noStrike" kern="0" cap="none" spc="0" normalizeH="0" noProof="0" dirty="0">
                <a:ln>
                  <a:noFill/>
                </a:ln>
                <a:effectLst/>
                <a:uLnTx/>
                <a:uFillTx/>
                <a:latin typeface="Verdana" panose="020B0604030504040204" pitchFamily="34" charset="0"/>
                <a:ea typeface="ＭＳ Ｐゴシック" pitchFamily="-128" charset="-128"/>
              </a:rPr>
              <a:t>Venäjä</a:t>
            </a:r>
            <a:r>
              <a:rPr kumimoji="0" lang="fi-FI" sz="1209" b="1" i="0" u="none" strike="noStrike" kern="0" cap="none" spc="0" normalizeH="0" baseline="0" noProof="0" dirty="0">
                <a:ln>
                  <a:noFill/>
                </a:ln>
                <a:solidFill>
                  <a:srgbClr val="92D050"/>
                </a:solidFill>
                <a:effectLst/>
                <a:uLnTx/>
                <a:uFillTx/>
                <a:latin typeface="Arial" charset="0"/>
                <a:ea typeface="ＭＳ Ｐゴシック" pitchFamily="-128" charset="-128"/>
              </a:rPr>
              <a:t> </a:t>
            </a:r>
            <a:endParaRPr kumimoji="0" lang="fi-FI" sz="1209" b="0" i="0" u="none" strike="noStrike" kern="0" cap="none" spc="0" normalizeH="0" baseline="0" noProof="0" dirty="0">
              <a:ln>
                <a:noFill/>
              </a:ln>
              <a:solidFill>
                <a:srgbClr val="92D050"/>
              </a:solidFill>
              <a:effectLst/>
              <a:uLnTx/>
              <a:uFillTx/>
              <a:latin typeface="Arial" charset="0"/>
              <a:ea typeface="ＭＳ Ｐゴシック" pitchFamily="-128" charset="-128"/>
            </a:endParaRPr>
          </a:p>
        </p:txBody>
      </p:sp>
      <p:sp>
        <p:nvSpPr>
          <p:cNvPr id="221" name="Text Box 41"/>
          <p:cNvSpPr txBox="1">
            <a:spLocks noChangeArrowheads="1"/>
          </p:cNvSpPr>
          <p:nvPr/>
        </p:nvSpPr>
        <p:spPr bwMode="auto">
          <a:xfrm rot="-5400000">
            <a:off x="6730220" y="2864204"/>
            <a:ext cx="720069" cy="27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Brasilia</a:t>
            </a:r>
            <a:r>
              <a:rPr kumimoji="0" lang="fi-FI" sz="1209" b="0" i="0" u="none" strike="noStrike" kern="0" cap="none" spc="0" normalizeH="0" baseline="0" noProof="0" dirty="0">
                <a:ln>
                  <a:noFill/>
                </a:ln>
                <a:solidFill>
                  <a:srgbClr val="83A00C">
                    <a:lumMod val="60000"/>
                    <a:lumOff val="40000"/>
                  </a:srgbClr>
                </a:solidFill>
                <a:effectLst/>
                <a:uLnTx/>
                <a:uFillTx/>
                <a:latin typeface="Arial" charset="0"/>
                <a:ea typeface="ＭＳ Ｐゴシック" pitchFamily="-128" charset="-128"/>
              </a:rPr>
              <a:t> </a:t>
            </a:r>
          </a:p>
        </p:txBody>
      </p:sp>
      <p:sp>
        <p:nvSpPr>
          <p:cNvPr id="222" name="Text Box 42"/>
          <p:cNvSpPr txBox="1">
            <a:spLocks noChangeArrowheads="1"/>
          </p:cNvSpPr>
          <p:nvPr/>
        </p:nvSpPr>
        <p:spPr bwMode="auto">
          <a:xfrm rot="-5400000">
            <a:off x="6519722" y="1867113"/>
            <a:ext cx="149119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Meksiko</a:t>
            </a:r>
            <a:r>
              <a:rPr kumimoji="0" lang="fi-FI" sz="1050" b="0" i="0" u="none" strike="noStrike" kern="0" cap="none" spc="0" normalizeH="0" baseline="0" noProof="0" dirty="0">
                <a:ln>
                  <a:noFill/>
                </a:ln>
                <a:effectLst/>
                <a:uLnTx/>
                <a:uFillTx/>
                <a:latin typeface="+mj-lt"/>
                <a:ea typeface="ＭＳ Ｐゴシック" pitchFamily="-128" charset="-128"/>
              </a:rPr>
              <a:t> </a:t>
            </a:r>
          </a:p>
        </p:txBody>
      </p:sp>
      <p:sp>
        <p:nvSpPr>
          <p:cNvPr id="223" name="Text Box 43"/>
          <p:cNvSpPr txBox="1">
            <a:spLocks noChangeArrowheads="1"/>
          </p:cNvSpPr>
          <p:nvPr/>
        </p:nvSpPr>
        <p:spPr bwMode="auto">
          <a:xfrm rot="-5400000">
            <a:off x="6647264" y="1700627"/>
            <a:ext cx="17342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Muu Lat. Am. </a:t>
            </a:r>
          </a:p>
        </p:txBody>
      </p:sp>
      <p:sp>
        <p:nvSpPr>
          <p:cNvPr id="224" name="Text Box 44"/>
          <p:cNvSpPr txBox="1">
            <a:spLocks noChangeArrowheads="1"/>
          </p:cNvSpPr>
          <p:nvPr/>
        </p:nvSpPr>
        <p:spPr bwMode="auto">
          <a:xfrm rot="-5400000">
            <a:off x="7329261" y="1875442"/>
            <a:ext cx="143821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u="none" strike="noStrike" kern="0" cap="none" spc="0" normalizeH="0" noProof="0" dirty="0" smtClean="0">
                <a:ln>
                  <a:noFill/>
                </a:ln>
                <a:effectLst/>
                <a:uLnTx/>
                <a:uFillTx/>
                <a:latin typeface="+mj-lt"/>
                <a:ea typeface="ＭＳ Ｐゴシック" pitchFamily="-128" charset="-128"/>
              </a:rPr>
              <a:t>Lähi-itä</a:t>
            </a:r>
            <a:r>
              <a:rPr kumimoji="0" lang="fi-FI" sz="1050" i="0" u="none" strike="noStrike" kern="0" cap="none" spc="0" normalizeH="0" baseline="0" noProof="0" dirty="0" smtClean="0">
                <a:ln>
                  <a:noFill/>
                </a:ln>
                <a:effectLst/>
                <a:uLnTx/>
                <a:uFillTx/>
                <a:latin typeface="+mj-lt"/>
                <a:ea typeface="ＭＳ Ｐゴシック" pitchFamily="-128" charset="-128"/>
              </a:rPr>
              <a:t> ja Afrikka </a:t>
            </a:r>
            <a:endParaRPr kumimoji="0" lang="fi-FI" sz="1050" i="0" u="none" strike="noStrike" kern="0" cap="none" spc="0" normalizeH="0" baseline="0" noProof="0" dirty="0">
              <a:ln>
                <a:noFill/>
              </a:ln>
              <a:effectLst/>
              <a:uLnTx/>
              <a:uFillTx/>
              <a:latin typeface="+mj-lt"/>
              <a:ea typeface="ＭＳ Ｐゴシック" pitchFamily="-128" charset="-128"/>
            </a:endParaRPr>
          </a:p>
        </p:txBody>
      </p:sp>
      <p:sp>
        <p:nvSpPr>
          <p:cNvPr id="225" name="Text Box 48"/>
          <p:cNvSpPr txBox="1">
            <a:spLocks noChangeArrowheads="1"/>
          </p:cNvSpPr>
          <p:nvPr/>
        </p:nvSpPr>
        <p:spPr bwMode="auto">
          <a:xfrm>
            <a:off x="1865278" y="1778429"/>
            <a:ext cx="1786617" cy="415498"/>
          </a:xfrm>
          <a:prstGeom prst="rect">
            <a:avLst/>
          </a:prstGeom>
          <a:noFill/>
          <a:ln w="9525" algn="ctr">
            <a:solidFill>
              <a:srgbClr val="B1BEB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Kasvu keskimäärin: </a:t>
            </a:r>
            <a:endParaRPr kumimoji="0" lang="fi-FI" sz="1050" i="0" u="none" strike="noStrike" kern="0" cap="none" spc="0" normalizeH="0" baseline="0" noProof="0" dirty="0" smtClean="0">
              <a:ln>
                <a:noFill/>
              </a:ln>
              <a:effectLst/>
              <a:uLnTx/>
              <a:uFillTx/>
              <a:latin typeface="+mj-lt"/>
              <a:ea typeface="ＭＳ Ｐゴシック" pitchFamily="-128" charset="-128"/>
            </a:endParaRP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smtClean="0">
                <a:ln>
                  <a:noFill/>
                </a:ln>
                <a:effectLst/>
                <a:uLnTx/>
                <a:uFillTx/>
                <a:latin typeface="+mj-lt"/>
                <a:ea typeface="ＭＳ Ｐゴシック" pitchFamily="-128" charset="-128"/>
              </a:rPr>
              <a:t>+3,1 </a:t>
            </a:r>
            <a:r>
              <a:rPr kumimoji="0" lang="fi-FI" sz="1050" i="0" u="none" strike="noStrike" kern="0" cap="none" spc="0" normalizeH="0" baseline="0" noProof="0" dirty="0">
                <a:ln>
                  <a:noFill/>
                </a:ln>
                <a:effectLst/>
                <a:uLnTx/>
                <a:uFillTx/>
                <a:latin typeface="+mj-lt"/>
                <a:ea typeface="ＭＳ Ｐゴシック" pitchFamily="-128" charset="-128"/>
              </a:rPr>
              <a:t>%</a:t>
            </a:r>
          </a:p>
        </p:txBody>
      </p:sp>
      <p:sp>
        <p:nvSpPr>
          <p:cNvPr id="226" name="Line 49"/>
          <p:cNvSpPr>
            <a:spLocks noChangeShapeType="1"/>
          </p:cNvSpPr>
          <p:nvPr/>
        </p:nvSpPr>
        <p:spPr bwMode="auto">
          <a:xfrm>
            <a:off x="852600" y="2662580"/>
            <a:ext cx="7622874" cy="23675"/>
          </a:xfrm>
          <a:prstGeom prst="line">
            <a:avLst/>
          </a:prstGeom>
          <a:noFill/>
          <a:ln w="31750">
            <a:solidFill>
              <a:srgbClr val="00206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069"/>
            <a:endParaRPr lang="fi-FI" sz="1814">
              <a:solidFill>
                <a:srgbClr val="002664"/>
              </a:solidFill>
              <a:latin typeface="Arial"/>
            </a:endParaRPr>
          </a:p>
        </p:txBody>
      </p:sp>
      <p:cxnSp>
        <p:nvCxnSpPr>
          <p:cNvPr id="227" name="Suora nuoliyhdysviiva 226"/>
          <p:cNvCxnSpPr/>
          <p:nvPr/>
        </p:nvCxnSpPr>
        <p:spPr bwMode="auto">
          <a:xfrm>
            <a:off x="2772557" y="2163275"/>
            <a:ext cx="200368" cy="451399"/>
          </a:xfrm>
          <a:prstGeom prst="straightConnector1">
            <a:avLst/>
          </a:prstGeom>
          <a:solidFill>
            <a:srgbClr val="7D001B"/>
          </a:solidFill>
          <a:ln w="12700" cap="flat" cmpd="sng" algn="ctr">
            <a:solidFill>
              <a:srgbClr val="29282E"/>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9" name="Text Box 46"/>
          <p:cNvSpPr txBox="1">
            <a:spLocks noChangeArrowheads="1"/>
          </p:cNvSpPr>
          <p:nvPr/>
        </p:nvSpPr>
        <p:spPr bwMode="auto">
          <a:xfrm>
            <a:off x="1198736" y="4493663"/>
            <a:ext cx="697659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dirty="0">
                <a:latin typeface="+mj-lt"/>
              </a:rPr>
              <a:t>Pylvään leveys kuvaa osuutta (ostovoimapariteetilla korjatusta) maailman bkt:stä vuonna </a:t>
            </a:r>
            <a:r>
              <a:rPr lang="fi-FI" sz="1050" dirty="0" smtClean="0">
                <a:latin typeface="+mj-lt"/>
              </a:rPr>
              <a:t>2015, %</a:t>
            </a:r>
            <a:endParaRPr lang="fi-FI" sz="1050" dirty="0">
              <a:latin typeface="+mj-lt"/>
            </a:endParaRPr>
          </a:p>
        </p:txBody>
      </p:sp>
      <p:sp>
        <p:nvSpPr>
          <p:cNvPr id="230" name="Text Box 31"/>
          <p:cNvSpPr txBox="1">
            <a:spLocks noChangeArrowheads="1"/>
          </p:cNvSpPr>
          <p:nvPr/>
        </p:nvSpPr>
        <p:spPr bwMode="auto">
          <a:xfrm>
            <a:off x="6309558" y="3032062"/>
            <a:ext cx="724798" cy="28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endParaRPr lang="fi-FI" sz="1209">
              <a:solidFill>
                <a:srgbClr val="002664"/>
              </a:solidFill>
            </a:endParaRPr>
          </a:p>
        </p:txBody>
      </p:sp>
      <p:sp>
        <p:nvSpPr>
          <p:cNvPr id="231" name="Text Box 29"/>
          <p:cNvSpPr txBox="1">
            <a:spLocks noChangeArrowheads="1"/>
          </p:cNvSpPr>
          <p:nvPr/>
        </p:nvSpPr>
        <p:spPr bwMode="auto">
          <a:xfrm>
            <a:off x="5620552" y="2205851"/>
            <a:ext cx="54373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dirty="0">
                <a:latin typeface="Verdana" panose="020B0604030504040204" pitchFamily="34" charset="0"/>
              </a:rPr>
              <a:t>Muu </a:t>
            </a:r>
          </a:p>
          <a:p>
            <a:r>
              <a:rPr lang="fi-FI" sz="1050" dirty="0">
                <a:latin typeface="Verdana" panose="020B0604030504040204" pitchFamily="34" charset="0"/>
              </a:rPr>
              <a:t>Aasia</a:t>
            </a:r>
          </a:p>
        </p:txBody>
      </p:sp>
    </p:spTree>
    <p:extLst>
      <p:ext uri="{BB962C8B-B14F-4D97-AF65-F5344CB8AC3E}">
        <p14:creationId xmlns:p14="http://schemas.microsoft.com/office/powerpoint/2010/main" val="1465311035"/>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32</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IMF (</a:t>
            </a:r>
            <a:r>
              <a:rPr lang="fi-FI" dirty="0" err="1"/>
              <a:t>July</a:t>
            </a:r>
            <a:r>
              <a:rPr lang="fi-FI" dirty="0"/>
              <a:t> 2016), Tullihallitus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Teknologiateollisuuden kysyntä maailmalla </a:t>
            </a:r>
            <a:r>
              <a:rPr lang="fi-FI" dirty="0" smtClean="0"/>
              <a:t/>
            </a:r>
            <a:br>
              <a:rPr lang="fi-FI" dirty="0" smtClean="0"/>
            </a:br>
            <a:r>
              <a:rPr lang="fi-FI" dirty="0" smtClean="0"/>
              <a:t>kasvaa </a:t>
            </a:r>
            <a:r>
              <a:rPr lang="fi-FI" dirty="0"/>
              <a:t>2,0 % vuonna 2016  </a:t>
            </a:r>
            <a:endParaRPr lang="fi-FI" dirty="0" smtClean="0"/>
          </a:p>
          <a:p>
            <a:pPr>
              <a:lnSpc>
                <a:spcPct val="100000"/>
              </a:lnSpc>
              <a:spcBef>
                <a:spcPts val="0"/>
              </a:spcBef>
            </a:pPr>
            <a:r>
              <a:rPr lang="fi-FI" sz="1200" b="0" dirty="0"/>
              <a:t>Bkt:n kasvu 2016 / 2015, % </a:t>
            </a:r>
            <a:endParaRPr lang="fi-FI" dirty="0"/>
          </a:p>
        </p:txBody>
      </p:sp>
      <p:graphicFrame>
        <p:nvGraphicFramePr>
          <p:cNvPr id="9" name="Object 5"/>
          <p:cNvGraphicFramePr>
            <a:graphicFrameLocks noGrp="1" noChangeAspect="1"/>
          </p:cNvGraphicFramePr>
          <p:nvPr>
            <p:ph sz="quarter" idx="17"/>
            <p:extLst>
              <p:ext uri="{D42A27DB-BD31-4B8C-83A1-F6EECF244321}">
                <p14:modId xmlns:p14="http://schemas.microsoft.com/office/powerpoint/2010/main" val="2688241484"/>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18"/>
          <p:cNvSpPr>
            <a:spLocks noChangeArrowheads="1"/>
          </p:cNvSpPr>
          <p:nvPr/>
        </p:nvSpPr>
        <p:spPr bwMode="auto">
          <a:xfrm flipV="1">
            <a:off x="859717" y="2895754"/>
            <a:ext cx="760106" cy="573931"/>
          </a:xfrm>
          <a:prstGeom prst="rect">
            <a:avLst/>
          </a:prstGeom>
          <a:solidFill>
            <a:schemeClr val="accent5"/>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12" name="Rectangle 19"/>
          <p:cNvSpPr>
            <a:spLocks noChangeArrowheads="1"/>
          </p:cNvSpPr>
          <p:nvPr/>
        </p:nvSpPr>
        <p:spPr bwMode="auto">
          <a:xfrm flipV="1">
            <a:off x="1632497" y="3134371"/>
            <a:ext cx="3976319" cy="329813"/>
          </a:xfrm>
          <a:prstGeom prst="rect">
            <a:avLst/>
          </a:prstGeom>
          <a:solidFill>
            <a:schemeClr val="tx2"/>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13" name="Rectangle 20"/>
          <p:cNvSpPr>
            <a:spLocks noChangeArrowheads="1"/>
          </p:cNvSpPr>
          <p:nvPr/>
        </p:nvSpPr>
        <p:spPr bwMode="auto">
          <a:xfrm>
            <a:off x="5617506" y="3325942"/>
            <a:ext cx="173791" cy="134857"/>
          </a:xfrm>
          <a:prstGeom prst="rect">
            <a:avLst/>
          </a:prstGeom>
          <a:solidFill>
            <a:schemeClr val="accent4"/>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14" name="Rectangle 21"/>
          <p:cNvSpPr>
            <a:spLocks noChangeArrowheads="1"/>
          </p:cNvSpPr>
          <p:nvPr/>
        </p:nvSpPr>
        <p:spPr bwMode="auto">
          <a:xfrm>
            <a:off x="5796742" y="2053342"/>
            <a:ext cx="361464" cy="1407457"/>
          </a:xfrm>
          <a:prstGeom prst="rect">
            <a:avLst/>
          </a:prstGeom>
          <a:solidFill>
            <a:schemeClr val="bg1">
              <a:lumMod val="65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15" name="Text Box 22"/>
          <p:cNvSpPr txBox="1">
            <a:spLocks noChangeArrowheads="1"/>
          </p:cNvSpPr>
          <p:nvPr/>
        </p:nvSpPr>
        <p:spPr bwMode="auto">
          <a:xfrm>
            <a:off x="760073" y="2604131"/>
            <a:ext cx="1481595" cy="25391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Pohjois-Amerikka</a:t>
            </a:r>
          </a:p>
        </p:txBody>
      </p:sp>
      <p:sp>
        <p:nvSpPr>
          <p:cNvPr id="16" name="Text Box 23"/>
          <p:cNvSpPr txBox="1">
            <a:spLocks noChangeArrowheads="1"/>
          </p:cNvSpPr>
          <p:nvPr/>
        </p:nvSpPr>
        <p:spPr bwMode="auto">
          <a:xfrm>
            <a:off x="2949861" y="2789309"/>
            <a:ext cx="1231427"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Länsi-Eurooppa</a:t>
            </a:r>
          </a:p>
        </p:txBody>
      </p:sp>
      <p:sp>
        <p:nvSpPr>
          <p:cNvPr id="17" name="Text Box 24"/>
          <p:cNvSpPr txBox="1">
            <a:spLocks noChangeArrowheads="1"/>
          </p:cNvSpPr>
          <p:nvPr/>
        </p:nvSpPr>
        <p:spPr bwMode="auto">
          <a:xfrm>
            <a:off x="5245336" y="2805179"/>
            <a:ext cx="65915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Japani </a:t>
            </a:r>
          </a:p>
        </p:txBody>
      </p:sp>
      <p:sp>
        <p:nvSpPr>
          <p:cNvPr id="18" name="Text Box 25"/>
          <p:cNvSpPr txBox="1">
            <a:spLocks noChangeArrowheads="1"/>
          </p:cNvSpPr>
          <p:nvPr/>
        </p:nvSpPr>
        <p:spPr bwMode="auto">
          <a:xfrm>
            <a:off x="5698319" y="1832734"/>
            <a:ext cx="51648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Kiina</a:t>
            </a:r>
          </a:p>
        </p:txBody>
      </p:sp>
      <p:sp>
        <p:nvSpPr>
          <p:cNvPr id="19" name="Rectangle 27"/>
          <p:cNvSpPr>
            <a:spLocks noChangeArrowheads="1"/>
          </p:cNvSpPr>
          <p:nvPr/>
        </p:nvSpPr>
        <p:spPr bwMode="auto">
          <a:xfrm flipV="1">
            <a:off x="6263777" y="2701351"/>
            <a:ext cx="533478" cy="758210"/>
          </a:xfrm>
          <a:prstGeom prst="rect">
            <a:avLst/>
          </a:prstGeom>
          <a:solidFill>
            <a:schemeClr val="accent1"/>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0" name="Text Box 28"/>
          <p:cNvSpPr txBox="1">
            <a:spLocks noChangeArrowheads="1"/>
          </p:cNvSpPr>
          <p:nvPr/>
        </p:nvSpPr>
        <p:spPr bwMode="auto">
          <a:xfrm>
            <a:off x="6065306" y="1604102"/>
            <a:ext cx="49564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Intia</a:t>
            </a:r>
          </a:p>
        </p:txBody>
      </p:sp>
      <p:sp>
        <p:nvSpPr>
          <p:cNvPr id="21" name="Text Box 29"/>
          <p:cNvSpPr txBox="1">
            <a:spLocks noChangeArrowheads="1"/>
          </p:cNvSpPr>
          <p:nvPr/>
        </p:nvSpPr>
        <p:spPr bwMode="auto">
          <a:xfrm>
            <a:off x="6247831" y="2326343"/>
            <a:ext cx="54373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Muu </a:t>
            </a: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Aasia</a:t>
            </a:r>
          </a:p>
        </p:txBody>
      </p:sp>
      <p:sp>
        <p:nvSpPr>
          <p:cNvPr id="22" name="Rectangle 30"/>
          <p:cNvSpPr>
            <a:spLocks noChangeArrowheads="1"/>
          </p:cNvSpPr>
          <p:nvPr/>
        </p:nvSpPr>
        <p:spPr bwMode="auto">
          <a:xfrm>
            <a:off x="6794881" y="3473132"/>
            <a:ext cx="301007" cy="396129"/>
          </a:xfrm>
          <a:prstGeom prst="rect">
            <a:avLst/>
          </a:prstGeom>
          <a:solidFill>
            <a:schemeClr val="accent2"/>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3" name="Rectangle 32"/>
          <p:cNvSpPr>
            <a:spLocks noChangeArrowheads="1"/>
          </p:cNvSpPr>
          <p:nvPr/>
        </p:nvSpPr>
        <p:spPr bwMode="auto">
          <a:xfrm>
            <a:off x="7104578" y="2830954"/>
            <a:ext cx="793029" cy="637930"/>
          </a:xfrm>
          <a:prstGeom prst="rect">
            <a:avLst/>
          </a:prstGeom>
          <a:solidFill>
            <a:schemeClr val="accent1">
              <a:lumMod val="60000"/>
              <a:lumOff val="40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4" name="Text Box 33"/>
          <p:cNvSpPr txBox="1">
            <a:spLocks noChangeArrowheads="1"/>
          </p:cNvSpPr>
          <p:nvPr/>
        </p:nvSpPr>
        <p:spPr bwMode="auto">
          <a:xfrm rot="-5400000">
            <a:off x="6516589" y="1839770"/>
            <a:ext cx="1852793"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u="none" strike="noStrike" kern="0" cap="none" spc="0" normalizeH="0" noProof="0" dirty="0">
                <a:ln>
                  <a:noFill/>
                </a:ln>
                <a:effectLst/>
                <a:uLnTx/>
                <a:uFillTx/>
                <a:latin typeface="Verdana" panose="020B0604030504040204" pitchFamily="34" charset="0"/>
                <a:ea typeface="ＭＳ Ｐゴシック" pitchFamily="-128" charset="-128"/>
              </a:rPr>
              <a:t>Muu it. Eurooppa </a:t>
            </a:r>
          </a:p>
        </p:txBody>
      </p:sp>
      <p:sp>
        <p:nvSpPr>
          <p:cNvPr id="25" name="Rectangle 34"/>
          <p:cNvSpPr>
            <a:spLocks noChangeArrowheads="1"/>
          </p:cNvSpPr>
          <p:nvPr/>
        </p:nvSpPr>
        <p:spPr bwMode="auto">
          <a:xfrm>
            <a:off x="7897707" y="3475636"/>
            <a:ext cx="116739" cy="808971"/>
          </a:xfrm>
          <a:prstGeom prst="rect">
            <a:avLst/>
          </a:prstGeom>
          <a:solidFill>
            <a:schemeClr val="accent3"/>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6" name="Rectangle 35"/>
          <p:cNvSpPr>
            <a:spLocks noChangeArrowheads="1"/>
          </p:cNvSpPr>
          <p:nvPr/>
        </p:nvSpPr>
        <p:spPr bwMode="auto">
          <a:xfrm flipV="1">
            <a:off x="8009700" y="2960555"/>
            <a:ext cx="73962" cy="508746"/>
          </a:xfrm>
          <a:prstGeom prst="rect">
            <a:avLst/>
          </a:prstGeom>
          <a:solidFill>
            <a:schemeClr val="accent6">
              <a:lumMod val="75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7" name="Rectangle 36"/>
          <p:cNvSpPr>
            <a:spLocks noChangeArrowheads="1"/>
          </p:cNvSpPr>
          <p:nvPr/>
        </p:nvSpPr>
        <p:spPr bwMode="auto">
          <a:xfrm>
            <a:off x="8083662" y="2701350"/>
            <a:ext cx="111568" cy="767533"/>
          </a:xfrm>
          <a:prstGeom prst="rect">
            <a:avLst/>
          </a:prstGeom>
          <a:solidFill>
            <a:schemeClr val="accent2">
              <a:lumMod val="20000"/>
              <a:lumOff val="80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8" name="Rectangle 38"/>
          <p:cNvSpPr>
            <a:spLocks noChangeArrowheads="1"/>
          </p:cNvSpPr>
          <p:nvPr/>
        </p:nvSpPr>
        <p:spPr bwMode="auto">
          <a:xfrm>
            <a:off x="8195230" y="2789309"/>
            <a:ext cx="267743" cy="668880"/>
          </a:xfrm>
          <a:prstGeom prst="rect">
            <a:avLst/>
          </a:prstGeom>
          <a:solidFill>
            <a:schemeClr val="accent1">
              <a:lumMod val="20000"/>
              <a:lumOff val="80000"/>
            </a:schemeClr>
          </a:solidFill>
          <a:ln w="9525">
            <a:solidFill>
              <a:srgbClr val="29282E"/>
            </a:solidFill>
            <a:miter lim="800000"/>
            <a:headEnd/>
            <a:tailEnd/>
          </a:ln>
          <a:effectLst/>
          <a:extLst/>
        </p:spPr>
        <p:txBody>
          <a:bodyPr wrap="none" anchor="ctr"/>
          <a:lstStyle/>
          <a:p>
            <a:pPr marL="0" marR="0" lvl="0" indent="0" defTabSz="914069" eaLnBrk="1" fontAlgn="auto" latinLnBrk="0" hangingPunct="1">
              <a:lnSpc>
                <a:spcPct val="100000"/>
              </a:lnSpc>
              <a:spcBef>
                <a:spcPts val="0"/>
              </a:spcBef>
              <a:spcAft>
                <a:spcPts val="0"/>
              </a:spcAft>
              <a:buClrTx/>
              <a:buSzTx/>
              <a:buFontTx/>
              <a:buNone/>
              <a:tabLst/>
              <a:defRPr/>
            </a:pPr>
            <a:endParaRPr kumimoji="0" lang="fi-FI" sz="1814" b="0" i="0" u="none" strike="noStrike" kern="0" cap="none" spc="0" normalizeH="0" baseline="0" noProof="0" smtClean="0">
              <a:ln>
                <a:noFill/>
              </a:ln>
              <a:solidFill>
                <a:srgbClr val="002664"/>
              </a:solidFill>
              <a:effectLst/>
              <a:uLnTx/>
              <a:uFillTx/>
              <a:latin typeface="Arial"/>
            </a:endParaRPr>
          </a:p>
        </p:txBody>
      </p:sp>
      <p:sp>
        <p:nvSpPr>
          <p:cNvPr id="29" name="Text Box 40"/>
          <p:cNvSpPr txBox="1">
            <a:spLocks noChangeArrowheads="1"/>
          </p:cNvSpPr>
          <p:nvPr/>
        </p:nvSpPr>
        <p:spPr bwMode="auto">
          <a:xfrm rot="-5400000">
            <a:off x="6227126" y="2659350"/>
            <a:ext cx="1377596" cy="28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Venäjä</a:t>
            </a:r>
            <a:r>
              <a:rPr kumimoji="0" lang="fi-FI" sz="1209" b="1" i="0" u="none" strike="noStrike" kern="0" cap="none" spc="0" normalizeH="0" baseline="0" noProof="0" dirty="0">
                <a:ln>
                  <a:noFill/>
                </a:ln>
                <a:solidFill>
                  <a:srgbClr val="92D050"/>
                </a:solidFill>
                <a:effectLst/>
                <a:uLnTx/>
                <a:uFillTx/>
                <a:latin typeface="Arial" charset="0"/>
                <a:ea typeface="ＭＳ Ｐゴシック" pitchFamily="-128" charset="-128"/>
              </a:rPr>
              <a:t> </a:t>
            </a:r>
            <a:endParaRPr kumimoji="0" lang="fi-FI" sz="1209" b="0" i="0" u="none" strike="noStrike" kern="0" cap="none" spc="0" normalizeH="0" baseline="0" noProof="0" dirty="0">
              <a:ln>
                <a:noFill/>
              </a:ln>
              <a:solidFill>
                <a:srgbClr val="92D050"/>
              </a:solidFill>
              <a:effectLst/>
              <a:uLnTx/>
              <a:uFillTx/>
              <a:latin typeface="Arial" charset="0"/>
              <a:ea typeface="ＭＳ Ｐゴシック" pitchFamily="-128" charset="-128"/>
            </a:endParaRPr>
          </a:p>
        </p:txBody>
      </p:sp>
      <p:sp>
        <p:nvSpPr>
          <p:cNvPr id="30" name="Text Box 41"/>
          <p:cNvSpPr txBox="1">
            <a:spLocks noChangeArrowheads="1"/>
          </p:cNvSpPr>
          <p:nvPr/>
        </p:nvSpPr>
        <p:spPr bwMode="auto">
          <a:xfrm rot="-5400000">
            <a:off x="7558958" y="2387632"/>
            <a:ext cx="724878"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Brasilia</a:t>
            </a:r>
            <a:r>
              <a:rPr kumimoji="0" lang="fi-FI" sz="1050" b="0" i="0" u="none" strike="noStrike" kern="0" cap="none" spc="0" normalizeH="0" baseline="0" noProof="0" dirty="0">
                <a:ln>
                  <a:noFill/>
                </a:ln>
                <a:effectLst/>
                <a:uLnTx/>
                <a:uFillTx/>
                <a:latin typeface="+mj-lt"/>
                <a:ea typeface="ＭＳ Ｐゴシック" pitchFamily="-128" charset="-128"/>
              </a:rPr>
              <a:t> </a:t>
            </a:r>
          </a:p>
        </p:txBody>
      </p:sp>
      <p:sp>
        <p:nvSpPr>
          <p:cNvPr id="31" name="Text Box 43"/>
          <p:cNvSpPr txBox="1">
            <a:spLocks noChangeArrowheads="1"/>
          </p:cNvSpPr>
          <p:nvPr/>
        </p:nvSpPr>
        <p:spPr bwMode="auto">
          <a:xfrm rot="-5400000">
            <a:off x="7274403" y="1780473"/>
            <a:ext cx="17342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Muu Lat. Am. </a:t>
            </a:r>
          </a:p>
        </p:txBody>
      </p:sp>
      <p:sp>
        <p:nvSpPr>
          <p:cNvPr id="32" name="Text Box 44"/>
          <p:cNvSpPr txBox="1">
            <a:spLocks noChangeArrowheads="1"/>
          </p:cNvSpPr>
          <p:nvPr/>
        </p:nvSpPr>
        <p:spPr bwMode="auto">
          <a:xfrm rot="-5400000">
            <a:off x="7601567" y="1994427"/>
            <a:ext cx="143821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Lähi-itä ja Afrikka </a:t>
            </a:r>
          </a:p>
        </p:txBody>
      </p:sp>
      <p:sp>
        <p:nvSpPr>
          <p:cNvPr id="33" name="Text Box 48"/>
          <p:cNvSpPr txBox="1">
            <a:spLocks noChangeArrowheads="1"/>
          </p:cNvSpPr>
          <p:nvPr/>
        </p:nvSpPr>
        <p:spPr bwMode="auto">
          <a:xfrm>
            <a:off x="1876038" y="2152151"/>
            <a:ext cx="1569660" cy="415498"/>
          </a:xfrm>
          <a:prstGeom prst="rect">
            <a:avLst/>
          </a:prstGeom>
          <a:noFill/>
          <a:ln w="9525" algn="ctr">
            <a:solidFill>
              <a:srgbClr val="B1BEB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a:ln>
                  <a:noFill/>
                </a:ln>
                <a:effectLst/>
                <a:uLnTx/>
                <a:uFillTx/>
                <a:latin typeface="+mj-lt"/>
                <a:ea typeface="ＭＳ Ｐゴシック" pitchFamily="-128" charset="-128"/>
              </a:rPr>
              <a:t>Kasvu </a:t>
            </a:r>
            <a:r>
              <a:rPr kumimoji="0" lang="fi-FI" sz="1050" u="none" strike="noStrike" kern="0" cap="none" spc="0" normalizeH="0" noProof="0" dirty="0">
                <a:ln>
                  <a:noFill/>
                </a:ln>
                <a:effectLst/>
                <a:uLnTx/>
                <a:uFillTx/>
                <a:latin typeface="+mj-lt"/>
                <a:ea typeface="ＭＳ Ｐゴシック" pitchFamily="-128" charset="-128"/>
              </a:rPr>
              <a:t>keskimäärin</a:t>
            </a:r>
            <a:r>
              <a:rPr kumimoji="0" lang="fi-FI" sz="1050" i="0" u="none" strike="noStrike" kern="0" cap="none" spc="0" normalizeH="0" baseline="0" noProof="0" dirty="0">
                <a:ln>
                  <a:noFill/>
                </a:ln>
                <a:effectLst/>
                <a:uLnTx/>
                <a:uFillTx/>
                <a:latin typeface="+mj-lt"/>
                <a:ea typeface="ＭＳ Ｐゴシック" pitchFamily="-128" charset="-128"/>
              </a:rPr>
              <a:t>: </a:t>
            </a:r>
            <a:endParaRPr kumimoji="0" lang="fi-FI" sz="1050" i="0" u="none" strike="noStrike" kern="0" cap="none" spc="0" normalizeH="0" baseline="0" noProof="0" dirty="0" smtClean="0">
              <a:ln>
                <a:noFill/>
              </a:ln>
              <a:effectLst/>
              <a:uLnTx/>
              <a:uFillTx/>
              <a:latin typeface="+mj-lt"/>
              <a:ea typeface="ＭＳ Ｐゴシック" pitchFamily="-128" charset="-128"/>
            </a:endParaRPr>
          </a:p>
          <a:p>
            <a:pPr marL="0" marR="0" lvl="0" indent="0" defTabSz="914069" eaLnBrk="1" fontAlgn="auto" latinLnBrk="0" hangingPunct="1">
              <a:lnSpc>
                <a:spcPct val="100000"/>
              </a:lnSpc>
              <a:spcBef>
                <a:spcPts val="0"/>
              </a:spcBef>
              <a:spcAft>
                <a:spcPts val="0"/>
              </a:spcAft>
              <a:buClrTx/>
              <a:buSzTx/>
              <a:buFontTx/>
              <a:buNone/>
              <a:tabLst/>
              <a:defRPr/>
            </a:pPr>
            <a:r>
              <a:rPr kumimoji="0" lang="fi-FI" sz="1050" i="0" u="none" strike="noStrike" kern="0" cap="none" spc="0" normalizeH="0" baseline="0" noProof="0" dirty="0" smtClean="0">
                <a:ln>
                  <a:noFill/>
                </a:ln>
                <a:effectLst/>
                <a:uLnTx/>
                <a:uFillTx/>
                <a:latin typeface="+mj-lt"/>
                <a:ea typeface="ＭＳ Ｐゴシック" pitchFamily="-128" charset="-128"/>
              </a:rPr>
              <a:t>+2,0 %</a:t>
            </a:r>
            <a:endParaRPr kumimoji="0" lang="fi-FI" sz="1050" i="0" u="none" strike="noStrike" kern="0" cap="none" spc="0" normalizeH="0" baseline="0" noProof="0" dirty="0">
              <a:ln>
                <a:noFill/>
              </a:ln>
              <a:effectLst/>
              <a:uLnTx/>
              <a:uFillTx/>
              <a:latin typeface="+mj-lt"/>
              <a:ea typeface="ＭＳ Ｐゴシック" pitchFamily="-128" charset="-128"/>
            </a:endParaRPr>
          </a:p>
        </p:txBody>
      </p:sp>
      <p:sp>
        <p:nvSpPr>
          <p:cNvPr id="34" name="Line 49"/>
          <p:cNvSpPr>
            <a:spLocks noChangeShapeType="1"/>
          </p:cNvSpPr>
          <p:nvPr/>
        </p:nvSpPr>
        <p:spPr bwMode="auto">
          <a:xfrm>
            <a:off x="842364" y="3026516"/>
            <a:ext cx="7620609" cy="8879"/>
          </a:xfrm>
          <a:prstGeom prst="line">
            <a:avLst/>
          </a:prstGeom>
          <a:noFill/>
          <a:ln w="31750">
            <a:solidFill>
              <a:srgbClr val="00206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069"/>
            <a:endParaRPr lang="fi-FI" sz="1814">
              <a:solidFill>
                <a:srgbClr val="002664"/>
              </a:solidFill>
              <a:latin typeface="Arial"/>
            </a:endParaRPr>
          </a:p>
        </p:txBody>
      </p:sp>
      <p:sp>
        <p:nvSpPr>
          <p:cNvPr id="35" name="Rectangle 26"/>
          <p:cNvSpPr>
            <a:spLocks noChangeArrowheads="1"/>
          </p:cNvSpPr>
          <p:nvPr/>
        </p:nvSpPr>
        <p:spPr bwMode="auto">
          <a:xfrm>
            <a:off x="6162645" y="1842227"/>
            <a:ext cx="101132" cy="1611125"/>
          </a:xfrm>
          <a:prstGeom prst="rect">
            <a:avLst/>
          </a:prstGeom>
          <a:solidFill>
            <a:schemeClr val="accent6"/>
          </a:solidFill>
          <a:ln w="9525">
            <a:solidFill>
              <a:schemeClr val="tx1"/>
            </a:solidFill>
            <a:miter lim="800000"/>
            <a:headEnd/>
            <a:tailEnd/>
          </a:ln>
          <a:effectLst/>
          <a:extLst/>
        </p:spPr>
        <p:txBody>
          <a:bodyPr wrap="none" anchor="ctr"/>
          <a:lstStyle/>
          <a:p>
            <a:endParaRPr lang="fi-FI" sz="1814">
              <a:solidFill>
                <a:srgbClr val="002664"/>
              </a:solidFill>
            </a:endParaRPr>
          </a:p>
        </p:txBody>
      </p:sp>
      <p:cxnSp>
        <p:nvCxnSpPr>
          <p:cNvPr id="36" name="Suora nuoliyhdysviiva 35"/>
          <p:cNvCxnSpPr/>
          <p:nvPr/>
        </p:nvCxnSpPr>
        <p:spPr bwMode="auto">
          <a:xfrm>
            <a:off x="2503965" y="2554861"/>
            <a:ext cx="200368" cy="451399"/>
          </a:xfrm>
          <a:prstGeom prst="straightConnector1">
            <a:avLst/>
          </a:prstGeom>
          <a:solidFill>
            <a:schemeClr val="accent1"/>
          </a:solidFill>
          <a:ln w="127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7" name="Text Box 42"/>
          <p:cNvSpPr txBox="1">
            <a:spLocks noChangeArrowheads="1"/>
          </p:cNvSpPr>
          <p:nvPr/>
        </p:nvSpPr>
        <p:spPr bwMode="auto">
          <a:xfrm rot="-5400000">
            <a:off x="7285853" y="1731059"/>
            <a:ext cx="1491195"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dirty="0">
                <a:latin typeface="+mj-lt"/>
              </a:rPr>
              <a:t>Meksiko </a:t>
            </a:r>
          </a:p>
        </p:txBody>
      </p:sp>
      <p:sp>
        <p:nvSpPr>
          <p:cNvPr id="38" name="Text Box 46"/>
          <p:cNvSpPr txBox="1">
            <a:spLocks noChangeArrowheads="1"/>
          </p:cNvSpPr>
          <p:nvPr/>
        </p:nvSpPr>
        <p:spPr bwMode="auto">
          <a:xfrm>
            <a:off x="1632497" y="4499800"/>
            <a:ext cx="6287299"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2"/>
                </a:solidFill>
                <a:latin typeface="Arial" charset="0"/>
                <a:ea typeface="ＭＳ Ｐゴシック" pitchFamily="-128" charset="-128"/>
              </a:defRPr>
            </a:lvl1pPr>
            <a:lvl2pPr marL="742950" indent="-285750">
              <a:defRPr sz="1400">
                <a:solidFill>
                  <a:schemeClr val="tx2"/>
                </a:solidFill>
                <a:latin typeface="Arial" charset="0"/>
                <a:ea typeface="ＭＳ Ｐゴシック" pitchFamily="-128" charset="-128"/>
              </a:defRPr>
            </a:lvl2pPr>
            <a:lvl3pPr marL="1143000" indent="-228600">
              <a:defRPr sz="1400">
                <a:solidFill>
                  <a:schemeClr val="tx2"/>
                </a:solidFill>
                <a:latin typeface="Arial" charset="0"/>
                <a:ea typeface="ＭＳ Ｐゴシック" pitchFamily="-128" charset="-128"/>
              </a:defRPr>
            </a:lvl3pPr>
            <a:lvl4pPr marL="1600200" indent="-228600">
              <a:defRPr sz="1400">
                <a:solidFill>
                  <a:schemeClr val="tx2"/>
                </a:solidFill>
                <a:latin typeface="Arial" charset="0"/>
                <a:ea typeface="ＭＳ Ｐゴシック" pitchFamily="-128" charset="-128"/>
              </a:defRPr>
            </a:lvl4pPr>
            <a:lvl5pPr marL="2057400" indent="-228600">
              <a:defRPr sz="1400">
                <a:solidFill>
                  <a:schemeClr val="tx2"/>
                </a:solidFill>
                <a:latin typeface="Arial" charset="0"/>
                <a:ea typeface="ＭＳ Ｐゴシック" pitchFamily="-128" charset="-128"/>
              </a:defRPr>
            </a:lvl5pPr>
            <a:lvl6pPr marL="2514600" indent="-228600" algn="ctr" eaLnBrk="0" fontAlgn="base" hangingPunct="0">
              <a:spcBef>
                <a:spcPct val="0"/>
              </a:spcBef>
              <a:spcAft>
                <a:spcPct val="0"/>
              </a:spcAft>
              <a:defRPr sz="1400">
                <a:solidFill>
                  <a:schemeClr val="tx2"/>
                </a:solidFill>
                <a:latin typeface="Arial" charset="0"/>
                <a:ea typeface="ＭＳ Ｐゴシック" pitchFamily="-128" charset="-128"/>
              </a:defRPr>
            </a:lvl6pPr>
            <a:lvl7pPr marL="2971800" indent="-228600" algn="ctr" eaLnBrk="0" fontAlgn="base" hangingPunct="0">
              <a:spcBef>
                <a:spcPct val="0"/>
              </a:spcBef>
              <a:spcAft>
                <a:spcPct val="0"/>
              </a:spcAft>
              <a:defRPr sz="1400">
                <a:solidFill>
                  <a:schemeClr val="tx2"/>
                </a:solidFill>
                <a:latin typeface="Arial" charset="0"/>
                <a:ea typeface="ＭＳ Ｐゴシック" pitchFamily="-128" charset="-128"/>
              </a:defRPr>
            </a:lvl7pPr>
            <a:lvl8pPr marL="3429000" indent="-228600" algn="ctr" eaLnBrk="0" fontAlgn="base" hangingPunct="0">
              <a:spcBef>
                <a:spcPct val="0"/>
              </a:spcBef>
              <a:spcAft>
                <a:spcPct val="0"/>
              </a:spcAft>
              <a:defRPr sz="1400">
                <a:solidFill>
                  <a:schemeClr val="tx2"/>
                </a:solidFill>
                <a:latin typeface="Arial" charset="0"/>
                <a:ea typeface="ＭＳ Ｐゴシック" pitchFamily="-128" charset="-128"/>
              </a:defRPr>
            </a:lvl8pPr>
            <a:lvl9pPr marL="3886200" indent="-228600" algn="ctr" eaLnBrk="0" fontAlgn="base" hangingPunct="0">
              <a:spcBef>
                <a:spcPct val="0"/>
              </a:spcBef>
              <a:spcAft>
                <a:spcPct val="0"/>
              </a:spcAft>
              <a:defRPr sz="1400">
                <a:solidFill>
                  <a:schemeClr val="tx2"/>
                </a:solidFill>
                <a:latin typeface="Arial" charset="0"/>
                <a:ea typeface="ＭＳ Ｐゴシック" pitchFamily="-128" charset="-128"/>
              </a:defRPr>
            </a:lvl9pPr>
          </a:lstStyle>
          <a:p>
            <a:r>
              <a:rPr lang="fi-FI" sz="1050" dirty="0">
                <a:latin typeface="+mj-lt"/>
              </a:rPr>
              <a:t>Pylvään leveys kuvaa osuutta teknologiateollisuuden Suomen viennistä vuonna </a:t>
            </a:r>
            <a:r>
              <a:rPr lang="fi-FI" sz="1050" dirty="0" smtClean="0">
                <a:latin typeface="+mj-lt"/>
              </a:rPr>
              <a:t>2015, % </a:t>
            </a:r>
            <a:endParaRPr lang="fi-FI" sz="1050" dirty="0">
              <a:latin typeface="+mj-lt"/>
            </a:endParaRPr>
          </a:p>
        </p:txBody>
      </p:sp>
    </p:spTree>
    <p:extLst>
      <p:ext uri="{BB962C8B-B14F-4D97-AF65-F5344CB8AC3E}">
        <p14:creationId xmlns:p14="http://schemas.microsoft.com/office/powerpoint/2010/main" val="3899767633"/>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33</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en-US" dirty="0" err="1"/>
              <a:t>Lähde</a:t>
            </a:r>
            <a:r>
              <a:rPr lang="en-US" dirty="0"/>
              <a:t>: Consensus Forecasts, October 2015</a:t>
            </a:r>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Pitkän ajan konsensus-ennusteet lupaavat </a:t>
            </a:r>
            <a:br>
              <a:rPr lang="fi-FI" dirty="0"/>
            </a:br>
            <a:r>
              <a:rPr lang="fi-FI" dirty="0"/>
              <a:t>Euroalueelle heikkoa kasvua </a:t>
            </a:r>
            <a:endParaRPr lang="fi-FI" dirty="0" smtClean="0"/>
          </a:p>
          <a:p>
            <a:pPr>
              <a:lnSpc>
                <a:spcPct val="100000"/>
              </a:lnSpc>
              <a:spcBef>
                <a:spcPts val="0"/>
              </a:spcBef>
            </a:pPr>
            <a:r>
              <a:rPr lang="fi-FI" sz="1200" b="0" dirty="0"/>
              <a:t>Bkt:n vuosimuutos, % </a:t>
            </a:r>
            <a:endParaRPr lang="fi-FI" dirty="0"/>
          </a:p>
        </p:txBody>
      </p:sp>
      <p:graphicFrame>
        <p:nvGraphicFramePr>
          <p:cNvPr id="9" name="Object 4"/>
          <p:cNvGraphicFramePr>
            <a:graphicFrameLocks noGrp="1" noChangeAspect="1"/>
          </p:cNvGraphicFramePr>
          <p:nvPr>
            <p:ph sz="quarter" idx="17"/>
            <p:extLst>
              <p:ext uri="{D42A27DB-BD31-4B8C-83A1-F6EECF244321}">
                <p14:modId xmlns:p14="http://schemas.microsoft.com/office/powerpoint/2010/main" val="1414273482"/>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43879894"/>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a:xfrm>
            <a:off x="1072800" y="1924882"/>
            <a:ext cx="7516862" cy="1165268"/>
          </a:xfrm>
        </p:spPr>
        <p:txBody>
          <a:bodyPr>
            <a:normAutofit/>
          </a:bodyPr>
          <a:lstStyle/>
          <a:p>
            <a:pPr>
              <a:lnSpc>
                <a:spcPct val="100000"/>
              </a:lnSpc>
            </a:pPr>
            <a:r>
              <a:rPr lang="fi-FI" sz="3200" dirty="0"/>
              <a:t>Teknologiateollisuuden näkymät </a:t>
            </a:r>
            <a:r>
              <a:rPr lang="fi-FI" sz="3200" dirty="0" smtClean="0"/>
              <a:t/>
            </a:r>
            <a:br>
              <a:rPr lang="fi-FI" sz="3200" dirty="0" smtClean="0"/>
            </a:br>
            <a:r>
              <a:rPr lang="fi-FI" sz="3200" dirty="0" smtClean="0"/>
              <a:t>Suomessa </a:t>
            </a:r>
            <a:r>
              <a:rPr lang="fi-FI" sz="3200" dirty="0"/>
              <a:t>syksyllä 2016</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34</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Tree>
    <p:extLst>
      <p:ext uri="{BB962C8B-B14F-4D97-AF65-F5344CB8AC3E}">
        <p14:creationId xmlns:p14="http://schemas.microsoft.com/office/powerpoint/2010/main" val="3610140118"/>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in paikkamerkki 8"/>
          <p:cNvSpPr>
            <a:spLocks noGrp="1"/>
          </p:cNvSpPr>
          <p:nvPr>
            <p:ph type="body" sz="quarter" idx="15"/>
          </p:nvPr>
        </p:nvSpPr>
        <p:spPr/>
        <p:txBody>
          <a:bodyPr/>
          <a:lstStyle/>
          <a:p>
            <a:r>
              <a:rPr lang="fi-FI" dirty="0"/>
              <a:t>Teknologiateollisuuden liikevaihto* Suomessa oli viime vuonna hieman suurempi kuin vuonna 2014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35</a:t>
            </a:fld>
            <a:endParaRPr lang="fi-FI" dirty="0"/>
          </a:p>
        </p:txBody>
      </p:sp>
      <p:sp>
        <p:nvSpPr>
          <p:cNvPr id="4" name="Päivämäärän paikkamerkki 3"/>
          <p:cNvSpPr>
            <a:spLocks noGrp="1"/>
          </p:cNvSpPr>
          <p:nvPr>
            <p:ph type="dt" sz="half" idx="10"/>
          </p:nvPr>
        </p:nvSpPr>
        <p:spPr/>
        <p:txBody>
          <a:bodyPr/>
          <a:lstStyle/>
          <a:p>
            <a:fld id="{A05A29F8-3631-43D8-937B-CB2D984A1FF3}"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11" name="Tekstin paikkamerkki 10"/>
          <p:cNvSpPr>
            <a:spLocks noGrp="1"/>
          </p:cNvSpPr>
          <p:nvPr>
            <p:ph type="body" sz="quarter" idx="18"/>
          </p:nvPr>
        </p:nvSpPr>
        <p:spPr/>
        <p:txBody>
          <a:bodyPr/>
          <a:lstStyle/>
          <a:p>
            <a:r>
              <a:rPr lang="fi-FI" dirty="0"/>
              <a:t>Lähde: </a:t>
            </a:r>
            <a:r>
              <a:rPr lang="fi-FI" dirty="0" err="1"/>
              <a:t>Macrobond</a:t>
            </a:r>
            <a:r>
              <a:rPr lang="fi-FI" dirty="0"/>
              <a:t>, Tilastokeskus / Kansantalouden tilinpito</a:t>
            </a:r>
          </a:p>
          <a:p>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1859257991"/>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18472"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924478042"/>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liikevaihto Suomessa* </a:t>
            </a:r>
            <a:r>
              <a:rPr lang="fi-FI" dirty="0" smtClean="0"/>
              <a:t/>
            </a:r>
            <a:br>
              <a:rPr lang="fi-FI" dirty="0" smtClean="0"/>
            </a:br>
            <a:r>
              <a:rPr lang="fi-FI" dirty="0" smtClean="0"/>
              <a:t>on </a:t>
            </a:r>
            <a:r>
              <a:rPr lang="fi-FI" dirty="0"/>
              <a:t>vähentynyt kolme prosenttia viimevuotisesta</a:t>
            </a:r>
            <a:br>
              <a:rPr lang="fi-FI" dirty="0"/>
            </a:b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36</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5023761" cy="306614"/>
          </a:xfrm>
        </p:spPr>
        <p:txBody>
          <a:bodyPr/>
          <a:lstStyle/>
          <a:p>
            <a:r>
              <a:rPr lang="fi-FI" dirty="0"/>
              <a:t>*) Liikevaihtotiedot saattavat sisältää jonkin verran globaalien suomalaisyritysten ulkomaantoimintoja. </a:t>
            </a:r>
          </a:p>
          <a:p>
            <a:r>
              <a:rPr lang="fi-FI" dirty="0"/>
              <a:t>Lähde: </a:t>
            </a:r>
            <a:r>
              <a:rPr lang="fi-FI" dirty="0" err="1"/>
              <a:t>Macrobond</a:t>
            </a:r>
            <a:r>
              <a:rPr lang="fi-FI" dirty="0"/>
              <a:t>, Tilastokeskus</a:t>
            </a:r>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15446293"/>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19496"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3151542918"/>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liikevaihto Suomessa* </a:t>
            </a:r>
            <a:r>
              <a:rPr lang="fi-FI" dirty="0" smtClean="0"/>
              <a:t/>
            </a:r>
            <a:br>
              <a:rPr lang="fi-FI" dirty="0" smtClean="0"/>
            </a:br>
            <a:r>
              <a:rPr lang="fi-FI" dirty="0" smtClean="0"/>
              <a:t>on </a:t>
            </a:r>
            <a:r>
              <a:rPr lang="fi-FI" dirty="0"/>
              <a:t>vähentynyt useilla toimialoilla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37</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03965" y="4646670"/>
            <a:ext cx="6254980" cy="241813"/>
          </a:xfrm>
        </p:spPr>
        <p:txBody>
          <a:bodyPr/>
          <a:lstStyle/>
          <a:p>
            <a:r>
              <a:rPr lang="fi-FI" dirty="0"/>
              <a:t>Osuudet liikevaihdosta 2015: </a:t>
            </a:r>
            <a:r>
              <a:rPr lang="fi-FI" dirty="0" err="1"/>
              <a:t>kone-</a:t>
            </a:r>
            <a:r>
              <a:rPr lang="fi-FI" dirty="0"/>
              <a:t> ja metallituoteteollisuus 40 %, elektroniikka- ja sähköteollisuus 21 %, tietotekniikka-ala 16 %, metallien jalostus 13 %, suunnittelu ja konsultointi 8 %.</a:t>
            </a:r>
          </a:p>
          <a:p>
            <a:r>
              <a:rPr lang="fi-FI" dirty="0"/>
              <a:t>*) Liikevaihtotiedot saattavat sisältää jonkin verran globaalien suomalaisyritysten ulkomaantoimintoja. </a:t>
            </a:r>
          </a:p>
          <a:p>
            <a:r>
              <a:rPr lang="fi-FI" dirty="0"/>
              <a:t>Lähde: </a:t>
            </a:r>
            <a:r>
              <a:rPr lang="fi-FI" dirty="0" err="1"/>
              <a:t>Macrobond</a:t>
            </a:r>
            <a:r>
              <a:rPr lang="fi-FI" dirty="0"/>
              <a:t>, Tilastokeskus</a:t>
            </a:r>
          </a:p>
          <a:p>
            <a:endParaRPr lang="fi-FI" dirty="0"/>
          </a:p>
        </p:txBody>
      </p:sp>
      <p:graphicFrame>
        <p:nvGraphicFramePr>
          <p:cNvPr id="13" name="Sisällön paikkamerkki 12"/>
          <p:cNvGraphicFramePr>
            <a:graphicFrameLocks noGrp="1" noChangeAspect="1"/>
          </p:cNvGraphicFramePr>
          <p:nvPr>
            <p:ph sz="quarter" idx="17"/>
            <p:extLst>
              <p:ext uri="{D42A27DB-BD31-4B8C-83A1-F6EECF244321}">
                <p14:modId xmlns:p14="http://schemas.microsoft.com/office/powerpoint/2010/main" val="3230518899"/>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20521"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2687480118"/>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uudet tilaukset eivät ennakoi liikevaihdon kasvua Suomessa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38</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a:t>
            </a:r>
            <a:r>
              <a:rPr lang="fi-FI" dirty="0" err="1"/>
              <a:t>huhti</a:t>
            </a:r>
            <a:r>
              <a:rPr lang="fi-FI" dirty="0"/>
              <a:t>-kesäkuu 2016. </a:t>
            </a:r>
          </a:p>
          <a:p>
            <a:endParaRPr lang="fi-FI" dirty="0"/>
          </a:p>
        </p:txBody>
      </p:sp>
      <p:graphicFrame>
        <p:nvGraphicFramePr>
          <p:cNvPr id="12" name="Object 5"/>
          <p:cNvGraphicFramePr>
            <a:graphicFrameLocks noGrp="1" noChangeAspect="1"/>
          </p:cNvGraphicFramePr>
          <p:nvPr>
            <p:ph sz="quarter" idx="17"/>
            <p:extLst>
              <p:ext uri="{D42A27DB-BD31-4B8C-83A1-F6EECF244321}">
                <p14:modId xmlns:p14="http://schemas.microsoft.com/office/powerpoint/2010/main" val="1505610220"/>
              </p:ext>
            </p:extLst>
          </p:nvPr>
        </p:nvGraphicFramePr>
        <p:xfrm>
          <a:off x="282027" y="1016526"/>
          <a:ext cx="8391525" cy="30456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ulukko 12"/>
          <p:cNvGraphicFramePr>
            <a:graphicFrameLocks noGrp="1"/>
          </p:cNvGraphicFramePr>
          <p:nvPr>
            <p:extLst>
              <p:ext uri="{D42A27DB-BD31-4B8C-83A1-F6EECF244321}">
                <p14:modId xmlns:p14="http://schemas.microsoft.com/office/powerpoint/2010/main" val="850765188"/>
              </p:ext>
            </p:extLst>
          </p:nvPr>
        </p:nvGraphicFramePr>
        <p:xfrm>
          <a:off x="943147" y="3673367"/>
          <a:ext cx="6285690" cy="280504"/>
        </p:xfrm>
        <a:graphic>
          <a:graphicData uri="http://schemas.openxmlformats.org/drawingml/2006/table">
            <a:tbl>
              <a:tblPr firstRow="1" bandRow="1">
                <a:tableStyleId>{073A0DAA-6AF3-43AB-8588-CEC1D06C72B9}</a:tableStyleId>
              </a:tblPr>
              <a:tblGrid>
                <a:gridCol w="523808"/>
                <a:gridCol w="529833"/>
                <a:gridCol w="523138"/>
                <a:gridCol w="523138"/>
                <a:gridCol w="523138"/>
                <a:gridCol w="523138"/>
                <a:gridCol w="523138"/>
                <a:gridCol w="523138"/>
                <a:gridCol w="521797"/>
                <a:gridCol w="523808"/>
                <a:gridCol w="523808"/>
                <a:gridCol w="523808"/>
              </a:tblGrid>
              <a:tr h="28050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1" name="Text Box 7"/>
          <p:cNvSpPr txBox="1">
            <a:spLocks noChangeArrowheads="1"/>
          </p:cNvSpPr>
          <p:nvPr/>
        </p:nvSpPr>
        <p:spPr bwMode="auto">
          <a:xfrm>
            <a:off x="943147" y="1125043"/>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chemeClr val="tx2"/>
                </a:solidFill>
                <a:latin typeface="+mj-lt"/>
                <a:ea typeface="ＭＳ Ｐゴシック" pitchFamily="34" charset="-128"/>
              </a:rPr>
              <a:t>Milj. euroa, käyvin hinnoin </a:t>
            </a:r>
          </a:p>
        </p:txBody>
      </p:sp>
      <p:graphicFrame>
        <p:nvGraphicFramePr>
          <p:cNvPr id="25" name="Taulukko 24"/>
          <p:cNvGraphicFramePr>
            <a:graphicFrameLocks noGrp="1"/>
          </p:cNvGraphicFramePr>
          <p:nvPr>
            <p:extLst>
              <p:ext uri="{D42A27DB-BD31-4B8C-83A1-F6EECF244321}">
                <p14:modId xmlns:p14="http://schemas.microsoft.com/office/powerpoint/2010/main" val="3192151612"/>
              </p:ext>
            </p:extLst>
          </p:nvPr>
        </p:nvGraphicFramePr>
        <p:xfrm>
          <a:off x="3438453" y="3934949"/>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II,2015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-27 %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-17 %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-6 %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-24 %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-3 %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
        <p:nvSpPr>
          <p:cNvPr id="26" name="Text Box 10"/>
          <p:cNvSpPr txBox="1">
            <a:spLocks noChangeArrowheads="1"/>
          </p:cNvSpPr>
          <p:nvPr/>
        </p:nvSpPr>
        <p:spPr bwMode="auto">
          <a:xfrm>
            <a:off x="7255083" y="3953871"/>
            <a:ext cx="152164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812394"/>
            <a:r>
              <a:rPr lang="fi-FI" sz="900" dirty="0">
                <a:solidFill>
                  <a:schemeClr val="tx2"/>
                </a:solidFill>
                <a:ea typeface="Arial Unicode MS"/>
              </a:rPr>
              <a:t>*) Pl. metallien jalostus ja pelialan </a:t>
            </a:r>
            <a:r>
              <a:rPr lang="fi-FI" sz="900" dirty="0" smtClean="0">
                <a:solidFill>
                  <a:schemeClr val="tx2"/>
                </a:solidFill>
                <a:ea typeface="Arial Unicode MS"/>
              </a:rPr>
              <a:t>ohjelmistoyritykset  </a:t>
            </a:r>
            <a:endParaRPr lang="fi-FI" sz="900" dirty="0">
              <a:solidFill>
                <a:schemeClr val="tx2"/>
              </a:solidFill>
              <a:ea typeface="Arial Unicode MS"/>
            </a:endParaRPr>
          </a:p>
        </p:txBody>
      </p:sp>
    </p:spTree>
    <p:extLst>
      <p:ext uri="{BB962C8B-B14F-4D97-AF65-F5344CB8AC3E}">
        <p14:creationId xmlns:p14="http://schemas.microsoft.com/office/powerpoint/2010/main" val="4226972585"/>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Myös teknologiateollisuuden* tilauskanta Suomessa on supistunut jonkin verran</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39</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30.6.2016.        	</a:t>
            </a:r>
          </a:p>
          <a:p>
            <a:endParaRPr lang="fi-FI" dirty="0"/>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510993524"/>
              </p:ext>
            </p:extLst>
          </p:nvPr>
        </p:nvGraphicFramePr>
        <p:xfrm>
          <a:off x="381000" y="1016527"/>
          <a:ext cx="8391525" cy="28512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ulukko 8"/>
          <p:cNvGraphicFramePr>
            <a:graphicFrameLocks noGrp="1"/>
          </p:cNvGraphicFramePr>
          <p:nvPr>
            <p:extLst>
              <p:ext uri="{D42A27DB-BD31-4B8C-83A1-F6EECF244321}">
                <p14:modId xmlns:p14="http://schemas.microsoft.com/office/powerpoint/2010/main" val="637864027"/>
              </p:ext>
            </p:extLst>
          </p:nvPr>
        </p:nvGraphicFramePr>
        <p:xfrm>
          <a:off x="1007945" y="3653915"/>
          <a:ext cx="6609702" cy="252180"/>
        </p:xfrm>
        <a:graphic>
          <a:graphicData uri="http://schemas.openxmlformats.org/drawingml/2006/table">
            <a:tbl>
              <a:tblPr firstRow="1" bandRow="1">
                <a:tableStyleId>{073A0DAA-6AF3-43AB-8588-CEC1D06C72B9}</a:tableStyleId>
              </a:tblPr>
              <a:tblGrid>
                <a:gridCol w="550808"/>
                <a:gridCol w="557148"/>
                <a:gridCol w="550104"/>
                <a:gridCol w="550104"/>
                <a:gridCol w="588249"/>
                <a:gridCol w="539915"/>
                <a:gridCol w="540518"/>
                <a:gridCol w="531737"/>
                <a:gridCol w="548695"/>
                <a:gridCol w="550808"/>
                <a:gridCol w="550808"/>
                <a:gridCol w="550808"/>
              </a:tblGrid>
              <a:tr h="23062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0" name="Text Box 7"/>
          <p:cNvSpPr txBox="1">
            <a:spLocks noChangeArrowheads="1"/>
          </p:cNvSpPr>
          <p:nvPr/>
        </p:nvSpPr>
        <p:spPr bwMode="auto">
          <a:xfrm>
            <a:off x="943144" y="1044243"/>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chemeClr val="tx2"/>
                </a:solidFill>
                <a:latin typeface="+mj-lt"/>
                <a:ea typeface="ＭＳ Ｐゴシック" pitchFamily="34" charset="-128"/>
              </a:rPr>
              <a:t>Milj. euroa, käyvin hinnoin </a:t>
            </a:r>
          </a:p>
        </p:txBody>
      </p:sp>
      <p:graphicFrame>
        <p:nvGraphicFramePr>
          <p:cNvPr id="11" name="Taulukko 10"/>
          <p:cNvGraphicFramePr>
            <a:graphicFrameLocks noGrp="1"/>
          </p:cNvGraphicFramePr>
          <p:nvPr>
            <p:extLst>
              <p:ext uri="{D42A27DB-BD31-4B8C-83A1-F6EECF244321}">
                <p14:modId xmlns:p14="http://schemas.microsoft.com/office/powerpoint/2010/main" val="2839589573"/>
              </p:ext>
            </p:extLst>
          </p:nvPr>
        </p:nvGraphicFramePr>
        <p:xfrm>
          <a:off x="3537939" y="3923754"/>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30.6.2015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31.3.2016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+5 %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-6 %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-4 %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+4 %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-6 %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
        <p:nvSpPr>
          <p:cNvPr id="12" name="Text Box 10"/>
          <p:cNvSpPr txBox="1">
            <a:spLocks noChangeArrowheads="1"/>
          </p:cNvSpPr>
          <p:nvPr/>
        </p:nvSpPr>
        <p:spPr bwMode="auto">
          <a:xfrm>
            <a:off x="7255083" y="3953871"/>
            <a:ext cx="1521649"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812394"/>
            <a:r>
              <a:rPr lang="fi-FI" sz="900" dirty="0">
                <a:solidFill>
                  <a:schemeClr val="tx2"/>
                </a:solidFill>
                <a:ea typeface="Arial Unicode MS"/>
              </a:rPr>
              <a:t>*) Pl. metallien jalostus ja pelialan </a:t>
            </a:r>
            <a:r>
              <a:rPr lang="fi-FI" sz="900" dirty="0" smtClean="0">
                <a:solidFill>
                  <a:schemeClr val="tx2"/>
                </a:solidFill>
                <a:ea typeface="Arial Unicode MS"/>
              </a:rPr>
              <a:t>ohjelmistoyritykset  </a:t>
            </a:r>
            <a:endParaRPr lang="fi-FI" sz="900" dirty="0">
              <a:solidFill>
                <a:schemeClr val="tx2"/>
              </a:solidFill>
              <a:ea typeface="Arial Unicode MS"/>
            </a:endParaRPr>
          </a:p>
        </p:txBody>
      </p:sp>
    </p:spTree>
    <p:extLst>
      <p:ext uri="{BB962C8B-B14F-4D97-AF65-F5344CB8AC3E}">
        <p14:creationId xmlns:p14="http://schemas.microsoft.com/office/powerpoint/2010/main" val="2242450508"/>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r>
              <a:rPr lang="fi-FI" dirty="0"/>
              <a:t>Teknologiateollisuus </a:t>
            </a:r>
            <a:br>
              <a:rPr lang="fi-FI" dirty="0"/>
            </a:br>
            <a:r>
              <a:rPr lang="fi-FI" dirty="0"/>
              <a:t>– Suomen merkittävin </a:t>
            </a:r>
            <a:r>
              <a:rPr lang="fi-FI" dirty="0" smtClean="0"/>
              <a:t>elinkeino </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9" name="Sisällön paikkamerkki 6"/>
          <p:cNvSpPr>
            <a:spLocks noGrp="1"/>
          </p:cNvSpPr>
          <p:nvPr>
            <p:ph sz="quarter" idx="17"/>
          </p:nvPr>
        </p:nvSpPr>
        <p:spPr>
          <a:xfrm>
            <a:off x="381000" y="1103313"/>
            <a:ext cx="4813603" cy="3541712"/>
          </a:xfrm>
        </p:spPr>
        <p:txBody>
          <a:bodyPr>
            <a:noAutofit/>
          </a:bodyPr>
          <a:lstStyle/>
          <a:p>
            <a:pPr marL="285750" indent="-285750">
              <a:lnSpc>
                <a:spcPct val="100000"/>
              </a:lnSpc>
              <a:buFont typeface="Arial" panose="020B0604020202020204" pitchFamily="34" charset="0"/>
              <a:buChar char="•"/>
            </a:pPr>
            <a:r>
              <a:rPr lang="fi-FI" b="1" dirty="0"/>
              <a:t>50 % </a:t>
            </a:r>
            <a:r>
              <a:rPr lang="fi-FI" dirty="0"/>
              <a:t>Suomen koko </a:t>
            </a:r>
            <a:r>
              <a:rPr lang="fi-FI" dirty="0" smtClean="0"/>
              <a:t>viennistä.</a:t>
            </a:r>
            <a:endParaRPr lang="fi-FI" dirty="0"/>
          </a:p>
          <a:p>
            <a:pPr marL="285750" indent="-285750">
              <a:lnSpc>
                <a:spcPct val="100000"/>
              </a:lnSpc>
              <a:buFont typeface="Arial" panose="020B0604020202020204" pitchFamily="34" charset="0"/>
              <a:buChar char="•"/>
            </a:pPr>
            <a:r>
              <a:rPr lang="fi-FI" dirty="0"/>
              <a:t>Alan yritykset investoivat Suomessa vuosittain </a:t>
            </a:r>
            <a:r>
              <a:rPr lang="fi-FI" dirty="0" smtClean="0"/>
              <a:t>noin </a:t>
            </a:r>
            <a:r>
              <a:rPr lang="fi-FI" b="1" dirty="0" smtClean="0"/>
              <a:t>5,5 </a:t>
            </a:r>
            <a:r>
              <a:rPr lang="fi-FI" b="1" dirty="0"/>
              <a:t>miljardia </a:t>
            </a:r>
            <a:r>
              <a:rPr lang="fi-FI" dirty="0" smtClean="0"/>
              <a:t>euroa.</a:t>
            </a:r>
            <a:endParaRPr lang="fi-FI" dirty="0"/>
          </a:p>
          <a:p>
            <a:pPr marL="285750" indent="-285750">
              <a:lnSpc>
                <a:spcPct val="100000"/>
              </a:lnSpc>
              <a:buFont typeface="Arial" panose="020B0604020202020204" pitchFamily="34" charset="0"/>
              <a:buChar char="•"/>
            </a:pPr>
            <a:r>
              <a:rPr lang="fi-FI" b="1" dirty="0"/>
              <a:t>75 %</a:t>
            </a:r>
            <a:r>
              <a:rPr lang="fi-FI" dirty="0"/>
              <a:t> Suomen koko elinkeinoelämän </a:t>
            </a:r>
            <a:br>
              <a:rPr lang="fi-FI" dirty="0"/>
            </a:br>
            <a:r>
              <a:rPr lang="fi-FI" dirty="0" err="1" smtClean="0"/>
              <a:t>t&amp;k</a:t>
            </a:r>
            <a:r>
              <a:rPr lang="fi-FI" dirty="0" smtClean="0"/>
              <a:t> -investoinneista.</a:t>
            </a:r>
            <a:endParaRPr lang="fi-FI" dirty="0"/>
          </a:p>
          <a:p>
            <a:pPr marL="285750" indent="-285750">
              <a:lnSpc>
                <a:spcPct val="100000"/>
              </a:lnSpc>
              <a:buFont typeface="Arial" panose="020B0604020202020204" pitchFamily="34" charset="0"/>
              <a:buChar char="•"/>
            </a:pPr>
            <a:r>
              <a:rPr lang="fi-FI" dirty="0"/>
              <a:t>Alan yritykset työllistävät suoraan </a:t>
            </a:r>
            <a:r>
              <a:rPr lang="fi-FI" dirty="0" smtClean="0"/>
              <a:t>lähes</a:t>
            </a:r>
            <a:r>
              <a:rPr lang="fi-FI" dirty="0"/>
              <a:t> </a:t>
            </a:r>
            <a:r>
              <a:rPr lang="fi-FI" dirty="0" smtClean="0"/>
              <a:t>           </a:t>
            </a:r>
            <a:r>
              <a:rPr lang="fi-FI" b="1" dirty="0" smtClean="0"/>
              <a:t>290 </a:t>
            </a:r>
            <a:r>
              <a:rPr lang="fi-FI" b="1" dirty="0"/>
              <a:t>000 </a:t>
            </a:r>
            <a:r>
              <a:rPr lang="fi-FI" dirty="0"/>
              <a:t>ihmistä</a:t>
            </a:r>
            <a:r>
              <a:rPr lang="fi-FI" dirty="0" smtClean="0"/>
              <a:t>, välillinen työllistämisvaikutus mukaan lukien                                                                </a:t>
            </a:r>
            <a:r>
              <a:rPr lang="fi-FI" b="1" dirty="0" smtClean="0"/>
              <a:t>700 </a:t>
            </a:r>
            <a:r>
              <a:rPr lang="fi-FI" b="1" dirty="0"/>
              <a:t>000 </a:t>
            </a:r>
            <a:r>
              <a:rPr lang="fi-FI" dirty="0"/>
              <a:t>henkilöä </a:t>
            </a:r>
            <a:r>
              <a:rPr lang="fi-FI" dirty="0" smtClean="0"/>
              <a:t>eli 30 % Suomen </a:t>
            </a:r>
            <a:br>
              <a:rPr lang="fi-FI" dirty="0" smtClean="0"/>
            </a:br>
            <a:r>
              <a:rPr lang="fi-FI" dirty="0" smtClean="0"/>
              <a:t>koko </a:t>
            </a:r>
            <a:r>
              <a:rPr lang="fi-FI" dirty="0"/>
              <a:t>työvoimasta.</a:t>
            </a:r>
          </a:p>
          <a:p>
            <a:pPr marL="285750" indent="-285750">
              <a:lnSpc>
                <a:spcPct val="100000"/>
              </a:lnSpc>
              <a:buFont typeface="Arial" panose="020B0604020202020204" pitchFamily="34" charset="0"/>
              <a:buChar char="•"/>
            </a:pPr>
            <a:r>
              <a:rPr lang="fi-FI" spc="-50" dirty="0"/>
              <a:t>Teknologiateollisuus ry on </a:t>
            </a:r>
            <a:r>
              <a:rPr lang="fi-FI" spc="-50" dirty="0" err="1"/>
              <a:t>EK:n</a:t>
            </a:r>
            <a:r>
              <a:rPr lang="fi-FI" spc="-50" dirty="0"/>
              <a:t> suurin </a:t>
            </a:r>
            <a:r>
              <a:rPr lang="fi-FI" spc="-50" dirty="0" smtClean="0"/>
              <a:t>jäsenliitto – </a:t>
            </a:r>
            <a:r>
              <a:rPr lang="fi-FI" b="1" spc="-50" dirty="0"/>
              <a:t>1 600 </a:t>
            </a:r>
            <a:r>
              <a:rPr lang="fi-FI" spc="-50" dirty="0"/>
              <a:t>jäsenyritystä.</a:t>
            </a:r>
          </a:p>
        </p:txBody>
      </p:sp>
      <p:pic>
        <p:nvPicPr>
          <p:cNvPr id="10" name="Kuvan paikkamerkki 9"/>
          <p:cNvPicPr>
            <a:picLocks noChangeAspect="1"/>
          </p:cNvPicPr>
          <p:nvPr/>
        </p:nvPicPr>
        <p:blipFill>
          <a:blip r:embed="rId2">
            <a:extLst>
              <a:ext uri="{28A0092B-C50C-407E-A947-70E740481C1C}">
                <a14:useLocalDpi xmlns:a14="http://schemas.microsoft.com/office/drawing/2010/main" val="0"/>
              </a:ext>
            </a:extLst>
          </a:blip>
          <a:srcRect l="18578" r="18578"/>
          <a:stretch>
            <a:fillRect/>
          </a:stretch>
        </p:blipFill>
        <p:spPr>
          <a:xfrm>
            <a:off x="5155209" y="1103313"/>
            <a:ext cx="3564055" cy="3347666"/>
          </a:xfrm>
          <a:prstGeom prst="rect">
            <a:avLst/>
          </a:prstGeom>
        </p:spPr>
      </p:pic>
    </p:spTree>
    <p:extLst>
      <p:ext uri="{BB962C8B-B14F-4D97-AF65-F5344CB8AC3E}">
        <p14:creationId xmlns:p14="http://schemas.microsoft.com/office/powerpoint/2010/main" val="3768796509"/>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Tarjouspyynnöt* ovat edelleen kasvussa, </a:t>
            </a:r>
            <a:r>
              <a:rPr lang="fi-FI" dirty="0" smtClean="0"/>
              <a:t/>
            </a:r>
            <a:br>
              <a:rPr lang="fi-FI" dirty="0" smtClean="0"/>
            </a:br>
            <a:r>
              <a:rPr lang="fi-FI" dirty="0" smtClean="0"/>
              <a:t>mutta </a:t>
            </a:r>
            <a:r>
              <a:rPr lang="fi-FI" dirty="0"/>
              <a:t>kilpailukyky ratkaisee niiden muuttumisen </a:t>
            </a:r>
            <a:r>
              <a:rPr lang="fi-FI" dirty="0" smtClean="0"/>
              <a:t/>
            </a:r>
            <a:br>
              <a:rPr lang="fi-FI" dirty="0" smtClean="0"/>
            </a:br>
            <a:r>
              <a:rPr lang="fi-FI" dirty="0" smtClean="0"/>
              <a:t>uusiksi </a:t>
            </a:r>
            <a:r>
              <a:rPr lang="fi-FI" dirty="0"/>
              <a:t>tilauksiksi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40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Teknologiateollisuus ry:n tilauskantatiedustelu, </a:t>
            </a:r>
          </a:p>
          <a:p>
            <a:r>
              <a:rPr lang="fi-FI" dirty="0"/>
              <a:t>viimeisin kyselyajankohta heinäkuu 2016. </a:t>
            </a:r>
          </a:p>
          <a:p>
            <a:endParaRPr lang="fi-FI" dirty="0"/>
          </a:p>
        </p:txBody>
      </p:sp>
      <p:graphicFrame>
        <p:nvGraphicFramePr>
          <p:cNvPr id="8" name="Sisällön paikkamerkki 7"/>
          <p:cNvGraphicFramePr>
            <a:graphicFrameLocks noGrp="1"/>
          </p:cNvGraphicFramePr>
          <p:nvPr>
            <p:ph sz="quarter" idx="17"/>
            <p:extLst>
              <p:ext uri="{D42A27DB-BD31-4B8C-83A1-F6EECF244321}">
                <p14:modId xmlns:p14="http://schemas.microsoft.com/office/powerpoint/2010/main" val="196790847"/>
              </p:ext>
            </p:extLst>
          </p:nvPr>
        </p:nvGraphicFramePr>
        <p:xfrm>
          <a:off x="381000" y="1404938"/>
          <a:ext cx="8391525" cy="32400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ulukko 8"/>
          <p:cNvGraphicFramePr>
            <a:graphicFrameLocks noGrp="1"/>
          </p:cNvGraphicFramePr>
          <p:nvPr>
            <p:extLst>
              <p:ext uri="{D42A27DB-BD31-4B8C-83A1-F6EECF244321}">
                <p14:modId xmlns:p14="http://schemas.microsoft.com/office/powerpoint/2010/main" val="411906822"/>
              </p:ext>
            </p:extLst>
          </p:nvPr>
        </p:nvGraphicFramePr>
        <p:xfrm>
          <a:off x="943141" y="2718777"/>
          <a:ext cx="7829383" cy="262214"/>
        </p:xfrm>
        <a:graphic>
          <a:graphicData uri="http://schemas.openxmlformats.org/drawingml/2006/table">
            <a:tbl>
              <a:tblPr firstRow="1" bandRow="1">
                <a:tableStyleId>{073A0DAA-6AF3-43AB-8588-CEC1D06C72B9}</a:tableStyleId>
              </a:tblPr>
              <a:tblGrid>
                <a:gridCol w="656179"/>
                <a:gridCol w="631369"/>
                <a:gridCol w="672526"/>
                <a:gridCol w="672526"/>
                <a:gridCol w="672526"/>
                <a:gridCol w="672526"/>
                <a:gridCol w="611386"/>
                <a:gridCol w="733665"/>
                <a:gridCol w="611386"/>
                <a:gridCol w="672526"/>
                <a:gridCol w="611384"/>
                <a:gridCol w="611384"/>
              </a:tblGrid>
              <a:tr h="262214">
                <a:tc>
                  <a:txBody>
                    <a:bodyPr/>
                    <a:lstStyle/>
                    <a:p>
                      <a:pPr algn="ctr"/>
                      <a:r>
                        <a:rPr lang="fi-FI" sz="1050" b="0" baseline="0" dirty="0" smtClean="0">
                          <a:solidFill>
                            <a:schemeClr val="tx2"/>
                          </a:solidFill>
                          <a:latin typeface="+mj-lt"/>
                        </a:rPr>
                        <a:t>2005</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2006</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2007</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2008</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2009</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2010</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2011</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2012</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2013</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2014</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2015</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mj-lt"/>
                        </a:rPr>
                        <a:t>2016</a:t>
                      </a:r>
                      <a:endParaRPr lang="fi-FI" sz="1050" b="0" baseline="0" dirty="0">
                        <a:solidFill>
                          <a:schemeClr val="tx2"/>
                        </a:solidFill>
                        <a:latin typeface="+mj-lt"/>
                      </a:endParaRPr>
                    </a:p>
                  </a:txBody>
                  <a:tcPr marL="77894" marR="77894" marT="38947" marB="38947">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22932090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Elektroniikka- ja sähköteollisuuden </a:t>
            </a:r>
          </a:p>
          <a:p>
            <a:r>
              <a:rPr lang="fi-FI" dirty="0" smtClean="0"/>
              <a:t>uudet </a:t>
            </a:r>
            <a:r>
              <a:rPr lang="fi-FI" dirty="0"/>
              <a:t>tilaukset </a:t>
            </a:r>
            <a:r>
              <a:rPr lang="fi-FI" dirty="0" smtClean="0"/>
              <a:t>Suomessa</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41</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a:t>
            </a:r>
            <a:r>
              <a:rPr lang="fi-FI" dirty="0" err="1"/>
              <a:t>huhti</a:t>
            </a:r>
            <a:r>
              <a:rPr lang="fi-FI" dirty="0"/>
              <a:t>-kesäkuu 2016. </a:t>
            </a:r>
          </a:p>
          <a:p>
            <a:endParaRPr lang="fi-FI" dirty="0"/>
          </a:p>
        </p:txBody>
      </p:sp>
      <p:graphicFrame>
        <p:nvGraphicFramePr>
          <p:cNvPr id="12" name="Object 5"/>
          <p:cNvGraphicFramePr>
            <a:graphicFrameLocks noGrp="1" noChangeAspect="1"/>
          </p:cNvGraphicFramePr>
          <p:nvPr>
            <p:ph sz="quarter" idx="17"/>
            <p:extLst>
              <p:ext uri="{D42A27DB-BD31-4B8C-83A1-F6EECF244321}">
                <p14:modId xmlns:p14="http://schemas.microsoft.com/office/powerpoint/2010/main" val="2719642396"/>
              </p:ext>
            </p:extLst>
          </p:nvPr>
        </p:nvGraphicFramePr>
        <p:xfrm>
          <a:off x="282027" y="1016526"/>
          <a:ext cx="8391525" cy="30456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ulukko 12"/>
          <p:cNvGraphicFramePr>
            <a:graphicFrameLocks noGrp="1"/>
          </p:cNvGraphicFramePr>
          <p:nvPr/>
        </p:nvGraphicFramePr>
        <p:xfrm>
          <a:off x="943147" y="3673367"/>
          <a:ext cx="6285690" cy="280504"/>
        </p:xfrm>
        <a:graphic>
          <a:graphicData uri="http://schemas.openxmlformats.org/drawingml/2006/table">
            <a:tbl>
              <a:tblPr firstRow="1" bandRow="1">
                <a:tableStyleId>{073A0DAA-6AF3-43AB-8588-CEC1D06C72B9}</a:tableStyleId>
              </a:tblPr>
              <a:tblGrid>
                <a:gridCol w="523808"/>
                <a:gridCol w="529833"/>
                <a:gridCol w="523138"/>
                <a:gridCol w="523138"/>
                <a:gridCol w="523138"/>
                <a:gridCol w="523138"/>
                <a:gridCol w="523138"/>
                <a:gridCol w="523138"/>
                <a:gridCol w="521797"/>
                <a:gridCol w="523808"/>
                <a:gridCol w="523808"/>
                <a:gridCol w="523808"/>
              </a:tblGrid>
              <a:tr h="28050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1" name="Text Box 7"/>
          <p:cNvSpPr txBox="1">
            <a:spLocks noChangeArrowheads="1"/>
          </p:cNvSpPr>
          <p:nvPr/>
        </p:nvSpPr>
        <p:spPr bwMode="auto">
          <a:xfrm>
            <a:off x="943147" y="1081327"/>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25" name="Taulukko 24"/>
          <p:cNvGraphicFramePr>
            <a:graphicFrameLocks noGrp="1"/>
          </p:cNvGraphicFramePr>
          <p:nvPr>
            <p:extLst>
              <p:ext uri="{D42A27DB-BD31-4B8C-83A1-F6EECF244321}">
                <p14:modId xmlns:p14="http://schemas.microsoft.com/office/powerpoint/2010/main" val="1952069993"/>
              </p:ext>
            </p:extLst>
          </p:nvPr>
        </p:nvGraphicFramePr>
        <p:xfrm>
          <a:off x="3438453" y="3934949"/>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II,2015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+3 %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-4 %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Tree>
    <p:extLst>
      <p:ext uri="{BB962C8B-B14F-4D97-AF65-F5344CB8AC3E}">
        <p14:creationId xmlns:p14="http://schemas.microsoft.com/office/powerpoint/2010/main" val="1987471013"/>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Elektroniikka- ja sähköteollisuuden tilauskanta </a:t>
            </a:r>
            <a:r>
              <a:rPr lang="fi-FI" dirty="0"/>
              <a:t>Suomessa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42</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30.6.2016.        	</a:t>
            </a:r>
          </a:p>
          <a:p>
            <a:endParaRPr lang="fi-FI" dirty="0"/>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3757044124"/>
              </p:ext>
            </p:extLst>
          </p:nvPr>
        </p:nvGraphicFramePr>
        <p:xfrm>
          <a:off x="381000" y="1081327"/>
          <a:ext cx="8391525" cy="27864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ulukko 8"/>
          <p:cNvGraphicFramePr>
            <a:graphicFrameLocks noGrp="1"/>
          </p:cNvGraphicFramePr>
          <p:nvPr>
            <p:extLst/>
          </p:nvPr>
        </p:nvGraphicFramePr>
        <p:xfrm>
          <a:off x="1007945" y="3653915"/>
          <a:ext cx="6609702" cy="252180"/>
        </p:xfrm>
        <a:graphic>
          <a:graphicData uri="http://schemas.openxmlformats.org/drawingml/2006/table">
            <a:tbl>
              <a:tblPr firstRow="1" bandRow="1">
                <a:tableStyleId>{073A0DAA-6AF3-43AB-8588-CEC1D06C72B9}</a:tableStyleId>
              </a:tblPr>
              <a:tblGrid>
                <a:gridCol w="550808"/>
                <a:gridCol w="557148"/>
                <a:gridCol w="550104"/>
                <a:gridCol w="550104"/>
                <a:gridCol w="588249"/>
                <a:gridCol w="539915"/>
                <a:gridCol w="540518"/>
                <a:gridCol w="531737"/>
                <a:gridCol w="548695"/>
                <a:gridCol w="550808"/>
                <a:gridCol w="550808"/>
                <a:gridCol w="550808"/>
              </a:tblGrid>
              <a:tr h="23062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0" name="Text Box 7"/>
          <p:cNvSpPr txBox="1">
            <a:spLocks noChangeArrowheads="1"/>
          </p:cNvSpPr>
          <p:nvPr/>
        </p:nvSpPr>
        <p:spPr bwMode="auto">
          <a:xfrm>
            <a:off x="943144" y="1109043"/>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11" name="Taulukko 10"/>
          <p:cNvGraphicFramePr>
            <a:graphicFrameLocks noGrp="1"/>
          </p:cNvGraphicFramePr>
          <p:nvPr>
            <p:extLst>
              <p:ext uri="{D42A27DB-BD31-4B8C-83A1-F6EECF244321}">
                <p14:modId xmlns:p14="http://schemas.microsoft.com/office/powerpoint/2010/main" val="2961557272"/>
              </p:ext>
            </p:extLst>
          </p:nvPr>
        </p:nvGraphicFramePr>
        <p:xfrm>
          <a:off x="3537939" y="3923754"/>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30.6.2015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31.3.2016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+7 %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0 %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+8 %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Tree>
    <p:extLst>
      <p:ext uri="{BB962C8B-B14F-4D97-AF65-F5344CB8AC3E}">
        <p14:creationId xmlns:p14="http://schemas.microsoft.com/office/powerpoint/2010/main" val="3656174783"/>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pPr>
              <a:lnSpc>
                <a:spcPct val="100000"/>
              </a:lnSpc>
            </a:pPr>
            <a:r>
              <a:rPr lang="fi-FI" dirty="0" smtClean="0"/>
              <a:t>Kone- ja metallituoteteollisuuden </a:t>
            </a:r>
          </a:p>
          <a:p>
            <a:pPr>
              <a:lnSpc>
                <a:spcPct val="100000"/>
              </a:lnSpc>
            </a:pPr>
            <a:r>
              <a:rPr lang="fi-FI" dirty="0" smtClean="0"/>
              <a:t>uudet </a:t>
            </a:r>
            <a:r>
              <a:rPr lang="fi-FI" dirty="0"/>
              <a:t>tilaukset </a:t>
            </a:r>
            <a:r>
              <a:rPr lang="fi-FI" dirty="0" smtClean="0"/>
              <a:t>Suomessa</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43</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a:t>
            </a:r>
            <a:r>
              <a:rPr lang="fi-FI" dirty="0" err="1"/>
              <a:t>huhti</a:t>
            </a:r>
            <a:r>
              <a:rPr lang="fi-FI" dirty="0"/>
              <a:t>-kesäkuu 2016. </a:t>
            </a:r>
          </a:p>
          <a:p>
            <a:endParaRPr lang="fi-FI" dirty="0"/>
          </a:p>
        </p:txBody>
      </p:sp>
      <p:graphicFrame>
        <p:nvGraphicFramePr>
          <p:cNvPr id="12" name="Object 5"/>
          <p:cNvGraphicFramePr>
            <a:graphicFrameLocks noGrp="1" noChangeAspect="1"/>
          </p:cNvGraphicFramePr>
          <p:nvPr>
            <p:ph sz="quarter" idx="17"/>
            <p:extLst>
              <p:ext uri="{D42A27DB-BD31-4B8C-83A1-F6EECF244321}">
                <p14:modId xmlns:p14="http://schemas.microsoft.com/office/powerpoint/2010/main" val="1516279947"/>
              </p:ext>
            </p:extLst>
          </p:nvPr>
        </p:nvGraphicFramePr>
        <p:xfrm>
          <a:off x="282027" y="1058780"/>
          <a:ext cx="8391525" cy="30033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ulukko 12"/>
          <p:cNvGraphicFramePr>
            <a:graphicFrameLocks noGrp="1"/>
          </p:cNvGraphicFramePr>
          <p:nvPr/>
        </p:nvGraphicFramePr>
        <p:xfrm>
          <a:off x="943147" y="3673367"/>
          <a:ext cx="6285690" cy="280504"/>
        </p:xfrm>
        <a:graphic>
          <a:graphicData uri="http://schemas.openxmlformats.org/drawingml/2006/table">
            <a:tbl>
              <a:tblPr firstRow="1" bandRow="1">
                <a:tableStyleId>{073A0DAA-6AF3-43AB-8588-CEC1D06C72B9}</a:tableStyleId>
              </a:tblPr>
              <a:tblGrid>
                <a:gridCol w="523808"/>
                <a:gridCol w="529833"/>
                <a:gridCol w="523138"/>
                <a:gridCol w="523138"/>
                <a:gridCol w="523138"/>
                <a:gridCol w="523138"/>
                <a:gridCol w="523138"/>
                <a:gridCol w="523138"/>
                <a:gridCol w="521797"/>
                <a:gridCol w="523808"/>
                <a:gridCol w="523808"/>
                <a:gridCol w="523808"/>
              </a:tblGrid>
              <a:tr h="28050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1" name="Text Box 7"/>
          <p:cNvSpPr txBox="1">
            <a:spLocks noChangeArrowheads="1"/>
          </p:cNvSpPr>
          <p:nvPr/>
        </p:nvSpPr>
        <p:spPr bwMode="auto">
          <a:xfrm>
            <a:off x="943147" y="1158392"/>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25" name="Taulukko 24"/>
          <p:cNvGraphicFramePr>
            <a:graphicFrameLocks noGrp="1"/>
          </p:cNvGraphicFramePr>
          <p:nvPr>
            <p:extLst>
              <p:ext uri="{D42A27DB-BD31-4B8C-83A1-F6EECF244321}">
                <p14:modId xmlns:p14="http://schemas.microsoft.com/office/powerpoint/2010/main" val="413578392"/>
              </p:ext>
            </p:extLst>
          </p:nvPr>
        </p:nvGraphicFramePr>
        <p:xfrm>
          <a:off x="3438453" y="3934949"/>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II,2015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-44 %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-25 %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-40 %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-5 %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Tree>
    <p:extLst>
      <p:ext uri="{BB962C8B-B14F-4D97-AF65-F5344CB8AC3E}">
        <p14:creationId xmlns:p14="http://schemas.microsoft.com/office/powerpoint/2010/main" val="3669793224"/>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Kone- ja metallituotesähköteollisuuden tilauskanta </a:t>
            </a:r>
            <a:r>
              <a:rPr lang="fi-FI" dirty="0"/>
              <a:t>Suomessa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44</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30.6.2016.        	</a:t>
            </a:r>
          </a:p>
          <a:p>
            <a:endParaRPr lang="fi-FI" dirty="0"/>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3395502641"/>
              </p:ext>
            </p:extLst>
          </p:nvPr>
        </p:nvGraphicFramePr>
        <p:xfrm>
          <a:off x="381000" y="1081327"/>
          <a:ext cx="8391525" cy="27864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ulukko 8"/>
          <p:cNvGraphicFramePr>
            <a:graphicFrameLocks noGrp="1"/>
          </p:cNvGraphicFramePr>
          <p:nvPr>
            <p:extLst/>
          </p:nvPr>
        </p:nvGraphicFramePr>
        <p:xfrm>
          <a:off x="1007945" y="3653915"/>
          <a:ext cx="6609702" cy="252180"/>
        </p:xfrm>
        <a:graphic>
          <a:graphicData uri="http://schemas.openxmlformats.org/drawingml/2006/table">
            <a:tbl>
              <a:tblPr firstRow="1" bandRow="1">
                <a:tableStyleId>{073A0DAA-6AF3-43AB-8588-CEC1D06C72B9}</a:tableStyleId>
              </a:tblPr>
              <a:tblGrid>
                <a:gridCol w="550808"/>
                <a:gridCol w="557148"/>
                <a:gridCol w="550104"/>
                <a:gridCol w="550104"/>
                <a:gridCol w="588249"/>
                <a:gridCol w="539915"/>
                <a:gridCol w="540518"/>
                <a:gridCol w="531737"/>
                <a:gridCol w="548695"/>
                <a:gridCol w="550808"/>
                <a:gridCol w="550808"/>
                <a:gridCol w="550808"/>
              </a:tblGrid>
              <a:tr h="23062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0" name="Text Box 7"/>
          <p:cNvSpPr txBox="1">
            <a:spLocks noChangeArrowheads="1"/>
          </p:cNvSpPr>
          <p:nvPr/>
        </p:nvSpPr>
        <p:spPr bwMode="auto">
          <a:xfrm>
            <a:off x="978309" y="1114511"/>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11" name="Taulukko 10"/>
          <p:cNvGraphicFramePr>
            <a:graphicFrameLocks noGrp="1"/>
          </p:cNvGraphicFramePr>
          <p:nvPr>
            <p:extLst>
              <p:ext uri="{D42A27DB-BD31-4B8C-83A1-F6EECF244321}">
                <p14:modId xmlns:p14="http://schemas.microsoft.com/office/powerpoint/2010/main" val="2400128307"/>
              </p:ext>
            </p:extLst>
          </p:nvPr>
        </p:nvGraphicFramePr>
        <p:xfrm>
          <a:off x="3537939" y="3923754"/>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30.6.2015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31.3.2016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+5 %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-9 %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-8 %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-5 %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-8 %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Tree>
    <p:extLst>
      <p:ext uri="{BB962C8B-B14F-4D97-AF65-F5344CB8AC3E}">
        <p14:creationId xmlns:p14="http://schemas.microsoft.com/office/powerpoint/2010/main" val="2654687898"/>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Suunnittelu- ja konsultointialan uudet </a:t>
            </a:r>
            <a:r>
              <a:rPr lang="fi-FI" dirty="0"/>
              <a:t>tilaukset </a:t>
            </a:r>
            <a:r>
              <a:rPr lang="fi-FI" dirty="0" smtClean="0"/>
              <a:t>Suomessa</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45</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a:t>
            </a:r>
            <a:r>
              <a:rPr lang="fi-FI" dirty="0" err="1"/>
              <a:t>huhti</a:t>
            </a:r>
            <a:r>
              <a:rPr lang="fi-FI" dirty="0"/>
              <a:t>-kesäkuu 2016. </a:t>
            </a:r>
          </a:p>
          <a:p>
            <a:endParaRPr lang="fi-FI" dirty="0"/>
          </a:p>
        </p:txBody>
      </p:sp>
      <p:graphicFrame>
        <p:nvGraphicFramePr>
          <p:cNvPr id="12" name="Object 5"/>
          <p:cNvGraphicFramePr>
            <a:graphicFrameLocks noGrp="1" noChangeAspect="1"/>
          </p:cNvGraphicFramePr>
          <p:nvPr>
            <p:ph sz="quarter" idx="17"/>
            <p:extLst>
              <p:ext uri="{D42A27DB-BD31-4B8C-83A1-F6EECF244321}">
                <p14:modId xmlns:p14="http://schemas.microsoft.com/office/powerpoint/2010/main" val="4155598673"/>
              </p:ext>
            </p:extLst>
          </p:nvPr>
        </p:nvGraphicFramePr>
        <p:xfrm>
          <a:off x="282027" y="1016526"/>
          <a:ext cx="8391525" cy="30456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ulukko 12"/>
          <p:cNvGraphicFramePr>
            <a:graphicFrameLocks noGrp="1"/>
          </p:cNvGraphicFramePr>
          <p:nvPr/>
        </p:nvGraphicFramePr>
        <p:xfrm>
          <a:off x="943147" y="3673367"/>
          <a:ext cx="6285690" cy="280504"/>
        </p:xfrm>
        <a:graphic>
          <a:graphicData uri="http://schemas.openxmlformats.org/drawingml/2006/table">
            <a:tbl>
              <a:tblPr firstRow="1" bandRow="1">
                <a:tableStyleId>{073A0DAA-6AF3-43AB-8588-CEC1D06C72B9}</a:tableStyleId>
              </a:tblPr>
              <a:tblGrid>
                <a:gridCol w="523808"/>
                <a:gridCol w="529833"/>
                <a:gridCol w="523138"/>
                <a:gridCol w="523138"/>
                <a:gridCol w="523138"/>
                <a:gridCol w="523138"/>
                <a:gridCol w="523138"/>
                <a:gridCol w="523138"/>
                <a:gridCol w="521797"/>
                <a:gridCol w="523808"/>
                <a:gridCol w="523808"/>
                <a:gridCol w="523808"/>
              </a:tblGrid>
              <a:tr h="28050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1" name="Text Box 7"/>
          <p:cNvSpPr txBox="1">
            <a:spLocks noChangeArrowheads="1"/>
          </p:cNvSpPr>
          <p:nvPr/>
        </p:nvSpPr>
        <p:spPr bwMode="auto">
          <a:xfrm>
            <a:off x="943147" y="1137599"/>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25" name="Taulukko 24"/>
          <p:cNvGraphicFramePr>
            <a:graphicFrameLocks noGrp="1"/>
          </p:cNvGraphicFramePr>
          <p:nvPr>
            <p:extLst>
              <p:ext uri="{D42A27DB-BD31-4B8C-83A1-F6EECF244321}">
                <p14:modId xmlns:p14="http://schemas.microsoft.com/office/powerpoint/2010/main" val="1955281656"/>
              </p:ext>
            </p:extLst>
          </p:nvPr>
        </p:nvGraphicFramePr>
        <p:xfrm>
          <a:off x="3438453" y="3934949"/>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II,2015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-19 %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0 %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-4 %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Tree>
    <p:extLst>
      <p:ext uri="{BB962C8B-B14F-4D97-AF65-F5344CB8AC3E}">
        <p14:creationId xmlns:p14="http://schemas.microsoft.com/office/powerpoint/2010/main" val="313182403"/>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Suunnittelu- ja konsultointialan tilauskanta </a:t>
            </a:r>
            <a:r>
              <a:rPr lang="fi-FI" dirty="0"/>
              <a:t>Suomessa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46</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30.6.2016.        	</a:t>
            </a:r>
          </a:p>
          <a:p>
            <a:endParaRPr lang="fi-FI" dirty="0"/>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27393597"/>
              </p:ext>
            </p:extLst>
          </p:nvPr>
        </p:nvGraphicFramePr>
        <p:xfrm>
          <a:off x="381000" y="1016527"/>
          <a:ext cx="8391525" cy="28512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ulukko 8"/>
          <p:cNvGraphicFramePr>
            <a:graphicFrameLocks noGrp="1"/>
          </p:cNvGraphicFramePr>
          <p:nvPr>
            <p:extLst/>
          </p:nvPr>
        </p:nvGraphicFramePr>
        <p:xfrm>
          <a:off x="1007945" y="3653915"/>
          <a:ext cx="6609702" cy="252180"/>
        </p:xfrm>
        <a:graphic>
          <a:graphicData uri="http://schemas.openxmlformats.org/drawingml/2006/table">
            <a:tbl>
              <a:tblPr firstRow="1" bandRow="1">
                <a:tableStyleId>{073A0DAA-6AF3-43AB-8588-CEC1D06C72B9}</a:tableStyleId>
              </a:tblPr>
              <a:tblGrid>
                <a:gridCol w="550808"/>
                <a:gridCol w="557148"/>
                <a:gridCol w="550104"/>
                <a:gridCol w="550104"/>
                <a:gridCol w="588249"/>
                <a:gridCol w="539915"/>
                <a:gridCol w="540518"/>
                <a:gridCol w="531737"/>
                <a:gridCol w="548695"/>
                <a:gridCol w="550808"/>
                <a:gridCol w="550808"/>
                <a:gridCol w="550808"/>
              </a:tblGrid>
              <a:tr h="23062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0" name="Text Box 7"/>
          <p:cNvSpPr txBox="1">
            <a:spLocks noChangeArrowheads="1"/>
          </p:cNvSpPr>
          <p:nvPr/>
        </p:nvSpPr>
        <p:spPr bwMode="auto">
          <a:xfrm>
            <a:off x="943144" y="1095112"/>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11" name="Taulukko 10"/>
          <p:cNvGraphicFramePr>
            <a:graphicFrameLocks noGrp="1"/>
          </p:cNvGraphicFramePr>
          <p:nvPr>
            <p:extLst>
              <p:ext uri="{D42A27DB-BD31-4B8C-83A1-F6EECF244321}">
                <p14:modId xmlns:p14="http://schemas.microsoft.com/office/powerpoint/2010/main" val="1425144898"/>
              </p:ext>
            </p:extLst>
          </p:nvPr>
        </p:nvGraphicFramePr>
        <p:xfrm>
          <a:off x="3537939" y="3923754"/>
          <a:ext cx="3767898" cy="80382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30.6.2015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31.3.2016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Vientiin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-3 %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Kotimaahan</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+13 %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no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+10 %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Tree>
    <p:extLst>
      <p:ext uri="{BB962C8B-B14F-4D97-AF65-F5344CB8AC3E}">
        <p14:creationId xmlns:p14="http://schemas.microsoft.com/office/powerpoint/2010/main" val="2811407423"/>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Tietotekniikka-alan uudet </a:t>
            </a:r>
            <a:r>
              <a:rPr lang="fi-FI" dirty="0"/>
              <a:t>tilaukset </a:t>
            </a:r>
            <a:r>
              <a:rPr lang="fi-FI" dirty="0" smtClean="0"/>
              <a:t>Suomessa</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47</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634955" cy="165163"/>
          </a:xfrm>
        </p:spPr>
        <p:txBody>
          <a:bodyPr/>
          <a:lstStyle/>
          <a:p>
            <a:r>
              <a:rPr lang="fi-FI" dirty="0"/>
              <a:t>Lähde: Teknologiateollisuus ry:n tilauskantatiedustelun vastaajayritykset, </a:t>
            </a:r>
          </a:p>
          <a:p>
            <a:r>
              <a:rPr lang="fi-FI" dirty="0"/>
              <a:t>viimeisin tieto </a:t>
            </a:r>
            <a:r>
              <a:rPr lang="fi-FI" dirty="0" err="1"/>
              <a:t>huhti</a:t>
            </a:r>
            <a:r>
              <a:rPr lang="fi-FI" dirty="0"/>
              <a:t>-kesäkuu 2016. </a:t>
            </a:r>
          </a:p>
          <a:p>
            <a:endParaRPr lang="fi-FI" dirty="0"/>
          </a:p>
        </p:txBody>
      </p:sp>
      <p:graphicFrame>
        <p:nvGraphicFramePr>
          <p:cNvPr id="12" name="Object 5"/>
          <p:cNvGraphicFramePr>
            <a:graphicFrameLocks noGrp="1" noChangeAspect="1"/>
          </p:cNvGraphicFramePr>
          <p:nvPr>
            <p:ph sz="quarter" idx="17"/>
            <p:extLst>
              <p:ext uri="{D42A27DB-BD31-4B8C-83A1-F6EECF244321}">
                <p14:modId xmlns:p14="http://schemas.microsoft.com/office/powerpoint/2010/main" val="2737935173"/>
              </p:ext>
            </p:extLst>
          </p:nvPr>
        </p:nvGraphicFramePr>
        <p:xfrm>
          <a:off x="282027" y="1016526"/>
          <a:ext cx="8391525" cy="30456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Taulukko 12"/>
          <p:cNvGraphicFramePr>
            <a:graphicFrameLocks noGrp="1"/>
          </p:cNvGraphicFramePr>
          <p:nvPr/>
        </p:nvGraphicFramePr>
        <p:xfrm>
          <a:off x="943147" y="3673367"/>
          <a:ext cx="6285690" cy="280504"/>
        </p:xfrm>
        <a:graphic>
          <a:graphicData uri="http://schemas.openxmlformats.org/drawingml/2006/table">
            <a:tbl>
              <a:tblPr firstRow="1" bandRow="1">
                <a:tableStyleId>{073A0DAA-6AF3-43AB-8588-CEC1D06C72B9}</a:tableStyleId>
              </a:tblPr>
              <a:tblGrid>
                <a:gridCol w="523808"/>
                <a:gridCol w="529833"/>
                <a:gridCol w="523138"/>
                <a:gridCol w="523138"/>
                <a:gridCol w="523138"/>
                <a:gridCol w="523138"/>
                <a:gridCol w="523138"/>
                <a:gridCol w="523138"/>
                <a:gridCol w="521797"/>
                <a:gridCol w="523808"/>
                <a:gridCol w="523808"/>
                <a:gridCol w="523808"/>
              </a:tblGrid>
              <a:tr h="28050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1" name="Text Box 7"/>
          <p:cNvSpPr txBox="1">
            <a:spLocks noChangeArrowheads="1"/>
          </p:cNvSpPr>
          <p:nvPr/>
        </p:nvSpPr>
        <p:spPr bwMode="auto">
          <a:xfrm>
            <a:off x="943147" y="1078741"/>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25" name="Taulukko 24"/>
          <p:cNvGraphicFramePr>
            <a:graphicFrameLocks noGrp="1"/>
          </p:cNvGraphicFramePr>
          <p:nvPr>
            <p:extLst>
              <p:ext uri="{D42A27DB-BD31-4B8C-83A1-F6EECF244321}">
                <p14:modId xmlns:p14="http://schemas.microsoft.com/office/powerpoint/2010/main" val="1785290433"/>
              </p:ext>
            </p:extLst>
          </p:nvPr>
        </p:nvGraphicFramePr>
        <p:xfrm>
          <a:off x="3438453" y="3934949"/>
          <a:ext cx="3767898" cy="40191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II,2015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II,2016 / I,2016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-21 %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Tree>
    <p:extLst>
      <p:ext uri="{BB962C8B-B14F-4D97-AF65-F5344CB8AC3E}">
        <p14:creationId xmlns:p14="http://schemas.microsoft.com/office/powerpoint/2010/main" val="1647773486"/>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Tietotekniikka-alan* tilauskanta </a:t>
            </a:r>
            <a:r>
              <a:rPr lang="fi-FI" dirty="0"/>
              <a:t>Suomessa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48</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570154" cy="241813"/>
          </a:xfrm>
        </p:spPr>
        <p:txBody>
          <a:bodyPr/>
          <a:lstStyle/>
          <a:p>
            <a:r>
              <a:rPr lang="fi-FI" dirty="0"/>
              <a:t>Lähde: Teknologiateollisuus ry:n tilauskantatiedustelun vastaajayritykset, </a:t>
            </a:r>
          </a:p>
          <a:p>
            <a:r>
              <a:rPr lang="fi-FI" dirty="0"/>
              <a:t>viimeisin tieto 30.6.2016.        	</a:t>
            </a:r>
          </a:p>
          <a:p>
            <a:endParaRPr lang="fi-FI" dirty="0"/>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1885939796"/>
              </p:ext>
            </p:extLst>
          </p:nvPr>
        </p:nvGraphicFramePr>
        <p:xfrm>
          <a:off x="381000" y="1015689"/>
          <a:ext cx="8391525" cy="28520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ulukko 8"/>
          <p:cNvGraphicFramePr>
            <a:graphicFrameLocks noGrp="1"/>
          </p:cNvGraphicFramePr>
          <p:nvPr>
            <p:extLst/>
          </p:nvPr>
        </p:nvGraphicFramePr>
        <p:xfrm>
          <a:off x="1007945" y="3653915"/>
          <a:ext cx="6609702" cy="252180"/>
        </p:xfrm>
        <a:graphic>
          <a:graphicData uri="http://schemas.openxmlformats.org/drawingml/2006/table">
            <a:tbl>
              <a:tblPr firstRow="1" bandRow="1">
                <a:tableStyleId>{073A0DAA-6AF3-43AB-8588-CEC1D06C72B9}</a:tableStyleId>
              </a:tblPr>
              <a:tblGrid>
                <a:gridCol w="550808"/>
                <a:gridCol w="557148"/>
                <a:gridCol w="550104"/>
                <a:gridCol w="550104"/>
                <a:gridCol w="588249"/>
                <a:gridCol w="539915"/>
                <a:gridCol w="540518"/>
                <a:gridCol w="531737"/>
                <a:gridCol w="548695"/>
                <a:gridCol w="550808"/>
                <a:gridCol w="550808"/>
                <a:gridCol w="550808"/>
              </a:tblGrid>
              <a:tr h="230624">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2007</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2008</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2009</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2010</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2011</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2012</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2013</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2014</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2015</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baseline="0" dirty="0" smtClean="0">
                          <a:solidFill>
                            <a:schemeClr val="tx2"/>
                          </a:solidFill>
                          <a:latin typeface="Verdana" panose="020B0604030504040204" pitchFamily="34" charset="0"/>
                          <a:cs typeface="Arial" panose="020B0604020202020204" pitchFamily="34" charset="0"/>
                        </a:rPr>
                        <a:t>2016</a:t>
                      </a:r>
                      <a:endParaRPr lang="fi-FI" sz="1050" b="0" baseline="0" dirty="0">
                        <a:solidFill>
                          <a:schemeClr val="tx2"/>
                        </a:solidFill>
                        <a:latin typeface="Verdana" panose="020B0604030504040204" pitchFamily="34" charset="0"/>
                        <a:cs typeface="Arial" panose="020B0604020202020204" pitchFamily="34" charset="0"/>
                      </a:endParaRPr>
                    </a:p>
                  </a:txBody>
                  <a:tcPr marL="92160" marR="92160" marT="46080" marB="46080">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10" name="Text Box 7"/>
          <p:cNvSpPr txBox="1">
            <a:spLocks noChangeArrowheads="1"/>
          </p:cNvSpPr>
          <p:nvPr/>
        </p:nvSpPr>
        <p:spPr bwMode="auto">
          <a:xfrm>
            <a:off x="943144" y="1059815"/>
            <a:ext cx="2016653" cy="245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3381" tIns="41690" rIns="83381" bIns="41690">
            <a:spAutoFit/>
          </a:bodyPr>
          <a:lstStyle>
            <a:lvl1pPr defTabSz="827088">
              <a:defRPr>
                <a:solidFill>
                  <a:schemeClr val="tx1"/>
                </a:solidFill>
                <a:latin typeface="Arial" charset="0"/>
              </a:defRPr>
            </a:lvl1pPr>
            <a:lvl2pPr marL="414338" defTabSz="827088">
              <a:defRPr>
                <a:solidFill>
                  <a:schemeClr val="tx1"/>
                </a:solidFill>
                <a:latin typeface="Arial" charset="0"/>
              </a:defRPr>
            </a:lvl2pPr>
            <a:lvl3pPr marL="827088" defTabSz="827088">
              <a:defRPr>
                <a:solidFill>
                  <a:schemeClr val="tx1"/>
                </a:solidFill>
                <a:latin typeface="Arial" charset="0"/>
              </a:defRPr>
            </a:lvl3pPr>
            <a:lvl4pPr marL="1241425" defTabSz="827088">
              <a:defRPr>
                <a:solidFill>
                  <a:schemeClr val="tx1"/>
                </a:solidFill>
                <a:latin typeface="Arial" charset="0"/>
              </a:defRPr>
            </a:lvl4pPr>
            <a:lvl5pPr marL="1655763" defTabSz="827088">
              <a:defRPr>
                <a:solidFill>
                  <a:schemeClr val="tx1"/>
                </a:solidFill>
                <a:latin typeface="Arial" charset="0"/>
              </a:defRPr>
            </a:lvl5pPr>
            <a:lvl6pPr marL="2112963" defTabSz="827088" fontAlgn="base">
              <a:spcBef>
                <a:spcPct val="0"/>
              </a:spcBef>
              <a:spcAft>
                <a:spcPct val="0"/>
              </a:spcAft>
              <a:defRPr>
                <a:solidFill>
                  <a:schemeClr val="tx1"/>
                </a:solidFill>
                <a:latin typeface="Arial" charset="0"/>
              </a:defRPr>
            </a:lvl6pPr>
            <a:lvl7pPr marL="2570163" defTabSz="827088" fontAlgn="base">
              <a:spcBef>
                <a:spcPct val="0"/>
              </a:spcBef>
              <a:spcAft>
                <a:spcPct val="0"/>
              </a:spcAft>
              <a:defRPr>
                <a:solidFill>
                  <a:schemeClr val="tx1"/>
                </a:solidFill>
                <a:latin typeface="Arial" charset="0"/>
              </a:defRPr>
            </a:lvl7pPr>
            <a:lvl8pPr marL="3027363" defTabSz="827088" fontAlgn="base">
              <a:spcBef>
                <a:spcPct val="0"/>
              </a:spcBef>
              <a:spcAft>
                <a:spcPct val="0"/>
              </a:spcAft>
              <a:defRPr>
                <a:solidFill>
                  <a:schemeClr val="tx1"/>
                </a:solidFill>
                <a:latin typeface="Arial" charset="0"/>
              </a:defRPr>
            </a:lvl8pPr>
            <a:lvl9pPr marL="3484563" defTabSz="827088" fontAlgn="base">
              <a:spcBef>
                <a:spcPct val="0"/>
              </a:spcBef>
              <a:spcAft>
                <a:spcPct val="0"/>
              </a:spcAft>
              <a:defRPr>
                <a:solidFill>
                  <a:schemeClr val="tx1"/>
                </a:solidFill>
                <a:latin typeface="Arial" charset="0"/>
              </a:defRPr>
            </a:lvl9pPr>
          </a:lstStyle>
          <a:p>
            <a:r>
              <a:rPr lang="fi-FI" sz="1050" dirty="0">
                <a:solidFill>
                  <a:srgbClr val="29282E"/>
                </a:solidFill>
                <a:latin typeface="Verdana"/>
                <a:ea typeface="ＭＳ Ｐゴシック" pitchFamily="34" charset="-128"/>
              </a:rPr>
              <a:t>Milj. euroa, käyvin hinnoin </a:t>
            </a:r>
          </a:p>
        </p:txBody>
      </p:sp>
      <p:graphicFrame>
        <p:nvGraphicFramePr>
          <p:cNvPr id="11" name="Taulukko 10"/>
          <p:cNvGraphicFramePr>
            <a:graphicFrameLocks noGrp="1"/>
          </p:cNvGraphicFramePr>
          <p:nvPr>
            <p:extLst>
              <p:ext uri="{D42A27DB-BD31-4B8C-83A1-F6EECF244321}">
                <p14:modId xmlns:p14="http://schemas.microsoft.com/office/powerpoint/2010/main" val="2709879809"/>
              </p:ext>
            </p:extLst>
          </p:nvPr>
        </p:nvGraphicFramePr>
        <p:xfrm>
          <a:off x="3537939" y="3923754"/>
          <a:ext cx="3767898" cy="401910"/>
        </p:xfrm>
        <a:graphic>
          <a:graphicData uri="http://schemas.openxmlformats.org/drawingml/2006/table">
            <a:tbl>
              <a:tblPr/>
              <a:tblGrid>
                <a:gridCol w="863864"/>
                <a:gridCol w="1478411"/>
                <a:gridCol w="1425623"/>
              </a:tblGrid>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b="0" i="0" u="none" strike="noStrike" baseline="0" dirty="0" err="1" smtClean="0">
                          <a:solidFill>
                            <a:schemeClr val="tx2"/>
                          </a:solidFill>
                          <a:effectLst/>
                          <a:latin typeface="Verdana" panose="020B0604030504040204" pitchFamily="34" charset="0"/>
                        </a:rPr>
                        <a:t>Muutos</a:t>
                      </a:r>
                      <a:r>
                        <a:rPr lang="en-GB" sz="900" b="0" i="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30.6.2015</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ctr" fontAlgn="b"/>
                      <a:r>
                        <a:rPr lang="en-GB" sz="900" u="none" strike="noStrike" baseline="0" dirty="0" smtClean="0">
                          <a:solidFill>
                            <a:schemeClr val="tx2"/>
                          </a:solidFill>
                          <a:effectLst/>
                          <a:latin typeface="Verdana" panose="020B0604030504040204" pitchFamily="34" charset="0"/>
                        </a:rPr>
                        <a:t>30.6.2016 / 31.3.2016</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ap="flat" cmpd="sng" algn="ctr">
                      <a:solidFill>
                        <a:srgbClr val="29282E"/>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29282E"/>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00955">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l" fontAlgn="b"/>
                      <a:r>
                        <a:rPr lang="en-GB" sz="900" u="none" strike="noStrike" baseline="0" dirty="0" err="1" smtClean="0">
                          <a:solidFill>
                            <a:schemeClr val="tx2"/>
                          </a:solidFill>
                          <a:effectLst/>
                          <a:latin typeface="Verdana" panose="020B0604030504040204" pitchFamily="34" charset="0"/>
                        </a:rPr>
                        <a:t>Yhteensä</a:t>
                      </a:r>
                      <a:r>
                        <a:rPr lang="en-GB" sz="900" u="none" strike="noStrike" baseline="0" dirty="0" smtClean="0">
                          <a:solidFill>
                            <a:schemeClr val="tx2"/>
                          </a:solidFill>
                          <a:effectLst/>
                          <a:latin typeface="Verdana" panose="020B0604030504040204" pitchFamily="34" charset="0"/>
                        </a:rPr>
                        <a:t>:</a:t>
                      </a:r>
                      <a:endParaRPr lang="en-GB" sz="900" b="0" i="0" u="none" strike="noStrike" baseline="0" dirty="0">
                        <a:solidFill>
                          <a:schemeClr val="tx2"/>
                        </a:solidFill>
                        <a:effectLst/>
                        <a:latin typeface="Verdana" panose="020B0604030504040204" pitchFamily="34" charset="0"/>
                      </a:endParaRPr>
                    </a:p>
                  </a:txBody>
                  <a:tcPr marL="15998" marR="15998" marT="15998" marB="15998" anchor="b">
                    <a:lnL w="12700" cmpd="sng">
                      <a:solidFill>
                        <a:srgbClr val="FFFFFF"/>
                      </a:solidFill>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+1 %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ap="flat" cmpd="sng" algn="ctr">
                      <a:solidFill>
                        <a:srgbClr val="29282E"/>
                      </a:solidFill>
                      <a:prstDash val="solid"/>
                      <a:round/>
                      <a:headEnd type="none" w="med" len="med"/>
                      <a:tailEnd type="none" w="med" len="med"/>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c>
                  <a:txBody>
                    <a:bodyPr/>
                    <a:lstStyle>
                      <a:lvl1pPr marL="0" algn="l" defTabSz="806052" rtl="0" eaLnBrk="1" latinLnBrk="0" hangingPunct="1">
                        <a:defRPr sz="1587" kern="1200">
                          <a:solidFill>
                            <a:schemeClr val="dk1"/>
                          </a:solidFill>
                          <a:latin typeface="Arial"/>
                        </a:defRPr>
                      </a:lvl1pPr>
                      <a:lvl2pPr marL="403025" algn="l" defTabSz="806052" rtl="0" eaLnBrk="1" latinLnBrk="0" hangingPunct="1">
                        <a:defRPr sz="1587" kern="1200">
                          <a:solidFill>
                            <a:schemeClr val="dk1"/>
                          </a:solidFill>
                          <a:latin typeface="Arial"/>
                        </a:defRPr>
                      </a:lvl2pPr>
                      <a:lvl3pPr marL="806052" algn="l" defTabSz="806052" rtl="0" eaLnBrk="1" latinLnBrk="0" hangingPunct="1">
                        <a:defRPr sz="1587" kern="1200">
                          <a:solidFill>
                            <a:schemeClr val="dk1"/>
                          </a:solidFill>
                          <a:latin typeface="Arial"/>
                        </a:defRPr>
                      </a:lvl3pPr>
                      <a:lvl4pPr marL="1209078" algn="l" defTabSz="806052" rtl="0" eaLnBrk="1" latinLnBrk="0" hangingPunct="1">
                        <a:defRPr sz="1587" kern="1200">
                          <a:solidFill>
                            <a:schemeClr val="dk1"/>
                          </a:solidFill>
                          <a:latin typeface="Arial"/>
                        </a:defRPr>
                      </a:lvl4pPr>
                      <a:lvl5pPr marL="1612105" algn="l" defTabSz="806052" rtl="0" eaLnBrk="1" latinLnBrk="0" hangingPunct="1">
                        <a:defRPr sz="1587" kern="1200">
                          <a:solidFill>
                            <a:schemeClr val="dk1"/>
                          </a:solidFill>
                          <a:latin typeface="Arial"/>
                        </a:defRPr>
                      </a:lvl5pPr>
                      <a:lvl6pPr marL="2015123" algn="l" defTabSz="806052" rtl="0" eaLnBrk="1" latinLnBrk="0" hangingPunct="1">
                        <a:defRPr sz="1587" kern="1200">
                          <a:solidFill>
                            <a:schemeClr val="dk1"/>
                          </a:solidFill>
                          <a:latin typeface="Arial"/>
                        </a:defRPr>
                      </a:lvl6pPr>
                      <a:lvl7pPr marL="2418157" algn="l" defTabSz="806052" rtl="0" eaLnBrk="1" latinLnBrk="0" hangingPunct="1">
                        <a:defRPr sz="1587" kern="1200">
                          <a:solidFill>
                            <a:schemeClr val="dk1"/>
                          </a:solidFill>
                          <a:latin typeface="Arial"/>
                        </a:defRPr>
                      </a:lvl7pPr>
                      <a:lvl8pPr marL="2821180" algn="l" defTabSz="806052" rtl="0" eaLnBrk="1" latinLnBrk="0" hangingPunct="1">
                        <a:defRPr sz="1587" kern="1200">
                          <a:solidFill>
                            <a:schemeClr val="dk1"/>
                          </a:solidFill>
                          <a:latin typeface="Arial"/>
                        </a:defRPr>
                      </a:lvl8pPr>
                      <a:lvl9pPr marL="3224205" algn="l" defTabSz="806052" rtl="0" eaLnBrk="1" latinLnBrk="0" hangingPunct="1">
                        <a:defRPr sz="1587" kern="1200">
                          <a:solidFill>
                            <a:schemeClr val="dk1"/>
                          </a:solidFill>
                          <a:latin typeface="Arial"/>
                        </a:defRPr>
                      </a:lvl9pPr>
                    </a:lstStyle>
                    <a:p>
                      <a:pPr algn="r" fontAlgn="b"/>
                      <a:r>
                        <a:rPr lang="en-GB" sz="900" u="none" strike="noStrike" baseline="0" dirty="0" smtClean="0">
                          <a:solidFill>
                            <a:schemeClr val="tx2"/>
                          </a:solidFill>
                          <a:effectLst/>
                          <a:latin typeface="Verdana" panose="020B0604030504040204" pitchFamily="34" charset="0"/>
                        </a:rPr>
                        <a:t>-4 %</a:t>
                      </a:r>
                      <a:endParaRPr lang="en-GB" sz="900" b="0" i="0" u="none" strike="noStrike" baseline="0" dirty="0">
                        <a:solidFill>
                          <a:schemeClr val="tx2"/>
                        </a:solidFill>
                        <a:effectLst/>
                        <a:latin typeface="Verdana" panose="020B0604030504040204" pitchFamily="34" charset="0"/>
                      </a:endParaRPr>
                    </a:p>
                  </a:txBody>
                  <a:tcPr marL="15998" marR="479927" marT="15998" marB="15998" anchor="b">
                    <a:lnL w="12700" cap="flat" cmpd="sng" algn="ctr">
                      <a:solidFill>
                        <a:srgbClr val="29282E"/>
                      </a:solidFill>
                      <a:prstDash val="solid"/>
                      <a:round/>
                      <a:headEnd type="none" w="med" len="med"/>
                      <a:tailEnd type="none" w="med" len="med"/>
                    </a:lnL>
                    <a:lnR w="12700" cmpd="sng">
                      <a:solidFill>
                        <a:srgbClr val="FFFFFF"/>
                      </a:solidFill>
                    </a:lnR>
                    <a:lnT w="12700" cap="flat" cmpd="sng" algn="ctr">
                      <a:solidFill>
                        <a:srgbClr val="29282E"/>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bg2"/>
                    </a:solidFill>
                  </a:tcPr>
                </a:tc>
              </a:tr>
            </a:tbl>
          </a:graphicData>
        </a:graphic>
      </p:graphicFrame>
      <p:sp>
        <p:nvSpPr>
          <p:cNvPr id="12" name="Suorakulmio 11"/>
          <p:cNvSpPr/>
          <p:nvPr/>
        </p:nvSpPr>
        <p:spPr>
          <a:xfrm>
            <a:off x="3470383" y="4411203"/>
            <a:ext cx="2664296" cy="230832"/>
          </a:xfrm>
          <a:prstGeom prst="rect">
            <a:avLst/>
          </a:prstGeom>
        </p:spPr>
        <p:txBody>
          <a:bodyPr wrap="square">
            <a:spAutoFit/>
          </a:bodyPr>
          <a:lstStyle/>
          <a:p>
            <a:r>
              <a:rPr lang="fi-FI" sz="900" dirty="0">
                <a:solidFill>
                  <a:schemeClr val="tx2"/>
                </a:solidFill>
              </a:rPr>
              <a:t>*) Pl. pelialan </a:t>
            </a:r>
            <a:r>
              <a:rPr lang="fi-FI" sz="900" dirty="0" smtClean="0">
                <a:solidFill>
                  <a:schemeClr val="tx2"/>
                </a:solidFill>
              </a:rPr>
              <a:t>ohjelmistoyritykset </a:t>
            </a:r>
            <a:endParaRPr lang="fi-FI" sz="900" dirty="0">
              <a:solidFill>
                <a:schemeClr val="tx2"/>
              </a:solidFill>
            </a:endParaRPr>
          </a:p>
        </p:txBody>
      </p:sp>
    </p:spTree>
    <p:extLst>
      <p:ext uri="{BB962C8B-B14F-4D97-AF65-F5344CB8AC3E}">
        <p14:creationId xmlns:p14="http://schemas.microsoft.com/office/powerpoint/2010/main" val="2269594941"/>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Teknologiateollisuuden henkilöstö Suomessa väheni prosentin eli vajaalla 3 000:lla tammi-kesäkuussa verrattuna vuoden 2015 keskiarvoon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49</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3662940" cy="165163"/>
          </a:xfrm>
        </p:spPr>
        <p:txBody>
          <a:bodyPr/>
          <a:lstStyle/>
          <a:p>
            <a:r>
              <a:rPr lang="fi-FI"/>
              <a:t>Lähde: Tilastokeskus, Teknologiateollisuus ry:n henkilöstötiedustelu</a:t>
            </a:r>
          </a:p>
        </p:txBody>
      </p:sp>
      <p:graphicFrame>
        <p:nvGraphicFramePr>
          <p:cNvPr id="8" name="Object 3"/>
          <p:cNvGraphicFramePr>
            <a:graphicFrameLocks noGrp="1" noChangeAspect="1"/>
          </p:cNvGraphicFramePr>
          <p:nvPr>
            <p:ph sz="quarter" idx="17"/>
            <p:extLst>
              <p:ext uri="{D42A27DB-BD31-4B8C-83A1-F6EECF244321}">
                <p14:modId xmlns:p14="http://schemas.microsoft.com/office/powerpoint/2010/main" val="2155844933"/>
              </p:ext>
            </p:extLst>
          </p:nvPr>
        </p:nvGraphicFramePr>
        <p:xfrm>
          <a:off x="381000" y="1404938"/>
          <a:ext cx="8391525" cy="3240087"/>
        </p:xfrm>
        <a:graphic>
          <a:graphicData uri="http://schemas.openxmlformats.org/drawingml/2006/chart">
            <c:chart xmlns:c="http://schemas.openxmlformats.org/drawingml/2006/chart" xmlns:r="http://schemas.openxmlformats.org/officeDocument/2006/relationships" r:id="rId2"/>
          </a:graphicData>
        </a:graphic>
      </p:graphicFrame>
      <p:sp useBgFill="1">
        <p:nvSpPr>
          <p:cNvPr id="9" name="Pyöristetty kuvaselitesuorakulmio 8"/>
          <p:cNvSpPr/>
          <p:nvPr/>
        </p:nvSpPr>
        <p:spPr bwMode="auto">
          <a:xfrm>
            <a:off x="6775234" y="1404938"/>
            <a:ext cx="1997291" cy="543744"/>
          </a:xfrm>
          <a:prstGeom prst="wedgeRoundRectCallout">
            <a:avLst>
              <a:gd name="adj1" fmla="val 13667"/>
              <a:gd name="adj2" fmla="val 131980"/>
              <a:gd name="adj3" fmla="val 16667"/>
            </a:avLst>
          </a:prstGeom>
          <a:ln w="9525" cap="flat" cmpd="sng" algn="ctr">
            <a:solidFill>
              <a:schemeClr val="tx2"/>
            </a:solidFill>
            <a:prstDash val="solid"/>
            <a:round/>
            <a:headEnd type="none" w="med" len="med"/>
            <a:tailEnd type="none" w="med" len="med"/>
          </a:ln>
          <a:effectLst/>
          <a:extLst/>
        </p:spPr>
        <p:txBody>
          <a:bodyPr vert="horz" wrap="square" lIns="81268" tIns="40633" rIns="81268" bIns="40633" numCol="1" rtlCol="0" anchor="t" anchorCtr="0" compatLnSpc="1">
            <a:prstTxWarp prst="textNoShape">
              <a:avLst/>
            </a:prstTxWarp>
          </a:bodyPr>
          <a:lstStyle/>
          <a:p>
            <a:pPr eaLnBrk="0" fontAlgn="base" hangingPunct="0">
              <a:spcBef>
                <a:spcPct val="0"/>
              </a:spcBef>
              <a:spcAft>
                <a:spcPct val="0"/>
              </a:spcAft>
            </a:pPr>
            <a:r>
              <a:rPr lang="fi-FI" sz="900" b="1" dirty="0">
                <a:solidFill>
                  <a:schemeClr val="tx2"/>
                </a:solidFill>
                <a:ea typeface="ＭＳ Ｐゴシック" pitchFamily="-128" charset="-128"/>
                <a:cs typeface="Arial Unicode MS"/>
              </a:rPr>
              <a:t>Henkilöstöstä noin 16 </a:t>
            </a:r>
            <a:r>
              <a:rPr lang="fi-FI" sz="900" b="1" dirty="0" smtClean="0">
                <a:solidFill>
                  <a:schemeClr val="tx2"/>
                </a:solidFill>
                <a:ea typeface="ＭＳ Ｐゴシック" pitchFamily="-128" charset="-128"/>
                <a:cs typeface="Arial Unicode MS"/>
              </a:rPr>
              <a:t>000 lomautusjärjestelyjen </a:t>
            </a:r>
            <a:endParaRPr lang="fi-FI" sz="900" b="1" dirty="0">
              <a:solidFill>
                <a:schemeClr val="tx2"/>
              </a:solidFill>
              <a:ea typeface="ＭＳ Ｐゴシック" pitchFamily="-128" charset="-128"/>
              <a:cs typeface="Arial Unicode MS"/>
            </a:endParaRPr>
          </a:p>
          <a:p>
            <a:pPr eaLnBrk="0" fontAlgn="base" hangingPunct="0">
              <a:spcBef>
                <a:spcPct val="0"/>
              </a:spcBef>
              <a:spcAft>
                <a:spcPct val="0"/>
              </a:spcAft>
            </a:pPr>
            <a:r>
              <a:rPr lang="fi-FI" sz="900" b="1" dirty="0">
                <a:solidFill>
                  <a:schemeClr val="tx2"/>
                </a:solidFill>
                <a:ea typeface="ＭＳ Ｐゴシック" pitchFamily="-128" charset="-128"/>
                <a:cs typeface="Arial Unicode MS"/>
              </a:rPr>
              <a:t>piirissä  30.6.2016 </a:t>
            </a:r>
            <a:endParaRPr lang="en-GB" sz="900" b="1" dirty="0">
              <a:solidFill>
                <a:schemeClr val="tx2"/>
              </a:solidFill>
              <a:ea typeface="ＭＳ Ｐゴシック" pitchFamily="-128" charset="-128"/>
              <a:cs typeface="Arial Unicode MS"/>
            </a:endParaRPr>
          </a:p>
        </p:txBody>
      </p:sp>
    </p:spTree>
    <p:extLst>
      <p:ext uri="{BB962C8B-B14F-4D97-AF65-F5344CB8AC3E}">
        <p14:creationId xmlns:p14="http://schemas.microsoft.com/office/powerpoint/2010/main" val="289095427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5477368" cy="263031"/>
          </a:xfrm>
        </p:spPr>
        <p:txBody>
          <a:bodyPr/>
          <a:lstStyle/>
          <a:p>
            <a:r>
              <a:rPr lang="fi-FI" dirty="0"/>
              <a:t>*) Tavaraviennin lisäksi alan yrityksillä oli palveluvientiä noin 11 miljardia euroa.</a:t>
            </a:r>
          </a:p>
          <a:p>
            <a:r>
              <a:rPr lang="fi-FI" dirty="0"/>
              <a:t>Lähde: Tullihallitus, Tilastokeskus </a:t>
            </a:r>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Teknologiateollisuuden tavaravienti Suomesta alueittain 2015 </a:t>
            </a:r>
          </a:p>
          <a:p>
            <a:pPr>
              <a:lnSpc>
                <a:spcPct val="100000"/>
              </a:lnSpc>
              <a:spcBef>
                <a:spcPts val="0"/>
              </a:spcBef>
            </a:pPr>
            <a:r>
              <a:rPr lang="fi-FI" sz="1400" b="0" dirty="0"/>
              <a:t>Tavaravienti yhteensä 26,7 mrd. euroa*</a:t>
            </a:r>
            <a:endParaRPr lang="fi-FI" sz="1400" dirty="0"/>
          </a:p>
        </p:txBody>
      </p:sp>
      <p:pic>
        <p:nvPicPr>
          <p:cNvPr id="13" name="Sisällön paikkamerkki 12"/>
          <p:cNvPicPr>
            <a:picLocks noGrp="1" noChangeAspect="1"/>
          </p:cNvPicPr>
          <p:nvPr>
            <p:ph sz="quarter" idx="17"/>
          </p:nvPr>
        </p:nvPicPr>
        <p:blipFill>
          <a:blip r:embed="rId2"/>
          <a:stretch>
            <a:fillRect/>
          </a:stretch>
        </p:blipFill>
        <p:spPr>
          <a:xfrm>
            <a:off x="282027" y="1340531"/>
            <a:ext cx="8502037" cy="3304494"/>
          </a:xfrm>
          <a:prstGeom prst="rect">
            <a:avLst/>
          </a:prstGeom>
        </p:spPr>
      </p:pic>
      <p:sp>
        <p:nvSpPr>
          <p:cNvPr id="15" name="Text Box 31"/>
          <p:cNvSpPr txBox="1">
            <a:spLocks noChangeArrowheads="1"/>
          </p:cNvSpPr>
          <p:nvPr/>
        </p:nvSpPr>
        <p:spPr bwMode="auto">
          <a:xfrm>
            <a:off x="1253190" y="2020787"/>
            <a:ext cx="1581261"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a:extLst/>
        </p:spPr>
        <p:txBody>
          <a:bodyPr wrap="square">
            <a:spAutoFit/>
          </a:bodyPr>
          <a:lstStyle>
            <a:lvl1pPr>
              <a:defRPr sz="1400" b="1">
                <a:solidFill>
                  <a:schemeClr val="tx1"/>
                </a:solidFill>
                <a:latin typeface="Arial" charset="0"/>
                <a:ea typeface="Arial Unicode MS" pitchFamily="34" charset="-128"/>
                <a:cs typeface="Arial Unicode MS" pitchFamily="34" charset="-128"/>
              </a:defRPr>
            </a:lvl1pPr>
            <a:lvl2pPr marL="742950" indent="-285750">
              <a:defRPr sz="1400" b="1">
                <a:solidFill>
                  <a:schemeClr val="tx1"/>
                </a:solidFill>
                <a:latin typeface="Arial" charset="0"/>
                <a:ea typeface="Arial Unicode MS" pitchFamily="34" charset="-128"/>
                <a:cs typeface="Arial Unicode MS" pitchFamily="34" charset="-128"/>
              </a:defRPr>
            </a:lvl2pPr>
            <a:lvl3pPr marL="1143000" indent="-228600">
              <a:defRPr sz="1400" b="1">
                <a:solidFill>
                  <a:schemeClr val="tx1"/>
                </a:solidFill>
                <a:latin typeface="Arial" charset="0"/>
                <a:ea typeface="Arial Unicode MS" pitchFamily="34" charset="-128"/>
                <a:cs typeface="Arial Unicode MS" pitchFamily="34" charset="-128"/>
              </a:defRPr>
            </a:lvl3pPr>
            <a:lvl4pPr marL="1600200" indent="-228600">
              <a:defRPr sz="1400" b="1">
                <a:solidFill>
                  <a:schemeClr val="tx1"/>
                </a:solidFill>
                <a:latin typeface="Arial" charset="0"/>
                <a:ea typeface="Arial Unicode MS" pitchFamily="34" charset="-128"/>
                <a:cs typeface="Arial Unicode MS" pitchFamily="34" charset="-128"/>
              </a:defRPr>
            </a:lvl4pPr>
            <a:lvl5pPr marL="2057400" indent="-228600">
              <a:defRPr sz="1400" b="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1400" b="1">
                <a:solidFill>
                  <a:schemeClr val="tx1"/>
                </a:solidFill>
                <a:latin typeface="Arial" charset="0"/>
                <a:ea typeface="Arial Unicode MS" pitchFamily="34" charset="-128"/>
                <a:cs typeface="Arial Unicode MS" pitchFamily="34" charset="-128"/>
              </a:defRPr>
            </a:lvl9pPr>
          </a:lstStyle>
          <a:p>
            <a:r>
              <a:rPr lang="fi-FI" sz="1050" b="0" dirty="0">
                <a:solidFill>
                  <a:schemeClr val="tx2"/>
                </a:solidFill>
                <a:latin typeface="+mj-lt"/>
                <a:ea typeface="ＭＳ Ｐゴシック" pitchFamily="34" charset="-128"/>
              </a:rPr>
              <a:t>Pohjois-Amerikka</a:t>
            </a:r>
          </a:p>
          <a:p>
            <a:r>
              <a:rPr lang="fi-FI" sz="1050" b="0" dirty="0">
                <a:solidFill>
                  <a:schemeClr val="tx2"/>
                </a:solidFill>
                <a:latin typeface="+mj-lt"/>
                <a:ea typeface="ＭＳ Ｐゴシック" pitchFamily="34" charset="-128"/>
              </a:rPr>
              <a:t>2,6 mrd. €</a:t>
            </a:r>
          </a:p>
          <a:p>
            <a:r>
              <a:rPr lang="fi-FI" sz="1050" b="0" dirty="0" smtClean="0">
                <a:solidFill>
                  <a:schemeClr val="tx2"/>
                </a:solidFill>
                <a:latin typeface="+mj-lt"/>
                <a:ea typeface="ＭＳ Ｐゴシック" pitchFamily="34" charset="-128"/>
              </a:rPr>
              <a:t>9,6 </a:t>
            </a:r>
            <a:r>
              <a:rPr lang="fi-FI" sz="1050" b="0" dirty="0">
                <a:solidFill>
                  <a:schemeClr val="tx2"/>
                </a:solidFill>
                <a:latin typeface="+mj-lt"/>
                <a:ea typeface="ＭＳ Ｐゴシック" pitchFamily="34" charset="-128"/>
              </a:rPr>
              <a:t>%</a:t>
            </a:r>
          </a:p>
        </p:txBody>
      </p:sp>
      <p:sp>
        <p:nvSpPr>
          <p:cNvPr id="22" name="Suorakulmio 21"/>
          <p:cNvSpPr/>
          <p:nvPr/>
        </p:nvSpPr>
        <p:spPr>
          <a:xfrm>
            <a:off x="3144143" y="1894525"/>
            <a:ext cx="1573187"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smtClean="0">
                <a:solidFill>
                  <a:schemeClr val="tx2"/>
                </a:solidFill>
                <a:ea typeface="ＭＳ Ｐゴシック" pitchFamily="34" charset="-128"/>
              </a:rPr>
              <a:t>Länsi-Eurooppa</a:t>
            </a:r>
            <a:endParaRPr lang="fi-FI" sz="1050" dirty="0">
              <a:solidFill>
                <a:schemeClr val="tx2"/>
              </a:solidFill>
              <a:ea typeface="ＭＳ Ｐゴシック" pitchFamily="34" charset="-128"/>
            </a:endParaRPr>
          </a:p>
          <a:p>
            <a:r>
              <a:rPr lang="fi-FI" sz="1050" dirty="0" smtClean="0">
                <a:solidFill>
                  <a:schemeClr val="tx2"/>
                </a:solidFill>
                <a:ea typeface="ＭＳ Ｐゴシック" pitchFamily="34" charset="-128"/>
              </a:rPr>
              <a:t>14,4 mrd</a:t>
            </a:r>
            <a:r>
              <a:rPr lang="fi-FI" sz="1050" dirty="0">
                <a:solidFill>
                  <a:schemeClr val="tx2"/>
                </a:solidFill>
                <a:ea typeface="ＭＳ Ｐゴシック" pitchFamily="34" charset="-128"/>
              </a:rPr>
              <a:t>. €</a:t>
            </a:r>
          </a:p>
          <a:p>
            <a:r>
              <a:rPr lang="fi-FI" sz="1050" dirty="0" smtClean="0">
                <a:solidFill>
                  <a:schemeClr val="tx2"/>
                </a:solidFill>
                <a:ea typeface="ＭＳ Ｐゴシック" pitchFamily="34" charset="-128"/>
              </a:rPr>
              <a:t>53,7 %</a:t>
            </a:r>
            <a:endParaRPr lang="fi-FI" sz="1050" dirty="0">
              <a:solidFill>
                <a:schemeClr val="tx2"/>
              </a:solidFill>
              <a:ea typeface="ＭＳ Ｐゴシック" pitchFamily="34" charset="-128"/>
            </a:endParaRPr>
          </a:p>
        </p:txBody>
      </p:sp>
      <p:sp>
        <p:nvSpPr>
          <p:cNvPr id="23" name="Suorakulmio 22"/>
          <p:cNvSpPr/>
          <p:nvPr/>
        </p:nvSpPr>
        <p:spPr>
          <a:xfrm>
            <a:off x="1625341" y="3558211"/>
            <a:ext cx="1144682" cy="738664"/>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smtClean="0">
                <a:solidFill>
                  <a:schemeClr val="tx2"/>
                </a:solidFill>
                <a:ea typeface="ＭＳ Ｐゴシック" pitchFamily="34" charset="-128"/>
              </a:rPr>
              <a:t>Etelä- ja Väli-Amerikka</a:t>
            </a:r>
            <a:endParaRPr lang="fi-FI" sz="1050" dirty="0">
              <a:solidFill>
                <a:schemeClr val="tx2"/>
              </a:solidFill>
              <a:ea typeface="ＭＳ Ｐゴシック" pitchFamily="34" charset="-128"/>
            </a:endParaRPr>
          </a:p>
          <a:p>
            <a:r>
              <a:rPr lang="fi-FI" sz="1050" dirty="0" smtClean="0">
                <a:solidFill>
                  <a:schemeClr val="tx2"/>
                </a:solidFill>
                <a:ea typeface="ＭＳ Ｐゴシック" pitchFamily="34" charset="-128"/>
              </a:rPr>
              <a:t>0,9 mrd</a:t>
            </a:r>
            <a:r>
              <a:rPr lang="fi-FI" sz="1050" dirty="0">
                <a:solidFill>
                  <a:schemeClr val="tx2"/>
                </a:solidFill>
                <a:ea typeface="ＭＳ Ｐゴシック" pitchFamily="34" charset="-128"/>
              </a:rPr>
              <a:t>. €</a:t>
            </a:r>
          </a:p>
          <a:p>
            <a:r>
              <a:rPr lang="fi-FI" sz="1050" dirty="0" smtClean="0">
                <a:solidFill>
                  <a:schemeClr val="tx2"/>
                </a:solidFill>
                <a:ea typeface="ＭＳ Ｐゴシック" pitchFamily="34" charset="-128"/>
              </a:rPr>
              <a:t>3,3 %</a:t>
            </a:r>
            <a:endParaRPr lang="fi-FI" sz="1050" dirty="0">
              <a:solidFill>
                <a:schemeClr val="tx2"/>
              </a:solidFill>
              <a:ea typeface="ＭＳ Ｐゴシック" pitchFamily="34" charset="-128"/>
            </a:endParaRPr>
          </a:p>
        </p:txBody>
      </p:sp>
      <p:sp>
        <p:nvSpPr>
          <p:cNvPr id="24" name="Suorakulmio 23"/>
          <p:cNvSpPr/>
          <p:nvPr/>
        </p:nvSpPr>
        <p:spPr>
          <a:xfrm>
            <a:off x="4856653" y="1894526"/>
            <a:ext cx="1763529"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err="1" smtClean="0">
                <a:solidFill>
                  <a:schemeClr val="tx2"/>
                </a:solidFill>
                <a:ea typeface="ＭＳ Ｐゴシック" pitchFamily="34" charset="-128"/>
              </a:rPr>
              <a:t>Keski</a:t>
            </a:r>
            <a:r>
              <a:rPr lang="fi-FI" sz="1050" dirty="0" smtClean="0">
                <a:solidFill>
                  <a:schemeClr val="tx2"/>
                </a:solidFill>
                <a:ea typeface="ＭＳ Ｐゴシック" pitchFamily="34" charset="-128"/>
              </a:rPr>
              <a:t>- ja Itä-Eurooppa</a:t>
            </a:r>
            <a:endParaRPr lang="fi-FI" sz="1050" dirty="0">
              <a:solidFill>
                <a:schemeClr val="tx2"/>
              </a:solidFill>
              <a:ea typeface="ＭＳ Ｐゴシック" pitchFamily="34" charset="-128"/>
            </a:endParaRPr>
          </a:p>
          <a:p>
            <a:r>
              <a:rPr lang="fi-FI" sz="1050" dirty="0" smtClean="0">
                <a:solidFill>
                  <a:schemeClr val="tx2"/>
                </a:solidFill>
                <a:ea typeface="ＭＳ Ｐゴシック" pitchFamily="34" charset="-128"/>
              </a:rPr>
              <a:t>3,8 mrd</a:t>
            </a:r>
            <a:r>
              <a:rPr lang="fi-FI" sz="1050" dirty="0">
                <a:solidFill>
                  <a:schemeClr val="tx2"/>
                </a:solidFill>
                <a:ea typeface="ＭＳ Ｐゴシック" pitchFamily="34" charset="-128"/>
              </a:rPr>
              <a:t>. €</a:t>
            </a:r>
          </a:p>
          <a:p>
            <a:r>
              <a:rPr lang="fi-FI" sz="1050" dirty="0" smtClean="0">
                <a:solidFill>
                  <a:schemeClr val="tx2"/>
                </a:solidFill>
                <a:ea typeface="ＭＳ Ｐゴシック" pitchFamily="34" charset="-128"/>
              </a:rPr>
              <a:t>14,6 %</a:t>
            </a:r>
            <a:endParaRPr lang="fi-FI" sz="1050" dirty="0">
              <a:solidFill>
                <a:schemeClr val="tx2"/>
              </a:solidFill>
              <a:ea typeface="ＭＳ Ｐゴシック" pitchFamily="34" charset="-128"/>
            </a:endParaRPr>
          </a:p>
        </p:txBody>
      </p:sp>
      <p:sp>
        <p:nvSpPr>
          <p:cNvPr id="25" name="Suorakulmio 24"/>
          <p:cNvSpPr/>
          <p:nvPr/>
        </p:nvSpPr>
        <p:spPr>
          <a:xfrm>
            <a:off x="4113337" y="3596092"/>
            <a:ext cx="960029"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smtClean="0">
                <a:solidFill>
                  <a:schemeClr val="tx2"/>
                </a:solidFill>
                <a:ea typeface="ＭＳ Ｐゴシック" pitchFamily="34" charset="-128"/>
              </a:rPr>
              <a:t>Afrikka</a:t>
            </a:r>
            <a:endParaRPr lang="fi-FI" sz="1050" dirty="0">
              <a:solidFill>
                <a:schemeClr val="tx2"/>
              </a:solidFill>
              <a:ea typeface="ＭＳ Ｐゴシック" pitchFamily="34" charset="-128"/>
            </a:endParaRPr>
          </a:p>
          <a:p>
            <a:r>
              <a:rPr lang="fi-FI" sz="1050" dirty="0" smtClean="0">
                <a:solidFill>
                  <a:schemeClr val="tx2"/>
                </a:solidFill>
                <a:ea typeface="ＭＳ Ｐゴシック" pitchFamily="34" charset="-128"/>
              </a:rPr>
              <a:t>0,5 mrd</a:t>
            </a:r>
            <a:r>
              <a:rPr lang="fi-FI" sz="1050" dirty="0">
                <a:solidFill>
                  <a:schemeClr val="tx2"/>
                </a:solidFill>
                <a:ea typeface="ＭＳ Ｐゴシック" pitchFamily="34" charset="-128"/>
              </a:rPr>
              <a:t>. €</a:t>
            </a:r>
          </a:p>
          <a:p>
            <a:r>
              <a:rPr lang="fi-FI" sz="1050" dirty="0" smtClean="0">
                <a:solidFill>
                  <a:schemeClr val="tx2"/>
                </a:solidFill>
                <a:ea typeface="ＭＳ Ｐゴシック" pitchFamily="34" charset="-128"/>
              </a:rPr>
              <a:t>1,9 %</a:t>
            </a:r>
            <a:endParaRPr lang="fi-FI" sz="1050" dirty="0">
              <a:solidFill>
                <a:schemeClr val="tx2"/>
              </a:solidFill>
              <a:ea typeface="ＭＳ Ｐゴシック" pitchFamily="34" charset="-128"/>
            </a:endParaRPr>
          </a:p>
        </p:txBody>
      </p:sp>
      <p:sp>
        <p:nvSpPr>
          <p:cNvPr id="26" name="Suorakulmio 25"/>
          <p:cNvSpPr/>
          <p:nvPr/>
        </p:nvSpPr>
        <p:spPr>
          <a:xfrm>
            <a:off x="4959666" y="2626775"/>
            <a:ext cx="1404208"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err="1" smtClean="0">
                <a:solidFill>
                  <a:schemeClr val="tx2"/>
                </a:solidFill>
                <a:ea typeface="ＭＳ Ｐゴシック" pitchFamily="34" charset="-128"/>
              </a:rPr>
              <a:t>Lähi</a:t>
            </a:r>
            <a:r>
              <a:rPr lang="fi-FI" sz="1050" dirty="0" smtClean="0">
                <a:solidFill>
                  <a:schemeClr val="tx2"/>
                </a:solidFill>
                <a:ea typeface="ＭＳ Ｐゴシック" pitchFamily="34" charset="-128"/>
              </a:rPr>
              <a:t>- ja Keski-Itä</a:t>
            </a:r>
            <a:endParaRPr lang="fi-FI" sz="1050" dirty="0">
              <a:solidFill>
                <a:schemeClr val="tx2"/>
              </a:solidFill>
              <a:ea typeface="ＭＳ Ｐゴシック" pitchFamily="34" charset="-128"/>
            </a:endParaRPr>
          </a:p>
          <a:p>
            <a:r>
              <a:rPr lang="fi-FI" sz="1050" dirty="0" smtClean="0">
                <a:solidFill>
                  <a:schemeClr val="tx2"/>
                </a:solidFill>
                <a:ea typeface="ＭＳ Ｐゴシック" pitchFamily="34" charset="-128"/>
              </a:rPr>
              <a:t>0,7 mrd</a:t>
            </a:r>
            <a:r>
              <a:rPr lang="fi-FI" sz="1050" dirty="0">
                <a:solidFill>
                  <a:schemeClr val="tx2"/>
                </a:solidFill>
                <a:ea typeface="ＭＳ Ｐゴシック" pitchFamily="34" charset="-128"/>
              </a:rPr>
              <a:t>. €</a:t>
            </a:r>
          </a:p>
          <a:p>
            <a:r>
              <a:rPr lang="fi-FI" sz="1050" dirty="0" smtClean="0">
                <a:solidFill>
                  <a:schemeClr val="tx2"/>
                </a:solidFill>
                <a:ea typeface="ＭＳ Ｐゴシック" pitchFamily="34" charset="-128"/>
              </a:rPr>
              <a:t>2,5 %</a:t>
            </a:r>
            <a:endParaRPr lang="fi-FI" sz="1050" dirty="0">
              <a:solidFill>
                <a:schemeClr val="tx2"/>
              </a:solidFill>
              <a:ea typeface="ＭＳ Ｐゴシック" pitchFamily="34" charset="-128"/>
            </a:endParaRPr>
          </a:p>
        </p:txBody>
      </p:sp>
      <p:sp>
        <p:nvSpPr>
          <p:cNvPr id="27" name="Suorakulmio 26"/>
          <p:cNvSpPr/>
          <p:nvPr/>
        </p:nvSpPr>
        <p:spPr>
          <a:xfrm>
            <a:off x="6738009" y="2309328"/>
            <a:ext cx="945733" cy="577081"/>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txBody>
          <a:bodyPr wrap="square">
            <a:spAutoFit/>
          </a:bodyPr>
          <a:lstStyle/>
          <a:p>
            <a:r>
              <a:rPr lang="fi-FI" sz="1050" dirty="0" smtClean="0">
                <a:solidFill>
                  <a:schemeClr val="tx2"/>
                </a:solidFill>
                <a:ea typeface="ＭＳ Ｐゴシック" pitchFamily="34" charset="-128"/>
              </a:rPr>
              <a:t>Aasia</a:t>
            </a:r>
            <a:endParaRPr lang="fi-FI" sz="1050" dirty="0">
              <a:solidFill>
                <a:schemeClr val="tx2"/>
              </a:solidFill>
              <a:ea typeface="ＭＳ Ｐゴシック" pitchFamily="34" charset="-128"/>
            </a:endParaRPr>
          </a:p>
          <a:p>
            <a:r>
              <a:rPr lang="fi-FI" sz="1050" dirty="0" smtClean="0">
                <a:solidFill>
                  <a:schemeClr val="tx2"/>
                </a:solidFill>
                <a:ea typeface="ＭＳ Ｐゴシック" pitchFamily="34" charset="-128"/>
              </a:rPr>
              <a:t>3,8 mrd</a:t>
            </a:r>
            <a:r>
              <a:rPr lang="fi-FI" sz="1050" dirty="0">
                <a:solidFill>
                  <a:schemeClr val="tx2"/>
                </a:solidFill>
                <a:ea typeface="ＭＳ Ｐゴシック" pitchFamily="34" charset="-128"/>
              </a:rPr>
              <a:t>. €</a:t>
            </a:r>
          </a:p>
          <a:p>
            <a:r>
              <a:rPr lang="fi-FI" sz="1050" dirty="0" smtClean="0">
                <a:solidFill>
                  <a:schemeClr val="tx2"/>
                </a:solidFill>
                <a:ea typeface="ＭＳ Ｐゴシック" pitchFamily="34" charset="-128"/>
              </a:rPr>
              <a:t>14,4 %</a:t>
            </a:r>
            <a:endParaRPr lang="fi-FI" sz="1050" dirty="0">
              <a:solidFill>
                <a:schemeClr val="tx2"/>
              </a:solidFill>
              <a:ea typeface="ＭＳ Ｐゴシック" pitchFamily="34" charset="-128"/>
            </a:endParaRPr>
          </a:p>
        </p:txBody>
      </p:sp>
    </p:spTree>
    <p:extLst>
      <p:ext uri="{BB962C8B-B14F-4D97-AF65-F5344CB8AC3E}">
        <p14:creationId xmlns:p14="http://schemas.microsoft.com/office/powerpoint/2010/main" val="2445109880"/>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1999" y="282150"/>
            <a:ext cx="8143259" cy="648000"/>
          </a:xfrm>
        </p:spPr>
        <p:txBody>
          <a:bodyPr/>
          <a:lstStyle/>
          <a:p>
            <a:r>
              <a:rPr lang="fi-FI" spc="-60" dirty="0"/>
              <a:t>Suomen henkilöstön vähenemisestä huolimatta teknologiateollisuus rekrytoi* 14 000 uutta osaajaa tammi-kesäkuussa, kaksi kolmasosaa pk-yrityksissä</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50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5542169" cy="306614"/>
          </a:xfrm>
        </p:spPr>
        <p:txBody>
          <a:bodyPr/>
          <a:lstStyle/>
          <a:p>
            <a:r>
              <a:rPr lang="fi-FI" dirty="0"/>
              <a:t>Lähde: Teknologiateollisuus ry:n henkilöstötiedustelu</a:t>
            </a:r>
          </a:p>
          <a:p>
            <a:r>
              <a:rPr lang="fi-FI" dirty="0"/>
              <a:t>*) Rekrytoinneilla tarkoitetaan henkilöstön lisäämistä sekä eläkkeelle siirtyvien ja työpaikkaa vaihtavien korvaamista</a:t>
            </a:r>
          </a:p>
          <a:p>
            <a:endParaRPr lang="fi-FI" dirty="0"/>
          </a:p>
        </p:txBody>
      </p:sp>
      <p:graphicFrame>
        <p:nvGraphicFramePr>
          <p:cNvPr id="9" name="Sisällön paikkamerkki 7"/>
          <p:cNvGraphicFramePr>
            <a:graphicFrameLocks noGrp="1"/>
          </p:cNvGraphicFramePr>
          <p:nvPr>
            <p:ph sz="quarter" idx="17"/>
            <p:extLst>
              <p:ext uri="{D42A27DB-BD31-4B8C-83A1-F6EECF244321}">
                <p14:modId xmlns:p14="http://schemas.microsoft.com/office/powerpoint/2010/main" val="2137770526"/>
              </p:ext>
            </p:extLst>
          </p:nvPr>
        </p:nvGraphicFramePr>
        <p:xfrm>
          <a:off x="381000" y="1404938"/>
          <a:ext cx="8391525" cy="32400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233507"/>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Yhteenveto teknologiateollisuuden tilanteesta Suomessa ja syksyn 2016 näkymistä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51</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6" name="Sisällön paikkamerkki 5"/>
          <p:cNvSpPr>
            <a:spLocks noGrp="1"/>
          </p:cNvSpPr>
          <p:nvPr>
            <p:ph sz="quarter" idx="17"/>
          </p:nvPr>
        </p:nvSpPr>
        <p:spPr>
          <a:xfrm>
            <a:off x="1111510" y="1224757"/>
            <a:ext cx="7024545" cy="3541712"/>
          </a:xfrm>
        </p:spPr>
        <p:txBody>
          <a:bodyPr>
            <a:normAutofit/>
          </a:bodyPr>
          <a:lstStyle/>
          <a:p>
            <a:pPr marL="285750" indent="-285750">
              <a:lnSpc>
                <a:spcPct val="90000"/>
              </a:lnSpc>
              <a:buFont typeface="Arial" panose="020B0604020202020204" pitchFamily="34" charset="0"/>
              <a:buChar char="•"/>
            </a:pPr>
            <a:r>
              <a:rPr lang="fi-FI" sz="1200" dirty="0"/>
              <a:t>Liikevaihto Suomessa kasvoi hieman vuonna 2015. </a:t>
            </a:r>
            <a:r>
              <a:rPr lang="fi-FI" sz="1200" dirty="0" smtClean="0"/>
              <a:t>Tammi-kesäkuussa </a:t>
            </a:r>
            <a:r>
              <a:rPr lang="fi-FI" sz="1200" dirty="0"/>
              <a:t>liikevaihto oli kolme prosenttia pienempi kuin viime vuonna samaan aikaan.      </a:t>
            </a:r>
          </a:p>
          <a:p>
            <a:pPr marL="285750" indent="-285750">
              <a:lnSpc>
                <a:spcPct val="90000"/>
              </a:lnSpc>
              <a:buFont typeface="Arial" panose="020B0604020202020204" pitchFamily="34" charset="0"/>
              <a:buChar char="•"/>
            </a:pPr>
            <a:r>
              <a:rPr lang="fi-FI" sz="1200" dirty="0"/>
              <a:t>Alan yritykset Suomessa saivat uusia tilauksia </a:t>
            </a:r>
            <a:r>
              <a:rPr lang="fi-FI" sz="1200" dirty="0" err="1"/>
              <a:t>huhti</a:t>
            </a:r>
            <a:r>
              <a:rPr lang="fi-FI" sz="1200" dirty="0"/>
              <a:t>-kesäkuussa euromääräisesti 24 prosenttia vähemmän kuin vastaavalla ajanjaksolla vuonna 2015 ja kolme prosenttia vähemmän kuin tammi-maaliskuussa. Viime vuoden vertailujaksolle ajoittui merkittävä laivatilaus.   </a:t>
            </a:r>
          </a:p>
          <a:p>
            <a:pPr marL="285750" indent="-285750">
              <a:lnSpc>
                <a:spcPct val="90000"/>
              </a:lnSpc>
              <a:buFont typeface="Arial" panose="020B0604020202020204" pitchFamily="34" charset="0"/>
              <a:buChar char="•"/>
            </a:pPr>
            <a:r>
              <a:rPr lang="fi-FI" sz="1200" dirty="0"/>
              <a:t>Tilauskannan arvo oli kesäkuun lopussa neljä prosenttia suurempi kuin samaan aikaan vuonna 2015, mutta kuusi prosenttia pienempi kuin maaliskuun lopussa. </a:t>
            </a:r>
          </a:p>
          <a:p>
            <a:pPr marL="285750" indent="-285750">
              <a:lnSpc>
                <a:spcPct val="90000"/>
              </a:lnSpc>
              <a:buFont typeface="Arial" panose="020B0604020202020204" pitchFamily="34" charset="0"/>
              <a:buChar char="•"/>
            </a:pPr>
            <a:r>
              <a:rPr lang="fi-FI" sz="1200" dirty="0"/>
              <a:t>Teknologiateollisuuden liikevaihto on syksyllä 2016 samalla tai hieman alemmalla tasolla kuin viime vuonna vastaavaan aikaan.  </a:t>
            </a:r>
          </a:p>
          <a:p>
            <a:pPr marL="285750" indent="-285750">
              <a:lnSpc>
                <a:spcPct val="90000"/>
              </a:lnSpc>
              <a:buFont typeface="Arial" panose="020B0604020202020204" pitchFamily="34" charset="0"/>
              <a:buChar char="•"/>
            </a:pPr>
            <a:r>
              <a:rPr lang="fi-FI" sz="1200" dirty="0"/>
              <a:t>Teknologiateollisuuden henkilöstön kokonaisvahvuus Suomessa väheni tammi-kesäkuussa noin prosentin eli 3 000:lla verrattuna vuoden 2015 keskiarvoon. Henkilöstöä oli 286 000 kesäkuun lopussa. Tämän lisäksi kesätyöntekijöitä on ollut        14 000. Lomautusjärjestelyjen piirissä oli 16 000 henkilöä kesäkuun lopussa. </a:t>
            </a:r>
          </a:p>
          <a:p>
            <a:pPr marL="285750" indent="-285750">
              <a:lnSpc>
                <a:spcPct val="90000"/>
              </a:lnSpc>
              <a:buFont typeface="Arial" panose="020B0604020202020204" pitchFamily="34" charset="0"/>
              <a:buChar char="•"/>
            </a:pPr>
            <a:r>
              <a:rPr lang="fi-FI" sz="1200" dirty="0"/>
              <a:t>Alan yritykset rekrytoivat uutta henkilöstöä tammi-kesäkuussa runsaat 14 000. Henkilöstöä joko lisättiin tai korvattiin eläkkeelle siirtyneitä ja työpaikan vaihtaneita. Rekrytoinneista kaksi kolmasosaa toteutui pk-yrityksissä.   </a:t>
            </a:r>
          </a:p>
          <a:p>
            <a:pPr marL="285750" indent="-285750">
              <a:buFont typeface="Arial" panose="020B0604020202020204" pitchFamily="34" charset="0"/>
              <a:buChar char="•"/>
            </a:pPr>
            <a:endParaRPr lang="fi-FI" sz="1200" dirty="0"/>
          </a:p>
        </p:txBody>
      </p:sp>
    </p:spTree>
    <p:extLst>
      <p:ext uri="{BB962C8B-B14F-4D97-AF65-F5344CB8AC3E}">
        <p14:creationId xmlns:p14="http://schemas.microsoft.com/office/powerpoint/2010/main" val="2920584194"/>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52</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5866174" cy="327831"/>
          </a:xfrm>
        </p:spPr>
        <p:txBody>
          <a:bodyPr/>
          <a:lstStyle/>
          <a:p>
            <a:r>
              <a:rPr lang="fi-FI" dirty="0"/>
              <a:t>*) Välituotekäyttö koostuu tuotantoprosessissa panoksina kulutettavien tavaroiden ja palveluiden arvosta, pl. kiinteät varat. </a:t>
            </a:r>
          </a:p>
          <a:p>
            <a:r>
              <a:rPr lang="fi-FI" dirty="0"/>
              <a:t>Lähde: Tilastokeskus, Panos-tuotos –laskelmat 2012</a:t>
            </a:r>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Teknologiateollisuuden liikevaihdosta Suomessa noin kolmannes on </a:t>
            </a:r>
            <a:r>
              <a:rPr lang="fi-FI" dirty="0" smtClean="0"/>
              <a:t>alihankintaa </a:t>
            </a:r>
          </a:p>
          <a:p>
            <a:pPr>
              <a:lnSpc>
                <a:spcPct val="100000"/>
              </a:lnSpc>
              <a:spcBef>
                <a:spcPts val="0"/>
              </a:spcBef>
            </a:pPr>
            <a:r>
              <a:rPr lang="fi-FI" sz="1200" b="0" dirty="0"/>
              <a:t>Teknologiateollisuuden tuotteiden käyttö välituotteina* eri toimialoilla Suomessa </a:t>
            </a:r>
            <a:endParaRPr lang="fi-FI" dirty="0"/>
          </a:p>
        </p:txBody>
      </p:sp>
      <p:graphicFrame>
        <p:nvGraphicFramePr>
          <p:cNvPr id="9" name="Object 2"/>
          <p:cNvGraphicFramePr>
            <a:graphicFrameLocks noGrp="1" noChangeAspect="1"/>
          </p:cNvGraphicFramePr>
          <p:nvPr>
            <p:ph sz="quarter" idx="17"/>
            <p:extLst>
              <p:ext uri="{D42A27DB-BD31-4B8C-83A1-F6EECF244321}">
                <p14:modId xmlns:p14="http://schemas.microsoft.com/office/powerpoint/2010/main" val="3254004933"/>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5629343"/>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53</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5909318" cy="415926"/>
          </a:xfrm>
        </p:spPr>
        <p:txBody>
          <a:bodyPr/>
          <a:lstStyle/>
          <a:p>
            <a:r>
              <a:rPr lang="fi-FI" dirty="0"/>
              <a:t>*) Välituotekäyttö koostuu tuotantoprosessissa panoksina kulutettavien tavaroiden ja palveluiden arvosta, pl. kiinteät varat. </a:t>
            </a:r>
          </a:p>
          <a:p>
            <a:r>
              <a:rPr lang="fi-FI" dirty="0"/>
              <a:t>Lähde: Tilastokeskus, Panos-tuotos –laskelmat 2012</a:t>
            </a:r>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Teknologiateollisuuden työpaikoista Suomessa puolet suuntautuu alihankintaan</a:t>
            </a:r>
          </a:p>
          <a:p>
            <a:pPr>
              <a:lnSpc>
                <a:spcPct val="100000"/>
              </a:lnSpc>
              <a:spcBef>
                <a:spcPts val="0"/>
              </a:spcBef>
            </a:pPr>
            <a:r>
              <a:rPr lang="fi-FI" sz="1200" b="0" dirty="0"/>
              <a:t>Suomessa valmistettujen välituotteiden* tuomat välittömät työpaikat Suomessa </a:t>
            </a:r>
            <a:endParaRPr lang="fi-FI" dirty="0"/>
          </a:p>
        </p:txBody>
      </p:sp>
      <p:graphicFrame>
        <p:nvGraphicFramePr>
          <p:cNvPr id="9" name="Object 2"/>
          <p:cNvGraphicFramePr>
            <a:graphicFrameLocks noGrp="1" noChangeAspect="1"/>
          </p:cNvGraphicFramePr>
          <p:nvPr>
            <p:ph sz="quarter" idx="17"/>
            <p:extLst>
              <p:ext uri="{D42A27DB-BD31-4B8C-83A1-F6EECF244321}">
                <p14:modId xmlns:p14="http://schemas.microsoft.com/office/powerpoint/2010/main" val="2394648985"/>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2062470"/>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noAutofit/>
          </a:bodyPr>
          <a:lstStyle/>
          <a:p>
            <a:pPr>
              <a:lnSpc>
                <a:spcPct val="100000"/>
              </a:lnSpc>
            </a:pPr>
            <a:r>
              <a:rPr lang="fi-FI" sz="3200" dirty="0" smtClean="0"/>
              <a:t>Suomen talouskasvu on investointien ja viennin varassa</a:t>
            </a:r>
            <a:endParaRPr lang="fi-FI" sz="3200"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54</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Tree>
    <p:extLst>
      <p:ext uri="{BB962C8B-B14F-4D97-AF65-F5344CB8AC3E}">
        <p14:creationId xmlns:p14="http://schemas.microsoft.com/office/powerpoint/2010/main" val="205350397"/>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55</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11" name="Sisällön paikkamerkki 10"/>
          <p:cNvSpPr>
            <a:spLocks noGrp="1"/>
          </p:cNvSpPr>
          <p:nvPr>
            <p:ph idx="1"/>
          </p:nvPr>
        </p:nvSpPr>
        <p:spPr>
          <a:xfrm>
            <a:off x="4449254" y="1686114"/>
            <a:ext cx="3499200" cy="2894345"/>
          </a:xfrm>
        </p:spPr>
        <p:txBody>
          <a:bodyPr>
            <a:noAutofit/>
          </a:bodyPr>
          <a:lstStyle/>
          <a:p>
            <a:pPr>
              <a:lnSpc>
                <a:spcPct val="100000"/>
              </a:lnSpc>
            </a:pPr>
            <a:r>
              <a:rPr lang="fi-FI" sz="1300" dirty="0"/>
              <a:t>Sääntelyä pitää purkaa ja julkisen sektorin palveluita sujuvoittaa. </a:t>
            </a:r>
          </a:p>
          <a:p>
            <a:pPr>
              <a:lnSpc>
                <a:spcPct val="100000"/>
              </a:lnSpc>
            </a:pPr>
            <a:r>
              <a:rPr lang="fi-FI" sz="1300" dirty="0"/>
              <a:t>Tuottavuusloikkaa </a:t>
            </a:r>
            <a:r>
              <a:rPr lang="fi-FI" sz="1300" dirty="0" err="1"/>
              <a:t>digitalisaation</a:t>
            </a:r>
            <a:r>
              <a:rPr lang="fi-FI" sz="1300" dirty="0"/>
              <a:t> avulla tarvitaan.</a:t>
            </a:r>
          </a:p>
          <a:p>
            <a:pPr>
              <a:lnSpc>
                <a:spcPct val="100000"/>
              </a:lnSpc>
            </a:pPr>
            <a:r>
              <a:rPr lang="fi-FI" sz="1300" dirty="0"/>
              <a:t>Yritysverojärjestelmä on ajanmukaistettava.</a:t>
            </a:r>
          </a:p>
          <a:p>
            <a:pPr>
              <a:lnSpc>
                <a:spcPct val="100000"/>
              </a:lnSpc>
            </a:pPr>
            <a:r>
              <a:rPr lang="fi-FI" sz="1300" dirty="0"/>
              <a:t>Työmarkkinaratkaisuilla on palautettava kustannuskilpailukyky.</a:t>
            </a:r>
          </a:p>
          <a:p>
            <a:pPr lvl="1">
              <a:lnSpc>
                <a:spcPct val="100000"/>
              </a:lnSpc>
            </a:pPr>
            <a:r>
              <a:rPr lang="fi-FI" sz="1100" dirty="0"/>
              <a:t>Neuvottelu- ja sopimusjärjestelmä remontoitava vastaamaan kilpailijamaita, yrityskohtaisuutta lisättävä oleellisesti. </a:t>
            </a:r>
          </a:p>
          <a:p>
            <a:pPr>
              <a:lnSpc>
                <a:spcPct val="100000"/>
              </a:lnSpc>
            </a:pPr>
            <a:endParaRPr lang="fi-FI" sz="1300" dirty="0"/>
          </a:p>
          <a:p>
            <a:pPr>
              <a:lnSpc>
                <a:spcPct val="100000"/>
              </a:lnSpc>
            </a:pPr>
            <a:endParaRPr lang="fi-FI" sz="1300" dirty="0"/>
          </a:p>
        </p:txBody>
      </p:sp>
      <p:sp>
        <p:nvSpPr>
          <p:cNvPr id="12" name="Tekstin paikkamerkki 11"/>
          <p:cNvSpPr>
            <a:spLocks noGrp="1"/>
          </p:cNvSpPr>
          <p:nvPr>
            <p:ph type="body" sz="quarter" idx="17"/>
          </p:nvPr>
        </p:nvSpPr>
        <p:spPr>
          <a:xfrm>
            <a:off x="1072800" y="951725"/>
            <a:ext cx="7171200" cy="367183"/>
          </a:xfrm>
        </p:spPr>
        <p:txBody>
          <a:bodyPr/>
          <a:lstStyle/>
          <a:p>
            <a:r>
              <a:rPr lang="fi-FI" dirty="0"/>
              <a:t>Elinkeinoelämän usko Suomeen on palautettava</a:t>
            </a:r>
          </a:p>
        </p:txBody>
      </p:sp>
      <p:sp>
        <p:nvSpPr>
          <p:cNvPr id="14" name="Sisällön paikkamerkki 13"/>
          <p:cNvSpPr>
            <a:spLocks noGrp="1"/>
          </p:cNvSpPr>
          <p:nvPr>
            <p:ph idx="19"/>
          </p:nvPr>
        </p:nvSpPr>
        <p:spPr>
          <a:xfrm>
            <a:off x="1072800" y="1702783"/>
            <a:ext cx="3499200" cy="2894345"/>
          </a:xfrm>
        </p:spPr>
        <p:txBody>
          <a:bodyPr>
            <a:noAutofit/>
          </a:bodyPr>
          <a:lstStyle/>
          <a:p>
            <a:pPr>
              <a:lnSpc>
                <a:spcPct val="100000"/>
              </a:lnSpc>
            </a:pPr>
            <a:r>
              <a:rPr lang="fi-FI" sz="1300" dirty="0"/>
              <a:t>Rakenneuudistukset välttämättömiä julkisen talouden tasapainottamiseksi.</a:t>
            </a:r>
          </a:p>
          <a:p>
            <a:pPr lvl="1">
              <a:lnSpc>
                <a:spcPct val="100000"/>
              </a:lnSpc>
            </a:pPr>
            <a:r>
              <a:rPr lang="fi-FI" sz="1000" dirty="0"/>
              <a:t>Kuitenkin tarvitaan panostuksia kasvuun, osaamiseen ja uudistumiseen.</a:t>
            </a:r>
          </a:p>
          <a:p>
            <a:pPr lvl="1">
              <a:lnSpc>
                <a:spcPct val="100000"/>
              </a:lnSpc>
            </a:pPr>
            <a:r>
              <a:rPr lang="fi-FI" sz="1000" dirty="0"/>
              <a:t>Koulutuksen tulee vastata paremmin yritysten tarpeisiin.</a:t>
            </a:r>
          </a:p>
          <a:p>
            <a:pPr lvl="1">
              <a:lnSpc>
                <a:spcPct val="100000"/>
              </a:lnSpc>
            </a:pPr>
            <a:r>
              <a:rPr lang="fi-FI" sz="1000" dirty="0" err="1"/>
              <a:t>T&amp;k-investoinnit</a:t>
            </a:r>
            <a:r>
              <a:rPr lang="fi-FI" sz="1000" dirty="0"/>
              <a:t> saatava uudelleen kasvuun.</a:t>
            </a:r>
          </a:p>
          <a:p>
            <a:pPr lvl="1">
              <a:lnSpc>
                <a:spcPct val="100000"/>
              </a:lnSpc>
            </a:pPr>
            <a:r>
              <a:rPr lang="fi-FI" sz="1000" dirty="0"/>
              <a:t>Liikennekaari.</a:t>
            </a:r>
          </a:p>
          <a:p>
            <a:pPr>
              <a:lnSpc>
                <a:spcPct val="100000"/>
              </a:lnSpc>
            </a:pPr>
            <a:r>
              <a:rPr lang="fi-FI" sz="1300" dirty="0"/>
              <a:t>Elinkeinoelämälle ei enää yhtään EU-tason tai kansallisen tason lisärasitetta, jolla heikennetään kilpailukykyä.</a:t>
            </a:r>
          </a:p>
          <a:p>
            <a:pPr>
              <a:lnSpc>
                <a:spcPct val="100000"/>
              </a:lnSpc>
            </a:pPr>
            <a:endParaRPr lang="fi-FI" sz="1300" dirty="0"/>
          </a:p>
        </p:txBody>
      </p:sp>
    </p:spTree>
    <p:extLst>
      <p:ext uri="{BB962C8B-B14F-4D97-AF65-F5344CB8AC3E}">
        <p14:creationId xmlns:p14="http://schemas.microsoft.com/office/powerpoint/2010/main" val="586560096"/>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p:txBody>
          <a:bodyPr/>
          <a:lstStyle/>
          <a:p>
            <a:r>
              <a:rPr lang="fi-FI" dirty="0"/>
              <a:t>Teknologia-, metsä- ja kemianteollisuus </a:t>
            </a:r>
            <a:r>
              <a:rPr lang="fi-FI" dirty="0" smtClean="0"/>
              <a:t/>
            </a:r>
            <a:br>
              <a:rPr lang="fi-FI" dirty="0" smtClean="0"/>
            </a:br>
            <a:r>
              <a:rPr lang="fi-FI" dirty="0" smtClean="0"/>
              <a:t>tuovat 80 </a:t>
            </a:r>
            <a:r>
              <a:rPr lang="fi-FI" dirty="0"/>
              <a:t>% Suomen </a:t>
            </a:r>
            <a:r>
              <a:rPr lang="fi-FI" dirty="0" smtClean="0"/>
              <a:t>vientituloista</a:t>
            </a:r>
          </a:p>
          <a:p>
            <a:pPr>
              <a:lnSpc>
                <a:spcPct val="100000"/>
              </a:lnSpc>
              <a:spcBef>
                <a:spcPts val="0"/>
              </a:spcBef>
            </a:pPr>
            <a:r>
              <a:rPr lang="fi-FI" sz="1400" b="0" dirty="0" smtClean="0"/>
              <a:t>Tavara- </a:t>
            </a:r>
            <a:r>
              <a:rPr lang="fi-FI" sz="1400" b="0" dirty="0"/>
              <a:t>ja palveluvienti: miljardia euroa ja osuus Suomen viennistä 2015</a:t>
            </a:r>
            <a:endParaRPr lang="fi-FI" sz="1400" b="0" dirty="0" smtClean="0"/>
          </a:p>
          <a:p>
            <a:endParaRPr lang="fi-FI" dirty="0"/>
          </a:p>
        </p:txBody>
      </p:sp>
      <p:sp>
        <p:nvSpPr>
          <p:cNvPr id="2" name="Dian numeron paikkamerkki 1"/>
          <p:cNvSpPr>
            <a:spLocks noGrp="1"/>
          </p:cNvSpPr>
          <p:nvPr>
            <p:ph type="sldNum" sz="quarter" idx="12"/>
          </p:nvPr>
        </p:nvSpPr>
        <p:spPr/>
        <p:txBody>
          <a:bodyPr/>
          <a:lstStyle/>
          <a:p>
            <a:fld id="{6FCB6B90-8271-4E8F-82C1-E646FBB48A2E}" type="slidenum">
              <a:rPr lang="fi-FI" smtClean="0">
                <a:solidFill>
                  <a:srgbClr val="29282E"/>
                </a:solidFill>
              </a:rPr>
              <a:pPr/>
              <a:t>56</a:t>
            </a:fld>
            <a:endParaRPr lang="fi-FI" dirty="0">
              <a:solidFill>
                <a:srgbClr val="29282E"/>
              </a:solidFill>
            </a:endParaRPr>
          </a:p>
        </p:txBody>
      </p:sp>
      <p:sp>
        <p:nvSpPr>
          <p:cNvPr id="3" name="Päivämäärän paikkamerkki 2"/>
          <p:cNvSpPr>
            <a:spLocks noGrp="1"/>
          </p:cNvSpPr>
          <p:nvPr>
            <p:ph type="dt" sz="half" idx="10"/>
          </p:nvPr>
        </p:nvSpPr>
        <p:spPr/>
        <p:txBody>
          <a:bodyPr/>
          <a:lstStyle/>
          <a:p>
            <a:fld id="{1F9AB61F-25F5-4BAC-AFD2-7CF6AA8759C3}" type="datetime1">
              <a:rPr lang="fi-FI" smtClean="0">
                <a:solidFill>
                  <a:srgbClr val="29282E"/>
                </a:solidFill>
              </a:rPr>
              <a:pPr/>
              <a:t>21.9.2016</a:t>
            </a:fld>
            <a:endParaRPr lang="fi-FI" dirty="0">
              <a:solidFill>
                <a:srgbClr val="29282E"/>
              </a:solidFill>
            </a:endParaRPr>
          </a:p>
        </p:txBody>
      </p:sp>
      <p:sp>
        <p:nvSpPr>
          <p:cNvPr id="4" name="Alatunnisteen paikkamerkki 3"/>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10" name="Tekstin paikkamerkki 9"/>
          <p:cNvSpPr>
            <a:spLocks noGrp="1"/>
          </p:cNvSpPr>
          <p:nvPr>
            <p:ph type="body" sz="quarter" idx="18"/>
          </p:nvPr>
        </p:nvSpPr>
        <p:spPr>
          <a:xfrm>
            <a:off x="2334682" y="4727574"/>
            <a:ext cx="4462630" cy="165163"/>
          </a:xfrm>
        </p:spPr>
        <p:txBody>
          <a:bodyPr/>
          <a:lstStyle/>
          <a:p>
            <a:r>
              <a:rPr lang="fi-FI" dirty="0"/>
              <a:t>Lähde: Tulli, Tilastokeskus: kansantalouden tilinpito, palvelujen ulkomaankauppa</a:t>
            </a:r>
          </a:p>
          <a:p>
            <a:endParaRPr lang="fi-FI" dirty="0"/>
          </a:p>
        </p:txBody>
      </p:sp>
      <p:graphicFrame>
        <p:nvGraphicFramePr>
          <p:cNvPr id="11" name="Sisällön paikkamerkki 6"/>
          <p:cNvGraphicFramePr>
            <a:graphicFrameLocks/>
          </p:cNvGraphicFramePr>
          <p:nvPr>
            <p:extLst/>
          </p:nvPr>
        </p:nvGraphicFramePr>
        <p:xfrm>
          <a:off x="758540" y="1090873"/>
          <a:ext cx="7669177" cy="37192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3078409"/>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57</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246149" cy="133351"/>
          </a:xfrm>
        </p:spPr>
        <p:txBody>
          <a:bodyPr/>
          <a:lstStyle/>
          <a:p>
            <a:r>
              <a:rPr lang="fi-FI" dirty="0"/>
              <a:t>Lähde: Tullihallitus, Tilastokeskus: kansantalouden tilinpito, palvelujen ulkomaankauppa </a:t>
            </a:r>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Teknologia-, metsä- ja kemianteollisuus tuovat </a:t>
            </a:r>
            <a:r>
              <a:rPr lang="fi-FI" dirty="0" smtClean="0"/>
              <a:t/>
            </a:r>
            <a:br>
              <a:rPr lang="fi-FI" dirty="0" smtClean="0"/>
            </a:br>
            <a:r>
              <a:rPr lang="fi-FI" dirty="0" smtClean="0"/>
              <a:t>80 </a:t>
            </a:r>
            <a:r>
              <a:rPr lang="fi-FI" dirty="0"/>
              <a:t>% Suomen </a:t>
            </a:r>
            <a:r>
              <a:rPr lang="fi-FI" dirty="0" smtClean="0"/>
              <a:t>vientituloista</a:t>
            </a:r>
          </a:p>
          <a:p>
            <a:pPr>
              <a:lnSpc>
                <a:spcPct val="100000"/>
              </a:lnSpc>
              <a:spcBef>
                <a:spcPts val="0"/>
              </a:spcBef>
            </a:pPr>
            <a:r>
              <a:rPr lang="fi-FI" sz="1400" b="0" dirty="0"/>
              <a:t>Peliteollisuus on kompensoinut elektroniikkateollisuuden palveluviennin vähenemisen</a:t>
            </a:r>
            <a:endParaRPr lang="fi-FI" sz="1400" b="0" dirty="0" smtClean="0"/>
          </a:p>
          <a:p>
            <a:endParaRPr lang="fi-FI" dirty="0"/>
          </a:p>
        </p:txBody>
      </p:sp>
      <p:graphicFrame>
        <p:nvGraphicFramePr>
          <p:cNvPr id="9" name="Sisällön paikkamerkki 6"/>
          <p:cNvGraphicFramePr>
            <a:graphicFrameLocks noGrp="1"/>
          </p:cNvGraphicFramePr>
          <p:nvPr>
            <p:ph idx="4294967295"/>
            <p:extLst/>
          </p:nvPr>
        </p:nvGraphicFramePr>
        <p:xfrm>
          <a:off x="216694" y="1180832"/>
          <a:ext cx="8382754" cy="375845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6814251"/>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58</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34682" y="4727574"/>
            <a:ext cx="4051746" cy="165163"/>
          </a:xfrm>
        </p:spPr>
        <p:txBody>
          <a:bodyPr/>
          <a:lstStyle/>
          <a:p>
            <a:r>
              <a:rPr lang="fi-FI" dirty="0"/>
              <a:t>Lähde: Tilastokeskus: Kansantalouden tilinpito, Palvelujen ulkomaankauppa </a:t>
            </a:r>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Teknologia-, metsä- ja kemianteollisuus </a:t>
            </a:r>
            <a:r>
              <a:rPr lang="fi-FI" dirty="0" smtClean="0"/>
              <a:t/>
            </a:r>
            <a:br>
              <a:rPr lang="fi-FI" dirty="0" smtClean="0"/>
            </a:br>
            <a:r>
              <a:rPr lang="fi-FI" dirty="0" smtClean="0"/>
              <a:t>tuovat 60 </a:t>
            </a:r>
            <a:r>
              <a:rPr lang="fi-FI" dirty="0"/>
              <a:t>% Suomen </a:t>
            </a:r>
            <a:r>
              <a:rPr lang="fi-FI" dirty="0" smtClean="0"/>
              <a:t>palveluviennin tuloista</a:t>
            </a:r>
          </a:p>
          <a:p>
            <a:pPr>
              <a:lnSpc>
                <a:spcPct val="100000"/>
              </a:lnSpc>
              <a:spcBef>
                <a:spcPts val="0"/>
              </a:spcBef>
            </a:pPr>
            <a:r>
              <a:rPr lang="fi-FI" sz="1200" b="0" dirty="0"/>
              <a:t>Peliteollisuus on kompensoinut elektroniikkateollisuuden palveluviennin vähenemisen</a:t>
            </a:r>
            <a:endParaRPr lang="fi-FI" sz="1200" b="0" dirty="0" smtClean="0"/>
          </a:p>
          <a:p>
            <a:endParaRPr lang="fi-FI" dirty="0"/>
          </a:p>
        </p:txBody>
      </p:sp>
      <p:graphicFrame>
        <p:nvGraphicFramePr>
          <p:cNvPr id="8" name="Sisällön paikkamerkki 6"/>
          <p:cNvGraphicFramePr>
            <a:graphicFrameLocks noGrp="1"/>
          </p:cNvGraphicFramePr>
          <p:nvPr>
            <p:ph sz="quarter" idx="17"/>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66101362"/>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59</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r>
              <a:rPr lang="fi-FI" dirty="0"/>
              <a:t>, </a:t>
            </a:r>
            <a:r>
              <a:rPr lang="fi-FI" dirty="0" err="1"/>
              <a:t>Eurostat</a:t>
            </a:r>
            <a:endParaRPr lang="fi-FI" dirty="0"/>
          </a:p>
          <a:p>
            <a:endParaRPr lang="fi-FI" dirty="0"/>
          </a:p>
        </p:txBody>
      </p:sp>
      <p:sp>
        <p:nvSpPr>
          <p:cNvPr id="10" name="Tekstin paikkamerkki 7"/>
          <p:cNvSpPr>
            <a:spLocks noGrp="1"/>
          </p:cNvSpPr>
          <p:nvPr>
            <p:ph type="body" sz="quarter" idx="15"/>
          </p:nvPr>
        </p:nvSpPr>
        <p:spPr>
          <a:xfrm>
            <a:off x="252000" y="282150"/>
            <a:ext cx="7992000" cy="648000"/>
          </a:xfrm>
        </p:spPr>
        <p:txBody>
          <a:bodyPr/>
          <a:lstStyle/>
          <a:p>
            <a:r>
              <a:rPr lang="fi-FI" dirty="0"/>
              <a:t>Suomen vienti on romahtanut, vientituloja puuttuu noin 30 miljardia euroa vuodessa </a:t>
            </a:r>
          </a:p>
          <a:p>
            <a:pPr>
              <a:lnSpc>
                <a:spcPct val="100000"/>
              </a:lnSpc>
              <a:spcBef>
                <a:spcPts val="0"/>
              </a:spcBef>
            </a:pPr>
            <a:r>
              <a:rPr lang="fi-FI" sz="1200" b="0" dirty="0"/>
              <a:t>Teollisuus tuo 80 % Suomen vientituloista</a:t>
            </a:r>
            <a:endParaRPr lang="fi-FI" sz="1200"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409901019"/>
              </p:ext>
            </p:extLst>
          </p:nvPr>
        </p:nvGraphicFramePr>
        <p:xfrm>
          <a:off x="381000" y="1340531"/>
          <a:ext cx="8391525" cy="3286658"/>
        </p:xfrm>
        <a:graphic>
          <a:graphicData uri="http://schemas.openxmlformats.org/presentationml/2006/ole">
            <mc:AlternateContent xmlns:mc="http://schemas.openxmlformats.org/markup-compatibility/2006">
              <mc:Choice xmlns:v="urn:schemas-microsoft-com:vml" Requires="v">
                <p:oleObj spid="_x0000_s35874"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340531"/>
                        <a:ext cx="8391525" cy="3286658"/>
                      </a:xfrm>
                      <a:prstGeom prst="rect">
                        <a:avLst/>
                      </a:prstGeom>
                    </p:spPr>
                  </p:pic>
                </p:oleObj>
              </mc:Fallback>
            </mc:AlternateContent>
          </a:graphicData>
        </a:graphic>
      </p:graphicFrame>
    </p:spTree>
    <p:extLst>
      <p:ext uri="{BB962C8B-B14F-4D97-AF65-F5344CB8AC3E}">
        <p14:creationId xmlns:p14="http://schemas.microsoft.com/office/powerpoint/2010/main" val="88853298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in paikkamerkki 7"/>
          <p:cNvSpPr>
            <a:spLocks noGrp="1"/>
          </p:cNvSpPr>
          <p:nvPr>
            <p:ph type="body" sz="quarter" idx="15"/>
          </p:nvPr>
        </p:nvSpPr>
        <p:spPr>
          <a:xfrm>
            <a:off x="1072800" y="1924882"/>
            <a:ext cx="7516862" cy="1165268"/>
          </a:xfrm>
        </p:spPr>
        <p:txBody>
          <a:bodyPr>
            <a:noAutofit/>
          </a:bodyPr>
          <a:lstStyle/>
          <a:p>
            <a:r>
              <a:rPr lang="fi-FI" sz="3200" spc="-50" dirty="0" smtClean="0"/>
              <a:t>Maailmantalouden näkymät</a:t>
            </a:r>
          </a:p>
          <a:p>
            <a:endParaRPr lang="fi-FI" sz="3200" spc="-50" dirty="0" smtClean="0"/>
          </a:p>
          <a:p>
            <a:r>
              <a:rPr lang="fi-FI" sz="3200" spc="-50" dirty="0" smtClean="0"/>
              <a:t>- Suomi osana maailmantaloutta</a:t>
            </a:r>
            <a:r>
              <a:rPr lang="fi-FI" sz="3200" b="0" dirty="0" smtClean="0"/>
              <a:t> </a:t>
            </a:r>
            <a:endParaRPr lang="fi-FI" sz="3200" b="0" spc="-50" dirty="0"/>
          </a:p>
        </p:txBody>
      </p:sp>
      <p:sp>
        <p:nvSpPr>
          <p:cNvPr id="3" name="Dian numeron paikkamerkki 2"/>
          <p:cNvSpPr>
            <a:spLocks noGrp="1"/>
          </p:cNvSpPr>
          <p:nvPr>
            <p:ph type="sldNum" sz="quarter" idx="12"/>
          </p:nvPr>
        </p:nvSpPr>
        <p:spPr/>
        <p:txBody>
          <a:bodyPr/>
          <a:lstStyle/>
          <a:p>
            <a:fld id="{6FCB6B90-8271-4E8F-82C1-E646FBB48A2E}" type="slidenum">
              <a:rPr lang="fi-FI" smtClean="0"/>
              <a:pPr/>
              <a:t>6</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Tree>
    <p:extLst>
      <p:ext uri="{BB962C8B-B14F-4D97-AF65-F5344CB8AC3E}">
        <p14:creationId xmlns:p14="http://schemas.microsoft.com/office/powerpoint/2010/main" val="2927900298"/>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Suomen vienti on jäänyt kilpailijamaiden kehityksestä</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60</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r>
              <a:rPr lang="fi-FI" dirty="0"/>
              <a:t>, </a:t>
            </a:r>
            <a:r>
              <a:rPr lang="fi-FI" dirty="0" err="1"/>
              <a:t>Eurostat</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4021691006"/>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36895"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1092343374"/>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Viennin suhde bkt:hen on pudonnut merkittävästi Suomessa 2008 jälkeen</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61</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r>
              <a:rPr lang="fi-FI" dirty="0"/>
              <a:t>, </a:t>
            </a:r>
            <a:r>
              <a:rPr lang="fi-FI" dirty="0" err="1"/>
              <a:t>Eurostat</a:t>
            </a:r>
            <a:endParaRPr lang="fi-FI" dirty="0"/>
          </a:p>
          <a:p>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1640683539"/>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37919"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453913542"/>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smtClean="0"/>
              <a:t>Suomen palveluvienti </a:t>
            </a:r>
            <a:r>
              <a:rPr lang="fi-FI" dirty="0"/>
              <a:t>ei ole korvannut tavaraviennin pudotusta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62</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a:t>
            </a:r>
            <a:r>
              <a:rPr lang="fi-FI" dirty="0" err="1"/>
              <a:t>Macrobond</a:t>
            </a:r>
            <a:r>
              <a:rPr lang="fi-FI" dirty="0"/>
              <a:t>, </a:t>
            </a:r>
            <a:r>
              <a:rPr lang="fi-FI" dirty="0" err="1"/>
              <a:t>Eurostat</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2289283447"/>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38944"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4039740051"/>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pPr>
              <a:lnSpc>
                <a:spcPct val="100000"/>
              </a:lnSpc>
            </a:pPr>
            <a:r>
              <a:rPr lang="fi-FI" dirty="0"/>
              <a:t>Vienti ei kasva, koska suurimman vientisektorin tuotantokapasiteetti on supistunut jopa 20 </a:t>
            </a:r>
            <a:r>
              <a:rPr lang="fi-FI" dirty="0" smtClean="0"/>
              <a:t>%</a:t>
            </a:r>
            <a:br>
              <a:rPr lang="fi-FI" dirty="0" smtClean="0"/>
            </a:br>
            <a:r>
              <a:rPr lang="fi-FI" sz="1200" b="0" dirty="0" smtClean="0"/>
              <a:t>Investoinnit </a:t>
            </a:r>
            <a:r>
              <a:rPr lang="fi-FI" sz="1200" b="0" dirty="0"/>
              <a:t>ovat elinehto tuotannon ja viennin </a:t>
            </a:r>
            <a:r>
              <a:rPr lang="fi-FI" sz="1200" b="0" dirty="0" smtClean="0"/>
              <a:t>palautumiselle</a:t>
            </a:r>
            <a:endParaRPr lang="fi-FI" sz="1200"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63</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p:txBody>
          <a:bodyPr/>
          <a:lstStyle/>
          <a:p>
            <a:r>
              <a:rPr lang="fi-FI" dirty="0"/>
              <a:t>Lähde: </a:t>
            </a:r>
            <a:r>
              <a:rPr lang="fi-FI" dirty="0" smtClean="0"/>
              <a:t>Tilastokeskus / teollisuustuotannon volyymi-indeksi</a:t>
            </a:r>
            <a:endParaRPr lang="fi-FI" dirty="0"/>
          </a:p>
        </p:txBody>
      </p:sp>
      <p:graphicFrame>
        <p:nvGraphicFramePr>
          <p:cNvPr id="20" name="Object 3"/>
          <p:cNvGraphicFramePr>
            <a:graphicFrameLocks noGrp="1" noChangeAspect="1"/>
          </p:cNvGraphicFramePr>
          <p:nvPr>
            <p:ph sz="quarter" idx="17"/>
            <p:extLst/>
          </p:nvPr>
        </p:nvGraphicFramePr>
        <p:xfrm>
          <a:off x="381000" y="1275605"/>
          <a:ext cx="8391525" cy="336941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Taulukko 20"/>
          <p:cNvGraphicFramePr>
            <a:graphicFrameLocks noGrp="1"/>
          </p:cNvGraphicFramePr>
          <p:nvPr>
            <p:extLst/>
          </p:nvPr>
        </p:nvGraphicFramePr>
        <p:xfrm>
          <a:off x="899591" y="4515966"/>
          <a:ext cx="5472608" cy="262832"/>
        </p:xfrm>
        <a:graphic>
          <a:graphicData uri="http://schemas.openxmlformats.org/drawingml/2006/table">
            <a:tbl>
              <a:tblPr firstRow="1" bandRow="1">
                <a:tableStyleId>{073A0DAA-6AF3-43AB-8588-CEC1D06C72B9}</a:tableStyleId>
              </a:tblPr>
              <a:tblGrid>
                <a:gridCol w="631921"/>
                <a:gridCol w="583781"/>
                <a:gridCol w="624038"/>
                <a:gridCol w="624038"/>
                <a:gridCol w="601766"/>
                <a:gridCol w="601766"/>
                <a:gridCol w="601766"/>
                <a:gridCol w="601766"/>
                <a:gridCol w="601766"/>
              </a:tblGrid>
              <a:tr h="262832">
                <a:tc>
                  <a:txBody>
                    <a:bodyPr/>
                    <a:lstStyle/>
                    <a:p>
                      <a:pPr algn="ctr"/>
                      <a:r>
                        <a:rPr lang="fi-FI" sz="1050" b="0" dirty="0" smtClean="0">
                          <a:solidFill>
                            <a:schemeClr val="tx1"/>
                          </a:solidFill>
                        </a:rPr>
                        <a:t>2008</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2009</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2010</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2011</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2012</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2013</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2014</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2015</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fi-FI" sz="1050" b="0" dirty="0" smtClean="0">
                          <a:solidFill>
                            <a:schemeClr val="tx1"/>
                          </a:solidFill>
                        </a:rPr>
                        <a:t>2016</a:t>
                      </a:r>
                      <a:endParaRPr lang="fi-FI" sz="1050" b="0" dirty="0">
                        <a:solidFill>
                          <a:schemeClr val="tx1"/>
                        </a:solidFill>
                      </a:endParaRPr>
                    </a:p>
                  </a:txBody>
                  <a:tcPr marL="81908" marR="81908" marT="40954" marB="40954">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22" name="Tekstiruutu 1"/>
          <p:cNvSpPr txBox="1"/>
          <p:nvPr/>
        </p:nvSpPr>
        <p:spPr>
          <a:xfrm>
            <a:off x="5306399" y="3219822"/>
            <a:ext cx="1003458" cy="25391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dirty="0" smtClean="0">
                <a:solidFill>
                  <a:srgbClr val="0070C0"/>
                </a:solidFill>
              </a:rPr>
              <a:t>-22 %</a:t>
            </a:r>
            <a:endParaRPr lang="fi-FI" sz="1050" dirty="0">
              <a:solidFill>
                <a:srgbClr val="0070C0"/>
              </a:solidFill>
            </a:endParaRPr>
          </a:p>
        </p:txBody>
      </p:sp>
    </p:spTree>
    <p:extLst>
      <p:ext uri="{BB962C8B-B14F-4D97-AF65-F5344CB8AC3E}">
        <p14:creationId xmlns:p14="http://schemas.microsoft.com/office/powerpoint/2010/main" val="2267634591"/>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Teollisuuden osuus bruttokansantuotteesta on Suomessa historiallisen matalalla tasolla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64</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5801373" cy="241813"/>
          </a:xfrm>
        </p:spPr>
        <p:txBody>
          <a:bodyPr/>
          <a:lstStyle/>
          <a:p>
            <a:r>
              <a:rPr lang="fi-FI" dirty="0"/>
              <a:t>*) Vuosina 1900-1974 teollisuuteen kuuluvat myös kaivostoiminta, energia-, vesi- ja jätehuolto. </a:t>
            </a:r>
          </a:p>
          <a:p>
            <a:r>
              <a:rPr lang="fi-FI" dirty="0"/>
              <a:t>Lähde: Tilastokeskus</a:t>
            </a:r>
          </a:p>
          <a:p>
            <a:endParaRPr lang="fi-FI" dirty="0"/>
          </a:p>
        </p:txBody>
      </p:sp>
      <p:graphicFrame>
        <p:nvGraphicFramePr>
          <p:cNvPr id="8" name="Sisällön paikkamerkki 7"/>
          <p:cNvGraphicFramePr>
            <a:graphicFrameLocks noGrp="1"/>
          </p:cNvGraphicFramePr>
          <p:nvPr>
            <p:ph sz="quarter" idx="17"/>
            <p:extLst>
              <p:ext uri="{D42A27DB-BD31-4B8C-83A1-F6EECF244321}">
                <p14:modId xmlns:p14="http://schemas.microsoft.com/office/powerpoint/2010/main" val="1068720118"/>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91649313"/>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Teollisuus tuo 80 prosenttia Suomen viennistä, mutta ei pysty enää rahoittamaan nykyistä </a:t>
            </a:r>
            <a:r>
              <a:rPr lang="fi-FI" dirty="0" smtClean="0"/>
              <a:t/>
            </a:r>
            <a:br>
              <a:rPr lang="fi-FI" dirty="0" smtClean="0"/>
            </a:br>
            <a:r>
              <a:rPr lang="fi-FI" dirty="0" smtClean="0"/>
              <a:t>julkista </a:t>
            </a:r>
            <a:r>
              <a:rPr lang="fi-FI" dirty="0"/>
              <a:t>sektoria</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65</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a:t>Lähde: Tilastokeskus / Kansantalouden tilinpito </a:t>
            </a:r>
          </a:p>
        </p:txBody>
      </p:sp>
      <p:graphicFrame>
        <p:nvGraphicFramePr>
          <p:cNvPr id="8" name="Sisällön paikkamerkki 6"/>
          <p:cNvGraphicFramePr>
            <a:graphicFrameLocks noGrp="1"/>
          </p:cNvGraphicFramePr>
          <p:nvPr>
            <p:ph sz="quarter" idx="17"/>
            <p:extLst>
              <p:ext uri="{D42A27DB-BD31-4B8C-83A1-F6EECF244321}">
                <p14:modId xmlns:p14="http://schemas.microsoft.com/office/powerpoint/2010/main" val="1493548531"/>
              </p:ext>
            </p:extLst>
          </p:nvPr>
        </p:nvGraphicFramePr>
        <p:xfrm>
          <a:off x="381000" y="1470025"/>
          <a:ext cx="8391525" cy="3175000"/>
        </p:xfrm>
        <a:graphic>
          <a:graphicData uri="http://schemas.openxmlformats.org/drawingml/2006/chart">
            <c:chart xmlns:c="http://schemas.openxmlformats.org/drawingml/2006/chart" xmlns:r="http://schemas.openxmlformats.org/officeDocument/2006/relationships" r:id="rId2"/>
          </a:graphicData>
        </a:graphic>
      </p:graphicFrame>
      <p:sp>
        <p:nvSpPr>
          <p:cNvPr id="9" name="Suorakulmio 8"/>
          <p:cNvSpPr/>
          <p:nvPr/>
        </p:nvSpPr>
        <p:spPr>
          <a:xfrm>
            <a:off x="1017193" y="1534934"/>
            <a:ext cx="2348720" cy="253916"/>
          </a:xfrm>
          <a:prstGeom prst="rect">
            <a:avLst/>
          </a:prstGeom>
        </p:spPr>
        <p:txBody>
          <a:bodyPr wrap="none">
            <a:spAutoFit/>
          </a:bodyPr>
          <a:lstStyle/>
          <a:p>
            <a:r>
              <a:rPr lang="fi-FI" sz="1050" dirty="0">
                <a:solidFill>
                  <a:schemeClr val="tx2"/>
                </a:solidFill>
                <a:ea typeface="ＭＳ Ｐゴシック" pitchFamily="34" charset="-128"/>
              </a:rPr>
              <a:t>Työpaikkojen määrä Suomessa </a:t>
            </a:r>
          </a:p>
        </p:txBody>
      </p:sp>
    </p:spTree>
    <p:extLst>
      <p:ext uri="{BB962C8B-B14F-4D97-AF65-F5344CB8AC3E}">
        <p14:creationId xmlns:p14="http://schemas.microsoft.com/office/powerpoint/2010/main" val="1639504345"/>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66</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Tilastokeskus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Teollisuuden yritysten lukumäärä Suomessa on vähentynyt merkittävästi vuoden 2007 </a:t>
            </a:r>
            <a:r>
              <a:rPr lang="fi-FI" dirty="0" smtClean="0"/>
              <a:t>jälkeen</a:t>
            </a:r>
          </a:p>
        </p:txBody>
      </p:sp>
      <p:graphicFrame>
        <p:nvGraphicFramePr>
          <p:cNvPr id="9" name="Sisällön paikkamerkki 6"/>
          <p:cNvGraphicFramePr>
            <a:graphicFrameLocks noGrp="1"/>
          </p:cNvGraphicFramePr>
          <p:nvPr>
            <p:ph sz="quarter" idx="17"/>
            <p:extLst>
              <p:ext uri="{D42A27DB-BD31-4B8C-83A1-F6EECF244321}">
                <p14:modId xmlns:p14="http://schemas.microsoft.com/office/powerpoint/2010/main" val="749798081"/>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
        <p:nvSpPr>
          <p:cNvPr id="11" name="Suorakulmio 10"/>
          <p:cNvSpPr/>
          <p:nvPr/>
        </p:nvSpPr>
        <p:spPr>
          <a:xfrm>
            <a:off x="943144" y="1470133"/>
            <a:ext cx="2618024" cy="253916"/>
          </a:xfrm>
          <a:prstGeom prst="rect">
            <a:avLst/>
          </a:prstGeom>
        </p:spPr>
        <p:txBody>
          <a:bodyPr wrap="none">
            <a:spAutoFit/>
          </a:bodyPr>
          <a:lstStyle/>
          <a:p>
            <a:r>
              <a:rPr lang="fi-FI" sz="1050" dirty="0" smtClean="0">
                <a:solidFill>
                  <a:schemeClr val="tx2"/>
                </a:solidFill>
                <a:ea typeface="ＭＳ Ｐゴシック" pitchFamily="34" charset="-128"/>
              </a:rPr>
              <a:t>Vähintään viiden henkilön yritykset</a:t>
            </a:r>
            <a:endParaRPr lang="fi-FI" sz="1050" dirty="0">
              <a:solidFill>
                <a:schemeClr val="tx2"/>
              </a:solidFill>
              <a:ea typeface="ＭＳ Ｐゴシック" pitchFamily="34" charset="-128"/>
            </a:endParaRPr>
          </a:p>
        </p:txBody>
      </p:sp>
    </p:spTree>
    <p:extLst>
      <p:ext uri="{BB962C8B-B14F-4D97-AF65-F5344CB8AC3E}">
        <p14:creationId xmlns:p14="http://schemas.microsoft.com/office/powerpoint/2010/main" val="3994123494"/>
      </p:ext>
    </p:extLst>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252000" y="282149"/>
            <a:ext cx="7992000" cy="1706391"/>
          </a:xfrm>
        </p:spPr>
        <p:txBody>
          <a:bodyPr/>
          <a:lstStyle/>
          <a:p>
            <a:r>
              <a:rPr lang="fi-FI" dirty="0"/>
              <a:t>Nyt on panostettava </a:t>
            </a:r>
            <a:r>
              <a:rPr lang="fi-FI" dirty="0" smtClean="0"/>
              <a:t>tuottavuuteen* </a:t>
            </a:r>
            <a:r>
              <a:rPr lang="fi-FI" dirty="0"/>
              <a:t>kaikin keinoin </a:t>
            </a:r>
          </a:p>
          <a:p>
            <a:pPr>
              <a:lnSpc>
                <a:spcPct val="100000"/>
              </a:lnSpc>
              <a:spcBef>
                <a:spcPts val="0"/>
              </a:spcBef>
            </a:pPr>
            <a:r>
              <a:rPr lang="fi-FI" sz="1200" b="0" dirty="0"/>
              <a:t>Vientisektorilla tuottavuus on 10 % ja koko kansantaloudessa 3 % alemmalla tasolla </a:t>
            </a:r>
            <a:br>
              <a:rPr lang="fi-FI" sz="1200" b="0" dirty="0"/>
            </a:br>
            <a:r>
              <a:rPr lang="fi-FI" sz="1200" b="0" dirty="0"/>
              <a:t>kuin vuosina </a:t>
            </a:r>
            <a:r>
              <a:rPr lang="fi-FI" sz="1200" b="0" dirty="0" smtClean="0"/>
              <a:t>2007-2008</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67</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03965" y="4639362"/>
            <a:ext cx="6026493" cy="171030"/>
          </a:xfrm>
        </p:spPr>
        <p:txBody>
          <a:bodyPr/>
          <a:lstStyle/>
          <a:p>
            <a:r>
              <a:rPr lang="fi-FI" dirty="0">
                <a:solidFill>
                  <a:schemeClr val="tx2"/>
                </a:solidFill>
              </a:rPr>
              <a:t>*) Työn tuottavuudella tarkoitetaan kiinteähintaista jalostusarvoa työtuntia kohden. Jos tuottavuus paranee (</a:t>
            </a:r>
            <a:r>
              <a:rPr lang="fi-FI" dirty="0" smtClean="0">
                <a:solidFill>
                  <a:schemeClr val="tx2"/>
                </a:solidFill>
              </a:rPr>
              <a:t>käyrä nousee), jalostusarvo </a:t>
            </a:r>
            <a:r>
              <a:rPr lang="fi-FI" dirty="0">
                <a:solidFill>
                  <a:schemeClr val="tx2"/>
                </a:solidFill>
              </a:rPr>
              <a:t>lisääntyy enemmän kuin tehdyt </a:t>
            </a:r>
            <a:r>
              <a:rPr lang="fi-FI" dirty="0" smtClean="0">
                <a:solidFill>
                  <a:schemeClr val="tx2"/>
                </a:solidFill>
              </a:rPr>
              <a:t>työtunnit. Jalostusarvo </a:t>
            </a:r>
            <a:r>
              <a:rPr lang="fi-FI" dirty="0">
                <a:solidFill>
                  <a:schemeClr val="tx2"/>
                </a:solidFill>
              </a:rPr>
              <a:t>= yrityksen liikevaihto – materiaali- ja palveluostot </a:t>
            </a:r>
          </a:p>
          <a:p>
            <a:pPr fontAlgn="base">
              <a:spcBef>
                <a:spcPct val="0"/>
              </a:spcBef>
              <a:spcAft>
                <a:spcPct val="0"/>
              </a:spcAft>
            </a:pPr>
            <a:r>
              <a:rPr lang="fi-FI" dirty="0">
                <a:solidFill>
                  <a:schemeClr val="tx2"/>
                </a:solidFill>
              </a:rPr>
              <a:t>Jalostusarvo = työvoimakustannukset + vuokrat + poistot + liikevoitto </a:t>
            </a:r>
            <a:endParaRPr lang="fi-FI" dirty="0"/>
          </a:p>
          <a:p>
            <a:r>
              <a:rPr lang="fi-FI" dirty="0"/>
              <a:t>Lähde: </a:t>
            </a:r>
            <a:r>
              <a:rPr lang="fi-FI" dirty="0" smtClean="0"/>
              <a:t>Tilastokeskus</a:t>
            </a:r>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1923774663"/>
              </p:ext>
            </p:extLst>
          </p:nvPr>
        </p:nvGraphicFramePr>
        <p:xfrm>
          <a:off x="383718" y="1210929"/>
          <a:ext cx="8386088" cy="3434095"/>
        </p:xfrm>
        <a:graphic>
          <a:graphicData uri="http://schemas.openxmlformats.org/presentationml/2006/ole">
            <mc:AlternateContent xmlns:mc="http://schemas.openxmlformats.org/markup-compatibility/2006">
              <mc:Choice xmlns:v="urn:schemas-microsoft-com:vml" Requires="v">
                <p:oleObj spid="_x0000_s39967"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210929"/>
                        <a:ext cx="8386088" cy="3434095"/>
                      </a:xfrm>
                      <a:prstGeom prst="rect">
                        <a:avLst/>
                      </a:prstGeom>
                    </p:spPr>
                  </p:pic>
                </p:oleObj>
              </mc:Fallback>
            </mc:AlternateContent>
          </a:graphicData>
        </a:graphic>
      </p:graphicFrame>
    </p:spTree>
    <p:extLst>
      <p:ext uri="{BB962C8B-B14F-4D97-AF65-F5344CB8AC3E}">
        <p14:creationId xmlns:p14="http://schemas.microsoft.com/office/powerpoint/2010/main" val="574700235"/>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Tuottavuuskehitys* teknologiateollisuuden päätoimialoilla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68</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a:xfrm>
            <a:off x="2360626" y="4653025"/>
            <a:ext cx="5866174" cy="165163"/>
          </a:xfrm>
        </p:spPr>
        <p:txBody>
          <a:bodyPr/>
          <a:lstStyle/>
          <a:p>
            <a:r>
              <a:rPr lang="fi-FI" dirty="0">
                <a:solidFill>
                  <a:schemeClr val="tx2"/>
                </a:solidFill>
              </a:rPr>
              <a:t>*) Työn tuottavuudella tarkoitetaan kiinteähintaista jalostusarvoa työtuntia kohden. Jos tuottavuus paranee (käyrä nousee), jalostusarvo lisääntyy enemmän kuin tehdyt työtunnit. Jalostusarvo = yrityksen liikevaihto – materiaali- ja palveluostot </a:t>
            </a:r>
          </a:p>
          <a:p>
            <a:pPr fontAlgn="base">
              <a:spcBef>
                <a:spcPct val="0"/>
              </a:spcBef>
              <a:spcAft>
                <a:spcPct val="0"/>
              </a:spcAft>
            </a:pPr>
            <a:r>
              <a:rPr lang="fi-FI" dirty="0">
                <a:solidFill>
                  <a:schemeClr val="tx2"/>
                </a:solidFill>
              </a:rPr>
              <a:t>Jalostusarvo = työvoimakustannukset + vuokrat + poistot + liikevoitto </a:t>
            </a:r>
            <a:endParaRPr lang="fi-FI" dirty="0"/>
          </a:p>
          <a:p>
            <a:r>
              <a:rPr lang="fi-FI" dirty="0"/>
              <a:t>Lähde: </a:t>
            </a:r>
            <a:r>
              <a:rPr lang="fi-FI" dirty="0" smtClean="0"/>
              <a:t>Tilastokeskus</a:t>
            </a:r>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1910276425"/>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40992"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1798146048"/>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solidFill>
                  <a:schemeClr val="tx1"/>
                </a:solidFill>
              </a:rPr>
              <a:t>Teollisuusyrityksissä tuottavuus on </a:t>
            </a:r>
            <a:r>
              <a:rPr lang="fi-FI" dirty="0" smtClean="0">
                <a:solidFill>
                  <a:schemeClr val="tx1"/>
                </a:solidFill>
              </a:rPr>
              <a:t/>
            </a:r>
            <a:br>
              <a:rPr lang="fi-FI" dirty="0" smtClean="0">
                <a:solidFill>
                  <a:schemeClr val="tx1"/>
                </a:solidFill>
              </a:rPr>
            </a:br>
            <a:r>
              <a:rPr lang="fi-FI" dirty="0" smtClean="0">
                <a:solidFill>
                  <a:schemeClr val="tx1"/>
                </a:solidFill>
              </a:rPr>
              <a:t>40 </a:t>
            </a:r>
            <a:r>
              <a:rPr lang="fi-FI" dirty="0">
                <a:solidFill>
                  <a:schemeClr val="tx1"/>
                </a:solidFill>
              </a:rPr>
              <a:t>% suurempi kuin palveluyrityksissä </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69</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E70C97DB-DA9C-4CFA-B970-B8599B25F3E4}"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Tekstin paikkamerkki 6"/>
          <p:cNvSpPr>
            <a:spLocks noGrp="1"/>
          </p:cNvSpPr>
          <p:nvPr>
            <p:ph type="body" sz="quarter" idx="18"/>
          </p:nvPr>
        </p:nvSpPr>
        <p:spPr/>
        <p:txBody>
          <a:bodyPr/>
          <a:lstStyle/>
          <a:p>
            <a:r>
              <a:rPr lang="fi-FI" dirty="0"/>
              <a:t>Lähde: Tilastokeskus (Kansantalouden tilinpito)</a:t>
            </a:r>
          </a:p>
          <a:p>
            <a:endParaRPr lang="fi-FI" dirty="0"/>
          </a:p>
        </p:txBody>
      </p:sp>
      <p:graphicFrame>
        <p:nvGraphicFramePr>
          <p:cNvPr id="8" name="Object 3"/>
          <p:cNvGraphicFramePr>
            <a:graphicFrameLocks noGrp="1" noChangeAspect="1"/>
          </p:cNvGraphicFramePr>
          <p:nvPr>
            <p:ph sz="quarter" idx="17"/>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Suorakulmio 8"/>
          <p:cNvSpPr/>
          <p:nvPr/>
        </p:nvSpPr>
        <p:spPr>
          <a:xfrm>
            <a:off x="1111510" y="1210929"/>
            <a:ext cx="1475917" cy="276999"/>
          </a:xfrm>
          <a:prstGeom prst="rect">
            <a:avLst/>
          </a:prstGeom>
        </p:spPr>
        <p:txBody>
          <a:bodyPr wrap="none">
            <a:spAutoFit/>
          </a:bodyPr>
          <a:lstStyle/>
          <a:p>
            <a:r>
              <a:rPr lang="fi-FI" sz="1200" dirty="0" smtClean="0">
                <a:solidFill>
                  <a:srgbClr val="29282E"/>
                </a:solidFill>
                <a:ea typeface="ＭＳ Ｐゴシック" pitchFamily="34" charset="-128"/>
                <a:cs typeface="Arial Unicode MS"/>
              </a:rPr>
              <a:t>Euroa/työntekijä</a:t>
            </a:r>
            <a:endParaRPr lang="en-GB" sz="1200" dirty="0">
              <a:solidFill>
                <a:srgbClr val="29282E"/>
              </a:solidFill>
            </a:endParaRPr>
          </a:p>
        </p:txBody>
      </p:sp>
    </p:spTree>
    <p:extLst>
      <p:ext uri="{BB962C8B-B14F-4D97-AF65-F5344CB8AC3E}">
        <p14:creationId xmlns:p14="http://schemas.microsoft.com/office/powerpoint/2010/main" val="404392352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r>
              <a:rPr lang="fi-FI" dirty="0"/>
              <a:t>Bruttokansantuote on kasvanut Euroalueella, Suomessa vain niukasti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7</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9" name="Sisällön paikkamerkki 8"/>
          <p:cNvGraphicFramePr>
            <a:graphicFrameLocks noGrp="1" noChangeAspect="1"/>
          </p:cNvGraphicFramePr>
          <p:nvPr>
            <p:ph sz="quarter" idx="17"/>
            <p:extLst>
              <p:ext uri="{D42A27DB-BD31-4B8C-83A1-F6EECF244321}">
                <p14:modId xmlns:p14="http://schemas.microsoft.com/office/powerpoint/2010/main" val="4037600345"/>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1072"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3707372800"/>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r>
              <a:rPr lang="fi-FI" dirty="0"/>
              <a:t>Yritysten investoinnit Suomessa on saatava vahvaan kasvuun, nykytilanne on </a:t>
            </a:r>
            <a:r>
              <a:rPr lang="fi-FI" dirty="0" smtClean="0"/>
              <a:t>riittämätön</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70</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p:txBody>
          <a:bodyPr/>
          <a:lstStyle/>
          <a:p>
            <a:r>
              <a:rPr lang="fi-FI" dirty="0"/>
              <a:t>Lähde: </a:t>
            </a:r>
            <a:r>
              <a:rPr lang="fi-FI" dirty="0" smtClean="0"/>
              <a:t>OECD, </a:t>
            </a:r>
            <a:r>
              <a:rPr lang="fi-FI" dirty="0" err="1" smtClean="0"/>
              <a:t>Economic</a:t>
            </a:r>
            <a:r>
              <a:rPr lang="fi-FI" dirty="0" smtClean="0"/>
              <a:t> Outlook</a:t>
            </a:r>
            <a:endParaRPr lang="fi-FI" dirty="0"/>
          </a:p>
        </p:txBody>
      </p:sp>
      <p:graphicFrame>
        <p:nvGraphicFramePr>
          <p:cNvPr id="9" name="Sisällön paikkamerkki 7"/>
          <p:cNvGraphicFramePr>
            <a:graphicFrameLocks noGrp="1"/>
          </p:cNvGraphicFramePr>
          <p:nvPr>
            <p:ph sz="quarter" idx="17"/>
            <p:extLst>
              <p:ext uri="{D42A27DB-BD31-4B8C-83A1-F6EECF244321}">
                <p14:modId xmlns:p14="http://schemas.microsoft.com/office/powerpoint/2010/main" val="3318257831"/>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9241925"/>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pPr>
              <a:lnSpc>
                <a:spcPct val="100000"/>
              </a:lnSpc>
            </a:pPr>
            <a:r>
              <a:rPr lang="en-GB" dirty="0"/>
              <a:t>Yritysten </a:t>
            </a:r>
            <a:r>
              <a:rPr lang="en-GB" dirty="0" err="1"/>
              <a:t>investoinnit</a:t>
            </a:r>
            <a:r>
              <a:rPr lang="en-GB" dirty="0"/>
              <a:t> </a:t>
            </a:r>
            <a:r>
              <a:rPr lang="en-GB" dirty="0" err="1" smtClean="0"/>
              <a:t>ovat</a:t>
            </a:r>
            <a:r>
              <a:rPr lang="en-GB" dirty="0" smtClean="0"/>
              <a:t> </a:t>
            </a:r>
            <a:r>
              <a:rPr lang="en-GB" dirty="0" err="1"/>
              <a:t>pudonneet</a:t>
            </a:r>
            <a:r>
              <a:rPr lang="en-GB" dirty="0"/>
              <a:t> </a:t>
            </a:r>
            <a:r>
              <a:rPr lang="en-GB" dirty="0" err="1"/>
              <a:t>reaalisesti</a:t>
            </a:r>
            <a:r>
              <a:rPr lang="en-GB" dirty="0"/>
              <a:t> </a:t>
            </a:r>
            <a:r>
              <a:rPr lang="en-GB" dirty="0" smtClean="0"/>
              <a:t> 7 </a:t>
            </a:r>
            <a:r>
              <a:rPr lang="en-GB" dirty="0" err="1"/>
              <a:t>miljardia</a:t>
            </a:r>
            <a:r>
              <a:rPr lang="en-GB" dirty="0"/>
              <a:t> </a:t>
            </a:r>
            <a:r>
              <a:rPr lang="en-GB" dirty="0" err="1"/>
              <a:t>euroa</a:t>
            </a:r>
            <a:r>
              <a:rPr lang="en-GB" dirty="0"/>
              <a:t> </a:t>
            </a:r>
            <a:r>
              <a:rPr lang="en-GB" dirty="0" err="1"/>
              <a:t>alemmalle</a:t>
            </a:r>
            <a:r>
              <a:rPr lang="en-GB" dirty="0"/>
              <a:t> </a:t>
            </a:r>
            <a:r>
              <a:rPr lang="en-GB" dirty="0" err="1"/>
              <a:t>tasolle</a:t>
            </a:r>
            <a:r>
              <a:rPr lang="en-GB" dirty="0"/>
              <a:t> </a:t>
            </a:r>
            <a:r>
              <a:rPr lang="en-GB" dirty="0" err="1"/>
              <a:t>kuin</a:t>
            </a:r>
            <a:r>
              <a:rPr lang="en-GB" dirty="0"/>
              <a:t> </a:t>
            </a:r>
            <a:r>
              <a:rPr lang="en-GB" dirty="0" smtClean="0"/>
              <a:t>2008 </a:t>
            </a:r>
            <a:r>
              <a:rPr lang="en-GB" dirty="0"/>
              <a:t/>
            </a:r>
            <a:br>
              <a:rPr lang="en-GB" dirty="0"/>
            </a:br>
            <a:r>
              <a:rPr lang="en-GB" sz="1400" b="0" dirty="0" err="1"/>
              <a:t>Tuotannolliset</a:t>
            </a:r>
            <a:r>
              <a:rPr lang="en-GB" sz="1400" b="0" dirty="0"/>
              <a:t> </a:t>
            </a:r>
            <a:r>
              <a:rPr lang="en-GB" sz="1400" b="0" dirty="0" err="1"/>
              <a:t>sekä</a:t>
            </a:r>
            <a:r>
              <a:rPr lang="en-GB" sz="1400" b="0" dirty="0"/>
              <a:t> </a:t>
            </a:r>
            <a:r>
              <a:rPr lang="en-GB" sz="1400" b="0" dirty="0" err="1"/>
              <a:t>tutkimus</a:t>
            </a:r>
            <a:r>
              <a:rPr lang="en-GB" sz="1400" b="0" dirty="0"/>
              <a:t>- </a:t>
            </a:r>
            <a:r>
              <a:rPr lang="en-GB" sz="1400" b="0" dirty="0" err="1"/>
              <a:t>ja</a:t>
            </a:r>
            <a:r>
              <a:rPr lang="en-GB" sz="1400" b="0" dirty="0"/>
              <a:t> </a:t>
            </a:r>
            <a:r>
              <a:rPr lang="en-GB" sz="1400" b="0" dirty="0" err="1"/>
              <a:t>kehittämisinvestoinnit</a:t>
            </a:r>
            <a:r>
              <a:rPr lang="en-GB" sz="1400" b="0" dirty="0"/>
              <a:t> </a:t>
            </a:r>
            <a:r>
              <a:rPr lang="en-GB" sz="1400" b="0" dirty="0" err="1" smtClean="0"/>
              <a:t>Suomessa</a:t>
            </a:r>
            <a:r>
              <a:rPr lang="fi-FI" sz="1400" dirty="0" smtClean="0"/>
              <a:t> </a:t>
            </a:r>
            <a:endParaRPr lang="fi-FI" sz="1400"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71</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p:txBody>
          <a:bodyPr/>
          <a:lstStyle/>
          <a:p>
            <a:r>
              <a:rPr lang="fi-FI" dirty="0"/>
              <a:t>Lähde: </a:t>
            </a:r>
            <a:r>
              <a:rPr lang="fi-FI" dirty="0" smtClean="0"/>
              <a:t>Tilastokeskus, Kansantalouden tilinpito</a:t>
            </a:r>
            <a:endParaRPr lang="fi-FI" dirty="0"/>
          </a:p>
        </p:txBody>
      </p:sp>
      <p:graphicFrame>
        <p:nvGraphicFramePr>
          <p:cNvPr id="9" name="Sisällön paikkamerkki 9"/>
          <p:cNvGraphicFramePr>
            <a:graphicFrameLocks noGrp="1"/>
          </p:cNvGraphicFramePr>
          <p:nvPr>
            <p:ph sz="quarter" idx="17"/>
            <p:extLst>
              <p:ext uri="{D42A27DB-BD31-4B8C-83A1-F6EECF244321}">
                <p14:modId xmlns:p14="http://schemas.microsoft.com/office/powerpoint/2010/main" val="2315226339"/>
              </p:ext>
            </p:extLst>
          </p:nvPr>
        </p:nvGraphicFramePr>
        <p:xfrm>
          <a:off x="381000" y="1347614"/>
          <a:ext cx="8391525" cy="329741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iruutu 9"/>
          <p:cNvSpPr txBox="1"/>
          <p:nvPr/>
        </p:nvSpPr>
        <p:spPr>
          <a:xfrm>
            <a:off x="764904" y="1491630"/>
            <a:ext cx="3600400" cy="234286"/>
          </a:xfrm>
          <a:prstGeom prst="rect">
            <a:avLst/>
          </a:prstGeom>
          <a:noFill/>
        </p:spPr>
        <p:txBody>
          <a:bodyPr wrap="square" lIns="36000" tIns="36000" rIns="36000" bIns="36000" rtlCol="0">
            <a:spAutoFit/>
          </a:bodyPr>
          <a:lstStyle/>
          <a:p>
            <a:r>
              <a:rPr lang="fi-FI" sz="1050" spc="-40" dirty="0" smtClean="0">
                <a:solidFill>
                  <a:srgbClr val="29282E"/>
                </a:solidFill>
              </a:rPr>
              <a:t>Miljardia euroa, vuoden 2015 hintatasossa</a:t>
            </a:r>
          </a:p>
        </p:txBody>
      </p:sp>
    </p:spTree>
    <p:extLst>
      <p:ext uri="{BB962C8B-B14F-4D97-AF65-F5344CB8AC3E}">
        <p14:creationId xmlns:p14="http://schemas.microsoft.com/office/powerpoint/2010/main" val="644292966"/>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spc="-60" dirty="0"/>
              <a:t>Yritysten tuotannolliset investoinnit </a:t>
            </a:r>
            <a:r>
              <a:rPr lang="fi-FI" spc="-60" dirty="0" smtClean="0"/>
              <a:t>Suomessa ovat </a:t>
            </a:r>
            <a:r>
              <a:rPr lang="fi-FI" spc="-60" dirty="0"/>
              <a:t>pudonneet reaalisesti 4,5 sekä T&amp;K-investoinnit 2,5 miljardia euroa alemmalle tasolle kuin vuonna 2008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72</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Tilastokeskus, Kansantalouden tilinpito</a:t>
            </a:r>
          </a:p>
          <a:p>
            <a:endParaRPr lang="fi-FI" dirty="0"/>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1793694292"/>
              </p:ext>
            </p:extLst>
          </p:nvPr>
        </p:nvGraphicFramePr>
        <p:xfrm>
          <a:off x="381000" y="1404938"/>
          <a:ext cx="8391525" cy="3240087"/>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740381" y="1534934"/>
            <a:ext cx="5112568" cy="234286"/>
          </a:xfrm>
          <a:prstGeom prst="rect">
            <a:avLst/>
          </a:prstGeom>
          <a:noFill/>
        </p:spPr>
        <p:txBody>
          <a:bodyPr wrap="square" lIns="36000" tIns="36000" rIns="36000" bIns="36000" rtlCol="0">
            <a:spAutoFit/>
          </a:bodyPr>
          <a:lstStyle/>
          <a:p>
            <a:r>
              <a:rPr lang="fi-FI" sz="1050" spc="-40" dirty="0" smtClean="0">
                <a:solidFill>
                  <a:schemeClr val="tx2"/>
                </a:solidFill>
              </a:rPr>
              <a:t>Miljardia euroa, vuoden 2015 hintatasossa</a:t>
            </a:r>
          </a:p>
        </p:txBody>
      </p:sp>
    </p:spTree>
    <p:extLst>
      <p:ext uri="{BB962C8B-B14F-4D97-AF65-F5344CB8AC3E}">
        <p14:creationId xmlns:p14="http://schemas.microsoft.com/office/powerpoint/2010/main" val="1615258745"/>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Elinkeinoelämän investoinnit Suomessa ovat alittaneet pääomien kulumisen (poistot) </a:t>
            </a:r>
            <a:r>
              <a:rPr lang="fi-FI" dirty="0" smtClean="0"/>
              <a:t/>
            </a:r>
            <a:br>
              <a:rPr lang="fi-FI" dirty="0" smtClean="0"/>
            </a:br>
            <a:r>
              <a:rPr lang="fi-FI" dirty="0" smtClean="0"/>
              <a:t>jo </a:t>
            </a:r>
            <a:r>
              <a:rPr lang="fi-FI" dirty="0"/>
              <a:t>kolmen vuoden ajan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73</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p:txBody>
          <a:bodyPr/>
          <a:lstStyle/>
          <a:p>
            <a:r>
              <a:rPr lang="fi-FI" dirty="0"/>
              <a:t>Lähde: Tilastokeskus, Kansantalouden tilinpito</a:t>
            </a:r>
          </a:p>
          <a:p>
            <a:endParaRPr lang="fi-FI" dirty="0"/>
          </a:p>
        </p:txBody>
      </p:sp>
      <p:graphicFrame>
        <p:nvGraphicFramePr>
          <p:cNvPr id="8" name="Sisällön paikkamerkki 9"/>
          <p:cNvGraphicFramePr>
            <a:graphicFrameLocks noGrp="1"/>
          </p:cNvGraphicFramePr>
          <p:nvPr>
            <p:ph sz="quarter" idx="17"/>
            <p:extLst>
              <p:ext uri="{D42A27DB-BD31-4B8C-83A1-F6EECF244321}">
                <p14:modId xmlns:p14="http://schemas.microsoft.com/office/powerpoint/2010/main" val="184314362"/>
              </p:ext>
            </p:extLst>
          </p:nvPr>
        </p:nvGraphicFramePr>
        <p:xfrm>
          <a:off x="381000" y="1404938"/>
          <a:ext cx="8391525" cy="3240087"/>
        </p:xfrm>
        <a:graphic>
          <a:graphicData uri="http://schemas.openxmlformats.org/drawingml/2006/chart">
            <c:chart xmlns:c="http://schemas.openxmlformats.org/drawingml/2006/chart" xmlns:r="http://schemas.openxmlformats.org/officeDocument/2006/relationships" r:id="rId2"/>
          </a:graphicData>
        </a:graphic>
      </p:graphicFrame>
      <p:sp>
        <p:nvSpPr>
          <p:cNvPr id="9" name="Tekstiruutu 8"/>
          <p:cNvSpPr txBox="1"/>
          <p:nvPr/>
        </p:nvSpPr>
        <p:spPr>
          <a:xfrm>
            <a:off x="740381" y="1534934"/>
            <a:ext cx="3024336" cy="234286"/>
          </a:xfrm>
          <a:prstGeom prst="rect">
            <a:avLst/>
          </a:prstGeom>
          <a:noFill/>
        </p:spPr>
        <p:txBody>
          <a:bodyPr wrap="square" lIns="36000" tIns="36000" rIns="36000" bIns="36000" rtlCol="0">
            <a:spAutoFit/>
          </a:bodyPr>
          <a:lstStyle/>
          <a:p>
            <a:r>
              <a:rPr lang="fi-FI" sz="1050" spc="-40" dirty="0" smtClean="0">
                <a:solidFill>
                  <a:schemeClr val="tx2"/>
                </a:solidFill>
              </a:rPr>
              <a:t>Miljardia euroa, käyvin hinnoin</a:t>
            </a:r>
          </a:p>
        </p:txBody>
      </p:sp>
    </p:spTree>
    <p:extLst>
      <p:ext uri="{BB962C8B-B14F-4D97-AF65-F5344CB8AC3E}">
        <p14:creationId xmlns:p14="http://schemas.microsoft.com/office/powerpoint/2010/main" val="2872748475"/>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74</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4375751" cy="241813"/>
          </a:xfrm>
        </p:spPr>
        <p:txBody>
          <a:bodyPr/>
          <a:lstStyle/>
          <a:p>
            <a:r>
              <a:rPr lang="fi-FI" dirty="0"/>
              <a:t>Lähde: Tilastokeskus (kansantalouden tilinpito), </a:t>
            </a:r>
            <a:r>
              <a:rPr lang="fi-FI" dirty="0" err="1"/>
              <a:t>EK:n</a:t>
            </a:r>
            <a:r>
              <a:rPr lang="fi-FI" dirty="0"/>
              <a:t> investointitiedustelu (kesäkuu 2016)</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Teollisuuden ja teknologiateollisuuden investoinnit Suomessa ennakoivat vaisua talouskehitystä  </a:t>
            </a:r>
            <a:endParaRPr lang="fi-FI" spc="-90" dirty="0" smtClean="0"/>
          </a:p>
          <a:p>
            <a:pPr>
              <a:lnSpc>
                <a:spcPct val="100000"/>
              </a:lnSpc>
              <a:spcBef>
                <a:spcPts val="0"/>
              </a:spcBef>
            </a:pPr>
            <a:r>
              <a:rPr lang="fi-FI" sz="1200" b="0" dirty="0"/>
              <a:t>Tuotannolliset sekä tutkimus- ja </a:t>
            </a:r>
            <a:r>
              <a:rPr lang="fi-FI" sz="1200" b="0" dirty="0" smtClean="0"/>
              <a:t>kehittämisinvestoinnit </a:t>
            </a:r>
            <a:r>
              <a:rPr lang="fi-FI" sz="1200" b="0" dirty="0"/>
              <a:t>Suomessa</a:t>
            </a:r>
            <a:endParaRPr lang="fi-FI" dirty="0"/>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3840614651"/>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
        <p:nvSpPr>
          <p:cNvPr id="12" name="Tekstiruutu 1"/>
          <p:cNvSpPr txBox="1"/>
          <p:nvPr/>
        </p:nvSpPr>
        <p:spPr>
          <a:xfrm>
            <a:off x="1111510" y="1599735"/>
            <a:ext cx="3672408" cy="234286"/>
          </a:xfrm>
          <a:prstGeom prst="rect">
            <a:avLst/>
          </a:prstGeom>
          <a:noFill/>
        </p:spPr>
        <p:txBody>
          <a:bodyPr wrap="square" lIns="36000" tIns="36000" rIns="36000" bIns="3600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i-FI" sz="1050" spc="-40" dirty="0" smtClean="0">
                <a:solidFill>
                  <a:schemeClr val="tx2"/>
                </a:solidFill>
              </a:rPr>
              <a:t>Miljoonaa euroa, kiintein hinnoin</a:t>
            </a:r>
          </a:p>
        </p:txBody>
      </p:sp>
    </p:spTree>
    <p:extLst>
      <p:ext uri="{BB962C8B-B14F-4D97-AF65-F5344CB8AC3E}">
        <p14:creationId xmlns:p14="http://schemas.microsoft.com/office/powerpoint/2010/main" val="1542545160"/>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p:txBody>
          <a:bodyPr/>
          <a:lstStyle/>
          <a:p>
            <a:r>
              <a:rPr lang="fi-FI" dirty="0"/>
              <a:t>Suomi ei ole houkutellut myöskään ulkomaisia investointeja (vrt. Viro, Puola, Ruotsi,…) </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75</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7" name="Tekstin paikkamerkki 6"/>
          <p:cNvSpPr>
            <a:spLocks noGrp="1"/>
          </p:cNvSpPr>
          <p:nvPr>
            <p:ph type="body" sz="quarter" idx="18"/>
          </p:nvPr>
        </p:nvSpPr>
        <p:spPr>
          <a:xfrm>
            <a:off x="2334682" y="4727574"/>
            <a:ext cx="4440552" cy="306614"/>
          </a:xfrm>
        </p:spPr>
        <p:txBody>
          <a:bodyPr/>
          <a:lstStyle/>
          <a:p>
            <a:r>
              <a:rPr lang="fi-FI" dirty="0"/>
              <a:t>Lähde: Leino Topias: Ulkomaisten yritysten investoinnit Suomessa; viimeaikainen</a:t>
            </a:r>
          </a:p>
          <a:p>
            <a:r>
              <a:rPr lang="fi-FI" dirty="0"/>
              <a:t>kehitys ja sen tulkintoja, Suomen Pankki (2015)</a:t>
            </a:r>
          </a:p>
          <a:p>
            <a:endParaRPr lang="fi-FI" dirty="0"/>
          </a:p>
        </p:txBody>
      </p:sp>
      <p:graphicFrame>
        <p:nvGraphicFramePr>
          <p:cNvPr id="8" name="Sisällön paikkamerkki 4"/>
          <p:cNvGraphicFramePr>
            <a:graphicFrameLocks noGrp="1"/>
          </p:cNvGraphicFramePr>
          <p:nvPr>
            <p:ph sz="quarter" idx="17"/>
            <p:extLst>
              <p:ext uri="{D42A27DB-BD31-4B8C-83A1-F6EECF244321}">
                <p14:modId xmlns:p14="http://schemas.microsoft.com/office/powerpoint/2010/main" val="298959854"/>
              </p:ex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2"/>
          </a:graphicData>
        </a:graphic>
      </p:graphicFrame>
      <p:sp>
        <p:nvSpPr>
          <p:cNvPr id="9" name="Suorakulmio 8"/>
          <p:cNvSpPr/>
          <p:nvPr/>
        </p:nvSpPr>
        <p:spPr>
          <a:xfrm>
            <a:off x="740381" y="1210929"/>
            <a:ext cx="857927" cy="253916"/>
          </a:xfrm>
          <a:prstGeom prst="rect">
            <a:avLst/>
          </a:prstGeom>
        </p:spPr>
        <p:txBody>
          <a:bodyPr wrap="none">
            <a:spAutoFit/>
          </a:bodyPr>
          <a:lstStyle/>
          <a:p>
            <a:r>
              <a:rPr lang="fi-FI" sz="1050" dirty="0">
                <a:solidFill>
                  <a:schemeClr val="tx2"/>
                </a:solidFill>
                <a:ea typeface="ＭＳ Ｐゴシック" pitchFamily="34" charset="-128"/>
              </a:rPr>
              <a:t>% </a:t>
            </a:r>
            <a:r>
              <a:rPr lang="fi-FI" sz="1050" dirty="0" err="1">
                <a:solidFill>
                  <a:schemeClr val="tx2"/>
                </a:solidFill>
                <a:ea typeface="ＭＳ Ｐゴシック" pitchFamily="34" charset="-128"/>
              </a:rPr>
              <a:t>bkt:sta</a:t>
            </a:r>
            <a:endParaRPr lang="fi-FI" sz="1050" dirty="0">
              <a:solidFill>
                <a:schemeClr val="tx2"/>
              </a:solidFill>
            </a:endParaRPr>
          </a:p>
        </p:txBody>
      </p:sp>
    </p:spTree>
    <p:extLst>
      <p:ext uri="{BB962C8B-B14F-4D97-AF65-F5344CB8AC3E}">
        <p14:creationId xmlns:p14="http://schemas.microsoft.com/office/powerpoint/2010/main" val="2840410367"/>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76</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a:t>Lähde: Eurostat (tiedot vuodelta 2011)</a:t>
            </a:r>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Suomi ei ole houkutellut myöskään ulkomaisia investointeja (vrt. Viro, Puola, Ruotsi,…)  </a:t>
            </a:r>
            <a:endParaRPr lang="fi-FI" spc="-90" dirty="0" smtClean="0"/>
          </a:p>
          <a:p>
            <a:pPr>
              <a:lnSpc>
                <a:spcPct val="100000"/>
              </a:lnSpc>
              <a:spcBef>
                <a:spcPts val="0"/>
              </a:spcBef>
            </a:pPr>
            <a:r>
              <a:rPr lang="fi-FI" sz="1200" b="0" dirty="0"/>
              <a:t>Ulkomaisten yritysten osuus henkilöstöstä teollisuudessa ja kaupan alalla Suomessa </a:t>
            </a:r>
            <a:endParaRPr lang="fi-FI" dirty="0"/>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2561949198"/>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66960891"/>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77</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3662940" cy="415926"/>
          </a:xfrm>
        </p:spPr>
        <p:txBody>
          <a:bodyPr/>
          <a:lstStyle/>
          <a:p>
            <a:r>
              <a:rPr lang="fi-FI" dirty="0"/>
              <a:t>*) Nettotulos / liikevaihto. Nettotulos tarkoittaa yritysten tulosta rahoitustuottojen ja –kulujen, satunnaisten erien sekä verotuksen jälkeen. </a:t>
            </a:r>
          </a:p>
          <a:p>
            <a:r>
              <a:rPr lang="fi-FI" dirty="0"/>
              <a:t>Lähde: Tilastokeskus</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Yritysten investointimahdollisuuksia jarruttaa kannattavuuden putoaminen </a:t>
            </a:r>
            <a:endParaRPr lang="fi-FI" spc="-90" dirty="0" smtClean="0"/>
          </a:p>
          <a:p>
            <a:pPr>
              <a:lnSpc>
                <a:spcPct val="100000"/>
              </a:lnSpc>
              <a:spcBef>
                <a:spcPts val="0"/>
              </a:spcBef>
            </a:pPr>
            <a:r>
              <a:rPr lang="fi-FI" sz="1200" b="0" dirty="0"/>
              <a:t>Koko yrityssektorin ja teknologiateollisuuden nettotulos* Suomessa verotuksen jälkeen </a:t>
            </a:r>
            <a:endParaRPr lang="fi-FI" dirty="0"/>
          </a:p>
        </p:txBody>
      </p:sp>
      <p:graphicFrame>
        <p:nvGraphicFramePr>
          <p:cNvPr id="15" name="Sisällön paikkamerkki 9"/>
          <p:cNvGraphicFramePr>
            <a:graphicFrameLocks noGrp="1" noChangeAspect="1"/>
          </p:cNvGraphicFramePr>
          <p:nvPr>
            <p:ph sz="quarter" idx="17"/>
            <p:extLst>
              <p:ext uri="{D42A27DB-BD31-4B8C-83A1-F6EECF244321}">
                <p14:modId xmlns:p14="http://schemas.microsoft.com/office/powerpoint/2010/main" val="1303668159"/>
              </p:ext>
            </p:extLst>
          </p:nvPr>
        </p:nvGraphicFramePr>
        <p:xfrm>
          <a:off x="309119" y="1340531"/>
          <a:ext cx="8410145" cy="3305175"/>
        </p:xfrm>
        <a:graphic>
          <a:graphicData uri="http://schemas.openxmlformats.org/presentationml/2006/ole">
            <mc:AlternateContent xmlns:mc="http://schemas.openxmlformats.org/markup-compatibility/2006">
              <mc:Choice xmlns:v="urn:schemas-microsoft-com:vml" Requires="v">
                <p:oleObj spid="_x0000_s42007"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09119" y="1340531"/>
                        <a:ext cx="8410145" cy="3305175"/>
                      </a:xfrm>
                      <a:prstGeom prst="rect">
                        <a:avLst/>
                      </a:prstGeom>
                    </p:spPr>
                  </p:pic>
                </p:oleObj>
              </mc:Fallback>
            </mc:AlternateContent>
          </a:graphicData>
        </a:graphic>
      </p:graphicFrame>
    </p:spTree>
    <p:extLst>
      <p:ext uri="{BB962C8B-B14F-4D97-AF65-F5344CB8AC3E}">
        <p14:creationId xmlns:p14="http://schemas.microsoft.com/office/powerpoint/2010/main" val="3506205805"/>
      </p:ext>
    </p:extLst>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78</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r>
              <a:rPr lang="fi-FI" dirty="0"/>
              <a:t>, </a:t>
            </a:r>
            <a:r>
              <a:rPr lang="fi-FI" dirty="0" err="1"/>
              <a:t>Eurostat</a:t>
            </a:r>
            <a:endParaRPr lang="fi-FI" dirty="0"/>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Julkiset menot, julkinen velka ja veroaste ovat kasvaneet hallitsemattomasti </a:t>
            </a:r>
            <a:endParaRPr lang="fi-FI" spc="-90" dirty="0" smtClean="0"/>
          </a:p>
          <a:p>
            <a:pPr>
              <a:lnSpc>
                <a:spcPct val="100000"/>
              </a:lnSpc>
              <a:spcBef>
                <a:spcPts val="0"/>
              </a:spcBef>
            </a:pPr>
            <a:r>
              <a:rPr lang="fi-FI" sz="1200" b="0" dirty="0"/>
              <a:t>Kustannustaakka on paisunut, siksi julkista sektoria on karsittava </a:t>
            </a:r>
            <a:endParaRPr lang="fi-FI" dirty="0"/>
          </a:p>
        </p:txBody>
      </p:sp>
      <p:graphicFrame>
        <p:nvGraphicFramePr>
          <p:cNvPr id="14" name="Sisällön paikkamerkki 13"/>
          <p:cNvGraphicFramePr>
            <a:graphicFrameLocks noGrp="1" noChangeAspect="1"/>
          </p:cNvGraphicFramePr>
          <p:nvPr>
            <p:ph sz="quarter" idx="17"/>
            <p:extLst>
              <p:ext uri="{D42A27DB-BD31-4B8C-83A1-F6EECF244321}">
                <p14:modId xmlns:p14="http://schemas.microsoft.com/office/powerpoint/2010/main" val="2498540036"/>
              </p:ext>
            </p:extLst>
          </p:nvPr>
        </p:nvGraphicFramePr>
        <p:xfrm>
          <a:off x="383718" y="1275729"/>
          <a:ext cx="8386088" cy="3369295"/>
        </p:xfrm>
        <a:graphic>
          <a:graphicData uri="http://schemas.openxmlformats.org/presentationml/2006/ole">
            <mc:AlternateContent xmlns:mc="http://schemas.openxmlformats.org/markup-compatibility/2006">
              <mc:Choice xmlns:v="urn:schemas-microsoft-com:vml" Requires="v">
                <p:oleObj spid="_x0000_s43031"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275729"/>
                        <a:ext cx="8386088" cy="3369295"/>
                      </a:xfrm>
                      <a:prstGeom prst="rect">
                        <a:avLst/>
                      </a:prstGeom>
                    </p:spPr>
                  </p:pic>
                </p:oleObj>
              </mc:Fallback>
            </mc:AlternateContent>
          </a:graphicData>
        </a:graphic>
      </p:graphicFrame>
    </p:spTree>
    <p:extLst>
      <p:ext uri="{BB962C8B-B14F-4D97-AF65-F5344CB8AC3E}">
        <p14:creationId xmlns:p14="http://schemas.microsoft.com/office/powerpoint/2010/main" val="3924251873"/>
      </p:ext>
    </p:extLst>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79</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a:t>Lähde: Macrobond, OECD, VM (ennuste 18.12.2015)</a:t>
            </a:r>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Suomen kokonaisveroaste jatkaa nousuaan  </a:t>
            </a:r>
            <a:endParaRPr lang="fi-FI" spc="-90" dirty="0" smtClean="0"/>
          </a:p>
          <a:p>
            <a:pPr>
              <a:lnSpc>
                <a:spcPct val="100000"/>
              </a:lnSpc>
              <a:spcBef>
                <a:spcPts val="0"/>
              </a:spcBef>
            </a:pPr>
            <a:r>
              <a:rPr lang="fi-FI" sz="1200" b="0" dirty="0"/>
              <a:t>Verotuksen kiristyminen on yksi este talouskasvulle </a:t>
            </a:r>
            <a:endParaRPr lang="fi-FI" dirty="0"/>
          </a:p>
        </p:txBody>
      </p:sp>
      <p:graphicFrame>
        <p:nvGraphicFramePr>
          <p:cNvPr id="16" name="Sisällön paikkamerkki 15"/>
          <p:cNvGraphicFramePr>
            <a:graphicFrameLocks noGrp="1" noChangeAspect="1"/>
          </p:cNvGraphicFramePr>
          <p:nvPr>
            <p:ph sz="quarter" idx="17"/>
            <p:extLst>
              <p:ext uri="{D42A27DB-BD31-4B8C-83A1-F6EECF244321}">
                <p14:modId xmlns:p14="http://schemas.microsoft.com/office/powerpoint/2010/main" val="534554932"/>
              </p:ext>
            </p:extLst>
          </p:nvPr>
        </p:nvGraphicFramePr>
        <p:xfrm>
          <a:off x="489537" y="1340531"/>
          <a:ext cx="8229727" cy="3305175"/>
        </p:xfrm>
        <a:graphic>
          <a:graphicData uri="http://schemas.openxmlformats.org/presentationml/2006/ole">
            <mc:AlternateContent xmlns:mc="http://schemas.openxmlformats.org/markup-compatibility/2006">
              <mc:Choice xmlns:v="urn:schemas-microsoft-com:vml" Requires="v">
                <p:oleObj spid="_x0000_s44055"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489537" y="1340531"/>
                        <a:ext cx="8229727" cy="3305175"/>
                      </a:xfrm>
                      <a:prstGeom prst="rect">
                        <a:avLst/>
                      </a:prstGeom>
                    </p:spPr>
                  </p:pic>
                </p:oleObj>
              </mc:Fallback>
            </mc:AlternateContent>
          </a:graphicData>
        </a:graphic>
      </p:graphicFrame>
    </p:spTree>
    <p:extLst>
      <p:ext uri="{BB962C8B-B14F-4D97-AF65-F5344CB8AC3E}">
        <p14:creationId xmlns:p14="http://schemas.microsoft.com/office/powerpoint/2010/main" val="397884223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r>
              <a:rPr lang="fi-FI" dirty="0"/>
              <a:t>Bruttokansantuote on kasvanut Euroopassa </a:t>
            </a:r>
            <a:r>
              <a:rPr lang="fi-FI" dirty="0" smtClean="0"/>
              <a:t/>
            </a:r>
            <a:br>
              <a:rPr lang="fi-FI" dirty="0" smtClean="0"/>
            </a:br>
            <a:r>
              <a:rPr lang="fi-FI" dirty="0" smtClean="0"/>
              <a:t>ja </a:t>
            </a:r>
            <a:r>
              <a:rPr lang="fi-FI" dirty="0"/>
              <a:t>USA:ssa, Suomessa vain niukasti</a:t>
            </a:r>
          </a:p>
        </p:txBody>
      </p:sp>
      <p:sp>
        <p:nvSpPr>
          <p:cNvPr id="3" name="Dian numeron paikkamerkki 2"/>
          <p:cNvSpPr>
            <a:spLocks noGrp="1"/>
          </p:cNvSpPr>
          <p:nvPr>
            <p:ph type="sldNum" sz="quarter" idx="12"/>
          </p:nvPr>
        </p:nvSpPr>
        <p:spPr/>
        <p:txBody>
          <a:bodyPr/>
          <a:lstStyle/>
          <a:p>
            <a:fld id="{6FCB6B90-8271-4E8F-82C1-E646FBB48A2E}" type="slidenum">
              <a:rPr lang="fi-FI" smtClean="0"/>
              <a:pPr/>
              <a:t>8</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endParaRPr lang="fi-FI" dirty="0"/>
          </a:p>
          <a:p>
            <a:endParaRPr lang="fi-FI" dirty="0"/>
          </a:p>
        </p:txBody>
      </p:sp>
      <p:graphicFrame>
        <p:nvGraphicFramePr>
          <p:cNvPr id="12" name="Sisällön paikkamerkki 11"/>
          <p:cNvGraphicFramePr>
            <a:graphicFrameLocks noGrp="1" noChangeAspect="1"/>
          </p:cNvGraphicFramePr>
          <p:nvPr>
            <p:ph sz="quarter" idx="17"/>
            <p:extLst>
              <p:ext uri="{D42A27DB-BD31-4B8C-83A1-F6EECF244321}">
                <p14:modId xmlns:p14="http://schemas.microsoft.com/office/powerpoint/2010/main" val="2834531978"/>
              </p:ext>
            </p:extLst>
          </p:nvPr>
        </p:nvGraphicFramePr>
        <p:xfrm>
          <a:off x="381000" y="1121148"/>
          <a:ext cx="8391525" cy="3506041"/>
        </p:xfrm>
        <a:graphic>
          <a:graphicData uri="http://schemas.openxmlformats.org/presentationml/2006/ole">
            <mc:AlternateContent xmlns:mc="http://schemas.openxmlformats.org/markup-compatibility/2006">
              <mc:Choice xmlns:v="urn:schemas-microsoft-com:vml" Requires="v">
                <p:oleObj spid="_x0000_s2096" name="Macrobond document" r:id="rId3" imgW="13336115" imgH="5572640" progId="Mbnd.mbnd">
                  <p:embed/>
                </p:oleObj>
              </mc:Choice>
              <mc:Fallback>
                <p:oleObj name="Macrobond document" r:id="rId3" imgW="13336115" imgH="5572640" progId="Mbnd.mbnd">
                  <p:embed/>
                  <p:pic>
                    <p:nvPicPr>
                      <p:cNvPr id="0" name=""/>
                      <p:cNvPicPr/>
                      <p:nvPr/>
                    </p:nvPicPr>
                    <p:blipFill>
                      <a:blip r:embed="rId4"/>
                      <a:stretch>
                        <a:fillRect/>
                      </a:stretch>
                    </p:blipFill>
                    <p:spPr>
                      <a:xfrm>
                        <a:off x="381000" y="1121148"/>
                        <a:ext cx="8391525" cy="3506041"/>
                      </a:xfrm>
                      <a:prstGeom prst="rect">
                        <a:avLst/>
                      </a:prstGeom>
                    </p:spPr>
                  </p:pic>
                </p:oleObj>
              </mc:Fallback>
            </mc:AlternateContent>
          </a:graphicData>
        </a:graphic>
      </p:graphicFrame>
    </p:spTree>
    <p:extLst>
      <p:ext uri="{BB962C8B-B14F-4D97-AF65-F5344CB8AC3E}">
        <p14:creationId xmlns:p14="http://schemas.microsoft.com/office/powerpoint/2010/main" val="637761047"/>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80</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en-US" dirty="0" err="1"/>
              <a:t>Lähde</a:t>
            </a:r>
            <a:r>
              <a:rPr lang="en-US" dirty="0"/>
              <a:t>: OECD, Economic Outlook 2016 </a:t>
            </a:r>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Julkisen sektorin bkt-suhteen palauttaminen vaatii 10-15 miljardin euron menoleikkauksia </a:t>
            </a:r>
            <a:endParaRPr lang="fi-FI" spc="-90" dirty="0" smtClean="0"/>
          </a:p>
          <a:p>
            <a:pPr>
              <a:lnSpc>
                <a:spcPct val="100000"/>
              </a:lnSpc>
              <a:spcBef>
                <a:spcPts val="0"/>
              </a:spcBef>
            </a:pPr>
            <a:r>
              <a:rPr lang="fi-FI" sz="1200" b="0" dirty="0"/>
              <a:t>Verojen kiristäminen on ollut väärä ratkaisu tähän ongelmaan </a:t>
            </a:r>
            <a:endParaRPr lang="fi-FI" dirty="0"/>
          </a:p>
        </p:txBody>
      </p:sp>
      <p:graphicFrame>
        <p:nvGraphicFramePr>
          <p:cNvPr id="9" name="Sisällön paikkamerkki 6"/>
          <p:cNvGraphicFramePr>
            <a:graphicFrameLocks noGrp="1"/>
          </p:cNvGraphicFramePr>
          <p:nvPr>
            <p:ph sz="quarter" idx="17"/>
            <p:extLst>
              <p:ext uri="{D42A27DB-BD31-4B8C-83A1-F6EECF244321}">
                <p14:modId xmlns:p14="http://schemas.microsoft.com/office/powerpoint/2010/main" val="45275805"/>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734399" y="1405332"/>
            <a:ext cx="4572000" cy="253916"/>
          </a:xfrm>
          <a:prstGeom prst="rect">
            <a:avLst/>
          </a:prstGeom>
        </p:spPr>
        <p:txBody>
          <a:bodyPr>
            <a:spAutoFit/>
          </a:bodyPr>
          <a:lstStyle/>
          <a:p>
            <a:pPr defTabSz="819108"/>
            <a:r>
              <a:rPr lang="fi-FI" sz="1050" dirty="0">
                <a:solidFill>
                  <a:schemeClr val="tx2"/>
                </a:solidFill>
                <a:ea typeface="ＭＳ Ｐゴシック" pitchFamily="34" charset="-128"/>
              </a:rPr>
              <a:t>Julkiset menot suhteessa bruttokansantuotteeseen, %</a:t>
            </a:r>
          </a:p>
        </p:txBody>
      </p:sp>
    </p:spTree>
    <p:extLst>
      <p:ext uri="{BB962C8B-B14F-4D97-AF65-F5344CB8AC3E}">
        <p14:creationId xmlns:p14="http://schemas.microsoft.com/office/powerpoint/2010/main" val="1993938385"/>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81</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dirty="0"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a:t>
            </a:r>
            <a:r>
              <a:rPr lang="fi-FI" dirty="0" err="1"/>
              <a:t>Macrobond</a:t>
            </a:r>
            <a:r>
              <a:rPr lang="fi-FI" dirty="0"/>
              <a:t>, </a:t>
            </a:r>
            <a:r>
              <a:rPr lang="fi-FI" dirty="0" err="1"/>
              <a:t>Eurostat</a:t>
            </a:r>
            <a:endParaRPr lang="fi-FI" dirty="0"/>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Suomen vaihtotase on jäänyt kilpailijamaista </a:t>
            </a:r>
            <a:endParaRPr lang="fi-FI" spc="-90" dirty="0" smtClean="0"/>
          </a:p>
          <a:p>
            <a:pPr>
              <a:lnSpc>
                <a:spcPct val="100000"/>
              </a:lnSpc>
              <a:spcBef>
                <a:spcPts val="0"/>
              </a:spcBef>
            </a:pPr>
            <a:r>
              <a:rPr lang="fi-FI" sz="1200" b="0" dirty="0"/>
              <a:t>Tuontihintojen aleneminen kaunistaa nyt Suomenkin vaihtotasetta </a:t>
            </a:r>
            <a:endParaRPr lang="fi-FI" dirty="0"/>
          </a:p>
        </p:txBody>
      </p:sp>
      <p:graphicFrame>
        <p:nvGraphicFramePr>
          <p:cNvPr id="15" name="Sisällön paikkamerkki 14"/>
          <p:cNvGraphicFramePr>
            <a:graphicFrameLocks noGrp="1" noChangeAspect="1"/>
          </p:cNvGraphicFramePr>
          <p:nvPr>
            <p:ph sz="quarter" idx="17"/>
            <p:extLst>
              <p:ext uri="{D42A27DB-BD31-4B8C-83A1-F6EECF244321}">
                <p14:modId xmlns:p14="http://schemas.microsoft.com/office/powerpoint/2010/main" val="2710348730"/>
              </p:ext>
            </p:extLst>
          </p:nvPr>
        </p:nvGraphicFramePr>
        <p:xfrm>
          <a:off x="383718" y="1103313"/>
          <a:ext cx="8386088" cy="3541712"/>
        </p:xfrm>
        <a:graphic>
          <a:graphicData uri="http://schemas.openxmlformats.org/presentationml/2006/ole">
            <mc:AlternateContent xmlns:mc="http://schemas.openxmlformats.org/markup-compatibility/2006">
              <mc:Choice xmlns:v="urn:schemas-microsoft-com:vml" Requires="v">
                <p:oleObj spid="_x0000_s45079" name="Macrobond document" r:id="rId3" imgW="13193184" imgH="5572640" progId="Mbnd.mbnd">
                  <p:embed/>
                </p:oleObj>
              </mc:Choice>
              <mc:Fallback>
                <p:oleObj name="Macrobond document" r:id="rId3" imgW="13193184" imgH="5572640" progId="Mbnd.mbnd">
                  <p:embed/>
                  <p:pic>
                    <p:nvPicPr>
                      <p:cNvPr id="0" name=""/>
                      <p:cNvPicPr/>
                      <p:nvPr/>
                    </p:nvPicPr>
                    <p:blipFill>
                      <a:blip r:embed="rId4"/>
                      <a:stretch>
                        <a:fillRect/>
                      </a:stretch>
                    </p:blipFill>
                    <p:spPr>
                      <a:xfrm>
                        <a:off x="383718" y="1103313"/>
                        <a:ext cx="8386088" cy="3541712"/>
                      </a:xfrm>
                      <a:prstGeom prst="rect">
                        <a:avLst/>
                      </a:prstGeom>
                    </p:spPr>
                  </p:pic>
                </p:oleObj>
              </mc:Fallback>
            </mc:AlternateContent>
          </a:graphicData>
        </a:graphic>
      </p:graphicFrame>
    </p:spTree>
    <p:extLst>
      <p:ext uri="{BB962C8B-B14F-4D97-AF65-F5344CB8AC3E}">
        <p14:creationId xmlns:p14="http://schemas.microsoft.com/office/powerpoint/2010/main" val="900132513"/>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82</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727574"/>
            <a:ext cx="5542169" cy="415926"/>
          </a:xfrm>
        </p:spPr>
        <p:txBody>
          <a:bodyPr/>
          <a:lstStyle/>
          <a:p>
            <a:r>
              <a:rPr lang="fi-FI" dirty="0"/>
              <a:t>*) Vertailussa yritysten koko perustuu niiden henkilöstön määrään. Niitä vientiyrityksiä, joilta ei ole </a:t>
            </a:r>
          </a:p>
          <a:p>
            <a:r>
              <a:rPr lang="fi-FI" dirty="0"/>
              <a:t>tiedossa henkilöstön määrää, ei ole otettu vertailussa huomioon.</a:t>
            </a:r>
          </a:p>
          <a:p>
            <a:r>
              <a:rPr lang="fi-FI" dirty="0"/>
              <a:t>Lähde: OECD, Trade </a:t>
            </a:r>
            <a:r>
              <a:rPr lang="fi-FI" dirty="0" err="1"/>
              <a:t>by</a:t>
            </a:r>
            <a:r>
              <a:rPr lang="fi-FI" dirty="0"/>
              <a:t> Enterprise </a:t>
            </a:r>
            <a:r>
              <a:rPr lang="fi-FI" dirty="0" err="1"/>
              <a:t>Characteristics</a:t>
            </a:r>
            <a:endParaRPr lang="fi-FI" dirty="0"/>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100" dirty="0"/>
              <a:t>Pk-yritysten suoraa ulkomaanvientiä on kasvatettava</a:t>
            </a:r>
            <a:r>
              <a:rPr lang="fi-FI" spc="-50" dirty="0"/>
              <a:t> </a:t>
            </a:r>
            <a:endParaRPr lang="fi-FI" spc="-90" dirty="0" smtClean="0"/>
          </a:p>
          <a:p>
            <a:pPr>
              <a:lnSpc>
                <a:spcPct val="100000"/>
              </a:lnSpc>
              <a:spcBef>
                <a:spcPts val="0"/>
              </a:spcBef>
            </a:pPr>
            <a:r>
              <a:rPr lang="fi-FI" sz="1200" b="0" dirty="0"/>
              <a:t>Erikokoisten yritysten* osuus tavaraviennin arvosta 2013</a:t>
            </a:r>
            <a:endParaRPr lang="fi-FI" dirty="0"/>
          </a:p>
        </p:txBody>
      </p:sp>
      <p:graphicFrame>
        <p:nvGraphicFramePr>
          <p:cNvPr id="9" name="Sisällön paikkamerkki 7"/>
          <p:cNvGraphicFramePr>
            <a:graphicFrameLocks noGrp="1"/>
          </p:cNvGraphicFramePr>
          <p:nvPr>
            <p:ph sz="quarter" idx="17"/>
            <p:extLst>
              <p:ext uri="{D42A27DB-BD31-4B8C-83A1-F6EECF244321}">
                <p14:modId xmlns:p14="http://schemas.microsoft.com/office/powerpoint/2010/main" val="2098702617"/>
              </p:ext>
            </p:extLst>
          </p:nvPr>
        </p:nvGraphicFramePr>
        <p:xfrm>
          <a:off x="381000" y="1339850"/>
          <a:ext cx="8391525" cy="3305175"/>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878343" y="1189720"/>
            <a:ext cx="3159839" cy="253916"/>
          </a:xfrm>
          <a:prstGeom prst="rect">
            <a:avLst/>
          </a:prstGeom>
        </p:spPr>
        <p:txBody>
          <a:bodyPr wrap="none">
            <a:spAutoFit/>
          </a:bodyPr>
          <a:lstStyle/>
          <a:p>
            <a:r>
              <a:rPr lang="fi-FI" sz="1050" dirty="0">
                <a:solidFill>
                  <a:schemeClr val="tx2"/>
                </a:solidFill>
                <a:ea typeface="Arial Unicode MS"/>
                <a:cs typeface="Arial Unicode MS"/>
              </a:rPr>
              <a:t>Osuus maan koko tavaraviennin arvosta, %</a:t>
            </a:r>
          </a:p>
        </p:txBody>
      </p:sp>
    </p:spTree>
    <p:extLst>
      <p:ext uri="{BB962C8B-B14F-4D97-AF65-F5344CB8AC3E}">
        <p14:creationId xmlns:p14="http://schemas.microsoft.com/office/powerpoint/2010/main" val="1750321238"/>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83</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a:xfrm>
            <a:off x="2334682" y="4413249"/>
            <a:ext cx="6319781" cy="415926"/>
          </a:xfrm>
        </p:spPr>
        <p:txBody>
          <a:bodyPr/>
          <a:lstStyle/>
          <a:p>
            <a:r>
              <a:rPr lang="fi-FI" dirty="0"/>
              <a:t>*) Vertailussa yritysten koko perustuu Tilastokeskuksen määritelmiin:</a:t>
            </a:r>
          </a:p>
          <a:p>
            <a:r>
              <a:rPr lang="fi-FI" dirty="0"/>
              <a:t>Mikroyritys: henkilöstöä 0-9, liikevaihto 0-2 milj. euroa tai tase 0-2 milj. euroa</a:t>
            </a:r>
          </a:p>
          <a:p>
            <a:r>
              <a:rPr lang="fi-FI" dirty="0"/>
              <a:t>Pieni yritys: henkilöstöä 10-49, liikevaihto 2-10 milj. euroa tai tase 2-10 milj. euroa</a:t>
            </a:r>
          </a:p>
          <a:p>
            <a:r>
              <a:rPr lang="fi-FI" dirty="0"/>
              <a:t>Keskisuuri yritys: henkilöstöä 50-249, liikevaihto 10-50 milj. euroa tai tase 10-43 milj. euroa</a:t>
            </a:r>
          </a:p>
          <a:p>
            <a:r>
              <a:rPr lang="fi-FI" dirty="0"/>
              <a:t>Suuri yritys: henkilöstöä 250-, liikevaihto yli 50 milj. euroa tai tase yli 43 milj. euroa.   </a:t>
            </a:r>
          </a:p>
          <a:p>
            <a:r>
              <a:rPr lang="fi-FI" dirty="0"/>
              <a:t>Lähde: Tullihallitus, Tavaroiden ulkomaankauppa yritysten kokoluokittain</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Pk-yrityksiä on kannustettava lisäämään omaa vientiään ulkomaille </a:t>
            </a:r>
            <a:endParaRPr lang="fi-FI" spc="-90" dirty="0" smtClean="0"/>
          </a:p>
          <a:p>
            <a:pPr>
              <a:lnSpc>
                <a:spcPct val="100000"/>
              </a:lnSpc>
              <a:spcBef>
                <a:spcPts val="0"/>
              </a:spcBef>
            </a:pPr>
            <a:r>
              <a:rPr lang="fi-FI" sz="1200" b="0" dirty="0"/>
              <a:t>Erikokoisten yritysten osuus Suomen koko tavaraviennistä, %</a:t>
            </a:r>
            <a:endParaRPr lang="fi-FI" dirty="0"/>
          </a:p>
        </p:txBody>
      </p:sp>
      <p:graphicFrame>
        <p:nvGraphicFramePr>
          <p:cNvPr id="9" name="Sisällön paikkamerkki 4"/>
          <p:cNvGraphicFramePr>
            <a:graphicFrameLocks noGrp="1"/>
          </p:cNvGraphicFramePr>
          <p:nvPr>
            <p:ph sz="quarter" idx="17"/>
            <p:extLst>
              <p:ext uri="{D42A27DB-BD31-4B8C-83A1-F6EECF244321}">
                <p14:modId xmlns:p14="http://schemas.microsoft.com/office/powerpoint/2010/main" val="1805832043"/>
              </p:ext>
            </p:extLst>
          </p:nvPr>
        </p:nvGraphicFramePr>
        <p:xfrm>
          <a:off x="381000" y="1339850"/>
          <a:ext cx="8391525" cy="30368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91016858"/>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84</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Lähde: Teknologiateollisuus ry:n jäsentietojärjestelmä / päivitys 7.8.2015 </a:t>
            </a:r>
          </a:p>
          <a:p>
            <a:endParaRPr lang="fi-FI" dirty="0"/>
          </a:p>
        </p:txBody>
      </p:sp>
      <p:sp>
        <p:nvSpPr>
          <p:cNvPr id="10" name="Tekstin paikkamerkki 7"/>
          <p:cNvSpPr>
            <a:spLocks noGrp="1"/>
          </p:cNvSpPr>
          <p:nvPr>
            <p:ph type="body" sz="quarter" idx="15"/>
          </p:nvPr>
        </p:nvSpPr>
        <p:spPr>
          <a:xfrm>
            <a:off x="251999" y="282150"/>
            <a:ext cx="8143259" cy="648000"/>
          </a:xfrm>
        </p:spPr>
        <p:txBody>
          <a:bodyPr/>
          <a:lstStyle/>
          <a:p>
            <a:r>
              <a:rPr lang="fi-FI" spc="-50" dirty="0"/>
              <a:t>Viennin osuus liikevaihdosta vaihtelee paljon teknologiateollisuudessa Suomessa </a:t>
            </a:r>
            <a:endParaRPr lang="fi-FI" spc="-90" dirty="0" smtClean="0"/>
          </a:p>
          <a:p>
            <a:pPr>
              <a:lnSpc>
                <a:spcPct val="100000"/>
              </a:lnSpc>
              <a:spcBef>
                <a:spcPts val="0"/>
              </a:spcBef>
            </a:pPr>
            <a:r>
              <a:rPr lang="fi-FI" sz="1200" b="0" dirty="0"/>
              <a:t>Teknologiateollisuus ry:n jäsenyritysten vientiosuus vuonna 2014, %</a:t>
            </a:r>
            <a:endParaRPr lang="fi-FI" dirty="0"/>
          </a:p>
        </p:txBody>
      </p:sp>
      <p:graphicFrame>
        <p:nvGraphicFramePr>
          <p:cNvPr id="9" name="Sisällön paikkamerkki 6"/>
          <p:cNvGraphicFramePr>
            <a:graphicFrameLocks noGrp="1"/>
          </p:cNvGraphicFramePr>
          <p:nvPr>
            <p:ph sz="quarter" idx="17"/>
            <p:extLst>
              <p:ext uri="{D42A27DB-BD31-4B8C-83A1-F6EECF244321}">
                <p14:modId xmlns:p14="http://schemas.microsoft.com/office/powerpoint/2010/main" val="1716838463"/>
              </p:ext>
            </p:extLst>
          </p:nvPr>
        </p:nvGraphicFramePr>
        <p:xfrm>
          <a:off x="381001" y="1339850"/>
          <a:ext cx="7366248" cy="3305175"/>
        </p:xfrm>
        <a:graphic>
          <a:graphicData uri="http://schemas.openxmlformats.org/drawingml/2006/chart">
            <c:chart xmlns:c="http://schemas.openxmlformats.org/drawingml/2006/chart" xmlns:r="http://schemas.openxmlformats.org/officeDocument/2006/relationships" r:id="rId2"/>
          </a:graphicData>
        </a:graphic>
      </p:graphicFrame>
      <p:sp>
        <p:nvSpPr>
          <p:cNvPr id="2" name="Suorakulmio 1"/>
          <p:cNvSpPr/>
          <p:nvPr/>
        </p:nvSpPr>
        <p:spPr>
          <a:xfrm>
            <a:off x="3103582" y="4556239"/>
            <a:ext cx="2440092" cy="253916"/>
          </a:xfrm>
          <a:prstGeom prst="rect">
            <a:avLst/>
          </a:prstGeom>
        </p:spPr>
        <p:txBody>
          <a:bodyPr wrap="none">
            <a:spAutoFit/>
          </a:bodyPr>
          <a:lstStyle/>
          <a:p>
            <a:pPr eaLnBrk="0" fontAlgn="base" hangingPunct="0">
              <a:spcBef>
                <a:spcPct val="0"/>
              </a:spcBef>
              <a:spcAft>
                <a:spcPct val="0"/>
              </a:spcAft>
            </a:pPr>
            <a:r>
              <a:rPr lang="fi-FI" sz="1050" dirty="0">
                <a:solidFill>
                  <a:schemeClr val="tx2"/>
                </a:solidFill>
                <a:ea typeface="Arial Unicode MS" pitchFamily="34" charset="-128"/>
              </a:rPr>
              <a:t>Yritykset satunnaisjärjestyksessä</a:t>
            </a:r>
          </a:p>
        </p:txBody>
      </p:sp>
      <p:sp>
        <p:nvSpPr>
          <p:cNvPr id="6" name="Suorakulmio 5"/>
          <p:cNvSpPr/>
          <p:nvPr/>
        </p:nvSpPr>
        <p:spPr>
          <a:xfrm>
            <a:off x="7423244" y="2219148"/>
            <a:ext cx="1637990" cy="1546577"/>
          </a:xfrm>
          <a:prstGeom prst="rect">
            <a:avLst/>
          </a:prstGeom>
        </p:spPr>
        <p:txBody>
          <a:bodyPr wrap="square">
            <a:spAutoFit/>
          </a:bodyPr>
          <a:lstStyle/>
          <a:p>
            <a:pPr eaLnBrk="0" fontAlgn="base" hangingPunct="0">
              <a:spcBef>
                <a:spcPct val="0"/>
              </a:spcBef>
              <a:spcAft>
                <a:spcPct val="0"/>
              </a:spcAft>
            </a:pPr>
            <a:r>
              <a:rPr lang="fi-FI" sz="1050" dirty="0">
                <a:solidFill>
                  <a:schemeClr val="tx2"/>
                </a:solidFill>
                <a:ea typeface="ＭＳ Ｐゴシック" pitchFamily="34" charset="-128"/>
              </a:rPr>
              <a:t>Viennin osuus </a:t>
            </a:r>
          </a:p>
          <a:p>
            <a:pPr eaLnBrk="0" fontAlgn="base" hangingPunct="0">
              <a:spcBef>
                <a:spcPct val="0"/>
              </a:spcBef>
              <a:spcAft>
                <a:spcPct val="0"/>
              </a:spcAft>
            </a:pPr>
            <a:r>
              <a:rPr lang="fi-FI" sz="1050" dirty="0">
                <a:solidFill>
                  <a:schemeClr val="tx2"/>
                </a:solidFill>
                <a:ea typeface="ＭＳ Ｐゴシック" pitchFamily="34" charset="-128"/>
              </a:rPr>
              <a:t>liikevaihdosta:</a:t>
            </a:r>
          </a:p>
          <a:p>
            <a:pPr marL="172804" indent="-172804" eaLnBrk="0" fontAlgn="base" hangingPunct="0">
              <a:spcBef>
                <a:spcPct val="0"/>
              </a:spcBef>
              <a:spcAft>
                <a:spcPct val="0"/>
              </a:spcAft>
              <a:buFont typeface="Arial" panose="020B0604020202020204" pitchFamily="34" charset="0"/>
              <a:buChar char="•"/>
            </a:pPr>
            <a:r>
              <a:rPr lang="fi-FI" sz="1050" dirty="0">
                <a:solidFill>
                  <a:schemeClr val="tx2"/>
                </a:solidFill>
                <a:ea typeface="ＭＳ Ｐゴシック" pitchFamily="34" charset="-128"/>
              </a:rPr>
              <a:t>mediaani 14 %</a:t>
            </a:r>
          </a:p>
          <a:p>
            <a:pPr marL="172804" indent="-172804" eaLnBrk="0" fontAlgn="base" hangingPunct="0">
              <a:spcBef>
                <a:spcPct val="0"/>
              </a:spcBef>
              <a:spcAft>
                <a:spcPct val="0"/>
              </a:spcAft>
              <a:buFont typeface="Arial" panose="020B0604020202020204" pitchFamily="34" charset="0"/>
              <a:buChar char="•"/>
            </a:pPr>
            <a:r>
              <a:rPr lang="fi-FI" sz="1050" dirty="0">
                <a:solidFill>
                  <a:schemeClr val="tx2"/>
                </a:solidFill>
                <a:ea typeface="ＭＳ Ｐゴシック" pitchFamily="34" charset="-128"/>
              </a:rPr>
              <a:t>22 %:lla ei </a:t>
            </a:r>
          </a:p>
          <a:p>
            <a:pPr eaLnBrk="0" fontAlgn="base" hangingPunct="0">
              <a:spcBef>
                <a:spcPct val="0"/>
              </a:spcBef>
              <a:spcAft>
                <a:spcPct val="0"/>
              </a:spcAft>
            </a:pPr>
            <a:r>
              <a:rPr lang="fi-FI" sz="1050" dirty="0">
                <a:solidFill>
                  <a:schemeClr val="tx2"/>
                </a:solidFill>
                <a:ea typeface="ＭＳ Ｐゴシック" pitchFamily="34" charset="-128"/>
              </a:rPr>
              <a:t>    lainkaan omaa </a:t>
            </a:r>
          </a:p>
          <a:p>
            <a:pPr eaLnBrk="0" fontAlgn="base" hangingPunct="0">
              <a:spcBef>
                <a:spcPct val="0"/>
              </a:spcBef>
              <a:spcAft>
                <a:spcPct val="0"/>
              </a:spcAft>
            </a:pPr>
            <a:r>
              <a:rPr lang="fi-FI" sz="1050" dirty="0">
                <a:solidFill>
                  <a:schemeClr val="tx2"/>
                </a:solidFill>
                <a:ea typeface="ＭＳ Ｐゴシック" pitchFamily="34" charset="-128"/>
              </a:rPr>
              <a:t>    vientiä</a:t>
            </a:r>
          </a:p>
          <a:p>
            <a:pPr marL="172804" indent="-172804" eaLnBrk="0" fontAlgn="base" hangingPunct="0">
              <a:spcBef>
                <a:spcPct val="0"/>
              </a:spcBef>
              <a:spcAft>
                <a:spcPct val="0"/>
              </a:spcAft>
              <a:buFont typeface="Arial" panose="020B0604020202020204" pitchFamily="34" charset="0"/>
              <a:buChar char="•"/>
            </a:pPr>
            <a:r>
              <a:rPr lang="fi-FI" sz="1050" dirty="0">
                <a:solidFill>
                  <a:schemeClr val="tx2"/>
                </a:solidFill>
                <a:ea typeface="ＭＳ Ｐゴシック" pitchFamily="34" charset="-128"/>
              </a:rPr>
              <a:t>35 %:lla omaa</a:t>
            </a:r>
          </a:p>
          <a:p>
            <a:pPr eaLnBrk="0" fontAlgn="base" hangingPunct="0">
              <a:spcBef>
                <a:spcPct val="0"/>
              </a:spcBef>
              <a:spcAft>
                <a:spcPct val="0"/>
              </a:spcAft>
            </a:pPr>
            <a:r>
              <a:rPr lang="fi-FI" sz="1050" dirty="0">
                <a:solidFill>
                  <a:schemeClr val="tx2"/>
                </a:solidFill>
                <a:ea typeface="ＭＳ Ｐゴシック" pitchFamily="34" charset="-128"/>
              </a:rPr>
              <a:t>    vientiä 0-5 %</a:t>
            </a:r>
          </a:p>
          <a:p>
            <a:pPr eaLnBrk="0" fontAlgn="base" hangingPunct="0">
              <a:spcBef>
                <a:spcPct val="0"/>
              </a:spcBef>
              <a:spcAft>
                <a:spcPct val="0"/>
              </a:spcAft>
            </a:pPr>
            <a:r>
              <a:rPr lang="fi-FI" sz="1050" dirty="0">
                <a:solidFill>
                  <a:schemeClr val="tx2"/>
                </a:solidFill>
                <a:ea typeface="ＭＳ Ｐゴシック" pitchFamily="34" charset="-128"/>
              </a:rPr>
              <a:t>    liikevaihdosta  </a:t>
            </a:r>
          </a:p>
        </p:txBody>
      </p:sp>
    </p:spTree>
    <p:extLst>
      <p:ext uri="{BB962C8B-B14F-4D97-AF65-F5344CB8AC3E}">
        <p14:creationId xmlns:p14="http://schemas.microsoft.com/office/powerpoint/2010/main" val="1727544562"/>
      </p:ext>
    </p:extLst>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85</a:t>
            </a:fld>
            <a:endParaRPr lang="fi-FI" dirty="0"/>
          </a:p>
        </p:txBody>
      </p:sp>
      <p:sp>
        <p:nvSpPr>
          <p:cNvPr id="4" name="Päivämäärän paikkamerkki 3"/>
          <p:cNvSpPr>
            <a:spLocks noGrp="1"/>
          </p:cNvSpPr>
          <p:nvPr>
            <p:ph type="dt" sz="half" idx="10"/>
          </p:nvPr>
        </p:nvSpPr>
        <p:spPr/>
        <p:txBody>
          <a:bodyPr/>
          <a:lstStyle/>
          <a:p>
            <a:fld id="{E70C97DB-DA9C-4CFA-B970-B8599B25F3E4}"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11" name="Sisällön paikkamerkki 10"/>
          <p:cNvSpPr>
            <a:spLocks noGrp="1"/>
          </p:cNvSpPr>
          <p:nvPr>
            <p:ph idx="19"/>
          </p:nvPr>
        </p:nvSpPr>
        <p:spPr>
          <a:xfrm>
            <a:off x="1072800" y="1337960"/>
            <a:ext cx="7171200" cy="2894345"/>
          </a:xfrm>
        </p:spPr>
        <p:txBody>
          <a:bodyPr>
            <a:noAutofit/>
          </a:bodyPr>
          <a:lstStyle/>
          <a:p>
            <a:pPr>
              <a:lnSpc>
                <a:spcPts val="1600"/>
              </a:lnSpc>
            </a:pPr>
            <a:r>
              <a:rPr lang="fi-FI" sz="1400" dirty="0" err="1"/>
              <a:t>Cleantech</a:t>
            </a:r>
            <a:endParaRPr lang="fi-FI" sz="1400" dirty="0"/>
          </a:p>
          <a:p>
            <a:pPr lvl="1">
              <a:lnSpc>
                <a:spcPts val="1600"/>
              </a:lnSpc>
            </a:pPr>
            <a:r>
              <a:rPr lang="fi-FI" sz="1100" dirty="0"/>
              <a:t>energiaa säästävät ja vähäpäästöisemmät teknologiat</a:t>
            </a:r>
          </a:p>
          <a:p>
            <a:pPr lvl="1">
              <a:lnSpc>
                <a:spcPts val="1600"/>
              </a:lnSpc>
            </a:pPr>
            <a:r>
              <a:rPr lang="fi-FI" sz="1100" dirty="0"/>
              <a:t>puhtaan käyttöveden ja jätevesien tehokkaamman puhdistuksen mahdollistavat teknologiat</a:t>
            </a:r>
          </a:p>
          <a:p>
            <a:pPr>
              <a:lnSpc>
                <a:spcPts val="1600"/>
              </a:lnSpc>
            </a:pPr>
            <a:r>
              <a:rPr lang="fi-FI" sz="1400" dirty="0"/>
              <a:t>Kaivosteollisuuden ja malmien jatkojalostuksen tuomat uudet mahdollisuudet </a:t>
            </a:r>
          </a:p>
          <a:p>
            <a:pPr>
              <a:lnSpc>
                <a:spcPts val="1600"/>
              </a:lnSpc>
            </a:pPr>
            <a:r>
              <a:rPr lang="fi-FI" sz="1400" dirty="0"/>
              <a:t>Ohjelmistot ja pelit</a:t>
            </a:r>
          </a:p>
          <a:p>
            <a:pPr>
              <a:lnSpc>
                <a:spcPts val="1600"/>
              </a:lnSpc>
            </a:pPr>
            <a:r>
              <a:rPr lang="fi-FI" sz="1400" dirty="0" smtClean="0"/>
              <a:t>Terveydenhuollon laitteet, tarvikkeet ja palvelut</a:t>
            </a:r>
          </a:p>
          <a:p>
            <a:pPr>
              <a:lnSpc>
                <a:spcPts val="1600"/>
              </a:lnSpc>
            </a:pPr>
            <a:r>
              <a:rPr lang="fi-FI" sz="1400" dirty="0" smtClean="0"/>
              <a:t>Su</a:t>
            </a:r>
            <a:r>
              <a:rPr lang="fi-FI" sz="1400" dirty="0" smtClean="0"/>
              <a:t>omi </a:t>
            </a:r>
            <a:r>
              <a:rPr lang="fi-FI" sz="1400" dirty="0"/>
              <a:t>globaalien konesalien sijaintipaikkana (pilvipalvelut)</a:t>
            </a:r>
          </a:p>
          <a:p>
            <a:pPr>
              <a:lnSpc>
                <a:spcPts val="1600"/>
              </a:lnSpc>
            </a:pPr>
            <a:r>
              <a:rPr lang="fi-FI" sz="1400" dirty="0"/>
              <a:t>Teollisuutta palveleva suunnittelutyö</a:t>
            </a:r>
          </a:p>
          <a:p>
            <a:pPr>
              <a:lnSpc>
                <a:spcPts val="1600"/>
              </a:lnSpc>
            </a:pPr>
            <a:r>
              <a:rPr lang="fi-FI" sz="1400" dirty="0"/>
              <a:t>Autoteollisuuden murros</a:t>
            </a:r>
          </a:p>
          <a:p>
            <a:pPr>
              <a:lnSpc>
                <a:spcPts val="1600"/>
              </a:lnSpc>
            </a:pPr>
            <a:r>
              <a:rPr lang="fi-FI" sz="1400" dirty="0"/>
              <a:t>Älyä tuotteissa, pakkauksissa, koneissa ja laitteissa (anturointi, </a:t>
            </a:r>
            <a:r>
              <a:rPr lang="fi-FI" sz="1400" dirty="0" err="1"/>
              <a:t>gps</a:t>
            </a:r>
            <a:r>
              <a:rPr lang="fi-FI" sz="1400" dirty="0"/>
              <a:t>, ohjattavuus, valvonta...) </a:t>
            </a:r>
          </a:p>
          <a:p>
            <a:endParaRPr lang="fi-FI" sz="1400" dirty="0"/>
          </a:p>
          <a:p>
            <a:endParaRPr lang="fi-FI" sz="1400" dirty="0"/>
          </a:p>
        </p:txBody>
      </p:sp>
      <p:sp>
        <p:nvSpPr>
          <p:cNvPr id="12" name="Tekstin paikkamerkki 11"/>
          <p:cNvSpPr>
            <a:spLocks noGrp="1"/>
          </p:cNvSpPr>
          <p:nvPr>
            <p:ph type="body" sz="quarter" idx="20"/>
          </p:nvPr>
        </p:nvSpPr>
        <p:spPr>
          <a:xfrm>
            <a:off x="1072800" y="858506"/>
            <a:ext cx="7171200" cy="367183"/>
          </a:xfrm>
        </p:spPr>
        <p:txBody>
          <a:bodyPr/>
          <a:lstStyle/>
          <a:p>
            <a:r>
              <a:rPr lang="fi-FI" dirty="0"/>
              <a:t>Uusia liiketoimintamahdollisuuksia</a:t>
            </a:r>
          </a:p>
        </p:txBody>
      </p:sp>
    </p:spTree>
    <p:extLst>
      <p:ext uri="{BB962C8B-B14F-4D97-AF65-F5344CB8AC3E}">
        <p14:creationId xmlns:p14="http://schemas.microsoft.com/office/powerpoint/2010/main" val="3085378907"/>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1"/>
          <p:cNvSpPr>
            <a:spLocks noGrp="1"/>
          </p:cNvSpPr>
          <p:nvPr>
            <p:ph type="body" sz="quarter" idx="15"/>
          </p:nvPr>
        </p:nvSpPr>
        <p:spPr>
          <a:xfrm>
            <a:off x="1010802" y="915566"/>
            <a:ext cx="7737662" cy="1165268"/>
          </a:xfrm>
        </p:spPr>
        <p:txBody>
          <a:bodyPr>
            <a:noAutofit/>
          </a:bodyPr>
          <a:lstStyle/>
          <a:p>
            <a:pPr>
              <a:lnSpc>
                <a:spcPct val="100000"/>
              </a:lnSpc>
            </a:pPr>
            <a:r>
              <a:rPr lang="fi-FI" sz="3200" dirty="0" smtClean="0"/>
              <a:t>Suomen talous ei kasva, ellei yritysten investointeja saada vahvaan kasvuun</a:t>
            </a:r>
          </a:p>
          <a:p>
            <a:pPr>
              <a:lnSpc>
                <a:spcPct val="100000"/>
              </a:lnSpc>
            </a:pPr>
            <a:r>
              <a:rPr lang="fi-FI" sz="3200" dirty="0" smtClean="0"/>
              <a:t>- tuotanto, automaatio, digitaalisuus</a:t>
            </a:r>
          </a:p>
          <a:p>
            <a:pPr>
              <a:lnSpc>
                <a:spcPct val="100000"/>
              </a:lnSpc>
            </a:pPr>
            <a:r>
              <a:rPr lang="fi-FI" sz="3200" dirty="0" smtClean="0"/>
              <a:t>- henkilöstö, tutkimus ja tuotekehitys</a:t>
            </a:r>
            <a:endParaRPr lang="fi-FI" sz="3200"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FFFFFF"/>
                </a:solidFill>
              </a:rPr>
              <a:pPr/>
              <a:t>86</a:t>
            </a:fld>
            <a:endParaRPr lang="fi-FI" dirty="0">
              <a:solidFill>
                <a:srgbClr val="FFFFFF"/>
              </a:solidFill>
            </a:endParaRPr>
          </a:p>
        </p:txBody>
      </p:sp>
      <p:sp>
        <p:nvSpPr>
          <p:cNvPr id="4" name="Päivämäärän paikkamerkki 3"/>
          <p:cNvSpPr>
            <a:spLocks noGrp="1"/>
          </p:cNvSpPr>
          <p:nvPr>
            <p:ph type="dt" sz="half" idx="10"/>
          </p:nvPr>
        </p:nvSpPr>
        <p:spPr/>
        <p:txBody>
          <a:bodyPr/>
          <a:lstStyle/>
          <a:p>
            <a:fld id="{AB4C9FC2-AB49-4BC7-8E34-F35776C6F0E4}" type="datetime1">
              <a:rPr lang="fi-FI" smtClean="0">
                <a:solidFill>
                  <a:srgbClr val="FFFFFF"/>
                </a:solidFill>
              </a:rPr>
              <a:pPr/>
              <a:t>21.9.2016</a:t>
            </a:fld>
            <a:endParaRPr lang="fi-FI" dirty="0">
              <a:solidFill>
                <a:srgbClr val="FFFFFF"/>
              </a:solidFill>
            </a:endParaRPr>
          </a:p>
        </p:txBody>
      </p:sp>
      <p:sp>
        <p:nvSpPr>
          <p:cNvPr id="5" name="Alatunnisteen paikkamerkki 4"/>
          <p:cNvSpPr>
            <a:spLocks noGrp="1"/>
          </p:cNvSpPr>
          <p:nvPr>
            <p:ph type="ftr" sz="quarter" idx="11"/>
          </p:nvPr>
        </p:nvSpPr>
        <p:spPr/>
        <p:txBody>
          <a:bodyPr/>
          <a:lstStyle/>
          <a:p>
            <a:r>
              <a:rPr lang="fi-FI" smtClean="0">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583841480"/>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ACFCF"/>
        </a:solidFill>
        <a:effectLst/>
      </p:bgPr>
    </p:bg>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1052310" y="987574"/>
            <a:ext cx="6977283" cy="3312368"/>
          </a:xfrm>
        </p:spPr>
        <p:txBody>
          <a:bodyPr/>
          <a:lstStyle/>
          <a:p>
            <a:pPr>
              <a:lnSpc>
                <a:spcPct val="100000"/>
              </a:lnSpc>
            </a:pPr>
            <a:r>
              <a:rPr lang="fi-FI" sz="3200" dirty="0" smtClean="0"/>
              <a:t>YRITYSVEROTUS, </a:t>
            </a:r>
            <a:endParaRPr lang="fi-FI" sz="3200" dirty="0"/>
          </a:p>
          <a:p>
            <a:pPr>
              <a:lnSpc>
                <a:spcPct val="100000"/>
              </a:lnSpc>
            </a:pPr>
            <a:r>
              <a:rPr lang="fi-FI" sz="3200" dirty="0" smtClean="0"/>
              <a:t>INVESTOINNIT  JA KASVU</a:t>
            </a:r>
            <a:r>
              <a:rPr lang="fi-FI" dirty="0"/>
              <a:t/>
            </a:r>
            <a:br>
              <a:rPr lang="fi-FI" dirty="0"/>
            </a:br>
            <a:r>
              <a:rPr lang="fi-FI" dirty="0"/>
              <a:t/>
            </a:r>
            <a:br>
              <a:rPr lang="fi-FI" dirty="0"/>
            </a:br>
            <a:r>
              <a:rPr lang="fi-FI" dirty="0"/>
              <a:t>T</a:t>
            </a:r>
            <a:r>
              <a:rPr lang="fi-FI" dirty="0" smtClean="0"/>
              <a:t>eknologiateollisuus ry:n jäsenyrityksille 2016 tehdyn kyselyn tulokset</a:t>
            </a:r>
          </a:p>
          <a:p>
            <a:endParaRPr lang="fi-FI" dirty="0" smtClean="0">
              <a:solidFill>
                <a:prstClr val="white"/>
              </a:solidFill>
            </a:endParaRPr>
          </a:p>
          <a:p>
            <a:r>
              <a:rPr lang="fi-FI" sz="2000" dirty="0" smtClean="0">
                <a:solidFill>
                  <a:prstClr val="white"/>
                </a:solidFill>
              </a:rPr>
              <a:t>Taloustutkimus Oy: </a:t>
            </a:r>
          </a:p>
          <a:p>
            <a:r>
              <a:rPr lang="fi-FI" sz="2000" dirty="0" smtClean="0">
                <a:solidFill>
                  <a:prstClr val="white"/>
                </a:solidFill>
              </a:rPr>
              <a:t>Pasi </a:t>
            </a:r>
            <a:r>
              <a:rPr lang="fi-FI" sz="2000" dirty="0">
                <a:solidFill>
                  <a:prstClr val="white"/>
                </a:solidFill>
              </a:rPr>
              <a:t>Holm, Pasi Huovinen ja Juhani Koskinen</a:t>
            </a:r>
          </a:p>
          <a:p>
            <a:endParaRPr lang="fi-FI" sz="1800" dirty="0">
              <a:solidFill>
                <a:prstClr val="white"/>
              </a:solidFill>
            </a:endParaRPr>
          </a:p>
          <a:p>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FFFFFF"/>
                </a:solidFill>
              </a:rPr>
              <a:pPr/>
              <a:t>87</a:t>
            </a:fld>
            <a:endParaRPr lang="fi-FI" dirty="0">
              <a:solidFill>
                <a:srgbClr val="FFFFFF"/>
              </a:solidFill>
            </a:endParaRPr>
          </a:p>
        </p:txBody>
      </p:sp>
      <p:sp>
        <p:nvSpPr>
          <p:cNvPr id="4" name="Päivämäärän paikkamerkki 3"/>
          <p:cNvSpPr>
            <a:spLocks noGrp="1"/>
          </p:cNvSpPr>
          <p:nvPr>
            <p:ph type="dt" sz="half" idx="10"/>
          </p:nvPr>
        </p:nvSpPr>
        <p:spPr/>
        <p:txBody>
          <a:bodyPr/>
          <a:lstStyle/>
          <a:p>
            <a:fld id="{FBD49F65-936D-47C1-B476-B10D0AC9DEC4}" type="datetime1">
              <a:rPr lang="fi-FI" smtClean="0">
                <a:solidFill>
                  <a:srgbClr val="FFFFFF"/>
                </a:solidFill>
              </a:rPr>
              <a:pPr/>
              <a:t>21.9.2016</a:t>
            </a:fld>
            <a:endParaRPr lang="fi-FI" dirty="0">
              <a:solidFill>
                <a:srgbClr val="FFFFFF"/>
              </a:solidFill>
            </a:endParaRPr>
          </a:p>
        </p:txBody>
      </p:sp>
      <p:sp>
        <p:nvSpPr>
          <p:cNvPr id="5" name="Alatunnisteen paikkamerkki 4"/>
          <p:cNvSpPr>
            <a:spLocks noGrp="1"/>
          </p:cNvSpPr>
          <p:nvPr>
            <p:ph type="ftr" sz="quarter" idx="11"/>
          </p:nvPr>
        </p:nvSpPr>
        <p:spPr/>
        <p:txBody>
          <a:bodyPr/>
          <a:lstStyle/>
          <a:p>
            <a:r>
              <a:rPr lang="fi-FI">
                <a:solidFill>
                  <a:srgbClr val="FFFFFF"/>
                </a:solidFill>
              </a:rPr>
              <a:t>Teknologiateollisuus</a:t>
            </a:r>
            <a:endParaRPr lang="fi-FI" dirty="0">
              <a:solidFill>
                <a:srgbClr val="FFFFFF"/>
              </a:solidFill>
            </a:endParaRPr>
          </a:p>
        </p:txBody>
      </p:sp>
    </p:spTree>
    <p:extLst>
      <p:ext uri="{BB962C8B-B14F-4D97-AF65-F5344CB8AC3E}">
        <p14:creationId xmlns:p14="http://schemas.microsoft.com/office/powerpoint/2010/main" val="2110029734"/>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1028694" y="1563638"/>
            <a:ext cx="6977283" cy="1165268"/>
          </a:xfrm>
        </p:spPr>
        <p:txBody>
          <a:bodyPr>
            <a:noAutofit/>
          </a:bodyPr>
          <a:lstStyle/>
          <a:p>
            <a:pPr>
              <a:lnSpc>
                <a:spcPct val="100000"/>
              </a:lnSpc>
            </a:pPr>
            <a:r>
              <a:rPr lang="fi-FI" sz="3200" dirty="0" smtClean="0"/>
              <a:t>Yrityksillä </a:t>
            </a:r>
            <a:r>
              <a:rPr lang="fi-FI" sz="3200" dirty="0"/>
              <a:t>on paljon investointitarpeita, mutta kyky toteuttaa niitä on useasti </a:t>
            </a:r>
            <a:r>
              <a:rPr lang="fi-FI" sz="3200" dirty="0" smtClean="0"/>
              <a:t>heikko</a:t>
            </a:r>
            <a:endParaRPr lang="fi-FI" sz="3200"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FFFFFF"/>
                </a:solidFill>
              </a:rPr>
              <a:pPr/>
              <a:t>88</a:t>
            </a:fld>
            <a:endParaRPr lang="fi-FI" dirty="0">
              <a:solidFill>
                <a:srgbClr val="FFFFFF"/>
              </a:solidFill>
            </a:endParaRPr>
          </a:p>
        </p:txBody>
      </p:sp>
      <p:sp>
        <p:nvSpPr>
          <p:cNvPr id="4" name="Päivämäärän paikkamerkki 3"/>
          <p:cNvSpPr>
            <a:spLocks noGrp="1"/>
          </p:cNvSpPr>
          <p:nvPr>
            <p:ph type="dt" sz="half" idx="10"/>
          </p:nvPr>
        </p:nvSpPr>
        <p:spPr/>
        <p:txBody>
          <a:bodyPr/>
          <a:lstStyle/>
          <a:p>
            <a:fld id="{FBD49F65-936D-47C1-B476-B10D0AC9DEC4}" type="datetime1">
              <a:rPr lang="fi-FI" smtClean="0">
                <a:solidFill>
                  <a:srgbClr val="FFFFFF"/>
                </a:solidFill>
              </a:rPr>
              <a:pPr/>
              <a:t>21.9.2016</a:t>
            </a:fld>
            <a:endParaRPr lang="fi-FI" dirty="0">
              <a:solidFill>
                <a:srgbClr val="FFFFFF"/>
              </a:solidFill>
            </a:endParaRPr>
          </a:p>
        </p:txBody>
      </p:sp>
      <p:sp>
        <p:nvSpPr>
          <p:cNvPr id="5" name="Alatunnisteen paikkamerkki 4"/>
          <p:cNvSpPr>
            <a:spLocks noGrp="1"/>
          </p:cNvSpPr>
          <p:nvPr>
            <p:ph type="ftr" sz="quarter" idx="11"/>
          </p:nvPr>
        </p:nvSpPr>
        <p:spPr/>
        <p:txBody>
          <a:bodyPr/>
          <a:lstStyle/>
          <a:p>
            <a:r>
              <a:rPr lang="fi-FI">
                <a:solidFill>
                  <a:srgbClr val="FFFFFF"/>
                </a:solidFill>
              </a:rPr>
              <a:t>Teknologiateollisuus</a:t>
            </a:r>
            <a:endParaRPr lang="fi-FI" dirty="0">
              <a:solidFill>
                <a:srgbClr val="FFFFFF"/>
              </a:solidFill>
            </a:endParaRPr>
          </a:p>
        </p:txBody>
      </p:sp>
      <p:sp>
        <p:nvSpPr>
          <p:cNvPr id="6" name="Tekstin paikkamerkki 7"/>
          <p:cNvSpPr txBox="1">
            <a:spLocks/>
          </p:cNvSpPr>
          <p:nvPr/>
        </p:nvSpPr>
        <p:spPr>
          <a:xfrm>
            <a:off x="2339752" y="4620679"/>
            <a:ext cx="3564843" cy="288032"/>
          </a:xfrm>
          <a:prstGeom prst="rect">
            <a:avLst/>
          </a:prstGeom>
        </p:spPr>
        <p:txBody>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21600" indent="0">
              <a:buFont typeface="Arial" panose="020B0604020202020204" pitchFamily="34" charset="0"/>
              <a:buNone/>
            </a:pPr>
            <a:r>
              <a:rPr lang="fi-FI" sz="700" dirty="0" smtClean="0">
                <a:solidFill>
                  <a:srgbClr val="FFFFFF"/>
                </a:solidFill>
              </a:rPr>
              <a:t>Lähde: Taloustutkimus / Yritysverotus, investoinnit ja kasvu 2016 </a:t>
            </a:r>
            <a:endParaRPr lang="fi-FI" sz="700" dirty="0">
              <a:solidFill>
                <a:srgbClr val="FFFFFF"/>
              </a:solidFill>
            </a:endParaRPr>
          </a:p>
        </p:txBody>
      </p:sp>
    </p:spTree>
    <p:extLst>
      <p:ext uri="{BB962C8B-B14F-4D97-AF65-F5344CB8AC3E}">
        <p14:creationId xmlns:p14="http://schemas.microsoft.com/office/powerpoint/2010/main" val="2017458972"/>
      </p:ext>
    </p:extLst>
  </p:cSld>
  <p:clrMapOvr>
    <a:masterClrMapping/>
  </p:clrMapOvr>
  <p:transition spd="med">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r>
              <a:rPr lang="fi-FI" dirty="0">
                <a:solidFill>
                  <a:srgbClr val="444444"/>
                </a:solidFill>
                <a:latin typeface="+mj-lt"/>
              </a:rPr>
              <a:t>Onko yrityksellänne tarve </a:t>
            </a:r>
            <a:r>
              <a:rPr lang="fi-FI" dirty="0" smtClean="0">
                <a:solidFill>
                  <a:srgbClr val="444444"/>
                </a:solidFill>
                <a:latin typeface="+mj-lt"/>
              </a:rPr>
              <a:t>investoida </a:t>
            </a:r>
            <a:r>
              <a:rPr lang="fi-FI" u="sng" dirty="0" smtClean="0">
                <a:solidFill>
                  <a:srgbClr val="444444"/>
                </a:solidFill>
                <a:latin typeface="+mj-lt"/>
              </a:rPr>
              <a:t>kiinteisiin investointeihin</a:t>
            </a:r>
            <a:r>
              <a:rPr lang="fi-FI" dirty="0" smtClean="0">
                <a:solidFill>
                  <a:srgbClr val="444444"/>
                </a:solidFill>
                <a:latin typeface="+mj-lt"/>
              </a:rPr>
              <a:t> Suomessa </a:t>
            </a:r>
            <a:r>
              <a:rPr lang="fi-FI" dirty="0">
                <a:solidFill>
                  <a:srgbClr val="444444"/>
                </a:solidFill>
                <a:latin typeface="+mj-lt"/>
              </a:rPr>
              <a:t>tulevan kolmen vuoden aikana? </a:t>
            </a:r>
            <a:endParaRPr lang="fi-FI"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89</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4037518" cy="220440"/>
          </a:xfrm>
        </p:spPr>
        <p:txBody>
          <a:bodyPr/>
          <a:lstStyle/>
          <a:p>
            <a:r>
              <a:rPr lang="fi-FI" dirty="0"/>
              <a:t>Lähde: Taloustutkimus / Yritysverotus, investoinnit ja kasvu 2016 </a:t>
            </a:r>
          </a:p>
        </p:txBody>
      </p:sp>
      <p:graphicFrame>
        <p:nvGraphicFramePr>
          <p:cNvPr id="9" name="Sisällön paikkamerkki 8"/>
          <p:cNvGraphicFramePr>
            <a:graphicFrameLocks noGrp="1"/>
          </p:cNvGraphicFramePr>
          <p:nvPr>
            <p:ph sz="quarter" idx="17"/>
            <p:extLst/>
          </p:nvPr>
        </p:nvGraphicFramePr>
        <p:xfrm>
          <a:off x="381000" y="1419225"/>
          <a:ext cx="8391525" cy="32258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p:cNvSpPr txBox="1">
            <a:spLocks/>
          </p:cNvSpPr>
          <p:nvPr/>
        </p:nvSpPr>
        <p:spPr>
          <a:xfrm>
            <a:off x="1178838" y="4496444"/>
            <a:ext cx="933634"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900" b="0" dirty="0">
                <a:solidFill>
                  <a:srgbClr val="444444"/>
                </a:solidFill>
                <a:latin typeface="Calibri" panose="020F0502020204030204" pitchFamily="34" charset="0"/>
              </a:rPr>
              <a:t>Vastaajat </a:t>
            </a:r>
            <a:r>
              <a:rPr lang="fi-FI" sz="900" b="0" dirty="0" smtClean="0">
                <a:solidFill>
                  <a:srgbClr val="444444"/>
                </a:solidFill>
                <a:latin typeface="Calibri" panose="020F0502020204030204" pitchFamily="34" charset="0"/>
              </a:rPr>
              <a:t>= 331 </a:t>
            </a:r>
            <a:endParaRPr lang="it-IT" sz="900" b="0" dirty="0">
              <a:solidFill>
                <a:srgbClr val="444444"/>
              </a:solidFill>
              <a:latin typeface="Calibri" panose="020F0502020204030204" pitchFamily="34" charset="0"/>
            </a:endParaRPr>
          </a:p>
        </p:txBody>
      </p:sp>
    </p:spTree>
    <p:extLst>
      <p:ext uri="{BB962C8B-B14F-4D97-AF65-F5344CB8AC3E}">
        <p14:creationId xmlns:p14="http://schemas.microsoft.com/office/powerpoint/2010/main" val="311890842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pPr/>
              <a:t>9</a:t>
            </a:fld>
            <a:endParaRPr lang="fi-FI" dirty="0"/>
          </a:p>
        </p:txBody>
      </p:sp>
      <p:sp>
        <p:nvSpPr>
          <p:cNvPr id="4" name="Päivämäärän paikkamerkki 3"/>
          <p:cNvSpPr>
            <a:spLocks noGrp="1"/>
          </p:cNvSpPr>
          <p:nvPr>
            <p:ph type="dt" sz="half" idx="10"/>
          </p:nvPr>
        </p:nvSpPr>
        <p:spPr/>
        <p:txBody>
          <a:bodyPr/>
          <a:lstStyle/>
          <a:p>
            <a:fld id="{33A50D0A-99B9-48FE-8B08-047EE10ADBDA}" type="datetime1">
              <a:rPr lang="fi-FI" smtClean="0"/>
              <a:t>21.9.2016</a:t>
            </a:fld>
            <a:endParaRPr lang="fi-FI" dirty="0"/>
          </a:p>
        </p:txBody>
      </p:sp>
      <p:sp>
        <p:nvSpPr>
          <p:cNvPr id="5" name="Alatunnisteen paikkamerkki 4"/>
          <p:cNvSpPr>
            <a:spLocks noGrp="1"/>
          </p:cNvSpPr>
          <p:nvPr>
            <p:ph type="ftr" sz="quarter" idx="11"/>
          </p:nvPr>
        </p:nvSpPr>
        <p:spPr/>
        <p:txBody>
          <a:bodyPr/>
          <a:lstStyle/>
          <a:p>
            <a:r>
              <a:rPr lang="fi-FI" smtClean="0"/>
              <a:t>Teknologiateollisuus</a:t>
            </a:r>
            <a:endParaRPr lang="fi-FI" dirty="0"/>
          </a:p>
        </p:txBody>
      </p:sp>
      <p:sp>
        <p:nvSpPr>
          <p:cNvPr id="8" name="Tekstin paikkamerkki 7"/>
          <p:cNvSpPr>
            <a:spLocks noGrp="1"/>
          </p:cNvSpPr>
          <p:nvPr>
            <p:ph type="body" sz="quarter" idx="18"/>
          </p:nvPr>
        </p:nvSpPr>
        <p:spPr/>
        <p:txBody>
          <a:bodyPr/>
          <a:lstStyle/>
          <a:p>
            <a:r>
              <a:rPr lang="fi-FI" dirty="0"/>
              <a:t>Viimeisin tieto elokuu 2016.   </a:t>
            </a:r>
          </a:p>
          <a:p>
            <a:r>
              <a:rPr lang="fi-FI" dirty="0"/>
              <a:t>Lähde: Markit </a:t>
            </a:r>
          </a:p>
        </p:txBody>
      </p:sp>
      <p:sp>
        <p:nvSpPr>
          <p:cNvPr id="10" name="Tekstin paikkamerkki 7"/>
          <p:cNvSpPr>
            <a:spLocks noGrp="1"/>
          </p:cNvSpPr>
          <p:nvPr>
            <p:ph type="body" sz="quarter" idx="15"/>
          </p:nvPr>
        </p:nvSpPr>
        <p:spPr>
          <a:xfrm>
            <a:off x="252000" y="282150"/>
            <a:ext cx="7992000" cy="648000"/>
          </a:xfrm>
        </p:spPr>
        <p:txBody>
          <a:bodyPr/>
          <a:lstStyle/>
          <a:p>
            <a:r>
              <a:rPr lang="fi-FI" dirty="0"/>
              <a:t>Bruttokansantuotteen kasvu Euroalueella on jatkunut myös elokuussa, mutta </a:t>
            </a:r>
            <a:r>
              <a:rPr lang="fi-FI" dirty="0" smtClean="0"/>
              <a:t>hidastunut</a:t>
            </a:r>
          </a:p>
          <a:p>
            <a:pPr>
              <a:lnSpc>
                <a:spcPct val="100000"/>
              </a:lnSpc>
              <a:spcBef>
                <a:spcPts val="0"/>
              </a:spcBef>
            </a:pPr>
            <a:r>
              <a:rPr lang="fi-FI" sz="1200" b="0" dirty="0"/>
              <a:t>Teollisuuden ja palvelujen ostopäällikköindeksi, 50 = ei muutosta </a:t>
            </a:r>
            <a:r>
              <a:rPr lang="fi-FI" sz="1200" b="0" dirty="0" smtClean="0"/>
              <a:t>edelliskuukaudesta</a:t>
            </a:r>
            <a:endParaRPr lang="fi-FI" dirty="0"/>
          </a:p>
        </p:txBody>
      </p:sp>
      <p:pic>
        <p:nvPicPr>
          <p:cNvPr id="9" name="Sisällön paikkamerkki 5"/>
          <p:cNvPicPr>
            <a:picLocks noGrp="1" noChangeAspect="1"/>
          </p:cNvPicPr>
          <p:nvPr>
            <p:ph sz="quarter" idx="17"/>
          </p:nvPr>
        </p:nvPicPr>
        <p:blipFill>
          <a:blip r:embed="rId2"/>
          <a:stretch>
            <a:fillRect/>
          </a:stretch>
        </p:blipFill>
        <p:spPr>
          <a:xfrm>
            <a:off x="35930" y="1339850"/>
            <a:ext cx="8683334" cy="3305175"/>
          </a:xfrm>
          <a:prstGeom prst="rect">
            <a:avLst/>
          </a:prstGeom>
        </p:spPr>
      </p:pic>
    </p:spTree>
    <p:extLst>
      <p:ext uri="{BB962C8B-B14F-4D97-AF65-F5344CB8AC3E}">
        <p14:creationId xmlns:p14="http://schemas.microsoft.com/office/powerpoint/2010/main" val="1648357449"/>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r>
              <a:rPr lang="fi-FI" dirty="0">
                <a:solidFill>
                  <a:srgbClr val="444444"/>
                </a:solidFill>
                <a:latin typeface="+mj-lt"/>
              </a:rPr>
              <a:t>Onko yrityksellänne tarve investoida </a:t>
            </a:r>
            <a:r>
              <a:rPr lang="fi-FI" u="sng" dirty="0">
                <a:solidFill>
                  <a:srgbClr val="444444"/>
                </a:solidFill>
                <a:latin typeface="+mj-lt"/>
              </a:rPr>
              <a:t>henkilöstöön ja osaamiseen</a:t>
            </a:r>
            <a:r>
              <a:rPr lang="fi-FI" dirty="0">
                <a:solidFill>
                  <a:srgbClr val="444444"/>
                </a:solidFill>
                <a:latin typeface="+mj-lt"/>
              </a:rPr>
              <a:t> Suomessa lähivuosina? </a:t>
            </a:r>
            <a:endParaRPr lang="fi-FI"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90</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317438" cy="165163"/>
          </a:xfrm>
        </p:spPr>
        <p:txBody>
          <a:bodyPr/>
          <a:lstStyle/>
          <a:p>
            <a:r>
              <a:rPr lang="fi-FI" dirty="0"/>
              <a:t>Lähde: Taloustutkimus / Yritysverotus, investoinnit ja kasvu </a:t>
            </a:r>
            <a:r>
              <a:rPr lang="fi-FI" dirty="0" smtClean="0"/>
              <a:t>2016 </a:t>
            </a:r>
            <a:endParaRPr lang="fi-FI" dirty="0"/>
          </a:p>
        </p:txBody>
      </p:sp>
      <p:graphicFrame>
        <p:nvGraphicFramePr>
          <p:cNvPr id="9" name="Sisällön paikkamerkki 8"/>
          <p:cNvGraphicFramePr>
            <a:graphicFrameLocks noGrp="1"/>
          </p:cNvGraphicFramePr>
          <p:nvPr>
            <p:ph sz="quarter" idx="17"/>
            <p:custDataLst>
              <p:tags r:id="rId1"/>
            </p:custDataLst>
            <p:extLst/>
          </p:nvPr>
        </p:nvGraphicFramePr>
        <p:xfrm>
          <a:off x="381000" y="1103313"/>
          <a:ext cx="8391525" cy="3541712"/>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2555776" y="4083918"/>
            <a:ext cx="1191967"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900" b="0" dirty="0" smtClean="0">
                <a:solidFill>
                  <a:srgbClr val="444444"/>
                </a:solidFill>
                <a:latin typeface="Verdana"/>
              </a:rPr>
              <a:t>Vastaajat = 288 </a:t>
            </a:r>
            <a:endParaRPr lang="it-IT" sz="900" b="0" dirty="0">
              <a:solidFill>
                <a:srgbClr val="444444"/>
              </a:solidFill>
              <a:latin typeface="Verdana"/>
            </a:endParaRPr>
          </a:p>
        </p:txBody>
      </p:sp>
    </p:spTree>
    <p:extLst>
      <p:ext uri="{BB962C8B-B14F-4D97-AF65-F5344CB8AC3E}">
        <p14:creationId xmlns:p14="http://schemas.microsoft.com/office/powerpoint/2010/main" val="1090797815"/>
      </p:ext>
    </p:extLst>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1030012" y="1664536"/>
            <a:ext cx="6977283" cy="1165268"/>
          </a:xfrm>
        </p:spPr>
        <p:txBody>
          <a:bodyPr>
            <a:noAutofit/>
          </a:bodyPr>
          <a:lstStyle/>
          <a:p>
            <a:pPr>
              <a:lnSpc>
                <a:spcPct val="100000"/>
              </a:lnSpc>
            </a:pPr>
            <a:r>
              <a:rPr lang="fi-FI" sz="3200" dirty="0"/>
              <a:t>Pk-yrityksillä on ongelmia saada pankki- tai muun vieraan pääoman ehtoista investointirahoitusta</a:t>
            </a: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FFFFFF"/>
                </a:solidFill>
              </a:rPr>
              <a:pPr/>
              <a:t>91</a:t>
            </a:fld>
            <a:endParaRPr lang="fi-FI" dirty="0">
              <a:solidFill>
                <a:srgbClr val="FFFFFF"/>
              </a:solidFill>
            </a:endParaRPr>
          </a:p>
        </p:txBody>
      </p:sp>
      <p:sp>
        <p:nvSpPr>
          <p:cNvPr id="4" name="Päivämäärän paikkamerkki 3"/>
          <p:cNvSpPr>
            <a:spLocks noGrp="1"/>
          </p:cNvSpPr>
          <p:nvPr>
            <p:ph type="dt" sz="half" idx="10"/>
          </p:nvPr>
        </p:nvSpPr>
        <p:spPr/>
        <p:txBody>
          <a:bodyPr/>
          <a:lstStyle/>
          <a:p>
            <a:fld id="{FBD49F65-936D-47C1-B476-B10D0AC9DEC4}" type="datetime1">
              <a:rPr lang="fi-FI" smtClean="0">
                <a:solidFill>
                  <a:srgbClr val="FFFFFF"/>
                </a:solidFill>
              </a:rPr>
              <a:pPr/>
              <a:t>21.9.2016</a:t>
            </a:fld>
            <a:endParaRPr lang="fi-FI" dirty="0">
              <a:solidFill>
                <a:srgbClr val="FFFFFF"/>
              </a:solidFill>
            </a:endParaRPr>
          </a:p>
        </p:txBody>
      </p:sp>
      <p:sp>
        <p:nvSpPr>
          <p:cNvPr id="5" name="Alatunnisteen paikkamerkki 4"/>
          <p:cNvSpPr>
            <a:spLocks noGrp="1"/>
          </p:cNvSpPr>
          <p:nvPr>
            <p:ph type="ftr" sz="quarter" idx="11"/>
          </p:nvPr>
        </p:nvSpPr>
        <p:spPr/>
        <p:txBody>
          <a:bodyPr/>
          <a:lstStyle/>
          <a:p>
            <a:r>
              <a:rPr lang="fi-FI">
                <a:solidFill>
                  <a:srgbClr val="FFFFFF"/>
                </a:solidFill>
              </a:rPr>
              <a:t>Teknologiateollisuus</a:t>
            </a:r>
            <a:endParaRPr lang="fi-FI" dirty="0">
              <a:solidFill>
                <a:srgbClr val="FFFFFF"/>
              </a:solidFill>
            </a:endParaRPr>
          </a:p>
        </p:txBody>
      </p:sp>
      <p:sp>
        <p:nvSpPr>
          <p:cNvPr id="6" name="Tekstin paikkamerkki 7"/>
          <p:cNvSpPr txBox="1">
            <a:spLocks/>
          </p:cNvSpPr>
          <p:nvPr/>
        </p:nvSpPr>
        <p:spPr>
          <a:xfrm>
            <a:off x="2339752" y="4620679"/>
            <a:ext cx="3564843" cy="288032"/>
          </a:xfrm>
          <a:prstGeom prst="rect">
            <a:avLst/>
          </a:prstGeom>
        </p:spPr>
        <p:txBody>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21600" indent="0">
              <a:buFont typeface="Arial" panose="020B0604020202020204" pitchFamily="34" charset="0"/>
              <a:buNone/>
            </a:pPr>
            <a:r>
              <a:rPr lang="fi-FI" sz="700" dirty="0" smtClean="0">
                <a:solidFill>
                  <a:srgbClr val="FFFFFF"/>
                </a:solidFill>
              </a:rPr>
              <a:t>Lähde: Taloustutkimus / Yritysverotus, investoinnit ja kasvu 2016 </a:t>
            </a:r>
            <a:endParaRPr lang="fi-FI" sz="700" dirty="0">
              <a:solidFill>
                <a:srgbClr val="FFFFFF"/>
              </a:solidFill>
            </a:endParaRPr>
          </a:p>
        </p:txBody>
      </p:sp>
    </p:spTree>
    <p:extLst>
      <p:ext uri="{BB962C8B-B14F-4D97-AF65-F5344CB8AC3E}">
        <p14:creationId xmlns:p14="http://schemas.microsoft.com/office/powerpoint/2010/main" val="3049761651"/>
      </p:ext>
    </p:extLst>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pPr>
              <a:lnSpc>
                <a:spcPct val="100000"/>
              </a:lnSpc>
            </a:pPr>
            <a:r>
              <a:rPr lang="fi-FI" dirty="0">
                <a:solidFill>
                  <a:srgbClr val="444444"/>
                </a:solidFill>
                <a:latin typeface="+mj-lt"/>
              </a:rPr>
              <a:t>Investointirahoitusta pankista hakeneet yritykset:</a:t>
            </a:r>
          </a:p>
          <a:p>
            <a:pPr>
              <a:lnSpc>
                <a:spcPct val="100000"/>
              </a:lnSpc>
            </a:pPr>
            <a:r>
              <a:rPr lang="fi-FI" dirty="0">
                <a:solidFill>
                  <a:srgbClr val="444444"/>
                </a:solidFill>
                <a:latin typeface="+mj-lt"/>
              </a:rPr>
              <a:t>pk-yrityksillä on vaikeuksia saada tarvitsemaansa pankki- tai muun vieraan pääoman ehtoista </a:t>
            </a:r>
            <a:r>
              <a:rPr lang="fi-FI" dirty="0" smtClean="0">
                <a:solidFill>
                  <a:srgbClr val="444444"/>
                </a:solidFill>
                <a:latin typeface="+mj-lt"/>
              </a:rPr>
              <a:t>investointirahoitusta</a:t>
            </a:r>
            <a:endParaRPr lang="fi-FI"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92</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461454" cy="165163"/>
          </a:xfrm>
        </p:spPr>
        <p:txBody>
          <a:bodyPr/>
          <a:lstStyle/>
          <a:p>
            <a:r>
              <a:rPr lang="fi-FI" dirty="0"/>
              <a:t>Lähde: </a:t>
            </a:r>
            <a:r>
              <a:rPr lang="fi-FI" dirty="0" smtClean="0"/>
              <a:t>Taloustutkimus / Yritysverotus, investoinnit ja kasvu 2016</a:t>
            </a:r>
            <a:endParaRPr lang="fi-FI" dirty="0"/>
          </a:p>
          <a:p>
            <a:endParaRPr lang="fi-FI" dirty="0"/>
          </a:p>
        </p:txBody>
      </p:sp>
      <p:graphicFrame>
        <p:nvGraphicFramePr>
          <p:cNvPr id="9" name="Sisällön paikkamerkki 8"/>
          <p:cNvGraphicFramePr>
            <a:graphicFrameLocks noGrp="1"/>
          </p:cNvGraphicFramePr>
          <p:nvPr>
            <p:ph sz="quarter" idx="17"/>
            <p:custDataLst>
              <p:tags r:id="rId1"/>
            </p:custDataLst>
            <p:extLst/>
          </p:nvPr>
        </p:nvGraphicFramePr>
        <p:xfrm>
          <a:off x="381000" y="1707653"/>
          <a:ext cx="8391525" cy="2937371"/>
        </p:xfrm>
        <a:graphic>
          <a:graphicData uri="http://schemas.openxmlformats.org/drawingml/2006/chart">
            <c:chart xmlns:c="http://schemas.openxmlformats.org/drawingml/2006/chart" xmlns:r="http://schemas.openxmlformats.org/officeDocument/2006/relationships" r:id="rId3"/>
          </a:graphicData>
        </a:graphic>
      </p:graphicFrame>
      <p:sp>
        <p:nvSpPr>
          <p:cNvPr id="10" name="Ellipsi 9"/>
          <p:cNvSpPr/>
          <p:nvPr/>
        </p:nvSpPr>
        <p:spPr>
          <a:xfrm>
            <a:off x="1259632" y="2427733"/>
            <a:ext cx="2520279" cy="648072"/>
          </a:xfrm>
          <a:prstGeom prst="ellipse">
            <a:avLst/>
          </a:prstGeom>
          <a:noFill/>
          <a:ln>
            <a:solidFill>
              <a:srgbClr val="FF47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0159"/>
            <a:endParaRPr lang="en-GB" sz="1339">
              <a:solidFill>
                <a:prstClr val="white"/>
              </a:solidFill>
            </a:endParaRPr>
          </a:p>
        </p:txBody>
      </p:sp>
      <p:sp>
        <p:nvSpPr>
          <p:cNvPr id="2" name="Suorakulmio 1"/>
          <p:cNvSpPr/>
          <p:nvPr/>
        </p:nvSpPr>
        <p:spPr>
          <a:xfrm>
            <a:off x="1619672" y="2463228"/>
            <a:ext cx="4656546" cy="577081"/>
          </a:xfrm>
          <a:prstGeom prst="rect">
            <a:avLst/>
          </a:prstGeom>
        </p:spPr>
        <p:txBody>
          <a:bodyPr wrap="square">
            <a:spAutoFit/>
          </a:bodyPr>
          <a:lstStyle/>
          <a:p>
            <a:pPr defTabSz="680159"/>
            <a:r>
              <a:rPr lang="fi-FI" sz="1050" dirty="0">
                <a:solidFill>
                  <a:srgbClr val="FF00B8"/>
                </a:solidFill>
                <a:latin typeface="Calibri" panose="020F0502020204030204" pitchFamily="34" charset="0"/>
                <a:cs typeface="Arial" panose="020B0604020202020204" pitchFamily="34" charset="0"/>
              </a:rPr>
              <a:t>70 </a:t>
            </a:r>
            <a:r>
              <a:rPr lang="fi-FI" sz="1050" dirty="0" smtClean="0">
                <a:solidFill>
                  <a:srgbClr val="FF00B8"/>
                </a:solidFill>
                <a:latin typeface="Calibri" panose="020F0502020204030204" pitchFamily="34" charset="0"/>
                <a:cs typeface="Arial" panose="020B0604020202020204" pitchFamily="34" charset="0"/>
              </a:rPr>
              <a:t>% teknologia-</a:t>
            </a:r>
          </a:p>
          <a:p>
            <a:pPr defTabSz="680159"/>
            <a:r>
              <a:rPr lang="fi-FI" sz="1050" dirty="0" smtClean="0">
                <a:solidFill>
                  <a:srgbClr val="FF00B8"/>
                </a:solidFill>
                <a:latin typeface="Calibri" panose="020F0502020204030204" pitchFamily="34" charset="0"/>
                <a:cs typeface="Arial" panose="020B0604020202020204" pitchFamily="34" charset="0"/>
              </a:rPr>
              <a:t>teollisuuden </a:t>
            </a:r>
            <a:endParaRPr lang="fi-FI" sz="1050" dirty="0">
              <a:solidFill>
                <a:srgbClr val="FF00B8"/>
              </a:solidFill>
              <a:latin typeface="Calibri" panose="020F0502020204030204" pitchFamily="34" charset="0"/>
              <a:cs typeface="Arial" panose="020B0604020202020204" pitchFamily="34" charset="0"/>
            </a:endParaRPr>
          </a:p>
          <a:p>
            <a:pPr defTabSz="680159"/>
            <a:r>
              <a:rPr lang="fi-FI" sz="1050" dirty="0" smtClean="0">
                <a:solidFill>
                  <a:srgbClr val="FF00B8"/>
                </a:solidFill>
                <a:latin typeface="Calibri" panose="020F0502020204030204" pitchFamily="34" charset="0"/>
                <a:cs typeface="Arial" panose="020B0604020202020204" pitchFamily="34" charset="0"/>
              </a:rPr>
              <a:t>yrityksistä  </a:t>
            </a:r>
            <a:endParaRPr lang="en-GB" sz="1050" dirty="0">
              <a:solidFill>
                <a:srgbClr val="FF00B8"/>
              </a:solidFill>
              <a:latin typeface="Calibri" panose="020F0502020204030204" pitchFamily="34" charset="0"/>
              <a:cs typeface="Arial" panose="020B0604020202020204" pitchFamily="34" charset="0"/>
            </a:endParaRPr>
          </a:p>
        </p:txBody>
      </p:sp>
      <p:sp>
        <p:nvSpPr>
          <p:cNvPr id="11" name="Title 1"/>
          <p:cNvSpPr txBox="1">
            <a:spLocks/>
          </p:cNvSpPr>
          <p:nvPr/>
        </p:nvSpPr>
        <p:spPr>
          <a:xfrm>
            <a:off x="1111510" y="4227934"/>
            <a:ext cx="1331357" cy="189855"/>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700" b="0" dirty="0">
                <a:solidFill>
                  <a:srgbClr val="444444"/>
                </a:solidFill>
                <a:latin typeface="Verdana"/>
              </a:rPr>
              <a:t>Vastaajat </a:t>
            </a:r>
            <a:r>
              <a:rPr lang="fi-FI" sz="700" b="0" dirty="0" smtClean="0">
                <a:solidFill>
                  <a:srgbClr val="444444"/>
                </a:solidFill>
                <a:latin typeface="Verdana"/>
              </a:rPr>
              <a:t>= 103 </a:t>
            </a:r>
            <a:endParaRPr lang="it-IT" sz="700" b="0" dirty="0">
              <a:solidFill>
                <a:srgbClr val="444444"/>
              </a:solidFill>
              <a:latin typeface="Verdana"/>
            </a:endParaRPr>
          </a:p>
        </p:txBody>
      </p:sp>
      <p:sp>
        <p:nvSpPr>
          <p:cNvPr id="12" name="Tekstiruutu 11"/>
          <p:cNvSpPr txBox="1"/>
          <p:nvPr/>
        </p:nvSpPr>
        <p:spPr>
          <a:xfrm>
            <a:off x="998958" y="4343648"/>
            <a:ext cx="1468672" cy="200055"/>
          </a:xfrm>
          <a:prstGeom prst="rect">
            <a:avLst/>
          </a:prstGeom>
        </p:spPr>
        <p:txBody>
          <a:bodyPr wrap="none" rtlCol="0">
            <a:spAutoFit/>
          </a:bodyPr>
          <a:lstStyle/>
          <a:p>
            <a:pPr defTabSz="685780">
              <a:buClr>
                <a:srgbClr val="E60F28"/>
              </a:buClr>
              <a:buSzPct val="150000"/>
            </a:pPr>
            <a:r>
              <a:rPr lang="fi-FI" sz="700" dirty="0">
                <a:solidFill>
                  <a:srgbClr val="444444"/>
                </a:solidFill>
              </a:rPr>
              <a:t>*pieni vastaajamäärä, n&lt;20</a:t>
            </a:r>
          </a:p>
        </p:txBody>
      </p:sp>
    </p:spTree>
    <p:extLst>
      <p:ext uri="{BB962C8B-B14F-4D97-AF65-F5344CB8AC3E}">
        <p14:creationId xmlns:p14="http://schemas.microsoft.com/office/powerpoint/2010/main" val="3546077710"/>
      </p:ext>
    </p:extLst>
  </p:cSld>
  <p:clrMapOvr>
    <a:masterClrMapping/>
  </p:clrMapOvr>
  <p:transition spd="med">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93</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533462" cy="165163"/>
          </a:xfrm>
        </p:spPr>
        <p:txBody>
          <a:bodyPr/>
          <a:lstStyle/>
          <a:p>
            <a:r>
              <a:rPr lang="fi-FI" dirty="0"/>
              <a:t>Lähde: Taloustutkimus / Yritysverotus, investoinnit ja </a:t>
            </a:r>
            <a:r>
              <a:rPr lang="fi-FI" dirty="0" smtClean="0"/>
              <a:t>kasvu 2016 </a:t>
            </a:r>
            <a:endParaRPr lang="fi-FI" dirty="0"/>
          </a:p>
        </p:txBody>
      </p:sp>
      <p:pic>
        <p:nvPicPr>
          <p:cNvPr id="9" name="Picture 3"/>
          <p:cNvPicPr>
            <a:picLocks noGrp="1" noChangeAspect="1" noChangeArrowheads="1"/>
          </p:cNvPicPr>
          <p:nvPr>
            <p:ph sz="quarter" idx="17"/>
          </p:nvPr>
        </p:nvPicPr>
        <p:blipFill>
          <a:blip r:embed="rId2">
            <a:extLst>
              <a:ext uri="{28A0092B-C50C-407E-A947-70E740481C1C}">
                <a14:useLocalDpi xmlns:a14="http://schemas.microsoft.com/office/drawing/2010/main" val="0"/>
              </a:ext>
            </a:extLst>
          </a:blip>
          <a:srcRect/>
          <a:stretch>
            <a:fillRect/>
          </a:stretch>
        </p:blipFill>
        <p:spPr bwMode="auto">
          <a:xfrm>
            <a:off x="395537" y="411511"/>
            <a:ext cx="7560839"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iruutu 9"/>
          <p:cNvSpPr txBox="1"/>
          <p:nvPr/>
        </p:nvSpPr>
        <p:spPr>
          <a:xfrm>
            <a:off x="1691680" y="4473658"/>
            <a:ext cx="5541264" cy="253916"/>
          </a:xfrm>
          <a:prstGeom prst="rect">
            <a:avLst/>
          </a:prstGeom>
        </p:spPr>
        <p:txBody>
          <a:bodyPr wrap="square" rtlCol="0">
            <a:spAutoFit/>
          </a:bodyPr>
          <a:lstStyle/>
          <a:p>
            <a:pPr defTabSz="685780">
              <a:buClr>
                <a:srgbClr val="E60F28"/>
              </a:buClr>
              <a:buSzPct val="150000"/>
            </a:pPr>
            <a:r>
              <a:rPr lang="fi-FI" sz="1050" dirty="0">
                <a:solidFill>
                  <a:srgbClr val="000000"/>
                </a:solidFill>
              </a:rPr>
              <a:t>Luku pylväiden yläpuolella on keskimääräinen tunnusluku luokassa.   </a:t>
            </a:r>
          </a:p>
        </p:txBody>
      </p:sp>
    </p:spTree>
    <p:extLst>
      <p:ext uri="{BB962C8B-B14F-4D97-AF65-F5344CB8AC3E}">
        <p14:creationId xmlns:p14="http://schemas.microsoft.com/office/powerpoint/2010/main" val="603823179"/>
      </p:ext>
    </p:extLst>
  </p:cSld>
  <p:clrMapOvr>
    <a:masterClrMapping/>
  </p:clrMapOvr>
  <p:transition spd="med">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r>
              <a:rPr lang="fi-FI" dirty="0"/>
              <a:t>Yritysverotusta uudistamalla </a:t>
            </a:r>
            <a:r>
              <a:rPr lang="fi-FI" dirty="0" smtClean="0"/>
              <a:t>voitaisiin </a:t>
            </a:r>
            <a:r>
              <a:rPr lang="fi-FI" dirty="0"/>
              <a:t>lisätä investointeja erityisesti kannattavissa yrityksissä</a:t>
            </a:r>
            <a:br>
              <a:rPr lang="fi-FI" dirty="0"/>
            </a:br>
            <a:r>
              <a:rPr lang="fi-FI" sz="1400" b="0" dirty="0">
                <a:solidFill>
                  <a:schemeClr val="tx1"/>
                </a:solidFill>
              </a:rPr>
              <a:t>Teknologiateollisuus ry:n jäsenyritysten tulos* / liikevaihto ennen </a:t>
            </a:r>
            <a:r>
              <a:rPr lang="fi-FI" sz="1400" b="0" dirty="0" smtClean="0">
                <a:solidFill>
                  <a:schemeClr val="tx1"/>
                </a:solidFill>
              </a:rPr>
              <a:t>verotusta 2015</a:t>
            </a:r>
            <a:r>
              <a:rPr lang="fi-FI" sz="1400" b="0" dirty="0" smtClean="0"/>
              <a:t> </a:t>
            </a:r>
            <a:endParaRPr lang="fi-FI" sz="1400" b="0"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94</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p:txBody>
          <a:bodyPr/>
          <a:lstStyle/>
          <a:p>
            <a:r>
              <a:rPr lang="fi-FI" dirty="0"/>
              <a:t>Lähde: </a:t>
            </a:r>
            <a:r>
              <a:rPr lang="fi-FI" sz="800" dirty="0">
                <a:solidFill>
                  <a:srgbClr val="002664"/>
                </a:solidFill>
                <a:ea typeface="ＭＳ Ｐゴシック" pitchFamily="34" charset="-128"/>
              </a:rPr>
              <a:t>Teknologiateollisuus ry:n </a:t>
            </a:r>
            <a:r>
              <a:rPr lang="fi-FI" sz="800" dirty="0" smtClean="0">
                <a:solidFill>
                  <a:srgbClr val="002664"/>
                </a:solidFill>
                <a:ea typeface="ＭＳ Ｐゴシック" pitchFamily="34" charset="-128"/>
              </a:rPr>
              <a:t>jäsentietojärjestelmä</a:t>
            </a:r>
            <a:endParaRPr lang="fi-FI" dirty="0"/>
          </a:p>
        </p:txBody>
      </p:sp>
      <p:graphicFrame>
        <p:nvGraphicFramePr>
          <p:cNvPr id="9" name="Sisällön paikkamerkki 6"/>
          <p:cNvGraphicFramePr>
            <a:graphicFrameLocks noGrp="1"/>
          </p:cNvGraphicFramePr>
          <p:nvPr>
            <p:ph sz="quarter" idx="17"/>
            <p:extLst/>
          </p:nvPr>
        </p:nvGraphicFramePr>
        <p:xfrm>
          <a:off x="381000" y="1347614"/>
          <a:ext cx="8391525" cy="32974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96369794"/>
      </p:ext>
    </p:extLst>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p:cNvSpPr>
            <a:spLocks noGrp="1"/>
          </p:cNvSpPr>
          <p:nvPr>
            <p:ph type="body" sz="quarter" idx="15"/>
          </p:nvPr>
        </p:nvSpPr>
        <p:spPr>
          <a:xfrm>
            <a:off x="1111510" y="1491630"/>
            <a:ext cx="6977283" cy="2087028"/>
          </a:xfrm>
        </p:spPr>
        <p:txBody>
          <a:bodyPr/>
          <a:lstStyle/>
          <a:p>
            <a:r>
              <a:rPr lang="fi-FI" sz="3200" dirty="0"/>
              <a:t>Selvityksen päätulos:</a:t>
            </a:r>
            <a:br>
              <a:rPr lang="fi-FI" sz="3200" dirty="0"/>
            </a:br>
            <a:r>
              <a:rPr lang="fi-FI" sz="2400" dirty="0"/>
              <a:t/>
            </a:r>
            <a:br>
              <a:rPr lang="fi-FI" sz="2400" dirty="0"/>
            </a:br>
            <a:r>
              <a:rPr lang="fi-FI" sz="2400" dirty="0"/>
              <a:t>Suomen kilpailukyvyn palauttaminen edellyttää myös yritysverotuksen uudistamista, jotta investoinnit ja vienti saadaan kasvuun</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FFFFFF"/>
                </a:solidFill>
              </a:rPr>
              <a:pPr/>
              <a:t>95</a:t>
            </a:fld>
            <a:endParaRPr lang="fi-FI" dirty="0">
              <a:solidFill>
                <a:srgbClr val="FFFFFF"/>
              </a:solidFill>
            </a:endParaRPr>
          </a:p>
        </p:txBody>
      </p:sp>
      <p:sp>
        <p:nvSpPr>
          <p:cNvPr id="4" name="Päivämäärän paikkamerkki 3"/>
          <p:cNvSpPr>
            <a:spLocks noGrp="1"/>
          </p:cNvSpPr>
          <p:nvPr>
            <p:ph type="dt" sz="half" idx="10"/>
          </p:nvPr>
        </p:nvSpPr>
        <p:spPr/>
        <p:txBody>
          <a:bodyPr/>
          <a:lstStyle/>
          <a:p>
            <a:fld id="{FBD49F65-936D-47C1-B476-B10D0AC9DEC4}" type="datetime1">
              <a:rPr lang="fi-FI" smtClean="0">
                <a:solidFill>
                  <a:srgbClr val="FFFFFF"/>
                </a:solidFill>
              </a:rPr>
              <a:pPr/>
              <a:t>21.9.2016</a:t>
            </a:fld>
            <a:endParaRPr lang="fi-FI" dirty="0">
              <a:solidFill>
                <a:srgbClr val="FFFFFF"/>
              </a:solidFill>
            </a:endParaRPr>
          </a:p>
        </p:txBody>
      </p:sp>
      <p:sp>
        <p:nvSpPr>
          <p:cNvPr id="5" name="Alatunnisteen paikkamerkki 4"/>
          <p:cNvSpPr>
            <a:spLocks noGrp="1"/>
          </p:cNvSpPr>
          <p:nvPr>
            <p:ph type="ftr" sz="quarter" idx="11"/>
          </p:nvPr>
        </p:nvSpPr>
        <p:spPr/>
        <p:txBody>
          <a:bodyPr/>
          <a:lstStyle/>
          <a:p>
            <a:r>
              <a:rPr lang="fi-FI" dirty="0">
                <a:solidFill>
                  <a:srgbClr val="FFFFFF"/>
                </a:solidFill>
              </a:rPr>
              <a:t>Teknologiateollisuus</a:t>
            </a:r>
          </a:p>
        </p:txBody>
      </p:sp>
      <p:sp>
        <p:nvSpPr>
          <p:cNvPr id="6" name="Tekstin paikkamerkki 7"/>
          <p:cNvSpPr txBox="1">
            <a:spLocks/>
          </p:cNvSpPr>
          <p:nvPr/>
        </p:nvSpPr>
        <p:spPr>
          <a:xfrm>
            <a:off x="2339752" y="4620679"/>
            <a:ext cx="3564843" cy="288032"/>
          </a:xfrm>
          <a:prstGeom prst="rect">
            <a:avLst/>
          </a:prstGeom>
        </p:spPr>
        <p:txBody>
          <a:bodyPr/>
          <a:lstStyle>
            <a:lvl1pPr marL="234000" indent="-212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6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29732" indent="-158400" algn="l" defTabSz="806052" rtl="0" eaLnBrk="1" latinLnBrk="0" hangingPunct="1">
              <a:lnSpc>
                <a:spcPts val="1800"/>
              </a:lnSpc>
              <a:spcBef>
                <a:spcPts val="200"/>
              </a:spcBef>
              <a:spcAft>
                <a:spcPts val="200"/>
              </a:spcAft>
              <a:buClrTx/>
              <a:buSzPct val="125000"/>
              <a:buFont typeface="Arial" pitchFamily="34" charset="0"/>
              <a:buChar char="–"/>
              <a:defRPr sz="13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44591" indent="-158400" algn="l" defTabSz="806052" rtl="0" eaLnBrk="1" latinLnBrk="0" hangingPunct="1">
              <a:lnSpc>
                <a:spcPts val="1800"/>
              </a:lnSpc>
              <a:spcBef>
                <a:spcPts val="200"/>
              </a:spcBef>
              <a:spcAft>
                <a:spcPts val="200"/>
              </a:spcAft>
              <a:buClrTx/>
              <a:buSzPct val="125000"/>
              <a:buFont typeface="Arial" panose="020B0604020202020204"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67851" indent="-158400" algn="l" defTabSz="806052" rtl="0" eaLnBrk="1" latinLnBrk="0" hangingPunct="1">
              <a:lnSpc>
                <a:spcPts val="1800"/>
              </a:lnSpc>
              <a:spcBef>
                <a:spcPts val="200"/>
              </a:spcBef>
              <a:spcAft>
                <a:spcPts val="200"/>
              </a:spcAft>
              <a:buClrTx/>
              <a:buSzPct val="125000"/>
              <a:buFont typeface="Arial" pitchFamily="34" charset="0"/>
              <a:buChar char="–"/>
              <a:defRPr sz="105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82718" indent="-158400" algn="l" defTabSz="806052" rtl="0" eaLnBrk="1" latinLnBrk="0" hangingPunct="1">
              <a:lnSpc>
                <a:spcPts val="2000"/>
              </a:lnSpc>
              <a:spcBef>
                <a:spcPts val="400"/>
              </a:spcBef>
              <a:spcAft>
                <a:spcPts val="300"/>
              </a:spcAft>
              <a:buClrTx/>
              <a:buSzPct val="125000"/>
              <a:buFont typeface="Arial" panose="020B0604020202020204" pitchFamily="34" charset="0"/>
              <a:buChar char="•"/>
              <a:defRPr sz="1000" kern="1200" spc="-35"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16640"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6pPr>
            <a:lvl7pPr marL="2619666"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7pPr>
            <a:lvl8pPr marL="3022694"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8pPr>
            <a:lvl9pPr marL="3425719" indent="-201515" algn="l" defTabSz="806052" rtl="0" eaLnBrk="1" latinLnBrk="0" hangingPunct="1">
              <a:spcBef>
                <a:spcPct val="20000"/>
              </a:spcBef>
              <a:buFont typeface="Arial" pitchFamily="34" charset="0"/>
              <a:buChar char="•"/>
              <a:defRPr sz="1856" kern="1200">
                <a:solidFill>
                  <a:schemeClr val="tx1"/>
                </a:solidFill>
                <a:latin typeface="+mn-lt"/>
                <a:ea typeface="+mn-ea"/>
                <a:cs typeface="+mn-cs"/>
              </a:defRPr>
            </a:lvl9pPr>
          </a:lstStyle>
          <a:p>
            <a:pPr marL="21600" indent="0">
              <a:buFont typeface="Arial" panose="020B0604020202020204" pitchFamily="34" charset="0"/>
              <a:buNone/>
            </a:pPr>
            <a:r>
              <a:rPr lang="fi-FI" sz="700" dirty="0" smtClean="0">
                <a:solidFill>
                  <a:srgbClr val="FFFFFF"/>
                </a:solidFill>
              </a:rPr>
              <a:t>Lähde: Taloustutkimus / Yritysverotus, investoinnit ja kasvu 2016 </a:t>
            </a:r>
            <a:endParaRPr lang="fi-FI" sz="700" dirty="0">
              <a:solidFill>
                <a:srgbClr val="FFFFFF"/>
              </a:solidFill>
            </a:endParaRPr>
          </a:p>
        </p:txBody>
      </p:sp>
    </p:spTree>
    <p:extLst>
      <p:ext uri="{BB962C8B-B14F-4D97-AF65-F5344CB8AC3E}">
        <p14:creationId xmlns:p14="http://schemas.microsoft.com/office/powerpoint/2010/main" val="3678094629"/>
      </p:ext>
    </p:extLst>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lstStyle/>
          <a:p>
            <a:r>
              <a:rPr lang="fi-FI" sz="2400" dirty="0"/>
              <a:t>Veromallit - </a:t>
            </a:r>
            <a:r>
              <a:rPr lang="fi-FI" sz="2400" dirty="0" smtClean="0"/>
              <a:t>tausta</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96</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Sisällön paikkamerkki 6"/>
          <p:cNvSpPr>
            <a:spLocks noGrp="1"/>
          </p:cNvSpPr>
          <p:nvPr>
            <p:ph sz="quarter" idx="17"/>
          </p:nvPr>
        </p:nvSpPr>
        <p:spPr/>
        <p:txBody>
          <a:bodyPr/>
          <a:lstStyle/>
          <a:p>
            <a:pPr marL="257168" indent="-257168" defTabSz="685780">
              <a:spcAft>
                <a:spcPts val="900"/>
              </a:spcAft>
              <a:buClr>
                <a:srgbClr val="E60F28"/>
              </a:buClr>
              <a:buSzPct val="150000"/>
              <a:buFont typeface="Arial" panose="020B0604020202020204" pitchFamily="34" charset="0"/>
              <a:buChar char="•"/>
            </a:pPr>
            <a:r>
              <a:rPr lang="fi-FI" dirty="0" smtClean="0">
                <a:solidFill>
                  <a:srgbClr val="3F3F3F"/>
                </a:solidFill>
                <a:latin typeface="+mj-lt"/>
              </a:rPr>
              <a:t>Vastaajille tarjottiin kahdeksan eri yritysveromallia, joista pyydettiin valitsemaan yrityksen näkökulmasta enintään kolme tärkeysjärjestyksessä mieluisinta. </a:t>
            </a:r>
          </a:p>
          <a:p>
            <a:pPr marL="257168" indent="-257168" defTabSz="685780">
              <a:spcAft>
                <a:spcPts val="900"/>
              </a:spcAft>
              <a:buClr>
                <a:srgbClr val="E60F28"/>
              </a:buClr>
              <a:buSzPct val="150000"/>
              <a:buFont typeface="Arial" panose="020B0604020202020204" pitchFamily="34" charset="0"/>
              <a:buChar char="•"/>
            </a:pPr>
            <a:r>
              <a:rPr lang="fi-FI" dirty="0" smtClean="0">
                <a:solidFill>
                  <a:srgbClr val="3F3F3F"/>
                </a:solidFill>
                <a:latin typeface="+mj-lt"/>
              </a:rPr>
              <a:t>Kyselyssä ohjeistettiin, että tarkoitus on arvioida erilaisia yritysverojärjestelmiä sen valossa, </a:t>
            </a:r>
            <a:r>
              <a:rPr lang="fi-FI" u="sng" dirty="0" smtClean="0">
                <a:solidFill>
                  <a:srgbClr val="3F3F3F"/>
                </a:solidFill>
                <a:latin typeface="+mj-lt"/>
              </a:rPr>
              <a:t>mikä annetuista vaihtoehdoista parantaisi yrityksen kykyä ja halua investoida Suomessa ja / tai saada ulkopuolista rahoitusta investointeihin.</a:t>
            </a:r>
          </a:p>
          <a:p>
            <a:pPr marL="257168" indent="-257168" defTabSz="685780">
              <a:spcAft>
                <a:spcPts val="900"/>
              </a:spcAft>
              <a:buClr>
                <a:srgbClr val="E60F28"/>
              </a:buClr>
              <a:buSzPct val="150000"/>
              <a:buFont typeface="Arial" panose="020B0604020202020204" pitchFamily="34" charset="0"/>
              <a:buChar char="•"/>
            </a:pPr>
            <a:r>
              <a:rPr lang="fi-FI" dirty="0" smtClean="0">
                <a:solidFill>
                  <a:srgbClr val="3F3F3F"/>
                </a:solidFill>
                <a:latin typeface="+mj-lt"/>
              </a:rPr>
              <a:t>Eri vaihtoehdoissa esitettävien veroprosenttien todettiin olevan suuntaa-antavia eikä vastaajayritysten tarkoituksena ollut pohtia erilaisten yritysverojärjestelmien vaikutuksia valtiontalouteen. </a:t>
            </a:r>
          </a:p>
          <a:p>
            <a:pPr marL="257168" indent="-257168" defTabSz="685780">
              <a:spcAft>
                <a:spcPts val="900"/>
              </a:spcAft>
              <a:buClr>
                <a:srgbClr val="E60F28"/>
              </a:buClr>
              <a:buSzPct val="150000"/>
              <a:buFont typeface="Arial" panose="020B0604020202020204" pitchFamily="34" charset="0"/>
              <a:buChar char="•"/>
            </a:pPr>
            <a:r>
              <a:rPr lang="fi-FI" dirty="0" smtClean="0">
                <a:solidFill>
                  <a:srgbClr val="3F3F3F"/>
                </a:solidFill>
                <a:latin typeface="+mj-lt"/>
              </a:rPr>
              <a:t>Seuraavaksi tarkastellaan veromallien kuvauksia. </a:t>
            </a:r>
            <a:r>
              <a:rPr lang="fi-FI" u="sng" dirty="0" smtClean="0">
                <a:solidFill>
                  <a:srgbClr val="3F3F3F"/>
                </a:solidFill>
                <a:latin typeface="+mj-lt"/>
              </a:rPr>
              <a:t>Veromallien nimet (lyhennelmät) oli tarkoituksella poistettu kyselystä</a:t>
            </a:r>
            <a:r>
              <a:rPr lang="fi-FI" dirty="0" smtClean="0">
                <a:solidFill>
                  <a:srgbClr val="3F3F3F"/>
                </a:solidFill>
                <a:latin typeface="+mj-lt"/>
              </a:rPr>
              <a:t>, jotta vastaukset perustuisivat mallin kuvaukseen eivätkä nimeen.  </a:t>
            </a:r>
          </a:p>
          <a:p>
            <a:endParaRPr lang="fi-FI" dirty="0"/>
          </a:p>
        </p:txBody>
      </p:sp>
      <p:sp>
        <p:nvSpPr>
          <p:cNvPr id="8" name="Tekstin paikkamerkki 7"/>
          <p:cNvSpPr>
            <a:spLocks noGrp="1"/>
          </p:cNvSpPr>
          <p:nvPr>
            <p:ph type="body" sz="quarter" idx="18"/>
          </p:nvPr>
        </p:nvSpPr>
        <p:spPr>
          <a:xfrm>
            <a:off x="2334682" y="4727574"/>
            <a:ext cx="3245430" cy="220440"/>
          </a:xfrm>
        </p:spPr>
        <p:txBody>
          <a:bodyPr/>
          <a:lstStyle/>
          <a:p>
            <a:r>
              <a:rPr lang="fi-FI" dirty="0"/>
              <a:t>Lähde: Taloustutkimus / Yritysverotus, investoinnit ja kasvu </a:t>
            </a:r>
            <a:r>
              <a:rPr lang="fi-FI" dirty="0" smtClean="0"/>
              <a:t>2016 </a:t>
            </a:r>
            <a:endParaRPr lang="fi-FI" dirty="0"/>
          </a:p>
        </p:txBody>
      </p:sp>
    </p:spTree>
    <p:extLst>
      <p:ext uri="{BB962C8B-B14F-4D97-AF65-F5344CB8AC3E}">
        <p14:creationId xmlns:p14="http://schemas.microsoft.com/office/powerpoint/2010/main" val="2670731033"/>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82027" y="378953"/>
            <a:ext cx="7992000" cy="648000"/>
          </a:xfrm>
        </p:spPr>
        <p:txBody>
          <a:bodyPr/>
          <a:lstStyle/>
          <a:p>
            <a:r>
              <a:rPr lang="fi-FI" sz="2400" dirty="0"/>
              <a:t>Veromallit </a:t>
            </a:r>
            <a:r>
              <a:rPr lang="fi-FI" sz="2400" dirty="0" smtClean="0"/>
              <a:t>I</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97</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7" name="Sisällön paikkamerkki 6"/>
          <p:cNvSpPr>
            <a:spLocks noGrp="1"/>
          </p:cNvSpPr>
          <p:nvPr>
            <p:ph sz="quarter" idx="17"/>
          </p:nvPr>
        </p:nvSpPr>
        <p:spPr/>
        <p:txBody>
          <a:bodyPr/>
          <a:lstStyle/>
          <a:p>
            <a:pPr marL="257168" indent="-257168" defTabSz="685780">
              <a:lnSpc>
                <a:spcPct val="100000"/>
              </a:lnSpc>
              <a:spcAft>
                <a:spcPts val="900"/>
              </a:spcAft>
              <a:buClr>
                <a:srgbClr val="E60F28"/>
              </a:buClr>
              <a:buSzPct val="150000"/>
              <a:buFont typeface="+mj-lt"/>
              <a:buAutoNum type="arabicPeriod"/>
            </a:pPr>
            <a:r>
              <a:rPr lang="fi-FI" sz="1200" b="1" i="1" dirty="0">
                <a:solidFill>
                  <a:srgbClr val="000000"/>
                </a:solidFill>
                <a:latin typeface="+mj-lt"/>
              </a:rPr>
              <a:t>Nettovarallisuusvähennys (ACE-malli): </a:t>
            </a:r>
            <a:r>
              <a:rPr lang="fi-FI" sz="1200" dirty="0">
                <a:solidFill>
                  <a:srgbClr val="3F3F3F"/>
                </a:solidFill>
                <a:latin typeface="+mj-lt"/>
              </a:rPr>
              <a:t>Yritys saisi tehdä verotettavasta tuloksestaan nettovarallisuuden suuruudesta riippuvan vähennyksen, kun nykyisellään tätä oikeutta ei ole. Vähennys laskettaisiin seuraavasti:  yrityksen nettovarallisuus x Suomen valtionlainan korkoprosentti (tällä hetkellä n. 1%). Yrityksen todellinen veroaste laskisi, riippuen yhtiön nettovarallisuuden määrästä. Osinkoverotuksen huojennuksia pienennettäisiin nykyisestä. </a:t>
            </a:r>
            <a:endParaRPr lang="fi-FI" sz="1200" dirty="0">
              <a:solidFill>
                <a:srgbClr val="000000"/>
              </a:solidFill>
              <a:latin typeface="+mj-lt"/>
            </a:endParaRPr>
          </a:p>
          <a:p>
            <a:pPr marL="257168" indent="-257168" defTabSz="685780">
              <a:lnSpc>
                <a:spcPct val="100000"/>
              </a:lnSpc>
              <a:spcAft>
                <a:spcPts val="900"/>
              </a:spcAft>
              <a:buClr>
                <a:srgbClr val="E60F28"/>
              </a:buClr>
              <a:buSzPct val="150000"/>
              <a:buFont typeface="+mj-lt"/>
              <a:buAutoNum type="arabicPeriod"/>
            </a:pPr>
            <a:r>
              <a:rPr lang="fi-FI" sz="1200" b="1" i="1" dirty="0">
                <a:solidFill>
                  <a:srgbClr val="000000"/>
                </a:solidFill>
                <a:latin typeface="+mj-lt"/>
              </a:rPr>
              <a:t>Korkojen vähennysoikeuden rajoittaminen, yhteisöveron alentaminen (CBIT-malli): </a:t>
            </a:r>
            <a:r>
              <a:rPr lang="fi-FI" sz="1200" dirty="0">
                <a:solidFill>
                  <a:srgbClr val="3F3F3F"/>
                </a:solidFill>
                <a:latin typeface="+mj-lt"/>
              </a:rPr>
              <a:t>Yrityksen oikeutta vähentää korkomenoja verotettavasta tuloksesta rajoitettaisiin entisestään. Tämä koskisi myös pankki- tai muun vieraan pääoman ehtoisen rahoituksen korkomenoja. Nykyisellään yrityksillä on lähtökohtaisesti oikeus vähentää korkomenot kokonaisuudessaan. Konserniyritysten välillä maksettujen korkomenojen vähennysoikeutta on kuitenkin rajoitettu.* Yhteisöveroa laskettaisiin muutaman prosenttiyksikön. Osinkoverotus pysyisi entisellään.</a:t>
            </a:r>
          </a:p>
          <a:p>
            <a:pPr marL="340079" lvl="1" defTabSz="685780">
              <a:lnSpc>
                <a:spcPct val="100000"/>
              </a:lnSpc>
              <a:spcAft>
                <a:spcPts val="900"/>
              </a:spcAft>
              <a:buClr>
                <a:srgbClr val="E60F28"/>
              </a:buClr>
              <a:buSzPct val="150000"/>
            </a:pPr>
            <a:r>
              <a:rPr lang="fi-FI" sz="1200" dirty="0">
                <a:solidFill>
                  <a:srgbClr val="3F3F3F"/>
                </a:solidFill>
                <a:latin typeface="+mj-lt"/>
              </a:rPr>
              <a:t>*) Nykyisellään konserniyritysten välisten maksamien nettokorkomenojen (korkotulot-korkomenot) vähennyskelpoisuutta on rajattu, mikäli nettokorkomenoja on yli 500 000 euroa vuodessa ja niiden määrä ylittää 25 % oikaistusta elinkeinotoiminnan tuloksesta. Rajoitus koskee kansallisia ja rajat ylittäviä korkosuorituksia.</a:t>
            </a:r>
          </a:p>
          <a:p>
            <a:endParaRPr lang="fi-FI" dirty="0"/>
          </a:p>
        </p:txBody>
      </p:sp>
      <p:sp>
        <p:nvSpPr>
          <p:cNvPr id="8" name="Tekstin paikkamerkki 7"/>
          <p:cNvSpPr>
            <a:spLocks noGrp="1"/>
          </p:cNvSpPr>
          <p:nvPr>
            <p:ph type="body" sz="quarter" idx="18"/>
          </p:nvPr>
        </p:nvSpPr>
        <p:spPr>
          <a:xfrm>
            <a:off x="2334682" y="4727574"/>
            <a:ext cx="3461454" cy="165163"/>
          </a:xfrm>
        </p:spPr>
        <p:txBody>
          <a:bodyPr/>
          <a:lstStyle/>
          <a:p>
            <a:r>
              <a:rPr lang="fi-FI" dirty="0"/>
              <a:t>Lähde: Taloustutkimus / Yritysverotus, investoinnit ja kasvu 2016 </a:t>
            </a:r>
          </a:p>
        </p:txBody>
      </p:sp>
    </p:spTree>
    <p:extLst>
      <p:ext uri="{BB962C8B-B14F-4D97-AF65-F5344CB8AC3E}">
        <p14:creationId xmlns:p14="http://schemas.microsoft.com/office/powerpoint/2010/main" val="282555704"/>
      </p:ext>
    </p:extLst>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a:xfrm>
            <a:off x="282027" y="370931"/>
            <a:ext cx="7992000" cy="648000"/>
          </a:xfrm>
        </p:spPr>
        <p:txBody>
          <a:bodyPr/>
          <a:lstStyle/>
          <a:p>
            <a:r>
              <a:rPr lang="fi-FI" sz="2400" dirty="0"/>
              <a:t>Veromallit </a:t>
            </a:r>
            <a:r>
              <a:rPr lang="fi-FI" sz="2400" dirty="0" smtClean="0"/>
              <a:t>II</a:t>
            </a:r>
            <a:endParaRPr lang="fi-FI" dirty="0"/>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98</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461454" cy="165163"/>
          </a:xfrm>
        </p:spPr>
        <p:txBody>
          <a:bodyPr/>
          <a:lstStyle/>
          <a:p>
            <a:r>
              <a:rPr lang="fi-FI" dirty="0"/>
              <a:t>Lähde: Taloustutkimus / Yritysverotus, investoinnit ja kasvu 2016 </a:t>
            </a:r>
          </a:p>
        </p:txBody>
      </p:sp>
      <p:sp>
        <p:nvSpPr>
          <p:cNvPr id="2" name="Sisällön paikkamerkki 1"/>
          <p:cNvSpPr>
            <a:spLocks noGrp="1"/>
          </p:cNvSpPr>
          <p:nvPr>
            <p:ph sz="quarter" idx="17"/>
          </p:nvPr>
        </p:nvSpPr>
        <p:spPr>
          <a:xfrm>
            <a:off x="395536" y="915566"/>
            <a:ext cx="8391525" cy="3541712"/>
          </a:xfrm>
        </p:spPr>
        <p:txBody>
          <a:bodyPr/>
          <a:lstStyle/>
          <a:p>
            <a:pPr marL="257161" indent="-257161" defTabSz="685780">
              <a:lnSpc>
                <a:spcPct val="100000"/>
              </a:lnSpc>
              <a:spcAft>
                <a:spcPts val="900"/>
              </a:spcAft>
              <a:buClr>
                <a:srgbClr val="E60F28"/>
              </a:buClr>
              <a:buSzPct val="150000"/>
              <a:buFont typeface="+mj-lt"/>
              <a:buAutoNum type="arabicPeriod" startAt="3"/>
            </a:pPr>
            <a:r>
              <a:rPr lang="fi-FI" sz="1200" b="1" i="1" dirty="0">
                <a:solidFill>
                  <a:srgbClr val="000000"/>
                </a:solidFill>
                <a:latin typeface="+mj-lt"/>
              </a:rPr>
              <a:t>Yhteisövero osingonjakohetkellä: </a:t>
            </a:r>
            <a:r>
              <a:rPr lang="fi-FI" sz="1200" dirty="0">
                <a:solidFill>
                  <a:srgbClr val="000000"/>
                </a:solidFill>
                <a:latin typeface="+mj-lt"/>
              </a:rPr>
              <a:t>Y</a:t>
            </a:r>
            <a:r>
              <a:rPr lang="fi-FI" sz="1200" dirty="0">
                <a:solidFill>
                  <a:srgbClr val="3F3F3F"/>
                </a:solidFill>
                <a:latin typeface="+mj-lt"/>
              </a:rPr>
              <a:t>rityksen voittoa verotettaisiin nykyisellä yhteisöverokannalla (20%) siinä vaiheessa, kun osinkoa maksetaan. Yritykseen jätettäviä voittoja ei verotettaisi. Osinkoverotus säilyisi nykyisellään. </a:t>
            </a:r>
          </a:p>
          <a:p>
            <a:pPr marL="257168" indent="-257168" defTabSz="685780">
              <a:lnSpc>
                <a:spcPct val="100000"/>
              </a:lnSpc>
              <a:spcAft>
                <a:spcPts val="900"/>
              </a:spcAft>
              <a:buClr>
                <a:srgbClr val="E60F28"/>
              </a:buClr>
              <a:buSzPct val="150000"/>
              <a:buFont typeface="+mj-lt"/>
              <a:buAutoNum type="arabicPeriod" startAt="3"/>
            </a:pPr>
            <a:r>
              <a:rPr lang="fi-FI" sz="1200" b="1" i="1" dirty="0">
                <a:solidFill>
                  <a:srgbClr val="000000"/>
                </a:solidFill>
                <a:latin typeface="+mj-lt"/>
              </a:rPr>
              <a:t>Korotettu yhteisövero osingonjakohetkellä ja osinkoveron poisto (Viron yritysveromalli): </a:t>
            </a:r>
            <a:r>
              <a:rPr lang="fi-FI" sz="1200" dirty="0">
                <a:solidFill>
                  <a:srgbClr val="3F3F3F"/>
                </a:solidFill>
                <a:latin typeface="+mj-lt"/>
              </a:rPr>
              <a:t>Yrityksen voittoa verotettaisiin yhteisöverokannalla (noin 26%) siinä vaiheessa, kun osinkoa maksetaan. Yritykseen jätettäviä voittoja ei verotettaisi. Osinkoverotuksesta luovuttaisiin kokonaan. </a:t>
            </a:r>
          </a:p>
          <a:p>
            <a:pPr marL="257168" indent="-257168" defTabSz="685780">
              <a:lnSpc>
                <a:spcPct val="100000"/>
              </a:lnSpc>
              <a:spcAft>
                <a:spcPts val="900"/>
              </a:spcAft>
              <a:buClr>
                <a:srgbClr val="E60F28"/>
              </a:buClr>
              <a:buSzPct val="150000"/>
              <a:buFont typeface="+mj-lt"/>
              <a:buAutoNum type="arabicPeriod" startAt="5"/>
            </a:pPr>
            <a:r>
              <a:rPr lang="fi-FI" sz="1200" b="1" i="1" dirty="0">
                <a:solidFill>
                  <a:srgbClr val="000000"/>
                </a:solidFill>
                <a:latin typeface="+mj-lt"/>
              </a:rPr>
              <a:t>Varausmalli: </a:t>
            </a:r>
            <a:r>
              <a:rPr lang="fi-FI" sz="1200" dirty="0">
                <a:solidFill>
                  <a:srgbClr val="3F3F3F"/>
                </a:solidFill>
                <a:latin typeface="+mj-lt"/>
              </a:rPr>
              <a:t>Yritys saisi muodostaa varauksen, johon se voisi siirtää vuosittain esim. 30 % voitostaan. Varaukseen siirretyistä varoista ei maksettaisi veroa, mikäli varausta puretaan tulevia investointeja tai tappioita vastaan. Mikäli varausta ei käytettäisi investointeihin tai tappioita vastaan, varaus purkautuisi viimeistään kuudentena vuonna varauksen luomisesta ja olisi veronalaista tuloa. Osinkoverotus säilyisi nykyisellään.</a:t>
            </a:r>
          </a:p>
          <a:p>
            <a:pPr marL="257168" indent="-257168" defTabSz="685780">
              <a:lnSpc>
                <a:spcPct val="100000"/>
              </a:lnSpc>
              <a:spcAft>
                <a:spcPts val="900"/>
              </a:spcAft>
              <a:buClr>
                <a:srgbClr val="E60F28"/>
              </a:buClr>
              <a:buSzPct val="150000"/>
              <a:buFont typeface="+mj-lt"/>
              <a:buAutoNum type="arabicPeriod" startAt="5"/>
            </a:pPr>
            <a:r>
              <a:rPr lang="fi-FI" sz="1200" b="1" i="1" dirty="0">
                <a:solidFill>
                  <a:srgbClr val="000000"/>
                </a:solidFill>
                <a:latin typeface="+mj-lt"/>
              </a:rPr>
              <a:t>Vapaat poisto-oikeudet: </a:t>
            </a:r>
            <a:r>
              <a:rPr lang="fi-FI" sz="1200" dirty="0">
                <a:solidFill>
                  <a:srgbClr val="3F3F3F"/>
                </a:solidFill>
                <a:latin typeface="+mj-lt"/>
              </a:rPr>
              <a:t>Yrityksen käyttöomaisuuden poisto-oikeutta laajennettaisiin kohti vapaata poisto-oikeutta. Osinkoverotus säilyisi nykyisellään.</a:t>
            </a:r>
          </a:p>
          <a:p>
            <a:pPr marL="257168" indent="-257168" defTabSz="685780">
              <a:lnSpc>
                <a:spcPct val="100000"/>
              </a:lnSpc>
              <a:spcAft>
                <a:spcPts val="900"/>
              </a:spcAft>
              <a:buClr>
                <a:srgbClr val="E60F28"/>
              </a:buClr>
              <a:buSzPct val="150000"/>
              <a:buFont typeface="+mj-lt"/>
              <a:buAutoNum type="arabicPeriod" startAt="5"/>
            </a:pPr>
            <a:r>
              <a:rPr lang="fi-FI" sz="1200" b="1" i="1" dirty="0">
                <a:solidFill>
                  <a:srgbClr val="000000"/>
                </a:solidFill>
                <a:latin typeface="+mj-lt"/>
              </a:rPr>
              <a:t>Yhteisöveron alentaminen: </a:t>
            </a:r>
            <a:r>
              <a:rPr lang="fi-FI" sz="1200" dirty="0">
                <a:solidFill>
                  <a:srgbClr val="3F3F3F"/>
                </a:solidFill>
                <a:latin typeface="+mj-lt"/>
              </a:rPr>
              <a:t>Yhteisöveroastetta laskettaisiin edelleen (esim. 17-18 %:iin). Osinkoverotus säilyisi nykyisellään.</a:t>
            </a:r>
          </a:p>
          <a:p>
            <a:pPr marL="257168" indent="-257168" defTabSz="685780">
              <a:lnSpc>
                <a:spcPct val="100000"/>
              </a:lnSpc>
              <a:spcAft>
                <a:spcPts val="900"/>
              </a:spcAft>
              <a:buClr>
                <a:srgbClr val="E60F28"/>
              </a:buClr>
              <a:buSzPct val="150000"/>
              <a:buFont typeface="+mj-lt"/>
              <a:buAutoNum type="arabicPeriod" startAt="5"/>
            </a:pPr>
            <a:r>
              <a:rPr lang="fi-FI" sz="1200" b="1" i="1" dirty="0">
                <a:solidFill>
                  <a:srgbClr val="000000"/>
                </a:solidFill>
                <a:latin typeface="+mj-lt"/>
              </a:rPr>
              <a:t>Nykymalli:</a:t>
            </a:r>
            <a:r>
              <a:rPr lang="fi-FI" sz="1200" dirty="0">
                <a:solidFill>
                  <a:srgbClr val="3F3F3F"/>
                </a:solidFill>
                <a:latin typeface="+mj-lt"/>
              </a:rPr>
              <a:t> Yritysverotus ja osinkoverotus säilyvät nykyisellään. </a:t>
            </a:r>
            <a:endParaRPr lang="fi-FI" sz="1200" dirty="0">
              <a:solidFill>
                <a:srgbClr val="000000"/>
              </a:solidFill>
              <a:latin typeface="+mj-lt"/>
            </a:endParaRPr>
          </a:p>
          <a:p>
            <a:endParaRPr lang="en-GB" dirty="0"/>
          </a:p>
        </p:txBody>
      </p:sp>
    </p:spTree>
    <p:extLst>
      <p:ext uri="{BB962C8B-B14F-4D97-AF65-F5344CB8AC3E}">
        <p14:creationId xmlns:p14="http://schemas.microsoft.com/office/powerpoint/2010/main" val="2498016366"/>
      </p:ext>
    </p:extLst>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in paikkamerkki 5"/>
          <p:cNvSpPr>
            <a:spLocks noGrp="1"/>
          </p:cNvSpPr>
          <p:nvPr>
            <p:ph type="body" sz="quarter" idx="15"/>
          </p:nvPr>
        </p:nvSpPr>
        <p:spPr/>
        <p:txBody>
          <a:bodyPr>
            <a:noAutofit/>
          </a:bodyPr>
          <a:lstStyle/>
          <a:p>
            <a:r>
              <a:rPr lang="fi-FI" dirty="0">
                <a:solidFill>
                  <a:srgbClr val="444444"/>
                </a:solidFill>
                <a:latin typeface="+mj-lt"/>
              </a:rPr>
              <a:t>Teknologiateollisuuden yritykset toivovat merkittävää yritysverotuksen uudistamista - </a:t>
            </a:r>
            <a:r>
              <a:rPr lang="fi-FI" dirty="0" smtClean="0">
                <a:solidFill>
                  <a:srgbClr val="444444"/>
                </a:solidFill>
                <a:latin typeface="+mj-lt"/>
              </a:rPr>
              <a:t>mieluisin yritysveromalli</a:t>
            </a:r>
            <a:endParaRPr lang="fi-FI" dirty="0">
              <a:latin typeface="+mj-lt"/>
            </a:endParaRPr>
          </a:p>
        </p:txBody>
      </p:sp>
      <p:sp>
        <p:nvSpPr>
          <p:cNvPr id="3" name="Dian numeron paikkamerkki 2"/>
          <p:cNvSpPr>
            <a:spLocks noGrp="1"/>
          </p:cNvSpPr>
          <p:nvPr>
            <p:ph type="sldNum" sz="quarter" idx="12"/>
          </p:nvPr>
        </p:nvSpPr>
        <p:spPr/>
        <p:txBody>
          <a:bodyPr/>
          <a:lstStyle/>
          <a:p>
            <a:fld id="{6FCB6B90-8271-4E8F-82C1-E646FBB48A2E}" type="slidenum">
              <a:rPr lang="fi-FI" smtClean="0">
                <a:solidFill>
                  <a:srgbClr val="29282E"/>
                </a:solidFill>
              </a:rPr>
              <a:pPr/>
              <a:t>99</a:t>
            </a:fld>
            <a:endParaRPr lang="fi-FI" dirty="0">
              <a:solidFill>
                <a:srgbClr val="29282E"/>
              </a:solidFill>
            </a:endParaRPr>
          </a:p>
        </p:txBody>
      </p:sp>
      <p:sp>
        <p:nvSpPr>
          <p:cNvPr id="4" name="Päivämäärän paikkamerkki 3"/>
          <p:cNvSpPr>
            <a:spLocks noGrp="1"/>
          </p:cNvSpPr>
          <p:nvPr>
            <p:ph type="dt" sz="half" idx="10"/>
          </p:nvPr>
        </p:nvSpPr>
        <p:spPr/>
        <p:txBody>
          <a:bodyPr/>
          <a:lstStyle/>
          <a:p>
            <a:fld id="{33A50D0A-99B9-48FE-8B08-047EE10ADBDA}" type="datetime1">
              <a:rPr lang="fi-FI" smtClean="0">
                <a:solidFill>
                  <a:srgbClr val="29282E"/>
                </a:solidFill>
              </a:rPr>
              <a:pPr/>
              <a:t>21.9.2016</a:t>
            </a:fld>
            <a:endParaRPr lang="fi-FI" dirty="0">
              <a:solidFill>
                <a:srgbClr val="29282E"/>
              </a:solidFill>
            </a:endParaRPr>
          </a:p>
        </p:txBody>
      </p:sp>
      <p:sp>
        <p:nvSpPr>
          <p:cNvPr id="5" name="Alatunnisteen paikkamerkki 4"/>
          <p:cNvSpPr>
            <a:spLocks noGrp="1"/>
          </p:cNvSpPr>
          <p:nvPr>
            <p:ph type="ftr" sz="quarter" idx="11"/>
          </p:nvPr>
        </p:nvSpPr>
        <p:spPr/>
        <p:txBody>
          <a:bodyPr/>
          <a:lstStyle/>
          <a:p>
            <a:r>
              <a:rPr lang="fi-FI" smtClean="0">
                <a:solidFill>
                  <a:srgbClr val="29282E"/>
                </a:solidFill>
              </a:rPr>
              <a:t>Teknologiateollisuus</a:t>
            </a:r>
            <a:endParaRPr lang="fi-FI" dirty="0">
              <a:solidFill>
                <a:srgbClr val="29282E"/>
              </a:solidFill>
            </a:endParaRPr>
          </a:p>
        </p:txBody>
      </p:sp>
      <p:sp>
        <p:nvSpPr>
          <p:cNvPr id="8" name="Tekstin paikkamerkki 7"/>
          <p:cNvSpPr>
            <a:spLocks noGrp="1"/>
          </p:cNvSpPr>
          <p:nvPr>
            <p:ph type="body" sz="quarter" idx="18"/>
          </p:nvPr>
        </p:nvSpPr>
        <p:spPr>
          <a:xfrm>
            <a:off x="2334682" y="4727574"/>
            <a:ext cx="3677478" cy="165163"/>
          </a:xfrm>
        </p:spPr>
        <p:txBody>
          <a:bodyPr/>
          <a:lstStyle/>
          <a:p>
            <a:r>
              <a:rPr lang="fi-FI" dirty="0"/>
              <a:t>Lähde: Taloustutkimus / Yritysverotus, investoinnit ja kasvu 2016 </a:t>
            </a:r>
          </a:p>
          <a:p>
            <a:endParaRPr lang="fi-FI" dirty="0"/>
          </a:p>
        </p:txBody>
      </p:sp>
      <p:graphicFrame>
        <p:nvGraphicFramePr>
          <p:cNvPr id="9" name="Sisällön paikkamerkki 8"/>
          <p:cNvGraphicFramePr>
            <a:graphicFrameLocks noGrp="1"/>
          </p:cNvGraphicFramePr>
          <p:nvPr>
            <p:ph sz="quarter" idx="17"/>
            <p:custDataLst>
              <p:tags r:id="rId1"/>
            </p:custDataLst>
            <p:extLst/>
          </p:nvPr>
        </p:nvGraphicFramePr>
        <p:xfrm>
          <a:off x="381000" y="1347613"/>
          <a:ext cx="8391525" cy="3297411"/>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txBox="1">
            <a:spLocks/>
          </p:cNvSpPr>
          <p:nvPr/>
        </p:nvSpPr>
        <p:spPr>
          <a:xfrm>
            <a:off x="2843808" y="4445008"/>
            <a:ext cx="1152128" cy="200016"/>
          </a:xfrm>
          <a:prstGeom prst="rect">
            <a:avLst/>
          </a:prstGeom>
        </p:spPr>
        <p:txBody>
          <a:bodyPr lIns="67500" tIns="35100" rIns="67500" bIns="35100"/>
          <a:lstStyle>
            <a:lvl1pPr algn="l" defTabSz="914400" rtl="0" eaLnBrk="1" latinLnBrk="0" hangingPunct="1">
              <a:lnSpc>
                <a:spcPct val="90000"/>
              </a:lnSpc>
              <a:spcBef>
                <a:spcPct val="0"/>
              </a:spcBef>
              <a:buNone/>
              <a:defRPr sz="2400" b="1" kern="1200" baseline="0">
                <a:solidFill>
                  <a:schemeClr val="tx1">
                    <a:lumMod val="75000"/>
                    <a:lumOff val="25000"/>
                  </a:schemeClr>
                </a:solidFill>
                <a:latin typeface="Corbel" panose="020B0503020204020204" pitchFamily="34" charset="0"/>
                <a:ea typeface="Kozuka Gothic Pro B" panose="020B0800000000000000" pitchFamily="34" charset="-128"/>
                <a:cs typeface="+mj-cs"/>
              </a:defRPr>
            </a:lvl1pPr>
          </a:lstStyle>
          <a:p>
            <a:r>
              <a:rPr lang="fi-FI" sz="850" b="0" dirty="0">
                <a:solidFill>
                  <a:srgbClr val="444444"/>
                </a:solidFill>
                <a:latin typeface="Verdana"/>
              </a:rPr>
              <a:t>Vastaajat </a:t>
            </a:r>
            <a:r>
              <a:rPr lang="fi-FI" sz="850" b="0" dirty="0" smtClean="0">
                <a:solidFill>
                  <a:srgbClr val="444444"/>
                </a:solidFill>
                <a:latin typeface="Verdana"/>
              </a:rPr>
              <a:t>= 331 </a:t>
            </a:r>
            <a:endParaRPr lang="it-IT" sz="850" b="0" dirty="0">
              <a:solidFill>
                <a:srgbClr val="444444"/>
              </a:solidFill>
              <a:latin typeface="Verdana"/>
            </a:endParaRPr>
          </a:p>
        </p:txBody>
      </p:sp>
    </p:spTree>
    <p:extLst>
      <p:ext uri="{BB962C8B-B14F-4D97-AF65-F5344CB8AC3E}">
        <p14:creationId xmlns:p14="http://schemas.microsoft.com/office/powerpoint/2010/main" val="2050534766"/>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4p1:string&gt;Eos&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B5. Onko yrityksellänne &amp;lt;u&amp;gt;tarve&amp;lt;/u&amp;gt; investoida henkilöstöön ja osaamiseen Suomessa lähivuosina? $$$1&lt;/d2p1:TableName&gt;&lt;/d2p1:DataQueryItem&gt;&lt;d2p1:DataQueryItem&gt;&lt;d2p1:ColumnSelection&gt;/0[2]/0&lt;/d2p1:ColumnSelection&gt;&lt;d2p1:ConnectionName&gt;Item0&lt;/d2p1:ConnectionName&gt;&lt;d2p1:DataQueryType&gt;SelectGroup&lt;/d2p1:DataQueryType&gt;&lt;d2p1:RowSelection&gt;/0&lt;/d2p1:RowSelection&gt;&lt;d2p1:TableName&gt;B5. Onko yrityksellänne &amp;lt;u&amp;gt;tarve&amp;lt;/u&amp;gt; investoida henkilöstöön ja osaamiseen Suomessa lähivuosina? $$$1&lt;/d2p1:TableName&gt;&lt;/d2p1:DataQueryItem&gt;&lt;d2p1:DataQueryItem&gt;&lt;d2p1:ColumnSelection&gt;/0[6]/0&lt;/d2p1:ColumnSelection&gt;&lt;d2p1:ConnectionName&gt;Item0&lt;/d2p1:ConnectionName&gt;&lt;d2p1:DataQueryType&gt;SelectGroup&lt;/d2p1:DataQueryType&gt;&lt;d2p1:RowSelection&gt;/0&lt;/d2p1:RowSelection&gt;&lt;d2p1:TableName&gt;B5. Onko yrityksellänne &amp;lt;u&amp;gt;tarve&amp;lt;/u&amp;gt; investoida henkilöstöön ja osaamiseen Suomessa lähivuosina? $$$1&lt;/d2p1:TableName&gt;&lt;/d2p1:DataQueryItem&gt;&lt;d2p1:DataQueryItem&gt;&lt;d2p1:ColumnSelection&gt;/0[10]/0&lt;/d2p1:ColumnSelection&gt;&lt;d2p1:ConnectionName&gt;Item0&lt;/d2p1:ConnectionName&gt;&lt;d2p1:DataQueryType&gt;SelectGroup&lt;/d2p1:DataQueryType&gt;&lt;d2p1:RowSelection&gt;/0&lt;/d2p1:RowSelection&gt;&lt;d2p1:TableName&gt;B5. Onko yrityksellänne &amp;lt;u&amp;gt;tarve&amp;lt;/u&amp;gt; investoida henkilöstöön ja osaamiseen Suomessa lähivuosina? $$$1&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2.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4p1:string&gt;Eos&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D2. Onko yrityksenne viimeaikoina &amp;lt;u&amp;gt;saanut&amp;lt;/u&amp;gt; tarvitsemansa pankki- tai muun vieraan pääoman ehtoisen investointirahoituksen?   $$$2&lt;/d2p1:TableName&gt;&lt;/d2p1:DataQueryItem&gt;&lt;d2p1:DataQueryItem&gt;&lt;d2p1:ColumnSelection&gt;/0[2]/0&lt;/d2p1:ColumnSelection&gt;&lt;d2p1:ConnectionName&gt;Item0&lt;/d2p1:ConnectionName&gt;&lt;d2p1:DataQueryType&gt;SelectGroup&lt;/d2p1:DataQueryType&gt;&lt;d2p1:RowSelection&gt;/0&lt;/d2p1:RowSelection&gt;&lt;d2p1:TableName&gt;D2. Onko yrityksenne viimeaikoina &amp;lt;u&amp;gt;saanut&amp;lt;/u&amp;gt; tarvitsemansa pankki- tai muun vieraan pääoman ehtoisen investointirahoituksen?   $$$2&lt;/d2p1:TableName&gt;&lt;/d2p1:DataQueryItem&gt;&lt;d2p1:DataQueryItem&gt;&lt;d2p1:ColumnSelection&gt;/0[5]/0&lt;/d2p1:ColumnSelection&gt;&lt;d2p1:ConnectionName&gt;Item0&lt;/d2p1:ConnectionName&gt;&lt;d2p1:DataQueryType&gt;SelectGroup&lt;/d2p1:DataQueryType&gt;&lt;d2p1:RowSelection&gt;/0&lt;/d2p1:RowSelection&gt;&lt;d2p1:TableName&gt;D2. Onko yrityksenne viimeaikoina &amp;lt;u&amp;gt;saanut&amp;lt;/u&amp;gt; tarvitsemansa pankki- tai muun vieraan pääoman ehtoisen investointirahoituksen?   $$$2&lt;/d2p1:TableName&gt;&lt;/d2p1:DataQueryItem&gt;&lt;d2p1:DataQueryItem&gt;&lt;d2p1:ColumnSelection&gt;/0[6]/0&lt;/d2p1:ColumnSelection&gt;&lt;d2p1:ConnectionName&gt;Item0&lt;/d2p1:ConnectionName&gt;&lt;d2p1:DataQueryType&gt;SelectGroup&lt;/d2p1:DataQueryType&gt;&lt;d2p1:RowSelection&gt;/0&lt;/d2p1:RowSelection&gt;&lt;d2p1:TableName&gt;D2. Onko yrityksenne viimeaikoina &amp;lt;u&amp;gt;saanut&amp;lt;/u&amp;gt; tarvitsemansa pankki- tai muun vieraan pääoman ehtoisen investointirahoituksen?   $$$2&lt;/d2p1:TableName&gt;&lt;/d2p1:DataQueryItem&gt;&lt;d2p1:DataQueryItem&gt;&lt;d2p1:ColumnSelection&gt;/0[10]/0&lt;/d2p1:ColumnSelection&gt;&lt;d2p1:ConnectionName&gt;Item0&lt;/d2p1:ConnectionName&gt;&lt;d2p1:DataQueryType&gt;SelectGroup&lt;/d2p1:DataQueryType&gt;&lt;d2p1:RowSelection&gt;/0&lt;/d2p1:RowSelection&gt;&lt;d2p1:TableName&gt;D2. Onko yrityksenne viimeaikoina &amp;lt;u&amp;gt;saanut&amp;lt;/u&amp;gt; tarvitsemansa pankki- tai muun vieraan pääoman ehtoisen investointirahoituksen?   $$$2&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3.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amp;lt;b&amp;gt;A. Yritysverojärjestelmää koskevat muutostarpeet&amp;lt;/b&amp;gt;&amp;lt;br/&amp;gt;&amp;lt;br/&amp;gt;Tässä pyydetään arvioimaan &amp;lt;u&amp;gt;erilaisia yritysverojärjestelmiä&amp;lt;/u&amp;gt;. Eri vaihtoehdoissa esitettävät veroprosentit ovat suuntaa-antavia. Mikä näistä vaihtoehdoista &amp;lt;u&amp;gt;parantaisi teidän yrityksenne kykyä ja halua investoida Suomessa ja / tai saada ulkopuolista rahoitusta investointeihin&amp;lt;/u&amp;gt;? &amp;lt;br/&amp;gt;&amp;lt;br/&amp;gt;Tarkoitus ei ole pohtia erilaisten yritysverojärjestelmien vaikutuksia valtiontalouteen.&amp;lt;br/&amp;gt;&amp;lt;br/&amp;gt;A1.  Valitse yrityksenne näkökulmasta enintään kolme tärkeysjärjestyksessä mieluisinta yritysverotuksen kehittämislinjaa.&amp;lt;br/&amp;gt;&amp;lt;br/&amp;gt;&amp;lt;u&amp;gt;Mallit 1 ja 2 pyrkivät neutralisoimaan vieraan pääoman (lainarahoituksen) ja oman pääoman ehtoisen rahoituksen kohtelun verotuksessa:&amp;lt;/u&amp;gt;&amp;lt;br/&amp;gt;&amp;lt;br/&amp;gt;&amp;lt;u&amp;gt;Mallien 3-4 tavoitteena olisi siirtää yritysverotusta siihen hetkeen, kun voittoa maksetaan omistajille. Tällöin yrityksille jäisi enemmän omaa pääomaa ja lainarahoituksen tarve vähenisi.&amp;lt;/u&amp;gt;&amp;lt;br/&amp;gt;&amp;lt;br/&amp;gt;&amp;lt;br/&amp;gt;&amp;lt;br/&amp;gt; &amp;lt;b&amp;gt;Valitse ensin mieluisin yritysverotuksen kehittämislinja.&amp;lt;/b&amp;gt;$$$1&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4.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2]/0&lt;/d2p1:ColumnSelection&gt;&lt;d2p1:ConnectionName&gt;Item0&lt;/d2p1:ConnectionName&gt;&lt;d2p1:DataQueryType&gt;SelectGroup&lt;/d2p1:DataQueryType&gt;&lt;d2p1:RowSelection&gt;/0&lt;/d2p1:RowSelection&gt;&lt;d2p1:TableName&gt;&amp;lt;b&amp;gt;A. Yritysverojärjestelmää koskevat muutostarpeet&amp;lt;/b&amp;gt;&amp;lt;br/&amp;gt;&amp;lt;br/&amp;gt;Tässä pyydetään arvioimaan &amp;lt;u&amp;gt;erilaisia yritysverojärjestelmiä&amp;lt;/u&amp;gt;. Eri vaihtoehdoissa esitettävät veroprosentit ovat suuntaa-antavia. Mikä näistä vaihtoehdoista &amp;lt;u&amp;gt;parantaisi teidän yrityksenne kykyä ja halua investoida Suomessa ja / tai saada ulkopuolista rahoitusta investointeihin&amp;lt;/u&amp;gt;? &amp;lt;br/&amp;gt;&amp;lt;br/&amp;gt;Tarkoitus ei ole pohtia erilaisten yritysverojärjestelmien vaikutuksia valtiontalouteen.&amp;lt;br/&amp;gt;&amp;lt;br/&amp;gt;A1.  Valitse yrityksenne näkökulmasta enintään kolme tärkeysjärjestyksessä mieluisinta yritysverotuksen kehittämislinjaa.&amp;lt;br/&amp;gt;&amp;lt;br/&amp;gt;&amp;lt;u&amp;gt;Mallit 1 ja 2 pyrkivät neutralisoimaan vieraan pääoman (lainarahoituksen) ja oman pääoman ehtoisen rahoituksen kohtelun verotuksessa:&amp;lt;/u&amp;gt;&amp;lt;br/&amp;gt;&amp;lt;br/&amp;gt;&amp;lt;u&amp;gt;Mallien 3-4 tavoitteena olisi siirtää yritysverotusta siihen hetkeen, kun voittoa maksetaan omistajille. Tällöin yrityksille jäisi enemmän omaa pääomaa ja lainarahoituksen tarve vähenisi.&amp;lt;/u&amp;gt;&amp;lt;br/&amp;gt;&amp;lt;br/&amp;gt;&amp;lt;br/&amp;gt;&amp;lt;br/&amp;gt; &amp;lt;b&amp;gt;Valitse ensin mieluisin yritysverotuksen kehittämislinja.&amp;lt;/b&amp;gt;$$$1&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5.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4p1:string&gt;Eos&lt;/d4p1:string&gt;&lt;/d2p1:IgnoredTypes&gt;&lt;/d2p1:ColumnCombinationSettings&gt;&lt;d2p1:Items&gt;&lt;d2p1:DataQueryItem&gt;&lt;d2p1:ColumnSelection&gt;/0[10]/0&lt;/d2p1:ColumnSelection&gt;&lt;d2p1:ConnectionName&gt;Item0&lt;/d2p1:ConnectionName&gt;&lt;d2p1:DataQueryType&gt;SelectGroup&lt;/d2p1:DataQueryType&gt;&lt;d2p1:RowSelection&gt;/0&lt;/d2p1:RowSelection&gt;&lt;d2p1:TableName&gt;&amp;lt;b&amp;gt;A. Yritysverojärjestelmää koskevat muutostarpeet&amp;lt;/b&amp;gt;&amp;lt;br/&amp;gt;&amp;lt;br/&amp;gt;Tässä pyydetään arvioimaan &amp;lt;u&amp;gt;erilaisia yritysverojärjestelmiä&amp;lt;/u&amp;gt;. Eri vaihtoehdoissa esitettävät veroprosentit ovat suuntaa-antavia. Mikä näistä vaihtoehdoista &amp;lt;u&amp;gt;parantaisi teidän yrityksenne kykyä ja halua investoida Suomessa ja / tai saada ulkopuolista rahoitusta investointeihin&amp;lt;/u&amp;gt;? &amp;lt;br/&amp;gt;&amp;lt;br/&amp;gt;Tarkoitus ei ole pohtia erilaisten yritysverojärjestelmien vaikutuksia valtiontalouteen.&amp;lt;br/&amp;gt;&amp;lt;br/&amp;gt;A1.  Valitse yrityksenne näkökulmasta enintään kolme tärkeysjärjestyksessä mieluisinta yritysverotuksen kehittämislinjaa.&amp;lt;br/&amp;gt;&amp;lt;br/&amp;gt;&amp;lt;u&amp;gt;Mallit 1 ja 2 pyrkivät neutralisoimaan vieraan pääoman (lainarahoituksen) ja oman pääoman ehtoisen rahoituksen kohtelun verotuksessa:&amp;lt;/u&amp;gt;&amp;lt;br/&amp;gt;&amp;lt;br/&amp;gt;&amp;lt;u&amp;gt;Mallien 3-4 tavoitteena olisi siirtää yritysverotusta siihen hetkeen, kun voittoa maksetaan omistajille. Tällöin yrityksille jäisi enemmän omaa pääomaa ja lainarahoituksen tarve vähenisi.&amp;lt;/u&amp;gt;&amp;lt;br/&amp;gt;&amp;lt;br/&amp;gt;&amp;lt;br/&amp;gt;&amp;lt;br/&amp;gt; &amp;lt;b&amp;gt;Valitse ensin mieluisin yritysverotuksen kehittämislinja.&amp;lt;/b&amp;gt;$$$1&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RowCombinationSettings&gt;&lt;d2p1:SwitchRowsAndColumns&gt;true&lt;/d2p1:SwitchRowsAndColumns&gt;&lt;/Query&gt;&lt;Version&gt;4.2.0.0&lt;/Version&gt;&lt;/ShapeLink&gt;"/>
</p:tagLst>
</file>

<file path=ppt/tags/tag6.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2]/0&lt;/d2p1:ColumnSelection&gt;&lt;d2p1:ConnectionName&gt;Item0&lt;/d2p1:ConnectionName&gt;&lt;d2p1:DataQueryType&gt;SelectGroup&lt;/d2p1:DataQueryType&gt;&lt;d2p1:RowSelection&gt;/0&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11]/0&lt;/d2p1:ColumnSelection&gt;&lt;d2p1:ConnectionName&gt;Item0&lt;/d2p1:ConnectionName&gt;&lt;d2p1:DataQueryType&gt;SelectGroup&lt;/d2p1:DataQueryType&gt;&lt;d2p1:RowSelection&gt;/0&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6]/0[0]&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6]/0[1]&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6]/0[2]&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6]/0[3]&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10]/0[0]&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10]/0[1]&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DataQueryItem&gt;&lt;d2p1:ColumnSelection&gt;/0[10]/0[2]&lt;/d2p1:ColumnSelection&gt;&lt;d2p1:ConnectionName&gt;Item0&lt;/d2p1:ConnectionName&gt;&lt;d2p1:DataQueryType&gt;SelectColumn&lt;/d2p1:DataQueryType&gt;&lt;d2p1:RowSelection&gt;/&lt;/d2p1:RowSelection&gt;&lt;d2p1:TableName&gt;B3. Miten arvioitte ehdottamanne mieluisimman veromallin käyttöönoton vaikuttavan &amp;lt;u&amp;gt;yrityksenne investointeihin&amp;lt;/u&amp;gt;* Suomessa tulevan kolmen vuoden aikana? $$$1&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7.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4p1:string&gt;Eos&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B6. Miten arvioitte ehdottamanne mieluisimman veromallin käyttöönoton vaikuttavan yrityksenne &amp;lt;u&amp;gt;investointeihin henkilöstöön ja osaamiseen&amp;lt;/u&amp;gt; Suomessa tulevan kolmen vuoden aikana? $$$1&lt;/d2p1:TableName&gt;&lt;/d2p1:DataQueryItem&gt;&lt;d2p1:DataQueryItem&gt;&lt;d2p1:ColumnSelection&gt;/0[11]/0&lt;/d2p1:ColumnSelection&gt;&lt;d2p1:ConnectionName&gt;Item0&lt;/d2p1:ConnectionName&gt;&lt;d2p1:DataQueryType&gt;SelectGroup&lt;/d2p1:DataQueryType&gt;&lt;d2p1:RowSelection&gt;/0&lt;/d2p1:RowSelection&gt;&lt;d2p1:TableName&gt;B6. Miten arvioitte ehdottamanne mieluisimman veromallin käyttöönoton vaikuttavan yrityksenne &amp;lt;u&amp;gt;investointeihin henkilöstöön ja osaamiseen&amp;lt;/u&amp;gt; Suomessa tulevan kolmen vuoden aikana? $$$1&lt;/d2p1:TableName&gt;&lt;/d2p1:DataQueryItem&gt;&lt;d2p1:DataQueryItem&gt;&lt;d2p1:ColumnSelection&gt;/0[6]/0&lt;/d2p1:ColumnSelection&gt;&lt;d2p1:ConnectionName&gt;Item0&lt;/d2p1:ConnectionName&gt;&lt;d2p1:DataQueryType&gt;SelectGroup&lt;/d2p1:DataQueryType&gt;&lt;d2p1:RowSelection&gt;/0&lt;/d2p1:RowSelection&gt;&lt;d2p1:TableName&gt;B6. Miten arvioitte ehdottamanne mieluisimman veromallin käyttöönoton vaikuttavan yrityksenne &amp;lt;u&amp;gt;investointeihin henkilöstöön ja osaamiseen&amp;lt;/u&amp;gt; Suomessa tulevan kolmen vuoden aikana? $$$1&lt;/d2p1:TableName&gt;&lt;/d2p1:DataQueryItem&gt;&lt;d2p1:DataQueryItem&gt;&lt;d2p1:ColumnSelection&gt;/0[10]/0&lt;/d2p1:ColumnSelection&gt;&lt;d2p1:ConnectionName&gt;Item0&lt;/d2p1:ConnectionName&gt;&lt;d2p1:DataQueryType&gt;SelectGroup&lt;/d2p1:DataQueryType&gt;&lt;d2p1:RowSelection&gt;/0&lt;/d2p1:RowSelection&gt;&lt;d2p1:TableName&gt;B6. Miten arvioitte ehdottamanne mieluisimman veromallin käyttöönoton vaikuttavan yrityksenne &amp;lt;u&amp;gt;investointeihin henkilöstöön ja osaamiseen&amp;lt;/u&amp;gt; Suomessa tulevan kolmen vuoden aikana? $$$1&lt;/d2p1:TableName&gt;&lt;/d2p1:DataQueryItem&gt;&lt;d2p1:DataQueryItem&gt;&lt;d2p1:ColumnSelection&gt;/0[2]/0&lt;/d2p1:ColumnSelection&gt;&lt;d2p1:ConnectionName&gt;Item0&lt;/d2p1:ConnectionName&gt;&lt;d2p1:DataQueryType&gt;SelectGroup&lt;/d2p1:DataQueryType&gt;&lt;d2p1:RowSelection&gt;/0&lt;/d2p1:RowSelection&gt;&lt;d2p1:TableName&gt;B6. Miten arvioitte ehdottamanne mieluisimman veromallin käyttöönoton vaikuttavan yrityksenne &amp;lt;u&amp;gt;investointeihin henkilöstöön ja osaamiseen&amp;lt;/u&amp;gt; Suomessa tulevan kolmen vuoden aikana? $$$1&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ags/tag8.xml><?xml version="1.0" encoding="utf-8"?>
<p:tagLst xmlns:a="http://schemas.openxmlformats.org/drawingml/2006/main" xmlns:r="http://schemas.openxmlformats.org/officeDocument/2006/relationships" xmlns:p="http://schemas.openxmlformats.org/presentationml/2006/main">
  <p:tag name="HTTP://WWW.FORGETDATA.COM/SLIDES/4" val="&lt;?xml version=&quot;1.0&quot; encoding=&quot;utf-16&quot;?&gt;&lt;ShapeLink xmlns:i=&quot;http://www.w3.org/2001/XMLSchema-instance&quot; xmlns=&quot;http://www.forgetdata.com/Slides&quot;&gt;&lt;FillerProperties i:type=&quot;GenericChartFillerSettings&quot;&gt;&lt;CreateDataSeries&gt;true&lt;/CreateDataSeries&gt;&lt;DataItem&gt;0&lt;/DataItem&gt;&lt;HeaderLabelDepth&gt;1&lt;/HeaderLabelDepth&gt;&lt;IncludeColumnGroupHeadings&gt;false&lt;/IncludeColumnGroupHeadings&gt;&lt;IncludeRowGroupHeadings&gt;false&lt;/IncludeRowGroupHeadings&gt;&lt;RowLabelDepth&gt;1&lt;/RowLabelDepth&gt;&lt;TTestResultSettings&gt;&lt;HeadingPrefix&gt;&lt;/HeadingPrefix&gt;&lt;HeadingSuffix&gt;&lt;/HeadingSuffix&gt;&lt;ResultPrefix&gt;&lt;/ResultPrefix&gt;&lt;ResultSuffix&gt;&lt;/ResultSuffix&gt;&lt;/TTestResultSettings&gt;&lt;/FillerProperties&gt;&lt;Query xmlns:d2p1=&quot;http://www.forgetdata.com/ReportingSuite&quot;&gt;&lt;d2p1:Column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4p1:string&gt;Eos&lt;/d4p1:string&gt;&lt;/d2p1:IgnoredTypes&gt;&lt;/d2p1:ColumnCombinationSettings&gt;&lt;d2p1:Items&gt;&lt;d2p1:DataQueryItem&gt;&lt;d2p1:ColumnSelection&gt;/0[0]&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DataQueryItem&gt;&lt;d2p1:ColumnSelection&gt;/0[2]/0&lt;/d2p1:ColumnSelection&gt;&lt;d2p1:ConnectionName&gt;Item0&lt;/d2p1:ConnectionName&gt;&lt;d2p1:DataQueryType&gt;SelectGroup&lt;/d2p1:DataQueryType&gt;&lt;d2p1:RowSelection&gt;/0&lt;/d2p1:RowSelection&gt;&lt;d2p1:TableName&gt;C2. Mikä on yrityksenne osingonjakopolitiikan keskeinen tavoite lähivuosina? $$$1&lt;/d2p1:TableName&gt;&lt;/d2p1:DataQueryItem&gt;&lt;d2p1:DataQueryItem&gt;&lt;d2p1:ColumnSelection&gt;/0[6]/0&lt;/d2p1:ColumnSelection&gt;&lt;d2p1:ConnectionName&gt;Item0&lt;/d2p1:ConnectionName&gt;&lt;d2p1:DataQueryType&gt;SelectGroup&lt;/d2p1:DataQueryType&gt;&lt;d2p1:RowSelection&gt;/0&lt;/d2p1:RowSelection&gt;&lt;d2p1:TableName&gt;C2. Mikä on yrityksenne osingonjakopolitiikan keskeinen tavoite lähivuosina? $$$1&lt;/d2p1:TableName&gt;&lt;/d2p1:DataQueryItem&gt;&lt;d2p1:DataQueryItem&gt;&lt;d2p1:ColumnSelection&gt;/0[10]/0&lt;/d2p1:ColumnSelection&gt;&lt;d2p1:ConnectionName&gt;Item0&lt;/d2p1:ConnectionName&gt;&lt;d2p1:DataQueryType&gt;SelectGroup&lt;/d2p1:DataQueryType&gt;&lt;d2p1:RowSelection&gt;/0&lt;/d2p1:RowSelection&gt;&lt;d2p1:TableName&gt;C2. Mikä on yrityksenne osingonjakopolitiikan keskeinen tavoite lähivuosina? $$$1&lt;/d2p1:TableName&gt;&lt;/d2p1:DataQueryItem&gt;&lt;d2p1:DataQueryItem&gt;&lt;d2p1:ColumnSelection&gt;/0[5]/0[0]&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DataQueryItem&gt;&lt;d2p1:ColumnSelection&gt;/0[5]/0[3]&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DataQueryItem&gt;&lt;d2p1:ColumnSelection&gt;/0[5]/0[4]&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DataQueryItem&gt;&lt;d2p1:ColumnSelection&gt;/0[5]/0[5]&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DataQueryItem&gt;&lt;d2p1:ColumnSelection&gt;/0[5]/0[7]&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DataQueryItem&gt;&lt;d2p1:ColumnSelection&gt;/0[5]/0[1]&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DataQueryItem&gt;&lt;d2p1:ColumnSelection&gt;/0[5]/0[2]&lt;/d2p1:ColumnSelection&gt;&lt;d2p1:ConnectionName&gt;Item0&lt;/d2p1:ConnectionName&gt;&lt;d2p1:DataQueryType&gt;SelectColumn&lt;/d2p1:DataQueryType&gt;&lt;d2p1:RowSelection&gt;/&lt;/d2p1:RowSelection&gt;&lt;d2p1:TableName&gt;C2. Mikä on yrityksenne osingonjakopolitiikan keskeinen tavoite lähivuosina? $$$1&lt;/d2p1:TableName&gt;&lt;/d2p1:DataQueryItem&gt;&lt;/d2p1:Items&gt;&lt;d2p1:RowCombinationSettings&gt;&lt;d2p1:IgnoredTypes xmlns:d4p1=&quot;http://schemas.microsoft.com/2003/10/Serialization/Arrays&quot;&gt;&lt;d4p1:string&gt;Base&lt;/d4p1:string&gt;&lt;d4p1:string&gt;UnweightedBase&lt;/d4p1:string&gt;&lt;d4p1:string&gt;TableStatistic&lt;/d4p1:string&gt;&lt;d4p1:string&gt;SumWeightsSquared&lt;/d4p1:string&gt;&lt;d4p1:string&gt;SumN&lt;/d4p1:string&gt;&lt;d4p1:string&gt;SumX&lt;/d4p1:string&gt;&lt;d4p1:string&gt;SumXSquared&lt;/d4p1:string&gt;&lt;d4p1:string&gt;SumUnweightedN&lt;/d4p1:string&gt;&lt;d4p1:string&gt;StdDev&lt;/d4p1:string&gt;&lt;d4p1:string&gt;StdErr&lt;/d4p1:string&gt;&lt;d4p1:string&gt;SampleVar&lt;/d4p1:string&gt;&lt;d4p1:string&gt;Total&lt;/d4p1:string&gt;&lt;d4p1:string&gt;SubTotal&lt;/d4p1:string&gt;&lt;d4p1:string&gt;Text&lt;/d4p1:string&gt;&lt;d4p1:string&gt;NetDiffs&lt;/d4p1:string&gt;&lt;d4p1:string&gt;PairedPref&lt;/d4p1:string&gt;&lt;d4p1:string&gt;Profile&lt;/d4p1:string&gt;&lt;d4p1:string&gt;ProfileResult&lt;/d4p1:string&gt;&lt;d4p1:string&gt;TValue&lt;/d4p1:string&gt;&lt;d4p1:string&gt;TProb&lt;/d4p1:string&gt;&lt;d4p1:string&gt;Base unweighted&lt;/d4p1:string&gt;&lt;d4p1:string&gt;Base weighted&lt;/d4p1:string&gt;&lt;/d2p1:IgnoredTypes&gt;&lt;d2p1:MergeGroupsByName&gt;true&lt;/d2p1:MergeGroupsByName&gt;&lt;d2p1:MergeMembersByName&gt;true&lt;/d2p1:MergeMembersByName&gt;&lt;/d2p1:RowCombinationSettings&gt;&lt;/Query&gt;&lt;Version&gt;4.2.0.0&lt;/Version&gt;&lt;/ShapeLink&gt;"/>
</p:tagLst>
</file>

<file path=ppt/theme/theme1.xml><?xml version="1.0" encoding="utf-8"?>
<a:theme xmlns:a="http://schemas.openxmlformats.org/drawingml/2006/main" name="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Mukautettu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Esitys1" id="{3F19D865-44AF-4F52-BD52-C3B8484BBDA2}" vid="{2710031E-8ACA-4DB9-823F-F4C466DC79BF}"/>
    </a:ext>
  </a:extLst>
</a:theme>
</file>

<file path=ppt/theme/theme10.xml><?xml version="1.0" encoding="utf-8"?>
<a:theme xmlns:a="http://schemas.openxmlformats.org/drawingml/2006/main" name="9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1.xml><?xml version="1.0" encoding="utf-8"?>
<a:theme xmlns:a="http://schemas.openxmlformats.org/drawingml/2006/main" name="10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2.xml><?xml version="1.0" encoding="utf-8"?>
<a:theme xmlns:a="http://schemas.openxmlformats.org/drawingml/2006/main" name="11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3.xml><?xml version="1.0" encoding="utf-8"?>
<a:theme xmlns:a="http://schemas.openxmlformats.org/drawingml/2006/main" name="12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4.xml><?xml version="1.0" encoding="utf-8"?>
<a:theme xmlns:a="http://schemas.openxmlformats.org/drawingml/2006/main" name="13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5.xml><?xml version="1.0" encoding="utf-8"?>
<a:theme xmlns:a="http://schemas.openxmlformats.org/drawingml/2006/main" name="14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6.xml><?xml version="1.0" encoding="utf-8"?>
<a:theme xmlns:a="http://schemas.openxmlformats.org/drawingml/2006/main" name="15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7.xml><?xml version="1.0" encoding="utf-8"?>
<a:theme xmlns:a="http://schemas.openxmlformats.org/drawingml/2006/main" name="16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8.xml><?xml version="1.0" encoding="utf-8"?>
<a:theme xmlns:a="http://schemas.openxmlformats.org/drawingml/2006/main" name="17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19.xml><?xml version="1.0" encoding="utf-8"?>
<a:theme xmlns:a="http://schemas.openxmlformats.org/drawingml/2006/main" name="18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2.xml><?xml version="1.0" encoding="utf-8"?>
<a:theme xmlns:a="http://schemas.openxmlformats.org/drawingml/2006/main" name="8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Mukautettu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Esitys1" id="{3F19D865-44AF-4F52-BD52-C3B8484BBDA2}" vid="{2710031E-8ACA-4DB9-823F-F4C466DC79BF}"/>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4.xml><?xml version="1.0" encoding="utf-8"?>
<a:theme xmlns:a="http://schemas.openxmlformats.org/drawingml/2006/main" name="2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5.xml><?xml version="1.0" encoding="utf-8"?>
<a:theme xmlns:a="http://schemas.openxmlformats.org/drawingml/2006/main" name="3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6.xml><?xml version="1.0" encoding="utf-8"?>
<a:theme xmlns:a="http://schemas.openxmlformats.org/drawingml/2006/main" name="4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7.xml><?xml version="1.0" encoding="utf-8"?>
<a:theme xmlns:a="http://schemas.openxmlformats.org/drawingml/2006/main" name="5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8.xml><?xml version="1.0" encoding="utf-8"?>
<a:theme xmlns:a="http://schemas.openxmlformats.org/drawingml/2006/main" name="6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9.xml><?xml version="1.0" encoding="utf-8"?>
<a:theme xmlns:a="http://schemas.openxmlformats.org/drawingml/2006/main" name="7_Teknologiateollisuus_masterdia">
  <a:themeElements>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fontScheme name="Teknologiateollisuu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vert="horz" wrap="square" lIns="91440" tIns="45720" rIns="91440" bIns="45720" numCol="1" anchor="t" anchorCtr="0" compatLnSpc="1">
        <a:prstTxWarp prst="textNoShape">
          <a:avLst/>
        </a:prstTxWarp>
      </a:bodyPr>
      <a:lstStyle>
        <a:defPPr>
          <a:defRPr/>
        </a:defPPr>
      </a:lst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pc="-40" dirty="0" err="1" smtClean="0"/>
        </a:defPPr>
      </a:lstStyle>
    </a:txDef>
  </a:objectDefaults>
  <a:extraClrSchemeLst/>
  <a:extLst>
    <a:ext uri="{05A4C25C-085E-4340-85A3-A5531E510DB2}">
      <thm15:themeFamily xmlns:thm15="http://schemas.microsoft.com/office/thememl/2012/main" name="Tekno_FI_2016" id="{20EA1341-EE32-433B-BC03-FE23A0136C67}" vid="{91854BC2-7349-49C3-92B6-AE41D831ABA0}"/>
    </a:ext>
  </a:extLst>
</a:theme>
</file>

<file path=ppt/theme/themeOverride1.xml><?xml version="1.0" encoding="utf-8"?>
<a:themeOverride xmlns:a="http://schemas.openxmlformats.org/drawingml/2006/main">
  <a:clrScheme name="Teknologiateollisuus">
    <a:dk1>
      <a:srgbClr val="002664"/>
    </a:dk1>
    <a:lt1>
      <a:srgbClr val="FFFFFF"/>
    </a:lt1>
    <a:dk2>
      <a:srgbClr val="002664"/>
    </a:dk2>
    <a:lt2>
      <a:srgbClr val="D7D3C7"/>
    </a:lt2>
    <a:accent1>
      <a:srgbClr val="822433"/>
    </a:accent1>
    <a:accent2>
      <a:srgbClr val="002664"/>
    </a:accent2>
    <a:accent3>
      <a:srgbClr val="00A1DE"/>
    </a:accent3>
    <a:accent4>
      <a:srgbClr val="D95E16"/>
    </a:accent4>
    <a:accent5>
      <a:srgbClr val="FFBC3D"/>
    </a:accent5>
    <a:accent6>
      <a:srgbClr val="A2AD00"/>
    </a:accent6>
    <a:hlink>
      <a:srgbClr val="A2AD00"/>
    </a:hlink>
    <a:folHlink>
      <a:srgbClr val="00A1DE"/>
    </a:folHlink>
  </a:clrScheme>
  <a:fontScheme name="5nuolen_vaakaKANSI_SUOMI">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eknologiateollisuus">
    <a:dk1>
      <a:srgbClr val="002664"/>
    </a:dk1>
    <a:lt1>
      <a:srgbClr val="FFFFFF"/>
    </a:lt1>
    <a:dk2>
      <a:srgbClr val="002664"/>
    </a:dk2>
    <a:lt2>
      <a:srgbClr val="D7D3C7"/>
    </a:lt2>
    <a:accent1>
      <a:srgbClr val="822433"/>
    </a:accent1>
    <a:accent2>
      <a:srgbClr val="002664"/>
    </a:accent2>
    <a:accent3>
      <a:srgbClr val="00A1DE"/>
    </a:accent3>
    <a:accent4>
      <a:srgbClr val="D95E16"/>
    </a:accent4>
    <a:accent5>
      <a:srgbClr val="FFBC3D"/>
    </a:accent5>
    <a:accent6>
      <a:srgbClr val="A2AD00"/>
    </a:accent6>
    <a:hlink>
      <a:srgbClr val="A2AD00"/>
    </a:hlink>
    <a:folHlink>
      <a:srgbClr val="00A1DE"/>
    </a:folHlink>
  </a:clrScheme>
  <a:fontScheme name="5nuolen_vaakaKANSI_SUOMI">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Teknologiateollisuus">
    <a:dk1>
      <a:srgbClr val="002664"/>
    </a:dk1>
    <a:lt1>
      <a:srgbClr val="FFFFFF"/>
    </a:lt1>
    <a:dk2>
      <a:srgbClr val="002664"/>
    </a:dk2>
    <a:lt2>
      <a:srgbClr val="D7D3C7"/>
    </a:lt2>
    <a:accent1>
      <a:srgbClr val="822433"/>
    </a:accent1>
    <a:accent2>
      <a:srgbClr val="002664"/>
    </a:accent2>
    <a:accent3>
      <a:srgbClr val="00A1DE"/>
    </a:accent3>
    <a:accent4>
      <a:srgbClr val="D95E16"/>
    </a:accent4>
    <a:accent5>
      <a:srgbClr val="FFBC3D"/>
    </a:accent5>
    <a:accent6>
      <a:srgbClr val="A2AD00"/>
    </a:accent6>
    <a:hlink>
      <a:srgbClr val="A2AD00"/>
    </a:hlink>
    <a:folHlink>
      <a:srgbClr val="00A1DE"/>
    </a:folHlink>
  </a:clrScheme>
  <a:fontScheme name="5nuolen_vaakaKANSI_SUOMI">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Teknologiateollisuus">
    <a:dk1>
      <a:srgbClr val="29282E"/>
    </a:dk1>
    <a:lt1>
      <a:srgbClr val="FFFFFF"/>
    </a:lt1>
    <a:dk2>
      <a:srgbClr val="29282E"/>
    </a:dk2>
    <a:lt2>
      <a:srgbClr val="FFFFFF"/>
    </a:lt2>
    <a:accent1>
      <a:srgbClr val="0070C0"/>
    </a:accent1>
    <a:accent2>
      <a:srgbClr val="FF00B8"/>
    </a:accent2>
    <a:accent3>
      <a:srgbClr val="85E869"/>
    </a:accent3>
    <a:accent4>
      <a:srgbClr val="FF805C"/>
    </a:accent4>
    <a:accent5>
      <a:srgbClr val="8A0FA6"/>
    </a:accent5>
    <a:accent6>
      <a:srgbClr val="FFFF00"/>
    </a:accent6>
    <a:hlink>
      <a:srgbClr val="0ACFCF"/>
    </a:hlink>
    <a:folHlink>
      <a:srgbClr val="0ACFCF"/>
    </a:folHlink>
  </a:clrScheme>
</a:themeOverride>
</file>

<file path=docProps/app.xml><?xml version="1.0" encoding="utf-8"?>
<Properties xmlns="http://schemas.openxmlformats.org/officeDocument/2006/extended-properties" xmlns:vt="http://schemas.openxmlformats.org/officeDocument/2006/docPropsVTypes">
  <Template>Tekno_Fi_2016 (002)</Template>
  <TotalTime>1263</TotalTime>
  <Words>5092</Words>
  <Application>Microsoft Office PowerPoint</Application>
  <PresentationFormat>Näytössä katseltava esitys (16:9)</PresentationFormat>
  <Paragraphs>1428</Paragraphs>
  <Slides>143</Slides>
  <Notes>1</Notes>
  <HiddenSlides>0</HiddenSlides>
  <MMClips>0</MMClips>
  <ScaleCrop>false</ScaleCrop>
  <HeadingPairs>
    <vt:vector size="8" baseType="variant">
      <vt:variant>
        <vt:lpstr>Käytetyt fontit</vt:lpstr>
      </vt:variant>
      <vt:variant>
        <vt:i4>10</vt:i4>
      </vt:variant>
      <vt:variant>
        <vt:lpstr>Teema</vt:lpstr>
      </vt:variant>
      <vt:variant>
        <vt:i4>19</vt:i4>
      </vt:variant>
      <vt:variant>
        <vt:lpstr>Upotetut OLE-palvelimet</vt:lpstr>
      </vt:variant>
      <vt:variant>
        <vt:i4>1</vt:i4>
      </vt:variant>
      <vt:variant>
        <vt:lpstr>Dian otsikot</vt:lpstr>
      </vt:variant>
      <vt:variant>
        <vt:i4>143</vt:i4>
      </vt:variant>
    </vt:vector>
  </HeadingPairs>
  <TitlesOfParts>
    <vt:vector size="173" baseType="lpstr">
      <vt:lpstr>Arial Unicode MS</vt:lpstr>
      <vt:lpstr>ＭＳ Ｐゴシック</vt:lpstr>
      <vt:lpstr>Adobe Fan Heiti Std B</vt:lpstr>
      <vt:lpstr>Adobe Hebrew</vt:lpstr>
      <vt:lpstr>Arial</vt:lpstr>
      <vt:lpstr>Calibri</vt:lpstr>
      <vt:lpstr>Frutiger LT 45 Light</vt:lpstr>
      <vt:lpstr>Kozuka Gothic Pro B</vt:lpstr>
      <vt:lpstr>Verdana</vt:lpstr>
      <vt:lpstr>Wingdings</vt:lpstr>
      <vt:lpstr>Teknologiateollisuus_masterdia</vt:lpstr>
      <vt:lpstr>8_Teknologiateollisuus_masterdia</vt:lpstr>
      <vt:lpstr>1_Teknologiateollisuus_masterdia</vt:lpstr>
      <vt:lpstr>2_Teknologiateollisuus_masterdia</vt:lpstr>
      <vt:lpstr>3_Teknologiateollisuus_masterdia</vt:lpstr>
      <vt:lpstr>4_Teknologiateollisuus_masterdia</vt:lpstr>
      <vt:lpstr>5_Teknologiateollisuus_masterdia</vt:lpstr>
      <vt:lpstr>6_Teknologiateollisuus_masterdia</vt:lpstr>
      <vt:lpstr>7_Teknologiateollisuus_masterdia</vt:lpstr>
      <vt:lpstr>9_Teknologiateollisuus_masterdia</vt:lpstr>
      <vt:lpstr>10_Teknologiateollisuus_masterdia</vt:lpstr>
      <vt:lpstr>11_Teknologiateollisuus_masterdia</vt:lpstr>
      <vt:lpstr>12_Teknologiateollisuus_masterdia</vt:lpstr>
      <vt:lpstr>13_Teknologiateollisuus_masterdia</vt:lpstr>
      <vt:lpstr>14_Teknologiateollisuus_masterdia</vt:lpstr>
      <vt:lpstr>15_Teknologiateollisuus_masterdia</vt:lpstr>
      <vt:lpstr>16_Teknologiateollisuus_masterdia</vt:lpstr>
      <vt:lpstr>17_Teknologiateollisuus_masterdia</vt:lpstr>
      <vt:lpstr>18_Teknologiateollisuus_masterdia</vt:lpstr>
      <vt:lpstr>Macrobond document</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Daniel Forsman</dc:creator>
  <cp:keywords>Teknologiateollisuus</cp:keywords>
  <cp:lastModifiedBy>Palokangas Jukka</cp:lastModifiedBy>
  <cp:revision>132</cp:revision>
  <cp:lastPrinted>2016-06-09T07:47:11Z</cp:lastPrinted>
  <dcterms:created xsi:type="dcterms:W3CDTF">2016-09-05T10:47:53Z</dcterms:created>
  <dcterms:modified xsi:type="dcterms:W3CDTF">2016-09-21T08:04:52Z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vkameleonVerID">
    <vt:lpwstr>482.21.02.003</vt:lpwstr>
  </property>
  <property fmtid="{D5CDD505-2E9C-101B-9397-08002B2CF9AE}" pid="3" name="dvSaved">
    <vt:lpwstr>1</vt:lpwstr>
  </property>
  <property fmtid="{D5CDD505-2E9C-101B-9397-08002B2CF9AE}" pid="4" name="dvLanguage">
    <vt:lpwstr>1035</vt:lpwstr>
  </property>
  <property fmtid="{D5CDD505-2E9C-101B-9397-08002B2CF9AE}" pid="5" name="dvTemplate">
    <vt:lpwstr>Tekno_fi.potx</vt:lpwstr>
  </property>
  <property fmtid="{D5CDD505-2E9C-101B-9397-08002B2CF9AE}" pid="6" name="dvDefinition">
    <vt:lpwstr>23 (dd_default.xml)</vt:lpwstr>
  </property>
  <property fmtid="{D5CDD505-2E9C-101B-9397-08002B2CF9AE}" pid="7" name="dvDefinitionID">
    <vt:lpwstr>23</vt:lpwstr>
  </property>
  <property fmtid="{D5CDD505-2E9C-101B-9397-08002B2CF9AE}" pid="8" name="dvContentFile">
    <vt:lpwstr>dd_default.xml</vt:lpwstr>
  </property>
  <property fmtid="{D5CDD505-2E9C-101B-9397-08002B2CF9AE}" pid="9" name="dvGlobalVerID">
    <vt:lpwstr>482.90.02.003</vt:lpwstr>
  </property>
  <property fmtid="{D5CDD505-2E9C-101B-9397-08002B2CF9AE}" pid="10" name="dvDefinitionVersion">
    <vt:lpwstr>2.1 / 22.1.2015</vt:lpwstr>
  </property>
  <property fmtid="{D5CDD505-2E9C-101B-9397-08002B2CF9AE}" pid="11" name="filename">
    <vt:lpwstr>false</vt:lpwstr>
  </property>
  <property fmtid="{D5CDD505-2E9C-101B-9397-08002B2CF9AE}" pid="12" name="filenameandpath">
    <vt:lpwstr>false</vt:lpwstr>
  </property>
  <property fmtid="{D5CDD505-2E9C-101B-9397-08002B2CF9AE}" pid="13" name="dvPagenumberExist">
    <vt:lpwstr>1</vt:lpwstr>
  </property>
  <property fmtid="{D5CDD505-2E9C-101B-9397-08002B2CF9AE}" pid="14" name="dvAuthorExist">
    <vt:lpwstr>1</vt:lpwstr>
  </property>
  <property fmtid="{D5CDD505-2E9C-101B-9397-08002B2CF9AE}" pid="15" name="dvDateExist">
    <vt:lpwstr>-1</vt:lpwstr>
  </property>
  <property fmtid="{D5CDD505-2E9C-101B-9397-08002B2CF9AE}" pid="16" name="dvCategory">
    <vt:lpwstr>4</vt:lpwstr>
  </property>
  <property fmtid="{D5CDD505-2E9C-101B-9397-08002B2CF9AE}" pid="17" name="dvCategory_2">
    <vt:lpwstr>0</vt:lpwstr>
  </property>
  <property fmtid="{D5CDD505-2E9C-101B-9397-08002B2CF9AE}" pid="18" name="dvSavepath">
    <vt:lpwstr/>
  </property>
  <property fmtid="{D5CDD505-2E9C-101B-9397-08002B2CF9AE}" pid="19" name="dvUsed">
    <vt:lpwstr>1</vt:lpwstr>
  </property>
  <property fmtid="{D5CDD505-2E9C-101B-9397-08002B2CF9AE}" pid="20" name="dvCompany">
    <vt:lpwstr/>
  </property>
  <property fmtid="{D5CDD505-2E9C-101B-9397-08002B2CF9AE}" pid="21" name="dvSite">
    <vt:lpwstr/>
  </property>
  <property fmtid="{D5CDD505-2E9C-101B-9397-08002B2CF9AE}" pid="22" name="dvNumbering">
    <vt:lpwstr>0</vt:lpwstr>
  </property>
  <property fmtid="{D5CDD505-2E9C-101B-9397-08002B2CF9AE}" pid="23" name="dvDUname">
    <vt:lpwstr>Nora Elers</vt:lpwstr>
  </property>
  <property fmtid="{D5CDD505-2E9C-101B-9397-08002B2CF9AE}" pid="24" name="dvDUdepartment">
    <vt:lpwstr/>
  </property>
  <property fmtid="{D5CDD505-2E9C-101B-9397-08002B2CF9AE}" pid="25" name="dvLogoExist">
    <vt:lpwstr>0</vt:lpwstr>
  </property>
  <property fmtid="{D5CDD505-2E9C-101B-9397-08002B2CF9AE}" pid="26" name="dvCurrentlogo">
    <vt:lpwstr/>
  </property>
</Properties>
</file>