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0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3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5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6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1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19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2.xml" ContentType="application/vnd.openxmlformats-officedocument.drawingml.chart+xml"/>
  <Override PartName="/ppt/notesSlides/notesSlide10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7.xml" ContentType="application/vnd.openxmlformats-officedocument.drawingml.chart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13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14.xml" ContentType="application/vnd.openxmlformats-officedocument.presentationml.notesSlide+xml"/>
  <Override PartName="/ppt/charts/chart45.xml" ContentType="application/vnd.openxmlformats-officedocument.drawingml.chart+xml"/>
  <Override PartName="/ppt/notesSlides/notesSlide15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5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56.xml" ContentType="application/vnd.openxmlformats-officedocument.drawingml.chart+xml"/>
  <Override PartName="/ppt/notesSlides/notesSlide17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theme/themeOverride2.xml" ContentType="application/vnd.openxmlformats-officedocument.themeOverride+xml"/>
  <Override PartName="/ppt/charts/chart59.xml" ContentType="application/vnd.openxmlformats-officedocument.drawingml.chart+xml"/>
  <Override PartName="/ppt/theme/themeOverride3.xml" ContentType="application/vnd.openxmlformats-officedocument.themeOverride+xml"/>
  <Override PartName="/ppt/charts/chart60.xml" ContentType="application/vnd.openxmlformats-officedocument.drawingml.chart+xml"/>
  <Override PartName="/ppt/theme/themeOverride4.xml" ContentType="application/vnd.openxmlformats-officedocument.themeOverride+xml"/>
  <Override PartName="/ppt/charts/chart61.xml" ContentType="application/vnd.openxmlformats-officedocument.drawingml.chart+xml"/>
  <Override PartName="/ppt/theme/themeOverride5.xml" ContentType="application/vnd.openxmlformats-officedocument.themeOverride+xml"/>
  <Override PartName="/ppt/charts/chart62.xml" ContentType="application/vnd.openxmlformats-officedocument.drawingml.chart+xml"/>
  <Override PartName="/ppt/theme/themeOverride6.xml" ContentType="application/vnd.openxmlformats-officedocument.themeOverride+xml"/>
  <Override PartName="/ppt/charts/chart63.xml" ContentType="application/vnd.openxmlformats-officedocument.drawingml.chart+xml"/>
  <Override PartName="/ppt/theme/themeOverride7.xml" ContentType="application/vnd.openxmlformats-officedocument.themeOverride+xml"/>
  <Override PartName="/ppt/charts/chart64.xml" ContentType="application/vnd.openxmlformats-officedocument.drawingml.chart+xml"/>
  <Override PartName="/ppt/theme/themeOverride8.xml" ContentType="application/vnd.openxmlformats-officedocument.themeOverride+xml"/>
  <Override PartName="/ppt/charts/chart65.xml" ContentType="application/vnd.openxmlformats-officedocument.drawingml.chart+xml"/>
  <Override PartName="/ppt/theme/themeOverride9.xml" ContentType="application/vnd.openxmlformats-officedocument.themeOverride+xml"/>
  <Override PartName="/ppt/charts/chart66.xml" ContentType="application/vnd.openxmlformats-officedocument.drawingml.chart+xml"/>
  <Override PartName="/ppt/theme/themeOverride10.xml" ContentType="application/vnd.openxmlformats-officedocument.themeOverr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theme/themeOverride11.xml" ContentType="application/vnd.openxmlformats-officedocument.themeOverride+xml"/>
  <Override PartName="/ppt/charts/chart69.xml" ContentType="application/vnd.openxmlformats-officedocument.drawingml.chart+xml"/>
  <Override PartName="/ppt/theme/themeOverride12.xml" ContentType="application/vnd.openxmlformats-officedocument.themeOverride+xml"/>
  <Override PartName="/ppt/charts/chart70.xml" ContentType="application/vnd.openxmlformats-officedocument.drawingml.chart+xml"/>
  <Override PartName="/ppt/theme/themeOverride13.xml" ContentType="application/vnd.openxmlformats-officedocument.themeOverride+xml"/>
  <Override PartName="/ppt/charts/chart71.xml" ContentType="application/vnd.openxmlformats-officedocument.drawingml.chart+xml"/>
  <Override PartName="/ppt/theme/themeOverride14.xml" ContentType="application/vnd.openxmlformats-officedocument.themeOverride+xml"/>
  <Override PartName="/ppt/charts/chart72.xml" ContentType="application/vnd.openxmlformats-officedocument.drawingml.chart+xml"/>
  <Override PartName="/ppt/theme/themeOverride15.xml" ContentType="application/vnd.openxmlformats-officedocument.themeOverride+xml"/>
  <Override PartName="/ppt/charts/chart73.xml" ContentType="application/vnd.openxmlformats-officedocument.drawingml.chart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  <p:sldMasterId id="2147484148" r:id="rId7"/>
    <p:sldMasterId id="2147484166" r:id="rId8"/>
    <p:sldMasterId id="2147484184" r:id="rId9"/>
    <p:sldMasterId id="2147484202" r:id="rId10"/>
    <p:sldMasterId id="2147484222" r:id="rId11"/>
    <p:sldMasterId id="2147484242" r:id="rId12"/>
    <p:sldMasterId id="2147484260" r:id="rId13"/>
    <p:sldMasterId id="2147484280" r:id="rId14"/>
    <p:sldMasterId id="2147484299" r:id="rId15"/>
    <p:sldMasterId id="2147484318" r:id="rId16"/>
    <p:sldMasterId id="2147484337" r:id="rId17"/>
    <p:sldMasterId id="2147484356" r:id="rId18"/>
    <p:sldMasterId id="2147484375" r:id="rId19"/>
    <p:sldMasterId id="2147484394" r:id="rId20"/>
  </p:sldMasterIdLst>
  <p:notesMasterIdLst>
    <p:notesMasterId r:id="rId143"/>
  </p:notesMasterIdLst>
  <p:handoutMasterIdLst>
    <p:handoutMasterId r:id="rId144"/>
  </p:handoutMasterIdLst>
  <p:sldIdLst>
    <p:sldId id="257" r:id="rId21"/>
    <p:sldId id="502" r:id="rId22"/>
    <p:sldId id="361" r:id="rId23"/>
    <p:sldId id="503" r:id="rId24"/>
    <p:sldId id="487" r:id="rId25"/>
    <p:sldId id="261" r:id="rId26"/>
    <p:sldId id="451" r:id="rId27"/>
    <p:sldId id="541" r:id="rId28"/>
    <p:sldId id="467" r:id="rId29"/>
    <p:sldId id="542" r:id="rId30"/>
    <p:sldId id="263" r:id="rId31"/>
    <p:sldId id="362" r:id="rId32"/>
    <p:sldId id="540" r:id="rId33"/>
    <p:sldId id="539" r:id="rId34"/>
    <p:sldId id="456" r:id="rId35"/>
    <p:sldId id="543" r:id="rId36"/>
    <p:sldId id="544" r:id="rId37"/>
    <p:sldId id="545" r:id="rId38"/>
    <p:sldId id="546" r:id="rId39"/>
    <p:sldId id="547" r:id="rId40"/>
    <p:sldId id="548" r:id="rId41"/>
    <p:sldId id="482" r:id="rId42"/>
    <p:sldId id="458" r:id="rId43"/>
    <p:sldId id="488" r:id="rId44"/>
    <p:sldId id="549" r:id="rId45"/>
    <p:sldId id="460" r:id="rId46"/>
    <p:sldId id="388" r:id="rId47"/>
    <p:sldId id="268" r:id="rId48"/>
    <p:sldId id="364" r:id="rId49"/>
    <p:sldId id="470" r:id="rId50"/>
    <p:sldId id="365" r:id="rId51"/>
    <p:sldId id="552" r:id="rId52"/>
    <p:sldId id="366" r:id="rId53"/>
    <p:sldId id="274" r:id="rId54"/>
    <p:sldId id="389" r:id="rId55"/>
    <p:sldId id="464" r:id="rId56"/>
    <p:sldId id="550" r:id="rId57"/>
    <p:sldId id="490" r:id="rId58"/>
    <p:sldId id="277" r:id="rId59"/>
    <p:sldId id="390" r:id="rId60"/>
    <p:sldId id="413" r:id="rId61"/>
    <p:sldId id="414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520" r:id="rId75"/>
    <p:sldId id="521" r:id="rId76"/>
    <p:sldId id="498" r:id="rId77"/>
    <p:sldId id="499" r:id="rId78"/>
    <p:sldId id="522" r:id="rId79"/>
    <p:sldId id="523" r:id="rId80"/>
    <p:sldId id="524" r:id="rId81"/>
    <p:sldId id="398" r:id="rId82"/>
    <p:sldId id="392" r:id="rId83"/>
    <p:sldId id="393" r:id="rId84"/>
    <p:sldId id="394" r:id="rId85"/>
    <p:sldId id="301" r:id="rId86"/>
    <p:sldId id="408" r:id="rId87"/>
    <p:sldId id="374" r:id="rId88"/>
    <p:sldId id="304" r:id="rId89"/>
    <p:sldId id="536" r:id="rId90"/>
    <p:sldId id="473" r:id="rId91"/>
    <p:sldId id="474" r:id="rId92"/>
    <p:sldId id="551" r:id="rId93"/>
    <p:sldId id="379" r:id="rId94"/>
    <p:sldId id="314" r:id="rId95"/>
    <p:sldId id="317" r:id="rId96"/>
    <p:sldId id="471" r:id="rId97"/>
    <p:sldId id="528" r:id="rId98"/>
    <p:sldId id="396" r:id="rId99"/>
    <p:sldId id="538" r:id="rId100"/>
    <p:sldId id="376" r:id="rId101"/>
    <p:sldId id="397" r:id="rId102"/>
    <p:sldId id="377" r:id="rId103"/>
    <p:sldId id="310" r:id="rId104"/>
    <p:sldId id="311" r:id="rId105"/>
    <p:sldId id="378" r:id="rId106"/>
    <p:sldId id="455" r:id="rId107"/>
    <p:sldId id="402" r:id="rId108"/>
    <p:sldId id="319" r:id="rId109"/>
    <p:sldId id="494" r:id="rId110"/>
    <p:sldId id="400" r:id="rId111"/>
    <p:sldId id="525" r:id="rId112"/>
    <p:sldId id="475" r:id="rId113"/>
    <p:sldId id="500" r:id="rId114"/>
    <p:sldId id="431" r:id="rId115"/>
    <p:sldId id="432" r:id="rId116"/>
    <p:sldId id="433" r:id="rId117"/>
    <p:sldId id="496" r:id="rId118"/>
    <p:sldId id="495" r:id="rId119"/>
    <p:sldId id="477" r:id="rId120"/>
    <p:sldId id="478" r:id="rId121"/>
    <p:sldId id="479" r:id="rId122"/>
    <p:sldId id="480" r:id="rId123"/>
    <p:sldId id="497" r:id="rId124"/>
    <p:sldId id="529" r:id="rId125"/>
    <p:sldId id="530" r:id="rId126"/>
    <p:sldId id="437" r:id="rId127"/>
    <p:sldId id="438" r:id="rId128"/>
    <p:sldId id="439" r:id="rId129"/>
    <p:sldId id="440" r:id="rId130"/>
    <p:sldId id="531" r:id="rId131"/>
    <p:sldId id="442" r:id="rId132"/>
    <p:sldId id="532" r:id="rId133"/>
    <p:sldId id="444" r:id="rId134"/>
    <p:sldId id="533" r:id="rId135"/>
    <p:sldId id="446" r:id="rId136"/>
    <p:sldId id="534" r:id="rId137"/>
    <p:sldId id="448" r:id="rId138"/>
    <p:sldId id="535" r:id="rId139"/>
    <p:sldId id="450" r:id="rId140"/>
    <p:sldId id="404" r:id="rId141"/>
    <p:sldId id="405" r:id="rId142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1D3"/>
    <a:srgbClr val="0EC501"/>
    <a:srgbClr val="FF4770"/>
    <a:srgbClr val="9F01FF"/>
    <a:srgbClr val="F0F0F0"/>
    <a:srgbClr val="2F20EC"/>
    <a:srgbClr val="FCEE21"/>
    <a:srgbClr val="C11A4D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6061" autoAdjust="0"/>
    <p:restoredTop sz="94625" autoAdjust="0"/>
  </p:normalViewPr>
  <p:slideViewPr>
    <p:cSldViewPr showGuides="1">
      <p:cViewPr>
        <p:scale>
          <a:sx n="95" d="100"/>
          <a:sy n="95" d="100"/>
        </p:scale>
        <p:origin x="1454" y="-6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794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slide" Target="slides/slide113.xml"/><Relationship Id="rId138" Type="http://schemas.openxmlformats.org/officeDocument/2006/relationships/slide" Target="slides/slide118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28" Type="http://schemas.openxmlformats.org/officeDocument/2006/relationships/slide" Target="slides/slide108.xml"/><Relationship Id="rId14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134" Type="http://schemas.openxmlformats.org/officeDocument/2006/relationships/slide" Target="slides/slide114.xml"/><Relationship Id="rId139" Type="http://schemas.openxmlformats.org/officeDocument/2006/relationships/slide" Target="slides/slide119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16" Type="http://schemas.openxmlformats.org/officeDocument/2006/relationships/slide" Target="slides/slide96.xml"/><Relationship Id="rId124" Type="http://schemas.openxmlformats.org/officeDocument/2006/relationships/slide" Target="slides/slide104.xml"/><Relationship Id="rId129" Type="http://schemas.openxmlformats.org/officeDocument/2006/relationships/slide" Target="slides/slide109.xml"/><Relationship Id="rId137" Type="http://schemas.openxmlformats.org/officeDocument/2006/relationships/slide" Target="slides/slide11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40" Type="http://schemas.openxmlformats.org/officeDocument/2006/relationships/slide" Target="slides/slide120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30" Type="http://schemas.openxmlformats.org/officeDocument/2006/relationships/slide" Target="slides/slide110.xml"/><Relationship Id="rId135" Type="http://schemas.openxmlformats.org/officeDocument/2006/relationships/slide" Target="slides/slide115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141" Type="http://schemas.openxmlformats.org/officeDocument/2006/relationships/slide" Target="slides/slide121.xml"/><Relationship Id="rId14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slide" Target="slides/slide116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14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142" Type="http://schemas.openxmlformats.org/officeDocument/2006/relationships/slide" Target="slides/slide1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2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4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5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2.xlsx"/><Relationship Id="rId1" Type="http://schemas.openxmlformats.org/officeDocument/2006/relationships/themeOverride" Target="../theme/themeOverride6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7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8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9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.xlsx"/><Relationship Id="rId1" Type="http://schemas.openxmlformats.org/officeDocument/2006/relationships/themeOverride" Target="../theme/themeOverride10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8.xlsx"/><Relationship Id="rId1" Type="http://schemas.openxmlformats.org/officeDocument/2006/relationships/themeOverride" Target="../theme/themeOverride11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9.xlsx"/><Relationship Id="rId1" Type="http://schemas.openxmlformats.org/officeDocument/2006/relationships/themeOverride" Target="../theme/themeOverride1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0.xlsx"/><Relationship Id="rId1" Type="http://schemas.openxmlformats.org/officeDocument/2006/relationships/themeOverride" Target="../theme/themeOverride13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.xlsx"/><Relationship Id="rId1" Type="http://schemas.openxmlformats.org/officeDocument/2006/relationships/themeOverride" Target="../theme/themeOverride14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15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3.xlsx"/><Relationship Id="rId1" Type="http://schemas.openxmlformats.org/officeDocument/2006/relationships/themeOverride" Target="../theme/themeOverride16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rgbClr val="2F20E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Teknologiateollisuus</c:v>
                </c:pt>
                <c:pt idx="1">
                  <c:v>Metsäteollisuus</c:v>
                </c:pt>
                <c:pt idx="2">
                  <c:v>Kemianteollisuus</c:v>
                </c:pt>
                <c:pt idx="3">
                  <c:v>Muut toimialat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38.75</c:v>
                </c:pt>
                <c:pt idx="1">
                  <c:v>11.69</c:v>
                </c:pt>
                <c:pt idx="2">
                  <c:v>13.38</c:v>
                </c:pt>
                <c:pt idx="3">
                  <c:v>13.99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14767519269513"/>
          <c:y val="0.23411977317625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Taul1!$A$2:$A$46</c:f>
              <c:strCache>
                <c:ptCount val="44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</c:strCache>
            </c:strRef>
          </c:cat>
          <c:val>
            <c:numRef>
              <c:f>Taul1!$B$2:$B$46</c:f>
              <c:numCache>
                <c:formatCode>General</c:formatCode>
                <c:ptCount val="45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73744"/>
        <c:axId val="232487088"/>
      </c:lineChart>
      <c:catAx>
        <c:axId val="11107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23248708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3248708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111073744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587440"/>
        <c:axId val="442520008"/>
      </c:lineChart>
      <c:catAx>
        <c:axId val="23058744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2520008"/>
        <c:crosses val="autoZero"/>
        <c:auto val="1"/>
        <c:lblAlgn val="ctr"/>
        <c:lblOffset val="100"/>
        <c:noMultiLvlLbl val="0"/>
      </c:catAx>
      <c:valAx>
        <c:axId val="44252000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058744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5055.1000000000004</c:v>
                </c:pt>
                <c:pt idx="2">
                  <c:v>4965.3</c:v>
                </c:pt>
                <c:pt idx="3">
                  <c:v>5789</c:v>
                </c:pt>
                <c:pt idx="4">
                  <c:v>5245.3</c:v>
                </c:pt>
                <c:pt idx="5">
                  <c:v>5565.7</c:v>
                </c:pt>
                <c:pt idx="6">
                  <c:v>5991.6</c:v>
                </c:pt>
                <c:pt idx="7">
                  <c:v>6101.8</c:v>
                </c:pt>
                <c:pt idx="8">
                  <c:v>6191.8</c:v>
                </c:pt>
                <c:pt idx="9">
                  <c:v>5972.8</c:v>
                </c:pt>
                <c:pt idx="10">
                  <c:v>6326.6</c:v>
                </c:pt>
                <c:pt idx="11">
                  <c:v>6536</c:v>
                </c:pt>
                <c:pt idx="12">
                  <c:v>7330</c:v>
                </c:pt>
                <c:pt idx="13">
                  <c:v>6701.1</c:v>
                </c:pt>
                <c:pt idx="14">
                  <c:v>6767.9</c:v>
                </c:pt>
                <c:pt idx="15">
                  <c:v>7020.6</c:v>
                </c:pt>
                <c:pt idx="16">
                  <c:v>7351.9</c:v>
                </c:pt>
                <c:pt idx="17">
                  <c:v>4372.1000000000004</c:v>
                </c:pt>
                <c:pt idx="18">
                  <c:v>4668.8</c:v>
                </c:pt>
                <c:pt idx="19">
                  <c:v>4670.8</c:v>
                </c:pt>
                <c:pt idx="20">
                  <c:v>5200.5</c:v>
                </c:pt>
                <c:pt idx="21">
                  <c:v>4895.2</c:v>
                </c:pt>
                <c:pt idx="22">
                  <c:v>4660.3</c:v>
                </c:pt>
                <c:pt idx="23">
                  <c:v>4788.3999999999996</c:v>
                </c:pt>
                <c:pt idx="24">
                  <c:v>6075.5</c:v>
                </c:pt>
                <c:pt idx="25">
                  <c:v>4891.3</c:v>
                </c:pt>
                <c:pt idx="26">
                  <c:v>4412</c:v>
                </c:pt>
                <c:pt idx="27">
                  <c:v>4519.8999999999996</c:v>
                </c:pt>
                <c:pt idx="28">
                  <c:v>5761.6</c:v>
                </c:pt>
                <c:pt idx="29">
                  <c:v>4475.3</c:v>
                </c:pt>
                <c:pt idx="30">
                  <c:v>5028.3999999999996</c:v>
                </c:pt>
                <c:pt idx="31">
                  <c:v>4470.1000000000004</c:v>
                </c:pt>
                <c:pt idx="32">
                  <c:v>4995.1000000000004</c:v>
                </c:pt>
                <c:pt idx="33">
                  <c:v>3541.2</c:v>
                </c:pt>
                <c:pt idx="34">
                  <c:v>3836.8</c:v>
                </c:pt>
                <c:pt idx="35">
                  <c:v>3457.8</c:v>
                </c:pt>
                <c:pt idx="36">
                  <c:v>4201.8999999999996</c:v>
                </c:pt>
                <c:pt idx="37">
                  <c:v>3367.4</c:v>
                </c:pt>
                <c:pt idx="38">
                  <c:v>3428</c:v>
                </c:pt>
                <c:pt idx="39">
                  <c:v>4150.5</c:v>
                </c:pt>
                <c:pt idx="40">
                  <c:v>3771.7</c:v>
                </c:pt>
                <c:pt idx="41">
                  <c:v>3096</c:v>
                </c:pt>
                <c:pt idx="42">
                  <c:v>3029.3</c:v>
                </c:pt>
                <c:pt idx="43">
                  <c:v>2705.9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4553.8999999999996</c:v>
                </c:pt>
                <c:pt idx="2">
                  <c:v>4599.3999999999996</c:v>
                </c:pt>
                <c:pt idx="3">
                  <c:v>5335.3</c:v>
                </c:pt>
                <c:pt idx="4">
                  <c:v>4855.1000000000004</c:v>
                </c:pt>
                <c:pt idx="5">
                  <c:v>5195</c:v>
                </c:pt>
                <c:pt idx="6">
                  <c:v>5307.2</c:v>
                </c:pt>
                <c:pt idx="7">
                  <c:v>5462.2</c:v>
                </c:pt>
                <c:pt idx="8">
                  <c:v>5758.2</c:v>
                </c:pt>
                <c:pt idx="9">
                  <c:v>5340.8</c:v>
                </c:pt>
                <c:pt idx="10">
                  <c:v>5541.6</c:v>
                </c:pt>
                <c:pt idx="11">
                  <c:v>5880.7</c:v>
                </c:pt>
                <c:pt idx="12">
                  <c:v>6635.2</c:v>
                </c:pt>
                <c:pt idx="13">
                  <c:v>5890.7</c:v>
                </c:pt>
                <c:pt idx="14">
                  <c:v>5771.2</c:v>
                </c:pt>
                <c:pt idx="15">
                  <c:v>6080.5</c:v>
                </c:pt>
                <c:pt idx="16">
                  <c:v>6462.4</c:v>
                </c:pt>
                <c:pt idx="17">
                  <c:v>3847</c:v>
                </c:pt>
                <c:pt idx="18">
                  <c:v>3995.1</c:v>
                </c:pt>
                <c:pt idx="19">
                  <c:v>3969.2</c:v>
                </c:pt>
                <c:pt idx="20">
                  <c:v>4442.3</c:v>
                </c:pt>
                <c:pt idx="21">
                  <c:v>3920.8</c:v>
                </c:pt>
                <c:pt idx="22">
                  <c:v>3947.8</c:v>
                </c:pt>
                <c:pt idx="23">
                  <c:v>3892.2</c:v>
                </c:pt>
                <c:pt idx="24">
                  <c:v>5011.8999999999996</c:v>
                </c:pt>
                <c:pt idx="25">
                  <c:v>3829.1</c:v>
                </c:pt>
                <c:pt idx="26">
                  <c:v>3708.5</c:v>
                </c:pt>
                <c:pt idx="27">
                  <c:v>3579.1</c:v>
                </c:pt>
                <c:pt idx="28">
                  <c:v>4692.8999999999996</c:v>
                </c:pt>
                <c:pt idx="29">
                  <c:v>3721.5</c:v>
                </c:pt>
                <c:pt idx="30">
                  <c:v>4349.3</c:v>
                </c:pt>
                <c:pt idx="31">
                  <c:v>4011.8</c:v>
                </c:pt>
                <c:pt idx="32">
                  <c:v>4407.3</c:v>
                </c:pt>
                <c:pt idx="33">
                  <c:v>3040.2</c:v>
                </c:pt>
                <c:pt idx="34">
                  <c:v>3371.9</c:v>
                </c:pt>
                <c:pt idx="35">
                  <c:v>3058.3</c:v>
                </c:pt>
                <c:pt idx="36">
                  <c:v>3831.4</c:v>
                </c:pt>
                <c:pt idx="37">
                  <c:v>2887.4</c:v>
                </c:pt>
                <c:pt idx="38">
                  <c:v>2931.5</c:v>
                </c:pt>
                <c:pt idx="39">
                  <c:v>3658</c:v>
                </c:pt>
                <c:pt idx="40">
                  <c:v>3294.7</c:v>
                </c:pt>
                <c:pt idx="41">
                  <c:v>2494.4</c:v>
                </c:pt>
                <c:pt idx="42">
                  <c:v>2488.1999999999998</c:v>
                </c:pt>
                <c:pt idx="43">
                  <c:v>2256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501.2</c:v>
                </c:pt>
                <c:pt idx="2">
                  <c:v>365.9</c:v>
                </c:pt>
                <c:pt idx="3">
                  <c:v>453.7</c:v>
                </c:pt>
                <c:pt idx="4">
                  <c:v>390.2</c:v>
                </c:pt>
                <c:pt idx="5">
                  <c:v>370.7</c:v>
                </c:pt>
                <c:pt idx="6">
                  <c:v>684.4</c:v>
                </c:pt>
                <c:pt idx="7">
                  <c:v>639.70000000000005</c:v>
                </c:pt>
                <c:pt idx="8">
                  <c:v>433.6</c:v>
                </c:pt>
                <c:pt idx="9">
                  <c:v>632</c:v>
                </c:pt>
                <c:pt idx="10">
                  <c:v>785</c:v>
                </c:pt>
                <c:pt idx="11">
                  <c:v>655.20000000000005</c:v>
                </c:pt>
                <c:pt idx="12">
                  <c:v>694.7</c:v>
                </c:pt>
                <c:pt idx="13">
                  <c:v>810.3</c:v>
                </c:pt>
                <c:pt idx="14">
                  <c:v>996.7</c:v>
                </c:pt>
                <c:pt idx="15">
                  <c:v>940.1</c:v>
                </c:pt>
                <c:pt idx="16">
                  <c:v>889.5</c:v>
                </c:pt>
                <c:pt idx="17">
                  <c:v>525.1</c:v>
                </c:pt>
                <c:pt idx="18">
                  <c:v>673.6</c:v>
                </c:pt>
                <c:pt idx="19">
                  <c:v>701.6</c:v>
                </c:pt>
                <c:pt idx="20">
                  <c:v>758.1</c:v>
                </c:pt>
                <c:pt idx="21">
                  <c:v>974.4</c:v>
                </c:pt>
                <c:pt idx="22">
                  <c:v>712.5</c:v>
                </c:pt>
                <c:pt idx="23">
                  <c:v>896.2</c:v>
                </c:pt>
                <c:pt idx="24">
                  <c:v>1063.5</c:v>
                </c:pt>
                <c:pt idx="25">
                  <c:v>1062.0999999999999</c:v>
                </c:pt>
                <c:pt idx="26">
                  <c:v>703.5</c:v>
                </c:pt>
                <c:pt idx="27">
                  <c:v>940.8</c:v>
                </c:pt>
                <c:pt idx="28">
                  <c:v>1068.8</c:v>
                </c:pt>
                <c:pt idx="29">
                  <c:v>753.8</c:v>
                </c:pt>
                <c:pt idx="30">
                  <c:v>679.1</c:v>
                </c:pt>
                <c:pt idx="31">
                  <c:v>458.3</c:v>
                </c:pt>
                <c:pt idx="32">
                  <c:v>587.79999999999995</c:v>
                </c:pt>
                <c:pt idx="33">
                  <c:v>501</c:v>
                </c:pt>
                <c:pt idx="34">
                  <c:v>464.9</c:v>
                </c:pt>
                <c:pt idx="35">
                  <c:v>399.5</c:v>
                </c:pt>
                <c:pt idx="36">
                  <c:v>370.5</c:v>
                </c:pt>
                <c:pt idx="37">
                  <c:v>480</c:v>
                </c:pt>
                <c:pt idx="38">
                  <c:v>496.5</c:v>
                </c:pt>
                <c:pt idx="39">
                  <c:v>492.5</c:v>
                </c:pt>
                <c:pt idx="40">
                  <c:v>476.9</c:v>
                </c:pt>
                <c:pt idx="41">
                  <c:v>601.6</c:v>
                </c:pt>
                <c:pt idx="42">
                  <c:v>541.1</c:v>
                </c:pt>
                <c:pt idx="43">
                  <c:v>449.9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520792"/>
        <c:axId val="442521184"/>
      </c:lineChart>
      <c:catAx>
        <c:axId val="4425207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5211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2521184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520792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567.5</c:v>
                </c:pt>
                <c:pt idx="1">
                  <c:v>668.5</c:v>
                </c:pt>
                <c:pt idx="2">
                  <c:v>584.9</c:v>
                </c:pt>
                <c:pt idx="3">
                  <c:v>589</c:v>
                </c:pt>
                <c:pt idx="4">
                  <c:v>695.6</c:v>
                </c:pt>
                <c:pt idx="5">
                  <c:v>533.5</c:v>
                </c:pt>
                <c:pt idx="6">
                  <c:v>533.5</c:v>
                </c:pt>
                <c:pt idx="7">
                  <c:v>548.29999999999995</c:v>
                </c:pt>
                <c:pt idx="8">
                  <c:v>390.7</c:v>
                </c:pt>
                <c:pt idx="9">
                  <c:v>488.1</c:v>
                </c:pt>
                <c:pt idx="10">
                  <c:v>635.6</c:v>
                </c:pt>
                <c:pt idx="11">
                  <c:v>586.1</c:v>
                </c:pt>
                <c:pt idx="12">
                  <c:v>602.1</c:v>
                </c:pt>
                <c:pt idx="13">
                  <c:v>670.2</c:v>
                </c:pt>
                <c:pt idx="14">
                  <c:v>927.5</c:v>
                </c:pt>
                <c:pt idx="15">
                  <c:v>898.6</c:v>
                </c:pt>
                <c:pt idx="16">
                  <c:v>915.5</c:v>
                </c:pt>
                <c:pt idx="17">
                  <c:v>568.79999999999995</c:v>
                </c:pt>
                <c:pt idx="18">
                  <c:v>582.70000000000005</c:v>
                </c:pt>
                <c:pt idx="19">
                  <c:v>610.6</c:v>
                </c:pt>
                <c:pt idx="20">
                  <c:v>633.6</c:v>
                </c:pt>
                <c:pt idx="21">
                  <c:v>786.2</c:v>
                </c:pt>
                <c:pt idx="22">
                  <c:v>583</c:v>
                </c:pt>
                <c:pt idx="23">
                  <c:v>736.4</c:v>
                </c:pt>
                <c:pt idx="24">
                  <c:v>734.3</c:v>
                </c:pt>
                <c:pt idx="25">
                  <c:v>790.8</c:v>
                </c:pt>
                <c:pt idx="26">
                  <c:v>723.2</c:v>
                </c:pt>
                <c:pt idx="27">
                  <c:v>835.6</c:v>
                </c:pt>
                <c:pt idx="28">
                  <c:v>894.3</c:v>
                </c:pt>
                <c:pt idx="29">
                  <c:v>619.9</c:v>
                </c:pt>
                <c:pt idx="30">
                  <c:v>643.20000000000005</c:v>
                </c:pt>
                <c:pt idx="31">
                  <c:v>529.20000000000005</c:v>
                </c:pt>
                <c:pt idx="32">
                  <c:v>594.9</c:v>
                </c:pt>
                <c:pt idx="33">
                  <c:v>582.1</c:v>
                </c:pt>
                <c:pt idx="34">
                  <c:v>482.9</c:v>
                </c:pt>
                <c:pt idx="35">
                  <c:v>415</c:v>
                </c:pt>
                <c:pt idx="36">
                  <c:v>396.7</c:v>
                </c:pt>
                <c:pt idx="37">
                  <c:v>482.8</c:v>
                </c:pt>
                <c:pt idx="38">
                  <c:v>522.79999999999995</c:v>
                </c:pt>
                <c:pt idx="39">
                  <c:v>575.4</c:v>
                </c:pt>
                <c:pt idx="40">
                  <c:v>555.9</c:v>
                </c:pt>
                <c:pt idx="41">
                  <c:v>740.3</c:v>
                </c:pt>
                <c:pt idx="42">
                  <c:v>644.4</c:v>
                </c:pt>
                <c:pt idx="43">
                  <c:v>565.5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5381.6</c:v>
                </c:pt>
                <c:pt idx="1">
                  <c:v>5968.2</c:v>
                </c:pt>
                <c:pt idx="2">
                  <c:v>6021.9</c:v>
                </c:pt>
                <c:pt idx="3">
                  <c:v>6937.2</c:v>
                </c:pt>
                <c:pt idx="4">
                  <c:v>5737.1</c:v>
                </c:pt>
                <c:pt idx="5">
                  <c:v>6046.9</c:v>
                </c:pt>
                <c:pt idx="6">
                  <c:v>6178.1</c:v>
                </c:pt>
                <c:pt idx="7">
                  <c:v>6473.4</c:v>
                </c:pt>
                <c:pt idx="8">
                  <c:v>6866.3</c:v>
                </c:pt>
                <c:pt idx="9">
                  <c:v>6288.2</c:v>
                </c:pt>
                <c:pt idx="10">
                  <c:v>6513.9</c:v>
                </c:pt>
                <c:pt idx="11">
                  <c:v>6895.7</c:v>
                </c:pt>
                <c:pt idx="12">
                  <c:v>7770.7</c:v>
                </c:pt>
                <c:pt idx="13">
                  <c:v>6903.5</c:v>
                </c:pt>
                <c:pt idx="14">
                  <c:v>6642.5</c:v>
                </c:pt>
                <c:pt idx="15">
                  <c:v>7050.4</c:v>
                </c:pt>
                <c:pt idx="16">
                  <c:v>7407.2</c:v>
                </c:pt>
                <c:pt idx="17">
                  <c:v>4527.3</c:v>
                </c:pt>
                <c:pt idx="18">
                  <c:v>4628.2</c:v>
                </c:pt>
                <c:pt idx="19">
                  <c:v>4536.1000000000004</c:v>
                </c:pt>
                <c:pt idx="20">
                  <c:v>5017.3999999999996</c:v>
                </c:pt>
                <c:pt idx="21">
                  <c:v>4447.3999999999996</c:v>
                </c:pt>
                <c:pt idx="22">
                  <c:v>4502.1000000000004</c:v>
                </c:pt>
                <c:pt idx="23">
                  <c:v>4441.8</c:v>
                </c:pt>
                <c:pt idx="24">
                  <c:v>5495.8</c:v>
                </c:pt>
                <c:pt idx="25">
                  <c:v>4243.8999999999996</c:v>
                </c:pt>
                <c:pt idx="26">
                  <c:v>4022.3</c:v>
                </c:pt>
                <c:pt idx="27">
                  <c:v>4064.6</c:v>
                </c:pt>
                <c:pt idx="28">
                  <c:v>4955.5</c:v>
                </c:pt>
                <c:pt idx="29">
                  <c:v>4055.6</c:v>
                </c:pt>
                <c:pt idx="30">
                  <c:v>4738.6000000000004</c:v>
                </c:pt>
                <c:pt idx="31">
                  <c:v>4434.3999999999996</c:v>
                </c:pt>
                <c:pt idx="32">
                  <c:v>4762.5</c:v>
                </c:pt>
                <c:pt idx="33">
                  <c:v>3407.6</c:v>
                </c:pt>
                <c:pt idx="34">
                  <c:v>3804.6</c:v>
                </c:pt>
                <c:pt idx="35">
                  <c:v>3450.7</c:v>
                </c:pt>
                <c:pt idx="36">
                  <c:v>4052.5</c:v>
                </c:pt>
                <c:pt idx="37">
                  <c:v>3208</c:v>
                </c:pt>
                <c:pt idx="38">
                  <c:v>3243.3</c:v>
                </c:pt>
                <c:pt idx="39">
                  <c:v>3855.6</c:v>
                </c:pt>
                <c:pt idx="40">
                  <c:v>3844.4</c:v>
                </c:pt>
                <c:pt idx="41">
                  <c:v>3167</c:v>
                </c:pt>
                <c:pt idx="42">
                  <c:v>3289.6</c:v>
                </c:pt>
                <c:pt idx="43">
                  <c:v>3127.6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21968"/>
        <c:axId val="442522360"/>
      </c:areaChart>
      <c:catAx>
        <c:axId val="4425219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52236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2522360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521968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523144"/>
        <c:axId val="442523536"/>
      </c:lineChart>
      <c:catAx>
        <c:axId val="44252314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2523536"/>
        <c:crosses val="autoZero"/>
        <c:auto val="1"/>
        <c:lblAlgn val="ctr"/>
        <c:lblOffset val="100"/>
        <c:noMultiLvlLbl val="0"/>
      </c:catAx>
      <c:valAx>
        <c:axId val="44252353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252314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2042.1</c:v>
                </c:pt>
                <c:pt idx="2">
                  <c:v>3067.9</c:v>
                </c:pt>
                <c:pt idx="3">
                  <c:v>2070.8000000000002</c:v>
                </c:pt>
                <c:pt idx="4">
                  <c:v>3316.5</c:v>
                </c:pt>
                <c:pt idx="5">
                  <c:v>3419</c:v>
                </c:pt>
                <c:pt idx="6">
                  <c:v>2468.4</c:v>
                </c:pt>
                <c:pt idx="7">
                  <c:v>2450.3000000000002</c:v>
                </c:pt>
                <c:pt idx="8">
                  <c:v>3078.6</c:v>
                </c:pt>
                <c:pt idx="9">
                  <c:v>3167.7</c:v>
                </c:pt>
                <c:pt idx="10">
                  <c:v>4379.3999999999996</c:v>
                </c:pt>
                <c:pt idx="11">
                  <c:v>3025.7</c:v>
                </c:pt>
                <c:pt idx="12">
                  <c:v>3540.5</c:v>
                </c:pt>
                <c:pt idx="13">
                  <c:v>4095.8</c:v>
                </c:pt>
                <c:pt idx="14">
                  <c:v>3431.8</c:v>
                </c:pt>
                <c:pt idx="15">
                  <c:v>3959.9</c:v>
                </c:pt>
                <c:pt idx="16">
                  <c:v>1985.8</c:v>
                </c:pt>
                <c:pt idx="17">
                  <c:v>1665.6</c:v>
                </c:pt>
                <c:pt idx="18">
                  <c:v>1555</c:v>
                </c:pt>
                <c:pt idx="19">
                  <c:v>1785.4</c:v>
                </c:pt>
                <c:pt idx="20">
                  <c:v>2228.6</c:v>
                </c:pt>
                <c:pt idx="21">
                  <c:v>1938.6</c:v>
                </c:pt>
                <c:pt idx="22">
                  <c:v>2377.3000000000002</c:v>
                </c:pt>
                <c:pt idx="23">
                  <c:v>2180.5</c:v>
                </c:pt>
                <c:pt idx="24">
                  <c:v>2928.9</c:v>
                </c:pt>
                <c:pt idx="25">
                  <c:v>3051.3</c:v>
                </c:pt>
                <c:pt idx="26">
                  <c:v>3895.7</c:v>
                </c:pt>
                <c:pt idx="27">
                  <c:v>2927</c:v>
                </c:pt>
                <c:pt idx="28">
                  <c:v>3446.5</c:v>
                </c:pt>
                <c:pt idx="29">
                  <c:v>3253.6</c:v>
                </c:pt>
                <c:pt idx="30">
                  <c:v>3095.7</c:v>
                </c:pt>
                <c:pt idx="31">
                  <c:v>2831.6</c:v>
                </c:pt>
                <c:pt idx="32">
                  <c:v>3535.2</c:v>
                </c:pt>
                <c:pt idx="33">
                  <c:v>2838.3</c:v>
                </c:pt>
                <c:pt idx="34">
                  <c:v>3058.3</c:v>
                </c:pt>
                <c:pt idx="35">
                  <c:v>2863.1</c:v>
                </c:pt>
                <c:pt idx="36">
                  <c:v>2841.7</c:v>
                </c:pt>
                <c:pt idx="37">
                  <c:v>3480.9</c:v>
                </c:pt>
                <c:pt idx="38">
                  <c:v>3749.3</c:v>
                </c:pt>
                <c:pt idx="39">
                  <c:v>4368.5</c:v>
                </c:pt>
                <c:pt idx="40">
                  <c:v>3508.3</c:v>
                </c:pt>
                <c:pt idx="41">
                  <c:v>3170.1</c:v>
                </c:pt>
                <c:pt idx="42">
                  <c:v>5061</c:v>
                </c:pt>
                <c:pt idx="43">
                  <c:v>3900.1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1388.2</c:v>
                </c:pt>
                <c:pt idx="2">
                  <c:v>2400.8000000000002</c:v>
                </c:pt>
                <c:pt idx="3">
                  <c:v>1543.8</c:v>
                </c:pt>
                <c:pt idx="4">
                  <c:v>2364.4</c:v>
                </c:pt>
                <c:pt idx="5">
                  <c:v>2720.2</c:v>
                </c:pt>
                <c:pt idx="6">
                  <c:v>1759.8</c:v>
                </c:pt>
                <c:pt idx="7">
                  <c:v>1816.2</c:v>
                </c:pt>
                <c:pt idx="8">
                  <c:v>2376.6</c:v>
                </c:pt>
                <c:pt idx="9">
                  <c:v>2469.1999999999998</c:v>
                </c:pt>
                <c:pt idx="10">
                  <c:v>3657.9</c:v>
                </c:pt>
                <c:pt idx="11">
                  <c:v>2338.1</c:v>
                </c:pt>
                <c:pt idx="12">
                  <c:v>2762</c:v>
                </c:pt>
                <c:pt idx="13">
                  <c:v>3356.7</c:v>
                </c:pt>
                <c:pt idx="14">
                  <c:v>2675</c:v>
                </c:pt>
                <c:pt idx="15">
                  <c:v>3313.4</c:v>
                </c:pt>
                <c:pt idx="16">
                  <c:v>1445.4</c:v>
                </c:pt>
                <c:pt idx="17">
                  <c:v>1235.7</c:v>
                </c:pt>
                <c:pt idx="18">
                  <c:v>1113.4000000000001</c:v>
                </c:pt>
                <c:pt idx="19">
                  <c:v>1434.7</c:v>
                </c:pt>
                <c:pt idx="20">
                  <c:v>1730.4</c:v>
                </c:pt>
                <c:pt idx="21">
                  <c:v>1502.7</c:v>
                </c:pt>
                <c:pt idx="22">
                  <c:v>1845.9</c:v>
                </c:pt>
                <c:pt idx="23">
                  <c:v>1800.2</c:v>
                </c:pt>
                <c:pt idx="24">
                  <c:v>2134.1999999999998</c:v>
                </c:pt>
                <c:pt idx="25">
                  <c:v>2255.6999999999998</c:v>
                </c:pt>
                <c:pt idx="26">
                  <c:v>3058.7</c:v>
                </c:pt>
                <c:pt idx="27">
                  <c:v>2337.1</c:v>
                </c:pt>
                <c:pt idx="28">
                  <c:v>2716.8</c:v>
                </c:pt>
                <c:pt idx="29">
                  <c:v>2541.1</c:v>
                </c:pt>
                <c:pt idx="30">
                  <c:v>2395.8000000000002</c:v>
                </c:pt>
                <c:pt idx="31">
                  <c:v>2214.1999999999998</c:v>
                </c:pt>
                <c:pt idx="32">
                  <c:v>2865.3</c:v>
                </c:pt>
                <c:pt idx="33">
                  <c:v>2250.4</c:v>
                </c:pt>
                <c:pt idx="34">
                  <c:v>2297.3000000000002</c:v>
                </c:pt>
                <c:pt idx="35">
                  <c:v>2290.1999999999998</c:v>
                </c:pt>
                <c:pt idx="36">
                  <c:v>2207.5</c:v>
                </c:pt>
                <c:pt idx="37">
                  <c:v>2613.1999999999998</c:v>
                </c:pt>
                <c:pt idx="38">
                  <c:v>2779.4</c:v>
                </c:pt>
                <c:pt idx="39">
                  <c:v>3117.1</c:v>
                </c:pt>
                <c:pt idx="40">
                  <c:v>2705</c:v>
                </c:pt>
                <c:pt idx="41">
                  <c:v>2381.6999999999998</c:v>
                </c:pt>
                <c:pt idx="42">
                  <c:v>3970</c:v>
                </c:pt>
                <c:pt idx="43">
                  <c:v>3289.9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653.9</c:v>
                </c:pt>
                <c:pt idx="2">
                  <c:v>667</c:v>
                </c:pt>
                <c:pt idx="3">
                  <c:v>526.9</c:v>
                </c:pt>
                <c:pt idx="4">
                  <c:v>952</c:v>
                </c:pt>
                <c:pt idx="5">
                  <c:v>698.7</c:v>
                </c:pt>
                <c:pt idx="6">
                  <c:v>708.5</c:v>
                </c:pt>
                <c:pt idx="7">
                  <c:v>634.1</c:v>
                </c:pt>
                <c:pt idx="8">
                  <c:v>702</c:v>
                </c:pt>
                <c:pt idx="9">
                  <c:v>698.5</c:v>
                </c:pt>
                <c:pt idx="10">
                  <c:v>721.5</c:v>
                </c:pt>
                <c:pt idx="11">
                  <c:v>687.6</c:v>
                </c:pt>
                <c:pt idx="12">
                  <c:v>778.4</c:v>
                </c:pt>
                <c:pt idx="13">
                  <c:v>739.1</c:v>
                </c:pt>
                <c:pt idx="14">
                  <c:v>756.8</c:v>
                </c:pt>
                <c:pt idx="15">
                  <c:v>646.5</c:v>
                </c:pt>
                <c:pt idx="16">
                  <c:v>540.4</c:v>
                </c:pt>
                <c:pt idx="17">
                  <c:v>429.9</c:v>
                </c:pt>
                <c:pt idx="18">
                  <c:v>441.6</c:v>
                </c:pt>
                <c:pt idx="19">
                  <c:v>350.7</c:v>
                </c:pt>
                <c:pt idx="20">
                  <c:v>498.3</c:v>
                </c:pt>
                <c:pt idx="21">
                  <c:v>435.9</c:v>
                </c:pt>
                <c:pt idx="22">
                  <c:v>531.4</c:v>
                </c:pt>
                <c:pt idx="23">
                  <c:v>380.3</c:v>
                </c:pt>
                <c:pt idx="24">
                  <c:v>794.6</c:v>
                </c:pt>
                <c:pt idx="25">
                  <c:v>795.6</c:v>
                </c:pt>
                <c:pt idx="26">
                  <c:v>837</c:v>
                </c:pt>
                <c:pt idx="27">
                  <c:v>589.9</c:v>
                </c:pt>
                <c:pt idx="28">
                  <c:v>729.8</c:v>
                </c:pt>
                <c:pt idx="29">
                  <c:v>712.5</c:v>
                </c:pt>
                <c:pt idx="30">
                  <c:v>699.9</c:v>
                </c:pt>
                <c:pt idx="31">
                  <c:v>617.5</c:v>
                </c:pt>
                <c:pt idx="32">
                  <c:v>669.9</c:v>
                </c:pt>
                <c:pt idx="33">
                  <c:v>587.9</c:v>
                </c:pt>
                <c:pt idx="34">
                  <c:v>761.1</c:v>
                </c:pt>
                <c:pt idx="35">
                  <c:v>572.79999999999995</c:v>
                </c:pt>
                <c:pt idx="36">
                  <c:v>634.20000000000005</c:v>
                </c:pt>
                <c:pt idx="37">
                  <c:v>867.7</c:v>
                </c:pt>
                <c:pt idx="38">
                  <c:v>969.9</c:v>
                </c:pt>
                <c:pt idx="39">
                  <c:v>1251.3</c:v>
                </c:pt>
                <c:pt idx="40">
                  <c:v>803.3</c:v>
                </c:pt>
                <c:pt idx="41">
                  <c:v>788.5</c:v>
                </c:pt>
                <c:pt idx="42">
                  <c:v>1091</c:v>
                </c:pt>
                <c:pt idx="43">
                  <c:v>610.20000000000005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764992"/>
        <c:axId val="443765384"/>
      </c:lineChart>
      <c:catAx>
        <c:axId val="4437649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7653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3765384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764992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1321.6</c:v>
                </c:pt>
                <c:pt idx="1">
                  <c:v>1431.3</c:v>
                </c:pt>
                <c:pt idx="2">
                  <c:v>1419.8</c:v>
                </c:pt>
                <c:pt idx="3">
                  <c:v>1368.7</c:v>
                </c:pt>
                <c:pt idx="4">
                  <c:v>1594.5</c:v>
                </c:pt>
                <c:pt idx="5">
                  <c:v>1657.5</c:v>
                </c:pt>
                <c:pt idx="6">
                  <c:v>2105.1</c:v>
                </c:pt>
                <c:pt idx="7">
                  <c:v>1953</c:v>
                </c:pt>
                <c:pt idx="8">
                  <c:v>1931.1</c:v>
                </c:pt>
                <c:pt idx="9">
                  <c:v>2150.9</c:v>
                </c:pt>
                <c:pt idx="10">
                  <c:v>2278.1999999999998</c:v>
                </c:pt>
                <c:pt idx="11">
                  <c:v>2488.6999999999998</c:v>
                </c:pt>
                <c:pt idx="12">
                  <c:v>2196.1999999999998</c:v>
                </c:pt>
                <c:pt idx="13">
                  <c:v>2047</c:v>
                </c:pt>
                <c:pt idx="14">
                  <c:v>1928.7</c:v>
                </c:pt>
                <c:pt idx="15">
                  <c:v>1902.3</c:v>
                </c:pt>
                <c:pt idx="16">
                  <c:v>1659.6</c:v>
                </c:pt>
                <c:pt idx="17">
                  <c:v>1572.5</c:v>
                </c:pt>
                <c:pt idx="18">
                  <c:v>1375.3</c:v>
                </c:pt>
                <c:pt idx="19">
                  <c:v>1322</c:v>
                </c:pt>
                <c:pt idx="20">
                  <c:v>1300.5</c:v>
                </c:pt>
                <c:pt idx="21">
                  <c:v>1258.8</c:v>
                </c:pt>
                <c:pt idx="22">
                  <c:v>1358.5</c:v>
                </c:pt>
                <c:pt idx="23">
                  <c:v>1181.4000000000001</c:v>
                </c:pt>
                <c:pt idx="24">
                  <c:v>1493.9</c:v>
                </c:pt>
                <c:pt idx="25">
                  <c:v>1870.8</c:v>
                </c:pt>
                <c:pt idx="26">
                  <c:v>2072.6999999999998</c:v>
                </c:pt>
                <c:pt idx="27">
                  <c:v>2010.6</c:v>
                </c:pt>
                <c:pt idx="28">
                  <c:v>1875.1</c:v>
                </c:pt>
                <c:pt idx="29">
                  <c:v>1939.8</c:v>
                </c:pt>
                <c:pt idx="30">
                  <c:v>2221</c:v>
                </c:pt>
                <c:pt idx="31">
                  <c:v>1783.6</c:v>
                </c:pt>
                <c:pt idx="32">
                  <c:v>1797.4</c:v>
                </c:pt>
                <c:pt idx="33">
                  <c:v>1588.4</c:v>
                </c:pt>
                <c:pt idx="34">
                  <c:v>1707.3</c:v>
                </c:pt>
                <c:pt idx="35">
                  <c:v>1721.1</c:v>
                </c:pt>
                <c:pt idx="36">
                  <c:v>1522.6</c:v>
                </c:pt>
                <c:pt idx="37">
                  <c:v>1729.3</c:v>
                </c:pt>
                <c:pt idx="38">
                  <c:v>1833.7</c:v>
                </c:pt>
                <c:pt idx="39">
                  <c:v>2327.4</c:v>
                </c:pt>
                <c:pt idx="40">
                  <c:v>2405.3000000000002</c:v>
                </c:pt>
                <c:pt idx="41">
                  <c:v>2509.1</c:v>
                </c:pt>
                <c:pt idx="42">
                  <c:v>2646.2</c:v>
                </c:pt>
                <c:pt idx="43">
                  <c:v>2419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4593.5</c:v>
                </c:pt>
                <c:pt idx="1">
                  <c:v>4964.2</c:v>
                </c:pt>
                <c:pt idx="2">
                  <c:v>6080.4</c:v>
                </c:pt>
                <c:pt idx="3">
                  <c:v>6780.4</c:v>
                </c:pt>
                <c:pt idx="4">
                  <c:v>7663.9</c:v>
                </c:pt>
                <c:pt idx="5">
                  <c:v>9051.2999999999993</c:v>
                </c:pt>
                <c:pt idx="6">
                  <c:v>8329.7000000000007</c:v>
                </c:pt>
                <c:pt idx="7">
                  <c:v>8883.4</c:v>
                </c:pt>
                <c:pt idx="8">
                  <c:v>9314.7000000000007</c:v>
                </c:pt>
                <c:pt idx="9">
                  <c:v>9571.7000000000007</c:v>
                </c:pt>
                <c:pt idx="10">
                  <c:v>10904.1</c:v>
                </c:pt>
                <c:pt idx="11">
                  <c:v>10904.3</c:v>
                </c:pt>
                <c:pt idx="12">
                  <c:v>11130.4</c:v>
                </c:pt>
                <c:pt idx="13">
                  <c:v>11929.9</c:v>
                </c:pt>
                <c:pt idx="14">
                  <c:v>11741.6</c:v>
                </c:pt>
                <c:pt idx="15">
                  <c:v>12723.4</c:v>
                </c:pt>
                <c:pt idx="16">
                  <c:v>11217.7</c:v>
                </c:pt>
                <c:pt idx="17">
                  <c:v>10019</c:v>
                </c:pt>
                <c:pt idx="18">
                  <c:v>8732.2999999999993</c:v>
                </c:pt>
                <c:pt idx="19">
                  <c:v>8467.2999999999993</c:v>
                </c:pt>
                <c:pt idx="20">
                  <c:v>7233.7</c:v>
                </c:pt>
                <c:pt idx="21">
                  <c:v>6954</c:v>
                </c:pt>
                <c:pt idx="22">
                  <c:v>6959.7</c:v>
                </c:pt>
                <c:pt idx="23">
                  <c:v>6890.3</c:v>
                </c:pt>
                <c:pt idx="24">
                  <c:v>5930</c:v>
                </c:pt>
                <c:pt idx="25">
                  <c:v>5947.7</c:v>
                </c:pt>
                <c:pt idx="26">
                  <c:v>6704.8</c:v>
                </c:pt>
                <c:pt idx="27">
                  <c:v>7055.6</c:v>
                </c:pt>
                <c:pt idx="28">
                  <c:v>7110.4</c:v>
                </c:pt>
                <c:pt idx="29">
                  <c:v>7200.4</c:v>
                </c:pt>
                <c:pt idx="30">
                  <c:v>6843.4</c:v>
                </c:pt>
                <c:pt idx="31">
                  <c:v>6553.7</c:v>
                </c:pt>
                <c:pt idx="32">
                  <c:v>6871.8</c:v>
                </c:pt>
                <c:pt idx="33">
                  <c:v>7127.4</c:v>
                </c:pt>
                <c:pt idx="34">
                  <c:v>6876</c:v>
                </c:pt>
                <c:pt idx="35">
                  <c:v>6914.8</c:v>
                </c:pt>
                <c:pt idx="36">
                  <c:v>6265.9</c:v>
                </c:pt>
                <c:pt idx="37">
                  <c:v>6799</c:v>
                </c:pt>
                <c:pt idx="38">
                  <c:v>6821.8</c:v>
                </c:pt>
                <c:pt idx="39">
                  <c:v>7437.2</c:v>
                </c:pt>
                <c:pt idx="40">
                  <c:v>7526</c:v>
                </c:pt>
                <c:pt idx="41">
                  <c:v>7748.6</c:v>
                </c:pt>
                <c:pt idx="42">
                  <c:v>8710.7000000000007</c:v>
                </c:pt>
                <c:pt idx="43">
                  <c:v>9717.9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766168"/>
        <c:axId val="443487528"/>
      </c:areaChart>
      <c:catAx>
        <c:axId val="4437661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48752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3487528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766168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488312"/>
        <c:axId val="443488704"/>
      </c:lineChart>
      <c:catAx>
        <c:axId val="44348831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3488704"/>
        <c:crosses val="autoZero"/>
        <c:auto val="1"/>
        <c:lblAlgn val="ctr"/>
        <c:lblOffset val="100"/>
        <c:noMultiLvlLbl val="0"/>
      </c:catAx>
      <c:valAx>
        <c:axId val="44348870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48831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150.1</c:v>
                </c:pt>
                <c:pt idx="2">
                  <c:v>148.69999999999999</c:v>
                </c:pt>
                <c:pt idx="3">
                  <c:v>147.19999999999999</c:v>
                </c:pt>
                <c:pt idx="4">
                  <c:v>158.6</c:v>
                </c:pt>
                <c:pt idx="5">
                  <c:v>170</c:v>
                </c:pt>
                <c:pt idx="6">
                  <c:v>158.80000000000001</c:v>
                </c:pt>
                <c:pt idx="7">
                  <c:v>147.6</c:v>
                </c:pt>
                <c:pt idx="8">
                  <c:v>159</c:v>
                </c:pt>
                <c:pt idx="9">
                  <c:v>170.3</c:v>
                </c:pt>
                <c:pt idx="10">
                  <c:v>165.4</c:v>
                </c:pt>
                <c:pt idx="11">
                  <c:v>160.5</c:v>
                </c:pt>
                <c:pt idx="12">
                  <c:v>169.7</c:v>
                </c:pt>
                <c:pt idx="13">
                  <c:v>178.8</c:v>
                </c:pt>
                <c:pt idx="14">
                  <c:v>166.6</c:v>
                </c:pt>
                <c:pt idx="15">
                  <c:v>154.30000000000001</c:v>
                </c:pt>
                <c:pt idx="16">
                  <c:v>146.5</c:v>
                </c:pt>
                <c:pt idx="17">
                  <c:v>138.80000000000001</c:v>
                </c:pt>
                <c:pt idx="18">
                  <c:v>128.69999999999999</c:v>
                </c:pt>
                <c:pt idx="19">
                  <c:v>118.6</c:v>
                </c:pt>
                <c:pt idx="20">
                  <c:v>123.3</c:v>
                </c:pt>
                <c:pt idx="21">
                  <c:v>127.9</c:v>
                </c:pt>
                <c:pt idx="22">
                  <c:v>131.4</c:v>
                </c:pt>
                <c:pt idx="23">
                  <c:v>134.9</c:v>
                </c:pt>
                <c:pt idx="24">
                  <c:v>190.8</c:v>
                </c:pt>
                <c:pt idx="25">
                  <c:v>221.4</c:v>
                </c:pt>
                <c:pt idx="26">
                  <c:v>187.2</c:v>
                </c:pt>
                <c:pt idx="27">
                  <c:v>196.8</c:v>
                </c:pt>
                <c:pt idx="28">
                  <c:v>247.8</c:v>
                </c:pt>
                <c:pt idx="29">
                  <c:v>252.4</c:v>
                </c:pt>
                <c:pt idx="30">
                  <c:v>288.8</c:v>
                </c:pt>
                <c:pt idx="31">
                  <c:v>184.3</c:v>
                </c:pt>
                <c:pt idx="32">
                  <c:v>208.2</c:v>
                </c:pt>
                <c:pt idx="33">
                  <c:v>235.2</c:v>
                </c:pt>
                <c:pt idx="34">
                  <c:v>209.6</c:v>
                </c:pt>
                <c:pt idx="35">
                  <c:v>195.6</c:v>
                </c:pt>
                <c:pt idx="36">
                  <c:v>247.4</c:v>
                </c:pt>
                <c:pt idx="37">
                  <c:v>252.9</c:v>
                </c:pt>
                <c:pt idx="38">
                  <c:v>243.7</c:v>
                </c:pt>
                <c:pt idx="39">
                  <c:v>185.6</c:v>
                </c:pt>
                <c:pt idx="40">
                  <c:v>299.7</c:v>
                </c:pt>
                <c:pt idx="41">
                  <c:v>257.2</c:v>
                </c:pt>
                <c:pt idx="42">
                  <c:v>289.7</c:v>
                </c:pt>
                <c:pt idx="43">
                  <c:v>204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40.299999999999997</c:v>
                </c:pt>
                <c:pt idx="2">
                  <c:v>46.3</c:v>
                </c:pt>
                <c:pt idx="3">
                  <c:v>52.2</c:v>
                </c:pt>
                <c:pt idx="4">
                  <c:v>58.8</c:v>
                </c:pt>
                <c:pt idx="5">
                  <c:v>65.3</c:v>
                </c:pt>
                <c:pt idx="6">
                  <c:v>54.7</c:v>
                </c:pt>
                <c:pt idx="7">
                  <c:v>44.1</c:v>
                </c:pt>
                <c:pt idx="8">
                  <c:v>44.9</c:v>
                </c:pt>
                <c:pt idx="9">
                  <c:v>45.6</c:v>
                </c:pt>
                <c:pt idx="10">
                  <c:v>48.7</c:v>
                </c:pt>
                <c:pt idx="11">
                  <c:v>51.8</c:v>
                </c:pt>
                <c:pt idx="12">
                  <c:v>52</c:v>
                </c:pt>
                <c:pt idx="13">
                  <c:v>52.2</c:v>
                </c:pt>
                <c:pt idx="14">
                  <c:v>44</c:v>
                </c:pt>
                <c:pt idx="15">
                  <c:v>35.799999999999997</c:v>
                </c:pt>
                <c:pt idx="16">
                  <c:v>34.6</c:v>
                </c:pt>
                <c:pt idx="17">
                  <c:v>33.299999999999997</c:v>
                </c:pt>
                <c:pt idx="18">
                  <c:v>30.9</c:v>
                </c:pt>
                <c:pt idx="19">
                  <c:v>28.4</c:v>
                </c:pt>
                <c:pt idx="20">
                  <c:v>28.1</c:v>
                </c:pt>
                <c:pt idx="21">
                  <c:v>27.8</c:v>
                </c:pt>
                <c:pt idx="22">
                  <c:v>29</c:v>
                </c:pt>
                <c:pt idx="23">
                  <c:v>30.3</c:v>
                </c:pt>
                <c:pt idx="24">
                  <c:v>19.8</c:v>
                </c:pt>
                <c:pt idx="25">
                  <c:v>36.1</c:v>
                </c:pt>
                <c:pt idx="26">
                  <c:v>31.1</c:v>
                </c:pt>
                <c:pt idx="27">
                  <c:v>21.8</c:v>
                </c:pt>
                <c:pt idx="28">
                  <c:v>29.4</c:v>
                </c:pt>
                <c:pt idx="29">
                  <c:v>36.799999999999997</c:v>
                </c:pt>
                <c:pt idx="30">
                  <c:v>69.900000000000006</c:v>
                </c:pt>
                <c:pt idx="31">
                  <c:v>29.2</c:v>
                </c:pt>
                <c:pt idx="32">
                  <c:v>26.2</c:v>
                </c:pt>
                <c:pt idx="33">
                  <c:v>35.1</c:v>
                </c:pt>
                <c:pt idx="34">
                  <c:v>34</c:v>
                </c:pt>
                <c:pt idx="35">
                  <c:v>26.3</c:v>
                </c:pt>
                <c:pt idx="36">
                  <c:v>34.1</c:v>
                </c:pt>
                <c:pt idx="37">
                  <c:v>33.1</c:v>
                </c:pt>
                <c:pt idx="38">
                  <c:v>42.8</c:v>
                </c:pt>
                <c:pt idx="39">
                  <c:v>28.6</c:v>
                </c:pt>
                <c:pt idx="40">
                  <c:v>39.9</c:v>
                </c:pt>
                <c:pt idx="41">
                  <c:v>28.8</c:v>
                </c:pt>
                <c:pt idx="42">
                  <c:v>39.6</c:v>
                </c:pt>
                <c:pt idx="43">
                  <c:v>18.600000000000001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109.7</c:v>
                </c:pt>
                <c:pt idx="2">
                  <c:v>102.4</c:v>
                </c:pt>
                <c:pt idx="3">
                  <c:v>95</c:v>
                </c:pt>
                <c:pt idx="4">
                  <c:v>99.9</c:v>
                </c:pt>
                <c:pt idx="5">
                  <c:v>104.8</c:v>
                </c:pt>
                <c:pt idx="6">
                  <c:v>104.1</c:v>
                </c:pt>
                <c:pt idx="7">
                  <c:v>103.5</c:v>
                </c:pt>
                <c:pt idx="8">
                  <c:v>114.1</c:v>
                </c:pt>
                <c:pt idx="9">
                  <c:v>124.7</c:v>
                </c:pt>
                <c:pt idx="10">
                  <c:v>116.7</c:v>
                </c:pt>
                <c:pt idx="11">
                  <c:v>108.8</c:v>
                </c:pt>
                <c:pt idx="12">
                  <c:v>117.7</c:v>
                </c:pt>
                <c:pt idx="13">
                  <c:v>126.6</c:v>
                </c:pt>
                <c:pt idx="14">
                  <c:v>122.5</c:v>
                </c:pt>
                <c:pt idx="15">
                  <c:v>118.4</c:v>
                </c:pt>
                <c:pt idx="16">
                  <c:v>112</c:v>
                </c:pt>
                <c:pt idx="17">
                  <c:v>105.5</c:v>
                </c:pt>
                <c:pt idx="18">
                  <c:v>97.8</c:v>
                </c:pt>
                <c:pt idx="19">
                  <c:v>90.2</c:v>
                </c:pt>
                <c:pt idx="20">
                  <c:v>95.2</c:v>
                </c:pt>
                <c:pt idx="21">
                  <c:v>100.1</c:v>
                </c:pt>
                <c:pt idx="22">
                  <c:v>102.4</c:v>
                </c:pt>
                <c:pt idx="23">
                  <c:v>104.6</c:v>
                </c:pt>
                <c:pt idx="24">
                  <c:v>171</c:v>
                </c:pt>
                <c:pt idx="25">
                  <c:v>185.3</c:v>
                </c:pt>
                <c:pt idx="26">
                  <c:v>156.1</c:v>
                </c:pt>
                <c:pt idx="27">
                  <c:v>175</c:v>
                </c:pt>
                <c:pt idx="28">
                  <c:v>218.4</c:v>
                </c:pt>
                <c:pt idx="29">
                  <c:v>215.6</c:v>
                </c:pt>
                <c:pt idx="30">
                  <c:v>218.8</c:v>
                </c:pt>
                <c:pt idx="31">
                  <c:v>155.1</c:v>
                </c:pt>
                <c:pt idx="32">
                  <c:v>182.1</c:v>
                </c:pt>
                <c:pt idx="33">
                  <c:v>200.1</c:v>
                </c:pt>
                <c:pt idx="34">
                  <c:v>175.6</c:v>
                </c:pt>
                <c:pt idx="35">
                  <c:v>169.3</c:v>
                </c:pt>
                <c:pt idx="36">
                  <c:v>213.3</c:v>
                </c:pt>
                <c:pt idx="37">
                  <c:v>219.8</c:v>
                </c:pt>
                <c:pt idx="38">
                  <c:v>200.9</c:v>
                </c:pt>
                <c:pt idx="39">
                  <c:v>157</c:v>
                </c:pt>
                <c:pt idx="40">
                  <c:v>259.8</c:v>
                </c:pt>
                <c:pt idx="41">
                  <c:v>228.4</c:v>
                </c:pt>
                <c:pt idx="42">
                  <c:v>250.1</c:v>
                </c:pt>
                <c:pt idx="43">
                  <c:v>185.4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489488"/>
        <c:axId val="443489880"/>
      </c:lineChart>
      <c:catAx>
        <c:axId val="4434894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48988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3489880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489488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172.6</c:v>
                </c:pt>
                <c:pt idx="1">
                  <c:v>194.9</c:v>
                </c:pt>
                <c:pt idx="2">
                  <c:v>195.2</c:v>
                </c:pt>
                <c:pt idx="3">
                  <c:v>195.5</c:v>
                </c:pt>
                <c:pt idx="4">
                  <c:v>196.9</c:v>
                </c:pt>
                <c:pt idx="5">
                  <c:v>198.3</c:v>
                </c:pt>
                <c:pt idx="6">
                  <c:v>206.3</c:v>
                </c:pt>
                <c:pt idx="7">
                  <c:v>214.4</c:v>
                </c:pt>
                <c:pt idx="8">
                  <c:v>221.2</c:v>
                </c:pt>
                <c:pt idx="9">
                  <c:v>227.9</c:v>
                </c:pt>
                <c:pt idx="10">
                  <c:v>227</c:v>
                </c:pt>
                <c:pt idx="11">
                  <c:v>226</c:v>
                </c:pt>
                <c:pt idx="12">
                  <c:v>235.7</c:v>
                </c:pt>
                <c:pt idx="13">
                  <c:v>245.4</c:v>
                </c:pt>
                <c:pt idx="14">
                  <c:v>249.6</c:v>
                </c:pt>
                <c:pt idx="15">
                  <c:v>253.8</c:v>
                </c:pt>
                <c:pt idx="16">
                  <c:v>238.4</c:v>
                </c:pt>
                <c:pt idx="17">
                  <c:v>223</c:v>
                </c:pt>
                <c:pt idx="18">
                  <c:v>222.3</c:v>
                </c:pt>
                <c:pt idx="19">
                  <c:v>221.7</c:v>
                </c:pt>
                <c:pt idx="20">
                  <c:v>220.7</c:v>
                </c:pt>
                <c:pt idx="21">
                  <c:v>219.6</c:v>
                </c:pt>
                <c:pt idx="22">
                  <c:v>219.3</c:v>
                </c:pt>
                <c:pt idx="23">
                  <c:v>218.9</c:v>
                </c:pt>
                <c:pt idx="24">
                  <c:v>243.2</c:v>
                </c:pt>
                <c:pt idx="25">
                  <c:v>267.5</c:v>
                </c:pt>
                <c:pt idx="26">
                  <c:v>279.39999999999998</c:v>
                </c:pt>
                <c:pt idx="27">
                  <c:v>291</c:v>
                </c:pt>
                <c:pt idx="28">
                  <c:v>276.10000000000002</c:v>
                </c:pt>
                <c:pt idx="29">
                  <c:v>296.10000000000002</c:v>
                </c:pt>
                <c:pt idx="30">
                  <c:v>346.5</c:v>
                </c:pt>
                <c:pt idx="31">
                  <c:v>289.7</c:v>
                </c:pt>
                <c:pt idx="32">
                  <c:v>288.10000000000002</c:v>
                </c:pt>
                <c:pt idx="33">
                  <c:v>333.8</c:v>
                </c:pt>
                <c:pt idx="34">
                  <c:v>362.8</c:v>
                </c:pt>
                <c:pt idx="35">
                  <c:v>352.4</c:v>
                </c:pt>
                <c:pt idx="36">
                  <c:v>358.7</c:v>
                </c:pt>
                <c:pt idx="37">
                  <c:v>390.9</c:v>
                </c:pt>
                <c:pt idx="38">
                  <c:v>416</c:v>
                </c:pt>
                <c:pt idx="39">
                  <c:v>400.5</c:v>
                </c:pt>
                <c:pt idx="40">
                  <c:v>433.1</c:v>
                </c:pt>
                <c:pt idx="41">
                  <c:v>448.8</c:v>
                </c:pt>
                <c:pt idx="42">
                  <c:v>492.3</c:v>
                </c:pt>
                <c:pt idx="43">
                  <c:v>505.4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201.6</c:v>
                </c:pt>
                <c:pt idx="1">
                  <c:v>205.7</c:v>
                </c:pt>
                <c:pt idx="2">
                  <c:v>236.3</c:v>
                </c:pt>
                <c:pt idx="3">
                  <c:v>266.8</c:v>
                </c:pt>
                <c:pt idx="4">
                  <c:v>305.89999999999998</c:v>
                </c:pt>
                <c:pt idx="5">
                  <c:v>345</c:v>
                </c:pt>
                <c:pt idx="6">
                  <c:v>327.2</c:v>
                </c:pt>
                <c:pt idx="7">
                  <c:v>309.39999999999998</c:v>
                </c:pt>
                <c:pt idx="8">
                  <c:v>294.7</c:v>
                </c:pt>
                <c:pt idx="9">
                  <c:v>279.89999999999998</c:v>
                </c:pt>
                <c:pt idx="10">
                  <c:v>292.2</c:v>
                </c:pt>
                <c:pt idx="11">
                  <c:v>304.39999999999998</c:v>
                </c:pt>
                <c:pt idx="12">
                  <c:v>308.2</c:v>
                </c:pt>
                <c:pt idx="13">
                  <c:v>312</c:v>
                </c:pt>
                <c:pt idx="14">
                  <c:v>290.2</c:v>
                </c:pt>
                <c:pt idx="15">
                  <c:v>268.39999999999998</c:v>
                </c:pt>
                <c:pt idx="16">
                  <c:v>220.3</c:v>
                </c:pt>
                <c:pt idx="17">
                  <c:v>172.2</c:v>
                </c:pt>
                <c:pt idx="18">
                  <c:v>159.4</c:v>
                </c:pt>
                <c:pt idx="19">
                  <c:v>146.69999999999999</c:v>
                </c:pt>
                <c:pt idx="20">
                  <c:v>134.9</c:v>
                </c:pt>
                <c:pt idx="21">
                  <c:v>123.2</c:v>
                </c:pt>
                <c:pt idx="22">
                  <c:v>134.1</c:v>
                </c:pt>
                <c:pt idx="23">
                  <c:v>145</c:v>
                </c:pt>
                <c:pt idx="24">
                  <c:v>127.1</c:v>
                </c:pt>
                <c:pt idx="25">
                  <c:v>133.6</c:v>
                </c:pt>
                <c:pt idx="26">
                  <c:v>130.9</c:v>
                </c:pt>
                <c:pt idx="27">
                  <c:v>118.4</c:v>
                </c:pt>
                <c:pt idx="28">
                  <c:v>108.4</c:v>
                </c:pt>
                <c:pt idx="29">
                  <c:v>111.6</c:v>
                </c:pt>
                <c:pt idx="30">
                  <c:v>126.3</c:v>
                </c:pt>
                <c:pt idx="31">
                  <c:v>102</c:v>
                </c:pt>
                <c:pt idx="32">
                  <c:v>92.9</c:v>
                </c:pt>
                <c:pt idx="33">
                  <c:v>101</c:v>
                </c:pt>
                <c:pt idx="34">
                  <c:v>113</c:v>
                </c:pt>
                <c:pt idx="35">
                  <c:v>97.6</c:v>
                </c:pt>
                <c:pt idx="36">
                  <c:v>103.4</c:v>
                </c:pt>
                <c:pt idx="37">
                  <c:v>104.5</c:v>
                </c:pt>
                <c:pt idx="38">
                  <c:v>109.1</c:v>
                </c:pt>
                <c:pt idx="39">
                  <c:v>106.4</c:v>
                </c:pt>
                <c:pt idx="40">
                  <c:v>109.3</c:v>
                </c:pt>
                <c:pt idx="41">
                  <c:v>99.3</c:v>
                </c:pt>
                <c:pt idx="42">
                  <c:v>98.8</c:v>
                </c:pt>
                <c:pt idx="43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490664"/>
        <c:axId val="443491056"/>
      </c:areaChart>
      <c:catAx>
        <c:axId val="4434906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4910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3491056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49066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029008"/>
        <c:axId val="236027832"/>
      </c:lineChart>
      <c:catAx>
        <c:axId val="23602900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236027832"/>
        <c:crosses val="autoZero"/>
        <c:auto val="1"/>
        <c:lblAlgn val="ctr"/>
        <c:lblOffset val="100"/>
        <c:noMultiLvlLbl val="0"/>
      </c:catAx>
      <c:valAx>
        <c:axId val="23602783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3602900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748088"/>
        <c:axId val="444748480"/>
      </c:lineChart>
      <c:catAx>
        <c:axId val="444748088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4748480"/>
        <c:crosses val="autoZero"/>
        <c:auto val="1"/>
        <c:lblAlgn val="ctr"/>
        <c:lblOffset val="100"/>
        <c:noMultiLvlLbl val="0"/>
      </c:catAx>
      <c:valAx>
        <c:axId val="444748480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48088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298.8</c:v>
                </c:pt>
                <c:pt idx="11">
                  <c:v>252</c:v>
                </c:pt>
                <c:pt idx="12">
                  <c:v>406.9</c:v>
                </c:pt>
                <c:pt idx="13">
                  <c:v>459.1</c:v>
                </c:pt>
                <c:pt idx="14">
                  <c:v>538</c:v>
                </c:pt>
                <c:pt idx="15">
                  <c:v>290.60000000000002</c:v>
                </c:pt>
                <c:pt idx="16">
                  <c:v>445.9</c:v>
                </c:pt>
                <c:pt idx="17">
                  <c:v>384.4</c:v>
                </c:pt>
                <c:pt idx="18">
                  <c:v>445.1</c:v>
                </c:pt>
                <c:pt idx="19">
                  <c:v>393.7</c:v>
                </c:pt>
                <c:pt idx="20">
                  <c:v>521.20000000000005</c:v>
                </c:pt>
                <c:pt idx="21">
                  <c:v>427.1</c:v>
                </c:pt>
                <c:pt idx="22">
                  <c:v>329.8</c:v>
                </c:pt>
                <c:pt idx="23">
                  <c:v>318.7</c:v>
                </c:pt>
                <c:pt idx="24">
                  <c:v>520.4</c:v>
                </c:pt>
                <c:pt idx="25">
                  <c:v>626.1</c:v>
                </c:pt>
                <c:pt idx="26">
                  <c:v>389.7</c:v>
                </c:pt>
                <c:pt idx="27">
                  <c:v>348.1</c:v>
                </c:pt>
                <c:pt idx="28">
                  <c:v>520.70000000000005</c:v>
                </c:pt>
                <c:pt idx="29">
                  <c:v>560.6</c:v>
                </c:pt>
                <c:pt idx="30">
                  <c:v>572.79999999999995</c:v>
                </c:pt>
                <c:pt idx="31">
                  <c:v>392.3</c:v>
                </c:pt>
                <c:pt idx="32">
                  <c:v>497.3</c:v>
                </c:pt>
                <c:pt idx="33">
                  <c:v>691.3</c:v>
                </c:pt>
                <c:pt idx="34">
                  <c:v>588</c:v>
                </c:pt>
                <c:pt idx="35">
                  <c:v>487.9</c:v>
                </c:pt>
                <c:pt idx="36">
                  <c:v>636.9</c:v>
                </c:pt>
                <c:pt idx="37">
                  <c:v>672.1</c:v>
                </c:pt>
                <c:pt idx="38">
                  <c:v>515.79999999999995</c:v>
                </c:pt>
                <c:pt idx="39">
                  <c:v>568.4</c:v>
                </c:pt>
                <c:pt idx="40">
                  <c:v>622.5</c:v>
                </c:pt>
                <c:pt idx="41">
                  <c:v>552</c:v>
                </c:pt>
                <c:pt idx="42">
                  <c:v>589.4</c:v>
                </c:pt>
                <c:pt idx="43">
                  <c:v>564.29999999999995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749264"/>
        <c:axId val="444749656"/>
      </c:lineChart>
      <c:catAx>
        <c:axId val="444749264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4965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4749656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49264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Sheet1!$A$2:$A$37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988.5</c:v>
                </c:pt>
                <c:pt idx="1">
                  <c:v>988.5</c:v>
                </c:pt>
                <c:pt idx="2">
                  <c:v>988.5</c:v>
                </c:pt>
                <c:pt idx="3">
                  <c:v>925.5</c:v>
                </c:pt>
                <c:pt idx="4">
                  <c:v>905.7</c:v>
                </c:pt>
                <c:pt idx="5">
                  <c:v>941.1</c:v>
                </c:pt>
                <c:pt idx="6">
                  <c:v>1068.5</c:v>
                </c:pt>
                <c:pt idx="7">
                  <c:v>987.5</c:v>
                </c:pt>
                <c:pt idx="8">
                  <c:v>961.6</c:v>
                </c:pt>
                <c:pt idx="9">
                  <c:v>951.6</c:v>
                </c:pt>
                <c:pt idx="10">
                  <c:v>982.7</c:v>
                </c:pt>
                <c:pt idx="11">
                  <c:v>1024.3</c:v>
                </c:pt>
                <c:pt idx="12">
                  <c:v>1109.5</c:v>
                </c:pt>
                <c:pt idx="13">
                  <c:v>1132.5999999999999</c:v>
                </c:pt>
                <c:pt idx="14">
                  <c:v>1018</c:v>
                </c:pt>
                <c:pt idx="15">
                  <c:v>998.1</c:v>
                </c:pt>
                <c:pt idx="16">
                  <c:v>1061</c:v>
                </c:pt>
                <c:pt idx="17">
                  <c:v>1287.0999999999999</c:v>
                </c:pt>
                <c:pt idx="18">
                  <c:v>1255</c:v>
                </c:pt>
                <c:pt idx="19">
                  <c:v>1212.7</c:v>
                </c:pt>
                <c:pt idx="20">
                  <c:v>1274.5999999999999</c:v>
                </c:pt>
                <c:pt idx="21">
                  <c:v>1388.9</c:v>
                </c:pt>
                <c:pt idx="22">
                  <c:v>1525.4</c:v>
                </c:pt>
                <c:pt idx="23">
                  <c:v>1469.4</c:v>
                </c:pt>
                <c:pt idx="24">
                  <c:v>1407.7</c:v>
                </c:pt>
                <c:pt idx="25">
                  <c:v>1429</c:v>
                </c:pt>
                <c:pt idx="26">
                  <c:v>1455.8</c:v>
                </c:pt>
                <c:pt idx="27">
                  <c:v>1415.7</c:v>
                </c:pt>
                <c:pt idx="28">
                  <c:v>1387.4</c:v>
                </c:pt>
                <c:pt idx="29">
                  <c:v>1460.6</c:v>
                </c:pt>
                <c:pt idx="30">
                  <c:v>1436.8</c:v>
                </c:pt>
                <c:pt idx="31">
                  <c:v>1506.5</c:v>
                </c:pt>
                <c:pt idx="32">
                  <c:v>1562.7</c:v>
                </c:pt>
                <c:pt idx="33">
                  <c:v>1569.4</c:v>
                </c:pt>
                <c:pt idx="34">
                  <c:v>1527.2</c:v>
                </c:pt>
                <c:pt idx="35">
                  <c:v>1629.9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750440"/>
        <c:axId val="444750832"/>
      </c:areaChart>
      <c:catAx>
        <c:axId val="4447504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50832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4475083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50440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4.2132869483341669E-2"/>
          <c:w val="0.87725631768953072"/>
          <c:h val="0.80753957539828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282482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4751616"/>
        <c:axId val="444752008"/>
      </c:barChart>
      <c:catAx>
        <c:axId val="44475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52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752008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51616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vuosineljännekseen verrattuna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  <c:pt idx="4">
                  <c:v>-1024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Rekrytoidun henkilöstön määrä vuosineljänneksen aikana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</c:strCache>
            </c:strRef>
          </c:cat>
          <c:val>
            <c:numRef>
              <c:f>Taul1!$C$2:$C$6</c:f>
              <c:numCache>
                <c:formatCode>#,##0</c:formatCode>
                <c:ptCount val="5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444752792"/>
        <c:axId val="444753184"/>
      </c:barChart>
      <c:catAx>
        <c:axId val="4447527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4753184"/>
        <c:crosses val="autoZero"/>
        <c:auto val="1"/>
        <c:lblAlgn val="ctr"/>
        <c:lblOffset val="0"/>
        <c:noMultiLvlLbl val="0"/>
      </c:catAx>
      <c:valAx>
        <c:axId val="4447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475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88834296981397132"/>
          <c:w val="0.95491074975467694"/>
          <c:h val="9.4023075097105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4753968"/>
        <c:axId val="444754360"/>
      </c:barChart>
      <c:catAx>
        <c:axId val="444753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44754360"/>
        <c:crosses val="autoZero"/>
        <c:auto val="1"/>
        <c:lblAlgn val="ctr"/>
        <c:lblOffset val="100"/>
        <c:noMultiLvlLbl val="0"/>
      </c:catAx>
      <c:valAx>
        <c:axId val="444754360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44753968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4755144"/>
        <c:axId val="444723120"/>
      </c:barChart>
      <c:catAx>
        <c:axId val="444755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23120"/>
        <c:crosses val="autoZero"/>
        <c:auto val="1"/>
        <c:lblAlgn val="ctr"/>
        <c:lblOffset val="100"/>
        <c:noMultiLvlLbl val="0"/>
      </c:catAx>
      <c:valAx>
        <c:axId val="4447231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5514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23904"/>
        <c:axId val="444724296"/>
      </c:lineChart>
      <c:catAx>
        <c:axId val="4447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4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724296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3904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25080"/>
        <c:axId val="444725472"/>
      </c:lineChart>
      <c:catAx>
        <c:axId val="44472508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4725472"/>
        <c:crosses val="autoZero"/>
        <c:auto val="1"/>
        <c:lblAlgn val="ctr"/>
        <c:lblOffset val="100"/>
        <c:tickMarkSkip val="10"/>
        <c:noMultiLvlLbl val="0"/>
      </c:catAx>
      <c:valAx>
        <c:axId val="4447254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26256"/>
        <c:axId val="444726648"/>
      </c:lineChart>
      <c:catAx>
        <c:axId val="44472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6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726648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6256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9991360"/>
        <c:axId val="369990968"/>
      </c:barChart>
      <c:catAx>
        <c:axId val="369991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69990968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369990968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6999136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Taul1!$B$2:$B$9</c:f>
              <c:numCache>
                <c:formatCode>General</c:formatCode>
                <c:ptCount val="8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  <c:pt idx="7">
                  <c:v>5523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27432"/>
        <c:axId val="444727824"/>
      </c:lineChart>
      <c:catAx>
        <c:axId val="44472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727824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444727432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122.89118740000001</c:v>
                </c:pt>
                <c:pt idx="1">
                  <c:v>118.78222100000001</c:v>
                </c:pt>
                <c:pt idx="2">
                  <c:v>122.1658537</c:v>
                </c:pt>
                <c:pt idx="3">
                  <c:v>118.6685303</c:v>
                </c:pt>
                <c:pt idx="4">
                  <c:v>105.467496</c:v>
                </c:pt>
                <c:pt idx="5">
                  <c:v>105.6363408</c:v>
                </c:pt>
                <c:pt idx="6">
                  <c:v>106.9379272</c:v>
                </c:pt>
                <c:pt idx="7">
                  <c:v>104.584024</c:v>
                </c:pt>
                <c:pt idx="8">
                  <c:v>100.74540500000001</c:v>
                </c:pt>
                <c:pt idx="9">
                  <c:v>104.55028299999999</c:v>
                </c:pt>
                <c:pt idx="10">
                  <c:v>105.7548955</c:v>
                </c:pt>
                <c:pt idx="11">
                  <c:v>104.6550003</c:v>
                </c:pt>
                <c:pt idx="12">
                  <c:v>102.54603400000001</c:v>
                </c:pt>
                <c:pt idx="13">
                  <c:v>100.00810679999999</c:v>
                </c:pt>
                <c:pt idx="14">
                  <c:v>104.5670277</c:v>
                </c:pt>
                <c:pt idx="15">
                  <c:v>103.51812150000001</c:v>
                </c:pt>
                <c:pt idx="16">
                  <c:v>102.13068699999999</c:v>
                </c:pt>
                <c:pt idx="17">
                  <c:v>100.500636</c:v>
                </c:pt>
                <c:pt idx="18">
                  <c:v>102.0851213</c:v>
                </c:pt>
                <c:pt idx="19">
                  <c:v>100.3399259</c:v>
                </c:pt>
                <c:pt idx="20">
                  <c:v>98.956936189999993</c:v>
                </c:pt>
                <c:pt idx="21">
                  <c:v>96.641721989999994</c:v>
                </c:pt>
                <c:pt idx="22">
                  <c:v>99.171123069999993</c:v>
                </c:pt>
                <c:pt idx="23">
                  <c:v>97.789503109999998</c:v>
                </c:pt>
                <c:pt idx="24">
                  <c:v>97.257502270000003</c:v>
                </c:pt>
                <c:pt idx="25">
                  <c:v>95.643972329999997</c:v>
                </c:pt>
                <c:pt idx="26">
                  <c:v>97.246739809999994</c:v>
                </c:pt>
                <c:pt idx="27">
                  <c:v>96.372772380000001</c:v>
                </c:pt>
                <c:pt idx="28">
                  <c:v>94.657320569999996</c:v>
                </c:pt>
                <c:pt idx="29">
                  <c:v>94.580921099999998</c:v>
                </c:pt>
                <c:pt idx="30">
                  <c:v>96.557103920000003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103.12390000000001</c:v>
                </c:pt>
                <c:pt idx="1">
                  <c:v>101.72620000000001</c:v>
                </c:pt>
                <c:pt idx="2">
                  <c:v>100.8596</c:v>
                </c:pt>
                <c:pt idx="3">
                  <c:v>94.290310000000005</c:v>
                </c:pt>
                <c:pt idx="4">
                  <c:v>80.760360000000006</c:v>
                </c:pt>
                <c:pt idx="5">
                  <c:v>78.971279999999993</c:v>
                </c:pt>
                <c:pt idx="6">
                  <c:v>79.698089999999993</c:v>
                </c:pt>
                <c:pt idx="7">
                  <c:v>79.558319999999995</c:v>
                </c:pt>
                <c:pt idx="8">
                  <c:v>79.586269999999999</c:v>
                </c:pt>
                <c:pt idx="9">
                  <c:v>83.332170000000005</c:v>
                </c:pt>
                <c:pt idx="10">
                  <c:v>84.198759999999993</c:v>
                </c:pt>
                <c:pt idx="11">
                  <c:v>85.428749999999994</c:v>
                </c:pt>
                <c:pt idx="12">
                  <c:v>86.239429999999999</c:v>
                </c:pt>
                <c:pt idx="13">
                  <c:v>85.59648</c:v>
                </c:pt>
                <c:pt idx="14">
                  <c:v>85.59648</c:v>
                </c:pt>
                <c:pt idx="15">
                  <c:v>86.043750000000003</c:v>
                </c:pt>
                <c:pt idx="16">
                  <c:v>85.736249999999998</c:v>
                </c:pt>
                <c:pt idx="17">
                  <c:v>85.876019999999997</c:v>
                </c:pt>
                <c:pt idx="18">
                  <c:v>84.282619999999994</c:v>
                </c:pt>
                <c:pt idx="19">
                  <c:v>83.499899999999997</c:v>
                </c:pt>
                <c:pt idx="20">
                  <c:v>82.213989999999995</c:v>
                </c:pt>
                <c:pt idx="21">
                  <c:v>81.207629999999995</c:v>
                </c:pt>
                <c:pt idx="22">
                  <c:v>81.571039999999996</c:v>
                </c:pt>
                <c:pt idx="23">
                  <c:v>81.263540000000006</c:v>
                </c:pt>
                <c:pt idx="24">
                  <c:v>80.536730000000006</c:v>
                </c:pt>
                <c:pt idx="25">
                  <c:v>80.173320000000004</c:v>
                </c:pt>
                <c:pt idx="26">
                  <c:v>79.670140000000004</c:v>
                </c:pt>
                <c:pt idx="27">
                  <c:v>79.781959999999998</c:v>
                </c:pt>
                <c:pt idx="28">
                  <c:v>78.859459999999999</c:v>
                </c:pt>
                <c:pt idx="29">
                  <c:v>78.971279999999993</c:v>
                </c:pt>
                <c:pt idx="30">
                  <c:v>79.362639999999999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728608"/>
        <c:axId val="44472900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729784"/>
        <c:axId val="444729392"/>
      </c:lineChart>
      <c:catAx>
        <c:axId val="444728608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44729000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44729000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728608"/>
        <c:crosses val="autoZero"/>
        <c:crossBetween val="between"/>
        <c:majorUnit val="5"/>
      </c:valAx>
      <c:valAx>
        <c:axId val="444729392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444729784"/>
        <c:crosses val="max"/>
        <c:crossBetween val="between"/>
      </c:valAx>
      <c:catAx>
        <c:axId val="444729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4729392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30568"/>
        <c:axId val="446089200"/>
      </c:lineChart>
      <c:catAx>
        <c:axId val="444730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446089200"/>
        <c:crosses val="autoZero"/>
        <c:auto val="1"/>
        <c:lblAlgn val="ctr"/>
        <c:lblOffset val="100"/>
        <c:noMultiLvlLbl val="0"/>
      </c:catAx>
      <c:valAx>
        <c:axId val="446089200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473056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090376"/>
        <c:axId val="446090768"/>
      </c:lineChart>
      <c:catAx>
        <c:axId val="44609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446090768"/>
        <c:crosses val="autoZero"/>
        <c:auto val="1"/>
        <c:lblAlgn val="ctr"/>
        <c:lblOffset val="100"/>
        <c:noMultiLvlLbl val="0"/>
      </c:catAx>
      <c:valAx>
        <c:axId val="446090768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460903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err="1" smtClean="0">
                <a:solidFill>
                  <a:srgbClr val="002060"/>
                </a:solidFill>
              </a:rPr>
              <a:t>Yritysten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kiinteät</a:t>
            </a:r>
            <a:r>
              <a:rPr lang="en-GB" sz="1400" b="0" dirty="0" smtClean="0">
                <a:solidFill>
                  <a:srgbClr val="002060"/>
                </a:solidFill>
              </a:rPr>
              <a:t> </a:t>
            </a:r>
            <a:r>
              <a:rPr lang="en-GB" sz="1400" b="0" dirty="0" err="1" smtClean="0">
                <a:solidFill>
                  <a:srgbClr val="002060"/>
                </a:solidFill>
              </a:rPr>
              <a:t>investoinnit</a:t>
            </a:r>
            <a:r>
              <a:rPr lang="en-GB" sz="1400" b="0" dirty="0" smtClean="0">
                <a:solidFill>
                  <a:srgbClr val="002060"/>
                </a:solidFill>
              </a:rPr>
              <a:t>, </a:t>
            </a:r>
            <a:r>
              <a:rPr lang="en-GB" sz="1400" b="0" dirty="0" err="1" smtClean="0">
                <a:solidFill>
                  <a:srgbClr val="002060"/>
                </a:solidFill>
              </a:rPr>
              <a:t>indeksi</a:t>
            </a:r>
            <a:r>
              <a:rPr lang="en-GB" sz="1400" b="0" dirty="0" smtClean="0">
                <a:solidFill>
                  <a:srgbClr val="002060"/>
                </a:solidFill>
              </a:rPr>
              <a:t>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32442365519567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 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109.6</c:v>
                </c:pt>
                <c:pt idx="2">
                  <c:v>120.7792</c:v>
                </c:pt>
                <c:pt idx="3">
                  <c:v>125.4896</c:v>
                </c:pt>
                <c:pt idx="4">
                  <c:v>106.4152</c:v>
                </c:pt>
                <c:pt idx="5">
                  <c:v>110.0333</c:v>
                </c:pt>
                <c:pt idx="6">
                  <c:v>117.95569999999999</c:v>
                </c:pt>
                <c:pt idx="7">
                  <c:v>121.4944</c:v>
                </c:pt>
                <c:pt idx="8">
                  <c:v>122.4663</c:v>
                </c:pt>
                <c:pt idx="9">
                  <c:v>130.18170000000001</c:v>
                </c:pt>
                <c:pt idx="10">
                  <c:v>135.64930000000001</c:v>
                </c:pt>
                <c:pt idx="11">
                  <c:v>142.43180000000001</c:v>
                </c:pt>
                <c:pt idx="12">
                  <c:v>149.69579999999999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</c:v>
                </c:pt>
                <c:pt idx="2">
                  <c:v>116.523</c:v>
                </c:pt>
                <c:pt idx="3">
                  <c:v>123.51439999999999</c:v>
                </c:pt>
                <c:pt idx="4">
                  <c:v>110.0513</c:v>
                </c:pt>
                <c:pt idx="5">
                  <c:v>106.74979999999999</c:v>
                </c:pt>
                <c:pt idx="6">
                  <c:v>120.5205</c:v>
                </c:pt>
                <c:pt idx="7">
                  <c:v>115.8202</c:v>
                </c:pt>
                <c:pt idx="8">
                  <c:v>112.3456</c:v>
                </c:pt>
                <c:pt idx="9">
                  <c:v>117.28879999999999</c:v>
                </c:pt>
                <c:pt idx="10">
                  <c:v>126.0855</c:v>
                </c:pt>
                <c:pt idx="11">
                  <c:v>134.53319999999999</c:v>
                </c:pt>
                <c:pt idx="12">
                  <c:v>143.27780000000001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114.37820000000001</c:v>
                </c:pt>
                <c:pt idx="8">
                  <c:v>117.8095</c:v>
                </c:pt>
                <c:pt idx="9">
                  <c:v>125.11369999999999</c:v>
                </c:pt>
                <c:pt idx="10">
                  <c:v>129.24250000000001</c:v>
                </c:pt>
                <c:pt idx="11">
                  <c:v>135.7046</c:v>
                </c:pt>
                <c:pt idx="12">
                  <c:v>143.16829999999999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 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119.4192</c:v>
                </c:pt>
                <c:pt idx="4">
                  <c:v>100.9092</c:v>
                </c:pt>
                <c:pt idx="5">
                  <c:v>107.1656</c:v>
                </c:pt>
                <c:pt idx="6">
                  <c:v>114.98869999999999</c:v>
                </c:pt>
                <c:pt idx="7">
                  <c:v>113.3789</c:v>
                </c:pt>
                <c:pt idx="8">
                  <c:v>111.45140000000001</c:v>
                </c:pt>
                <c:pt idx="9">
                  <c:v>116.4667</c:v>
                </c:pt>
                <c:pt idx="10">
                  <c:v>119.029</c:v>
                </c:pt>
                <c:pt idx="11">
                  <c:v>122.3618</c:v>
                </c:pt>
                <c:pt idx="12">
                  <c:v>127.6234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106.9</c:v>
                </c:pt>
                <c:pt idx="2">
                  <c:v>114.7037</c:v>
                </c:pt>
                <c:pt idx="3">
                  <c:v>115.50660000000001</c:v>
                </c:pt>
                <c:pt idx="4">
                  <c:v>103.2629</c:v>
                </c:pt>
                <c:pt idx="5">
                  <c:v>107.6</c:v>
                </c:pt>
                <c:pt idx="6">
                  <c:v>113.08759999999999</c:v>
                </c:pt>
                <c:pt idx="7">
                  <c:v>117.3849</c:v>
                </c:pt>
                <c:pt idx="8">
                  <c:v>119.0283</c:v>
                </c:pt>
                <c:pt idx="9">
                  <c:v>121.5279</c:v>
                </c:pt>
                <c:pt idx="10">
                  <c:v>122.37860000000001</c:v>
                </c:pt>
                <c:pt idx="11">
                  <c:v>123.7247</c:v>
                </c:pt>
                <c:pt idx="12">
                  <c:v>125.2094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119.1652</c:v>
                </c:pt>
                <c:pt idx="3">
                  <c:v>125.0043</c:v>
                </c:pt>
                <c:pt idx="4">
                  <c:v>105.37860000000001</c:v>
                </c:pt>
                <c:pt idx="5">
                  <c:v>98.739769999999993</c:v>
                </c:pt>
                <c:pt idx="6">
                  <c:v>101.702</c:v>
                </c:pt>
                <c:pt idx="7">
                  <c:v>98.549199999999999</c:v>
                </c:pt>
                <c:pt idx="8">
                  <c:v>90.468170000000001</c:v>
                </c:pt>
                <c:pt idx="9">
                  <c:v>87.844589999999997</c:v>
                </c:pt>
                <c:pt idx="10">
                  <c:v>87.405370000000005</c:v>
                </c:pt>
                <c:pt idx="11">
                  <c:v>90.901579999999996</c:v>
                </c:pt>
                <c:pt idx="12">
                  <c:v>93.628630000000001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091552"/>
        <c:axId val="446091944"/>
      </c:lineChart>
      <c:catAx>
        <c:axId val="44609155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46091944"/>
        <c:crosses val="autoZero"/>
        <c:auto val="1"/>
        <c:lblAlgn val="ctr"/>
        <c:lblOffset val="100"/>
        <c:noMultiLvlLbl val="0"/>
      </c:catAx>
      <c:valAx>
        <c:axId val="446091944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44609155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7.6035483085939534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6041</c:v>
                </c:pt>
                <c:pt idx="10">
                  <c:v>6327</c:v>
                </c:pt>
                <c:pt idx="11">
                  <c:v>6683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5481</c:v>
                </c:pt>
                <c:pt idx="10">
                  <c:v>5573</c:v>
                </c:pt>
                <c:pt idx="11">
                  <c:v>5783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92728"/>
        <c:axId val="446093120"/>
      </c:barChart>
      <c:catAx>
        <c:axId val="446092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6093120"/>
        <c:crosses val="autoZero"/>
        <c:auto val="1"/>
        <c:lblAlgn val="ctr"/>
        <c:lblOffset val="100"/>
        <c:noMultiLvlLbl val="0"/>
      </c:catAx>
      <c:valAx>
        <c:axId val="4460931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6092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7598171874026E-2"/>
          <c:y val="6.3142289745583821E-2"/>
          <c:w val="0.88882988828213327"/>
          <c:h val="0.8663375510359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Investoinnit yhteensä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93904"/>
        <c:axId val="446094296"/>
      </c:barChart>
      <c:catAx>
        <c:axId val="44609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446094296"/>
        <c:crosses val="autoZero"/>
        <c:auto val="1"/>
        <c:lblAlgn val="ctr"/>
        <c:lblOffset val="100"/>
        <c:noMultiLvlLbl val="0"/>
      </c:catAx>
      <c:valAx>
        <c:axId val="446094296"/>
        <c:scaling>
          <c:orientation val="minMax"/>
          <c:max val="28000"/>
          <c:min val="1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446093904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002060"/>
          </a:solidFill>
        </a:defRPr>
      </a:pPr>
      <a:endParaRPr lang="fi-FI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95080"/>
        <c:axId val="446095472"/>
      </c:barChart>
      <c:catAx>
        <c:axId val="446095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46095472"/>
        <c:crosses val="autoZero"/>
        <c:auto val="1"/>
        <c:lblAlgn val="ctr"/>
        <c:lblOffset val="100"/>
        <c:noMultiLvlLbl val="0"/>
      </c:catAx>
      <c:valAx>
        <c:axId val="446095472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46095080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72601585804359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0.28999999999999998</c:v>
                </c:pt>
                <c:pt idx="6">
                  <c:v>0.3</c:v>
                </c:pt>
                <c:pt idx="7">
                  <c:v>0.35</c:v>
                </c:pt>
                <c:pt idx="8">
                  <c:v>0.36</c:v>
                </c:pt>
                <c:pt idx="9">
                  <c:v>0.37</c:v>
                </c:pt>
                <c:pt idx="10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Kauppa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Italia</c:v>
                </c:pt>
                <c:pt idx="1">
                  <c:v>Saksa</c:v>
                </c:pt>
                <c:pt idx="2">
                  <c:v>Suomi</c:v>
                </c:pt>
                <c:pt idx="3">
                  <c:v>Norja</c:v>
                </c:pt>
                <c:pt idx="4">
                  <c:v>Puola</c:v>
                </c:pt>
                <c:pt idx="5">
                  <c:v>Itävalta</c:v>
                </c:pt>
                <c:pt idx="6">
                  <c:v>Alankomaat</c:v>
                </c:pt>
                <c:pt idx="7">
                  <c:v>Ruotsi</c:v>
                </c:pt>
                <c:pt idx="8">
                  <c:v>Viro</c:v>
                </c:pt>
                <c:pt idx="9">
                  <c:v>Belgia</c:v>
                </c:pt>
                <c:pt idx="10">
                  <c:v>Irlanti</c:v>
                </c:pt>
              </c:strCache>
            </c:strRef>
          </c:cat>
          <c:val>
            <c:numRef>
              <c:f>Taul1!$C$2:$C$12</c:f>
              <c:numCache>
                <c:formatCode>0%</c:formatCode>
                <c:ptCount val="11"/>
                <c:pt idx="0">
                  <c:v>0.08</c:v>
                </c:pt>
                <c:pt idx="1">
                  <c:v>0.08</c:v>
                </c:pt>
                <c:pt idx="2">
                  <c:v>0.16</c:v>
                </c:pt>
                <c:pt idx="3">
                  <c:v>0.21</c:v>
                </c:pt>
                <c:pt idx="4">
                  <c:v>0.14000000000000001</c:v>
                </c:pt>
                <c:pt idx="5">
                  <c:v>0.28999999999999998</c:v>
                </c:pt>
                <c:pt idx="6">
                  <c:v>0.17</c:v>
                </c:pt>
                <c:pt idx="7">
                  <c:v>0.23</c:v>
                </c:pt>
                <c:pt idx="8">
                  <c:v>0.21</c:v>
                </c:pt>
                <c:pt idx="9">
                  <c:v>0.14000000000000001</c:v>
                </c:pt>
                <c:pt idx="1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096256"/>
        <c:axId val="446096648"/>
      </c:barChart>
      <c:catAx>
        <c:axId val="44609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46096648"/>
        <c:crosses val="autoZero"/>
        <c:auto val="1"/>
        <c:lblAlgn val="ctr"/>
        <c:lblOffset val="100"/>
        <c:noMultiLvlLbl val="0"/>
      </c:catAx>
      <c:valAx>
        <c:axId val="446096648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46096256"/>
        <c:crosses val="autoZero"/>
        <c:crossBetween val="between"/>
        <c:majorUnit val="0.1"/>
        <c:minorUnit val="1.0000000000000002E-2"/>
      </c:valAx>
    </c:plotArea>
    <c:legend>
      <c:legendPos val="b"/>
      <c:layout>
        <c:manualLayout>
          <c:xMode val="edge"/>
          <c:yMode val="edge"/>
          <c:x val="6.7384027806294058E-2"/>
          <c:y val="0.89734160011730491"/>
          <c:w val="0.93213063345803626"/>
          <c:h val="9.7086199387651034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0.0\ %</c:formatCode>
                <c:ptCount val="15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  <c:pt idx="14">
                  <c:v>2.7E-2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0.0\ %</c:formatCode>
                <c:ptCount val="15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-1E-3</c:v>
                </c:pt>
                <c:pt idx="14">
                  <c:v>1.6E-2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999864"/>
        <c:axId val="447000256"/>
      </c:lineChart>
      <c:catAx>
        <c:axId val="446999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47000256"/>
        <c:crosses val="autoZero"/>
        <c:auto val="1"/>
        <c:lblAlgn val="ctr"/>
        <c:lblOffset val="100"/>
        <c:noMultiLvlLbl val="0"/>
      </c:catAx>
      <c:valAx>
        <c:axId val="4470002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446999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9991752"/>
        <c:axId val="233375800"/>
      </c:barChart>
      <c:catAx>
        <c:axId val="369991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3337580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23337580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369991752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001040"/>
        <c:axId val="447001432"/>
      </c:lineChart>
      <c:catAx>
        <c:axId val="44700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47001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001432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447001040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9346050578463E-2"/>
          <c:y val="3.5889751226935981E-2"/>
          <c:w val="0.79126722375199821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0.00</c:formatCode>
                <c:ptCount val="12"/>
                <c:pt idx="0">
                  <c:v>3.1431518375766792</c:v>
                </c:pt>
                <c:pt idx="1">
                  <c:v>14.242747029793733</c:v>
                </c:pt>
                <c:pt idx="2">
                  <c:v>4.9042821925312712</c:v>
                </c:pt>
                <c:pt idx="3">
                  <c:v>3.9800640162626273</c:v>
                </c:pt>
                <c:pt idx="4">
                  <c:v>10.902427096440954</c:v>
                </c:pt>
                <c:pt idx="5">
                  <c:v>8.3420891854875521</c:v>
                </c:pt>
                <c:pt idx="6">
                  <c:v>15.031310708587926</c:v>
                </c:pt>
                <c:pt idx="7">
                  <c:v>15.01178247247625</c:v>
                </c:pt>
                <c:pt idx="8">
                  <c:v>18.49937521299557</c:v>
                </c:pt>
                <c:pt idx="9">
                  <c:v>14.461029155534904</c:v>
                </c:pt>
                <c:pt idx="10">
                  <c:v>6.9434594287042266</c:v>
                </c:pt>
                <c:pt idx="11">
                  <c:v>14.287616511318243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0.00</c:formatCode>
                <c:ptCount val="12"/>
                <c:pt idx="0">
                  <c:v>8.3355952445578421</c:v>
                </c:pt>
                <c:pt idx="1">
                  <c:v>6.2089091793427285</c:v>
                </c:pt>
                <c:pt idx="2">
                  <c:v>8.5029065343762369</c:v>
                </c:pt>
                <c:pt idx="3">
                  <c:v>8.3381627867580832</c:v>
                </c:pt>
                <c:pt idx="4">
                  <c:v>8.4528015737387836</c:v>
                </c:pt>
                <c:pt idx="5">
                  <c:v>10.412778285039074</c:v>
                </c:pt>
                <c:pt idx="6">
                  <c:v>9.0129258419161928</c:v>
                </c:pt>
                <c:pt idx="7">
                  <c:v>10.296109547470749</c:v>
                </c:pt>
                <c:pt idx="8">
                  <c:v>11.636184634026279</c:v>
                </c:pt>
                <c:pt idx="9">
                  <c:v>11.251597165756767</c:v>
                </c:pt>
                <c:pt idx="10">
                  <c:v>18.413049488526404</c:v>
                </c:pt>
                <c:pt idx="11">
                  <c:v>17.822902796271638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0.00</c:formatCode>
                <c:ptCount val="12"/>
                <c:pt idx="0">
                  <c:v>15.737473535638674</c:v>
                </c:pt>
                <c:pt idx="1">
                  <c:v>9.1257797691110678</c:v>
                </c:pt>
                <c:pt idx="2">
                  <c:v>19.403475667285512</c:v>
                </c:pt>
                <c:pt idx="3">
                  <c:v>20.918517461817597</c:v>
                </c:pt>
                <c:pt idx="4">
                  <c:v>16.642397533889781</c:v>
                </c:pt>
                <c:pt idx="5">
                  <c:v>17.694010661438892</c:v>
                </c:pt>
                <c:pt idx="6">
                  <c:v>13.876558752346945</c:v>
                </c:pt>
                <c:pt idx="7">
                  <c:v>14.660187052342092</c:v>
                </c:pt>
                <c:pt idx="8">
                  <c:v>15.701086750728917</c:v>
                </c:pt>
                <c:pt idx="9">
                  <c:v>22.680915321175512</c:v>
                </c:pt>
                <c:pt idx="10">
                  <c:v>28.749303810909034</c:v>
                </c:pt>
                <c:pt idx="11">
                  <c:v>40.692410119840211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0.00</c:formatCode>
                <c:ptCount val="12"/>
                <c:pt idx="0">
                  <c:v>72.783779382226811</c:v>
                </c:pt>
                <c:pt idx="1">
                  <c:v>70.422564021752478</c:v>
                </c:pt>
                <c:pt idx="2">
                  <c:v>67.189335605806974</c:v>
                </c:pt>
                <c:pt idx="3">
                  <c:v>66.763255735161692</c:v>
                </c:pt>
                <c:pt idx="4">
                  <c:v>64.002373795930481</c:v>
                </c:pt>
                <c:pt idx="5">
                  <c:v>63.551121868034478</c:v>
                </c:pt>
                <c:pt idx="6">
                  <c:v>62.079204697148938</c:v>
                </c:pt>
                <c:pt idx="7">
                  <c:v>60.031920927710914</c:v>
                </c:pt>
                <c:pt idx="8">
                  <c:v>54.163353402249236</c:v>
                </c:pt>
                <c:pt idx="9">
                  <c:v>51.606458357532816</c:v>
                </c:pt>
                <c:pt idx="10">
                  <c:v>45.894187271860339</c:v>
                </c:pt>
                <c:pt idx="11">
                  <c:v>27.19707057256991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7002216"/>
        <c:axId val="447002608"/>
      </c:barChart>
      <c:catAx>
        <c:axId val="44700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7002608"/>
        <c:crosses val="autoZero"/>
        <c:auto val="1"/>
        <c:lblAlgn val="ctr"/>
        <c:lblOffset val="100"/>
        <c:noMultiLvlLbl val="0"/>
      </c:catAx>
      <c:valAx>
        <c:axId val="447002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7002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64211675518"/>
          <c:y val="0.39367480327999688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  <c:pt idx="41">
                  <c:v>0.85440000000000005</c:v>
                </c:pt>
                <c:pt idx="42">
                  <c:v>0.85880000000000001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  <c:pt idx="41">
                  <c:v>8.9099999999999999E-2</c:v>
                </c:pt>
                <c:pt idx="42">
                  <c:v>8.6699999999999999E-2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  <c:pt idx="41">
                  <c:v>4.2099999999999999E-2</c:v>
                </c:pt>
                <c:pt idx="42">
                  <c:v>3.8399999999999997E-2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  <c:pt idx="41">
                  <c:v>1.44E-2</c:v>
                </c:pt>
                <c:pt idx="42">
                  <c:v>1.61E-2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003392"/>
        <c:axId val="447003784"/>
      </c:lineChart>
      <c:catAx>
        <c:axId val="4470033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470037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7003784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470033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004568"/>
        <c:axId val="447004960"/>
      </c:scatterChart>
      <c:valAx>
        <c:axId val="44700456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47004960"/>
        <c:crosses val="autoZero"/>
        <c:crossBetween val="midCat"/>
      </c:valAx>
      <c:valAx>
        <c:axId val="447004960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70045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005744"/>
        <c:axId val="447006136"/>
      </c:barChart>
      <c:catAx>
        <c:axId val="44700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447006136"/>
        <c:crosses val="autoZero"/>
        <c:auto val="1"/>
        <c:lblAlgn val="ctr"/>
        <c:lblOffset val="100"/>
        <c:noMultiLvlLbl val="0"/>
      </c:catAx>
      <c:valAx>
        <c:axId val="447006136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447005744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101.2236</c:v>
                </c:pt>
                <c:pt idx="2">
                  <c:v>101.42789999999999</c:v>
                </c:pt>
                <c:pt idx="3">
                  <c:v>101.0231</c:v>
                </c:pt>
                <c:pt idx="4">
                  <c:v>99.692959999999999</c:v>
                </c:pt>
                <c:pt idx="5">
                  <c:v>99.703659999999999</c:v>
                </c:pt>
                <c:pt idx="6">
                  <c:v>100.00409999999999</c:v>
                </c:pt>
                <c:pt idx="7">
                  <c:v>99.599220000000003</c:v>
                </c:pt>
                <c:pt idx="8">
                  <c:v>98.894360000000006</c:v>
                </c:pt>
                <c:pt idx="9">
                  <c:v>96.831199999999995</c:v>
                </c:pt>
                <c:pt idx="10">
                  <c:v>97.806340000000006</c:v>
                </c:pt>
                <c:pt idx="11">
                  <c:v>97.046440000000004</c:v>
                </c:pt>
                <c:pt idx="12">
                  <c:v>98.644990000000007</c:v>
                </c:pt>
                <c:pt idx="13">
                  <c:v>99.341440000000006</c:v>
                </c:pt>
                <c:pt idx="14">
                  <c:v>97.604010000000002</c:v>
                </c:pt>
                <c:pt idx="15">
                  <c:v>98.162239999999997</c:v>
                </c:pt>
                <c:pt idx="16">
                  <c:v>104.4149</c:v>
                </c:pt>
                <c:pt idx="17">
                  <c:v>104.2046</c:v>
                </c:pt>
                <c:pt idx="18">
                  <c:v>103.8184</c:v>
                </c:pt>
                <c:pt idx="19">
                  <c:v>104.8777</c:v>
                </c:pt>
                <c:pt idx="20">
                  <c:v>103.7765</c:v>
                </c:pt>
                <c:pt idx="21">
                  <c:v>101.9278</c:v>
                </c:pt>
                <c:pt idx="22">
                  <c:v>103.2492</c:v>
                </c:pt>
                <c:pt idx="23">
                  <c:v>101.2026</c:v>
                </c:pt>
                <c:pt idx="24">
                  <c:v>100.40649999999999</c:v>
                </c:pt>
                <c:pt idx="25">
                  <c:v>101.49039999999999</c:v>
                </c:pt>
                <c:pt idx="26">
                  <c:v>101.2898</c:v>
                </c:pt>
                <c:pt idx="27">
                  <c:v>100.9021</c:v>
                </c:pt>
                <c:pt idx="28">
                  <c:v>102.2084</c:v>
                </c:pt>
                <c:pt idx="29">
                  <c:v>102.5046</c:v>
                </c:pt>
                <c:pt idx="30">
                  <c:v>101.5188</c:v>
                </c:pt>
                <c:pt idx="31">
                  <c:v>102.0098</c:v>
                </c:pt>
                <c:pt idx="32">
                  <c:v>101.2933</c:v>
                </c:pt>
                <c:pt idx="33">
                  <c:v>101.0929</c:v>
                </c:pt>
                <c:pt idx="34">
                  <c:v>100.79640000000001</c:v>
                </c:pt>
                <c:pt idx="35">
                  <c:v>100.6007</c:v>
                </c:pt>
                <c:pt idx="36">
                  <c:v>101.5718</c:v>
                </c:pt>
                <c:pt idx="37">
                  <c:v>102.36369999999999</c:v>
                </c:pt>
                <c:pt idx="38">
                  <c:v>102.4859</c:v>
                </c:pt>
                <c:pt idx="39">
                  <c:v>103.4097</c:v>
                </c:pt>
                <c:pt idx="40">
                  <c:v>103.49590000000001</c:v>
                </c:pt>
                <c:pt idx="41">
                  <c:v>103.4302</c:v>
                </c:pt>
                <c:pt idx="42">
                  <c:v>105.4268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103.0228</c:v>
                </c:pt>
                <c:pt idx="2">
                  <c:v>105.53749999999999</c:v>
                </c:pt>
                <c:pt idx="3">
                  <c:v>105.89449999999999</c:v>
                </c:pt>
                <c:pt idx="4">
                  <c:v>105.47539999999999</c:v>
                </c:pt>
                <c:pt idx="5">
                  <c:v>107.581</c:v>
                </c:pt>
                <c:pt idx="6">
                  <c:v>107.8121</c:v>
                </c:pt>
                <c:pt idx="7">
                  <c:v>109.2961</c:v>
                </c:pt>
                <c:pt idx="8">
                  <c:v>108.25360000000001</c:v>
                </c:pt>
                <c:pt idx="9">
                  <c:v>107.7165</c:v>
                </c:pt>
                <c:pt idx="10">
                  <c:v>109.0613</c:v>
                </c:pt>
                <c:pt idx="11">
                  <c:v>108.616</c:v>
                </c:pt>
                <c:pt idx="12">
                  <c:v>111.6216</c:v>
                </c:pt>
                <c:pt idx="13">
                  <c:v>112.6964</c:v>
                </c:pt>
                <c:pt idx="14">
                  <c:v>112.3663</c:v>
                </c:pt>
                <c:pt idx="15">
                  <c:v>113.11190000000001</c:v>
                </c:pt>
                <c:pt idx="16">
                  <c:v>115.05119999999999</c:v>
                </c:pt>
                <c:pt idx="17">
                  <c:v>115.2667</c:v>
                </c:pt>
                <c:pt idx="18">
                  <c:v>114.2107</c:v>
                </c:pt>
                <c:pt idx="19">
                  <c:v>115.4517</c:v>
                </c:pt>
                <c:pt idx="20">
                  <c:v>114.2118</c:v>
                </c:pt>
                <c:pt idx="21">
                  <c:v>114.4881</c:v>
                </c:pt>
                <c:pt idx="22">
                  <c:v>116.13330000000001</c:v>
                </c:pt>
                <c:pt idx="23">
                  <c:v>114.892</c:v>
                </c:pt>
                <c:pt idx="24">
                  <c:v>115.1956</c:v>
                </c:pt>
                <c:pt idx="25">
                  <c:v>115.6737</c:v>
                </c:pt>
                <c:pt idx="26">
                  <c:v>117.4233</c:v>
                </c:pt>
                <c:pt idx="27">
                  <c:v>116.5273</c:v>
                </c:pt>
                <c:pt idx="28">
                  <c:v>118.0067</c:v>
                </c:pt>
                <c:pt idx="29">
                  <c:v>118.87350000000001</c:v>
                </c:pt>
                <c:pt idx="30">
                  <c:v>118.3426</c:v>
                </c:pt>
                <c:pt idx="31">
                  <c:v>117.9466</c:v>
                </c:pt>
                <c:pt idx="32">
                  <c:v>116.68899999999999</c:v>
                </c:pt>
                <c:pt idx="33">
                  <c:v>117.45</c:v>
                </c:pt>
                <c:pt idx="34">
                  <c:v>116.95140000000001</c:v>
                </c:pt>
                <c:pt idx="35">
                  <c:v>115.93689999999999</c:v>
                </c:pt>
                <c:pt idx="36">
                  <c:v>115.8295</c:v>
                </c:pt>
                <c:pt idx="37">
                  <c:v>115.6948</c:v>
                </c:pt>
                <c:pt idx="38">
                  <c:v>115.1476</c:v>
                </c:pt>
                <c:pt idx="39">
                  <c:v>116.2852</c:v>
                </c:pt>
                <c:pt idx="40">
                  <c:v>116.8674</c:v>
                </c:pt>
                <c:pt idx="41">
                  <c:v>116.0652</c:v>
                </c:pt>
                <c:pt idx="42">
                  <c:v>116.6459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100.155</c:v>
                </c:pt>
                <c:pt idx="2">
                  <c:v>100.26479999999999</c:v>
                </c:pt>
                <c:pt idx="3">
                  <c:v>99.255049999999997</c:v>
                </c:pt>
                <c:pt idx="4">
                  <c:v>98.028729999999996</c:v>
                </c:pt>
                <c:pt idx="5">
                  <c:v>98.275750000000002</c:v>
                </c:pt>
                <c:pt idx="6">
                  <c:v>97.757670000000005</c:v>
                </c:pt>
                <c:pt idx="7">
                  <c:v>96.895589999999999</c:v>
                </c:pt>
                <c:pt idx="8">
                  <c:v>94.780569999999997</c:v>
                </c:pt>
                <c:pt idx="9">
                  <c:v>93.62397</c:v>
                </c:pt>
                <c:pt idx="10">
                  <c:v>93.259309999999999</c:v>
                </c:pt>
                <c:pt idx="11">
                  <c:v>92.834180000000003</c:v>
                </c:pt>
                <c:pt idx="12">
                  <c:v>92.349040000000002</c:v>
                </c:pt>
                <c:pt idx="13">
                  <c:v>93.998130000000003</c:v>
                </c:pt>
                <c:pt idx="14">
                  <c:v>92.920079999999999</c:v>
                </c:pt>
                <c:pt idx="15">
                  <c:v>95.597089999999994</c:v>
                </c:pt>
                <c:pt idx="16">
                  <c:v>101.8415</c:v>
                </c:pt>
                <c:pt idx="17">
                  <c:v>101.2405</c:v>
                </c:pt>
                <c:pt idx="18">
                  <c:v>99.991650000000007</c:v>
                </c:pt>
                <c:pt idx="19">
                  <c:v>101.39279999999999</c:v>
                </c:pt>
                <c:pt idx="20">
                  <c:v>100.8908</c:v>
                </c:pt>
                <c:pt idx="21">
                  <c:v>98.662679999999995</c:v>
                </c:pt>
                <c:pt idx="22">
                  <c:v>100.92400000000001</c:v>
                </c:pt>
                <c:pt idx="23">
                  <c:v>100.46980000000001</c:v>
                </c:pt>
                <c:pt idx="24">
                  <c:v>100.8678</c:v>
                </c:pt>
                <c:pt idx="25">
                  <c:v>101.84569999999999</c:v>
                </c:pt>
                <c:pt idx="26">
                  <c:v>103.7255</c:v>
                </c:pt>
                <c:pt idx="27">
                  <c:v>104.03319999999999</c:v>
                </c:pt>
                <c:pt idx="28">
                  <c:v>107.13290000000001</c:v>
                </c:pt>
                <c:pt idx="29">
                  <c:v>109.4361</c:v>
                </c:pt>
                <c:pt idx="30">
                  <c:v>109.53789999999999</c:v>
                </c:pt>
                <c:pt idx="31">
                  <c:v>114.1284</c:v>
                </c:pt>
                <c:pt idx="32">
                  <c:v>111.1618</c:v>
                </c:pt>
                <c:pt idx="33">
                  <c:v>112.14919999999999</c:v>
                </c:pt>
                <c:pt idx="34">
                  <c:v>112.4755</c:v>
                </c:pt>
                <c:pt idx="35">
                  <c:v>113.0291</c:v>
                </c:pt>
                <c:pt idx="36">
                  <c:v>114.8049</c:v>
                </c:pt>
                <c:pt idx="37">
                  <c:v>114.5757</c:v>
                </c:pt>
                <c:pt idx="38">
                  <c:v>114.745</c:v>
                </c:pt>
                <c:pt idx="39">
                  <c:v>115.574</c:v>
                </c:pt>
                <c:pt idx="40">
                  <c:v>115.02070000000001</c:v>
                </c:pt>
                <c:pt idx="41">
                  <c:v>114.8503</c:v>
                </c:pt>
                <c:pt idx="42">
                  <c:v>116.33450000000001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101.6482</c:v>
                </c:pt>
                <c:pt idx="2">
                  <c:v>103.49</c:v>
                </c:pt>
                <c:pt idx="3">
                  <c:v>98.895740000000004</c:v>
                </c:pt>
                <c:pt idx="4">
                  <c:v>100.2216</c:v>
                </c:pt>
                <c:pt idx="5">
                  <c:v>98.998530000000002</c:v>
                </c:pt>
                <c:pt idx="6">
                  <c:v>100.0937</c:v>
                </c:pt>
                <c:pt idx="7">
                  <c:v>100.0283</c:v>
                </c:pt>
                <c:pt idx="8">
                  <c:v>99.879230000000007</c:v>
                </c:pt>
                <c:pt idx="9">
                  <c:v>97.912220000000005</c:v>
                </c:pt>
                <c:pt idx="10">
                  <c:v>97.768280000000004</c:v>
                </c:pt>
                <c:pt idx="11">
                  <c:v>95.400419999999997</c:v>
                </c:pt>
                <c:pt idx="12">
                  <c:v>99.326490000000007</c:v>
                </c:pt>
                <c:pt idx="13">
                  <c:v>99.412210000000002</c:v>
                </c:pt>
                <c:pt idx="14">
                  <c:v>99.434709999999995</c:v>
                </c:pt>
                <c:pt idx="15">
                  <c:v>100.47629999999999</c:v>
                </c:pt>
                <c:pt idx="16">
                  <c:v>105.3329</c:v>
                </c:pt>
                <c:pt idx="17">
                  <c:v>105.15389999999999</c:v>
                </c:pt>
                <c:pt idx="18">
                  <c:v>103.37269999999999</c:v>
                </c:pt>
                <c:pt idx="19">
                  <c:v>103.5467</c:v>
                </c:pt>
                <c:pt idx="20">
                  <c:v>103.35420000000001</c:v>
                </c:pt>
                <c:pt idx="21">
                  <c:v>100.8331</c:v>
                </c:pt>
                <c:pt idx="22">
                  <c:v>103.64019999999999</c:v>
                </c:pt>
                <c:pt idx="23">
                  <c:v>102.3163</c:v>
                </c:pt>
                <c:pt idx="24">
                  <c:v>102.0778</c:v>
                </c:pt>
                <c:pt idx="25">
                  <c:v>102.9666</c:v>
                </c:pt>
                <c:pt idx="26">
                  <c:v>104.68510000000001</c:v>
                </c:pt>
                <c:pt idx="27">
                  <c:v>104.03060000000001</c:v>
                </c:pt>
                <c:pt idx="28">
                  <c:v>105.5106</c:v>
                </c:pt>
                <c:pt idx="29">
                  <c:v>106.8282</c:v>
                </c:pt>
                <c:pt idx="30">
                  <c:v>106.2431</c:v>
                </c:pt>
                <c:pt idx="31">
                  <c:v>107.828</c:v>
                </c:pt>
                <c:pt idx="32">
                  <c:v>107.0365</c:v>
                </c:pt>
                <c:pt idx="33">
                  <c:v>107.4503</c:v>
                </c:pt>
                <c:pt idx="34">
                  <c:v>107.1553</c:v>
                </c:pt>
                <c:pt idx="35">
                  <c:v>106.66079999999999</c:v>
                </c:pt>
                <c:pt idx="36">
                  <c:v>106.7929</c:v>
                </c:pt>
                <c:pt idx="37">
                  <c:v>107.2897</c:v>
                </c:pt>
                <c:pt idx="38">
                  <c:v>106.6575</c:v>
                </c:pt>
                <c:pt idx="39">
                  <c:v>107.55710000000001</c:v>
                </c:pt>
                <c:pt idx="40">
                  <c:v>107.7972</c:v>
                </c:pt>
                <c:pt idx="41">
                  <c:v>108.19199999999999</c:v>
                </c:pt>
                <c:pt idx="42">
                  <c:v>108.967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101.8558</c:v>
                </c:pt>
                <c:pt idx="2">
                  <c:v>103.63160000000001</c:v>
                </c:pt>
                <c:pt idx="3">
                  <c:v>104.59950000000001</c:v>
                </c:pt>
                <c:pt idx="4">
                  <c:v>103.6609</c:v>
                </c:pt>
                <c:pt idx="5">
                  <c:v>103.9314</c:v>
                </c:pt>
                <c:pt idx="6">
                  <c:v>104.1365</c:v>
                </c:pt>
                <c:pt idx="7">
                  <c:v>102.61069999999999</c:v>
                </c:pt>
                <c:pt idx="8">
                  <c:v>101.5977</c:v>
                </c:pt>
                <c:pt idx="9">
                  <c:v>100.21129999999999</c:v>
                </c:pt>
                <c:pt idx="10">
                  <c:v>100.61499999999999</c:v>
                </c:pt>
                <c:pt idx="11">
                  <c:v>99.331710000000001</c:v>
                </c:pt>
                <c:pt idx="12">
                  <c:v>101.11360000000001</c:v>
                </c:pt>
                <c:pt idx="13">
                  <c:v>102.5401</c:v>
                </c:pt>
                <c:pt idx="14">
                  <c:v>101.9739</c:v>
                </c:pt>
                <c:pt idx="15">
                  <c:v>104.6863</c:v>
                </c:pt>
                <c:pt idx="16">
                  <c:v>108.13160000000001</c:v>
                </c:pt>
                <c:pt idx="17">
                  <c:v>106.35</c:v>
                </c:pt>
                <c:pt idx="18">
                  <c:v>105.563</c:v>
                </c:pt>
                <c:pt idx="19">
                  <c:v>106.56140000000001</c:v>
                </c:pt>
                <c:pt idx="20">
                  <c:v>107.5097</c:v>
                </c:pt>
                <c:pt idx="21">
                  <c:v>105.697</c:v>
                </c:pt>
                <c:pt idx="22">
                  <c:v>107.2709</c:v>
                </c:pt>
                <c:pt idx="23">
                  <c:v>106.0343</c:v>
                </c:pt>
                <c:pt idx="24">
                  <c:v>106.84399999999999</c:v>
                </c:pt>
                <c:pt idx="25">
                  <c:v>107.49299999999999</c:v>
                </c:pt>
                <c:pt idx="26">
                  <c:v>108.4315</c:v>
                </c:pt>
                <c:pt idx="27">
                  <c:v>107.27209999999999</c:v>
                </c:pt>
                <c:pt idx="28">
                  <c:v>109.2859</c:v>
                </c:pt>
                <c:pt idx="29">
                  <c:v>110.9149</c:v>
                </c:pt>
                <c:pt idx="30">
                  <c:v>110.1827</c:v>
                </c:pt>
                <c:pt idx="31">
                  <c:v>110.05</c:v>
                </c:pt>
                <c:pt idx="32">
                  <c:v>109.1738</c:v>
                </c:pt>
                <c:pt idx="33">
                  <c:v>109.27849999999999</c:v>
                </c:pt>
                <c:pt idx="34">
                  <c:v>109.4896</c:v>
                </c:pt>
                <c:pt idx="35">
                  <c:v>110.8914</c:v>
                </c:pt>
                <c:pt idx="36">
                  <c:v>109.37309999999999</c:v>
                </c:pt>
                <c:pt idx="37">
                  <c:v>110.2226</c:v>
                </c:pt>
                <c:pt idx="38">
                  <c:v>109.80970000000001</c:v>
                </c:pt>
                <c:pt idx="39">
                  <c:v>111.4496</c:v>
                </c:pt>
                <c:pt idx="40">
                  <c:v>114.0997</c:v>
                </c:pt>
                <c:pt idx="41">
                  <c:v>114.419</c:v>
                </c:pt>
                <c:pt idx="42">
                  <c:v>115.40600000000001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101.3584</c:v>
                </c:pt>
                <c:pt idx="2">
                  <c:v>101.7809</c:v>
                </c:pt>
                <c:pt idx="3">
                  <c:v>101.1902</c:v>
                </c:pt>
                <c:pt idx="4">
                  <c:v>99.92174</c:v>
                </c:pt>
                <c:pt idx="5">
                  <c:v>100.5936</c:v>
                </c:pt>
                <c:pt idx="6">
                  <c:v>100.37560000000001</c:v>
                </c:pt>
                <c:pt idx="7">
                  <c:v>100.4117</c:v>
                </c:pt>
                <c:pt idx="8">
                  <c:v>99.272679999999994</c:v>
                </c:pt>
                <c:pt idx="9">
                  <c:v>99.402609999999996</c:v>
                </c:pt>
                <c:pt idx="10">
                  <c:v>98.551509999999993</c:v>
                </c:pt>
                <c:pt idx="11">
                  <c:v>98.229259999999996</c:v>
                </c:pt>
                <c:pt idx="12">
                  <c:v>100.7246</c:v>
                </c:pt>
                <c:pt idx="13">
                  <c:v>102.3092</c:v>
                </c:pt>
                <c:pt idx="14">
                  <c:v>101.136</c:v>
                </c:pt>
                <c:pt idx="15">
                  <c:v>101.5873</c:v>
                </c:pt>
                <c:pt idx="16">
                  <c:v>106.4973</c:v>
                </c:pt>
                <c:pt idx="17">
                  <c:v>105.92270000000001</c:v>
                </c:pt>
                <c:pt idx="18">
                  <c:v>105.3186</c:v>
                </c:pt>
                <c:pt idx="19">
                  <c:v>107.0355</c:v>
                </c:pt>
                <c:pt idx="20">
                  <c:v>103.9691</c:v>
                </c:pt>
                <c:pt idx="21">
                  <c:v>102.1341</c:v>
                </c:pt>
                <c:pt idx="22">
                  <c:v>104.12909999999999</c:v>
                </c:pt>
                <c:pt idx="23">
                  <c:v>102.9157</c:v>
                </c:pt>
                <c:pt idx="24">
                  <c:v>103.9695</c:v>
                </c:pt>
                <c:pt idx="25">
                  <c:v>104.6748</c:v>
                </c:pt>
                <c:pt idx="26">
                  <c:v>105.10169999999999</c:v>
                </c:pt>
                <c:pt idx="27">
                  <c:v>103.1262</c:v>
                </c:pt>
                <c:pt idx="28">
                  <c:v>104.9888</c:v>
                </c:pt>
                <c:pt idx="29">
                  <c:v>105.61660000000001</c:v>
                </c:pt>
                <c:pt idx="30">
                  <c:v>104.1374</c:v>
                </c:pt>
                <c:pt idx="31">
                  <c:v>104.7931</c:v>
                </c:pt>
                <c:pt idx="32">
                  <c:v>104.47150000000001</c:v>
                </c:pt>
                <c:pt idx="33">
                  <c:v>104.4431</c:v>
                </c:pt>
                <c:pt idx="34">
                  <c:v>103.9752</c:v>
                </c:pt>
                <c:pt idx="35">
                  <c:v>103.52249999999999</c:v>
                </c:pt>
                <c:pt idx="36">
                  <c:v>104.1947</c:v>
                </c:pt>
                <c:pt idx="37">
                  <c:v>103.54689999999999</c:v>
                </c:pt>
                <c:pt idx="38">
                  <c:v>102.99160000000001</c:v>
                </c:pt>
                <c:pt idx="39">
                  <c:v>102.8998</c:v>
                </c:pt>
                <c:pt idx="40">
                  <c:v>102.6803</c:v>
                </c:pt>
                <c:pt idx="41">
                  <c:v>101.89700000000001</c:v>
                </c:pt>
                <c:pt idx="42">
                  <c:v>102.6574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006920"/>
        <c:axId val="445827048"/>
      </c:lineChart>
      <c:catAx>
        <c:axId val="4470069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4582704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45827048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00692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103.06489999999999</c:v>
                </c:pt>
                <c:pt idx="2">
                  <c:v>105.53360000000001</c:v>
                </c:pt>
                <c:pt idx="3">
                  <c:v>105.20359999999999</c:v>
                </c:pt>
                <c:pt idx="4">
                  <c:v>104.7735</c:v>
                </c:pt>
                <c:pt idx="5">
                  <c:v>104.2884</c:v>
                </c:pt>
                <c:pt idx="6">
                  <c:v>104.3934</c:v>
                </c:pt>
                <c:pt idx="7">
                  <c:v>104.8959</c:v>
                </c:pt>
                <c:pt idx="8">
                  <c:v>103.02809999999999</c:v>
                </c:pt>
                <c:pt idx="9">
                  <c:v>101.40089999999999</c:v>
                </c:pt>
                <c:pt idx="10">
                  <c:v>101.51519999999999</c:v>
                </c:pt>
                <c:pt idx="11">
                  <c:v>99.418369999999996</c:v>
                </c:pt>
                <c:pt idx="12">
                  <c:v>100.80840000000001</c:v>
                </c:pt>
                <c:pt idx="13">
                  <c:v>100.44540000000001</c:v>
                </c:pt>
                <c:pt idx="14">
                  <c:v>100.914</c:v>
                </c:pt>
                <c:pt idx="15">
                  <c:v>104.3202</c:v>
                </c:pt>
                <c:pt idx="16">
                  <c:v>104.4615</c:v>
                </c:pt>
                <c:pt idx="17">
                  <c:v>103.4259</c:v>
                </c:pt>
                <c:pt idx="18">
                  <c:v>101.74550000000001</c:v>
                </c:pt>
                <c:pt idx="19">
                  <c:v>101.8082</c:v>
                </c:pt>
                <c:pt idx="20">
                  <c:v>103.6413</c:v>
                </c:pt>
                <c:pt idx="21">
                  <c:v>105.44499999999999</c:v>
                </c:pt>
                <c:pt idx="22">
                  <c:v>107.9768</c:v>
                </c:pt>
                <c:pt idx="23">
                  <c:v>105.872</c:v>
                </c:pt>
                <c:pt idx="24">
                  <c:v>106.4926</c:v>
                </c:pt>
                <c:pt idx="25">
                  <c:v>105.8837</c:v>
                </c:pt>
                <c:pt idx="26">
                  <c:v>108.1716</c:v>
                </c:pt>
                <c:pt idx="27">
                  <c:v>108.4063</c:v>
                </c:pt>
                <c:pt idx="28">
                  <c:v>111.61920000000001</c:v>
                </c:pt>
                <c:pt idx="29">
                  <c:v>113.56059999999999</c:v>
                </c:pt>
                <c:pt idx="30">
                  <c:v>114.8139</c:v>
                </c:pt>
                <c:pt idx="31">
                  <c:v>114.6957</c:v>
                </c:pt>
                <c:pt idx="32">
                  <c:v>111.6985</c:v>
                </c:pt>
                <c:pt idx="33">
                  <c:v>112.3674</c:v>
                </c:pt>
                <c:pt idx="34">
                  <c:v>111.556</c:v>
                </c:pt>
                <c:pt idx="35">
                  <c:v>110.8758</c:v>
                </c:pt>
                <c:pt idx="36">
                  <c:v>109.3172</c:v>
                </c:pt>
                <c:pt idx="37">
                  <c:v>109.7467</c:v>
                </c:pt>
                <c:pt idx="38">
                  <c:v>110.6579</c:v>
                </c:pt>
                <c:pt idx="39">
                  <c:v>112.9311</c:v>
                </c:pt>
                <c:pt idx="40">
                  <c:v>116.4241</c:v>
                </c:pt>
                <c:pt idx="41">
                  <c:v>117.59650000000001</c:v>
                </c:pt>
                <c:pt idx="42">
                  <c:v>117.7937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Yhteiskuntasopimuksella 5 %:n alenema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116.6788</c:v>
                </c:pt>
                <c:pt idx="43">
                  <c:v>116.35380000000001</c:v>
                </c:pt>
                <c:pt idx="44">
                  <c:v>116.0288</c:v>
                </c:pt>
                <c:pt idx="45">
                  <c:v>115.7038</c:v>
                </c:pt>
                <c:pt idx="46">
                  <c:v>115.37869999999999</c:v>
                </c:pt>
                <c:pt idx="47">
                  <c:v>115.05370000000001</c:v>
                </c:pt>
                <c:pt idx="48">
                  <c:v>114.7287</c:v>
                </c:pt>
                <c:pt idx="49">
                  <c:v>114.4037</c:v>
                </c:pt>
                <c:pt idx="50">
                  <c:v>114.0787</c:v>
                </c:pt>
                <c:pt idx="51">
                  <c:v>113.75369999999999</c:v>
                </c:pt>
                <c:pt idx="52">
                  <c:v>113.42870000000001</c:v>
                </c:pt>
                <c:pt idx="53">
                  <c:v>113.1037</c:v>
                </c:pt>
                <c:pt idx="54">
                  <c:v>112.7787</c:v>
                </c:pt>
                <c:pt idx="55">
                  <c:v>112.45359999999999</c:v>
                </c:pt>
                <c:pt idx="56">
                  <c:v>112.12860000000001</c:v>
                </c:pt>
                <c:pt idx="57">
                  <c:v>111.8036</c:v>
                </c:pt>
                <c:pt idx="58">
                  <c:v>111.4786</c:v>
                </c:pt>
                <c:pt idx="59">
                  <c:v>111.1536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Lisäksi vuosien 2015-2019 palkkamaltilla 5 %:n alenema suhteessa euromaihin</c:v>
                </c:pt>
              </c:strCache>
            </c:strRef>
          </c:tx>
          <c:spPr>
            <a:ln w="50800" cap="rnd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116.35380000000001</c:v>
                </c:pt>
                <c:pt idx="43">
                  <c:v>115.7038</c:v>
                </c:pt>
                <c:pt idx="44">
                  <c:v>115.05370000000001</c:v>
                </c:pt>
                <c:pt idx="45">
                  <c:v>114.4037</c:v>
                </c:pt>
                <c:pt idx="46">
                  <c:v>113.75369999999999</c:v>
                </c:pt>
                <c:pt idx="47">
                  <c:v>113.1037</c:v>
                </c:pt>
                <c:pt idx="48">
                  <c:v>112.45359999999999</c:v>
                </c:pt>
                <c:pt idx="49">
                  <c:v>111.8036</c:v>
                </c:pt>
                <c:pt idx="50">
                  <c:v>111.1536</c:v>
                </c:pt>
                <c:pt idx="51">
                  <c:v>110.50360000000001</c:v>
                </c:pt>
                <c:pt idx="52">
                  <c:v>109.8536</c:v>
                </c:pt>
                <c:pt idx="53">
                  <c:v>109.20350000000001</c:v>
                </c:pt>
                <c:pt idx="54">
                  <c:v>108.5535</c:v>
                </c:pt>
                <c:pt idx="55">
                  <c:v>107.90349999999999</c:v>
                </c:pt>
                <c:pt idx="56">
                  <c:v>107.2535</c:v>
                </c:pt>
                <c:pt idx="57">
                  <c:v>106.60339999999999</c:v>
                </c:pt>
                <c:pt idx="58">
                  <c:v>105.9534</c:v>
                </c:pt>
                <c:pt idx="59">
                  <c:v>105.3034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Lisäksi työpaikkatason tuottavuuden parantamisella 5 %:n alenema suhteessa euromaihin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6"/>
              </a:solidFill>
              <a:ln cap="rnd">
                <a:solidFill>
                  <a:schemeClr val="accent2">
                    <a:shade val="95000"/>
                    <a:satMod val="105000"/>
                    <a:alpha val="93000"/>
                  </a:schemeClr>
                </a:solidFill>
                <a:prstDash val="sysDot"/>
              </a:ln>
            </c:spPr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117.0038</c:v>
                </c:pt>
                <c:pt idx="42">
                  <c:v>116.0288</c:v>
                </c:pt>
                <c:pt idx="43">
                  <c:v>115.05370000000001</c:v>
                </c:pt>
                <c:pt idx="44">
                  <c:v>114.0787</c:v>
                </c:pt>
                <c:pt idx="45">
                  <c:v>113.1037</c:v>
                </c:pt>
                <c:pt idx="46">
                  <c:v>112.12860000000001</c:v>
                </c:pt>
                <c:pt idx="47">
                  <c:v>111.1536</c:v>
                </c:pt>
                <c:pt idx="48">
                  <c:v>110.1786</c:v>
                </c:pt>
                <c:pt idx="49">
                  <c:v>109.20350000000001</c:v>
                </c:pt>
                <c:pt idx="50">
                  <c:v>108.2285</c:v>
                </c:pt>
                <c:pt idx="51">
                  <c:v>107.2535</c:v>
                </c:pt>
                <c:pt idx="52">
                  <c:v>106.2784</c:v>
                </c:pt>
                <c:pt idx="53">
                  <c:v>105.3034</c:v>
                </c:pt>
                <c:pt idx="54">
                  <c:v>104.3284</c:v>
                </c:pt>
                <c:pt idx="55">
                  <c:v>103.3533</c:v>
                </c:pt>
                <c:pt idx="56">
                  <c:v>102.3783</c:v>
                </c:pt>
                <c:pt idx="57">
                  <c:v>101.4033</c:v>
                </c:pt>
                <c:pt idx="58">
                  <c:v>100.4282</c:v>
                </c:pt>
                <c:pt idx="59">
                  <c:v>99.453199999999995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828616"/>
        <c:axId val="445829008"/>
      </c:lineChart>
      <c:catAx>
        <c:axId val="4458286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4582900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45829008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5828616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948923707930446E-2"/>
          <c:y val="0.85052999581859989"/>
          <c:w val="0.93674723755648293"/>
          <c:h val="0.149470004181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100.4</c:v>
                </c:pt>
                <c:pt idx="1">
                  <c:v>97.6</c:v>
                </c:pt>
                <c:pt idx="2">
                  <c:v>101.2</c:v>
                </c:pt>
                <c:pt idx="3">
                  <c:v>100.8</c:v>
                </c:pt>
                <c:pt idx="4">
                  <c:v>109</c:v>
                </c:pt>
                <c:pt idx="5">
                  <c:v>110.6</c:v>
                </c:pt>
                <c:pt idx="6">
                  <c:v>112</c:v>
                </c:pt>
                <c:pt idx="7">
                  <c:v>114</c:v>
                </c:pt>
                <c:pt idx="8">
                  <c:v>119.3</c:v>
                </c:pt>
                <c:pt idx="9">
                  <c:v>122.6</c:v>
                </c:pt>
                <c:pt idx="10">
                  <c:v>123.9</c:v>
                </c:pt>
                <c:pt idx="11">
                  <c:v>125</c:v>
                </c:pt>
                <c:pt idx="12">
                  <c:v>123.7</c:v>
                </c:pt>
                <c:pt idx="13">
                  <c:v>120.5</c:v>
                </c:pt>
                <c:pt idx="14">
                  <c:v>119.7</c:v>
                </c:pt>
                <c:pt idx="15">
                  <c:v>113.9</c:v>
                </c:pt>
                <c:pt idx="16">
                  <c:v>90.1</c:v>
                </c:pt>
                <c:pt idx="17">
                  <c:v>90.8</c:v>
                </c:pt>
                <c:pt idx="18">
                  <c:v>92.9</c:v>
                </c:pt>
                <c:pt idx="19">
                  <c:v>93</c:v>
                </c:pt>
                <c:pt idx="20">
                  <c:v>95</c:v>
                </c:pt>
                <c:pt idx="21">
                  <c:v>99.2</c:v>
                </c:pt>
                <c:pt idx="22">
                  <c:v>97.8</c:v>
                </c:pt>
                <c:pt idx="23">
                  <c:v>102.9</c:v>
                </c:pt>
                <c:pt idx="24">
                  <c:v>102</c:v>
                </c:pt>
                <c:pt idx="25">
                  <c:v>98.9</c:v>
                </c:pt>
                <c:pt idx="26">
                  <c:v>97.9</c:v>
                </c:pt>
                <c:pt idx="27">
                  <c:v>95.8</c:v>
                </c:pt>
                <c:pt idx="28">
                  <c:v>91.3</c:v>
                </c:pt>
                <c:pt idx="29">
                  <c:v>88</c:v>
                </c:pt>
                <c:pt idx="30">
                  <c:v>85.4</c:v>
                </c:pt>
                <c:pt idx="31">
                  <c:v>84.6</c:v>
                </c:pt>
                <c:pt idx="32">
                  <c:v>85.9</c:v>
                </c:pt>
                <c:pt idx="33">
                  <c:v>87.1</c:v>
                </c:pt>
                <c:pt idx="34">
                  <c:v>88.9</c:v>
                </c:pt>
                <c:pt idx="35">
                  <c:v>88.9</c:v>
                </c:pt>
                <c:pt idx="36">
                  <c:v>86.7</c:v>
                </c:pt>
                <c:pt idx="37">
                  <c:v>87.2</c:v>
                </c:pt>
                <c:pt idx="38">
                  <c:v>87.5</c:v>
                </c:pt>
                <c:pt idx="39">
                  <c:v>86.6</c:v>
                </c:pt>
                <c:pt idx="40">
                  <c:v>85.7</c:v>
                </c:pt>
                <c:pt idx="41">
                  <c:v>85.2</c:v>
                </c:pt>
                <c:pt idx="42">
                  <c:v>83.8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101.20380659999999</c:v>
                </c:pt>
                <c:pt idx="1">
                  <c:v>98.919319560000005</c:v>
                </c:pt>
                <c:pt idx="2">
                  <c:v>102.567983</c:v>
                </c:pt>
                <c:pt idx="3">
                  <c:v>97.427346470000003</c:v>
                </c:pt>
                <c:pt idx="4">
                  <c:v>105.8435681</c:v>
                </c:pt>
                <c:pt idx="5">
                  <c:v>110.3519438</c:v>
                </c:pt>
                <c:pt idx="6">
                  <c:v>110.0376914</c:v>
                </c:pt>
                <c:pt idx="7">
                  <c:v>114.4287004</c:v>
                </c:pt>
                <c:pt idx="8">
                  <c:v>116.93432730000001</c:v>
                </c:pt>
                <c:pt idx="9">
                  <c:v>119.119074</c:v>
                </c:pt>
                <c:pt idx="10">
                  <c:v>123.6221142</c:v>
                </c:pt>
                <c:pt idx="11">
                  <c:v>119.983458</c:v>
                </c:pt>
                <c:pt idx="12">
                  <c:v>120.3280029</c:v>
                </c:pt>
                <c:pt idx="13">
                  <c:v>118.2494853</c:v>
                </c:pt>
                <c:pt idx="14">
                  <c:v>113.8480758</c:v>
                </c:pt>
                <c:pt idx="15">
                  <c:v>114.1909105</c:v>
                </c:pt>
                <c:pt idx="16">
                  <c:v>100.0727863</c:v>
                </c:pt>
                <c:pt idx="17">
                  <c:v>102.8357773</c:v>
                </c:pt>
                <c:pt idx="18">
                  <c:v>102.5002811</c:v>
                </c:pt>
                <c:pt idx="19">
                  <c:v>105.5423469</c:v>
                </c:pt>
                <c:pt idx="20">
                  <c:v>109.67733560000001</c:v>
                </c:pt>
                <c:pt idx="21">
                  <c:v>112.4255435</c:v>
                </c:pt>
                <c:pt idx="22">
                  <c:v>115.54876059999999</c:v>
                </c:pt>
                <c:pt idx="23">
                  <c:v>117.7386317</c:v>
                </c:pt>
                <c:pt idx="24">
                  <c:v>115.91382830000001</c:v>
                </c:pt>
                <c:pt idx="25">
                  <c:v>112.5442872</c:v>
                </c:pt>
                <c:pt idx="26">
                  <c:v>110.65154130000001</c:v>
                </c:pt>
                <c:pt idx="27">
                  <c:v>108.8680858</c:v>
                </c:pt>
                <c:pt idx="28">
                  <c:v>102.7741059</c:v>
                </c:pt>
                <c:pt idx="29">
                  <c:v>98.461435280000003</c:v>
                </c:pt>
                <c:pt idx="30">
                  <c:v>99.489210889999995</c:v>
                </c:pt>
                <c:pt idx="31">
                  <c:v>100.3084222</c:v>
                </c:pt>
                <c:pt idx="32">
                  <c:v>101.92224400000001</c:v>
                </c:pt>
                <c:pt idx="33">
                  <c:v>103.8631701</c:v>
                </c:pt>
                <c:pt idx="34">
                  <c:v>108.8894457</c:v>
                </c:pt>
                <c:pt idx="35">
                  <c:v>108.80955609999999</c:v>
                </c:pt>
                <c:pt idx="36">
                  <c:v>108.18046</c:v>
                </c:pt>
                <c:pt idx="37">
                  <c:v>109.5417169</c:v>
                </c:pt>
                <c:pt idx="38">
                  <c:v>109.0970665</c:v>
                </c:pt>
                <c:pt idx="39">
                  <c:v>107.4928943</c:v>
                </c:pt>
                <c:pt idx="40">
                  <c:v>106.6137397</c:v>
                </c:pt>
                <c:pt idx="41">
                  <c:v>108.0873764</c:v>
                </c:pt>
                <c:pt idx="42">
                  <c:v>105.34992459999999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98.2</c:v>
                </c:pt>
                <c:pt idx="1">
                  <c:v>99.5</c:v>
                </c:pt>
                <c:pt idx="2">
                  <c:v>100.5</c:v>
                </c:pt>
                <c:pt idx="3">
                  <c:v>101.9</c:v>
                </c:pt>
                <c:pt idx="4">
                  <c:v>101.8</c:v>
                </c:pt>
                <c:pt idx="5">
                  <c:v>102.4</c:v>
                </c:pt>
                <c:pt idx="6">
                  <c:v>104.2</c:v>
                </c:pt>
                <c:pt idx="7">
                  <c:v>105.2</c:v>
                </c:pt>
                <c:pt idx="8">
                  <c:v>110.4</c:v>
                </c:pt>
                <c:pt idx="9">
                  <c:v>111.7</c:v>
                </c:pt>
                <c:pt idx="10">
                  <c:v>113.4</c:v>
                </c:pt>
                <c:pt idx="11">
                  <c:v>114.8</c:v>
                </c:pt>
                <c:pt idx="12">
                  <c:v>114.7</c:v>
                </c:pt>
                <c:pt idx="13">
                  <c:v>113.1</c:v>
                </c:pt>
                <c:pt idx="14">
                  <c:v>114.5</c:v>
                </c:pt>
                <c:pt idx="15">
                  <c:v>117.5</c:v>
                </c:pt>
                <c:pt idx="16">
                  <c:v>118.1</c:v>
                </c:pt>
                <c:pt idx="17">
                  <c:v>122.4</c:v>
                </c:pt>
                <c:pt idx="18">
                  <c:v>122.8</c:v>
                </c:pt>
                <c:pt idx="19">
                  <c:v>119.9</c:v>
                </c:pt>
                <c:pt idx="20">
                  <c:v>119.9</c:v>
                </c:pt>
                <c:pt idx="21">
                  <c:v>119</c:v>
                </c:pt>
                <c:pt idx="22">
                  <c:v>118.9</c:v>
                </c:pt>
                <c:pt idx="23">
                  <c:v>121.1</c:v>
                </c:pt>
                <c:pt idx="24">
                  <c:v>121.6</c:v>
                </c:pt>
                <c:pt idx="25">
                  <c:v>122</c:v>
                </c:pt>
                <c:pt idx="26">
                  <c:v>123.5</c:v>
                </c:pt>
                <c:pt idx="27">
                  <c:v>123.8</c:v>
                </c:pt>
                <c:pt idx="28">
                  <c:v>126.6</c:v>
                </c:pt>
                <c:pt idx="29">
                  <c:v>128.19999999999999</c:v>
                </c:pt>
                <c:pt idx="30">
                  <c:v>130</c:v>
                </c:pt>
                <c:pt idx="31">
                  <c:v>130.5</c:v>
                </c:pt>
                <c:pt idx="32">
                  <c:v>130.5</c:v>
                </c:pt>
                <c:pt idx="33">
                  <c:v>129.6</c:v>
                </c:pt>
                <c:pt idx="34">
                  <c:v>130</c:v>
                </c:pt>
                <c:pt idx="35">
                  <c:v>130.80000000000001</c:v>
                </c:pt>
                <c:pt idx="36">
                  <c:v>130.9</c:v>
                </c:pt>
                <c:pt idx="37">
                  <c:v>134</c:v>
                </c:pt>
                <c:pt idx="38">
                  <c:v>132.30000000000001</c:v>
                </c:pt>
                <c:pt idx="39">
                  <c:v>132.69999999999999</c:v>
                </c:pt>
                <c:pt idx="40">
                  <c:v>134.4</c:v>
                </c:pt>
                <c:pt idx="41">
                  <c:v>133.6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830576"/>
        <c:axId val="445830968"/>
      </c:lineChart>
      <c:catAx>
        <c:axId val="4458305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45830968"/>
        <c:crosses val="autoZero"/>
        <c:auto val="1"/>
        <c:lblAlgn val="ctr"/>
        <c:lblOffset val="100"/>
        <c:tickMarkSkip val="4"/>
        <c:noMultiLvlLbl val="0"/>
      </c:catAx>
      <c:valAx>
        <c:axId val="445830968"/>
        <c:scaling>
          <c:orientation val="minMax"/>
          <c:max val="140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445830576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 suhteessa Saksaan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100</c:v>
                </c:pt>
                <c:pt idx="1">
                  <c:v>103.2</c:v>
                </c:pt>
                <c:pt idx="2">
                  <c:v>102.4</c:v>
                </c:pt>
                <c:pt idx="3">
                  <c:v>109.3</c:v>
                </c:pt>
                <c:pt idx="4">
                  <c:v>102.2</c:v>
                </c:pt>
                <c:pt idx="5">
                  <c:v>101.3</c:v>
                </c:pt>
                <c:pt idx="6">
                  <c:v>103.1</c:v>
                </c:pt>
                <c:pt idx="7">
                  <c:v>102.2</c:v>
                </c:pt>
                <c:pt idx="8">
                  <c:v>105.7</c:v>
                </c:pt>
                <c:pt idx="9">
                  <c:v>104</c:v>
                </c:pt>
                <c:pt idx="10">
                  <c:v>103.4</c:v>
                </c:pt>
                <c:pt idx="11">
                  <c:v>106.9</c:v>
                </c:pt>
                <c:pt idx="12">
                  <c:v>103.7</c:v>
                </c:pt>
                <c:pt idx="13">
                  <c:v>101.8</c:v>
                </c:pt>
                <c:pt idx="14">
                  <c:v>106</c:v>
                </c:pt>
                <c:pt idx="15">
                  <c:v>98.9</c:v>
                </c:pt>
                <c:pt idx="16">
                  <c:v>102.5</c:v>
                </c:pt>
                <c:pt idx="17">
                  <c:v>107.8</c:v>
                </c:pt>
                <c:pt idx="18">
                  <c:v>111.2</c:v>
                </c:pt>
                <c:pt idx="19">
                  <c:v>107.1</c:v>
                </c:pt>
                <c:pt idx="20">
                  <c:v>113</c:v>
                </c:pt>
                <c:pt idx="21">
                  <c:v>112</c:v>
                </c:pt>
                <c:pt idx="22">
                  <c:v>109.2</c:v>
                </c:pt>
                <c:pt idx="23">
                  <c:v>108.6</c:v>
                </c:pt>
                <c:pt idx="24">
                  <c:v>112.7</c:v>
                </c:pt>
                <c:pt idx="25">
                  <c:v>114.9</c:v>
                </c:pt>
                <c:pt idx="26">
                  <c:v>119.6</c:v>
                </c:pt>
                <c:pt idx="27">
                  <c:v>118.3</c:v>
                </c:pt>
                <c:pt idx="28">
                  <c:v>128.5</c:v>
                </c:pt>
                <c:pt idx="29">
                  <c:v>134</c:v>
                </c:pt>
                <c:pt idx="30">
                  <c:v>135</c:v>
                </c:pt>
                <c:pt idx="31">
                  <c:v>129.4</c:v>
                </c:pt>
                <c:pt idx="32">
                  <c:v>127.6</c:v>
                </c:pt>
                <c:pt idx="33">
                  <c:v>124.6</c:v>
                </c:pt>
                <c:pt idx="34">
                  <c:v>118.3</c:v>
                </c:pt>
                <c:pt idx="35">
                  <c:v>119.9</c:v>
                </c:pt>
                <c:pt idx="36">
                  <c:v>119.9</c:v>
                </c:pt>
                <c:pt idx="37">
                  <c:v>119.7</c:v>
                </c:pt>
                <c:pt idx="38">
                  <c:v>118.8</c:v>
                </c:pt>
                <c:pt idx="39">
                  <c:v>120.2</c:v>
                </c:pt>
                <c:pt idx="40" formatCode="General">
                  <c:v>121.4</c:v>
                </c:pt>
                <c:pt idx="41" formatCode="General">
                  <c:v>118.2</c:v>
                </c:pt>
                <c:pt idx="42" formatCode="General">
                  <c:v>123.4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Suomi suhteessa Ruotsiin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</c:v>
                </c:pt>
                <c:pt idx="1">
                  <c:v>104.6</c:v>
                </c:pt>
                <c:pt idx="2">
                  <c:v>104.1</c:v>
                </c:pt>
                <c:pt idx="3">
                  <c:v>111.2</c:v>
                </c:pt>
                <c:pt idx="4">
                  <c:v>109</c:v>
                </c:pt>
                <c:pt idx="5">
                  <c:v>106.7</c:v>
                </c:pt>
                <c:pt idx="6">
                  <c:v>107.8</c:v>
                </c:pt>
                <c:pt idx="7">
                  <c:v>103.5</c:v>
                </c:pt>
                <c:pt idx="8">
                  <c:v>106.7</c:v>
                </c:pt>
                <c:pt idx="9">
                  <c:v>105.7</c:v>
                </c:pt>
                <c:pt idx="10">
                  <c:v>100.6</c:v>
                </c:pt>
                <c:pt idx="11">
                  <c:v>106.7</c:v>
                </c:pt>
                <c:pt idx="12">
                  <c:v>103.8</c:v>
                </c:pt>
                <c:pt idx="13">
                  <c:v>99.7</c:v>
                </c:pt>
                <c:pt idx="14">
                  <c:v>104.6</c:v>
                </c:pt>
                <c:pt idx="15">
                  <c:v>100.4</c:v>
                </c:pt>
                <c:pt idx="16">
                  <c:v>110.4</c:v>
                </c:pt>
                <c:pt idx="17">
                  <c:v>108.8</c:v>
                </c:pt>
                <c:pt idx="18">
                  <c:v>107.3</c:v>
                </c:pt>
                <c:pt idx="19">
                  <c:v>101.4</c:v>
                </c:pt>
                <c:pt idx="20">
                  <c:v>115.1</c:v>
                </c:pt>
                <c:pt idx="21">
                  <c:v>114</c:v>
                </c:pt>
                <c:pt idx="22">
                  <c:v>110.4</c:v>
                </c:pt>
                <c:pt idx="23">
                  <c:v>113.8</c:v>
                </c:pt>
                <c:pt idx="24">
                  <c:v>117.8</c:v>
                </c:pt>
                <c:pt idx="25">
                  <c:v>116.5</c:v>
                </c:pt>
                <c:pt idx="26">
                  <c:v>119.7</c:v>
                </c:pt>
                <c:pt idx="27">
                  <c:v>119</c:v>
                </c:pt>
                <c:pt idx="28">
                  <c:v>122.3</c:v>
                </c:pt>
                <c:pt idx="29">
                  <c:v>130</c:v>
                </c:pt>
                <c:pt idx="30">
                  <c:v>130.9</c:v>
                </c:pt>
                <c:pt idx="31">
                  <c:v>126.4</c:v>
                </c:pt>
                <c:pt idx="32">
                  <c:v>130.9</c:v>
                </c:pt>
                <c:pt idx="33">
                  <c:v>120.4</c:v>
                </c:pt>
                <c:pt idx="34">
                  <c:v>119.3</c:v>
                </c:pt>
                <c:pt idx="35">
                  <c:v>119.3</c:v>
                </c:pt>
                <c:pt idx="36">
                  <c:v>118.4</c:v>
                </c:pt>
                <c:pt idx="37">
                  <c:v>120.7</c:v>
                </c:pt>
                <c:pt idx="38">
                  <c:v>115.4</c:v>
                </c:pt>
                <c:pt idx="39">
                  <c:v>121.2</c:v>
                </c:pt>
                <c:pt idx="40" formatCode="General">
                  <c:v>123.6</c:v>
                </c:pt>
                <c:pt idx="41" formatCode="General">
                  <c:v>123.1</c:v>
                </c:pt>
                <c:pt idx="42" formatCode="General">
                  <c:v>127.9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831752"/>
        <c:axId val="445832144"/>
      </c:lineChart>
      <c:catAx>
        <c:axId val="4458317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44583214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5832144"/>
        <c:scaling>
          <c:orientation val="minMax"/>
          <c:max val="140"/>
          <c:min val="9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445831752"/>
        <c:crosses val="autoZero"/>
        <c:crossBetween val="between"/>
        <c:majorUnit val="5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200" b="1" baseline="0"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45832928"/>
        <c:axId val="445833320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32928"/>
        <c:axId val="445833320"/>
      </c:lineChart>
      <c:catAx>
        <c:axId val="44583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5833320"/>
        <c:crosses val="autoZero"/>
        <c:auto val="1"/>
        <c:lblAlgn val="ctr"/>
        <c:lblOffset val="100"/>
        <c:noMultiLvlLbl val="0"/>
      </c:catAx>
      <c:valAx>
        <c:axId val="44583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583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1.7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1.4</c:v>
                </c:pt>
                <c:pt idx="6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1.8</c:v>
                </c:pt>
                <c:pt idx="1">
                  <c:v>1.9</c:v>
                </c:pt>
                <c:pt idx="2">
                  <c:v>1.6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-3.9</c:v>
                </c:pt>
                <c:pt idx="1">
                  <c:v>-0.1</c:v>
                </c:pt>
                <c:pt idx="2">
                  <c:v>1.5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2.5</c:v>
                </c:pt>
                <c:pt idx="1">
                  <c:v>2.6</c:v>
                </c:pt>
                <c:pt idx="2">
                  <c:v>2.5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-2.8</c:v>
                </c:pt>
                <c:pt idx="1">
                  <c:v>-1</c:v>
                </c:pt>
                <c:pt idx="2">
                  <c:v>1.2</c:v>
                </c:pt>
                <c:pt idx="3">
                  <c:v>2</c:v>
                </c:pt>
                <c:pt idx="4">
                  <c:v>2.5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6.8</c:v>
                </c:pt>
                <c:pt idx="1">
                  <c:v>6.5</c:v>
                </c:pt>
                <c:pt idx="2">
                  <c:v>6.3</c:v>
                </c:pt>
                <c:pt idx="3">
                  <c:v>6.2</c:v>
                </c:pt>
                <c:pt idx="4">
                  <c:v>6</c:v>
                </c:pt>
                <c:pt idx="5">
                  <c:v>6</c:v>
                </c:pt>
                <c:pt idx="6">
                  <c:v>5.6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7.5</c:v>
                </c:pt>
                <c:pt idx="1">
                  <c:v>7.8</c:v>
                </c:pt>
                <c:pt idx="2">
                  <c:v>7.9</c:v>
                </c:pt>
                <c:pt idx="3">
                  <c:v>7.6</c:v>
                </c:pt>
                <c:pt idx="4">
                  <c:v>7.7</c:v>
                </c:pt>
                <c:pt idx="5">
                  <c:v>7.7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3376192"/>
        <c:axId val="233377760"/>
      </c:barChart>
      <c:catAx>
        <c:axId val="23337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233377760"/>
        <c:crosses val="autoZero"/>
        <c:auto val="1"/>
        <c:lblAlgn val="ctr"/>
        <c:lblOffset val="100"/>
        <c:tickLblSkip val="1"/>
        <c:noMultiLvlLbl val="0"/>
      </c:catAx>
      <c:valAx>
        <c:axId val="233377760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3376192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445834104"/>
        <c:axId val="445834496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834104"/>
        <c:axId val="445834496"/>
      </c:lineChart>
      <c:catAx>
        <c:axId val="445834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5834496"/>
        <c:crosses val="autoZero"/>
        <c:auto val="1"/>
        <c:lblAlgn val="ctr"/>
        <c:lblOffset val="100"/>
        <c:noMultiLvlLbl val="0"/>
      </c:catAx>
      <c:valAx>
        <c:axId val="44583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583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448610712"/>
        <c:axId val="448611104"/>
      </c:barChart>
      <c:catAx>
        <c:axId val="448610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1104"/>
        <c:crosses val="autoZero"/>
        <c:auto val="1"/>
        <c:lblAlgn val="ctr"/>
        <c:lblOffset val="100"/>
        <c:noMultiLvlLbl val="0"/>
      </c:catAx>
      <c:valAx>
        <c:axId val="44861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624678054568E-2"/>
          <c:y val="6.6671680734985278E-2"/>
          <c:w val="0.94506278429195678"/>
          <c:h val="0.89898580825817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dLbl>
              <c:idx val="14"/>
              <c:layout>
                <c:manualLayout>
                  <c:x val="-9.8005327350745278E-17"/>
                  <c:y val="-7.0536138897406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Taul1!$A$2:$A$17</c:f>
              <c:strCache>
                <c:ptCount val="16"/>
                <c:pt idx="0">
                  <c:v>Suomi</c:v>
                </c:pt>
                <c:pt idx="1">
                  <c:v>Ruotsi</c:v>
                </c:pt>
                <c:pt idx="2">
                  <c:v>Belgia</c:v>
                </c:pt>
                <c:pt idx="3">
                  <c:v>Tanska</c:v>
                </c:pt>
                <c:pt idx="4">
                  <c:v>Alankomaat</c:v>
                </c:pt>
                <c:pt idx="5">
                  <c:v>Itävalta</c:v>
                </c:pt>
                <c:pt idx="6">
                  <c:v>Italia</c:v>
                </c:pt>
                <c:pt idx="7">
                  <c:v>Euroalue</c:v>
                </c:pt>
                <c:pt idx="8">
                  <c:v>EU</c:v>
                </c:pt>
                <c:pt idx="9">
                  <c:v>Espanja</c:v>
                </c:pt>
                <c:pt idx="10">
                  <c:v>Portugali</c:v>
                </c:pt>
                <c:pt idx="11">
                  <c:v>Saksa</c:v>
                </c:pt>
                <c:pt idx="12">
                  <c:v>Ranska</c:v>
                </c:pt>
                <c:pt idx="13">
                  <c:v>Iso-Britannia</c:v>
                </c:pt>
                <c:pt idx="14">
                  <c:v>Puola</c:v>
                </c:pt>
                <c:pt idx="15">
                  <c:v>Kreikka</c:v>
                </c:pt>
              </c:strCache>
            </c:strRef>
          </c:cat>
          <c:val>
            <c:numRef>
              <c:f>Taul1!$B$2:$B$17</c:f>
              <c:numCache>
                <c:formatCode>General</c:formatCode>
                <c:ptCount val="16"/>
                <c:pt idx="0">
                  <c:v>18.5</c:v>
                </c:pt>
                <c:pt idx="1">
                  <c:v>17.7</c:v>
                </c:pt>
                <c:pt idx="2">
                  <c:v>17.600000000000001</c:v>
                </c:pt>
                <c:pt idx="3">
                  <c:v>14.8</c:v>
                </c:pt>
                <c:pt idx="4">
                  <c:v>13.4</c:v>
                </c:pt>
                <c:pt idx="5">
                  <c:v>12.7</c:v>
                </c:pt>
                <c:pt idx="6">
                  <c:v>11.9</c:v>
                </c:pt>
                <c:pt idx="7">
                  <c:v>11.8</c:v>
                </c:pt>
                <c:pt idx="8">
                  <c:v>11.6</c:v>
                </c:pt>
                <c:pt idx="9">
                  <c:v>10.1</c:v>
                </c:pt>
                <c:pt idx="10">
                  <c:v>9.9</c:v>
                </c:pt>
                <c:pt idx="11">
                  <c:v>8.9</c:v>
                </c:pt>
                <c:pt idx="12">
                  <c:v>7.1</c:v>
                </c:pt>
                <c:pt idx="13">
                  <c:v>1.1000000000000001</c:v>
                </c:pt>
                <c:pt idx="14">
                  <c:v>-0.7</c:v>
                </c:pt>
                <c:pt idx="15">
                  <c:v>-3.2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611888"/>
        <c:axId val="448612280"/>
      </c:barChart>
      <c:catAx>
        <c:axId val="44861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2280"/>
        <c:crosses val="autoZero"/>
        <c:auto val="1"/>
        <c:lblAlgn val="ctr"/>
        <c:lblOffset val="100"/>
        <c:noMultiLvlLbl val="0"/>
      </c:catAx>
      <c:valAx>
        <c:axId val="448612280"/>
        <c:scaling>
          <c:orientation val="minMax"/>
          <c:max val="2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1888"/>
        <c:crosses val="autoZero"/>
        <c:crossBetween val="between"/>
        <c:majorUnit val="2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Taul1!$A$2:$A$29</c:f>
              <c:strCache>
                <c:ptCount val="28"/>
                <c:pt idx="0">
                  <c:v>Ruotsi</c:v>
                </c:pt>
                <c:pt idx="1">
                  <c:v>Belgia</c:v>
                </c:pt>
                <c:pt idx="2">
                  <c:v>Tanska</c:v>
                </c:pt>
                <c:pt idx="3">
                  <c:v>Saksa</c:v>
                </c:pt>
                <c:pt idx="4">
                  <c:v>Ranska</c:v>
                </c:pt>
                <c:pt idx="5">
                  <c:v>Suomi</c:v>
                </c:pt>
                <c:pt idx="6">
                  <c:v>Itävalta</c:v>
                </c:pt>
                <c:pt idx="7">
                  <c:v>Euroalue</c:v>
                </c:pt>
                <c:pt idx="8">
                  <c:v>Alankomaat</c:v>
                </c:pt>
                <c:pt idx="9">
                  <c:v>Irlanti</c:v>
                </c:pt>
                <c:pt idx="10">
                  <c:v>Italia</c:v>
                </c:pt>
                <c:pt idx="11">
                  <c:v>EU</c:v>
                </c:pt>
                <c:pt idx="12">
                  <c:v>Espanja</c:v>
                </c:pt>
                <c:pt idx="13">
                  <c:v>Iso-Britannia</c:v>
                </c:pt>
                <c:pt idx="14">
                  <c:v>Kreikka</c:v>
                </c:pt>
                <c:pt idx="15">
                  <c:v>Slovenia</c:v>
                </c:pt>
                <c:pt idx="16">
                  <c:v>Portugali</c:v>
                </c:pt>
                <c:pt idx="17">
                  <c:v>Kypros</c:v>
                </c:pt>
                <c:pt idx="18">
                  <c:v>Tšekki</c:v>
                </c:pt>
                <c:pt idx="19">
                  <c:v>Viro</c:v>
                </c:pt>
                <c:pt idx="20">
                  <c:v>Slovakia</c:v>
                </c:pt>
                <c:pt idx="21">
                  <c:v>Kroatia</c:v>
                </c:pt>
                <c:pt idx="22">
                  <c:v>Unkari</c:v>
                </c:pt>
                <c:pt idx="23">
                  <c:v>Puola</c:v>
                </c:pt>
                <c:pt idx="24">
                  <c:v>Latvia</c:v>
                </c:pt>
                <c:pt idx="25">
                  <c:v>Liettua</c:v>
                </c:pt>
                <c:pt idx="26">
                  <c:v>Romania</c:v>
                </c:pt>
                <c:pt idx="27">
                  <c:v>Bulgaria</c:v>
                </c:pt>
              </c:strCache>
            </c:strRef>
          </c:cat>
          <c:val>
            <c:numRef>
              <c:f>Taul1!$B$2:$B$29</c:f>
              <c:numCache>
                <c:formatCode>General</c:formatCode>
                <c:ptCount val="28"/>
                <c:pt idx="0">
                  <c:v>42.5</c:v>
                </c:pt>
                <c:pt idx="1">
                  <c:v>41.5</c:v>
                </c:pt>
                <c:pt idx="2">
                  <c:v>40.6</c:v>
                </c:pt>
                <c:pt idx="3">
                  <c:v>38.5</c:v>
                </c:pt>
                <c:pt idx="4">
                  <c:v>37</c:v>
                </c:pt>
                <c:pt idx="5">
                  <c:v>36.299999999999997</c:v>
                </c:pt>
                <c:pt idx="6">
                  <c:v>35.6</c:v>
                </c:pt>
                <c:pt idx="7">
                  <c:v>33.200000000000003</c:v>
                </c:pt>
                <c:pt idx="8">
                  <c:v>31.9</c:v>
                </c:pt>
                <c:pt idx="9">
                  <c:v>30.9</c:v>
                </c:pt>
                <c:pt idx="10">
                  <c:v>27.5</c:v>
                </c:pt>
                <c:pt idx="11">
                  <c:v>27.3</c:v>
                </c:pt>
                <c:pt idx="12">
                  <c:v>23.4</c:v>
                </c:pt>
                <c:pt idx="13">
                  <c:v>22.9</c:v>
                </c:pt>
                <c:pt idx="14">
                  <c:v>14.7</c:v>
                </c:pt>
                <c:pt idx="15">
                  <c:v>14.6</c:v>
                </c:pt>
                <c:pt idx="16">
                  <c:v>12.4</c:v>
                </c:pt>
                <c:pt idx="17">
                  <c:v>11.8</c:v>
                </c:pt>
                <c:pt idx="18">
                  <c:v>10.199999999999999</c:v>
                </c:pt>
                <c:pt idx="19">
                  <c:v>9.3000000000000007</c:v>
                </c:pt>
                <c:pt idx="20">
                  <c:v>9.1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7.4</c:v>
                </c:pt>
                <c:pt idx="24">
                  <c:v>6.5</c:v>
                </c:pt>
                <c:pt idx="25">
                  <c:v>6.3</c:v>
                </c:pt>
                <c:pt idx="26">
                  <c:v>4.5</c:v>
                </c:pt>
                <c:pt idx="2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613064"/>
        <c:axId val="448613456"/>
      </c:barChart>
      <c:catAx>
        <c:axId val="44861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3456"/>
        <c:crosses val="autoZero"/>
        <c:auto val="1"/>
        <c:lblAlgn val="ctr"/>
        <c:lblOffset val="100"/>
        <c:noMultiLvlLbl val="0"/>
      </c:catAx>
      <c:valAx>
        <c:axId val="448613456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Sveitsi*</c:v>
                </c:pt>
                <c:pt idx="2">
                  <c:v>Belgia</c:v>
                </c:pt>
                <c:pt idx="3">
                  <c:v>Tanska</c:v>
                </c:pt>
                <c:pt idx="4">
                  <c:v>Ruotsi</c:v>
                </c:pt>
                <c:pt idx="5">
                  <c:v>Saksa</c:v>
                </c:pt>
                <c:pt idx="6">
                  <c:v>Ranska</c:v>
                </c:pt>
                <c:pt idx="7">
                  <c:v>Suomi</c:v>
                </c:pt>
                <c:pt idx="8">
                  <c:v>Australia*</c:v>
                </c:pt>
                <c:pt idx="9">
                  <c:v>Alankomaat</c:v>
                </c:pt>
                <c:pt idx="10">
                  <c:v>Itävalta</c:v>
                </c:pt>
                <c:pt idx="11">
                  <c:v>Irlanti</c:v>
                </c:pt>
                <c:pt idx="12">
                  <c:v>Luxemburg</c:v>
                </c:pt>
                <c:pt idx="13">
                  <c:v>Italia</c:v>
                </c:pt>
                <c:pt idx="14">
                  <c:v>USA *</c:v>
                </c:pt>
                <c:pt idx="15">
                  <c:v>Kanada*</c:v>
                </c:pt>
                <c:pt idx="16">
                  <c:v>Espanja</c:v>
                </c:pt>
                <c:pt idx="17">
                  <c:v>Iso-Britannia</c:v>
                </c:pt>
                <c:pt idx="18">
                  <c:v>Japani*</c:v>
                </c:pt>
                <c:pt idx="19">
                  <c:v>Uusi Seelanti*</c:v>
                </c:pt>
                <c:pt idx="20">
                  <c:v>Singapore*</c:v>
                </c:pt>
                <c:pt idx="21">
                  <c:v>Israel*</c:v>
                </c:pt>
                <c:pt idx="22">
                  <c:v>Etelä-Korea*</c:v>
                </c:pt>
                <c:pt idx="23">
                  <c:v>Slovenia</c:v>
                </c:pt>
                <c:pt idx="24">
                  <c:v>Kreikka</c:v>
                </c:pt>
                <c:pt idx="25">
                  <c:v>Argentiina*</c:v>
                </c:pt>
                <c:pt idx="26">
                  <c:v>Cypros</c:v>
                </c:pt>
                <c:pt idx="27">
                  <c:v>Malta</c:v>
                </c:pt>
                <c:pt idx="28">
                  <c:v>Portugali</c:v>
                </c:pt>
                <c:pt idx="29">
                  <c:v>Slovakia</c:v>
                </c:pt>
                <c:pt idx="30">
                  <c:v>Viro</c:v>
                </c:pt>
                <c:pt idx="31">
                  <c:v>Tšekin tasavalta</c:v>
                </c:pt>
                <c:pt idx="32">
                  <c:v>Puola</c:v>
                </c:pt>
                <c:pt idx="33">
                  <c:v>Brasilia*</c:v>
                </c:pt>
                <c:pt idx="34">
                  <c:v>Unkari</c:v>
                </c:pt>
                <c:pt idx="35">
                  <c:v>Taiwan*</c:v>
                </c:pt>
                <c:pt idx="36">
                  <c:v>Liettua</c:v>
                </c:pt>
                <c:pt idx="37">
                  <c:v>Latvia</c:v>
                </c:pt>
                <c:pt idx="38">
                  <c:v>Meksiko*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Filippiinit*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63.8</c:v>
                </c:pt>
                <c:pt idx="1">
                  <c:v>47.4</c:v>
                </c:pt>
                <c:pt idx="2">
                  <c:v>44.1</c:v>
                </c:pt>
                <c:pt idx="3">
                  <c:v>42.1</c:v>
                </c:pt>
                <c:pt idx="4">
                  <c:v>41.8</c:v>
                </c:pt>
                <c:pt idx="5">
                  <c:v>37.1</c:v>
                </c:pt>
                <c:pt idx="6">
                  <c:v>37</c:v>
                </c:pt>
                <c:pt idx="7">
                  <c:v>35.9</c:v>
                </c:pt>
                <c:pt idx="8">
                  <c:v>35.299999999999997</c:v>
                </c:pt>
                <c:pt idx="9">
                  <c:v>35.200000000000003</c:v>
                </c:pt>
                <c:pt idx="10">
                  <c:v>34.9</c:v>
                </c:pt>
                <c:pt idx="11">
                  <c:v>32.1</c:v>
                </c:pt>
                <c:pt idx="12">
                  <c:v>32</c:v>
                </c:pt>
                <c:pt idx="13">
                  <c:v>28</c:v>
                </c:pt>
                <c:pt idx="14">
                  <c:v>27.3</c:v>
                </c:pt>
                <c:pt idx="15">
                  <c:v>27.2</c:v>
                </c:pt>
                <c:pt idx="16">
                  <c:v>23.5</c:v>
                </c:pt>
                <c:pt idx="17">
                  <c:v>22.6</c:v>
                </c:pt>
                <c:pt idx="18">
                  <c:v>21.8</c:v>
                </c:pt>
                <c:pt idx="19">
                  <c:v>19.399999999999999</c:v>
                </c:pt>
                <c:pt idx="20">
                  <c:v>18</c:v>
                </c:pt>
                <c:pt idx="21">
                  <c:v>16.7</c:v>
                </c:pt>
                <c:pt idx="22">
                  <c:v>16.5</c:v>
                </c:pt>
                <c:pt idx="23">
                  <c:v>15.8</c:v>
                </c:pt>
                <c:pt idx="24">
                  <c:v>15.6</c:v>
                </c:pt>
                <c:pt idx="25">
                  <c:v>15</c:v>
                </c:pt>
                <c:pt idx="26">
                  <c:v>14.8</c:v>
                </c:pt>
                <c:pt idx="27">
                  <c:v>11.8</c:v>
                </c:pt>
                <c:pt idx="28">
                  <c:v>10.7</c:v>
                </c:pt>
                <c:pt idx="29">
                  <c:v>10.1</c:v>
                </c:pt>
                <c:pt idx="30">
                  <c:v>9.8000000000000007</c:v>
                </c:pt>
                <c:pt idx="31">
                  <c:v>9.6</c:v>
                </c:pt>
                <c:pt idx="32">
                  <c:v>8.4</c:v>
                </c:pt>
                <c:pt idx="33">
                  <c:v>8</c:v>
                </c:pt>
                <c:pt idx="34">
                  <c:v>7.7</c:v>
                </c:pt>
                <c:pt idx="35">
                  <c:v>7</c:v>
                </c:pt>
                <c:pt idx="36">
                  <c:v>6.3</c:v>
                </c:pt>
                <c:pt idx="37">
                  <c:v>6.2</c:v>
                </c:pt>
                <c:pt idx="38">
                  <c:v>5.0999999999999996</c:v>
                </c:pt>
                <c:pt idx="39">
                  <c:v>4.7</c:v>
                </c:pt>
                <c:pt idx="40">
                  <c:v>3.6</c:v>
                </c:pt>
                <c:pt idx="4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8614240"/>
        <c:axId val="448614632"/>
      </c:barChart>
      <c:catAx>
        <c:axId val="44861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448614632"/>
        <c:crosses val="autoZero"/>
        <c:auto val="1"/>
        <c:lblAlgn val="ctr"/>
        <c:lblOffset val="100"/>
        <c:noMultiLvlLbl val="0"/>
      </c:catAx>
      <c:valAx>
        <c:axId val="448614632"/>
        <c:scaling>
          <c:orientation val="minMax"/>
          <c:max val="6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</a:t>
                </a:r>
              </a:p>
            </c:rich>
          </c:tx>
          <c:layout>
            <c:manualLayout>
              <c:xMode val="edge"/>
              <c:yMode val="edge"/>
              <c:x val="8.5897119525612256E-2"/>
              <c:y val="0.952588464938653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4861424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600" baseline="0"/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Taul1!$A$2:$A$31</c:f>
              <c:strCache>
                <c:ptCount val="30"/>
                <c:pt idx="0">
                  <c:v>Suomi</c:v>
                </c:pt>
                <c:pt idx="1">
                  <c:v>Italia</c:v>
                </c:pt>
                <c:pt idx="2">
                  <c:v>Ranska</c:v>
                </c:pt>
                <c:pt idx="3">
                  <c:v>Irlanti</c:v>
                </c:pt>
                <c:pt idx="4">
                  <c:v>Ruotsi</c:v>
                </c:pt>
                <c:pt idx="5">
                  <c:v>Norja</c:v>
                </c:pt>
                <c:pt idx="6">
                  <c:v>Belgia</c:v>
                </c:pt>
                <c:pt idx="7">
                  <c:v>Tanska</c:v>
                </c:pt>
                <c:pt idx="8">
                  <c:v>Espanja</c:v>
                </c:pt>
                <c:pt idx="9">
                  <c:v>Kypros</c:v>
                </c:pt>
                <c:pt idx="10">
                  <c:v>Liettua</c:v>
                </c:pt>
                <c:pt idx="11">
                  <c:v>Kreikka</c:v>
                </c:pt>
                <c:pt idx="12">
                  <c:v>Malta</c:v>
                </c:pt>
                <c:pt idx="13">
                  <c:v>Kroatia</c:v>
                </c:pt>
                <c:pt idx="14">
                  <c:v>Latvia</c:v>
                </c:pt>
                <c:pt idx="15">
                  <c:v>Slovakia</c:v>
                </c:pt>
                <c:pt idx="16">
                  <c:v>EU28</c:v>
                </c:pt>
                <c:pt idx="17">
                  <c:v>Viro</c:v>
                </c:pt>
                <c:pt idx="18">
                  <c:v>Itävalta</c:v>
                </c:pt>
                <c:pt idx="19">
                  <c:v>Hollanti</c:v>
                </c:pt>
                <c:pt idx="20">
                  <c:v>Bulgaria</c:v>
                </c:pt>
                <c:pt idx="21">
                  <c:v>Puola</c:v>
                </c:pt>
                <c:pt idx="22">
                  <c:v>Tsekki</c:v>
                </c:pt>
                <c:pt idx="23">
                  <c:v>Unkari</c:v>
                </c:pt>
                <c:pt idx="24">
                  <c:v>Slovenia</c:v>
                </c:pt>
                <c:pt idx="25">
                  <c:v>Saksa</c:v>
                </c:pt>
                <c:pt idx="26">
                  <c:v>Portugali</c:v>
                </c:pt>
                <c:pt idx="27">
                  <c:v>Romania</c:v>
                </c:pt>
                <c:pt idx="28">
                  <c:v>Iso-Britannia</c:v>
                </c:pt>
                <c:pt idx="29">
                  <c:v>Luxemburg</c:v>
                </c:pt>
              </c:strCache>
            </c:strRef>
          </c:cat>
          <c:val>
            <c:numRef>
              <c:f>Taul1!$B$2:$B$31</c:f>
              <c:numCache>
                <c:formatCode>General</c:formatCode>
                <c:ptCount val="30"/>
                <c:pt idx="0">
                  <c:v>37.4</c:v>
                </c:pt>
                <c:pt idx="1">
                  <c:v>37.6</c:v>
                </c:pt>
                <c:pt idx="2">
                  <c:v>38</c:v>
                </c:pt>
                <c:pt idx="3">
                  <c:v>38.1</c:v>
                </c:pt>
                <c:pt idx="4">
                  <c:v>38.4</c:v>
                </c:pt>
                <c:pt idx="5">
                  <c:v>38.4</c:v>
                </c:pt>
                <c:pt idx="6">
                  <c:v>38.5</c:v>
                </c:pt>
                <c:pt idx="7">
                  <c:v>38.5</c:v>
                </c:pt>
                <c:pt idx="8">
                  <c:v>38.9</c:v>
                </c:pt>
                <c:pt idx="9">
                  <c:v>39</c:v>
                </c:pt>
                <c:pt idx="10">
                  <c:v>39.1</c:v>
                </c:pt>
                <c:pt idx="11">
                  <c:v>39.299999999999997</c:v>
                </c:pt>
                <c:pt idx="12">
                  <c:v>39.299999999999997</c:v>
                </c:pt>
                <c:pt idx="13">
                  <c:v>39.4</c:v>
                </c:pt>
                <c:pt idx="14">
                  <c:v>39.5</c:v>
                </c:pt>
                <c:pt idx="15">
                  <c:v>39.5</c:v>
                </c:pt>
                <c:pt idx="16">
                  <c:v>39.5</c:v>
                </c:pt>
                <c:pt idx="17">
                  <c:v>39.700000000000003</c:v>
                </c:pt>
                <c:pt idx="18">
                  <c:v>39.799999999999997</c:v>
                </c:pt>
                <c:pt idx="19">
                  <c:v>39.9</c:v>
                </c:pt>
                <c:pt idx="20">
                  <c:v>40.1</c:v>
                </c:pt>
                <c:pt idx="21">
                  <c:v>40.1</c:v>
                </c:pt>
                <c:pt idx="22">
                  <c:v>40.200000000000003</c:v>
                </c:pt>
                <c:pt idx="23">
                  <c:v>40.200000000000003</c:v>
                </c:pt>
                <c:pt idx="24">
                  <c:v>40.299999999999997</c:v>
                </c:pt>
                <c:pt idx="25">
                  <c:v>40.299999999999997</c:v>
                </c:pt>
                <c:pt idx="26">
                  <c:v>40.4</c:v>
                </c:pt>
                <c:pt idx="27">
                  <c:v>40.700000000000003</c:v>
                </c:pt>
                <c:pt idx="28">
                  <c:v>40.9</c:v>
                </c:pt>
                <c:pt idx="29">
                  <c:v>41.3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69"/>
        <c:axId val="448615416"/>
        <c:axId val="448615808"/>
      </c:barChart>
      <c:catAx>
        <c:axId val="44861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5808"/>
        <c:crosses val="autoZero"/>
        <c:auto val="1"/>
        <c:lblAlgn val="ctr"/>
        <c:lblOffset val="100"/>
        <c:noMultiLvlLbl val="0"/>
      </c:catAx>
      <c:valAx>
        <c:axId val="448615808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861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616592"/>
        <c:axId val="448616984"/>
      </c:scatterChart>
      <c:valAx>
        <c:axId val="448616592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48616984"/>
        <c:crosses val="autoZero"/>
        <c:crossBetween val="midCat"/>
      </c:valAx>
      <c:valAx>
        <c:axId val="448616984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448616592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617768"/>
        <c:axId val="448924024"/>
      </c:scatterChart>
      <c:valAx>
        <c:axId val="448617768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448924024"/>
        <c:crosses val="autoZero"/>
        <c:crossBetween val="midCat"/>
      </c:valAx>
      <c:valAx>
        <c:axId val="448924024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61776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283899.99999999994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282482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48924808"/>
        <c:axId val="448925200"/>
      </c:barChart>
      <c:catAx>
        <c:axId val="44892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925200"/>
        <c:crosses val="autoZero"/>
        <c:auto val="1"/>
        <c:lblAlgn val="ctr"/>
        <c:lblOffset val="100"/>
        <c:noMultiLvlLbl val="0"/>
      </c:catAx>
      <c:valAx>
        <c:axId val="4489252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924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40952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120874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15121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47660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8925984"/>
        <c:axId val="448926376"/>
      </c:barChart>
      <c:catAx>
        <c:axId val="44892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926376"/>
        <c:crosses val="autoZero"/>
        <c:auto val="1"/>
        <c:lblAlgn val="ctr"/>
        <c:lblOffset val="100"/>
        <c:noMultiLvlLbl val="0"/>
      </c:catAx>
      <c:valAx>
        <c:axId val="4489263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925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259534714859603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25548190118791E-2"/>
          <c:y val="3.9983586994919162E-2"/>
          <c:w val="0.90944536864325021"/>
          <c:h val="0.8046940546183892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data!$B$2:$B$133</c:f>
              <c:numCache>
                <c:formatCode>#,##0</c:formatCode>
                <c:ptCount val="132"/>
                <c:pt idx="0">
                  <c:v>722</c:v>
                </c:pt>
                <c:pt idx="1">
                  <c:v>689</c:v>
                </c:pt>
                <c:pt idx="2">
                  <c:v>678</c:v>
                </c:pt>
                <c:pt idx="3">
                  <c:v>615</c:v>
                </c:pt>
                <c:pt idx="4">
                  <c:v>595</c:v>
                </c:pt>
                <c:pt idx="5">
                  <c:v>551</c:v>
                </c:pt>
                <c:pt idx="6">
                  <c:v>496</c:v>
                </c:pt>
                <c:pt idx="7">
                  <c:v>468</c:v>
                </c:pt>
                <c:pt idx="8">
                  <c:v>562</c:v>
                </c:pt>
                <c:pt idx="9">
                  <c:v>606</c:v>
                </c:pt>
                <c:pt idx="10">
                  <c:v>606</c:v>
                </c:pt>
                <c:pt idx="11">
                  <c:v>606</c:v>
                </c:pt>
                <c:pt idx="12">
                  <c:v>606</c:v>
                </c:pt>
                <c:pt idx="13">
                  <c:v>606</c:v>
                </c:pt>
                <c:pt idx="14">
                  <c:v>606</c:v>
                </c:pt>
                <c:pt idx="15">
                  <c:v>634</c:v>
                </c:pt>
                <c:pt idx="16">
                  <c:v>639</c:v>
                </c:pt>
                <c:pt idx="17">
                  <c:v>683</c:v>
                </c:pt>
                <c:pt idx="18">
                  <c:v>694</c:v>
                </c:pt>
                <c:pt idx="19">
                  <c:v>689</c:v>
                </c:pt>
                <c:pt idx="20">
                  <c:v>672</c:v>
                </c:pt>
                <c:pt idx="21">
                  <c:v>645</c:v>
                </c:pt>
                <c:pt idx="22">
                  <c:v>634</c:v>
                </c:pt>
                <c:pt idx="23">
                  <c:v>584</c:v>
                </c:pt>
                <c:pt idx="24">
                  <c:v>562</c:v>
                </c:pt>
                <c:pt idx="25">
                  <c:v>562</c:v>
                </c:pt>
                <c:pt idx="26">
                  <c:v>590</c:v>
                </c:pt>
                <c:pt idx="27">
                  <c:v>623</c:v>
                </c:pt>
                <c:pt idx="28">
                  <c:v>617</c:v>
                </c:pt>
                <c:pt idx="29">
                  <c:v>590</c:v>
                </c:pt>
                <c:pt idx="30">
                  <c:v>573</c:v>
                </c:pt>
                <c:pt idx="31">
                  <c:v>562</c:v>
                </c:pt>
                <c:pt idx="32">
                  <c:v>573</c:v>
                </c:pt>
                <c:pt idx="33">
                  <c:v>579</c:v>
                </c:pt>
                <c:pt idx="34">
                  <c:v>579</c:v>
                </c:pt>
                <c:pt idx="35">
                  <c:v>612</c:v>
                </c:pt>
                <c:pt idx="36">
                  <c:v>689</c:v>
                </c:pt>
                <c:pt idx="37">
                  <c:v>761</c:v>
                </c:pt>
                <c:pt idx="38">
                  <c:v>838</c:v>
                </c:pt>
                <c:pt idx="39">
                  <c:v>915</c:v>
                </c:pt>
                <c:pt idx="40">
                  <c:v>1141</c:v>
                </c:pt>
                <c:pt idx="41">
                  <c:v>1174</c:v>
                </c:pt>
                <c:pt idx="42">
                  <c:v>1168</c:v>
                </c:pt>
                <c:pt idx="43">
                  <c:v>1185</c:v>
                </c:pt>
                <c:pt idx="44">
                  <c:v>1124</c:v>
                </c:pt>
                <c:pt idx="45">
                  <c:v>993</c:v>
                </c:pt>
                <c:pt idx="46">
                  <c:v>769</c:v>
                </c:pt>
                <c:pt idx="47">
                  <c:v>599</c:v>
                </c:pt>
                <c:pt idx="48">
                  <c:v>583</c:v>
                </c:pt>
                <c:pt idx="49">
                  <c:v>562</c:v>
                </c:pt>
                <c:pt idx="50">
                  <c:v>537</c:v>
                </c:pt>
                <c:pt idx="51">
                  <c:v>473</c:v>
                </c:pt>
                <c:pt idx="52">
                  <c:v>435</c:v>
                </c:pt>
                <c:pt idx="53">
                  <c:v>411</c:v>
                </c:pt>
                <c:pt idx="54">
                  <c:v>492</c:v>
                </c:pt>
                <c:pt idx="55">
                  <c:v>548</c:v>
                </c:pt>
                <c:pt idx="56">
                  <c:v>585</c:v>
                </c:pt>
                <c:pt idx="57">
                  <c:v>622</c:v>
                </c:pt>
                <c:pt idx="58">
                  <c:v>572</c:v>
                </c:pt>
                <c:pt idx="59">
                  <c:v>552</c:v>
                </c:pt>
                <c:pt idx="60">
                  <c:v>612</c:v>
                </c:pt>
                <c:pt idx="61">
                  <c:v>653</c:v>
                </c:pt>
                <c:pt idx="62">
                  <c:v>693</c:v>
                </c:pt>
                <c:pt idx="63">
                  <c:v>750</c:v>
                </c:pt>
                <c:pt idx="64">
                  <c:v>771</c:v>
                </c:pt>
                <c:pt idx="65">
                  <c:v>735</c:v>
                </c:pt>
                <c:pt idx="66">
                  <c:v>667</c:v>
                </c:pt>
                <c:pt idx="67">
                  <c:v>619</c:v>
                </c:pt>
                <c:pt idx="68">
                  <c:v>640</c:v>
                </c:pt>
                <c:pt idx="69">
                  <c:v>629</c:v>
                </c:pt>
                <c:pt idx="70">
                  <c:v>573</c:v>
                </c:pt>
                <c:pt idx="71">
                  <c:v>639</c:v>
                </c:pt>
                <c:pt idx="72">
                  <c:v>783</c:v>
                </c:pt>
                <c:pt idx="73">
                  <c:v>888</c:v>
                </c:pt>
                <c:pt idx="74">
                  <c:v>960</c:v>
                </c:pt>
                <c:pt idx="75">
                  <c:v>963</c:v>
                </c:pt>
                <c:pt idx="76">
                  <c:v>891</c:v>
                </c:pt>
                <c:pt idx="77">
                  <c:v>834</c:v>
                </c:pt>
                <c:pt idx="78">
                  <c:v>786</c:v>
                </c:pt>
                <c:pt idx="79">
                  <c:v>723</c:v>
                </c:pt>
                <c:pt idx="80">
                  <c:v>765</c:v>
                </c:pt>
                <c:pt idx="81">
                  <c:v>746</c:v>
                </c:pt>
                <c:pt idx="82">
                  <c:v>672</c:v>
                </c:pt>
                <c:pt idx="83">
                  <c:v>756</c:v>
                </c:pt>
                <c:pt idx="84">
                  <c:v>802</c:v>
                </c:pt>
                <c:pt idx="85">
                  <c:v>816</c:v>
                </c:pt>
                <c:pt idx="86">
                  <c:v>765</c:v>
                </c:pt>
                <c:pt idx="87">
                  <c:v>761</c:v>
                </c:pt>
                <c:pt idx="88">
                  <c:v>737</c:v>
                </c:pt>
                <c:pt idx="89">
                  <c:v>685</c:v>
                </c:pt>
                <c:pt idx="90">
                  <c:v>657</c:v>
                </c:pt>
                <c:pt idx="91" formatCode="General">
                  <c:v>697</c:v>
                </c:pt>
                <c:pt idx="92">
                  <c:v>715</c:v>
                </c:pt>
                <c:pt idx="93">
                  <c:v>658</c:v>
                </c:pt>
                <c:pt idx="94">
                  <c:v>683</c:v>
                </c:pt>
                <c:pt idx="95">
                  <c:v>709</c:v>
                </c:pt>
                <c:pt idx="96">
                  <c:v>700</c:v>
                </c:pt>
                <c:pt idx="97">
                  <c:v>672</c:v>
                </c:pt>
                <c:pt idx="98">
                  <c:v>667</c:v>
                </c:pt>
                <c:pt idx="99">
                  <c:v>662</c:v>
                </c:pt>
                <c:pt idx="100">
                  <c:v>639</c:v>
                </c:pt>
                <c:pt idx="101">
                  <c:v>657</c:v>
                </c:pt>
                <c:pt idx="102">
                  <c:v>701</c:v>
                </c:pt>
                <c:pt idx="103">
                  <c:v>715</c:v>
                </c:pt>
                <c:pt idx="104">
                  <c:v>712</c:v>
                </c:pt>
                <c:pt idx="105">
                  <c:v>708</c:v>
                </c:pt>
                <c:pt idx="106">
                  <c:v>733</c:v>
                </c:pt>
                <c:pt idx="107">
                  <c:v>739</c:v>
                </c:pt>
                <c:pt idx="108" formatCode="General">
                  <c:v>747</c:v>
                </c:pt>
                <c:pt idx="109" formatCode="General">
                  <c:v>726</c:v>
                </c:pt>
                <c:pt idx="110" formatCode="0">
                  <c:v>691</c:v>
                </c:pt>
                <c:pt idx="111" formatCode="0">
                  <c:v>721</c:v>
                </c:pt>
                <c:pt idx="112" formatCode="0">
                  <c:v>757</c:v>
                </c:pt>
                <c:pt idx="113" formatCode="0">
                  <c:v>741</c:v>
                </c:pt>
                <c:pt idx="114" formatCode="0">
                  <c:v>732</c:v>
                </c:pt>
                <c:pt idx="115" formatCode="0">
                  <c:v>743</c:v>
                </c:pt>
                <c:pt idx="116" formatCode="0">
                  <c:v>733</c:v>
                </c:pt>
                <c:pt idx="117">
                  <c:v>718</c:v>
                </c:pt>
                <c:pt idx="118" formatCode="0">
                  <c:v>703</c:v>
                </c:pt>
                <c:pt idx="119" formatCode="0">
                  <c:v>677</c:v>
                </c:pt>
                <c:pt idx="120">
                  <c:v>644</c:v>
                </c:pt>
                <c:pt idx="121" formatCode="0">
                  <c:v>592</c:v>
                </c:pt>
                <c:pt idx="122" formatCode="0">
                  <c:v>538</c:v>
                </c:pt>
                <c:pt idx="123" formatCode="0">
                  <c:v>500</c:v>
                </c:pt>
                <c:pt idx="124" formatCode="0">
                  <c:v>497</c:v>
                </c:pt>
                <c:pt idx="125" formatCode="0">
                  <c:v>503</c:v>
                </c:pt>
                <c:pt idx="126" formatCode="0">
                  <c:v>508</c:v>
                </c:pt>
                <c:pt idx="127">
                  <c:v>514</c:v>
                </c:pt>
                <c:pt idx="128">
                  <c:v>496</c:v>
                </c:pt>
                <c:pt idx="129">
                  <c:v>463</c:v>
                </c:pt>
                <c:pt idx="130">
                  <c:v>427</c:v>
                </c:pt>
                <c:pt idx="131">
                  <c:v>390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Saksa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data!$C$2:$C$133</c:f>
              <c:numCache>
                <c:formatCode>#,##0</c:formatCode>
                <c:ptCount val="132"/>
                <c:pt idx="0">
                  <c:v>699</c:v>
                </c:pt>
                <c:pt idx="1">
                  <c:v>668</c:v>
                </c:pt>
                <c:pt idx="2">
                  <c:v>675</c:v>
                </c:pt>
                <c:pt idx="3">
                  <c:v>642</c:v>
                </c:pt>
                <c:pt idx="4">
                  <c:v>599</c:v>
                </c:pt>
                <c:pt idx="5">
                  <c:v>555</c:v>
                </c:pt>
                <c:pt idx="6">
                  <c:v>507</c:v>
                </c:pt>
                <c:pt idx="7">
                  <c:v>470</c:v>
                </c:pt>
                <c:pt idx="8">
                  <c:v>473</c:v>
                </c:pt>
                <c:pt idx="9">
                  <c:v>481</c:v>
                </c:pt>
                <c:pt idx="10">
                  <c:v>467</c:v>
                </c:pt>
                <c:pt idx="11">
                  <c:v>491</c:v>
                </c:pt>
                <c:pt idx="12">
                  <c:v>503</c:v>
                </c:pt>
                <c:pt idx="13">
                  <c:v>487</c:v>
                </c:pt>
                <c:pt idx="14">
                  <c:v>501</c:v>
                </c:pt>
                <c:pt idx="15">
                  <c:v>556</c:v>
                </c:pt>
                <c:pt idx="16">
                  <c:v>616</c:v>
                </c:pt>
                <c:pt idx="17">
                  <c:v>615</c:v>
                </c:pt>
                <c:pt idx="18">
                  <c:v>614</c:v>
                </c:pt>
                <c:pt idx="19">
                  <c:v>623</c:v>
                </c:pt>
                <c:pt idx="20">
                  <c:v>621</c:v>
                </c:pt>
                <c:pt idx="21">
                  <c:v>613</c:v>
                </c:pt>
                <c:pt idx="22">
                  <c:v>629</c:v>
                </c:pt>
                <c:pt idx="23">
                  <c:v>615</c:v>
                </c:pt>
                <c:pt idx="24">
                  <c:v>595</c:v>
                </c:pt>
                <c:pt idx="25">
                  <c:v>604</c:v>
                </c:pt>
                <c:pt idx="26">
                  <c:v>639</c:v>
                </c:pt>
                <c:pt idx="27">
                  <c:v>664</c:v>
                </c:pt>
                <c:pt idx="28">
                  <c:v>664</c:v>
                </c:pt>
                <c:pt idx="29">
                  <c:v>664</c:v>
                </c:pt>
                <c:pt idx="30">
                  <c:v>682</c:v>
                </c:pt>
                <c:pt idx="31">
                  <c:v>676</c:v>
                </c:pt>
                <c:pt idx="32">
                  <c:v>687</c:v>
                </c:pt>
                <c:pt idx="33">
                  <c:v>704</c:v>
                </c:pt>
                <c:pt idx="34">
                  <c:v>732</c:v>
                </c:pt>
                <c:pt idx="35">
                  <c:v>712</c:v>
                </c:pt>
                <c:pt idx="36">
                  <c:v>695</c:v>
                </c:pt>
                <c:pt idx="37">
                  <c:v>732</c:v>
                </c:pt>
                <c:pt idx="38">
                  <c:v>946</c:v>
                </c:pt>
                <c:pt idx="39">
                  <c:v>952</c:v>
                </c:pt>
                <c:pt idx="40">
                  <c:v>966</c:v>
                </c:pt>
                <c:pt idx="41">
                  <c:v>1113</c:v>
                </c:pt>
                <c:pt idx="42">
                  <c:v>1236</c:v>
                </c:pt>
                <c:pt idx="43">
                  <c:v>1147</c:v>
                </c:pt>
                <c:pt idx="44">
                  <c:v>1104</c:v>
                </c:pt>
                <c:pt idx="45">
                  <c:v>935</c:v>
                </c:pt>
                <c:pt idx="46">
                  <c:v>658</c:v>
                </c:pt>
                <c:pt idx="47">
                  <c:v>635</c:v>
                </c:pt>
                <c:pt idx="48">
                  <c:v>577</c:v>
                </c:pt>
                <c:pt idx="49">
                  <c:v>537</c:v>
                </c:pt>
                <c:pt idx="50">
                  <c:v>509</c:v>
                </c:pt>
                <c:pt idx="51">
                  <c:v>485</c:v>
                </c:pt>
                <c:pt idx="52">
                  <c:v>519</c:v>
                </c:pt>
                <c:pt idx="53">
                  <c:v>533</c:v>
                </c:pt>
                <c:pt idx="54">
                  <c:v>573</c:v>
                </c:pt>
                <c:pt idx="55">
                  <c:v>598</c:v>
                </c:pt>
                <c:pt idx="56">
                  <c:v>641</c:v>
                </c:pt>
                <c:pt idx="57">
                  <c:v>659</c:v>
                </c:pt>
                <c:pt idx="58">
                  <c:v>629</c:v>
                </c:pt>
                <c:pt idx="59">
                  <c:v>567</c:v>
                </c:pt>
                <c:pt idx="60">
                  <c:v>568</c:v>
                </c:pt>
                <c:pt idx="61">
                  <c:v>537</c:v>
                </c:pt>
                <c:pt idx="62">
                  <c:v>630</c:v>
                </c:pt>
                <c:pt idx="63">
                  <c:v>700</c:v>
                </c:pt>
                <c:pt idx="64">
                  <c:v>777</c:v>
                </c:pt>
                <c:pt idx="65">
                  <c:v>772</c:v>
                </c:pt>
                <c:pt idx="66">
                  <c:v>739</c:v>
                </c:pt>
                <c:pt idx="67">
                  <c:v>706</c:v>
                </c:pt>
                <c:pt idx="68">
                  <c:v>721</c:v>
                </c:pt>
                <c:pt idx="69">
                  <c:v>739</c:v>
                </c:pt>
                <c:pt idx="70">
                  <c:v>680</c:v>
                </c:pt>
                <c:pt idx="71">
                  <c:v>682</c:v>
                </c:pt>
                <c:pt idx="72">
                  <c:v>704</c:v>
                </c:pt>
                <c:pt idx="73">
                  <c:v>855</c:v>
                </c:pt>
                <c:pt idx="74">
                  <c:v>894</c:v>
                </c:pt>
                <c:pt idx="75">
                  <c:v>888</c:v>
                </c:pt>
                <c:pt idx="76">
                  <c:v>824</c:v>
                </c:pt>
                <c:pt idx="77">
                  <c:v>820</c:v>
                </c:pt>
                <c:pt idx="78">
                  <c:v>771</c:v>
                </c:pt>
                <c:pt idx="79">
                  <c:v>780</c:v>
                </c:pt>
                <c:pt idx="80">
                  <c:v>721</c:v>
                </c:pt>
                <c:pt idx="81">
                  <c:v>702</c:v>
                </c:pt>
                <c:pt idx="82">
                  <c:v>675</c:v>
                </c:pt>
                <c:pt idx="83">
                  <c:v>618</c:v>
                </c:pt>
                <c:pt idx="84">
                  <c:v>634</c:v>
                </c:pt>
                <c:pt idx="85">
                  <c:v>714</c:v>
                </c:pt>
                <c:pt idx="86">
                  <c:v>741</c:v>
                </c:pt>
                <c:pt idx="87">
                  <c:v>732</c:v>
                </c:pt>
                <c:pt idx="88">
                  <c:v>687</c:v>
                </c:pt>
                <c:pt idx="89">
                  <c:v>657</c:v>
                </c:pt>
                <c:pt idx="90">
                  <c:v>634</c:v>
                </c:pt>
                <c:pt idx="91" formatCode="General">
                  <c:v>636</c:v>
                </c:pt>
                <c:pt idx="92">
                  <c:v>677</c:v>
                </c:pt>
                <c:pt idx="93">
                  <c:v>648</c:v>
                </c:pt>
                <c:pt idx="94">
                  <c:v>600</c:v>
                </c:pt>
                <c:pt idx="95">
                  <c:v>638</c:v>
                </c:pt>
                <c:pt idx="96">
                  <c:v>662</c:v>
                </c:pt>
                <c:pt idx="97">
                  <c:v>677</c:v>
                </c:pt>
                <c:pt idx="98">
                  <c:v>654</c:v>
                </c:pt>
                <c:pt idx="99">
                  <c:v>649</c:v>
                </c:pt>
                <c:pt idx="100" formatCode="0">
                  <c:v>614</c:v>
                </c:pt>
                <c:pt idx="101" formatCode="0">
                  <c:v>604</c:v>
                </c:pt>
                <c:pt idx="102" formatCode="0">
                  <c:v>578</c:v>
                </c:pt>
                <c:pt idx="103" formatCode="0">
                  <c:v>601</c:v>
                </c:pt>
                <c:pt idx="104">
                  <c:v>621</c:v>
                </c:pt>
                <c:pt idx="105">
                  <c:v>635</c:v>
                </c:pt>
                <c:pt idx="106">
                  <c:v>625</c:v>
                </c:pt>
                <c:pt idx="107">
                  <c:v>626</c:v>
                </c:pt>
                <c:pt idx="108" formatCode="General">
                  <c:v>626</c:v>
                </c:pt>
                <c:pt idx="109" formatCode="General">
                  <c:v>635</c:v>
                </c:pt>
                <c:pt idx="110" formatCode="General">
                  <c:v>635</c:v>
                </c:pt>
                <c:pt idx="111" formatCode="0">
                  <c:v>605</c:v>
                </c:pt>
                <c:pt idx="112" formatCode="0">
                  <c:v>594</c:v>
                </c:pt>
                <c:pt idx="113" formatCode="0">
                  <c:v>590</c:v>
                </c:pt>
                <c:pt idx="114" formatCode="0">
                  <c:v>576</c:v>
                </c:pt>
                <c:pt idx="115" formatCode="0">
                  <c:v>569</c:v>
                </c:pt>
                <c:pt idx="116" formatCode="0">
                  <c:v>554</c:v>
                </c:pt>
                <c:pt idx="117">
                  <c:v>550</c:v>
                </c:pt>
                <c:pt idx="118" formatCode="0">
                  <c:v>527</c:v>
                </c:pt>
                <c:pt idx="119" formatCode="0">
                  <c:v>515</c:v>
                </c:pt>
                <c:pt idx="120">
                  <c:v>472</c:v>
                </c:pt>
                <c:pt idx="121" formatCode="0">
                  <c:v>469</c:v>
                </c:pt>
                <c:pt idx="122" formatCode="0">
                  <c:v>440</c:v>
                </c:pt>
                <c:pt idx="123" formatCode="0">
                  <c:v>436</c:v>
                </c:pt>
                <c:pt idx="124" formatCode="0">
                  <c:v>458</c:v>
                </c:pt>
                <c:pt idx="125" formatCode="0">
                  <c:v>455</c:v>
                </c:pt>
                <c:pt idx="126" formatCode="0">
                  <c:v>447</c:v>
                </c:pt>
                <c:pt idx="127">
                  <c:v>444</c:v>
                </c:pt>
                <c:pt idx="128">
                  <c:v>433</c:v>
                </c:pt>
                <c:pt idx="129">
                  <c:v>413</c:v>
                </c:pt>
                <c:pt idx="130">
                  <c:v>361</c:v>
                </c:pt>
                <c:pt idx="131">
                  <c:v>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Venäjä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data!$D$2:$D$133</c:f>
              <c:numCache>
                <c:formatCode>#,##0</c:formatCode>
                <c:ptCount val="132"/>
                <c:pt idx="0">
                  <c:v>530</c:v>
                </c:pt>
                <c:pt idx="1">
                  <c:v>543</c:v>
                </c:pt>
                <c:pt idx="2">
                  <c:v>568</c:v>
                </c:pt>
                <c:pt idx="3">
                  <c:v>510</c:v>
                </c:pt>
                <c:pt idx="4">
                  <c:v>480</c:v>
                </c:pt>
                <c:pt idx="5">
                  <c:v>390</c:v>
                </c:pt>
                <c:pt idx="6">
                  <c:v>340</c:v>
                </c:pt>
                <c:pt idx="7">
                  <c:v>348</c:v>
                </c:pt>
                <c:pt idx="8">
                  <c:v>393</c:v>
                </c:pt>
                <c:pt idx="9">
                  <c:v>403</c:v>
                </c:pt>
                <c:pt idx="10">
                  <c:v>403</c:v>
                </c:pt>
                <c:pt idx="11">
                  <c:v>355</c:v>
                </c:pt>
                <c:pt idx="12">
                  <c:v>350</c:v>
                </c:pt>
                <c:pt idx="13">
                  <c:v>350</c:v>
                </c:pt>
                <c:pt idx="14">
                  <c:v>370</c:v>
                </c:pt>
                <c:pt idx="15">
                  <c:v>445</c:v>
                </c:pt>
                <c:pt idx="16">
                  <c:v>500</c:v>
                </c:pt>
                <c:pt idx="17">
                  <c:v>540</c:v>
                </c:pt>
                <c:pt idx="18">
                  <c:v>560</c:v>
                </c:pt>
                <c:pt idx="19">
                  <c:v>510</c:v>
                </c:pt>
                <c:pt idx="20">
                  <c:v>490</c:v>
                </c:pt>
                <c:pt idx="21">
                  <c:v>485</c:v>
                </c:pt>
                <c:pt idx="22">
                  <c:v>485</c:v>
                </c:pt>
                <c:pt idx="23">
                  <c:v>475</c:v>
                </c:pt>
                <c:pt idx="24">
                  <c:v>480</c:v>
                </c:pt>
                <c:pt idx="25">
                  <c:v>510</c:v>
                </c:pt>
                <c:pt idx="26">
                  <c:v>553</c:v>
                </c:pt>
                <c:pt idx="27">
                  <c:v>568</c:v>
                </c:pt>
                <c:pt idx="28">
                  <c:v>565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535</c:v>
                </c:pt>
                <c:pt idx="33">
                  <c:v>565</c:v>
                </c:pt>
                <c:pt idx="34">
                  <c:v>570</c:v>
                </c:pt>
                <c:pt idx="35">
                  <c:v>595</c:v>
                </c:pt>
                <c:pt idx="36">
                  <c:v>615</c:v>
                </c:pt>
                <c:pt idx="37">
                  <c:v>690</c:v>
                </c:pt>
                <c:pt idx="38">
                  <c:v>775</c:v>
                </c:pt>
                <c:pt idx="39">
                  <c:v>970</c:v>
                </c:pt>
                <c:pt idx="40">
                  <c:v>970</c:v>
                </c:pt>
                <c:pt idx="41">
                  <c:v>1053</c:v>
                </c:pt>
                <c:pt idx="42">
                  <c:v>1053</c:v>
                </c:pt>
                <c:pt idx="43">
                  <c:v>1130</c:v>
                </c:pt>
                <c:pt idx="44">
                  <c:v>1130</c:v>
                </c:pt>
                <c:pt idx="45">
                  <c:v>940</c:v>
                </c:pt>
                <c:pt idx="46">
                  <c:v>710</c:v>
                </c:pt>
                <c:pt idx="47">
                  <c:v>475</c:v>
                </c:pt>
                <c:pt idx="48">
                  <c:v>390</c:v>
                </c:pt>
                <c:pt idx="49">
                  <c:v>415</c:v>
                </c:pt>
                <c:pt idx="50">
                  <c:v>390</c:v>
                </c:pt>
                <c:pt idx="51">
                  <c:v>350</c:v>
                </c:pt>
                <c:pt idx="52">
                  <c:v>358</c:v>
                </c:pt>
                <c:pt idx="53">
                  <c:v>365</c:v>
                </c:pt>
                <c:pt idx="54">
                  <c:v>495</c:v>
                </c:pt>
                <c:pt idx="55">
                  <c:v>525</c:v>
                </c:pt>
                <c:pt idx="56">
                  <c:v>535</c:v>
                </c:pt>
                <c:pt idx="57">
                  <c:v>500</c:v>
                </c:pt>
                <c:pt idx="58">
                  <c:v>490</c:v>
                </c:pt>
                <c:pt idx="59">
                  <c:v>508</c:v>
                </c:pt>
                <c:pt idx="60">
                  <c:v>508</c:v>
                </c:pt>
                <c:pt idx="61">
                  <c:v>533</c:v>
                </c:pt>
                <c:pt idx="62">
                  <c:v>575</c:v>
                </c:pt>
                <c:pt idx="63">
                  <c:v>700</c:v>
                </c:pt>
                <c:pt idx="64">
                  <c:v>715</c:v>
                </c:pt>
                <c:pt idx="65">
                  <c:v>658</c:v>
                </c:pt>
                <c:pt idx="66">
                  <c:v>548</c:v>
                </c:pt>
                <c:pt idx="67">
                  <c:v>568</c:v>
                </c:pt>
                <c:pt idx="68">
                  <c:v>598</c:v>
                </c:pt>
                <c:pt idx="69">
                  <c:v>595</c:v>
                </c:pt>
                <c:pt idx="70">
                  <c:v>605</c:v>
                </c:pt>
                <c:pt idx="71">
                  <c:v>595</c:v>
                </c:pt>
                <c:pt idx="72">
                  <c:v>625</c:v>
                </c:pt>
                <c:pt idx="73">
                  <c:v>715</c:v>
                </c:pt>
                <c:pt idx="74">
                  <c:v>733</c:v>
                </c:pt>
                <c:pt idx="75">
                  <c:v>713</c:v>
                </c:pt>
                <c:pt idx="76">
                  <c:v>635</c:v>
                </c:pt>
                <c:pt idx="77">
                  <c:v>690</c:v>
                </c:pt>
                <c:pt idx="78">
                  <c:v>698</c:v>
                </c:pt>
                <c:pt idx="79">
                  <c:v>710</c:v>
                </c:pt>
                <c:pt idx="80">
                  <c:v>705</c:v>
                </c:pt>
                <c:pt idx="81">
                  <c:v>678</c:v>
                </c:pt>
                <c:pt idx="82">
                  <c:v>610</c:v>
                </c:pt>
                <c:pt idx="83">
                  <c:v>585</c:v>
                </c:pt>
                <c:pt idx="84">
                  <c:v>585</c:v>
                </c:pt>
                <c:pt idx="85">
                  <c:v>610</c:v>
                </c:pt>
                <c:pt idx="86">
                  <c:v>635</c:v>
                </c:pt>
                <c:pt idx="87">
                  <c:v>630</c:v>
                </c:pt>
                <c:pt idx="88">
                  <c:v>607</c:v>
                </c:pt>
                <c:pt idx="89">
                  <c:v>568</c:v>
                </c:pt>
                <c:pt idx="90">
                  <c:v>555</c:v>
                </c:pt>
                <c:pt idx="91" formatCode="General">
                  <c:v>550</c:v>
                </c:pt>
                <c:pt idx="92">
                  <c:v>545</c:v>
                </c:pt>
                <c:pt idx="93">
                  <c:v>540</c:v>
                </c:pt>
                <c:pt idx="94">
                  <c:v>520</c:v>
                </c:pt>
                <c:pt idx="95">
                  <c:v>525</c:v>
                </c:pt>
                <c:pt idx="96">
                  <c:v>530</c:v>
                </c:pt>
                <c:pt idx="97">
                  <c:v>570</c:v>
                </c:pt>
                <c:pt idx="98">
                  <c:v>585</c:v>
                </c:pt>
                <c:pt idx="99">
                  <c:v>565</c:v>
                </c:pt>
                <c:pt idx="100" formatCode="General">
                  <c:v>538</c:v>
                </c:pt>
                <c:pt idx="101" formatCode="General">
                  <c:v>515</c:v>
                </c:pt>
                <c:pt idx="102" formatCode="General">
                  <c:v>515</c:v>
                </c:pt>
                <c:pt idx="103" formatCode="General">
                  <c:v>530</c:v>
                </c:pt>
                <c:pt idx="104">
                  <c:v>540</c:v>
                </c:pt>
                <c:pt idx="105">
                  <c:v>525</c:v>
                </c:pt>
                <c:pt idx="106">
                  <c:v>520</c:v>
                </c:pt>
                <c:pt idx="107">
                  <c:v>525</c:v>
                </c:pt>
                <c:pt idx="108" formatCode="General">
                  <c:v>535</c:v>
                </c:pt>
                <c:pt idx="109" formatCode="General">
                  <c:v>535</c:v>
                </c:pt>
                <c:pt idx="110" formatCode="0">
                  <c:v>530</c:v>
                </c:pt>
                <c:pt idx="111" formatCode="0">
                  <c:v>520</c:v>
                </c:pt>
                <c:pt idx="112" formatCode="0">
                  <c:v>525</c:v>
                </c:pt>
                <c:pt idx="113" formatCode="0">
                  <c:v>535</c:v>
                </c:pt>
                <c:pt idx="114" formatCode="0">
                  <c:v>535</c:v>
                </c:pt>
                <c:pt idx="115" formatCode="0">
                  <c:v>540</c:v>
                </c:pt>
                <c:pt idx="116" formatCode="0">
                  <c:v>550</c:v>
                </c:pt>
                <c:pt idx="117">
                  <c:v>540</c:v>
                </c:pt>
                <c:pt idx="118" formatCode="0">
                  <c:v>505</c:v>
                </c:pt>
                <c:pt idx="119" formatCode="0">
                  <c:v>465</c:v>
                </c:pt>
                <c:pt idx="120">
                  <c:v>435</c:v>
                </c:pt>
                <c:pt idx="121" formatCode="0">
                  <c:v>415</c:v>
                </c:pt>
                <c:pt idx="122" formatCode="0">
                  <c:v>380</c:v>
                </c:pt>
                <c:pt idx="123" formatCode="0">
                  <c:v>375</c:v>
                </c:pt>
                <c:pt idx="124" formatCode="0">
                  <c:v>365</c:v>
                </c:pt>
                <c:pt idx="125" formatCode="0">
                  <c:v>360</c:v>
                </c:pt>
                <c:pt idx="126" formatCode="0">
                  <c:v>345</c:v>
                </c:pt>
                <c:pt idx="127">
                  <c:v>335</c:v>
                </c:pt>
                <c:pt idx="128">
                  <c:v>315</c:v>
                </c:pt>
                <c:pt idx="129">
                  <c:v>300</c:v>
                </c:pt>
                <c:pt idx="130">
                  <c:v>277</c:v>
                </c:pt>
                <c:pt idx="131">
                  <c:v>267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Kiina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data!$E$2:$E$133</c:f>
              <c:numCache>
                <c:formatCode>General</c:formatCode>
                <c:ptCount val="132"/>
                <c:pt idx="3" formatCode="#,##0">
                  <c:v>637</c:v>
                </c:pt>
                <c:pt idx="4" formatCode="#,##0">
                  <c:v>624</c:v>
                </c:pt>
                <c:pt idx="5" formatCode="#,##0">
                  <c:v>532</c:v>
                </c:pt>
                <c:pt idx="6" formatCode="#,##0">
                  <c:v>454</c:v>
                </c:pt>
                <c:pt idx="7" formatCode="#,##0">
                  <c:v>482</c:v>
                </c:pt>
                <c:pt idx="8" formatCode="#,##0">
                  <c:v>475</c:v>
                </c:pt>
                <c:pt idx="9" formatCode="#,##0">
                  <c:v>453</c:v>
                </c:pt>
                <c:pt idx="10" formatCode="#,##0">
                  <c:v>408</c:v>
                </c:pt>
                <c:pt idx="11" formatCode="#,##0">
                  <c:v>362</c:v>
                </c:pt>
                <c:pt idx="12" formatCode="#,##0">
                  <c:v>382</c:v>
                </c:pt>
                <c:pt idx="13" formatCode="#,##0">
                  <c:v>400</c:v>
                </c:pt>
                <c:pt idx="14" formatCode="#,##0">
                  <c:v>472</c:v>
                </c:pt>
                <c:pt idx="15" formatCode="#,##0">
                  <c:v>509</c:v>
                </c:pt>
                <c:pt idx="16" formatCode="#,##0">
                  <c:v>512</c:v>
                </c:pt>
                <c:pt idx="17" formatCode="#,##0">
                  <c:v>587</c:v>
                </c:pt>
                <c:pt idx="18" formatCode="#,##0">
                  <c:v>512</c:v>
                </c:pt>
                <c:pt idx="19" formatCode="#,##0">
                  <c:v>498</c:v>
                </c:pt>
                <c:pt idx="20" formatCode="#,##0">
                  <c:v>513</c:v>
                </c:pt>
                <c:pt idx="21" formatCode="#,##0">
                  <c:v>518</c:v>
                </c:pt>
                <c:pt idx="22" formatCode="#,##0">
                  <c:v>492</c:v>
                </c:pt>
                <c:pt idx="23" formatCode="#,##0">
                  <c:v>487</c:v>
                </c:pt>
                <c:pt idx="24" formatCode="#,##0">
                  <c:v>527</c:v>
                </c:pt>
                <c:pt idx="25" formatCode="#,##0">
                  <c:v>561</c:v>
                </c:pt>
                <c:pt idx="26" formatCode="#,##0">
                  <c:v>568</c:v>
                </c:pt>
                <c:pt idx="27" formatCode="#,##0">
                  <c:v>543</c:v>
                </c:pt>
                <c:pt idx="28" formatCode="#,##0">
                  <c:v>559</c:v>
                </c:pt>
                <c:pt idx="29" formatCode="#,##0">
                  <c:v>538</c:v>
                </c:pt>
                <c:pt idx="30" formatCode="#,##0">
                  <c:v>531</c:v>
                </c:pt>
                <c:pt idx="31" formatCode="#,##0">
                  <c:v>534</c:v>
                </c:pt>
                <c:pt idx="32" formatCode="#,##0">
                  <c:v>587</c:v>
                </c:pt>
                <c:pt idx="33" formatCode="#,##0">
                  <c:v>572</c:v>
                </c:pt>
                <c:pt idx="34" formatCode="#,##0">
                  <c:v>600</c:v>
                </c:pt>
                <c:pt idx="35" formatCode="#,##0">
                  <c:v>656</c:v>
                </c:pt>
                <c:pt idx="36" formatCode="#,##0">
                  <c:v>688</c:v>
                </c:pt>
                <c:pt idx="37" formatCode="#,##0">
                  <c:v>696</c:v>
                </c:pt>
                <c:pt idx="38" formatCode="#,##0">
                  <c:v>769</c:v>
                </c:pt>
                <c:pt idx="39" formatCode="#,##0">
                  <c:v>768</c:v>
                </c:pt>
                <c:pt idx="40" formatCode="#,##0">
                  <c:v>824</c:v>
                </c:pt>
                <c:pt idx="41" formatCode="#,##0">
                  <c:v>865</c:v>
                </c:pt>
                <c:pt idx="42" formatCode="#,##0">
                  <c:v>873</c:v>
                </c:pt>
                <c:pt idx="43" formatCode="#,##0">
                  <c:v>852</c:v>
                </c:pt>
                <c:pt idx="44" formatCode="#,##0">
                  <c:v>761</c:v>
                </c:pt>
                <c:pt idx="45" formatCode="#,##0">
                  <c:v>673</c:v>
                </c:pt>
                <c:pt idx="46" formatCode="#,##0">
                  <c:v>447</c:v>
                </c:pt>
                <c:pt idx="47" formatCode="#,##0">
                  <c:v>526</c:v>
                </c:pt>
                <c:pt idx="48" formatCode="#,##0">
                  <c:v>585</c:v>
                </c:pt>
                <c:pt idx="49" formatCode="#,##0">
                  <c:v>556</c:v>
                </c:pt>
                <c:pt idx="50" formatCode="#,##0">
                  <c:v>475</c:v>
                </c:pt>
                <c:pt idx="51" formatCode="#,##0">
                  <c:v>468</c:v>
                </c:pt>
                <c:pt idx="52" formatCode="#,##0">
                  <c:v>484</c:v>
                </c:pt>
                <c:pt idx="53" formatCode="#,##0">
                  <c:v>512</c:v>
                </c:pt>
                <c:pt idx="54" formatCode="#,##0">
                  <c:v>534</c:v>
                </c:pt>
                <c:pt idx="55" formatCode="#,##0">
                  <c:v>623</c:v>
                </c:pt>
                <c:pt idx="56" formatCode="#,##0">
                  <c:v>539</c:v>
                </c:pt>
                <c:pt idx="57" formatCode="#,##0">
                  <c:v>494</c:v>
                </c:pt>
                <c:pt idx="58" formatCode="#,##0">
                  <c:v>513</c:v>
                </c:pt>
                <c:pt idx="59" formatCode="#,##0">
                  <c:v>549</c:v>
                </c:pt>
                <c:pt idx="60" formatCode="#,##0">
                  <c:v>583</c:v>
                </c:pt>
                <c:pt idx="61" formatCode="#,##0">
                  <c:v>564</c:v>
                </c:pt>
                <c:pt idx="62" formatCode="#,##0">
                  <c:v>586</c:v>
                </c:pt>
                <c:pt idx="63" formatCode="#,##0">
                  <c:v>671</c:v>
                </c:pt>
                <c:pt idx="64" formatCode="#,##0">
                  <c:v>678</c:v>
                </c:pt>
                <c:pt idx="65" formatCode="#,##0">
                  <c:v>629</c:v>
                </c:pt>
                <c:pt idx="66" formatCode="#,##0">
                  <c:v>615</c:v>
                </c:pt>
                <c:pt idx="67" formatCode="#,##0">
                  <c:v>645</c:v>
                </c:pt>
                <c:pt idx="68" formatCode="#,##0">
                  <c:v>641</c:v>
                </c:pt>
                <c:pt idx="69" formatCode="#,##0">
                  <c:v>655</c:v>
                </c:pt>
                <c:pt idx="70" formatCode="#,##0">
                  <c:v>662</c:v>
                </c:pt>
                <c:pt idx="71" formatCode="#,##0">
                  <c:v>668</c:v>
                </c:pt>
                <c:pt idx="72" formatCode="#,##0">
                  <c:v>713</c:v>
                </c:pt>
                <c:pt idx="73" formatCode="#,##0">
                  <c:v>740</c:v>
                </c:pt>
                <c:pt idx="74" formatCode="#,##0">
                  <c:v>735</c:v>
                </c:pt>
                <c:pt idx="75" formatCode="#,##0">
                  <c:v>743</c:v>
                </c:pt>
                <c:pt idx="76" formatCode="#,##0">
                  <c:v>768</c:v>
                </c:pt>
                <c:pt idx="77" formatCode="#,##0">
                  <c:v>760</c:v>
                </c:pt>
                <c:pt idx="78" formatCode="#,##0">
                  <c:v>754</c:v>
                </c:pt>
                <c:pt idx="79" formatCode="#,##0">
                  <c:v>759</c:v>
                </c:pt>
                <c:pt idx="80" formatCode="#,##0">
                  <c:v>757</c:v>
                </c:pt>
                <c:pt idx="81" formatCode="#,##0">
                  <c:v>738</c:v>
                </c:pt>
                <c:pt idx="82" formatCode="#,##0">
                  <c:v>677</c:v>
                </c:pt>
                <c:pt idx="83" formatCode="#,##0">
                  <c:v>683</c:v>
                </c:pt>
                <c:pt idx="84" formatCode="#,##0">
                  <c:v>684</c:v>
                </c:pt>
                <c:pt idx="85" formatCode="#,##0">
                  <c:v>691</c:v>
                </c:pt>
                <c:pt idx="86" formatCode="#,##0">
                  <c:v>680</c:v>
                </c:pt>
                <c:pt idx="87" formatCode="#,##0">
                  <c:v>689</c:v>
                </c:pt>
                <c:pt idx="88" formatCode="#,##0">
                  <c:v>701</c:v>
                </c:pt>
                <c:pt idx="89" formatCode="#,##0">
                  <c:v>680</c:v>
                </c:pt>
                <c:pt idx="90" formatCode="#,##0">
                  <c:v>663</c:v>
                </c:pt>
                <c:pt idx="91">
                  <c:v>594</c:v>
                </c:pt>
                <c:pt idx="92" formatCode="#,##0">
                  <c:v>543</c:v>
                </c:pt>
                <c:pt idx="93" formatCode="#,##0">
                  <c:v>603</c:v>
                </c:pt>
                <c:pt idx="94" formatCode="#,##0">
                  <c:v>658</c:v>
                </c:pt>
                <c:pt idx="95" formatCode="#,##0">
                  <c:v>657</c:v>
                </c:pt>
                <c:pt idx="96" formatCode="#,##0">
                  <c:v>682</c:v>
                </c:pt>
                <c:pt idx="97" formatCode="#,##0">
                  <c:v>695</c:v>
                </c:pt>
                <c:pt idx="98" formatCode="#,##0">
                  <c:v>660</c:v>
                </c:pt>
                <c:pt idx="99" formatCode="#,##0">
                  <c:v>630</c:v>
                </c:pt>
                <c:pt idx="100" formatCode="0">
                  <c:v>605</c:v>
                </c:pt>
                <c:pt idx="101" formatCode="0">
                  <c:v>571</c:v>
                </c:pt>
                <c:pt idx="102" formatCode="0">
                  <c:v>591</c:v>
                </c:pt>
                <c:pt idx="103" formatCode="0">
                  <c:v>606</c:v>
                </c:pt>
                <c:pt idx="104" formatCode="#,##0">
                  <c:v>605</c:v>
                </c:pt>
                <c:pt idx="105" formatCode="#,##0">
                  <c:v>590</c:v>
                </c:pt>
                <c:pt idx="106" formatCode="#,##0">
                  <c:v>586</c:v>
                </c:pt>
                <c:pt idx="107" formatCode="#,##0">
                  <c:v>586</c:v>
                </c:pt>
                <c:pt idx="108">
                  <c:v>596</c:v>
                </c:pt>
                <c:pt idx="109">
                  <c:v>577</c:v>
                </c:pt>
                <c:pt idx="110" formatCode="0">
                  <c:v>562</c:v>
                </c:pt>
                <c:pt idx="111" formatCode="0">
                  <c:v>555</c:v>
                </c:pt>
                <c:pt idx="112" formatCode="0">
                  <c:v>550</c:v>
                </c:pt>
                <c:pt idx="113" formatCode="0">
                  <c:v>568</c:v>
                </c:pt>
                <c:pt idx="114" formatCode="0">
                  <c:v>572</c:v>
                </c:pt>
                <c:pt idx="115" formatCode="0">
                  <c:v>573</c:v>
                </c:pt>
                <c:pt idx="116" formatCode="0">
                  <c:v>524</c:v>
                </c:pt>
                <c:pt idx="117" formatCode="#,##0">
                  <c:v>506</c:v>
                </c:pt>
                <c:pt idx="118" formatCode="0">
                  <c:v>500</c:v>
                </c:pt>
                <c:pt idx="119" formatCode="0">
                  <c:v>498</c:v>
                </c:pt>
                <c:pt idx="120" formatCode="#,##0">
                  <c:v>495</c:v>
                </c:pt>
                <c:pt idx="121" formatCode="0">
                  <c:v>421</c:v>
                </c:pt>
                <c:pt idx="122" formatCode="0">
                  <c:v>420</c:v>
                </c:pt>
                <c:pt idx="123" formatCode="0">
                  <c:v>415</c:v>
                </c:pt>
                <c:pt idx="124" formatCode="0">
                  <c:v>400</c:v>
                </c:pt>
                <c:pt idx="125" formatCode="0">
                  <c:v>390</c:v>
                </c:pt>
                <c:pt idx="126" formatCode="0">
                  <c:v>375</c:v>
                </c:pt>
                <c:pt idx="127" formatCode="#,##0">
                  <c:v>338</c:v>
                </c:pt>
                <c:pt idx="128" formatCode="#,##0">
                  <c:v>328</c:v>
                </c:pt>
                <c:pt idx="129" formatCode="#,##0">
                  <c:v>319</c:v>
                </c:pt>
                <c:pt idx="130" formatCode="#,##0">
                  <c:v>309</c:v>
                </c:pt>
                <c:pt idx="131" formatCode="#,##0">
                  <c:v>294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Brasilia 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data!$F$2:$F$133</c:f>
              <c:numCache>
                <c:formatCode>#,##0</c:formatCode>
                <c:ptCount val="132"/>
                <c:pt idx="0">
                  <c:v>600</c:v>
                </c:pt>
                <c:pt idx="1">
                  <c:v>600</c:v>
                </c:pt>
                <c:pt idx="2">
                  <c:v>605</c:v>
                </c:pt>
                <c:pt idx="3">
                  <c:v>560</c:v>
                </c:pt>
                <c:pt idx="4">
                  <c:v>540</c:v>
                </c:pt>
                <c:pt idx="5">
                  <c:v>405</c:v>
                </c:pt>
                <c:pt idx="6">
                  <c:v>405</c:v>
                </c:pt>
                <c:pt idx="7">
                  <c:v>355</c:v>
                </c:pt>
                <c:pt idx="8">
                  <c:v>425</c:v>
                </c:pt>
                <c:pt idx="9">
                  <c:v>425</c:v>
                </c:pt>
                <c:pt idx="10">
                  <c:v>425</c:v>
                </c:pt>
                <c:pt idx="11">
                  <c:v>420</c:v>
                </c:pt>
                <c:pt idx="12">
                  <c:v>420</c:v>
                </c:pt>
                <c:pt idx="13">
                  <c:v>445</c:v>
                </c:pt>
                <c:pt idx="14">
                  <c:v>505</c:v>
                </c:pt>
                <c:pt idx="15">
                  <c:v>505</c:v>
                </c:pt>
                <c:pt idx="16">
                  <c:v>605</c:v>
                </c:pt>
                <c:pt idx="17">
                  <c:v>615</c:v>
                </c:pt>
                <c:pt idx="18">
                  <c:v>670</c:v>
                </c:pt>
                <c:pt idx="19">
                  <c:v>655</c:v>
                </c:pt>
                <c:pt idx="20">
                  <c:v>595</c:v>
                </c:pt>
                <c:pt idx="21">
                  <c:v>595</c:v>
                </c:pt>
                <c:pt idx="22">
                  <c:v>595</c:v>
                </c:pt>
                <c:pt idx="23">
                  <c:v>540</c:v>
                </c:pt>
                <c:pt idx="24">
                  <c:v>525</c:v>
                </c:pt>
                <c:pt idx="25">
                  <c:v>525</c:v>
                </c:pt>
                <c:pt idx="26">
                  <c:v>565</c:v>
                </c:pt>
                <c:pt idx="27">
                  <c:v>595</c:v>
                </c:pt>
                <c:pt idx="28">
                  <c:v>640</c:v>
                </c:pt>
                <c:pt idx="29">
                  <c:v>600</c:v>
                </c:pt>
                <c:pt idx="30">
                  <c:v>590</c:v>
                </c:pt>
                <c:pt idx="31">
                  <c:v>570</c:v>
                </c:pt>
                <c:pt idx="32">
                  <c:v>580</c:v>
                </c:pt>
                <c:pt idx="33">
                  <c:v>580</c:v>
                </c:pt>
                <c:pt idx="34">
                  <c:v>620</c:v>
                </c:pt>
                <c:pt idx="35">
                  <c:v>630</c:v>
                </c:pt>
                <c:pt idx="36">
                  <c:v>700</c:v>
                </c:pt>
                <c:pt idx="37">
                  <c:v>800</c:v>
                </c:pt>
                <c:pt idx="38">
                  <c:v>850</c:v>
                </c:pt>
                <c:pt idx="39">
                  <c:v>1100</c:v>
                </c:pt>
                <c:pt idx="40">
                  <c:v>1225</c:v>
                </c:pt>
                <c:pt idx="41">
                  <c:v>1250</c:v>
                </c:pt>
                <c:pt idx="42">
                  <c:v>1230</c:v>
                </c:pt>
                <c:pt idx="43">
                  <c:v>1300</c:v>
                </c:pt>
                <c:pt idx="44">
                  <c:v>1200</c:v>
                </c:pt>
                <c:pt idx="45">
                  <c:v>800</c:v>
                </c:pt>
                <c:pt idx="46">
                  <c:v>800</c:v>
                </c:pt>
                <c:pt idx="47">
                  <c:v>600</c:v>
                </c:pt>
                <c:pt idx="48">
                  <c:v>500</c:v>
                </c:pt>
                <c:pt idx="49">
                  <c:v>500</c:v>
                </c:pt>
                <c:pt idx="50">
                  <c:v>450</c:v>
                </c:pt>
                <c:pt idx="51">
                  <c:v>500</c:v>
                </c:pt>
                <c:pt idx="52">
                  <c:v>460</c:v>
                </c:pt>
                <c:pt idx="53">
                  <c:v>500</c:v>
                </c:pt>
                <c:pt idx="54">
                  <c:v>500</c:v>
                </c:pt>
                <c:pt idx="55">
                  <c:v>520</c:v>
                </c:pt>
                <c:pt idx="56">
                  <c:v>520</c:v>
                </c:pt>
                <c:pt idx="57">
                  <c:v>535</c:v>
                </c:pt>
                <c:pt idx="58">
                  <c:v>535</c:v>
                </c:pt>
                <c:pt idx="59">
                  <c:v>590</c:v>
                </c:pt>
                <c:pt idx="60">
                  <c:v>580</c:v>
                </c:pt>
                <c:pt idx="61">
                  <c:v>650</c:v>
                </c:pt>
                <c:pt idx="62">
                  <c:v>620</c:v>
                </c:pt>
                <c:pt idx="63">
                  <c:v>740</c:v>
                </c:pt>
                <c:pt idx="64">
                  <c:v>700</c:v>
                </c:pt>
                <c:pt idx="65">
                  <c:v>690</c:v>
                </c:pt>
                <c:pt idx="66">
                  <c:v>660</c:v>
                </c:pt>
                <c:pt idx="67">
                  <c:v>680</c:v>
                </c:pt>
                <c:pt idx="68">
                  <c:v>640</c:v>
                </c:pt>
                <c:pt idx="69">
                  <c:v>650</c:v>
                </c:pt>
                <c:pt idx="70">
                  <c:v>570</c:v>
                </c:pt>
                <c:pt idx="71">
                  <c:v>650</c:v>
                </c:pt>
                <c:pt idx="72">
                  <c:v>750</c:v>
                </c:pt>
                <c:pt idx="73">
                  <c:v>750</c:v>
                </c:pt>
                <c:pt idx="74">
                  <c:v>800</c:v>
                </c:pt>
                <c:pt idx="75">
                  <c:v>720</c:v>
                </c:pt>
                <c:pt idx="76">
                  <c:v>700</c:v>
                </c:pt>
                <c:pt idx="77">
                  <c:v>730</c:v>
                </c:pt>
                <c:pt idx="78">
                  <c:v>700</c:v>
                </c:pt>
                <c:pt idx="79">
                  <c:v>700</c:v>
                </c:pt>
                <c:pt idx="80">
                  <c:v>700</c:v>
                </c:pt>
                <c:pt idx="81">
                  <c:v>683</c:v>
                </c:pt>
                <c:pt idx="82">
                  <c:v>665</c:v>
                </c:pt>
                <c:pt idx="83">
                  <c:v>670</c:v>
                </c:pt>
                <c:pt idx="84">
                  <c:v>630</c:v>
                </c:pt>
                <c:pt idx="85">
                  <c:v>650</c:v>
                </c:pt>
                <c:pt idx="86">
                  <c:v>680</c:v>
                </c:pt>
                <c:pt idx="87">
                  <c:v>650</c:v>
                </c:pt>
                <c:pt idx="88">
                  <c:v>685</c:v>
                </c:pt>
                <c:pt idx="89">
                  <c:v>650</c:v>
                </c:pt>
                <c:pt idx="90">
                  <c:v>674</c:v>
                </c:pt>
                <c:pt idx="91">
                  <c:v>590</c:v>
                </c:pt>
                <c:pt idx="92">
                  <c:v>575</c:v>
                </c:pt>
                <c:pt idx="93">
                  <c:v>550</c:v>
                </c:pt>
                <c:pt idx="94">
                  <c:v>545</c:v>
                </c:pt>
                <c:pt idx="95">
                  <c:v>545</c:v>
                </c:pt>
                <c:pt idx="96">
                  <c:v>545</c:v>
                </c:pt>
                <c:pt idx="97">
                  <c:v>560</c:v>
                </c:pt>
                <c:pt idx="98">
                  <c:v>580</c:v>
                </c:pt>
                <c:pt idx="99">
                  <c:v>575</c:v>
                </c:pt>
                <c:pt idx="100">
                  <c:v>565</c:v>
                </c:pt>
                <c:pt idx="101">
                  <c:v>555</c:v>
                </c:pt>
                <c:pt idx="102">
                  <c:v>550</c:v>
                </c:pt>
                <c:pt idx="103">
                  <c:v>560</c:v>
                </c:pt>
                <c:pt idx="104">
                  <c:v>570</c:v>
                </c:pt>
                <c:pt idx="105">
                  <c:v>580</c:v>
                </c:pt>
                <c:pt idx="106">
                  <c:v>565</c:v>
                </c:pt>
                <c:pt idx="107">
                  <c:v>580</c:v>
                </c:pt>
                <c:pt idx="108">
                  <c:v>585</c:v>
                </c:pt>
                <c:pt idx="109">
                  <c:v>595</c:v>
                </c:pt>
                <c:pt idx="110">
                  <c:v>610</c:v>
                </c:pt>
                <c:pt idx="111">
                  <c:v>595</c:v>
                </c:pt>
                <c:pt idx="112">
                  <c:v>590</c:v>
                </c:pt>
                <c:pt idx="113">
                  <c:v>600</c:v>
                </c:pt>
                <c:pt idx="114">
                  <c:v>605</c:v>
                </c:pt>
                <c:pt idx="115">
                  <c:v>610</c:v>
                </c:pt>
                <c:pt idx="116">
                  <c:v>610</c:v>
                </c:pt>
                <c:pt idx="117">
                  <c:v>600</c:v>
                </c:pt>
                <c:pt idx="118">
                  <c:v>585</c:v>
                </c:pt>
                <c:pt idx="119">
                  <c:v>565</c:v>
                </c:pt>
                <c:pt idx="120">
                  <c:v>555</c:v>
                </c:pt>
                <c:pt idx="121">
                  <c:v>490</c:v>
                </c:pt>
                <c:pt idx="122">
                  <c:v>465</c:v>
                </c:pt>
                <c:pt idx="123">
                  <c:v>420</c:v>
                </c:pt>
                <c:pt idx="124">
                  <c:v>390</c:v>
                </c:pt>
                <c:pt idx="125">
                  <c:v>385</c:v>
                </c:pt>
                <c:pt idx="126">
                  <c:v>375</c:v>
                </c:pt>
                <c:pt idx="127">
                  <c:v>340</c:v>
                </c:pt>
                <c:pt idx="128">
                  <c:v>325</c:v>
                </c:pt>
                <c:pt idx="129">
                  <c:v>338</c:v>
                </c:pt>
                <c:pt idx="130">
                  <c:v>325</c:v>
                </c:pt>
                <c:pt idx="131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654488"/>
        <c:axId val="369654096"/>
      </c:lineChart>
      <c:dateAx>
        <c:axId val="369654488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369654096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369654096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369654488"/>
        <c:crosses val="autoZero"/>
        <c:crossBetween val="between"/>
        <c:majorUnit val="100"/>
      </c:valAx>
    </c:plotArea>
    <c:legend>
      <c:legendPos val="b"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8927160"/>
        <c:axId val="448927552"/>
      </c:barChart>
      <c:catAx>
        <c:axId val="44892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927552"/>
        <c:crosses val="autoZero"/>
        <c:auto val="1"/>
        <c:lblAlgn val="ctr"/>
        <c:lblOffset val="100"/>
        <c:noMultiLvlLbl val="0"/>
      </c:catAx>
      <c:valAx>
        <c:axId val="44892755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8927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9075984"/>
        <c:axId val="449076376"/>
      </c:barChart>
      <c:catAx>
        <c:axId val="44907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076376"/>
        <c:crosses val="autoZero"/>
        <c:auto val="1"/>
        <c:lblAlgn val="ctr"/>
        <c:lblOffset val="100"/>
        <c:noMultiLvlLbl val="0"/>
      </c:catAx>
      <c:valAx>
        <c:axId val="4490763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075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04B0D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9077160"/>
        <c:axId val="449077552"/>
      </c:barChart>
      <c:catAx>
        <c:axId val="44907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077552"/>
        <c:crosses val="autoZero"/>
        <c:auto val="1"/>
        <c:lblAlgn val="ctr"/>
        <c:lblOffset val="100"/>
        <c:noMultiLvlLbl val="0"/>
      </c:catAx>
      <c:valAx>
        <c:axId val="44907755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077160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Brasilia</c:v>
                </c:pt>
                <c:pt idx="7">
                  <c:v>Vietnam</c:v>
                </c:pt>
                <c:pt idx="8">
                  <c:v>Puola</c:v>
                </c:pt>
                <c:pt idx="9">
                  <c:v>Iso-Britannia</c:v>
                </c:pt>
                <c:pt idx="10">
                  <c:v>Ranska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45314</c:v>
                </c:pt>
                <c:pt idx="1">
                  <c:v>28302</c:v>
                </c:pt>
                <c:pt idx="2">
                  <c:v>22074</c:v>
                </c:pt>
                <c:pt idx="3">
                  <c:v>18660</c:v>
                </c:pt>
                <c:pt idx="4">
                  <c:v>15633</c:v>
                </c:pt>
                <c:pt idx="5">
                  <c:v>14434</c:v>
                </c:pt>
                <c:pt idx="6">
                  <c:v>13445</c:v>
                </c:pt>
                <c:pt idx="7">
                  <c:v>10240</c:v>
                </c:pt>
                <c:pt idx="8">
                  <c:v>9947</c:v>
                </c:pt>
                <c:pt idx="9">
                  <c:v>7199</c:v>
                </c:pt>
                <c:pt idx="10">
                  <c:v>6350</c:v>
                </c:pt>
                <c:pt idx="11">
                  <c:v>5533</c:v>
                </c:pt>
                <c:pt idx="12">
                  <c:v>5339</c:v>
                </c:pt>
                <c:pt idx="13">
                  <c:v>70673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40952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49078728"/>
        <c:axId val="449079120"/>
      </c:barChart>
      <c:catAx>
        <c:axId val="44907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079120"/>
        <c:crosses val="autoZero"/>
        <c:auto val="1"/>
        <c:lblAlgn val="ctr"/>
        <c:lblOffset val="100"/>
        <c:noMultiLvlLbl val="0"/>
      </c:catAx>
      <c:valAx>
        <c:axId val="44907912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078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9898888"/>
        <c:axId val="449899280"/>
      </c:barChart>
      <c:catAx>
        <c:axId val="449898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899280"/>
        <c:crosses val="autoZero"/>
        <c:auto val="1"/>
        <c:lblAlgn val="ctr"/>
        <c:lblOffset val="100"/>
        <c:noMultiLvlLbl val="0"/>
      </c:catAx>
      <c:valAx>
        <c:axId val="44989928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898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120874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49900064"/>
        <c:axId val="449900456"/>
      </c:barChart>
      <c:catAx>
        <c:axId val="4499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900456"/>
        <c:crosses val="autoZero"/>
        <c:auto val="1"/>
        <c:lblAlgn val="ctr"/>
        <c:lblOffset val="100"/>
        <c:noMultiLvlLbl val="0"/>
      </c:catAx>
      <c:valAx>
        <c:axId val="44990045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900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49901240"/>
        <c:axId val="449901632"/>
      </c:barChart>
      <c:catAx>
        <c:axId val="44990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901632"/>
        <c:crosses val="autoZero"/>
        <c:auto val="1"/>
        <c:lblAlgn val="ctr"/>
        <c:lblOffset val="100"/>
        <c:noMultiLvlLbl val="0"/>
      </c:catAx>
      <c:valAx>
        <c:axId val="44990163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49901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15121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50539328"/>
        <c:axId val="450539720"/>
      </c:barChart>
      <c:catAx>
        <c:axId val="45053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39720"/>
        <c:crosses val="autoZero"/>
        <c:auto val="1"/>
        <c:lblAlgn val="ctr"/>
        <c:lblOffset val="100"/>
        <c:noMultiLvlLbl val="0"/>
      </c:catAx>
      <c:valAx>
        <c:axId val="45053972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3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0540504"/>
        <c:axId val="450540896"/>
      </c:barChart>
      <c:catAx>
        <c:axId val="450540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0896"/>
        <c:crosses val="autoZero"/>
        <c:auto val="1"/>
        <c:lblAlgn val="ctr"/>
        <c:lblOffset val="100"/>
        <c:noMultiLvlLbl val="0"/>
      </c:catAx>
      <c:valAx>
        <c:axId val="45054089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0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7546.1</c:v>
                </c:pt>
                <c:pt idx="2">
                  <c:v>8480.6</c:v>
                </c:pt>
                <c:pt idx="3">
                  <c:v>8305.7999999999993</c:v>
                </c:pt>
                <c:pt idx="4">
                  <c:v>9019.2000000000007</c:v>
                </c:pt>
                <c:pt idx="5">
                  <c:v>9453.5</c:v>
                </c:pt>
                <c:pt idx="6">
                  <c:v>8917.6</c:v>
                </c:pt>
                <c:pt idx="7">
                  <c:v>8998.6</c:v>
                </c:pt>
                <c:pt idx="8">
                  <c:v>9728.2000000000007</c:v>
                </c:pt>
                <c:pt idx="9">
                  <c:v>9609.6</c:v>
                </c:pt>
                <c:pt idx="10">
                  <c:v>11170.2</c:v>
                </c:pt>
                <c:pt idx="11">
                  <c:v>9974.2000000000007</c:v>
                </c:pt>
                <c:pt idx="12">
                  <c:v>11447</c:v>
                </c:pt>
                <c:pt idx="13">
                  <c:v>11434.8</c:v>
                </c:pt>
                <c:pt idx="14">
                  <c:v>10904.3</c:v>
                </c:pt>
                <c:pt idx="15">
                  <c:v>11425.4</c:v>
                </c:pt>
                <c:pt idx="16">
                  <c:v>9930.2000000000007</c:v>
                </c:pt>
                <c:pt idx="17">
                  <c:v>6560.9</c:v>
                </c:pt>
                <c:pt idx="18">
                  <c:v>6797.6</c:v>
                </c:pt>
                <c:pt idx="19">
                  <c:v>6968.5</c:v>
                </c:pt>
                <c:pt idx="20">
                  <c:v>8073.6</c:v>
                </c:pt>
                <c:pt idx="21">
                  <c:v>7388.8</c:v>
                </c:pt>
                <c:pt idx="22">
                  <c:v>7498.8</c:v>
                </c:pt>
                <c:pt idx="23">
                  <c:v>7422.5</c:v>
                </c:pt>
                <c:pt idx="24">
                  <c:v>9715.5</c:v>
                </c:pt>
                <c:pt idx="25">
                  <c:v>8790.1</c:v>
                </c:pt>
                <c:pt idx="26">
                  <c:v>8884.6</c:v>
                </c:pt>
                <c:pt idx="27">
                  <c:v>7991.7</c:v>
                </c:pt>
                <c:pt idx="28">
                  <c:v>9976.6</c:v>
                </c:pt>
                <c:pt idx="29">
                  <c:v>8541.9</c:v>
                </c:pt>
                <c:pt idx="30">
                  <c:v>8985.6</c:v>
                </c:pt>
                <c:pt idx="31">
                  <c:v>7878.4</c:v>
                </c:pt>
                <c:pt idx="32">
                  <c:v>9235.9</c:v>
                </c:pt>
                <c:pt idx="33">
                  <c:v>7306</c:v>
                </c:pt>
                <c:pt idx="34">
                  <c:v>7692.6</c:v>
                </c:pt>
                <c:pt idx="35">
                  <c:v>7004.3</c:v>
                </c:pt>
                <c:pt idx="36">
                  <c:v>7927.9</c:v>
                </c:pt>
                <c:pt idx="37">
                  <c:v>7773.2</c:v>
                </c:pt>
                <c:pt idx="38">
                  <c:v>7936.8</c:v>
                </c:pt>
                <c:pt idx="39">
                  <c:v>9272.9</c:v>
                </c:pt>
                <c:pt idx="40">
                  <c:v>8202.2000000000007</c:v>
                </c:pt>
                <c:pt idx="41">
                  <c:v>7075.4</c:v>
                </c:pt>
                <c:pt idx="42">
                  <c:v>8969.4</c:v>
                </c:pt>
                <c:pt idx="43">
                  <c:v>7374.3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6086.4</c:v>
                </c:pt>
                <c:pt idx="2">
                  <c:v>7150.5</c:v>
                </c:pt>
                <c:pt idx="3">
                  <c:v>7035.4</c:v>
                </c:pt>
                <c:pt idx="4">
                  <c:v>7382.3</c:v>
                </c:pt>
                <c:pt idx="5">
                  <c:v>8084.5</c:v>
                </c:pt>
                <c:pt idx="6">
                  <c:v>7225.7</c:v>
                </c:pt>
                <c:pt idx="7">
                  <c:v>7426.5</c:v>
                </c:pt>
                <c:pt idx="8">
                  <c:v>8283.7000000000007</c:v>
                </c:pt>
                <c:pt idx="9">
                  <c:v>7959.6</c:v>
                </c:pt>
                <c:pt idx="10">
                  <c:v>9352.1</c:v>
                </c:pt>
                <c:pt idx="11">
                  <c:v>8358</c:v>
                </c:pt>
                <c:pt idx="12">
                  <c:v>9563.6</c:v>
                </c:pt>
                <c:pt idx="13">
                  <c:v>9383.7000000000007</c:v>
                </c:pt>
                <c:pt idx="14">
                  <c:v>8594.2000000000007</c:v>
                </c:pt>
                <c:pt idx="15">
                  <c:v>9498.2000000000007</c:v>
                </c:pt>
                <c:pt idx="16">
                  <c:v>8025.3</c:v>
                </c:pt>
                <c:pt idx="17">
                  <c:v>5184.1000000000004</c:v>
                </c:pt>
                <c:pt idx="18">
                  <c:v>5214.8</c:v>
                </c:pt>
                <c:pt idx="19">
                  <c:v>5491.2</c:v>
                </c:pt>
                <c:pt idx="20">
                  <c:v>6277.9</c:v>
                </c:pt>
                <c:pt idx="21">
                  <c:v>5532.9</c:v>
                </c:pt>
                <c:pt idx="22">
                  <c:v>5900.1</c:v>
                </c:pt>
                <c:pt idx="23">
                  <c:v>5775.3</c:v>
                </c:pt>
                <c:pt idx="24">
                  <c:v>7248.7</c:v>
                </c:pt>
                <c:pt idx="25">
                  <c:v>6191.6</c:v>
                </c:pt>
                <c:pt idx="26">
                  <c:v>6884.2</c:v>
                </c:pt>
                <c:pt idx="27">
                  <c:v>6012.2</c:v>
                </c:pt>
                <c:pt idx="28">
                  <c:v>7559.4</c:v>
                </c:pt>
                <c:pt idx="29">
                  <c:v>6363.9</c:v>
                </c:pt>
                <c:pt idx="30">
                  <c:v>6937.7</c:v>
                </c:pt>
                <c:pt idx="31">
                  <c:v>6339.6</c:v>
                </c:pt>
                <c:pt idx="32">
                  <c:v>7405.2</c:v>
                </c:pt>
                <c:pt idx="33">
                  <c:v>5406.4</c:v>
                </c:pt>
                <c:pt idx="34">
                  <c:v>5776</c:v>
                </c:pt>
                <c:pt idx="35">
                  <c:v>5447.1</c:v>
                </c:pt>
                <c:pt idx="36">
                  <c:v>6180.3</c:v>
                </c:pt>
                <c:pt idx="37">
                  <c:v>5629.9</c:v>
                </c:pt>
                <c:pt idx="38">
                  <c:v>5833.8</c:v>
                </c:pt>
                <c:pt idx="39">
                  <c:v>6873.7</c:v>
                </c:pt>
                <c:pt idx="40">
                  <c:v>6136.1</c:v>
                </c:pt>
                <c:pt idx="41">
                  <c:v>4970.5</c:v>
                </c:pt>
                <c:pt idx="42">
                  <c:v>6588.2</c:v>
                </c:pt>
                <c:pt idx="43">
                  <c:v>5629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1454</c:v>
                </c:pt>
                <c:pt idx="2">
                  <c:v>1331.7</c:v>
                </c:pt>
                <c:pt idx="3">
                  <c:v>1279.5</c:v>
                </c:pt>
                <c:pt idx="4">
                  <c:v>1641</c:v>
                </c:pt>
                <c:pt idx="5">
                  <c:v>1368.2</c:v>
                </c:pt>
                <c:pt idx="6">
                  <c:v>1691.7</c:v>
                </c:pt>
                <c:pt idx="7">
                  <c:v>1572.6</c:v>
                </c:pt>
                <c:pt idx="8">
                  <c:v>1434.3</c:v>
                </c:pt>
                <c:pt idx="9">
                  <c:v>1629.3</c:v>
                </c:pt>
                <c:pt idx="10">
                  <c:v>1805.3</c:v>
                </c:pt>
                <c:pt idx="11">
                  <c:v>1594.8</c:v>
                </c:pt>
                <c:pt idx="12">
                  <c:v>1880.1</c:v>
                </c:pt>
                <c:pt idx="13">
                  <c:v>2008.5</c:v>
                </c:pt>
                <c:pt idx="14">
                  <c:v>2291.6</c:v>
                </c:pt>
                <c:pt idx="15">
                  <c:v>1877.3</c:v>
                </c:pt>
                <c:pt idx="16">
                  <c:v>1875.9</c:v>
                </c:pt>
                <c:pt idx="17">
                  <c:v>1339.4</c:v>
                </c:pt>
                <c:pt idx="18">
                  <c:v>1560.3</c:v>
                </c:pt>
                <c:pt idx="19">
                  <c:v>1445.9</c:v>
                </c:pt>
                <c:pt idx="20">
                  <c:v>1777.6</c:v>
                </c:pt>
                <c:pt idx="21">
                  <c:v>1837.4</c:v>
                </c:pt>
                <c:pt idx="22">
                  <c:v>1573.6</c:v>
                </c:pt>
                <c:pt idx="23">
                  <c:v>1595.2</c:v>
                </c:pt>
                <c:pt idx="24">
                  <c:v>2378.6</c:v>
                </c:pt>
                <c:pt idx="25">
                  <c:v>2483.8000000000002</c:v>
                </c:pt>
                <c:pt idx="26">
                  <c:v>1930.1</c:v>
                </c:pt>
                <c:pt idx="27">
                  <c:v>1878.8</c:v>
                </c:pt>
                <c:pt idx="28">
                  <c:v>2319.1999999999998</c:v>
                </c:pt>
                <c:pt idx="29">
                  <c:v>2026.8</c:v>
                </c:pt>
                <c:pt idx="30">
                  <c:v>1951.8</c:v>
                </c:pt>
                <c:pt idx="31">
                  <c:v>1468.1</c:v>
                </c:pt>
                <c:pt idx="32">
                  <c:v>1755</c:v>
                </c:pt>
                <c:pt idx="33">
                  <c:v>1780.2</c:v>
                </c:pt>
                <c:pt idx="34">
                  <c:v>1813.9</c:v>
                </c:pt>
                <c:pt idx="35">
                  <c:v>1460.2</c:v>
                </c:pt>
                <c:pt idx="36">
                  <c:v>1641.6</c:v>
                </c:pt>
                <c:pt idx="37">
                  <c:v>2019.8</c:v>
                </c:pt>
                <c:pt idx="38">
                  <c:v>1982.2</c:v>
                </c:pt>
                <c:pt idx="39">
                  <c:v>2312.1999999999998</c:v>
                </c:pt>
                <c:pt idx="40">
                  <c:v>1902.8</c:v>
                </c:pt>
                <c:pt idx="41">
                  <c:v>1942.1</c:v>
                </c:pt>
                <c:pt idx="42">
                  <c:v>2221.5</c:v>
                </c:pt>
                <c:pt idx="43">
                  <c:v>1624.4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026656"/>
        <c:axId val="369197200"/>
      </c:lineChart>
      <c:catAx>
        <c:axId val="236026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972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97200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3602665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47660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50541680"/>
        <c:axId val="450542072"/>
      </c:barChart>
      <c:catAx>
        <c:axId val="45054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2072"/>
        <c:crosses val="autoZero"/>
        <c:auto val="1"/>
        <c:lblAlgn val="ctr"/>
        <c:lblOffset val="100"/>
        <c:noMultiLvlLbl val="0"/>
      </c:catAx>
      <c:valAx>
        <c:axId val="450542072"/>
        <c:scaling>
          <c:orientation val="minMax"/>
          <c:max val="5000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1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0542856"/>
        <c:axId val="450543248"/>
      </c:barChart>
      <c:catAx>
        <c:axId val="45054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3248"/>
        <c:crosses val="autoZero"/>
        <c:auto val="1"/>
        <c:lblAlgn val="ctr"/>
        <c:lblOffset val="100"/>
        <c:noMultiLvlLbl val="0"/>
      </c:catAx>
      <c:valAx>
        <c:axId val="4505432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2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(30.9)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450544032"/>
        <c:axId val="450544424"/>
      </c:barChart>
      <c:catAx>
        <c:axId val="45054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4424"/>
        <c:crosses val="autoZero"/>
        <c:auto val="1"/>
        <c:lblAlgn val="ctr"/>
        <c:lblOffset val="100"/>
        <c:noMultiLvlLbl val="0"/>
      </c:catAx>
      <c:valAx>
        <c:axId val="4505444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4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50545208"/>
        <c:axId val="450545600"/>
      </c:barChart>
      <c:catAx>
        <c:axId val="45054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5600"/>
        <c:crosses val="autoZero"/>
        <c:auto val="1"/>
        <c:lblAlgn val="ctr"/>
        <c:lblOffset val="100"/>
        <c:noMultiLvlLbl val="0"/>
      </c:catAx>
      <c:valAx>
        <c:axId val="4505456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450545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50546384"/>
        <c:axId val="450546776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546384"/>
        <c:axId val="450546776"/>
      </c:lineChart>
      <c:catAx>
        <c:axId val="45054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05467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5054677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50546384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51342176"/>
        <c:axId val="451342568"/>
      </c:barChart>
      <c:catAx>
        <c:axId val="4513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3425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51342568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451342176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9731759127838E-2"/>
          <c:y val="7.0765493196747867E-2"/>
          <c:w val="0.76333266891913976"/>
          <c:h val="0.88269808598821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4">
                  <c:v>100</c:v>
                </c:pt>
                <c:pt idx="5">
                  <c:v>103.4</c:v>
                </c:pt>
                <c:pt idx="6">
                  <c:v>107.7</c:v>
                </c:pt>
                <c:pt idx="7">
                  <c:v>111.1</c:v>
                </c:pt>
                <c:pt idx="8">
                  <c:v>115</c:v>
                </c:pt>
                <c:pt idx="9">
                  <c:v>118.7</c:v>
                </c:pt>
                <c:pt idx="10">
                  <c:v>122.5</c:v>
                </c:pt>
                <c:pt idx="11">
                  <c:v>125.6</c:v>
                </c:pt>
                <c:pt idx="12">
                  <c:v>131.6</c:v>
                </c:pt>
                <c:pt idx="13">
                  <c:v>137.5</c:v>
                </c:pt>
                <c:pt idx="14">
                  <c:v>140</c:v>
                </c:pt>
                <c:pt idx="15">
                  <c:v>143.4</c:v>
                </c:pt>
                <c:pt idx="16">
                  <c:v>138.5</c:v>
                </c:pt>
                <c:pt idx="17">
                  <c:v>122.8</c:v>
                </c:pt>
                <c:pt idx="18">
                  <c:v>109.7</c:v>
                </c:pt>
                <c:pt idx="19">
                  <c:v>96.52</c:v>
                </c:pt>
                <c:pt idx="20">
                  <c:v>90.2</c:v>
                </c:pt>
                <c:pt idx="21">
                  <c:v>92.84</c:v>
                </c:pt>
                <c:pt idx="22">
                  <c:v>95.02</c:v>
                </c:pt>
                <c:pt idx="23">
                  <c:v>96.57</c:v>
                </c:pt>
                <c:pt idx="24">
                  <c:v>101.4</c:v>
                </c:pt>
                <c:pt idx="25">
                  <c:v>105.7</c:v>
                </c:pt>
                <c:pt idx="26">
                  <c:v>110.2</c:v>
                </c:pt>
                <c:pt idx="27">
                  <c:v>111.9</c:v>
                </c:pt>
                <c:pt idx="28">
                  <c:v>111.9</c:v>
                </c:pt>
                <c:pt idx="29">
                  <c:v>110.7</c:v>
                </c:pt>
                <c:pt idx="30">
                  <c:v>111.1</c:v>
                </c:pt>
                <c:pt idx="31">
                  <c:v>110.6</c:v>
                </c:pt>
                <c:pt idx="32">
                  <c:v>108.2</c:v>
                </c:pt>
                <c:pt idx="33">
                  <c:v>104.6</c:v>
                </c:pt>
                <c:pt idx="34">
                  <c:v>100.4</c:v>
                </c:pt>
                <c:pt idx="35">
                  <c:v>97.31</c:v>
                </c:pt>
                <c:pt idx="36">
                  <c:v>94.74</c:v>
                </c:pt>
                <c:pt idx="37">
                  <c:v>96.03</c:v>
                </c:pt>
                <c:pt idx="38">
                  <c:v>95.6</c:v>
                </c:pt>
                <c:pt idx="39">
                  <c:v>100.2</c:v>
                </c:pt>
                <c:pt idx="40">
                  <c:v>100.9</c:v>
                </c:pt>
                <c:pt idx="41">
                  <c:v>98.13</c:v>
                </c:pt>
                <c:pt idx="42">
                  <c:v>96.73</c:v>
                </c:pt>
                <c:pt idx="43">
                  <c:v>90.32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96416"/>
        <c:axId val="369196024"/>
      </c:lineChart>
      <c:catAx>
        <c:axId val="3691964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9602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96024"/>
        <c:scaling>
          <c:orientation val="minMax"/>
          <c:max val="150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96416"/>
        <c:crosses val="autoZero"/>
        <c:crossBetween val="midCat"/>
        <c:majorUnit val="5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997031784050137"/>
          <c:y val="0.18284100301260087"/>
          <c:w val="0.14002968215949863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2952.4</c:v>
                </c:pt>
                <c:pt idx="1">
                  <c:v>3185.4</c:v>
                </c:pt>
                <c:pt idx="2">
                  <c:v>3090.7</c:v>
                </c:pt>
                <c:pt idx="3">
                  <c:v>3043.9</c:v>
                </c:pt>
                <c:pt idx="4">
                  <c:v>3377.7</c:v>
                </c:pt>
                <c:pt idx="5">
                  <c:v>3280</c:v>
                </c:pt>
                <c:pt idx="6">
                  <c:v>3735.7</c:v>
                </c:pt>
                <c:pt idx="7">
                  <c:v>3606.4</c:v>
                </c:pt>
                <c:pt idx="8">
                  <c:v>3433.7</c:v>
                </c:pt>
                <c:pt idx="9">
                  <c:v>3757.5</c:v>
                </c:pt>
                <c:pt idx="10">
                  <c:v>4031.5</c:v>
                </c:pt>
                <c:pt idx="11">
                  <c:v>4139</c:v>
                </c:pt>
                <c:pt idx="12">
                  <c:v>3844.5</c:v>
                </c:pt>
                <c:pt idx="13">
                  <c:v>3851.7</c:v>
                </c:pt>
                <c:pt idx="14">
                  <c:v>4099</c:v>
                </c:pt>
                <c:pt idx="15">
                  <c:v>3987.2</c:v>
                </c:pt>
                <c:pt idx="16">
                  <c:v>3747.2</c:v>
                </c:pt>
                <c:pt idx="17">
                  <c:v>3280.4</c:v>
                </c:pt>
                <c:pt idx="18">
                  <c:v>3135.9</c:v>
                </c:pt>
                <c:pt idx="19">
                  <c:v>3155.2</c:v>
                </c:pt>
                <c:pt idx="20">
                  <c:v>3243.6</c:v>
                </c:pt>
                <c:pt idx="21">
                  <c:v>3345.8</c:v>
                </c:pt>
                <c:pt idx="22">
                  <c:v>3132.9</c:v>
                </c:pt>
                <c:pt idx="23">
                  <c:v>3099</c:v>
                </c:pt>
                <c:pt idx="24">
                  <c:v>3493.4</c:v>
                </c:pt>
                <c:pt idx="25">
                  <c:v>4171.3</c:v>
                </c:pt>
                <c:pt idx="26">
                  <c:v>4274</c:v>
                </c:pt>
                <c:pt idx="27">
                  <c:v>4303.1000000000004</c:v>
                </c:pt>
                <c:pt idx="28">
                  <c:v>4234</c:v>
                </c:pt>
                <c:pt idx="29">
                  <c:v>4169.2</c:v>
                </c:pt>
                <c:pt idx="30">
                  <c:v>4623.7</c:v>
                </c:pt>
                <c:pt idx="31">
                  <c:v>3968.2</c:v>
                </c:pt>
                <c:pt idx="32">
                  <c:v>3979.2</c:v>
                </c:pt>
                <c:pt idx="33">
                  <c:v>3819.2</c:v>
                </c:pt>
                <c:pt idx="34">
                  <c:v>3909.2</c:v>
                </c:pt>
                <c:pt idx="35">
                  <c:v>3821.5</c:v>
                </c:pt>
                <c:pt idx="36">
                  <c:v>3577.1</c:v>
                </c:pt>
                <c:pt idx="37">
                  <c:v>3996.9</c:v>
                </c:pt>
                <c:pt idx="38">
                  <c:v>4146.1000000000004</c:v>
                </c:pt>
                <c:pt idx="39">
                  <c:v>4748.5</c:v>
                </c:pt>
                <c:pt idx="40">
                  <c:v>4875.1000000000004</c:v>
                </c:pt>
                <c:pt idx="41">
                  <c:v>5180.2</c:v>
                </c:pt>
                <c:pt idx="42">
                  <c:v>5206.6000000000004</c:v>
                </c:pt>
                <c:pt idx="43">
                  <c:v>5031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10274</c:v>
                </c:pt>
                <c:pt idx="1">
                  <c:v>11236</c:v>
                </c:pt>
                <c:pt idx="2">
                  <c:v>12436</c:v>
                </c:pt>
                <c:pt idx="3">
                  <c:v>14082</c:v>
                </c:pt>
                <c:pt idx="4">
                  <c:v>13805</c:v>
                </c:pt>
                <c:pt idx="5">
                  <c:v>15541</c:v>
                </c:pt>
                <c:pt idx="6">
                  <c:v>14933</c:v>
                </c:pt>
                <c:pt idx="7">
                  <c:v>15764</c:v>
                </c:pt>
                <c:pt idx="8">
                  <c:v>16574</c:v>
                </c:pt>
                <c:pt idx="9">
                  <c:v>16238</c:v>
                </c:pt>
                <c:pt idx="10">
                  <c:v>17808</c:v>
                </c:pt>
                <c:pt idx="11">
                  <c:v>18192</c:v>
                </c:pt>
                <c:pt idx="12">
                  <c:v>19305</c:v>
                </c:pt>
                <c:pt idx="13">
                  <c:v>19197</c:v>
                </c:pt>
                <c:pt idx="14">
                  <c:v>18750</c:v>
                </c:pt>
                <c:pt idx="15">
                  <c:v>20097</c:v>
                </c:pt>
                <c:pt idx="16">
                  <c:v>18873</c:v>
                </c:pt>
                <c:pt idx="17">
                  <c:v>14754</c:v>
                </c:pt>
                <c:pt idx="18">
                  <c:v>13547</c:v>
                </c:pt>
                <c:pt idx="19">
                  <c:v>13173</c:v>
                </c:pt>
                <c:pt idx="20">
                  <c:v>12407</c:v>
                </c:pt>
                <c:pt idx="21">
                  <c:v>11576</c:v>
                </c:pt>
                <c:pt idx="22">
                  <c:v>11642</c:v>
                </c:pt>
                <c:pt idx="23">
                  <c:v>11513</c:v>
                </c:pt>
                <c:pt idx="24">
                  <c:v>11592</c:v>
                </c:pt>
                <c:pt idx="25">
                  <c:v>10370</c:v>
                </c:pt>
                <c:pt idx="26">
                  <c:v>10914</c:v>
                </c:pt>
                <c:pt idx="27">
                  <c:v>11285</c:v>
                </c:pt>
                <c:pt idx="28">
                  <c:v>12260</c:v>
                </c:pt>
                <c:pt idx="29">
                  <c:v>11443</c:v>
                </c:pt>
                <c:pt idx="30">
                  <c:v>11821</c:v>
                </c:pt>
                <c:pt idx="31">
                  <c:v>11194</c:v>
                </c:pt>
                <c:pt idx="32">
                  <c:v>11836</c:v>
                </c:pt>
                <c:pt idx="33">
                  <c:v>10750</c:v>
                </c:pt>
                <c:pt idx="34">
                  <c:v>10893</c:v>
                </c:pt>
                <c:pt idx="35">
                  <c:v>10546</c:v>
                </c:pt>
                <c:pt idx="36">
                  <c:v>10510</c:v>
                </c:pt>
                <c:pt idx="37">
                  <c:v>10178</c:v>
                </c:pt>
                <c:pt idx="38">
                  <c:v>10237</c:v>
                </c:pt>
                <c:pt idx="39">
                  <c:v>11460</c:v>
                </c:pt>
                <c:pt idx="40">
                  <c:v>11562</c:v>
                </c:pt>
                <c:pt idx="41">
                  <c:v>11102</c:v>
                </c:pt>
                <c:pt idx="42">
                  <c:v>12203</c:v>
                </c:pt>
                <c:pt idx="43">
                  <c:v>13031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756944"/>
        <c:axId val="369757336"/>
      </c:areaChart>
      <c:catAx>
        <c:axId val="3697569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75733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69757336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756944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-20 %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0.07041</cdr:x>
      <cdr:y>0.00305</cdr:y>
    </cdr:from>
    <cdr:to>
      <cdr:x>0.35471</cdr:x>
      <cdr:y>0.06557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64145" y="14168"/>
          <a:ext cx="2681815" cy="290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spc="-40" dirty="0" smtClean="0">
              <a:solidFill>
                <a:srgbClr val="002060"/>
              </a:solidFill>
            </a:rPr>
            <a:t>Miljardia euroa, käyvin hinnoin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7" y="133453"/>
            <a:ext cx="1591608" cy="26765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25.1.2016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0" y="240513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25.1.2016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3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04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9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85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1625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5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5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121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25.1.2016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3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5BC8FB-5275-4DD0-BF6E-C846DEBAAE47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65C96-A3D0-4CA5-9B9D-45633896E4B5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F3574E-D6BB-4EE3-A650-20F5E3472644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B57A70-0AD0-4E4B-A870-A2B86BDFA3C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31859-4665-4B91-BCFC-ECF0C87F4CF1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7574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54539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0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3497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7067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0729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9694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2500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7665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571164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282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0122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706327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843728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04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16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34491"/>
      </p:ext>
    </p:extLst>
  </p:cSld>
  <p:clrMapOvr>
    <a:masterClrMapping/>
  </p:clrMapOvr>
  <p:transition spd="med">
    <p:fade/>
  </p:transition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608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6309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9.6.2015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2078"/>
      </p:ext>
    </p:extLst>
  </p:cSld>
  <p:clrMapOvr>
    <a:masterClrMapping/>
  </p:clrMapOvr>
  <p:transition spd="med">
    <p:fade/>
  </p:transition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9.6.2015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7727"/>
      </p:ext>
    </p:extLst>
  </p:cSld>
  <p:clrMapOvr>
    <a:masterClrMapping/>
  </p:clrMapOvr>
  <p:transition spd="med">
    <p:fade/>
  </p:transition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9.6.2015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74439"/>
      </p:ext>
    </p:extLst>
  </p:cSld>
  <p:clrMapOvr>
    <a:masterClrMapping/>
  </p:clrMapOvr>
  <p:transition spd="med">
    <p:fade/>
  </p:transition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9.6.2015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5664"/>
      </p:ext>
    </p:extLst>
  </p:cSld>
  <p:clrMapOvr>
    <a:masterClrMapping/>
  </p:clrMapOvr>
  <p:transition spd="med">
    <p:fade/>
  </p:transition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9.6.2015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6161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9.6.2015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9856"/>
      </p:ext>
    </p:extLst>
  </p:cSld>
  <p:clrMapOvr>
    <a:masterClrMapping/>
  </p:clrMapOvr>
  <p:transition spd="med">
    <p:fade/>
  </p:transition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7013348"/>
      </p:ext>
    </p:extLst>
  </p:cSld>
  <p:clrMapOvr>
    <a:masterClrMapping/>
  </p:clrMapOvr>
  <p:transition spd="med">
    <p:fade/>
  </p:transition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2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59144"/>
      </p:ext>
    </p:extLst>
  </p:cSld>
  <p:clrMapOvr>
    <a:masterClrMapping/>
  </p:clrMapOvr>
  <p:transition spd="med">
    <p:fade/>
  </p:transition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06984"/>
      </p:ext>
    </p:extLst>
  </p:cSld>
  <p:clrMapOvr>
    <a:masterClrMapping/>
  </p:clrMapOvr>
  <p:transition spd="med">
    <p:fade/>
  </p:transition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016110"/>
      </p:ext>
    </p:extLst>
  </p:cSld>
  <p:clrMapOvr>
    <a:masterClrMapping/>
  </p:clrMapOvr>
  <p:transition spd="med">
    <p:fade/>
  </p:transition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431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377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1079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784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218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1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20.10.2015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73357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000"/>
      </p:ext>
    </p:extLst>
  </p:cSld>
  <p:clrMapOvr>
    <a:masterClrMapping/>
  </p:clrMapOvr>
  <p:transition spd="med">
    <p:fade/>
  </p:transition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9756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20.10.2015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373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20.10.2015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7927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2382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604503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72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8568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424035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818704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7244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1034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2547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90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3254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7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8320"/>
      </p:ext>
    </p:extLst>
  </p:cSld>
  <p:clrMapOvr>
    <a:masterClrMapping/>
  </p:clrMapOvr>
  <p:transition spd="med"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8463"/>
      </p:ext>
    </p:extLst>
  </p:cSld>
  <p:clrMapOvr>
    <a:masterClrMapping/>
  </p:clrMapOvr>
  <p:transition spd="med">
    <p:fade/>
  </p:transition>
  <p:hf hdr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89516"/>
      </p:ext>
    </p:extLst>
  </p:cSld>
  <p:clrMapOvr>
    <a:masterClrMapping/>
  </p:clrMapOvr>
  <p:transition spd="med">
    <p:fade/>
  </p:transition>
  <p:hf hdr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7709"/>
      </p:ext>
    </p:extLst>
  </p:cSld>
  <p:clrMapOvr>
    <a:masterClrMapping/>
  </p:clrMapOvr>
  <p:transition spd="med">
    <p:fade/>
  </p:transition>
  <p:hf hdr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3964"/>
      </p:ext>
    </p:extLst>
  </p:cSld>
  <p:clrMapOvr>
    <a:masterClrMapping/>
  </p:clrMapOvr>
  <p:transition spd="med">
    <p:fade/>
  </p:transition>
  <p:hf hdr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04"/>
      </p:ext>
    </p:extLst>
  </p:cSld>
  <p:clrMapOvr>
    <a:masterClrMapping/>
  </p:clrMapOvr>
  <p:transition spd="med">
    <p:fade/>
  </p:transition>
  <p:hf hdr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410392"/>
      </p:ext>
    </p:extLst>
  </p:cSld>
  <p:clrMapOvr>
    <a:masterClrMapping/>
  </p:clrMapOvr>
  <p:transition spd="med">
    <p:fade/>
  </p:transition>
  <p:hf hdr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5004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1677"/>
      </p:ext>
    </p:extLst>
  </p:cSld>
  <p:clrMapOvr>
    <a:masterClrMapping/>
  </p:clrMapOvr>
  <p:transition spd="med">
    <p:fade/>
  </p:transition>
  <p:hf hdr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882477"/>
      </p:ext>
    </p:extLst>
  </p:cSld>
  <p:clrMapOvr>
    <a:masterClrMapping/>
  </p:clrMapOvr>
  <p:transition spd="med">
    <p:fade/>
  </p:transition>
  <p:hf hdr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952531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6528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3878"/>
      </p:ext>
    </p:extLst>
  </p:cSld>
  <p:clrMapOvr>
    <a:masterClrMapping/>
  </p:clrMapOvr>
  <p:transition spd="med">
    <p:fade/>
  </p:transition>
  <p:hf hdr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54266"/>
      </p:ext>
    </p:extLst>
  </p:cSld>
  <p:clrMapOvr>
    <a:masterClrMapping/>
  </p:clrMapOvr>
  <p:transition spd="med">
    <p:fade/>
  </p:transition>
  <p:hf hdr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550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33607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7168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8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6758"/>
      </p:ext>
    </p:extLst>
  </p:cSld>
  <p:clrMapOvr>
    <a:masterClrMapping/>
  </p:clrMapOvr>
  <p:transition spd="med">
    <p:fade/>
  </p:transition>
  <p:hf hdr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9456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t>25.1.2016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4271"/>
      </p:ext>
    </p:extLst>
  </p:cSld>
  <p:clrMapOvr>
    <a:masterClrMapping/>
  </p:clrMapOvr>
  <p:transition spd="med">
    <p:fade/>
  </p:transition>
  <p:hf hd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7036"/>
      </p:ext>
    </p:extLst>
  </p:cSld>
  <p:clrMapOvr>
    <a:masterClrMapping/>
  </p:clrMapOvr>
  <p:transition spd="med">
    <p:fade/>
  </p:transition>
  <p:hf hd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5282"/>
      </p:ext>
    </p:extLst>
  </p:cSld>
  <p:clrMapOvr>
    <a:masterClrMapping/>
  </p:clrMapOvr>
  <p:transition spd="med">
    <p:fade/>
  </p:transition>
  <p:hf hd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26469"/>
      </p:ext>
    </p:extLst>
  </p:cSld>
  <p:clrMapOvr>
    <a:masterClrMapping/>
  </p:clrMapOvr>
  <p:transition spd="med">
    <p:fade/>
  </p:transition>
  <p:hf hdr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6118721"/>
      </p:ext>
    </p:extLst>
  </p:cSld>
  <p:clrMapOvr>
    <a:masterClrMapping/>
  </p:clrMapOvr>
  <p:transition spd="med">
    <p:fade/>
  </p:transition>
  <p:hf hdr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741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1819"/>
      </p:ext>
    </p:extLst>
  </p:cSld>
  <p:clrMapOvr>
    <a:masterClrMapping/>
  </p:clrMapOvr>
  <p:transition spd="med">
    <p:fade/>
  </p:transition>
  <p:hf hdr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487674"/>
      </p:ext>
    </p:extLst>
  </p:cSld>
  <p:clrMapOvr>
    <a:masterClrMapping/>
  </p:clrMapOvr>
  <p:transition spd="med">
    <p:fade/>
  </p:transition>
  <p:hf hdr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954718"/>
      </p:ext>
    </p:extLst>
  </p:cSld>
  <p:clrMapOvr>
    <a:masterClrMapping/>
  </p:clrMapOvr>
  <p:transition spd="med">
    <p:fade/>
  </p:transition>
  <p:hf hdr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965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378"/>
      </p:ext>
    </p:extLst>
  </p:cSld>
  <p:clrMapOvr>
    <a:masterClrMapping/>
  </p:clrMapOvr>
  <p:transition spd="med">
    <p:fade/>
  </p:transition>
  <p:hf hdr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4813"/>
      </p:ext>
    </p:extLst>
  </p:cSld>
  <p:clrMapOvr>
    <a:masterClrMapping/>
  </p:clrMapOvr>
  <p:transition spd="med">
    <p:fade/>
  </p:transition>
  <p:hf hd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469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919432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8132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137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9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2777"/>
      </p:ext>
    </p:extLst>
  </p:cSld>
  <p:clrMapOvr>
    <a:masterClrMapping/>
  </p:clrMapOvr>
  <p:transition spd="med">
    <p:fade/>
  </p:transition>
  <p:hf hdr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08783"/>
      </p:ext>
    </p:extLst>
  </p:cSld>
  <p:clrMapOvr>
    <a:masterClrMapping/>
  </p:clrMapOvr>
  <p:transition spd="med">
    <p:fade/>
  </p:transition>
  <p:hf hdr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7094"/>
      </p:ext>
    </p:extLst>
  </p:cSld>
  <p:clrMapOvr>
    <a:masterClrMapping/>
  </p:clrMapOvr>
  <p:transition spd="med"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43347"/>
      </p:ext>
    </p:extLst>
  </p:cSld>
  <p:clrMapOvr>
    <a:masterClrMapping/>
  </p:clrMapOvr>
  <p:transition spd="med">
    <p:fade/>
  </p:transition>
  <p:hf hdr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1875"/>
      </p:ext>
    </p:extLst>
  </p:cSld>
  <p:clrMapOvr>
    <a:masterClrMapping/>
  </p:clrMapOvr>
  <p:transition spd="med">
    <p:fade/>
  </p:transition>
  <p:hf hdr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4916"/>
      </p:ext>
    </p:extLst>
  </p:cSld>
  <p:clrMapOvr>
    <a:masterClrMapping/>
  </p:clrMapOvr>
  <p:transition spd="med">
    <p:fade/>
  </p:transition>
  <p:hf hdr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622419"/>
      </p:ext>
    </p:extLst>
  </p:cSld>
  <p:clrMapOvr>
    <a:masterClrMapping/>
  </p:clrMapOvr>
  <p:transition spd="med">
    <p:fade/>
  </p:transition>
  <p:hf hdr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0631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34314"/>
      </p:ext>
    </p:extLst>
  </p:cSld>
  <p:clrMapOvr>
    <a:masterClrMapping/>
  </p:clrMapOvr>
  <p:transition spd="med">
    <p:fade/>
  </p:transition>
  <p:hf hd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193278"/>
      </p:ext>
    </p:extLst>
  </p:cSld>
  <p:clrMapOvr>
    <a:masterClrMapping/>
  </p:clrMapOvr>
  <p:transition spd="med">
    <p:fade/>
  </p:transition>
  <p:hf hd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0039839"/>
      </p:ext>
    </p:extLst>
  </p:cSld>
  <p:clrMapOvr>
    <a:masterClrMapping/>
  </p:clrMapOvr>
  <p:transition spd="med">
    <p:fade/>
  </p:transition>
  <p:hf hd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896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2954"/>
      </p:ext>
    </p:extLst>
  </p:cSld>
  <p:clrMapOvr>
    <a:masterClrMapping/>
  </p:clrMapOvr>
  <p:transition spd="med">
    <p:fade/>
  </p:transition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3CB27-4C0D-4EED-94A8-2DC1340E80B7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05704"/>
      </p:ext>
    </p:extLst>
  </p:cSld>
  <p:clrMapOvr>
    <a:masterClrMapping/>
  </p:clrMapOvr>
  <p:transition spd="med">
    <p:fade/>
  </p:transition>
  <p:hf hdr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7487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29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4182"/>
      </p:ext>
    </p:extLst>
  </p:cSld>
  <p:clrMapOvr>
    <a:masterClrMapping/>
  </p:clrMapOvr>
  <p:transition spd="med">
    <p:fade/>
  </p:transition>
  <p:hf hdr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7096"/>
      </p:ext>
    </p:extLst>
  </p:cSld>
  <p:clrMapOvr>
    <a:masterClrMapping/>
  </p:clrMapOvr>
  <p:transition spd="med">
    <p:fade/>
  </p:transition>
  <p:hf hdr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8880"/>
      </p:ext>
    </p:extLst>
  </p:cSld>
  <p:clrMapOvr>
    <a:masterClrMapping/>
  </p:clrMapOvr>
  <p:transition spd="med">
    <p:fade/>
  </p:transition>
  <p:hf hdr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473"/>
      </p:ext>
    </p:extLst>
  </p:cSld>
  <p:clrMapOvr>
    <a:masterClrMapping/>
  </p:clrMapOvr>
  <p:transition spd="med">
    <p:fade/>
  </p:transition>
  <p:hf hdr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5278"/>
      </p:ext>
    </p:extLst>
  </p:cSld>
  <p:clrMapOvr>
    <a:masterClrMapping/>
  </p:clrMapOvr>
  <p:transition spd="med">
    <p:fade/>
  </p:transition>
  <p:hf hdr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3299"/>
      </p:ext>
    </p:extLst>
  </p:cSld>
  <p:clrMapOvr>
    <a:masterClrMapping/>
  </p:clrMapOvr>
  <p:transition spd="med">
    <p:fade/>
  </p:transition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615CC87-DE8E-44FF-ADDD-508085A68047}" type="datetime1">
              <a:rPr lang="fi-FI" smtClean="0">
                <a:solidFill>
                  <a:srgbClr val="002964"/>
                </a:solidFill>
              </a:rPr>
              <a:t>25.1.2016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9347"/>
      </p:ext>
    </p:extLst>
  </p:cSld>
  <p:clrMapOvr>
    <a:masterClrMapping/>
  </p:clrMapOvr>
  <p:transition spd="med">
    <p:fade/>
  </p:transition>
  <p:hf hdr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0060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67285"/>
      </p:ext>
    </p:extLst>
  </p:cSld>
  <p:clrMapOvr>
    <a:masterClrMapping/>
  </p:clrMapOvr>
  <p:transition spd="med">
    <p:fade/>
  </p:transition>
  <p:hf hdr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122686"/>
      </p:ext>
    </p:extLst>
  </p:cSld>
  <p:clrMapOvr>
    <a:masterClrMapping/>
  </p:clrMapOvr>
  <p:transition spd="med">
    <p:fade/>
  </p:transition>
  <p:hf hdr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576678"/>
      </p:ext>
    </p:extLst>
  </p:cSld>
  <p:clrMapOvr>
    <a:masterClrMapping/>
  </p:clrMapOvr>
  <p:transition spd="med">
    <p:fade/>
  </p:transition>
  <p:hf hdr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47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4993"/>
      </p:ext>
    </p:extLst>
  </p:cSld>
  <p:clrMapOvr>
    <a:masterClrMapping/>
  </p:clrMapOvr>
  <p:transition spd="med">
    <p:fade/>
  </p:transition>
  <p:hf hdr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2853"/>
      </p:ext>
    </p:extLst>
  </p:cSld>
  <p:clrMapOvr>
    <a:masterClrMapping/>
  </p:clrMapOvr>
  <p:transition spd="med">
    <p:fade/>
  </p:transition>
  <p:hf hdr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832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55001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B69B494-1C0C-4A73-93CA-75B39528E7E5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1161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4801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3838"/>
      </p:ext>
    </p:extLst>
  </p:cSld>
  <p:clrMapOvr>
    <a:masterClrMapping/>
  </p:clrMapOvr>
  <p:transition spd="med">
    <p:fade/>
  </p:transition>
  <p:hf hdr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378"/>
      </p:ext>
    </p:extLst>
  </p:cSld>
  <p:clrMapOvr>
    <a:masterClrMapping/>
  </p:clrMapOvr>
  <p:transition spd="med">
    <p:fade/>
  </p:transition>
  <p:hf hdr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9541"/>
      </p:ext>
    </p:extLst>
  </p:cSld>
  <p:clrMapOvr>
    <a:masterClrMapping/>
  </p:clrMapOvr>
  <p:transition spd="med">
    <p:fade/>
  </p:transition>
  <p:hf hdr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386"/>
      </p:ext>
    </p:extLst>
  </p:cSld>
  <p:clrMapOvr>
    <a:masterClrMapping/>
  </p:clrMapOvr>
  <p:transition spd="med">
    <p:fade/>
  </p:transition>
  <p:hf hdr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7084"/>
      </p:ext>
    </p:extLst>
  </p:cSld>
  <p:clrMapOvr>
    <a:masterClrMapping/>
  </p:clrMapOvr>
  <p:transition spd="med">
    <p:fade/>
  </p:transition>
  <p:hf hdr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510"/>
      </p:ext>
    </p:extLst>
  </p:cSld>
  <p:clrMapOvr>
    <a:masterClrMapping/>
  </p:clrMapOvr>
  <p:transition spd="med">
    <p:fade/>
  </p:transition>
  <p:hf hdr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9126666"/>
      </p:ext>
    </p:extLst>
  </p:cSld>
  <p:clrMapOvr>
    <a:masterClrMapping/>
  </p:clrMapOvr>
  <p:transition spd="med">
    <p:fade/>
  </p:transition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76781073-4DE2-49D7-A727-7AE8B421CCF4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646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8248"/>
      </p:ext>
    </p:extLst>
  </p:cSld>
  <p:clrMapOvr>
    <a:masterClrMapping/>
  </p:clrMapOvr>
  <p:transition spd="med">
    <p:fade/>
  </p:transition>
  <p:hf hdr="0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0823827"/>
      </p:ext>
    </p:extLst>
  </p:cSld>
  <p:clrMapOvr>
    <a:masterClrMapping/>
  </p:clrMapOvr>
  <p:transition spd="med">
    <p:fade/>
  </p:transition>
  <p:hf hdr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88992"/>
      </p:ext>
    </p:extLst>
  </p:cSld>
  <p:clrMapOvr>
    <a:masterClrMapping/>
  </p:clrMapOvr>
  <p:transition spd="med">
    <p:fade/>
  </p:transition>
  <p:hf hdr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201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67502"/>
      </p:ext>
    </p:extLst>
  </p:cSld>
  <p:clrMapOvr>
    <a:masterClrMapping/>
  </p:clrMapOvr>
  <p:transition spd="med">
    <p:fade/>
  </p:transition>
  <p:hf hdr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53623"/>
      </p:ext>
    </p:extLst>
  </p:cSld>
  <p:clrMapOvr>
    <a:masterClrMapping/>
  </p:clrMapOvr>
  <p:transition spd="med">
    <p:fade/>
  </p:transition>
  <p:hf hdr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1913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911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6072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8A6B272-B2EB-4D1B-9B8C-4593C7B599DB}" type="datetime1">
              <a:rPr lang="fi-FI" smtClean="0">
                <a:solidFill>
                  <a:srgbClr val="F04B0D"/>
                </a:solidFill>
              </a:rPr>
              <a:t>25.1.2016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0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8666"/>
      </p:ext>
    </p:extLst>
  </p:cSld>
  <p:clrMapOvr>
    <a:masterClrMapping/>
  </p:clrMapOvr>
  <p:transition spd="med">
    <p:fade/>
  </p:transition>
  <p:hf hdr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50977"/>
      </p:ext>
    </p:extLst>
  </p:cSld>
  <p:clrMapOvr>
    <a:masterClrMapping/>
  </p:clrMapOvr>
  <p:transition spd="med">
    <p:fade/>
  </p:transition>
  <p:hf hdr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38223"/>
      </p:ext>
    </p:extLst>
  </p:cSld>
  <p:clrMapOvr>
    <a:masterClrMapping/>
  </p:clrMapOvr>
  <p:transition spd="med">
    <p:fade/>
  </p:transition>
  <p:hf hdr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3107"/>
      </p:ext>
    </p:extLst>
  </p:cSld>
  <p:clrMapOvr>
    <a:masterClrMapping/>
  </p:clrMapOvr>
  <p:transition spd="med">
    <p:fade/>
  </p:transition>
  <p:hf hdr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2765"/>
      </p:ext>
    </p:extLst>
  </p:cSld>
  <p:clrMapOvr>
    <a:masterClrMapping/>
  </p:clrMapOvr>
  <p:transition spd="med">
    <p:fade/>
  </p:transition>
  <p:hf hdr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9553"/>
      </p:ext>
    </p:extLst>
  </p:cSld>
  <p:clrMapOvr>
    <a:masterClrMapping/>
  </p:clrMapOvr>
  <p:transition spd="med">
    <p:fade/>
  </p:transition>
  <p:hf hdr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5748895"/>
      </p:ext>
    </p:extLst>
  </p:cSld>
  <p:clrMapOvr>
    <a:masterClrMapping/>
  </p:clrMapOvr>
  <p:transition spd="med">
    <p:fade/>
  </p:transition>
  <p:hf hdr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839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425"/>
      </p:ext>
    </p:extLst>
  </p:cSld>
  <p:clrMapOvr>
    <a:masterClrMapping/>
  </p:clrMapOvr>
  <p:transition spd="med">
    <p:fade/>
  </p:transition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E48B346-921E-46A9-851D-A5E535C25B78}" type="datetime1">
              <a:rPr lang="fi-FI" smtClean="0">
                <a:solidFill>
                  <a:srgbClr val="FFFFFF"/>
                </a:solidFill>
              </a:rPr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229314"/>
      </p:ext>
    </p:extLst>
  </p:cSld>
  <p:clrMapOvr>
    <a:masterClrMapping/>
  </p:clrMapOvr>
  <p:transition spd="med">
    <p:fade/>
  </p:transition>
  <p:hf hdr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431480"/>
      </p:ext>
    </p:extLst>
  </p:cSld>
  <p:clrMapOvr>
    <a:masterClrMapping/>
  </p:clrMapOvr>
  <p:transition spd="med">
    <p:fade/>
  </p:transition>
  <p:hf hdr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33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65970"/>
      </p:ext>
    </p:extLst>
  </p:cSld>
  <p:clrMapOvr>
    <a:masterClrMapping/>
  </p:clrMapOvr>
  <p:transition spd="med">
    <p:fade/>
  </p:transition>
  <p:hf hdr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6433"/>
      </p:ext>
    </p:extLst>
  </p:cSld>
  <p:clrMapOvr>
    <a:masterClrMapping/>
  </p:clrMapOvr>
  <p:transition spd="med">
    <p:fade/>
  </p:transition>
  <p:hf hdr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1423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0514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74063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8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65704"/>
      </p:ext>
    </p:extLst>
  </p:cSld>
  <p:clrMapOvr>
    <a:masterClrMapping/>
  </p:clrMapOvr>
  <p:transition spd="med">
    <p:fade/>
  </p:transition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557F5E-B5CE-4C2C-9B30-1FD6B9BD7148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5736"/>
      </p:ext>
    </p:extLst>
  </p:cSld>
  <p:clrMapOvr>
    <a:masterClrMapping/>
  </p:clrMapOvr>
  <p:transition spd="med">
    <p:fade/>
  </p:transition>
  <p:hf hdr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70931"/>
      </p:ext>
    </p:extLst>
  </p:cSld>
  <p:clrMapOvr>
    <a:masterClrMapping/>
  </p:clrMapOvr>
  <p:transition spd="med">
    <p:fade/>
  </p:transition>
  <p:hf hdr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6997"/>
      </p:ext>
    </p:extLst>
  </p:cSld>
  <p:clrMapOvr>
    <a:masterClrMapping/>
  </p:clrMapOvr>
  <p:transition spd="med">
    <p:fade/>
  </p:transition>
  <p:hf hdr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22668"/>
      </p:ext>
    </p:extLst>
  </p:cSld>
  <p:clrMapOvr>
    <a:masterClrMapping/>
  </p:clrMapOvr>
  <p:transition spd="med">
    <p:fade/>
  </p:transition>
  <p:hf hdr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8414"/>
      </p:ext>
    </p:extLst>
  </p:cSld>
  <p:clrMapOvr>
    <a:masterClrMapping/>
  </p:clrMapOvr>
  <p:transition spd="med">
    <p:fade/>
  </p:transition>
  <p:hf hdr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39839"/>
      </p:ext>
    </p:extLst>
  </p:cSld>
  <p:clrMapOvr>
    <a:masterClrMapping/>
  </p:clrMapOvr>
  <p:transition spd="med">
    <p:fade/>
  </p:transition>
  <p:hf hdr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9577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4564"/>
      </p:ext>
    </p:extLst>
  </p:cSld>
  <p:clrMapOvr>
    <a:masterClrMapping/>
  </p:clrMapOvr>
  <p:transition spd="med">
    <p:fade/>
  </p:transition>
  <p:hf hdr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377239"/>
      </p:ext>
    </p:extLst>
  </p:cSld>
  <p:clrMapOvr>
    <a:masterClrMapping/>
  </p:clrMapOvr>
  <p:transition spd="med">
    <p:fade/>
  </p:transition>
  <p:hf hdr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59160"/>
      </p:ext>
    </p:extLst>
  </p:cSld>
  <p:clrMapOvr>
    <a:masterClrMapping/>
  </p:clrMapOvr>
  <p:transition spd="med">
    <p:fade/>
  </p:transition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092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04840"/>
      </p:ext>
    </p:extLst>
  </p:cSld>
  <p:clrMapOvr>
    <a:masterClrMapping/>
  </p:clrMapOvr>
  <p:transition spd="med">
    <p:fade/>
  </p:transition>
  <p:hf hdr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1563"/>
      </p:ext>
    </p:extLst>
  </p:cSld>
  <p:clrMapOvr>
    <a:masterClrMapping/>
  </p:clrMapOvr>
  <p:transition spd="med">
    <p:fade/>
  </p:transition>
  <p:hf hdr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1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0529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787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9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08380"/>
      </p:ext>
    </p:extLst>
  </p:cSld>
  <p:clrMapOvr>
    <a:masterClrMapping/>
  </p:clrMapOvr>
  <p:transition spd="med">
    <p:fade/>
  </p:transition>
  <p:hf hdr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2125"/>
      </p:ext>
    </p:extLst>
  </p:cSld>
  <p:clrMapOvr>
    <a:masterClrMapping/>
  </p:clrMapOvr>
  <p:transition spd="med">
    <p:fade/>
  </p:transition>
  <p:hf hdr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66301"/>
      </p:ext>
    </p:extLst>
  </p:cSld>
  <p:clrMapOvr>
    <a:masterClrMapping/>
  </p:clrMapOvr>
  <p:transition spd="med">
    <p:fade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767046-D51A-499F-8FE1-D75F81E06759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6012"/>
      </p:ext>
    </p:extLst>
  </p:cSld>
  <p:clrMapOvr>
    <a:masterClrMapping/>
  </p:clrMapOvr>
  <p:transition spd="med">
    <p:fade/>
  </p:transition>
  <p:hf hdr="0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1265"/>
      </p:ext>
    </p:extLst>
  </p:cSld>
  <p:clrMapOvr>
    <a:masterClrMapping/>
  </p:clrMapOvr>
  <p:transition spd="med">
    <p:fade/>
  </p:transition>
  <p:hf hdr="0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4232"/>
      </p:ext>
    </p:extLst>
  </p:cSld>
  <p:clrMapOvr>
    <a:masterClrMapping/>
  </p:clrMapOvr>
  <p:transition spd="med">
    <p:fade/>
  </p:transition>
  <p:hf hdr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971079"/>
      </p:ext>
    </p:extLst>
  </p:cSld>
  <p:clrMapOvr>
    <a:masterClrMapping/>
  </p:clrMapOvr>
  <p:transition spd="med">
    <p:fade/>
  </p:transition>
  <p:hf hdr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86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55920"/>
      </p:ext>
    </p:extLst>
  </p:cSld>
  <p:clrMapOvr>
    <a:masterClrMapping/>
  </p:clrMapOvr>
  <p:transition spd="med">
    <p:fade/>
  </p:transition>
  <p:hf hdr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214984"/>
      </p:ext>
    </p:extLst>
  </p:cSld>
  <p:clrMapOvr>
    <a:masterClrMapping/>
  </p:clrMapOvr>
  <p:transition spd="med">
    <p:fade/>
  </p:transition>
  <p:hf hdr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615086"/>
      </p:ext>
    </p:extLst>
  </p:cSld>
  <p:clrMapOvr>
    <a:masterClrMapping/>
  </p:clrMapOvr>
  <p:transition spd="med">
    <p:fade/>
  </p:transition>
  <p:hf hdr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94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26854"/>
      </p:ext>
    </p:extLst>
  </p:cSld>
  <p:clrMapOvr>
    <a:masterClrMapping/>
  </p:clrMapOvr>
  <p:transition spd="med"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816744-D68F-4834-BE3C-2D3804310DE8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09"/>
      </p:ext>
    </p:extLst>
  </p:cSld>
  <p:clrMapOvr>
    <a:masterClrMapping/>
  </p:clrMapOvr>
  <p:transition spd="med">
    <p:fade/>
  </p:transition>
  <p:hf hdr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952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57238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24223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4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8659"/>
      </p:ext>
    </p:extLst>
  </p:cSld>
  <p:clrMapOvr>
    <a:masterClrMapping/>
  </p:clrMapOvr>
  <p:transition spd="med">
    <p:fade/>
  </p:transition>
  <p:hf hdr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5913"/>
      </p:ext>
    </p:extLst>
  </p:cSld>
  <p:clrMapOvr>
    <a:masterClrMapping/>
  </p:clrMapOvr>
  <p:transition spd="med">
    <p:fade/>
  </p:transition>
  <p:hf hdr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3460"/>
      </p:ext>
    </p:extLst>
  </p:cSld>
  <p:clrMapOvr>
    <a:masterClrMapping/>
  </p:clrMapOvr>
  <p:transition spd="med">
    <p:fade/>
  </p:transition>
  <p:hf hdr="0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84244"/>
      </p:ext>
    </p:extLst>
  </p:cSld>
  <p:clrMapOvr>
    <a:masterClrMapping/>
  </p:clrMapOvr>
  <p:transition spd="med">
    <p:fade/>
  </p:transition>
  <p:hf hdr="0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7112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A757855-F865-4DB5-B597-165268674FA1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2509"/>
      </p:ext>
    </p:extLst>
  </p:cSld>
  <p:clrMapOvr>
    <a:masterClrMapping/>
  </p:clrMapOvr>
  <p:transition spd="med">
    <p:fade/>
  </p:transition>
  <p:hf hdr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392497"/>
      </p:ext>
    </p:extLst>
  </p:cSld>
  <p:clrMapOvr>
    <a:masterClrMapping/>
  </p:clrMapOvr>
  <p:transition spd="med">
    <p:fade/>
  </p:transition>
  <p:hf hdr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860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3400"/>
      </p:ext>
    </p:extLst>
  </p:cSld>
  <p:clrMapOvr>
    <a:masterClrMapping/>
  </p:clrMapOvr>
  <p:transition spd="med">
    <p:fade/>
  </p:transition>
  <p:hf hdr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884132"/>
      </p:ext>
    </p:extLst>
  </p:cSld>
  <p:clrMapOvr>
    <a:masterClrMapping/>
  </p:clrMapOvr>
  <p:transition spd="med">
    <p:fade/>
  </p:transition>
  <p:hf hdr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986547"/>
      </p:ext>
    </p:extLst>
  </p:cSld>
  <p:clrMapOvr>
    <a:masterClrMapping/>
  </p:clrMapOvr>
  <p:transition spd="med">
    <p:fade/>
  </p:transition>
  <p:hf hdr="0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03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7483"/>
      </p:ext>
    </p:extLst>
  </p:cSld>
  <p:clrMapOvr>
    <a:masterClrMapping/>
  </p:clrMapOvr>
  <p:transition spd="med">
    <p:fade/>
  </p:transition>
  <p:hf hdr="0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5115"/>
      </p:ext>
    </p:extLst>
  </p:cSld>
  <p:clrMapOvr>
    <a:masterClrMapping/>
  </p:clrMapOvr>
  <p:transition spd="med">
    <p:fade/>
  </p:transition>
  <p:hf hdr="0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765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37A4E51-7966-413D-8605-38AF8535F487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0450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253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53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4958"/>
      </p:ext>
    </p:extLst>
  </p:cSld>
  <p:clrMapOvr>
    <a:masterClrMapping/>
  </p:clrMapOvr>
  <p:transition spd="med">
    <p:fade/>
  </p:transition>
  <p:hf hdr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13537"/>
      </p:ext>
    </p:extLst>
  </p:cSld>
  <p:clrMapOvr>
    <a:masterClrMapping/>
  </p:clrMapOvr>
  <p:transition spd="med">
    <p:fade/>
  </p:transition>
  <p:hf hdr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670"/>
      </p:ext>
    </p:extLst>
  </p:cSld>
  <p:clrMapOvr>
    <a:masterClrMapping/>
  </p:clrMapOvr>
  <p:transition spd="med">
    <p:fade/>
  </p:transition>
  <p:hf hdr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2125"/>
      </p:ext>
    </p:extLst>
  </p:cSld>
  <p:clrMapOvr>
    <a:masterClrMapping/>
  </p:clrMapOvr>
  <p:transition spd="med">
    <p:fade/>
  </p:transition>
  <p:hf hdr="0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02790"/>
      </p:ext>
    </p:extLst>
  </p:cSld>
  <p:clrMapOvr>
    <a:masterClrMapping/>
  </p:clrMapOvr>
  <p:transition spd="med">
    <p:fade/>
  </p:transition>
  <p:hf hdr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732"/>
      </p:ext>
    </p:extLst>
  </p:cSld>
  <p:clrMapOvr>
    <a:masterClrMapping/>
  </p:clrMapOvr>
  <p:transition spd="med">
    <p:fade/>
  </p:transition>
  <p:hf hdr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787279"/>
      </p:ext>
    </p:extLst>
  </p:cSld>
  <p:clrMapOvr>
    <a:masterClrMapping/>
  </p:clrMapOvr>
  <p:transition spd="med">
    <p:fade/>
  </p:transition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505D7-F9C7-4AA5-A40A-BAA33E4C69F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9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8210"/>
      </p:ext>
    </p:extLst>
  </p:cSld>
  <p:clrMapOvr>
    <a:masterClrMapping/>
  </p:clrMapOvr>
  <p:transition spd="med">
    <p:fade/>
  </p:transition>
  <p:hf hdr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11108"/>
      </p:ext>
    </p:extLst>
  </p:cSld>
  <p:clrMapOvr>
    <a:masterClrMapping/>
  </p:clrMapOvr>
  <p:transition spd="med">
    <p:fade/>
  </p:transition>
  <p:hf hdr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5136"/>
      </p:ext>
    </p:extLst>
  </p:cSld>
  <p:clrMapOvr>
    <a:masterClrMapping/>
  </p:clrMapOvr>
  <p:transition spd="med">
    <p:fade/>
  </p:transition>
  <p:hf hdr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650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09735"/>
      </p:ext>
    </p:extLst>
  </p:cSld>
  <p:clrMapOvr>
    <a:masterClrMapping/>
  </p:clrMapOvr>
  <p:transition spd="med">
    <p:fade/>
  </p:transition>
  <p:hf hdr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3321"/>
      </p:ext>
    </p:extLst>
  </p:cSld>
  <p:clrMapOvr>
    <a:masterClrMapping/>
  </p:clrMapOvr>
  <p:transition spd="med">
    <p:fade/>
  </p:transition>
  <p:hf hdr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47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52337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BA842E-4372-4A90-A632-02F9BB069541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1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3966"/>
      </p:ext>
    </p:extLst>
  </p:cSld>
  <p:clrMapOvr>
    <a:masterClrMapping/>
  </p:clrMapOvr>
  <p:transition spd="med">
    <p:fade/>
  </p:transition>
  <p:hf hdr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60890"/>
      </p:ext>
    </p:extLst>
  </p:cSld>
  <p:clrMapOvr>
    <a:masterClrMapping/>
  </p:clrMapOvr>
  <p:transition spd="med">
    <p:fade/>
  </p:transition>
  <p:hf hdr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86559"/>
      </p:ext>
    </p:extLst>
  </p:cSld>
  <p:clrMapOvr>
    <a:masterClrMapping/>
  </p:clrMapOvr>
  <p:transition spd="med">
    <p:fade/>
  </p:transition>
  <p:hf hdr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9571"/>
      </p:ext>
    </p:extLst>
  </p:cSld>
  <p:clrMapOvr>
    <a:masterClrMapping/>
  </p:clrMapOvr>
  <p:transition spd="med">
    <p:fade/>
  </p:transition>
  <p:hf hdr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390"/>
      </p:ext>
    </p:extLst>
  </p:cSld>
  <p:clrMapOvr>
    <a:masterClrMapping/>
  </p:clrMapOvr>
  <p:transition spd="med">
    <p:fade/>
  </p:transition>
  <p:hf hdr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2772"/>
      </p:ext>
    </p:extLst>
  </p:cSld>
  <p:clrMapOvr>
    <a:masterClrMapping/>
  </p:clrMapOvr>
  <p:transition spd="med">
    <p:fade/>
  </p:transition>
  <p:hf hdr="0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9891555"/>
      </p:ext>
    </p:extLst>
  </p:cSld>
  <p:clrMapOvr>
    <a:masterClrMapping/>
  </p:clrMapOvr>
  <p:transition spd="med">
    <p:fade/>
  </p:transition>
  <p:hf hdr="0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720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0212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E5AFEEC-7BD0-40A9-B039-1F5CD46DDD40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2516362"/>
      </p:ext>
    </p:extLst>
  </p:cSld>
  <p:clrMapOvr>
    <a:masterClrMapping/>
  </p:clrMapOvr>
  <p:transition spd="med">
    <p:fade/>
  </p:transition>
  <p:hf hdr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084074"/>
      </p:ext>
    </p:extLst>
  </p:cSld>
  <p:clrMapOvr>
    <a:masterClrMapping/>
  </p:clrMapOvr>
  <p:transition spd="med">
    <p:fade/>
  </p:transition>
  <p:hf hdr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940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11784"/>
      </p:ext>
    </p:extLst>
  </p:cSld>
  <p:clrMapOvr>
    <a:masterClrMapping/>
  </p:clrMapOvr>
  <p:transition spd="med">
    <p:fade/>
  </p:transition>
  <p:hf hdr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995"/>
      </p:ext>
    </p:extLst>
  </p:cSld>
  <p:clrMapOvr>
    <a:masterClrMapping/>
  </p:clrMapOvr>
  <p:transition spd="med">
    <p:fade/>
  </p:transition>
  <p:hf hdr="0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49B28-889D-4FB7-8155-3C391C129FF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25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B60A4-535D-4957-AA1D-C939CA6C0BD8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53CDC5-9FA7-4EE3-A600-9885B325B63C}" type="datetime1">
              <a:rPr lang="fi-FI" smtClean="0">
                <a:solidFill>
                  <a:srgbClr val="002964"/>
                </a:solidFill>
              </a:rPr>
              <a:t>25.1.2016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F71F2C-6FF1-4DE5-BCAD-C415CB98551E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822588D-8F45-4679-8AE9-730D4209A664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97506D6-6031-4034-83D7-6519856ABD53}" type="datetime1">
              <a:rPr lang="fi-FI" smtClean="0">
                <a:solidFill>
                  <a:srgbClr val="F04B0D"/>
                </a:solidFill>
              </a:rPr>
              <a:t>25.1.2016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BCDC25-C85E-440C-805D-EEE2DB2B11B1}" type="datetime1">
              <a:rPr lang="fi-FI" smtClean="0">
                <a:solidFill>
                  <a:srgbClr val="FFFFFF"/>
                </a:solidFill>
              </a:rPr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A3B47F-718A-445E-AAFD-0DEC3D6A6329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B70E37-C563-4C1C-AC3C-405E64602427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CEC44E6-7AFD-48CF-958F-C8EA7CC76632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19BC18-D591-4E8F-9884-E144C8BE09DF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109FB6A-657E-4953-90F9-1D1731EDA897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4E23D9-382C-4B92-BD35-2E3D21868BEC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979A7-1EDE-4BF5-B8F2-ECB9D6B4562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6D6A4A-B19E-403A-B9C0-ED91C3ECB21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A658E-3A93-441B-8E43-62B364F10B42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651DD-967F-4BB2-9F2B-FC883A0E2E6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047FD74D-F088-4934-A503-D3698DE5BC6C}" type="datetime1">
              <a:rPr lang="fi-FI" smtClean="0">
                <a:solidFill>
                  <a:srgbClr val="002964"/>
                </a:solidFill>
              </a:rPr>
              <a:t>25.1.2016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CD3BD68-F509-4A50-B039-1843208FAFE7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AA6017B-D163-4DAE-9935-6DCC1D448165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8BEF19E-7AEF-4AE2-8B6C-C77E44A8D4BB}" type="datetime1">
              <a:rPr lang="fi-FI" smtClean="0">
                <a:solidFill>
                  <a:srgbClr val="F04B0D"/>
                </a:solidFill>
              </a:rPr>
              <a:t>25.1.2016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5FEE443-BF7E-4A0B-8E1D-187E60767C10}" type="datetime1">
              <a:rPr lang="fi-FI" smtClean="0">
                <a:solidFill>
                  <a:srgbClr val="FFFFFF"/>
                </a:solidFill>
              </a:rPr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133E6A0-9231-4268-B368-D5885B92B5F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8D7152-F092-4974-9C86-9EB4796755A1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E18695-0AF7-4C59-BBEE-B06FDE6209A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5073EF-3B56-4E70-90B6-4673C082BB89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17EDD21-65A6-4791-879B-9BB8804AB900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440E90B-456C-4635-A0E6-CF3592F13F5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20EE8-5998-4714-B9D7-56891E147D8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0255A2-8B45-45BD-AC58-2F39D3A012C5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7ED5C99-61BA-4A20-8AA2-69091F25B83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7611FA-0D9B-47CE-BCEA-6B7E77D04390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FDF0C8-F481-4C94-9411-722A2983A93B}" type="datetime1">
              <a:rPr lang="fi-FI" smtClean="0">
                <a:solidFill>
                  <a:srgbClr val="002964"/>
                </a:solidFill>
              </a:rPr>
              <a:t>25.1.2016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D735BA6-1368-4224-A911-186F36219AB7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B80BF3-3ECC-4815-88B5-2A2C2C49D676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7DE3AC-EF30-4221-835C-FE2EEF3C5EB2}" type="datetime1">
              <a:rPr lang="fi-FI" smtClean="0">
                <a:solidFill>
                  <a:srgbClr val="F04B0D"/>
                </a:solidFill>
              </a:rPr>
              <a:t>25.1.2016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62DC50-304A-4F8C-A5D5-386189AD7763}" type="datetime1">
              <a:rPr lang="fi-FI" smtClean="0">
                <a:solidFill>
                  <a:srgbClr val="FFFFFF"/>
                </a:solidFill>
              </a:rPr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C0A7EA6A-9BF6-4859-A2BA-0B6EB7C0105F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1BA9A-921B-4496-B266-3E2FB2A36177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D5D215-68A5-4B92-A24C-68DD2B48FAE6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5E7CEC-64FA-47C9-8E3D-67D53C1BBF20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97D757E-7704-4EB1-A214-2591D826DA6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F414EB-0FBB-45D5-AFA7-09C8AE4D67A9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268973-8DDA-4284-A879-9A975514AE2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B47FD7-61DA-4F3D-8DC7-625D6A2B958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610156-A98B-4980-B180-BE188B3E6138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5A2112-9CF4-43A0-A356-214DDA7740C3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BCA318F-6934-41E5-A45A-229268B64C5F}" type="datetime1">
              <a:rPr lang="fi-FI" smtClean="0">
                <a:solidFill>
                  <a:srgbClr val="002964"/>
                </a:solidFill>
              </a:rPr>
              <a:t>25.1.2016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674307F-B910-49C4-887F-7E0ACFF7DA3E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FB1858-6F1C-43B7-970B-827CD1A96BD4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6906AC3-700D-47F5-81AB-FBE28589BF96}" type="datetime1">
              <a:rPr lang="fi-FI" smtClean="0">
                <a:solidFill>
                  <a:srgbClr val="F04B0D"/>
                </a:solidFill>
              </a:rPr>
              <a:t>25.1.2016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78161BD-BBC8-44F7-A624-44866CC946C4}" type="datetime1">
              <a:rPr lang="fi-FI" smtClean="0">
                <a:solidFill>
                  <a:srgbClr val="FFFFFF"/>
                </a:solidFill>
              </a:rPr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6780DABA-0C90-44BD-9534-E30D60A14C72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A4B0C8-0B11-4F25-9B71-5D94AECC601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05D1F54-14B0-4CCA-BAC6-036BB6E316E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515092-2619-4B42-A315-8E5399CD619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5E55AC-508C-423D-AF96-BFC46C53F884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9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1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8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9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3.xml"/><Relationship Id="rId19" Type="http://schemas.openxmlformats.org/officeDocument/2006/relationships/theme" Target="../theme/theme17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slideLayout" Target="../slideLayouts/slideLayout2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11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29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/>
              <a:t>25.1.2016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  <p:sldLayoutId id="2147484240" r:id="rId18"/>
    <p:sldLayoutId id="2147484241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  <p:sldLayoutId id="2147484278" r:id="rId18"/>
    <p:sldLayoutId id="2147484279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  <p:sldLayoutId id="2147484293" r:id="rId13"/>
    <p:sldLayoutId id="2147484294" r:id="rId14"/>
    <p:sldLayoutId id="2147484295" r:id="rId15"/>
    <p:sldLayoutId id="2147484296" r:id="rId16"/>
    <p:sldLayoutId id="2147484297" r:id="rId17"/>
    <p:sldLayoutId id="2147484298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  <p:sldLayoutId id="2147484312" r:id="rId13"/>
    <p:sldLayoutId id="2147484313" r:id="rId14"/>
    <p:sldLayoutId id="2147484314" r:id="rId15"/>
    <p:sldLayoutId id="2147484315" r:id="rId16"/>
    <p:sldLayoutId id="2147484316" r:id="rId17"/>
    <p:sldLayoutId id="2147484317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  <p:sldLayoutId id="2147484331" r:id="rId13"/>
    <p:sldLayoutId id="2147484332" r:id="rId14"/>
    <p:sldLayoutId id="2147484333" r:id="rId15"/>
    <p:sldLayoutId id="2147484334" r:id="rId16"/>
    <p:sldLayoutId id="2147484335" r:id="rId17"/>
    <p:sldLayoutId id="2147484336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  <p:sldLayoutId id="2147484354" r:id="rId17"/>
    <p:sldLayoutId id="2147484355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90BC04B-DD95-4270-B069-54E6072B991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  <p:sldLayoutId id="2147484412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41E74E-59AC-439C-850C-7CDF8A5B7F88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DBBF0-9956-493A-98B4-E58FD4E17535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E95751-DF2A-442F-B0B5-CE33748C5424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2F2E72-A1D5-41E6-A2C5-6B69E5076B9F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9.6.2015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3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5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9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9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7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9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9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9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1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9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2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9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9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4.xml"/><Relationship Id="rId1" Type="http://schemas.openxmlformats.org/officeDocument/2006/relationships/vmlDrawing" Target="../drawings/vmlDrawing22.vml"/><Relationship Id="rId5" Type="http://schemas.openxmlformats.org/officeDocument/2006/relationships/chart" Target="../charts/chart22.xml"/><Relationship Id="rId4" Type="http://schemas.openxmlformats.org/officeDocument/2006/relationships/image" Target="../media/image35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0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4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2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3.e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4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Tammikuu 2016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90887-8D28-422A-9EF8-60363F6D1018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</a:rPr>
              <a:t>Bruttokansantuotteen kasvu Euroalueella on jatkunut myös tammikuussa 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Teollisuuden ja palvelujen </a:t>
            </a:r>
            <a:r>
              <a:rPr lang="fi-FI" sz="2016" b="0" dirty="0" smtClean="0"/>
              <a:t>ostopäällikköindeksi</a:t>
            </a:r>
            <a:r>
              <a:rPr lang="fi-FI" sz="2016" b="0" dirty="0"/>
              <a:t>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291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tammikuu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721080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8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Työn hinnalla mitaten Suomen pahimmat kilpailijat ovat itäisessä Euroopassa</a:t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endParaRPr lang="fi-FI" b="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408548"/>
            <a:ext cx="6749450" cy="431582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*) Tieto vuodelta 2013, muuten vuodelta 2014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The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Conference Board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58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61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Suomalaisten työaika on Euroopan lyhyin</a:t>
            </a:r>
            <a:br>
              <a:rPr lang="fi-FI" dirty="0" smtClean="0"/>
            </a:br>
            <a:r>
              <a:rPr lang="fi-FI" sz="2000" b="0" dirty="0" smtClean="0"/>
              <a:t>Kokoaikatyössä olevien palkansaajien keskimääräinen toteutunut viikkotyöaika Q1/2015*</a:t>
            </a:r>
            <a:endParaRPr lang="fi-FI" sz="2000" b="0" dirty="0"/>
          </a:p>
        </p:txBody>
      </p:sp>
      <p:sp>
        <p:nvSpPr>
          <p:cNvPr id="9" name="Tekstiruutu 8"/>
          <p:cNvSpPr txBox="1"/>
          <p:nvPr/>
        </p:nvSpPr>
        <p:spPr>
          <a:xfrm>
            <a:off x="1490511" y="6346705"/>
            <a:ext cx="6408713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Kokoaikatyötä tekevien osuus palkansaajista oli Suomessa 85 %. </a:t>
            </a: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060"/>
                </a:solidFill>
              </a:rPr>
              <a:t>Eurostat</a:t>
            </a:r>
            <a:endParaRPr lang="fi-FI" sz="1100" spc="-40" dirty="0" smtClean="0">
              <a:solidFill>
                <a:srgbClr val="0020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64294" y="1583779"/>
            <a:ext cx="360040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b="1" spc="-40" dirty="0" smtClean="0">
                <a:solidFill>
                  <a:srgbClr val="002964"/>
                </a:solidFill>
              </a:rPr>
              <a:t>Tuntia</a:t>
            </a:r>
          </a:p>
        </p:txBody>
      </p:sp>
    </p:spTree>
    <p:extLst>
      <p:ext uri="{BB962C8B-B14F-4D97-AF65-F5344CB8AC3E}">
        <p14:creationId xmlns:p14="http://schemas.microsoft.com/office/powerpoint/2010/main" val="3830308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A2B57B-06B2-4B6D-A14A-47FC236492CB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52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7924F9-CAF1-4279-AD29-616AB804F138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103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26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henkilöstökehitys Suomessa ja maailmalla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55B9F-5997-40AA-9FA3-FF029C97A104}" type="datetime1">
              <a:rPr lang="fi-FI" smtClean="0">
                <a:solidFill>
                  <a:srgbClr val="F04B0D"/>
                </a:solidFill>
              </a:rPr>
              <a:pPr/>
              <a:t>25.1.2016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104</a:t>
            </a:fld>
            <a:endParaRPr lang="fi-FI" dirty="0">
              <a:solidFill>
                <a:srgbClr val="F04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67708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312777595"/>
      </p:ext>
    </p:extLst>
  </p:cSld>
  <p:clrMapOvr>
    <a:masterClrMapping/>
  </p:clrMapOvr>
  <p:transition spd="med"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517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8FB8D7-246D-4F1B-89F8-FCF58C72662F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28343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60866139"/>
      </p:ext>
    </p:extLst>
  </p:cSld>
  <p:clrMapOvr>
    <a:masterClrMapping/>
  </p:clrMapOvr>
  <p:transition spd="med"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901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92C9C-97C1-4484-AFDB-7FD238DFAD86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440359" y="6511090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160974765"/>
      </p:ext>
    </p:extLst>
  </p:cSld>
  <p:clrMapOvr>
    <a:masterClrMapping/>
  </p:clrMapOvr>
  <p:transition spd="med"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342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9299B-C32C-4D05-9371-CD13B82632D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109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41502034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5E824-6910-4A1F-BD2B-B4F401BA5326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vuoden 2009 tasolla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406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78DD0C-B186-457B-B3AD-360E56FB1D70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 vuonna 2014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9161247"/>
      </p:ext>
    </p:extLst>
  </p:cSld>
  <p:clrMapOvr>
    <a:masterClrMapping/>
  </p:clrMapOvr>
  <p:transition spd="med"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82892156"/>
      </p:ext>
    </p:extLst>
  </p:cSld>
  <p:clrMapOvr>
    <a:masterClrMapping/>
  </p:clrMapOvr>
  <p:transition spd="med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A93E83-5B9B-4F05-9127-DF268D91EA38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154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678581924"/>
      </p:ext>
    </p:extLst>
  </p:cSld>
  <p:clrMapOvr>
    <a:masterClrMapping/>
  </p:clrMapOvr>
  <p:transition spd="med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239517446"/>
      </p:ext>
    </p:extLst>
  </p:cSld>
  <p:clrMapOvr>
    <a:masterClrMapping/>
  </p:clrMapOvr>
  <p:transition spd="med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EAE63-AD77-422D-B238-C74A1A93006A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7965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368351" y="6519717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78900018"/>
      </p:ext>
    </p:extLst>
  </p:cSld>
  <p:clrMapOvr>
    <a:masterClrMapping/>
  </p:clrMapOvr>
  <p:transition spd="med"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116300806"/>
      </p:ext>
    </p:extLst>
  </p:cSld>
  <p:clrMapOvr>
    <a:masterClrMapping/>
  </p:clrMapOvr>
  <p:transition spd="med"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9BDE56-A4C2-407E-9BD5-18CCE103E3D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303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80326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94950386"/>
      </p:ext>
    </p:extLst>
  </p:cSld>
  <p:clrMapOvr>
    <a:masterClrMapping/>
  </p:clrMapOvr>
  <p:transition spd="med"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8885562"/>
      </p:ext>
    </p:extLst>
  </p:cSld>
  <p:clrMapOvr>
    <a:masterClrMapping/>
  </p:clrMapOvr>
  <p:transition spd="med"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F1A73-0103-4C9F-B322-E51327C3CA76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92981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50464302"/>
      </p:ext>
    </p:extLst>
  </p:cSld>
  <p:clrMapOvr>
    <a:masterClrMapping/>
  </p:clrMapOvr>
  <p:transition spd="med"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2376463" y="6264299"/>
            <a:ext cx="518457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86363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F32B1F-71BA-4CDB-A76C-7CF98A89945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579677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080E78-E34D-4728-8405-587813A216E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252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022254039"/>
      </p:ext>
    </p:extLst>
  </p:cSld>
  <p:clrMapOvr>
    <a:masterClrMapping/>
  </p:clrMapOvr>
  <p:transition spd="med"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AC243E-D0A7-4B91-884A-8443834627DF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24138A-96AF-4586-8941-34E485204EC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Euroalueella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hyvällä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502358"/>
              </p:ext>
            </p:extLst>
          </p:nvPr>
        </p:nvGraphicFramePr>
        <p:xfrm>
          <a:off x="431800" y="1745733"/>
          <a:ext cx="9502775" cy="45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Macrobond document" r:id="rId3" imgW="12573938" imgH="5669124" progId="Mbnd.mbnd">
                  <p:embed/>
                </p:oleObj>
              </mc:Choice>
              <mc:Fallback>
                <p:oleObj name="Macrobond document" r:id="rId3" imgW="12573938" imgH="566912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5733"/>
                        <a:ext cx="9502775" cy="451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97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err="1" smtClean="0"/>
              <a:t>kuluttajien</a:t>
            </a:r>
            <a:r>
              <a:rPr lang="en-GB" dirty="0" smtClean="0"/>
              <a:t> </a:t>
            </a:r>
            <a:r>
              <a:rPr lang="en-GB" dirty="0" err="1" smtClean="0"/>
              <a:t>luottamus</a:t>
            </a:r>
            <a:r>
              <a:rPr lang="en-GB" dirty="0" smtClean="0"/>
              <a:t> on </a:t>
            </a:r>
            <a:r>
              <a:rPr lang="en-GB" dirty="0" err="1" smtClean="0"/>
              <a:t>heikolla</a:t>
            </a:r>
            <a:r>
              <a:rPr lang="en-GB" dirty="0" smtClean="0"/>
              <a:t> </a:t>
            </a:r>
            <a:r>
              <a:rPr lang="en-GB" dirty="0" err="1" smtClean="0"/>
              <a:t>tasolla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32816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510461" y="6479939"/>
            <a:ext cx="453841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r>
              <a:rPr lang="fi-FI" sz="1100" spc="-40" dirty="0" smtClean="0">
                <a:solidFill>
                  <a:srgbClr val="002964"/>
                </a:solidFill>
              </a:rPr>
              <a:t>, Tilastokeskus (kuluttajien luottamusindeksi)</a:t>
            </a:r>
          </a:p>
        </p:txBody>
      </p:sp>
    </p:spTree>
    <p:extLst>
      <p:ext uri="{BB962C8B-B14F-4D97-AF65-F5344CB8AC3E}">
        <p14:creationId xmlns:p14="http://schemas.microsoft.com/office/powerpoint/2010/main" val="14684739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hidastuu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err="1" smtClean="0">
                <a:solidFill>
                  <a:srgbClr val="002060"/>
                </a:solidFill>
              </a:rPr>
              <a:t>Venäjä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ja</a:t>
            </a:r>
            <a:r>
              <a:rPr lang="en-GB" dirty="0" smtClean="0">
                <a:solidFill>
                  <a:srgbClr val="002060"/>
                </a:solidFill>
              </a:rPr>
              <a:t> Brasilia </a:t>
            </a:r>
            <a:r>
              <a:rPr lang="en-GB" dirty="0" err="1" smtClean="0">
                <a:solidFill>
                  <a:srgbClr val="002060"/>
                </a:solidFill>
              </a:rPr>
              <a:t>ovat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taantumassa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Näiden</a:t>
            </a:r>
            <a:r>
              <a:rPr lang="en-GB" sz="2000" b="0" dirty="0" smtClean="0">
                <a:solidFill>
                  <a:srgbClr val="002060"/>
                </a:solidFill>
              </a:rPr>
              <a:t> maiden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maailmantaloudesta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23 %, </a:t>
            </a: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16 %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802879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12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26939-C1E0-4C8D-A819-15633ED89D9C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217024" cy="1008000"/>
          </a:xfrm>
        </p:spPr>
        <p:txBody>
          <a:bodyPr/>
          <a:lstStyle/>
          <a:p>
            <a:r>
              <a:rPr lang="fi-FI" dirty="0" smtClean="0"/>
              <a:t>Kiinan teollisuudessa tuotanto vähenee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96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joulukuu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649071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57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872981-2C4C-4128-A764-95CBFFC832B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</a:t>
            </a:r>
            <a:r>
              <a:rPr lang="fi-FI" dirty="0" smtClean="0"/>
              <a:t>tuotanto vähenee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96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joulukuu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793088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34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Brasilian teollisuudessa tuotanto vähenee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96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joulukuu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505056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721080" cy="4537099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Intian </a:t>
            </a:r>
            <a:r>
              <a:rPr lang="fi-FI" dirty="0"/>
              <a:t>teollisuudessa tuotanto vähenee   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996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joulukuu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</p:spTree>
    <p:extLst>
      <p:ext uri="{BB962C8B-B14F-4D97-AF65-F5344CB8AC3E}">
        <p14:creationId xmlns:p14="http://schemas.microsoft.com/office/powerpoint/2010/main" val="245063879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>
              <a:solidFill>
                <a:srgbClr val="29282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Componenta,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0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10081119" cy="4609107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Tuotanto</a:t>
            </a:r>
            <a:r>
              <a:rPr lang="en-GB" dirty="0" smtClean="0"/>
              <a:t> </a:t>
            </a:r>
            <a:r>
              <a:rPr lang="en-GB" dirty="0" err="1" smtClean="0"/>
              <a:t>Aasiassa</a:t>
            </a:r>
            <a:r>
              <a:rPr lang="en-GB" dirty="0" smtClean="0"/>
              <a:t> on </a:t>
            </a:r>
            <a:r>
              <a:rPr lang="en-GB" dirty="0" err="1" smtClean="0"/>
              <a:t>kehittynyt</a:t>
            </a:r>
            <a:r>
              <a:rPr lang="en-GB" dirty="0" smtClean="0"/>
              <a:t> </a:t>
            </a:r>
            <a:r>
              <a:rPr lang="en-GB" dirty="0" err="1" smtClean="0"/>
              <a:t>epäyhtenäisesti</a:t>
            </a:r>
            <a:r>
              <a:rPr lang="en-GB" dirty="0" smtClean="0"/>
              <a:t> </a:t>
            </a:r>
            <a:r>
              <a:rPr lang="en-GB" dirty="0" err="1" smtClean="0"/>
              <a:t>eri</a:t>
            </a:r>
            <a:r>
              <a:rPr lang="en-GB" dirty="0" smtClean="0"/>
              <a:t> </a:t>
            </a:r>
            <a:r>
              <a:rPr lang="en-GB" dirty="0" err="1" smtClean="0"/>
              <a:t>toimialojen</a:t>
            </a:r>
            <a:r>
              <a:rPr lang="en-GB" dirty="0" smtClean="0"/>
              <a:t> </a:t>
            </a:r>
            <a:r>
              <a:rPr lang="en-GB" dirty="0" err="1" smtClean="0"/>
              <a:t>välillä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i-FI" sz="2000" b="0" dirty="0">
                <a:solidFill>
                  <a:srgbClr val="002664"/>
                </a:solidFill>
              </a:rPr>
              <a:t>Teollisuuden ja palvelujen </a:t>
            </a:r>
            <a:r>
              <a:rPr lang="fi-FI" sz="2000" b="0" dirty="0"/>
              <a:t>ostopäällikköindeksi, 50 = ei muutosta edelliskuukaudesta</a:t>
            </a:r>
            <a:endParaRPr lang="en-GB" sz="20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408895"/>
            <a:ext cx="2981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marraskuu ja joulukuu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</p:spTree>
    <p:extLst>
      <p:ext uri="{BB962C8B-B14F-4D97-AF65-F5344CB8AC3E}">
        <p14:creationId xmlns:p14="http://schemas.microsoft.com/office/powerpoint/2010/main" val="36860680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Yhdysvaltain teollisuudessa </a:t>
            </a:r>
            <a:r>
              <a:rPr lang="fi-FI" dirty="0"/>
              <a:t>tuotanto vähenee   </a:t>
            </a:r>
            <a:r>
              <a:rPr lang="fi-FI" sz="6000" dirty="0"/>
              <a:t/>
            </a:r>
            <a:br>
              <a:rPr lang="fi-FI" sz="6000" dirty="0"/>
            </a:br>
            <a:r>
              <a:rPr lang="fi-FI" sz="2000" b="0" dirty="0"/>
              <a:t>Teollisuuden ostopäällikköindeksi, 50 = ei muutosta edelliskuukaudesta </a:t>
            </a:r>
            <a:endParaRPr lang="en-GB" sz="20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32999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14366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Lähde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2794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Teollisuustuotannon</a:t>
            </a:r>
            <a:r>
              <a:rPr lang="en-GB" dirty="0" smtClean="0"/>
              <a:t> </a:t>
            </a:r>
            <a:r>
              <a:rPr lang="en-GB" dirty="0" err="1" smtClean="0"/>
              <a:t>kasvu</a:t>
            </a:r>
            <a:r>
              <a:rPr lang="en-GB" dirty="0" smtClean="0"/>
              <a:t> </a:t>
            </a:r>
            <a:r>
              <a:rPr lang="en-GB" dirty="0" err="1" smtClean="0"/>
              <a:t>maailmassa</a:t>
            </a:r>
            <a:r>
              <a:rPr lang="en-GB" dirty="0" smtClean="0"/>
              <a:t> on </a:t>
            </a:r>
            <a:r>
              <a:rPr lang="en-GB" dirty="0" err="1" smtClean="0"/>
              <a:t>hidastumassa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091052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62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Maailmankaupan</a:t>
            </a:r>
            <a:r>
              <a:rPr lang="en-GB" dirty="0" smtClean="0"/>
              <a:t> </a:t>
            </a:r>
            <a:r>
              <a:rPr lang="en-GB" dirty="0" err="1" smtClean="0"/>
              <a:t>väheneminen</a:t>
            </a:r>
            <a:r>
              <a:rPr lang="en-GB" dirty="0" smtClean="0"/>
              <a:t> </a:t>
            </a:r>
            <a:r>
              <a:rPr lang="en-GB" dirty="0" err="1" smtClean="0"/>
              <a:t>näkyy</a:t>
            </a:r>
            <a:r>
              <a:rPr lang="en-GB" dirty="0" smtClean="0"/>
              <a:t> </a:t>
            </a:r>
            <a:r>
              <a:rPr lang="en-GB" dirty="0" err="1" smtClean="0"/>
              <a:t>tuonnin</a:t>
            </a:r>
            <a:r>
              <a:rPr lang="en-GB" dirty="0" smtClean="0"/>
              <a:t> </a:t>
            </a:r>
            <a:r>
              <a:rPr lang="en-GB" dirty="0" err="1" smtClean="0"/>
              <a:t>putoamisena</a:t>
            </a:r>
            <a:r>
              <a:rPr lang="en-GB" dirty="0" smtClean="0"/>
              <a:t> </a:t>
            </a:r>
            <a:r>
              <a:rPr lang="en-GB" dirty="0" err="1" smtClean="0"/>
              <a:t>erityisesti</a:t>
            </a:r>
            <a:r>
              <a:rPr lang="en-GB" dirty="0" smtClean="0"/>
              <a:t> </a:t>
            </a:r>
            <a:r>
              <a:rPr lang="en-GB" dirty="0" err="1" smtClean="0"/>
              <a:t>kehittyvissä</a:t>
            </a:r>
            <a:r>
              <a:rPr lang="en-GB" dirty="0" smtClean="0"/>
              <a:t> </a:t>
            </a:r>
            <a:r>
              <a:rPr lang="en-GB" dirty="0" err="1" smtClean="0"/>
              <a:t>maissa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Tuonnin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määrän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kehitys</a:t>
            </a:r>
            <a:r>
              <a:rPr lang="en-GB" sz="2000" b="0" dirty="0" smtClean="0"/>
              <a:t>  </a:t>
            </a:r>
            <a:endParaRPr lang="en-GB" sz="2000" b="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09841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9091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laaja-alaisesti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728344"/>
              </p:ext>
            </p:extLst>
          </p:nvPr>
        </p:nvGraphicFramePr>
        <p:xfrm>
          <a:off x="431800" y="1583779"/>
          <a:ext cx="950277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583779"/>
                        <a:ext cx="9502775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81933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hyytynyt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5" name="Sisällön paikkamerkki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00987"/>
              </p:ext>
            </p:extLst>
          </p:nvPr>
        </p:nvGraphicFramePr>
        <p:xfrm>
          <a:off x="431800" y="1583780"/>
          <a:ext cx="950277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583780"/>
                        <a:ext cx="9502775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88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60508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038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60940-F5FD-4A5C-AD40-04B4804B0B51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1307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94978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4BF56F-0B5B-4E09-9285-FFBE37C0C0DA}" type="datetime1">
              <a:rPr lang="fi-FI"/>
              <a:t>25.1.2016</a:t>
            </a:fld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055BF9-1BAC-4A23-BF58-5E92733039D3}" type="slidenum">
              <a:rPr lang="fi-FI"/>
              <a:pPr/>
              <a:t>28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</a:t>
            </a:r>
            <a:r>
              <a:rPr lang="fi-FI" sz="2016" b="0" dirty="0" smtClean="0"/>
              <a:t>vähentynyt 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E03A52-27A2-4EF5-AFA6-58C1EB350735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</a:t>
            </a:r>
            <a:r>
              <a:rPr lang="fi-FI" dirty="0" smtClean="0"/>
              <a:t>elpyneet 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488528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9382B7-225E-4CC7-ABE6-C7D0ABCB2A16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/>
              <a:t>Teknologiateollisuus </a:t>
            </a:r>
            <a:r>
              <a:rPr lang="en-GB" dirty="0" smtClean="0"/>
              <a:t>on </a:t>
            </a:r>
            <a:r>
              <a:rPr lang="en-GB" dirty="0" err="1" smtClean="0"/>
              <a:t>viiden</a:t>
            </a:r>
            <a:r>
              <a:rPr lang="en-GB" dirty="0" smtClean="0"/>
              <a:t> </a:t>
            </a:r>
            <a:r>
              <a:rPr lang="en-GB" dirty="0" err="1" smtClean="0"/>
              <a:t>toimialan</a:t>
            </a:r>
            <a:r>
              <a:rPr lang="en-GB" dirty="0" smtClean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42 </a:t>
            </a:r>
            <a:r>
              <a:rPr lang="en-GB" sz="1411" b="0" dirty="0" smtClean="0">
                <a:solidFill>
                  <a:srgbClr val="002664"/>
                </a:solidFill>
              </a:rPr>
              <a:t>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26,8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122 300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9,9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58 500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15 700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46 </a:t>
            </a:r>
            <a:r>
              <a:rPr lang="en-GB" sz="1411" b="0" dirty="0" smtClean="0">
                <a:solidFill>
                  <a:srgbClr val="002664"/>
                </a:solidFill>
              </a:rPr>
              <a:t>200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1ACF86-0401-4F3E-AFE8-ACE946AD9F8B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heikko talouskehitys erottautuu maailmalla 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Bkt:n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kehitys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2016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/ </a:t>
            </a:r>
            <a:r>
              <a:rPr lang="fi-FI" sz="2016" b="0" dirty="0" smtClean="0">
                <a:solidFill>
                  <a:srgbClr val="002664"/>
                </a:solidFill>
                <a:ea typeface="ＭＳ Ｐゴシック" pitchFamily="34" charset="-128"/>
              </a:rPr>
              <a:t>2015, </a:t>
            </a: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2,5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1,8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-1,2 %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b="0" dirty="0" smtClean="0">
                <a:solidFill>
                  <a:srgbClr val="0070C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+1,6 %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+1,5 %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34367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4,6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+1,8 %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-0,1 %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-2,2 %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-0,2 %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-4,1 %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+3,4 %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+1,7 %</a:t>
            </a:r>
            <a:endParaRPr lang="fi-FI" sz="1066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-0,2 %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3,5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+1,3 %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+3,2 %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+2,6 %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December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2016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joulukuussa 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815551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3,4 </a:t>
            </a:r>
            <a:r>
              <a:rPr lang="fi-FI" dirty="0"/>
              <a:t>% vuonna </a:t>
            </a:r>
            <a:r>
              <a:rPr lang="fi-FI" dirty="0" smtClean="0"/>
              <a:t>2016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</a:t>
            </a:r>
            <a:r>
              <a:rPr lang="fi-FI" sz="2000" b="0" dirty="0" smtClean="0">
                <a:solidFill>
                  <a:srgbClr val="002664"/>
                </a:solidFill>
              </a:rPr>
              <a:t>2016 </a:t>
            </a:r>
            <a:r>
              <a:rPr lang="fi-FI" sz="2000" b="0" dirty="0">
                <a:solidFill>
                  <a:srgbClr val="002664"/>
                </a:solidFill>
              </a:rPr>
              <a:t>/ </a:t>
            </a:r>
            <a:r>
              <a:rPr lang="fi-FI" sz="2000" b="0" dirty="0" smtClean="0">
                <a:solidFill>
                  <a:srgbClr val="002664"/>
                </a:solidFill>
              </a:rPr>
              <a:t>2015,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(January 2016)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46246"/>
              </p:ext>
            </p:extLst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8" y="3775603"/>
            <a:ext cx="1486307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64170" y="4004513"/>
            <a:ext cx="1305816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67056" y="4283692"/>
            <a:ext cx="380379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53374" y="2517057"/>
            <a:ext cx="1311930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09835" y="3242253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51235" y="3725945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716068" y="391023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458961" y="2202869"/>
            <a:ext cx="651387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20064" y="3153811"/>
            <a:ext cx="993272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497137" y="1938005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309558" y="2677213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4"/>
            <a:ext cx="28060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52586"/>
            <a:ext cx="447098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532756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2" y="4604154"/>
            <a:ext cx="259054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4733" y="3790501"/>
            <a:ext cx="169262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93996" y="4320083"/>
            <a:ext cx="343196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383979"/>
            <a:ext cx="862406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87236" y="4065442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9238" y="3367822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310152" y="2524365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081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2014, 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+3,4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8" y="347997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2,3 % vuonna 2016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2016 /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(January 2016),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5602"/>
            <a:ext cx="854198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822443" y="3989447"/>
            <a:ext cx="4304943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130216" y="4274580"/>
            <a:ext cx="80867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204871" y="2499057"/>
            <a:ext cx="523936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124276" y="3597373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609744" y="3597373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204871" y="2239389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735084" y="2206324"/>
            <a:ext cx="128966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859321" y="3162268"/>
            <a:ext cx="560558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606315" y="195698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837009" y="2711518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427911" y="4595834"/>
            <a:ext cx="63563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73298" y="3652267"/>
            <a:ext cx="82096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904562" y="4604153"/>
            <a:ext cx="135467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9040029" y="3790970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85749" y="4320084"/>
            <a:ext cx="122235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207984" y="3383979"/>
            <a:ext cx="291613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061452" y="3825458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68737" y="4050069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84792" y="240626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593351" y="253021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2014, 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53914" y="2812526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+2,3 %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9692" y="3840751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516444" y="3339571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494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D751D3-BE44-4788-B209-239F389F149F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October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9357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32C46995-E9B3-43C6-9F96-6F8B842673C4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25.1.2016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/>
              <a:pPr/>
              <a:t>34</a:t>
            </a:fld>
            <a:endParaRPr lang="fi-FI" dirty="0"/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BE5E37-691C-44C5-B728-E4A7172BE1C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556766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36989" y="2303858"/>
            <a:ext cx="7680913" cy="2232249"/>
          </a:xfrm>
        </p:spPr>
        <p:txBody>
          <a:bodyPr/>
          <a:lstStyle/>
          <a:p>
            <a:r>
              <a:rPr lang="fi-FI" dirty="0" smtClean="0"/>
              <a:t>Epävakaa tilanne maailmantaloudessa jatkuu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382FE-C8F9-4A7C-811A-D08BE9BA1842}" type="datetime1">
              <a:rPr lang="fi-FI" smtClean="0">
                <a:solidFill>
                  <a:srgbClr val="FFFFFF"/>
                </a:solidFill>
              </a:rPr>
              <a:pPr/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36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10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Raaka-aineiden</a:t>
            </a:r>
            <a:r>
              <a:rPr lang="en-GB" dirty="0" smtClean="0"/>
              <a:t> </a:t>
            </a:r>
            <a:r>
              <a:rPr lang="en-GB" dirty="0" err="1" smtClean="0"/>
              <a:t>hinnat</a:t>
            </a:r>
            <a:r>
              <a:rPr lang="en-GB" dirty="0" smtClean="0"/>
              <a:t> </a:t>
            </a: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poikkeuksellisen</a:t>
            </a:r>
            <a:r>
              <a:rPr lang="en-GB" dirty="0"/>
              <a:t> </a:t>
            </a:r>
            <a:r>
              <a:rPr lang="en-GB" dirty="0" err="1" smtClean="0"/>
              <a:t>alhaalla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Kuumavalssattujen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kelojen</a:t>
            </a:r>
            <a:r>
              <a:rPr lang="en-GB" sz="2000" b="0" dirty="0" smtClean="0"/>
              <a:t> spot-</a:t>
            </a:r>
            <a:r>
              <a:rPr lang="en-GB" sz="2000" b="0" dirty="0" err="1" smtClean="0"/>
              <a:t>hintoja</a:t>
            </a:r>
            <a:endParaRPr lang="en-GB" sz="2000" b="0" dirty="0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288232" y="1727200"/>
          <a:ext cx="9646344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0818" y="1604862"/>
            <a:ext cx="1917249" cy="3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USA:n dollaria / tonni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368351" y="6408895"/>
            <a:ext cx="4607983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smtClean="0">
                <a:solidFill>
                  <a:srgbClr val="002060"/>
                </a:solidFill>
              </a:rPr>
              <a:t>Viimeisin tieto 12/2015</a:t>
            </a:r>
          </a:p>
          <a:p>
            <a:r>
              <a:rPr lang="fi-FI" sz="1100" dirty="0" smtClean="0">
                <a:solidFill>
                  <a:srgbClr val="002060"/>
                </a:solidFill>
              </a:rPr>
              <a:t>Lähde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smtClean="0">
                <a:solidFill>
                  <a:srgbClr val="002060"/>
                </a:solidFill>
              </a:rPr>
              <a:t>CRU </a:t>
            </a:r>
            <a:endParaRPr lang="fi-FI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0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Kehittyvien</a:t>
            </a:r>
            <a:r>
              <a:rPr lang="en-GB" dirty="0" smtClean="0"/>
              <a:t> maiden </a:t>
            </a:r>
            <a:r>
              <a:rPr lang="en-GB" dirty="0" err="1" smtClean="0"/>
              <a:t>valuutat</a:t>
            </a:r>
            <a:r>
              <a:rPr lang="en-GB" dirty="0" smtClean="0"/>
              <a:t> </a:t>
            </a:r>
            <a:r>
              <a:rPr lang="en-GB" dirty="0" err="1" smtClean="0"/>
              <a:t>heittelehtivät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Euron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kurssimuutos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suhteessa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muihin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valuuttoihin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604395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134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55B9F-5997-40AA-9FA3-FF029C97A104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yli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469133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8B4411-4DC4-4E8B-9883-E2A7DD443903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Suomessa on pudonnut </a:t>
            </a:r>
            <a:r>
              <a:rPr lang="fi-FI" dirty="0" smtClean="0"/>
              <a:t>lähes 20 </a:t>
            </a:r>
            <a:r>
              <a:rPr lang="fi-FI" dirty="0"/>
              <a:t>miljardilla eurolla vuodesta 2008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149426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417023" y="4968155"/>
            <a:ext cx="2175908" cy="1022353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245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45" dirty="0" smtClean="0">
                <a:solidFill>
                  <a:srgbClr val="002060"/>
                </a:solidFill>
              </a:rPr>
              <a:t>67 </a:t>
            </a:r>
            <a:r>
              <a:rPr lang="fi-FI" sz="1245" dirty="0">
                <a:solidFill>
                  <a:srgbClr val="002060"/>
                </a:solidFill>
              </a:rPr>
              <a:t>miljardia euroa vuonna 2014 </a:t>
            </a:r>
            <a:br>
              <a:rPr lang="fi-FI" sz="1245" dirty="0">
                <a:solidFill>
                  <a:srgbClr val="002060"/>
                </a:solidFill>
              </a:rPr>
            </a:br>
            <a:r>
              <a:rPr lang="fi-FI" sz="1245" dirty="0">
                <a:solidFill>
                  <a:srgbClr val="002060"/>
                </a:solidFill>
              </a:rPr>
              <a:t>ja 86 miljardia euroa vuonna 2008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480326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245745415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2ADF4D-0737-48B0-AFA1-B947AE4825B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41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</a:t>
            </a:r>
            <a:r>
              <a:rPr lang="fi-FI" dirty="0"/>
              <a:t>kasvoi 2 % vuonna </a:t>
            </a:r>
            <a:r>
              <a:rPr lang="fi-FI" dirty="0" smtClean="0"/>
              <a:t>2014 ja hieman tammi-elokuussa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44873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9675CD-5D81-4162-B305-FB171860AF5E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42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päätoimialojen liikevaihto Suomessa* on kehittynyt epäyhtenäisesti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2014: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23 %, tietotekniikka-ala 15 %,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74072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0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r>
              <a:rPr lang="fi-FI" sz="2000" b="0" dirty="0" smtClean="0"/>
              <a:t>  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err="1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1" u="none" strike="noStrike" dirty="0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C11A4D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1" i="0" u="none" strike="noStrike" dirty="0">
                        <a:solidFill>
                          <a:srgbClr val="C11A4D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1" i="0" u="none" strike="noStrike" dirty="0">
                        <a:solidFill>
                          <a:srgbClr val="C11A4D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880951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 smtClean="0"/>
              <a:t>Ilman laivatilauksia teknologiateollisuuden</a:t>
            </a:r>
            <a:r>
              <a:rPr lang="fi-FI" dirty="0"/>
              <a:t>* uudet tilaukset </a:t>
            </a:r>
            <a:r>
              <a:rPr lang="fi-FI" dirty="0" smtClean="0"/>
              <a:t>Suomessa olisivat vuoden 2009 tasolla</a:t>
            </a:r>
            <a:br>
              <a:rPr lang="fi-FI" dirty="0" smtClean="0"/>
            </a:br>
            <a:r>
              <a:rPr lang="fi-FI" sz="2000" b="0" dirty="0" smtClean="0"/>
              <a:t>Laivatilausten vaikutus tuotantoon on hidas ja ulottuu aina vuoteen 2020 asti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5"/>
          <a:ext cx="9793088" cy="43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6343" y="6150125"/>
            <a:ext cx="66967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t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elakat, metallien </a:t>
            </a:r>
            <a:r>
              <a:rPr lang="fi-FI" sz="1100" dirty="0">
                <a:solidFill>
                  <a:srgbClr val="002060"/>
                </a:solidFill>
                <a:ea typeface="Arial Unicode MS"/>
              </a:rPr>
              <a:t>jalostus ja pelialan yritykset.  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8310" y="5739288"/>
          <a:ext cx="7488833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3"/>
                <a:gridCol w="732186"/>
                <a:gridCol w="622022"/>
                <a:gridCol w="732604"/>
                <a:gridCol w="651202"/>
                <a:gridCol w="651202"/>
                <a:gridCol w="732604"/>
                <a:gridCol w="651202"/>
                <a:gridCol w="732604"/>
                <a:gridCol w="651202"/>
                <a:gridCol w="651202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6303" y="1563697"/>
            <a:ext cx="5051137" cy="3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Neljän vuosineljänneksen liukuva summa, indeksi 2005=100 </a:t>
            </a:r>
            <a:endParaRPr lang="fi-FI" sz="141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5464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</a:t>
            </a:r>
            <a:br>
              <a:rPr lang="fi-FI" dirty="0" smtClean="0"/>
            </a:br>
            <a:r>
              <a:rPr lang="fi-FI" sz="2000" b="0" dirty="0" smtClean="0"/>
              <a:t>Tilauskannan kasvu johtuu lähinnä laivatilauksista</a:t>
            </a:r>
            <a:r>
              <a:rPr lang="fi-FI" sz="2000" b="0" dirty="0"/>
              <a:t>, jotka vaikuttavat </a:t>
            </a:r>
            <a:r>
              <a:rPr lang="fi-FI" sz="2000" b="0" dirty="0" smtClean="0"/>
              <a:t>tuotantoon aina vuoteen 2020 asti</a:t>
            </a:r>
            <a:endParaRPr lang="fi-FI" sz="20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30.9.2015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 err="1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1" u="none" strike="noStrike" dirty="0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C11A4D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1" i="0" u="none" strike="noStrike" dirty="0">
                        <a:solidFill>
                          <a:srgbClr val="C11A4D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solidFill>
                            <a:srgbClr val="C11A4D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1" i="0" u="none" strike="noStrike" dirty="0">
                        <a:solidFill>
                          <a:srgbClr val="C11A4D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5" y="5192090"/>
          <a:ext cx="7128793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96983"/>
                <a:gridCol w="611863"/>
                <a:gridCol w="698902"/>
                <a:gridCol w="629010"/>
                <a:gridCol w="698902"/>
                <a:gridCol w="629010"/>
                <a:gridCol w="698902"/>
                <a:gridCol w="559121"/>
                <a:gridCol w="698902"/>
                <a:gridCol w="559126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441525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Markkinatilanteen epävarmuus näkyy </a:t>
            </a:r>
            <a:r>
              <a:rPr lang="fi-FI" dirty="0"/>
              <a:t>teknologiateollisuuden tarjouspyynnöissä*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</a:rPr>
              <a:t>kyselyajankohta lokakuu 2015</a:t>
            </a:r>
            <a:r>
              <a:rPr lang="fi-FI" sz="1100" dirty="0">
                <a:solidFill>
                  <a:srgbClr val="002664"/>
                </a:solidFill>
              </a:rPr>
              <a:t>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2" y="3383979"/>
          <a:ext cx="8501224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2836"/>
                <a:gridCol w="743615"/>
                <a:gridCol w="792088"/>
                <a:gridCol w="792088"/>
                <a:gridCol w="792088"/>
                <a:gridCol w="792088"/>
                <a:gridCol w="720080"/>
                <a:gridCol w="864096"/>
                <a:gridCol w="720080"/>
                <a:gridCol w="792088"/>
                <a:gridCol w="720077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11793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864373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60240" y="1714194"/>
          <a:ext cx="9577662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6983" y="2952353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30.9.2015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5368" y="5153218"/>
          <a:ext cx="7197761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1016"/>
                <a:gridCol w="614237"/>
                <a:gridCol w="672153"/>
                <a:gridCol w="711868"/>
                <a:gridCol w="632770"/>
                <a:gridCol w="632770"/>
                <a:gridCol w="632770"/>
                <a:gridCol w="711868"/>
                <a:gridCol w="632770"/>
                <a:gridCol w="632770"/>
                <a:gridCol w="632769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14492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49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871169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78DD0C-B186-457B-B3AD-360E56FB1D70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Teknologiateollisuuden, metsäteollisuuden ja kemianteollisuuden osuudet Suomen viennistä 2014</a:t>
            </a:r>
            <a:br>
              <a:rPr lang="fi-FI" dirty="0" smtClean="0"/>
            </a:br>
            <a:r>
              <a:rPr lang="fi-FI" sz="2000" b="0" dirty="0" smtClean="0"/>
              <a:t>Tavara- ja palveluvienti: miljardia euroa ja osuus viennistä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655788"/>
          <a:ext cx="95027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Tulli, Tilastokeskus (palvelujen ulkomaankauppa)</a:t>
            </a:r>
            <a:endParaRPr lang="fi-FI" sz="11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29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56983" y="2175167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30.9.2015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147526"/>
          <a:ext cx="7056782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5"/>
                <a:gridCol w="676773"/>
                <a:gridCol w="620378"/>
                <a:gridCol w="697922"/>
                <a:gridCol w="620378"/>
                <a:gridCol w="697922"/>
                <a:gridCol w="620378"/>
                <a:gridCol w="620378"/>
                <a:gridCol w="620378"/>
                <a:gridCol w="620378"/>
                <a:gridCol w="620372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99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72398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52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912967" y="1936490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30.9.2015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30" y="5055260"/>
          <a:ext cx="7128790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93601"/>
                <a:gridCol w="609170"/>
                <a:gridCol w="685316"/>
                <a:gridCol w="685316"/>
                <a:gridCol w="685316"/>
                <a:gridCol w="609170"/>
                <a:gridCol w="685316"/>
                <a:gridCol w="609170"/>
                <a:gridCol w="609170"/>
                <a:gridCol w="609173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57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1204238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54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7056787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864"/>
                <a:gridCol w="872154"/>
                <a:gridCol w="713580"/>
                <a:gridCol w="792867"/>
                <a:gridCol w="792867"/>
                <a:gridCol w="792867"/>
                <a:gridCol w="832337"/>
                <a:gridCol w="768561"/>
                <a:gridCol w="698690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1531081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on vähentynyt 43 000:lla vuoden 2008 jälkeen, </a:t>
            </a:r>
            <a:r>
              <a:rPr lang="fi-FI" dirty="0" smtClean="0">
                <a:ea typeface="ＭＳ Ｐゴシック" pitchFamily="34" charset="-128"/>
              </a:rPr>
              <a:t>silti tammi-syyskuussa uusia </a:t>
            </a:r>
            <a:r>
              <a:rPr lang="fi-FI" dirty="0">
                <a:ea typeface="ＭＳ Ｐゴシック" pitchFamily="34" charset="-128"/>
              </a:rPr>
              <a:t>rekrytointeja </a:t>
            </a:r>
            <a:r>
              <a:rPr lang="fi-FI" dirty="0" smtClean="0">
                <a:ea typeface="ＭＳ Ｐゴシック" pitchFamily="34" charset="-128"/>
              </a:rPr>
              <a:t>22 000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479940"/>
            <a:ext cx="5481327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8008558" y="1799803"/>
            <a:ext cx="2175908" cy="628126"/>
          </a:xfrm>
          <a:prstGeom prst="wedgeRoundRectCallout">
            <a:avLst>
              <a:gd name="adj1" fmla="val -932"/>
              <a:gd name="adj2" fmla="val 147277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8008558" y="1799803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12 000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30.9.2015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92293686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Henkilöstön vähenemisestä huolimatta </a:t>
            </a:r>
            <a:r>
              <a:rPr lang="fi-FI" dirty="0" err="1" smtClean="0"/>
              <a:t>teknologiateollisuus</a:t>
            </a:r>
            <a:r>
              <a:rPr lang="fi-FI" dirty="0" smtClean="0"/>
              <a:t> on rekrytoinut tänä vuonna Suomessa kaikkiaan 22 000 uutta osaajaa 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500228" y="6519717"/>
            <a:ext cx="4248473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391855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E8E6F36-9557-4D50-BC71-884413990A00}" type="datetime1">
              <a:rPr lang="fi-FI" sz="600" smtClean="0">
                <a:solidFill>
                  <a:srgbClr val="B1BEB9"/>
                </a:solidFill>
                <a:latin typeface="Arial"/>
              </a:rPr>
              <a:pPr/>
              <a:t>25.1.2016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57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288072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4E2C5FF-0B48-4DDA-B162-B592A904AD96}" type="datetime1">
              <a:rPr lang="fi-FI" sz="600" smtClean="0">
                <a:solidFill>
                  <a:srgbClr val="B1BEB9"/>
                </a:solidFill>
                <a:latin typeface="Arial"/>
              </a:rPr>
              <a:pPr/>
              <a:t>25.1.2016</a:t>
            </a:fld>
            <a:endParaRPr lang="fi-FI" sz="600" dirty="0">
              <a:solidFill>
                <a:srgbClr val="B1BEB9"/>
              </a:solidFill>
              <a:latin typeface="Arial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58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255097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727795"/>
            <a:ext cx="9502362" cy="4465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Suomessa kasvoi </a:t>
            </a:r>
            <a:r>
              <a:rPr lang="fi-FI" sz="1900" dirty="0" smtClean="0">
                <a:solidFill>
                  <a:srgbClr val="002664"/>
                </a:solidFill>
              </a:rPr>
              <a:t>kaksi prosenttia vuonna 2014, mutta ei enää lainkaan tammi-lokakuun aikana. Verrattuna vuoteen 2008 liikevaihto on vähentynyt noin viidenneksen.  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900" dirty="0">
                <a:solidFill>
                  <a:srgbClr val="002664"/>
                </a:solidFill>
              </a:rPr>
              <a:t>on kehittynyt </a:t>
            </a:r>
            <a:r>
              <a:rPr lang="fi-FI" sz="1900" dirty="0" smtClean="0">
                <a:solidFill>
                  <a:srgbClr val="002664"/>
                </a:solidFill>
              </a:rPr>
              <a:t>epäyhtenäisesti.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Yritykset saivat uusia tilauksia </a:t>
            </a:r>
            <a:r>
              <a:rPr lang="fi-FI" sz="1900" dirty="0" smtClean="0">
                <a:solidFill>
                  <a:srgbClr val="002664"/>
                </a:solidFill>
              </a:rPr>
              <a:t>heinä-syyskuussa </a:t>
            </a:r>
            <a:r>
              <a:rPr lang="fi-FI" sz="1900" dirty="0">
                <a:solidFill>
                  <a:srgbClr val="002664"/>
                </a:solidFill>
              </a:rPr>
              <a:t>euromääräisesti </a:t>
            </a:r>
            <a:r>
              <a:rPr lang="fi-FI" sz="1900" dirty="0" smtClean="0">
                <a:solidFill>
                  <a:srgbClr val="002664"/>
                </a:solidFill>
              </a:rPr>
              <a:t>21 prosenttia vähemmän kuin </a:t>
            </a:r>
            <a:r>
              <a:rPr lang="fi-FI" sz="1900" dirty="0">
                <a:solidFill>
                  <a:srgbClr val="002664"/>
                </a:solidFill>
              </a:rPr>
              <a:t>vastaavalla ajanjaksolla vuonna 2014 ja </a:t>
            </a:r>
            <a:r>
              <a:rPr lang="fi-FI" sz="1900" dirty="0" smtClean="0">
                <a:solidFill>
                  <a:srgbClr val="002664"/>
                </a:solidFill>
              </a:rPr>
              <a:t>18 prosenttia vähemmän kuin </a:t>
            </a:r>
            <a:r>
              <a:rPr lang="fi-FI" sz="1900" dirty="0" err="1" smtClean="0">
                <a:solidFill>
                  <a:srgbClr val="002664"/>
                </a:solidFill>
              </a:rPr>
              <a:t>huhti</a:t>
            </a:r>
            <a:r>
              <a:rPr lang="fi-FI" sz="1900" dirty="0" smtClean="0">
                <a:solidFill>
                  <a:srgbClr val="002664"/>
                </a:solidFill>
              </a:rPr>
              <a:t>-kesäkuussa</a:t>
            </a:r>
            <a:r>
              <a:rPr lang="fi-FI" sz="1900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Tilauskannan arvo oli </a:t>
            </a:r>
            <a:r>
              <a:rPr lang="fi-FI" sz="1900" dirty="0" smtClean="0">
                <a:solidFill>
                  <a:srgbClr val="002664"/>
                </a:solidFill>
              </a:rPr>
              <a:t>syyskuun </a:t>
            </a:r>
            <a:r>
              <a:rPr lang="fi-FI" sz="1900" dirty="0">
                <a:solidFill>
                  <a:srgbClr val="002664"/>
                </a:solidFill>
              </a:rPr>
              <a:t>lopussa </a:t>
            </a:r>
            <a:r>
              <a:rPr lang="fi-FI" sz="1900" dirty="0" smtClean="0">
                <a:solidFill>
                  <a:srgbClr val="002664"/>
                </a:solidFill>
              </a:rPr>
              <a:t>11 prosenttia suurempi </a:t>
            </a:r>
            <a:r>
              <a:rPr lang="fi-FI" sz="1900" dirty="0">
                <a:solidFill>
                  <a:srgbClr val="002664"/>
                </a:solidFill>
              </a:rPr>
              <a:t>kuin samaan aikaan vuonna </a:t>
            </a:r>
            <a:r>
              <a:rPr lang="fi-FI" sz="1900" dirty="0" smtClean="0">
                <a:solidFill>
                  <a:srgbClr val="002664"/>
                </a:solidFill>
              </a:rPr>
              <a:t>2014 ja neljä prosenttia suurempi kuin kesäkuun </a:t>
            </a:r>
            <a:r>
              <a:rPr lang="fi-FI" sz="1900" dirty="0">
                <a:solidFill>
                  <a:srgbClr val="002664"/>
                </a:solidFill>
              </a:rPr>
              <a:t>lopussa</a:t>
            </a:r>
            <a:r>
              <a:rPr lang="fi-FI" sz="1900" dirty="0" smtClean="0">
                <a:solidFill>
                  <a:srgbClr val="002664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Tilauskannan kasvun takana ovat laivatilaukset. Ilman niitä teknologiateollisuuden uudet tilaukset ovat painuneet vuoden 2009 tasolle.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on </a:t>
            </a:r>
            <a:r>
              <a:rPr lang="fi-FI" sz="1900" dirty="0" smtClean="0">
                <a:solidFill>
                  <a:srgbClr val="002664"/>
                </a:solidFill>
              </a:rPr>
              <a:t>loppuvuonna 2015 enintään samalla tasolla kuin viime vuonna vastaavaan </a:t>
            </a:r>
            <a:r>
              <a:rPr lang="fi-FI" sz="1900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rekrytoivat uutta henkilöstöä tammi-syyskuussa kaikkiaan 22 000. Verrattuna vuoteen 2008 henkilöstö </a:t>
            </a:r>
            <a:r>
              <a:rPr lang="fi-FI" sz="1900" dirty="0">
                <a:solidFill>
                  <a:srgbClr val="002664"/>
                </a:solidFill>
              </a:rPr>
              <a:t>Suomessa on </a:t>
            </a:r>
            <a:r>
              <a:rPr lang="fi-FI" sz="1900" dirty="0" smtClean="0">
                <a:solidFill>
                  <a:srgbClr val="002664"/>
                </a:solidFill>
              </a:rPr>
              <a:t>kuitenkin vähentynyt </a:t>
            </a:r>
            <a:r>
              <a:rPr lang="fi-FI" sz="1900" dirty="0">
                <a:solidFill>
                  <a:srgbClr val="002664"/>
                </a:solidFill>
              </a:rPr>
              <a:t>kaikkiaan </a:t>
            </a:r>
            <a:r>
              <a:rPr lang="fi-FI" sz="1900" dirty="0" smtClean="0">
                <a:solidFill>
                  <a:srgbClr val="002664"/>
                </a:solidFill>
              </a:rPr>
              <a:t>         43 000:lla. Syyskuun </a:t>
            </a:r>
            <a:r>
              <a:rPr lang="fi-FI" sz="1900" dirty="0">
                <a:solidFill>
                  <a:srgbClr val="002664"/>
                </a:solidFill>
              </a:rPr>
              <a:t>lopussa henkilöstöä </a:t>
            </a:r>
            <a:r>
              <a:rPr lang="fi-FI" sz="1900" dirty="0" smtClean="0">
                <a:solidFill>
                  <a:srgbClr val="002664"/>
                </a:solidFill>
              </a:rPr>
              <a:t>oli 282 </a:t>
            </a:r>
            <a:r>
              <a:rPr lang="fi-FI" sz="1900" dirty="0">
                <a:solidFill>
                  <a:srgbClr val="002664"/>
                </a:solidFill>
              </a:rPr>
              <a:t>000. </a:t>
            </a:r>
            <a:endParaRPr lang="fi-FI" sz="19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lähiajan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3696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EDB037-A020-4CFE-8A57-A171D21D325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2014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26,2 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9,8 %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50,1 %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 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2,1 %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15,8 %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17,1 %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palveluvientiä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10,9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311971"/>
            <a:ext cx="7680913" cy="2232249"/>
          </a:xfrm>
        </p:spPr>
        <p:txBody>
          <a:bodyPr/>
          <a:lstStyle/>
          <a:p>
            <a:r>
              <a:rPr lang="fi-FI" dirty="0"/>
              <a:t>Hallituksen tulee laittaa pikaisesti toimeen ohjelmansa kasvua tukevat </a:t>
            </a:r>
            <a:r>
              <a:rPr lang="fi-FI" dirty="0" smtClean="0"/>
              <a:t>toimet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60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5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08437" y="1727795"/>
            <a:ext cx="4608959" cy="4752528"/>
          </a:xfrm>
        </p:spPr>
        <p:txBody>
          <a:bodyPr/>
          <a:lstStyle/>
          <a:p>
            <a:r>
              <a:rPr lang="fi-FI" sz="2000" dirty="0">
                <a:solidFill>
                  <a:srgbClr val="002060"/>
                </a:solidFill>
              </a:rPr>
              <a:t>Elinkeinoelämälle ei enää yhtään EU-tason tai kansallisen tason lisärasitetta, jolla heikennetään kilpailukykyä.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Sääntelyä </a:t>
            </a:r>
            <a:r>
              <a:rPr lang="fi-FI" sz="2000" dirty="0">
                <a:solidFill>
                  <a:srgbClr val="002060"/>
                </a:solidFill>
              </a:rPr>
              <a:t>pitää purkaa ja julkisen sektorin palveluita sujuvoittaa 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Tuottavuusloikka </a:t>
            </a:r>
            <a:r>
              <a:rPr lang="fi-FI" sz="2000" dirty="0" err="1">
                <a:solidFill>
                  <a:srgbClr val="002060"/>
                </a:solidFill>
              </a:rPr>
              <a:t>digitalisaation</a:t>
            </a:r>
            <a:r>
              <a:rPr lang="fi-FI" sz="2000" dirty="0">
                <a:solidFill>
                  <a:srgbClr val="002060"/>
                </a:solidFill>
              </a:rPr>
              <a:t> avulla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i-FI" sz="2000" dirty="0">
                <a:solidFill>
                  <a:srgbClr val="002060"/>
                </a:solidFill>
              </a:rPr>
              <a:t>Panostuksia kasvuun, osaamiseen ja uudistumiseen.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Koulutuksen tulee vastata paremmin yritysten tarpeisiin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5472807" y="1727795"/>
            <a:ext cx="4608960" cy="4536504"/>
          </a:xfrm>
        </p:spPr>
        <p:txBody>
          <a:bodyPr/>
          <a:lstStyle/>
          <a:p>
            <a:r>
              <a:rPr lang="fi-FI" sz="2000" dirty="0" smtClean="0">
                <a:solidFill>
                  <a:srgbClr val="002060"/>
                </a:solidFill>
              </a:rPr>
              <a:t>Teollisuuden </a:t>
            </a:r>
            <a:r>
              <a:rPr lang="fi-FI" sz="2000" dirty="0">
                <a:solidFill>
                  <a:srgbClr val="002060"/>
                </a:solidFill>
              </a:rPr>
              <a:t>uudistumista on tuettava </a:t>
            </a:r>
          </a:p>
          <a:p>
            <a:pPr lvl="1"/>
            <a:r>
              <a:rPr lang="fi-FI" sz="2000" dirty="0" err="1">
                <a:solidFill>
                  <a:srgbClr val="002060"/>
                </a:solidFill>
              </a:rPr>
              <a:t>T&amp;k-investoinnit</a:t>
            </a:r>
            <a:r>
              <a:rPr lang="fi-FI" sz="2000" dirty="0">
                <a:solidFill>
                  <a:srgbClr val="002060"/>
                </a:solidFill>
              </a:rPr>
              <a:t> saatava uudelleen </a:t>
            </a:r>
            <a:r>
              <a:rPr lang="fi-FI" sz="2000" dirty="0" smtClean="0">
                <a:solidFill>
                  <a:srgbClr val="002060"/>
                </a:solidFill>
              </a:rPr>
              <a:t>kasvuun</a:t>
            </a:r>
          </a:p>
          <a:p>
            <a:r>
              <a:rPr lang="fi-FI" sz="2000" dirty="0">
                <a:solidFill>
                  <a:srgbClr val="002060"/>
                </a:solidFill>
              </a:rPr>
              <a:t>Yritysverojärjestelmä on ajanmukaistettava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000" dirty="0" smtClean="0">
                <a:solidFill>
                  <a:srgbClr val="002060"/>
                </a:solidFill>
              </a:rPr>
              <a:t>Työmarkkinaratkaisuilla on palautettava kustannuskilpailukyky.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</a:t>
            </a:r>
            <a:r>
              <a:rPr lang="fi-FI" sz="2000" dirty="0" smtClean="0">
                <a:solidFill>
                  <a:srgbClr val="002060"/>
                </a:solidFill>
              </a:rPr>
              <a:t>. </a:t>
            </a:r>
            <a:endParaRPr lang="fi-FI" sz="2000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</a:t>
            </a:r>
            <a:r>
              <a:rPr lang="fi-FI" dirty="0" smtClean="0"/>
              <a:t>Suomeen on 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E9D-BD23-4F3D-AACA-C897DD02514B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61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72432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D862C-4DBA-42B0-A8A2-914F2A47ADB1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36144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C1C2D-2301-4EF8-B878-5350A8614126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476885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F0D6FC-D3C3-4A2B-9B22-64F9E186A71F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98319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2B48D-C713-44A6-AF1A-85C64872C3DF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32473"/>
              </p:ext>
            </p:extLst>
          </p:nvPr>
        </p:nvGraphicFramePr>
        <p:xfrm>
          <a:off x="431800" y="1746333"/>
          <a:ext cx="9502775" cy="458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4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14F67-6F63-46E6-8194-3E40222A13D2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66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B8177C-AA2B-4ED8-84A6-6BBA91774E0A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27CEC3-9497-4450-B9A2-B80294C20CE6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6012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7822E5-A129-41B0-8D64-5B2A142BB9C2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69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96343" y="3023939"/>
            <a:ext cx="7680913" cy="198391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Euroopan elpymisestä  huolimatta Suomen talous ei ole päässyt kasvuun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F925A7-56D9-49B6-81BF-BFE1D0A423BC}" type="datetime1">
              <a:rPr lang="fi-FI" smtClean="0">
                <a:solidFill>
                  <a:srgbClr val="FFFFFF"/>
                </a:solidFill>
              </a:rPr>
              <a:pPr/>
              <a:t>25.1.2016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7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DC55A8-DEDC-4E6C-919A-D2D9F841563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Merkittävät uusinvestoinnit ovat elinehto teollisuuden tuotannon ja viennin palautumiselle 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Tuotantokapasiteetti Suomessa on vähentynyt noin 20 %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79491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55239722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koneteollisuudesta** 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472807" y="4680123"/>
            <a:ext cx="2489768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Teollisuuden nykyinen  rakenne ei 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114E9F-B0D0-438D-91AE-CDCA5019A893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71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9E9914-5BAF-443F-B180-4941B5CB5FFE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>
                <a:solidFill>
                  <a:srgbClr val="B1BEB9"/>
                </a:solidFill>
              </a:rPr>
              <a:pPr/>
              <a:t>72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40209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on saatava </a:t>
            </a:r>
            <a:r>
              <a:rPr lang="fi-FI" dirty="0" smtClean="0"/>
              <a:t>uuteen kasvuun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Robotiikka, automaatio, digitaalisuus, uusi tuotanto, </a:t>
            </a:r>
            <a:r>
              <a:rPr lang="fi-FI" sz="2000" b="0" dirty="0" err="1"/>
              <a:t>t&amp;k</a:t>
            </a: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2015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89371903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1F5B84-FB2C-4566-B4C6-583E6B88107B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kasvaneen vuonna 2015 ja edelleen 2016 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13581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(tammikuu 2016),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8" name="Tekstiruutu 1"/>
          <p:cNvSpPr txBox="1"/>
          <p:nvPr/>
        </p:nvSpPr>
        <p:spPr>
          <a:xfrm>
            <a:off x="1224335" y="1655787"/>
            <a:ext cx="268181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spc="-40" dirty="0" smtClean="0">
                <a:solidFill>
                  <a:srgbClr val="002060"/>
                </a:solidFill>
              </a:rPr>
              <a:t>Miljoonaa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D236E0-33A9-415F-A284-95BBBBABB5E1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7303" y="287635"/>
            <a:ext cx="9506249" cy="1008000"/>
          </a:xfrm>
        </p:spPr>
        <p:txBody>
          <a:bodyPr/>
          <a:lstStyle/>
          <a:p>
            <a:r>
              <a:rPr lang="fi-FI" kern="0" dirty="0" smtClean="0"/>
              <a:t>Koko elinkeinoelämän investoinnit </a:t>
            </a:r>
            <a:r>
              <a:rPr lang="fi-FI" kern="0" dirty="0"/>
              <a:t>Suomessa ovat </a:t>
            </a:r>
            <a:r>
              <a:rPr lang="fi-FI" kern="0" dirty="0" smtClean="0"/>
              <a:t>pudonneet merkittävästi</a:t>
            </a:r>
            <a:r>
              <a:rPr lang="fi-FI" sz="3225" kern="0" dirty="0"/>
              <a:t/>
            </a:r>
            <a:br>
              <a:rPr lang="fi-FI" sz="3225" kern="0" dirty="0"/>
            </a:br>
            <a:r>
              <a:rPr lang="fi-FI" sz="2000" b="0" kern="0" dirty="0"/>
              <a:t>Yritysten tuotannolliset sekä tutkimus- ja kehittämisinvestoinnit Suomessa</a:t>
            </a:r>
          </a:p>
        </p:txBody>
      </p:sp>
      <p:graphicFrame>
        <p:nvGraphicFramePr>
          <p:cNvPr id="8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76515"/>
              </p:ext>
            </p:extLst>
          </p:nvPr>
        </p:nvGraphicFramePr>
        <p:xfrm>
          <a:off x="216223" y="1641619"/>
          <a:ext cx="9433048" cy="46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449993" y="6460617"/>
            <a:ext cx="576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tilinpito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32909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</a:t>
            </a:r>
            <a:r>
              <a:rPr lang="fi-FI" sz="3225" dirty="0" smtClean="0"/>
              <a:t>ole houkutellut myöskään </a:t>
            </a:r>
            <a:r>
              <a:rPr lang="fi-FI" sz="3225" dirty="0"/>
              <a:t>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76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431652" y="1727993"/>
          <a:ext cx="9289627" cy="456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 smtClean="0"/>
              <a:t>Suomessa on vähän ulkomaisia yrityksiä ja pääkonttoreita</a:t>
            </a:r>
            <a:br>
              <a:rPr lang="fi-FI" sz="3225" dirty="0" smtClean="0"/>
            </a:br>
            <a:r>
              <a:rPr lang="fi-FI" sz="2000" b="0" dirty="0" smtClean="0"/>
              <a:t>Ulkomaisten yritysten osuus henkilöstöstä teollisuudessa ja kaupan alalla Suomessa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93534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 (tiedot vuodelta 2011)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77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90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DE3C9A-04B0-4D88-8149-5360D7500311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</a:t>
            </a:r>
            <a:r>
              <a:rPr lang="fi-FI" dirty="0" smtClean="0"/>
              <a:t>investointimahdollisuuksia jarruttaa kannattavuuden putoaminen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Suomessa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88316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7564A-DE68-4751-B04C-025562F30636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11524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Euroalueella, mutta ei Suomessa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48371"/>
              </p:ext>
            </p:extLst>
          </p:nvPr>
        </p:nvGraphicFramePr>
        <p:xfrm>
          <a:off x="431800" y="1746334"/>
          <a:ext cx="9502775" cy="463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36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857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7564A-DE68-4751-B04C-025562F30636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kokonaisveroaste jatkaa nousuaan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smtClean="0">
                <a:solidFill>
                  <a:srgbClr val="002060"/>
                </a:solidFill>
                <a:ea typeface="ＭＳ Ｐゴシック" pitchFamily="34" charset="-128"/>
              </a:rPr>
              <a:t>Verotuksen kiristäminen on este talouskasvulle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35894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smtClean="0">
                <a:solidFill>
                  <a:srgbClr val="002664"/>
                </a:solidFill>
              </a:rPr>
              <a:t>OECD, VM (ennuste 18.12.2015)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31397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6530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B09769-658E-47C1-BDB1-EE80F90CED62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160CB5-5E0C-48BF-B427-EE7722755811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</a:t>
            </a:r>
            <a:r>
              <a:rPr lang="fi-FI" dirty="0" smtClean="0"/>
              <a:t>vaihtotase on jäänyt kilpailijamaista</a:t>
            </a:r>
            <a:br>
              <a:rPr lang="fi-FI" dirty="0" smtClean="0"/>
            </a:br>
            <a:r>
              <a:rPr lang="fi-FI" sz="2000" b="0" dirty="0" smtClean="0"/>
              <a:t>Tuontihintojen alaneminen kaunistaa nyt Suomenkin vaihtotasetta </a:t>
            </a:r>
            <a:endParaRPr lang="en-GB" sz="2000" b="0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761761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D3719-86FD-4792-8CEF-E97877CBB1E8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kasvatettava</a:t>
            </a:r>
            <a:br>
              <a:rPr lang="fi-FI" dirty="0"/>
            </a:br>
            <a:r>
              <a:rPr lang="fi-FI" sz="2000" b="0" dirty="0"/>
              <a:t>Erikokoisten yritysten* osuus tavaraviennin arvosta 2011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6343" y="6180244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Vertailussa yritysten koko perustuu niiden henkilöstön määrään. Niitä vientiyrityksiä, joilta ei ole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tiedossa henkilöstön määrää, ei ole otettu vertailussa huomioon.</a:t>
            </a:r>
          </a:p>
          <a:p>
            <a:r>
              <a:rPr lang="fi-FI" sz="1100" dirty="0">
                <a:solidFill>
                  <a:srgbClr val="002060"/>
                </a:solidFill>
              </a:rPr>
              <a:t>Lähde: OECD, Trade </a:t>
            </a:r>
            <a:r>
              <a:rPr lang="fi-FI" sz="1100" dirty="0" err="1">
                <a:solidFill>
                  <a:srgbClr val="002060"/>
                </a:solidFill>
              </a:rPr>
              <a:t>by</a:t>
            </a:r>
            <a:r>
              <a:rPr lang="fi-FI" sz="1100" dirty="0">
                <a:solidFill>
                  <a:srgbClr val="002060"/>
                </a:solidFill>
              </a:rPr>
              <a:t> Enterprise </a:t>
            </a:r>
            <a:r>
              <a:rPr lang="fi-FI" sz="1100" dirty="0" err="1">
                <a:solidFill>
                  <a:srgbClr val="002060"/>
                </a:solidFill>
              </a:rPr>
              <a:t>Characteristics</a:t>
            </a:r>
            <a:r>
              <a:rPr lang="fi-FI" sz="1100" dirty="0">
                <a:solidFill>
                  <a:schemeClr val="tx2"/>
                </a:solidFill>
              </a:rPr>
              <a:t>    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680878000"/>
              </p:ext>
            </p:extLst>
          </p:nvPr>
        </p:nvGraphicFramePr>
        <p:xfrm>
          <a:off x="504255" y="1679653"/>
          <a:ext cx="9145016" cy="45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97143" y="3167955"/>
            <a:ext cx="1196971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Henkilöstöä</a:t>
            </a:r>
          </a:p>
        </p:txBody>
      </p:sp>
    </p:spTree>
    <p:extLst>
      <p:ext uri="{BB962C8B-B14F-4D97-AF65-F5344CB8AC3E}">
        <p14:creationId xmlns:p14="http://schemas.microsoft.com/office/powerpoint/2010/main" val="3730058745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889480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47793F-0239-4BA3-A0FA-A5EABA95B809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/>
              <a:pPr/>
              <a:t>84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FC8B57-5DEF-4644-A8ED-EA57B0224285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/>
              <a:pPr/>
              <a:t>85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2BE356-5BB6-473A-9A89-9E10205E68BA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4514" y="2879923"/>
            <a:ext cx="8642350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Suomen jäykkä palkkamalli ja työlainsäädäntö heikentävät jatkuvasti kustannuskilpailukykyä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A9C44-4AFA-41D4-AE16-585F4E2E37F8}" type="datetime1">
              <a:rPr lang="fi-FI" smtClean="0"/>
              <a:pPr/>
              <a:t>25.1.2016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474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F6B9C-0F61-4F80-9D21-FF697F367D75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16483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8E19E7-60F3-4184-BCAF-67DC8E926222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 elinkeinoelämän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useimmissa Euroopan maissa ja USA:ssa, mutta ei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3532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47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Työttömien</a:t>
            </a:r>
            <a:r>
              <a:rPr lang="en-GB" dirty="0" smtClean="0"/>
              <a:t> </a:t>
            </a:r>
            <a:r>
              <a:rPr lang="en-GB" dirty="0" err="1" smtClean="0"/>
              <a:t>työnhakijoiden</a:t>
            </a:r>
            <a:r>
              <a:rPr lang="en-GB" dirty="0" smtClean="0"/>
              <a:t> </a:t>
            </a:r>
            <a:r>
              <a:rPr lang="en-GB" dirty="0" err="1" smtClean="0"/>
              <a:t>määrä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on </a:t>
            </a:r>
            <a:r>
              <a:rPr lang="en-GB" dirty="0" err="1" smtClean="0"/>
              <a:t>lisääntynyt</a:t>
            </a:r>
            <a:r>
              <a:rPr lang="en-GB" dirty="0" smtClean="0"/>
              <a:t> </a:t>
            </a:r>
            <a:r>
              <a:rPr lang="en-GB" dirty="0" err="1" smtClean="0"/>
              <a:t>merkittävästi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TEM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65588"/>
              </p:ext>
            </p:extLst>
          </p:nvPr>
        </p:nvGraphicFramePr>
        <p:xfrm>
          <a:off x="431800" y="1746333"/>
          <a:ext cx="9502775" cy="460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0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893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88460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D49E67-D7E7-422F-A87B-1D2385B982DE}" type="datetime1">
              <a:rPr lang="fi-FI" smtClean="0"/>
              <a:t>25.1.2016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64710"/>
              </p:ext>
            </p:extLst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F71B31-69CA-4422-90EC-ACE9840C2C64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Hallituksen</a:t>
            </a:r>
            <a:r>
              <a:rPr lang="en-GB" dirty="0" smtClean="0"/>
              <a:t> </a:t>
            </a:r>
            <a:r>
              <a:rPr lang="en-GB" dirty="0" err="1" smtClean="0"/>
              <a:t>tavoite</a:t>
            </a:r>
            <a:r>
              <a:rPr lang="en-GB" dirty="0" smtClean="0"/>
              <a:t> </a:t>
            </a:r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yksikkötyökustannuksille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/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92919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C58CC-B3B8-47DF-92C3-A44CDD66D775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>
                <a:solidFill>
                  <a:srgbClr val="B1BEB9"/>
                </a:solidFill>
              </a:rPr>
              <a:pPr/>
              <a:t>93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myös teollisuuden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4750" y="6331655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heinä-syyskuu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360384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1976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1750D9-AB63-47E8-835E-8A37925A5AEB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 smtClean="0">
                <a:solidFill>
                  <a:srgbClr val="B1BEB9"/>
                </a:solidFill>
              </a:rPr>
              <a:pPr/>
              <a:t>94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Yksikkötyökustannusten ongelma koskee yhtälailla teollisuutta 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0" y="6321858"/>
            <a:ext cx="5925763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heinä-syyskuu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96775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 smtClean="0">
                <a:solidFill>
                  <a:srgbClr val="002664"/>
                </a:solidFill>
              </a:rPr>
              <a:t>2005,I=100</a:t>
            </a:r>
            <a:endParaRPr lang="fi-FI" sz="1411" dirty="0">
              <a:solidFill>
                <a:srgbClr val="002664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64139" y="3817000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64139" y="229219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1084" y="2366515"/>
            <a:ext cx="1161196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817000"/>
            <a:ext cx="1170087" cy="1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teollisuuden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92DCA-39B6-45DB-91A5-12F40272222A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CD71-2FB8-4FD8-9E4B-C9AD1E71ECFD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6A7959-02BC-4FAC-97EE-770827D555FB}" type="datetime1">
              <a:rPr lang="fi-FI" smtClean="0">
                <a:solidFill>
                  <a:srgbClr val="B1BEB9"/>
                </a:solidFill>
              </a:rPr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Teknologiateollisuudessa* työvoimakustannukset ovat nousseet eniten Suomessa 2008-2012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34EE95-46D2-4127-BA1C-5893B4E487FF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98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642488"/>
              </p:ext>
            </p:extLst>
          </p:nvPr>
        </p:nvGraphicFramePr>
        <p:xfrm>
          <a:off x="431800" y="1727200"/>
          <a:ext cx="9502775" cy="446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20279" y="1588928"/>
            <a:ext cx="194421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Muutos</a:t>
            </a:r>
            <a:r>
              <a:rPr lang="en-GB" sz="1400" spc="-40" dirty="0" smtClean="0">
                <a:solidFill>
                  <a:srgbClr val="002964"/>
                </a:solidFill>
              </a:rPr>
              <a:t> 2008-2012,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34258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Työvoimakustannukset ovat korkealla tasolla teknologiateollisuudessa* Suomessa 2012</a:t>
            </a:r>
            <a:endParaRPr lang="fi-FI" sz="1600" dirty="0">
              <a:solidFill>
                <a:schemeClr val="accent1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34EE95-46D2-4127-BA1C-5893B4E487FF}" type="datetime1">
              <a:rPr lang="fi-FI" smtClean="0">
                <a:solidFill>
                  <a:srgbClr val="B1BEB9"/>
                </a:solidFill>
              </a:rPr>
              <a:pPr/>
              <a:t>25.1.2016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99</a:t>
            </a:fld>
            <a:endParaRPr lang="fi-FI" dirty="0">
              <a:solidFill>
                <a:srgbClr val="B1BEB9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936155"/>
              </p:ext>
            </p:extLst>
          </p:nvPr>
        </p:nvGraphicFramePr>
        <p:xfrm>
          <a:off x="431800" y="1727200"/>
          <a:ext cx="9502775" cy="46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792287" y="1655672"/>
            <a:ext cx="165618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400" spc="-40" dirty="0" err="1" smtClean="0">
                <a:solidFill>
                  <a:srgbClr val="002964"/>
                </a:solidFill>
              </a:rPr>
              <a:t>Euroa</a:t>
            </a:r>
            <a:r>
              <a:rPr lang="en-GB" sz="1400" spc="-40" dirty="0" smtClean="0">
                <a:solidFill>
                  <a:srgbClr val="002964"/>
                </a:solidFill>
              </a:rPr>
              <a:t>/</a:t>
            </a:r>
            <a:r>
              <a:rPr lang="en-GB" sz="1400" spc="-40" dirty="0" err="1" smtClean="0">
                <a:solidFill>
                  <a:srgbClr val="002964"/>
                </a:solidFill>
              </a:rPr>
              <a:t>tunti</a:t>
            </a:r>
            <a:endParaRPr lang="en-GB" sz="14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368351" y="6336890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*)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Pl</a:t>
            </a:r>
            <a:r>
              <a:rPr lang="fi-FI" sz="1100" dirty="0">
                <a:solidFill>
                  <a:srgbClr val="002664"/>
                </a:solidFill>
                <a:ea typeface="Arial Unicode MS"/>
                <a:cs typeface="Arial Unicode MS"/>
              </a:rPr>
              <a:t>. metallien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jalostus, tietotekniikka-ala sekä suunnittelu- ja konsultointi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Lähde: </a:t>
            </a:r>
            <a:r>
              <a:rPr lang="fi-FI" sz="1100" dirty="0" err="1" smtClean="0">
                <a:solidFill>
                  <a:srgbClr val="002664"/>
                </a:solidFill>
                <a:ea typeface="Arial Unicode MS"/>
                <a:cs typeface="Arial Unicode MS"/>
              </a:rPr>
              <a:t>Eurostat</a:t>
            </a:r>
            <a:endParaRPr lang="fi-FI" sz="1100" dirty="0" smtClean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98016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1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5.xml><?xml version="1.0" encoding="utf-8"?>
<a:theme xmlns:a="http://schemas.openxmlformats.org/drawingml/2006/main" name="1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6.xml><?xml version="1.0" encoding="utf-8"?>
<a:theme xmlns:a="http://schemas.openxmlformats.org/drawingml/2006/main" name="1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7.xml><?xml version="1.0" encoding="utf-8"?>
<a:theme xmlns:a="http://schemas.openxmlformats.org/drawingml/2006/main" name="1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8.xml><?xml version="1.0" encoding="utf-8"?>
<a:theme xmlns:a="http://schemas.openxmlformats.org/drawingml/2006/main" name="1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9.xml><?xml version="1.0" encoding="utf-8"?>
<a:theme xmlns:a="http://schemas.openxmlformats.org/drawingml/2006/main" name="1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0.xml><?xml version="1.0" encoding="utf-8"?>
<a:theme xmlns:a="http://schemas.openxmlformats.org/drawingml/2006/main" name="1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2638</TotalTime>
  <Words>3916</Words>
  <Application>Microsoft Office PowerPoint</Application>
  <PresentationFormat>Mukautettu</PresentationFormat>
  <Paragraphs>1130</Paragraphs>
  <Slides>122</Slides>
  <Notes>18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20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122</vt:i4>
      </vt:variant>
    </vt:vector>
  </HeadingPairs>
  <TitlesOfParts>
    <vt:vector size="153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7_Teknologiateollisuus_template_20141218</vt:lpstr>
      <vt:lpstr>6_Teknologiateollisuus_template_20141218</vt:lpstr>
      <vt:lpstr>8_Teknologiateollisuus_template_20141218</vt:lpstr>
      <vt:lpstr>9_Teknologiateollisuus_template_20141218</vt:lpstr>
      <vt:lpstr>10_Teknologiateollisuus_template_20141218</vt:lpstr>
      <vt:lpstr>11_Teknologiateollisuus_template_20141218</vt:lpstr>
      <vt:lpstr>12_Teknologiateollisuus_template_20141218</vt:lpstr>
      <vt:lpstr>13_Teknologiateollisuus_template_20141218</vt:lpstr>
      <vt:lpstr>14_Teknologiateollisuus_template_20141218</vt:lpstr>
      <vt:lpstr>15_Teknologiateollisuus_template_20141218</vt:lpstr>
      <vt:lpstr>16_Teknologiateollisuus_template_20141218</vt:lpstr>
      <vt:lpstr>17_Teknologiateollisuus_template_20141218</vt:lpstr>
      <vt:lpstr>18_Teknologiateollisuus_template_20141218</vt:lpstr>
      <vt:lpstr>19_Teknologiateollisuus_template_20141218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Teknologiateollisuuden, metsäteollisuuden ja kemianteollisuuden osuudet Suomen viennistä 2014 Tavara- ja palveluvienti: miljardia euroa ja osuus viennistä</vt:lpstr>
      <vt:lpstr>Teknologiateollisuuden tavaravienti Suomesta alueittain 2014 Tavaravienti yhteensä 26,2 mrd. euroa*</vt:lpstr>
      <vt:lpstr> Euroopan elpymisestä  huolimatta Suomen talous ei ole päässyt kasvuun</vt:lpstr>
      <vt:lpstr>Bruttokansantuote on kasvanut Euroalueella, mutta ei Suomessa </vt:lpstr>
      <vt:lpstr>Bruttokansantuote on kasvanut useimmissa Euroopan maissa ja USA:ssa, mutta ei Suomessa</vt:lpstr>
      <vt:lpstr>Bruttokansantuotteen kasvu Euroalueella on jatkunut myös tammikuussa    Teollisuuden ja palvelujen ostopäällikköindeksi, 50 = ei muutosta edelliskuukaudesta    </vt:lpstr>
      <vt:lpstr>Teollisuustuotanto Suomessa on vuoden 2009 tasolla</vt:lpstr>
      <vt:lpstr>Teollisuustuotanto Suomessa on pudonnut  EU-maista eniten</vt:lpstr>
      <vt:lpstr>Euroalueella kuluttajien luottamus on hyvällä tasolla</vt:lpstr>
      <vt:lpstr>Suomessa kuluttajien luottamus on heikolla tasolla</vt:lpstr>
      <vt:lpstr>Kiinassa kasvu hidastuu Venäjä ja Brasilia ovat taantumassa Näiden maiden osuus maailmantaloudesta on ostovoimakorjattuna 23 %, Kiinan 16 %</vt:lpstr>
      <vt:lpstr>Kiinan teollisuudessa tuotanto vähenee    Teollisuuden ostopäällikköindeksi, 50 = ei muutosta edelliskuukaudesta </vt:lpstr>
      <vt:lpstr>Venäjän teollisuudessa tuotanto vähenee    Teollisuuden ostopäällikköindeksi, 50 = ei muutosta edelliskuukaudesta </vt:lpstr>
      <vt:lpstr>Brasilian teollisuudessa tuotanto vähenee   Teollisuuden ostopäällikköindeksi, 50 = ei muutosta edelliskuukaudesta </vt:lpstr>
      <vt:lpstr>Intian teollisuudessa tuotanto vähenee    Teollisuuden ostopäällikköindeksi, 50 = ei muutosta edelliskuukaudesta </vt:lpstr>
      <vt:lpstr>Tuotanto Aasiassa on kehittynyt epäyhtenäisesti eri toimialojen välillä Teollisuuden ja palvelujen ostopäällikköindeksi, 50 = ei muutosta edelliskuukaudesta</vt:lpstr>
      <vt:lpstr>Yhdysvaltain teollisuudessa tuotanto vähenee    Teollisuuden ostopäällikköindeksi, 50 = ei muutosta edelliskuukaudesta </vt:lpstr>
      <vt:lpstr>Teollisuustuotannon kasvu maailmassa on hidastumassa</vt:lpstr>
      <vt:lpstr>Maailmankaupan väheneminen näkyy tuonnin putoamisena erityisesti kehittyvissä maissa Tuonnin määrän kehitys  </vt:lpstr>
      <vt:lpstr>Tuonti Kiinaan on vähentynyt laaja-alaisesti</vt:lpstr>
      <vt:lpstr>Rakentamisen kasvu Kiinassa on hyytynyt 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EU-maiden vienti Venäjälle jatkaa supistumistaan</vt:lpstr>
      <vt:lpstr>Venäjän* osuus teknologiateollisuuden Suomen viennistä Osuus vähentynyt noin viiden prosentin tasolle</vt:lpstr>
      <vt:lpstr>Uusien omakotitalojen myynti ja rakentaminen USA:ssa ovat elpyneet </vt:lpstr>
      <vt:lpstr>Suomen heikko talouskehitys erottautuu maailmalla  Bkt:n kehitys 2016 / 2015, %</vt:lpstr>
      <vt:lpstr>Maailmantalouden ennustetaan kasvavan 3,4 % vuonna 2016 Bkt:n kasvu 2016 / 2015, %</vt:lpstr>
      <vt:lpstr>Teknologiateollisuuden kysyntä maailmalla kasvaa 2,3 % vuonna 2016  Bkt:n kasvu 2016 / 2015,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Epävakaa tilanne maailmantaloudessa jatkuu</vt:lpstr>
      <vt:lpstr>Raaka-aineiden hinnat ovat poikkeuksellisen alhaalla Kuumavalssattujen kelojen spot-hintoja</vt:lpstr>
      <vt:lpstr>Kehittyvien maiden valuutat heittelehtivät Euron kurssimuutos suhteessa muihin valuuttoihin </vt:lpstr>
      <vt:lpstr>Teknologiateollisuuden näkymät Suomessa</vt:lpstr>
      <vt:lpstr>Teknologiateollisuuden liikevaihto* Suomessa on pudonnut lähes 20 miljardilla eurolla vuodesta 2008 </vt:lpstr>
      <vt:lpstr>Teknologiateollisuuden liikevaihto Suomessa* kasvoi 2 % vuonna 2014 ja hieman tammi-elokuussa </vt:lpstr>
      <vt:lpstr>Teknologiateollisuuden päätoimialojen liikevaihto Suomessa* on kehittynyt epäyhtenäisesti</vt:lpstr>
      <vt:lpstr>Teknologiateollisuuden* uudet tilaukset Suomessa  </vt:lpstr>
      <vt:lpstr>Ilman laivatilauksia teknologiateollisuuden* uudet tilaukset Suomessa olisivat vuoden 2009 tasolla Laivatilausten vaikutus tuotantoon on hidas ja ulottuu aina vuoteen 2020 asti</vt:lpstr>
      <vt:lpstr>Teknologiateollisuuden* tilauskanta Suomessa Tilauskannan kasvu johtuu lähinnä laivatilauksista, jotka vaikuttavat tuotantoon aina vuoteen 2020 asti</vt:lpstr>
      <vt:lpstr>Markkinatilanteen epävarmuus näkyy teknologiateollisuuden tarjouspyynnöissä*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Suomessa on vähentynyt 43 000:lla vuoden 2008 jälkeen, silti tammi-syyskuussa uusia rekrytointeja 22 000 </vt:lpstr>
      <vt:lpstr>Henkilöstön vähenemisestä huolimatta teknologiateollisuus on rekrytoinut tänä vuonna Suomessa kaikkiaan 22 000 uutta osaajaa </vt:lpstr>
      <vt:lpstr>PowerPoint-esitys</vt:lpstr>
      <vt:lpstr>PowerPoint-esitys</vt:lpstr>
      <vt:lpstr>Yhteenveto teknologiateollisuuden tilanteesta ja lähiajan näkymistä </vt:lpstr>
      <vt:lpstr>Hallituksen tulee laittaa pikaisesti toimeen ohjelmansa kasvua tukevat toimet 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Merkittävät uusinvestoinnit ovat elinehto teollisuuden tuotannon ja viennin palautumiselle  Tuotantokapasiteetti Suomessa on vähentynyt noin 20 % </vt:lpstr>
      <vt:lpstr>Tuottavuuskehityksen* taitekohta Suomessa  2008 jälkeen Suomesta on hävinnyt pysyvästi merkittävää volyymituotantoa elektroniikka-, metsä- ja koneteollisuudesta**    </vt:lpstr>
      <vt:lpstr>Tuottavuuskehitys* teknologiateollisuudessa</vt:lpstr>
      <vt:lpstr>Investoinnit Suomessa on saatava uuteen kasvuun Robotiikka, automaatio, digitaalisuus, uusi tuotanto, t&amp;k</vt:lpstr>
      <vt:lpstr>Teollisuuden investointisuunnitelmat ennakoivat investointien kasvaneen vuonna 2015 ja edelleen 2016   Teollisuuden tuotannolliset sekä tutkimus- ja kehitysinvestoinnit Suomessa</vt:lpstr>
      <vt:lpstr>Koko elinkeinoelämän investoinnit Suomessa ovat pudonneet merkittävästi Yritysten tuotannolliset sekä tutkimus- ja kehittämisinvestoinnit Suomessa</vt:lpstr>
      <vt:lpstr>Suomi ei ole houkutellut myöskään ulkomaisia investointeja (vrt. Viro, Puola, Ruotsi,…)  </vt:lpstr>
      <vt:lpstr>Suomessa on vähän ulkomaisia yrityksiä ja pääkonttoreita Ulkomaisten yritysten osuus henkilöstöstä teollisuudessa ja kaupan alalla Suomessa </vt:lpstr>
      <vt:lpstr>Yritysten investointimahdollisuuksia jarruttaa kannattavuuden putoaminen Koko yrityssektorin ja teknologiateollisuuden nettotulos* Suomessa verotuksen jälkeen </vt:lpstr>
      <vt:lpstr>Julkiset menot, julkinen velka ja veroaste ovat kasvaneet hallitsemattomasti Kustannustaakka on paisunut, siksi julkista sektoria on karsittava </vt:lpstr>
      <vt:lpstr>Suomen kokonaisveroaste jatkaa nousuaan  Verotuksen kiristäminen on este talouskasvulle </vt:lpstr>
      <vt:lpstr>Julkisen sektorin bkt-suhteen palauttaminen vaatii 10-15 miljardin euron menoleikkauksia Verojen kiristäminen on ollut väärä ratkaisu tähän ongelmaan </vt:lpstr>
      <vt:lpstr>Suomen vaihtotase on jäänyt kilpailijamaista Tuontihintojen alaneminen kaunistaa nyt Suomenkin vaihtotasetta </vt:lpstr>
      <vt:lpstr>Pk-yritysten suoraa ulkomaanvientiä on kasvatettava Erikokoisten yritysten* osuus tavaraviennin arvosta 2011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  Suomen jäykkä palkkamalli ja työlainsäädäntö heikentävät jatkuvasti kustannuskilpailukykyä</vt:lpstr>
      <vt:lpstr>Teollisuuden työpaikkoja Suomessa on kadonnut lähes 100 000 vuoden 2008 jälkeen Teollisuus tuo kuitenkin 80 % Suomen vientituloista </vt:lpstr>
      <vt:lpstr>Koko elinkeinoelämän työpaikat Suomessa ovat vähentyneet tuntuvasti</vt:lpstr>
      <vt:lpstr>Työttömien työnhakijoiden määrä Suomessa on lisääntynyt merkittävästi</vt:lpstr>
      <vt:lpstr>Suomen kustannuskilpailukyky ei parane toivotusti Yksikkötyökustannukset = työvoimakustannukset / tuottavuus, ml. kunkin maan toteutuneet valuuttakurssit</vt:lpstr>
      <vt:lpstr>Hallituksen tavoite Suomen yksikkötyökustannuksille  Koko kansantalouden yksikkötyökustannukset = työvoimakustannukset / tuottavuus, ml. kunkin maan toteutuneet valuuttakurssit</vt:lpstr>
      <vt:lpstr>Työmarkkinaratkaisuilla on palautettava myös teollisuuden kustannuskilpailukyky  Työn hinnan kehitys on ristiriidassa tuottavuuden kehityksen kanssa </vt:lpstr>
      <vt:lpstr>Yksikkötyökustannusten ongelma koskee yhtälailla teollisuutta  Yksikkötyökustannukset = työvoimakustannukset / tuottavuus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Teknologiateollisuudessa* työvoimakustannukset ovat nousseet eniten Suomessa 2008-2012</vt:lpstr>
      <vt:lpstr>Työvoimakustannukset ovat korkealla tasolla teknologiateollisuudessa* Suomessa 2012</vt:lpstr>
      <vt:lpstr>Työn hinnalla mitaten Suomen pahimmat kilpailijat ovat itäisessä Euroopassa Teollisuuden työn hinta eri maissa</vt:lpstr>
      <vt:lpstr>Suomalaisten työaika on Euroopan lyhyin Kokoaikatyössä olevien palkansaajien keskimääräinen toteutunut viikkotyöaika Q1/2015*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Teknologiateollisuuden henkilöstökehitys Suomessa ja maailmalla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vuonna 2014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253</cp:revision>
  <cp:lastPrinted>2015-11-17T11:52:51Z</cp:lastPrinted>
  <dcterms:created xsi:type="dcterms:W3CDTF">2015-06-10T08:56:30Z</dcterms:created>
  <dcterms:modified xsi:type="dcterms:W3CDTF">2016-01-25T07:18:44Z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