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1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9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0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21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22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23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24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25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26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27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28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2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3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3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3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33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34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35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1.xml" ContentType="application/vnd.openxmlformats-officedocument.drawingml.chart+xml"/>
  <Override PartName="/ppt/notesSlides/notesSlide11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6.xml" ContentType="application/vnd.openxmlformats-officedocument.drawingml.chart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heme/themeOverride3.xml" ContentType="application/vnd.openxmlformats-officedocument.themeOverride+xml"/>
  <Override PartName="/ppt/charts/chart42.xml" ContentType="application/vnd.openxmlformats-officedocument.drawingml.chart+xml"/>
  <Override PartName="/ppt/notesSlides/notesSlide14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5.xml" ContentType="application/vnd.openxmlformats-officedocument.presentationml.notesSlide+xml"/>
  <Override PartName="/ppt/charts/chart45.xml" ContentType="application/vnd.openxmlformats-officedocument.drawingml.chart+xml"/>
  <Override PartName="/ppt/notesSlides/notesSlide16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5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56.xml" ContentType="application/vnd.openxmlformats-officedocument.drawingml.chart+xml"/>
  <Override PartName="/ppt/notesSlides/notesSlide18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theme/themeOverride4.xml" ContentType="application/vnd.openxmlformats-officedocument.themeOverride+xml"/>
  <Override PartName="/ppt/charts/chart59.xml" ContentType="application/vnd.openxmlformats-officedocument.drawingml.chart+xml"/>
  <Override PartName="/ppt/theme/themeOverride5.xml" ContentType="application/vnd.openxmlformats-officedocument.themeOverride+xml"/>
  <Override PartName="/ppt/charts/chart60.xml" ContentType="application/vnd.openxmlformats-officedocument.drawingml.chart+xml"/>
  <Override PartName="/ppt/theme/themeOverride6.xml" ContentType="application/vnd.openxmlformats-officedocument.themeOverride+xml"/>
  <Override PartName="/ppt/charts/chart61.xml" ContentType="application/vnd.openxmlformats-officedocument.drawingml.chart+xml"/>
  <Override PartName="/ppt/theme/themeOverride7.xml" ContentType="application/vnd.openxmlformats-officedocument.themeOverride+xml"/>
  <Override PartName="/ppt/charts/chart62.xml" ContentType="application/vnd.openxmlformats-officedocument.drawingml.chart+xml"/>
  <Override PartName="/ppt/theme/themeOverride8.xml" ContentType="application/vnd.openxmlformats-officedocument.themeOverride+xml"/>
  <Override PartName="/ppt/charts/chart63.xml" ContentType="application/vnd.openxmlformats-officedocument.drawingml.chart+xml"/>
  <Override PartName="/ppt/theme/themeOverride9.xml" ContentType="application/vnd.openxmlformats-officedocument.themeOverride+xml"/>
  <Override PartName="/ppt/charts/chart64.xml" ContentType="application/vnd.openxmlformats-officedocument.drawingml.chart+xml"/>
  <Override PartName="/ppt/theme/themeOverride10.xml" ContentType="application/vnd.openxmlformats-officedocument.themeOverride+xml"/>
  <Override PartName="/ppt/charts/chart65.xml" ContentType="application/vnd.openxmlformats-officedocument.drawingml.chart+xml"/>
  <Override PartName="/ppt/theme/themeOverride11.xml" ContentType="application/vnd.openxmlformats-officedocument.themeOverride+xml"/>
  <Override PartName="/ppt/charts/chart66.xml" ContentType="application/vnd.openxmlformats-officedocument.drawingml.chart+xml"/>
  <Override PartName="/ppt/theme/themeOverride12.xml" ContentType="application/vnd.openxmlformats-officedocument.themeOverr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theme/themeOverride14.xml" ContentType="application/vnd.openxmlformats-officedocument.themeOverride+xml"/>
  <Override PartName="/ppt/charts/chart70.xml" ContentType="application/vnd.openxmlformats-officedocument.drawingml.chart+xml"/>
  <Override PartName="/ppt/theme/themeOverride15.xml" ContentType="application/vnd.openxmlformats-officedocument.themeOverride+xml"/>
  <Override PartName="/ppt/charts/chart71.xml" ContentType="application/vnd.openxmlformats-officedocument.drawingml.chart+xml"/>
  <Override PartName="/ppt/theme/themeOverride16.xml" ContentType="application/vnd.openxmlformats-officedocument.themeOverride+xml"/>
  <Override PartName="/ppt/charts/chart72.xml" ContentType="application/vnd.openxmlformats-officedocument.drawingml.chart+xml"/>
  <Override PartName="/ppt/theme/themeOverride17.xml" ContentType="application/vnd.openxmlformats-officedocument.themeOverride+xml"/>
  <Override PartName="/ppt/charts/chart73.xml" ContentType="application/vnd.openxmlformats-officedocument.drawingml.chart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  <p:sldMasterId id="2147484166" r:id="rId8"/>
    <p:sldMasterId id="2147484184" r:id="rId9"/>
    <p:sldMasterId id="2147484202" r:id="rId10"/>
    <p:sldMasterId id="2147484222" r:id="rId11"/>
    <p:sldMasterId id="2147484242" r:id="rId12"/>
    <p:sldMasterId id="2147484260" r:id="rId13"/>
    <p:sldMasterId id="2147484280" r:id="rId14"/>
    <p:sldMasterId id="2147484299" r:id="rId15"/>
    <p:sldMasterId id="2147484318" r:id="rId16"/>
    <p:sldMasterId id="2147484337" r:id="rId17"/>
    <p:sldMasterId id="2147484356" r:id="rId18"/>
    <p:sldMasterId id="2147484375" r:id="rId19"/>
    <p:sldMasterId id="2147484394" r:id="rId20"/>
    <p:sldMasterId id="2147484413" r:id="rId21"/>
    <p:sldMasterId id="2147484433" r:id="rId22"/>
    <p:sldMasterId id="2147484453" r:id="rId23"/>
    <p:sldMasterId id="2147484472" r:id="rId24"/>
    <p:sldMasterId id="2147484491" r:id="rId25"/>
    <p:sldMasterId id="2147484509" r:id="rId26"/>
    <p:sldMasterId id="2147484528" r:id="rId27"/>
    <p:sldMasterId id="2147484547" r:id="rId28"/>
    <p:sldMasterId id="2147484568" r:id="rId29"/>
    <p:sldMasterId id="2147484586" r:id="rId30"/>
    <p:sldMasterId id="2147484604" r:id="rId31"/>
    <p:sldMasterId id="2147484624" r:id="rId32"/>
    <p:sldMasterId id="2147484642" r:id="rId33"/>
    <p:sldMasterId id="2147484662" r:id="rId34"/>
    <p:sldMasterId id="2147484681" r:id="rId35"/>
    <p:sldMasterId id="2147484688" r:id="rId36"/>
  </p:sldMasterIdLst>
  <p:notesMasterIdLst>
    <p:notesMasterId r:id="rId159"/>
  </p:notesMasterIdLst>
  <p:handoutMasterIdLst>
    <p:handoutMasterId r:id="rId160"/>
  </p:handoutMasterIdLst>
  <p:sldIdLst>
    <p:sldId id="257" r:id="rId37"/>
    <p:sldId id="502" r:id="rId38"/>
    <p:sldId id="361" r:id="rId39"/>
    <p:sldId id="503" r:id="rId40"/>
    <p:sldId id="487" r:id="rId41"/>
    <p:sldId id="645" r:id="rId42"/>
    <p:sldId id="261" r:id="rId43"/>
    <p:sldId id="622" r:id="rId44"/>
    <p:sldId id="541" r:id="rId45"/>
    <p:sldId id="467" r:id="rId46"/>
    <p:sldId id="606" r:id="rId47"/>
    <p:sldId id="263" r:id="rId48"/>
    <p:sldId id="362" r:id="rId49"/>
    <p:sldId id="540" r:id="rId50"/>
    <p:sldId id="539" r:id="rId51"/>
    <p:sldId id="456" r:id="rId52"/>
    <p:sldId id="607" r:id="rId53"/>
    <p:sldId id="608" r:id="rId54"/>
    <p:sldId id="610" r:id="rId55"/>
    <p:sldId id="611" r:id="rId56"/>
    <p:sldId id="548" r:id="rId57"/>
    <p:sldId id="482" r:id="rId58"/>
    <p:sldId id="458" r:id="rId59"/>
    <p:sldId id="488" r:id="rId60"/>
    <p:sldId id="609" r:id="rId61"/>
    <p:sldId id="549" r:id="rId62"/>
    <p:sldId id="460" r:id="rId63"/>
    <p:sldId id="388" r:id="rId64"/>
    <p:sldId id="268" r:id="rId65"/>
    <p:sldId id="364" r:id="rId66"/>
    <p:sldId id="490" r:id="rId67"/>
    <p:sldId id="605" r:id="rId68"/>
    <p:sldId id="365" r:id="rId69"/>
    <p:sldId id="552" r:id="rId70"/>
    <p:sldId id="366" r:id="rId71"/>
    <p:sldId id="274" r:id="rId72"/>
    <p:sldId id="389" r:id="rId73"/>
    <p:sldId id="277" r:id="rId74"/>
    <p:sldId id="599" r:id="rId75"/>
    <p:sldId id="646" r:id="rId76"/>
    <p:sldId id="647" r:id="rId77"/>
    <p:sldId id="614" r:id="rId78"/>
    <p:sldId id="615" r:id="rId79"/>
    <p:sldId id="616" r:id="rId80"/>
    <p:sldId id="623" r:id="rId81"/>
    <p:sldId id="624" r:id="rId82"/>
    <p:sldId id="625" r:id="rId83"/>
    <p:sldId id="626" r:id="rId84"/>
    <p:sldId id="627" r:id="rId85"/>
    <p:sldId id="628" r:id="rId86"/>
    <p:sldId id="629" r:id="rId87"/>
    <p:sldId id="630" r:id="rId88"/>
    <p:sldId id="617" r:id="rId89"/>
    <p:sldId id="618" r:id="rId90"/>
    <p:sldId id="498" r:id="rId91"/>
    <p:sldId id="499" r:id="rId92"/>
    <p:sldId id="619" r:id="rId93"/>
    <p:sldId id="523" r:id="rId94"/>
    <p:sldId id="620" r:id="rId95"/>
    <p:sldId id="398" r:id="rId96"/>
    <p:sldId id="392" r:id="rId97"/>
    <p:sldId id="393" r:id="rId98"/>
    <p:sldId id="394" r:id="rId99"/>
    <p:sldId id="301" r:id="rId100"/>
    <p:sldId id="408" r:id="rId101"/>
    <p:sldId id="374" r:id="rId102"/>
    <p:sldId id="304" r:id="rId103"/>
    <p:sldId id="600" r:id="rId104"/>
    <p:sldId id="473" r:id="rId105"/>
    <p:sldId id="474" r:id="rId106"/>
    <p:sldId id="551" r:id="rId107"/>
    <p:sldId id="612" r:id="rId108"/>
    <p:sldId id="613" r:id="rId109"/>
    <p:sldId id="379" r:id="rId110"/>
    <p:sldId id="317" r:id="rId111"/>
    <p:sldId id="471" r:id="rId112"/>
    <p:sldId id="528" r:id="rId113"/>
    <p:sldId id="396" r:id="rId114"/>
    <p:sldId id="538" r:id="rId115"/>
    <p:sldId id="376" r:id="rId116"/>
    <p:sldId id="397" r:id="rId117"/>
    <p:sldId id="604" r:id="rId118"/>
    <p:sldId id="310" r:id="rId119"/>
    <p:sldId id="311" r:id="rId120"/>
    <p:sldId id="378" r:id="rId121"/>
    <p:sldId id="455" r:id="rId122"/>
    <p:sldId id="402" r:id="rId123"/>
    <p:sldId id="319" r:id="rId124"/>
    <p:sldId id="494" r:id="rId125"/>
    <p:sldId id="400" r:id="rId126"/>
    <p:sldId id="621" r:id="rId127"/>
    <p:sldId id="475" r:id="rId128"/>
    <p:sldId id="500" r:id="rId129"/>
    <p:sldId id="431" r:id="rId130"/>
    <p:sldId id="432" r:id="rId131"/>
    <p:sldId id="433" r:id="rId132"/>
    <p:sldId id="496" r:id="rId133"/>
    <p:sldId id="495" r:id="rId134"/>
    <p:sldId id="477" r:id="rId135"/>
    <p:sldId id="478" r:id="rId136"/>
    <p:sldId id="479" r:id="rId137"/>
    <p:sldId id="480" r:id="rId138"/>
    <p:sldId id="497" r:id="rId139"/>
    <p:sldId id="648" r:id="rId140"/>
    <p:sldId id="649" r:id="rId141"/>
    <p:sldId id="650" r:id="rId142"/>
    <p:sldId id="651" r:id="rId143"/>
    <p:sldId id="652" r:id="rId144"/>
    <p:sldId id="653" r:id="rId145"/>
    <p:sldId id="654" r:id="rId146"/>
    <p:sldId id="655" r:id="rId147"/>
    <p:sldId id="656" r:id="rId148"/>
    <p:sldId id="657" r:id="rId149"/>
    <p:sldId id="658" r:id="rId150"/>
    <p:sldId id="659" r:id="rId151"/>
    <p:sldId id="660" r:id="rId152"/>
    <p:sldId id="661" r:id="rId153"/>
    <p:sldId id="662" r:id="rId154"/>
    <p:sldId id="663" r:id="rId155"/>
    <p:sldId id="404" r:id="rId156"/>
    <p:sldId id="405" r:id="rId157"/>
    <p:sldId id="595" r:id="rId158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D3"/>
    <a:srgbClr val="0EC501"/>
    <a:srgbClr val="FF4770"/>
    <a:srgbClr val="9F01FF"/>
    <a:srgbClr val="F0F0F0"/>
    <a:srgbClr val="2F20EC"/>
    <a:srgbClr val="FCEE21"/>
    <a:srgbClr val="C11A4D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55" d="100"/>
          <a:sy n="55" d="100"/>
        </p:scale>
        <p:origin x="1435" y="53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84" Type="http://schemas.openxmlformats.org/officeDocument/2006/relationships/slide" Target="slides/slide48.xml"/><Relationship Id="rId89" Type="http://schemas.openxmlformats.org/officeDocument/2006/relationships/slide" Target="slides/slide53.xml"/><Relationship Id="rId112" Type="http://schemas.openxmlformats.org/officeDocument/2006/relationships/slide" Target="slides/slide76.xml"/><Relationship Id="rId133" Type="http://schemas.openxmlformats.org/officeDocument/2006/relationships/slide" Target="slides/slide97.xml"/><Relationship Id="rId138" Type="http://schemas.openxmlformats.org/officeDocument/2006/relationships/slide" Target="slides/slide102.xml"/><Relationship Id="rId154" Type="http://schemas.openxmlformats.org/officeDocument/2006/relationships/slide" Target="slides/slide118.xml"/><Relationship Id="rId15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102" Type="http://schemas.openxmlformats.org/officeDocument/2006/relationships/slide" Target="slides/slide66.xml"/><Relationship Id="rId123" Type="http://schemas.openxmlformats.org/officeDocument/2006/relationships/slide" Target="slides/slide87.xml"/><Relationship Id="rId128" Type="http://schemas.openxmlformats.org/officeDocument/2006/relationships/slide" Target="slides/slide92.xml"/><Relationship Id="rId144" Type="http://schemas.openxmlformats.org/officeDocument/2006/relationships/slide" Target="slides/slide108.xml"/><Relationship Id="rId149" Type="http://schemas.openxmlformats.org/officeDocument/2006/relationships/slide" Target="slides/slide11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4.xml"/><Relationship Id="rId95" Type="http://schemas.openxmlformats.org/officeDocument/2006/relationships/slide" Target="slides/slide59.xml"/><Relationship Id="rId160" Type="http://schemas.openxmlformats.org/officeDocument/2006/relationships/handoutMaster" Target="handoutMasters/handoutMaster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113" Type="http://schemas.openxmlformats.org/officeDocument/2006/relationships/slide" Target="slides/slide77.xml"/><Relationship Id="rId118" Type="http://schemas.openxmlformats.org/officeDocument/2006/relationships/slide" Target="slides/slide82.xml"/><Relationship Id="rId134" Type="http://schemas.openxmlformats.org/officeDocument/2006/relationships/slide" Target="slides/slide98.xml"/><Relationship Id="rId139" Type="http://schemas.openxmlformats.org/officeDocument/2006/relationships/slide" Target="slides/slide103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150" Type="http://schemas.openxmlformats.org/officeDocument/2006/relationships/slide" Target="slides/slide114.xml"/><Relationship Id="rId155" Type="http://schemas.openxmlformats.org/officeDocument/2006/relationships/slide" Target="slides/slide11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59" Type="http://schemas.openxmlformats.org/officeDocument/2006/relationships/slide" Target="slides/slide23.xml"/><Relationship Id="rId103" Type="http://schemas.openxmlformats.org/officeDocument/2006/relationships/slide" Target="slides/slide67.xml"/><Relationship Id="rId108" Type="http://schemas.openxmlformats.org/officeDocument/2006/relationships/slide" Target="slides/slide72.xml"/><Relationship Id="rId124" Type="http://schemas.openxmlformats.org/officeDocument/2006/relationships/slide" Target="slides/slide88.xml"/><Relationship Id="rId129" Type="http://schemas.openxmlformats.org/officeDocument/2006/relationships/slide" Target="slides/slide93.xml"/><Relationship Id="rId54" Type="http://schemas.openxmlformats.org/officeDocument/2006/relationships/slide" Target="slides/slide18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91" Type="http://schemas.openxmlformats.org/officeDocument/2006/relationships/slide" Target="slides/slide55.xml"/><Relationship Id="rId96" Type="http://schemas.openxmlformats.org/officeDocument/2006/relationships/slide" Target="slides/slide60.xml"/><Relationship Id="rId140" Type="http://schemas.openxmlformats.org/officeDocument/2006/relationships/slide" Target="slides/slide104.xml"/><Relationship Id="rId145" Type="http://schemas.openxmlformats.org/officeDocument/2006/relationships/slide" Target="slides/slide109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6" Type="http://schemas.openxmlformats.org/officeDocument/2006/relationships/slide" Target="slides/slide70.xml"/><Relationship Id="rId114" Type="http://schemas.openxmlformats.org/officeDocument/2006/relationships/slide" Target="slides/slide78.xml"/><Relationship Id="rId119" Type="http://schemas.openxmlformats.org/officeDocument/2006/relationships/slide" Target="slides/slide83.xml"/><Relationship Id="rId127" Type="http://schemas.openxmlformats.org/officeDocument/2006/relationships/slide" Target="slides/slide9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94" Type="http://schemas.openxmlformats.org/officeDocument/2006/relationships/slide" Target="slides/slide58.xml"/><Relationship Id="rId99" Type="http://schemas.openxmlformats.org/officeDocument/2006/relationships/slide" Target="slides/slide63.xml"/><Relationship Id="rId101" Type="http://schemas.openxmlformats.org/officeDocument/2006/relationships/slide" Target="slides/slide65.xml"/><Relationship Id="rId122" Type="http://schemas.openxmlformats.org/officeDocument/2006/relationships/slide" Target="slides/slide86.xml"/><Relationship Id="rId130" Type="http://schemas.openxmlformats.org/officeDocument/2006/relationships/slide" Target="slides/slide94.xml"/><Relationship Id="rId135" Type="http://schemas.openxmlformats.org/officeDocument/2006/relationships/slide" Target="slides/slide99.xml"/><Relationship Id="rId143" Type="http://schemas.openxmlformats.org/officeDocument/2006/relationships/slide" Target="slides/slide107.xml"/><Relationship Id="rId148" Type="http://schemas.openxmlformats.org/officeDocument/2006/relationships/slide" Target="slides/slide112.xml"/><Relationship Id="rId151" Type="http://schemas.openxmlformats.org/officeDocument/2006/relationships/slide" Target="slides/slide115.xml"/><Relationship Id="rId156" Type="http://schemas.openxmlformats.org/officeDocument/2006/relationships/slide" Target="slides/slide120.xml"/><Relationship Id="rId16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Relationship Id="rId109" Type="http://schemas.openxmlformats.org/officeDocument/2006/relationships/slide" Target="slides/slide73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slide" Target="slides/slide40.xml"/><Relationship Id="rId97" Type="http://schemas.openxmlformats.org/officeDocument/2006/relationships/slide" Target="slides/slide61.xml"/><Relationship Id="rId104" Type="http://schemas.openxmlformats.org/officeDocument/2006/relationships/slide" Target="slides/slide68.xml"/><Relationship Id="rId120" Type="http://schemas.openxmlformats.org/officeDocument/2006/relationships/slide" Target="slides/slide84.xml"/><Relationship Id="rId125" Type="http://schemas.openxmlformats.org/officeDocument/2006/relationships/slide" Target="slides/slide89.xml"/><Relationship Id="rId141" Type="http://schemas.openxmlformats.org/officeDocument/2006/relationships/slide" Target="slides/slide105.xml"/><Relationship Id="rId146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66" Type="http://schemas.openxmlformats.org/officeDocument/2006/relationships/slide" Target="slides/slide30.xml"/><Relationship Id="rId87" Type="http://schemas.openxmlformats.org/officeDocument/2006/relationships/slide" Target="slides/slide51.xml"/><Relationship Id="rId110" Type="http://schemas.openxmlformats.org/officeDocument/2006/relationships/slide" Target="slides/slide74.xml"/><Relationship Id="rId115" Type="http://schemas.openxmlformats.org/officeDocument/2006/relationships/slide" Target="slides/slide79.xml"/><Relationship Id="rId131" Type="http://schemas.openxmlformats.org/officeDocument/2006/relationships/slide" Target="slides/slide95.xml"/><Relationship Id="rId136" Type="http://schemas.openxmlformats.org/officeDocument/2006/relationships/slide" Target="slides/slide100.xml"/><Relationship Id="rId157" Type="http://schemas.openxmlformats.org/officeDocument/2006/relationships/slide" Target="slides/slide121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152" Type="http://schemas.openxmlformats.org/officeDocument/2006/relationships/slide" Target="slides/slide11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0.xml"/><Relationship Id="rId77" Type="http://schemas.openxmlformats.org/officeDocument/2006/relationships/slide" Target="slides/slide41.xml"/><Relationship Id="rId100" Type="http://schemas.openxmlformats.org/officeDocument/2006/relationships/slide" Target="slides/slide64.xml"/><Relationship Id="rId105" Type="http://schemas.openxmlformats.org/officeDocument/2006/relationships/slide" Target="slides/slide69.xml"/><Relationship Id="rId126" Type="http://schemas.openxmlformats.org/officeDocument/2006/relationships/slide" Target="slides/slide90.xml"/><Relationship Id="rId147" Type="http://schemas.openxmlformats.org/officeDocument/2006/relationships/slide" Target="slides/slide11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93" Type="http://schemas.openxmlformats.org/officeDocument/2006/relationships/slide" Target="slides/slide57.xml"/><Relationship Id="rId98" Type="http://schemas.openxmlformats.org/officeDocument/2006/relationships/slide" Target="slides/slide62.xml"/><Relationship Id="rId121" Type="http://schemas.openxmlformats.org/officeDocument/2006/relationships/slide" Target="slides/slide85.xml"/><Relationship Id="rId142" Type="http://schemas.openxmlformats.org/officeDocument/2006/relationships/slide" Target="slides/slide106.xml"/><Relationship Id="rId16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0.xml"/><Relationship Id="rId67" Type="http://schemas.openxmlformats.org/officeDocument/2006/relationships/slide" Target="slides/slide31.xml"/><Relationship Id="rId116" Type="http://schemas.openxmlformats.org/officeDocument/2006/relationships/slide" Target="slides/slide80.xml"/><Relationship Id="rId137" Type="http://schemas.openxmlformats.org/officeDocument/2006/relationships/slide" Target="slides/slide101.xml"/><Relationship Id="rId158" Type="http://schemas.openxmlformats.org/officeDocument/2006/relationships/slide" Target="slides/slide12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62" Type="http://schemas.openxmlformats.org/officeDocument/2006/relationships/slide" Target="slides/slide26.xml"/><Relationship Id="rId83" Type="http://schemas.openxmlformats.org/officeDocument/2006/relationships/slide" Target="slides/slide47.xml"/><Relationship Id="rId88" Type="http://schemas.openxmlformats.org/officeDocument/2006/relationships/slide" Target="slides/slide52.xml"/><Relationship Id="rId111" Type="http://schemas.openxmlformats.org/officeDocument/2006/relationships/slide" Target="slides/slide75.xml"/><Relationship Id="rId132" Type="http://schemas.openxmlformats.org/officeDocument/2006/relationships/slide" Target="slides/slide96.xml"/><Relationship Id="rId153" Type="http://schemas.openxmlformats.org/officeDocument/2006/relationships/slide" Target="slides/slide1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4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7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8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9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10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11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2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3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1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5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6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17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8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2F20E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38.75</c:v>
                </c:pt>
                <c:pt idx="1">
                  <c:v>11.69</c:v>
                </c:pt>
                <c:pt idx="2">
                  <c:v>13.38</c:v>
                </c:pt>
                <c:pt idx="3">
                  <c:v>13.99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67984"/>
        <c:axId val="465468376"/>
      </c:lineChart>
      <c:catAx>
        <c:axId val="46546798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5468376"/>
        <c:crosses val="autoZero"/>
        <c:auto val="1"/>
        <c:lblAlgn val="ctr"/>
        <c:lblOffset val="100"/>
        <c:noMultiLvlLbl val="0"/>
      </c:catAx>
      <c:valAx>
        <c:axId val="46546837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6798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4740.7</c:v>
                </c:pt>
                <c:pt idx="2">
                  <c:v>4648.2</c:v>
                </c:pt>
                <c:pt idx="3">
                  <c:v>5421.1</c:v>
                </c:pt>
                <c:pt idx="4">
                  <c:v>4910.5</c:v>
                </c:pt>
                <c:pt idx="5">
                  <c:v>5207.6000000000004</c:v>
                </c:pt>
                <c:pt idx="6">
                  <c:v>5624.9</c:v>
                </c:pt>
                <c:pt idx="7">
                  <c:v>5724.6</c:v>
                </c:pt>
                <c:pt idx="8">
                  <c:v>5794.8</c:v>
                </c:pt>
                <c:pt idx="9">
                  <c:v>5603.9</c:v>
                </c:pt>
                <c:pt idx="10">
                  <c:v>5943.4</c:v>
                </c:pt>
                <c:pt idx="11">
                  <c:v>6129.9</c:v>
                </c:pt>
                <c:pt idx="12">
                  <c:v>6872</c:v>
                </c:pt>
                <c:pt idx="13">
                  <c:v>6293.9</c:v>
                </c:pt>
                <c:pt idx="14">
                  <c:v>6368.4</c:v>
                </c:pt>
                <c:pt idx="15">
                  <c:v>6600</c:v>
                </c:pt>
                <c:pt idx="16">
                  <c:v>6905.2</c:v>
                </c:pt>
                <c:pt idx="17">
                  <c:v>4106.2</c:v>
                </c:pt>
                <c:pt idx="18">
                  <c:v>4392.3</c:v>
                </c:pt>
                <c:pt idx="19">
                  <c:v>4396</c:v>
                </c:pt>
                <c:pt idx="20">
                  <c:v>4892.8999999999996</c:v>
                </c:pt>
                <c:pt idx="21">
                  <c:v>4622.8</c:v>
                </c:pt>
                <c:pt idx="22">
                  <c:v>4386.8999999999996</c:v>
                </c:pt>
                <c:pt idx="23">
                  <c:v>4518.3</c:v>
                </c:pt>
                <c:pt idx="24">
                  <c:v>5727.9</c:v>
                </c:pt>
                <c:pt idx="25">
                  <c:v>4625</c:v>
                </c:pt>
                <c:pt idx="26">
                  <c:v>4155</c:v>
                </c:pt>
                <c:pt idx="27">
                  <c:v>4271.2</c:v>
                </c:pt>
                <c:pt idx="28">
                  <c:v>5436</c:v>
                </c:pt>
                <c:pt idx="29">
                  <c:v>4217.3</c:v>
                </c:pt>
                <c:pt idx="30">
                  <c:v>4727.5</c:v>
                </c:pt>
                <c:pt idx="31">
                  <c:v>4193.1000000000004</c:v>
                </c:pt>
                <c:pt idx="32">
                  <c:v>4690.5</c:v>
                </c:pt>
                <c:pt idx="33">
                  <c:v>3330.8</c:v>
                </c:pt>
                <c:pt idx="34">
                  <c:v>3603.7</c:v>
                </c:pt>
                <c:pt idx="35">
                  <c:v>3246.4</c:v>
                </c:pt>
                <c:pt idx="36">
                  <c:v>3937.5</c:v>
                </c:pt>
                <c:pt idx="37">
                  <c:v>3167.6</c:v>
                </c:pt>
                <c:pt idx="38">
                  <c:v>3225.1</c:v>
                </c:pt>
                <c:pt idx="39">
                  <c:v>3897.6</c:v>
                </c:pt>
                <c:pt idx="40">
                  <c:v>3543.8</c:v>
                </c:pt>
                <c:pt idx="41">
                  <c:v>2922.8</c:v>
                </c:pt>
                <c:pt idx="42">
                  <c:v>2857.2</c:v>
                </c:pt>
                <c:pt idx="43">
                  <c:v>2549.3000000000002</c:v>
                </c:pt>
                <c:pt idx="44">
                  <c:v>3726.8</c:v>
                </c:pt>
                <c:pt idx="45">
                  <c:v>2975.9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4240.8999999999996</c:v>
                </c:pt>
                <c:pt idx="2">
                  <c:v>4283.3999999999996</c:v>
                </c:pt>
                <c:pt idx="3">
                  <c:v>4968.7</c:v>
                </c:pt>
                <c:pt idx="4">
                  <c:v>4521.5</c:v>
                </c:pt>
                <c:pt idx="5">
                  <c:v>4838</c:v>
                </c:pt>
                <c:pt idx="6">
                  <c:v>4942.5</c:v>
                </c:pt>
                <c:pt idx="7">
                  <c:v>5086.8</c:v>
                </c:pt>
                <c:pt idx="8">
                  <c:v>5362.5</c:v>
                </c:pt>
                <c:pt idx="9">
                  <c:v>4973.8</c:v>
                </c:pt>
                <c:pt idx="10">
                  <c:v>5160.8</c:v>
                </c:pt>
                <c:pt idx="11">
                  <c:v>5476.6</c:v>
                </c:pt>
                <c:pt idx="12">
                  <c:v>6179.3</c:v>
                </c:pt>
                <c:pt idx="13">
                  <c:v>5486</c:v>
                </c:pt>
                <c:pt idx="14">
                  <c:v>5374.6</c:v>
                </c:pt>
                <c:pt idx="15">
                  <c:v>5662.7</c:v>
                </c:pt>
                <c:pt idx="16">
                  <c:v>6018.3</c:v>
                </c:pt>
                <c:pt idx="17">
                  <c:v>3582.7</c:v>
                </c:pt>
                <c:pt idx="18">
                  <c:v>3720.6</c:v>
                </c:pt>
                <c:pt idx="19">
                  <c:v>3696.4</c:v>
                </c:pt>
                <c:pt idx="20">
                  <c:v>4137</c:v>
                </c:pt>
                <c:pt idx="21">
                  <c:v>3651.4</c:v>
                </c:pt>
                <c:pt idx="22">
                  <c:v>3676.6</c:v>
                </c:pt>
                <c:pt idx="23">
                  <c:v>3624.7</c:v>
                </c:pt>
                <c:pt idx="24">
                  <c:v>4667.5</c:v>
                </c:pt>
                <c:pt idx="25">
                  <c:v>3566</c:v>
                </c:pt>
                <c:pt idx="26">
                  <c:v>3453.7</c:v>
                </c:pt>
                <c:pt idx="27">
                  <c:v>3333.1</c:v>
                </c:pt>
                <c:pt idx="28">
                  <c:v>4370.3999999999996</c:v>
                </c:pt>
                <c:pt idx="29">
                  <c:v>3465.7</c:v>
                </c:pt>
                <c:pt idx="30">
                  <c:v>4050.4</c:v>
                </c:pt>
                <c:pt idx="31">
                  <c:v>3736.1</c:v>
                </c:pt>
                <c:pt idx="32">
                  <c:v>4104.5</c:v>
                </c:pt>
                <c:pt idx="33">
                  <c:v>2831.3</c:v>
                </c:pt>
                <c:pt idx="34">
                  <c:v>3140.2</c:v>
                </c:pt>
                <c:pt idx="35">
                  <c:v>2848.1</c:v>
                </c:pt>
                <c:pt idx="36">
                  <c:v>3568.1</c:v>
                </c:pt>
                <c:pt idx="37">
                  <c:v>2688.9</c:v>
                </c:pt>
                <c:pt idx="38">
                  <c:v>2730.1</c:v>
                </c:pt>
                <c:pt idx="39">
                  <c:v>3406.6</c:v>
                </c:pt>
                <c:pt idx="40">
                  <c:v>3068.3</c:v>
                </c:pt>
                <c:pt idx="41">
                  <c:v>2323</c:v>
                </c:pt>
                <c:pt idx="42">
                  <c:v>2317.1999999999998</c:v>
                </c:pt>
                <c:pt idx="43">
                  <c:v>2100.6</c:v>
                </c:pt>
                <c:pt idx="44">
                  <c:v>2972.1</c:v>
                </c:pt>
                <c:pt idx="45">
                  <c:v>2599.6999999999998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499.7</c:v>
                </c:pt>
                <c:pt idx="2">
                  <c:v>364.8</c:v>
                </c:pt>
                <c:pt idx="3">
                  <c:v>452.4</c:v>
                </c:pt>
                <c:pt idx="4">
                  <c:v>389</c:v>
                </c:pt>
                <c:pt idx="5">
                  <c:v>369.6</c:v>
                </c:pt>
                <c:pt idx="6">
                  <c:v>682.4</c:v>
                </c:pt>
                <c:pt idx="7">
                  <c:v>637.79999999999995</c:v>
                </c:pt>
                <c:pt idx="8">
                  <c:v>432.3</c:v>
                </c:pt>
                <c:pt idx="9">
                  <c:v>630.20000000000005</c:v>
                </c:pt>
                <c:pt idx="10">
                  <c:v>782.7</c:v>
                </c:pt>
                <c:pt idx="11">
                  <c:v>653.29999999999995</c:v>
                </c:pt>
                <c:pt idx="12">
                  <c:v>692.7</c:v>
                </c:pt>
                <c:pt idx="13">
                  <c:v>807.9</c:v>
                </c:pt>
                <c:pt idx="14">
                  <c:v>993.8</c:v>
                </c:pt>
                <c:pt idx="15">
                  <c:v>937.3</c:v>
                </c:pt>
                <c:pt idx="16">
                  <c:v>886.9</c:v>
                </c:pt>
                <c:pt idx="17">
                  <c:v>523.5</c:v>
                </c:pt>
                <c:pt idx="18">
                  <c:v>671.6</c:v>
                </c:pt>
                <c:pt idx="19">
                  <c:v>699.5</c:v>
                </c:pt>
                <c:pt idx="20">
                  <c:v>755.9</c:v>
                </c:pt>
                <c:pt idx="21">
                  <c:v>971.5</c:v>
                </c:pt>
                <c:pt idx="22">
                  <c:v>710.4</c:v>
                </c:pt>
                <c:pt idx="23">
                  <c:v>893.6</c:v>
                </c:pt>
                <c:pt idx="24">
                  <c:v>1060.4000000000001</c:v>
                </c:pt>
                <c:pt idx="25">
                  <c:v>1059</c:v>
                </c:pt>
                <c:pt idx="26">
                  <c:v>701.4</c:v>
                </c:pt>
                <c:pt idx="27">
                  <c:v>938</c:v>
                </c:pt>
                <c:pt idx="28">
                  <c:v>1065.5999999999999</c:v>
                </c:pt>
                <c:pt idx="29">
                  <c:v>751.6</c:v>
                </c:pt>
                <c:pt idx="30">
                  <c:v>677.1</c:v>
                </c:pt>
                <c:pt idx="31">
                  <c:v>457</c:v>
                </c:pt>
                <c:pt idx="32">
                  <c:v>586.1</c:v>
                </c:pt>
                <c:pt idx="33">
                  <c:v>499.6</c:v>
                </c:pt>
                <c:pt idx="34">
                  <c:v>463.5</c:v>
                </c:pt>
                <c:pt idx="35">
                  <c:v>398.3</c:v>
                </c:pt>
                <c:pt idx="36">
                  <c:v>369.4</c:v>
                </c:pt>
                <c:pt idx="37">
                  <c:v>478.6</c:v>
                </c:pt>
                <c:pt idx="38">
                  <c:v>495</c:v>
                </c:pt>
                <c:pt idx="39">
                  <c:v>491</c:v>
                </c:pt>
                <c:pt idx="40">
                  <c:v>475.5</c:v>
                </c:pt>
                <c:pt idx="41">
                  <c:v>599.79999999999995</c:v>
                </c:pt>
                <c:pt idx="42">
                  <c:v>540</c:v>
                </c:pt>
                <c:pt idx="43">
                  <c:v>448.7</c:v>
                </c:pt>
                <c:pt idx="44">
                  <c:v>754.7</c:v>
                </c:pt>
                <c:pt idx="45">
                  <c:v>376.2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478688"/>
        <c:axId val="465479080"/>
      </c:lineChart>
      <c:catAx>
        <c:axId val="4654786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7908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5479080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78688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566.4</c:v>
                </c:pt>
                <c:pt idx="1">
                  <c:v>667.2</c:v>
                </c:pt>
                <c:pt idx="2">
                  <c:v>583.79999999999995</c:v>
                </c:pt>
                <c:pt idx="3">
                  <c:v>587.9</c:v>
                </c:pt>
                <c:pt idx="4">
                  <c:v>694.3</c:v>
                </c:pt>
                <c:pt idx="5">
                  <c:v>532.5</c:v>
                </c:pt>
                <c:pt idx="6">
                  <c:v>532.5</c:v>
                </c:pt>
                <c:pt idx="7">
                  <c:v>547.20000000000005</c:v>
                </c:pt>
                <c:pt idx="8">
                  <c:v>390</c:v>
                </c:pt>
                <c:pt idx="9">
                  <c:v>487.1</c:v>
                </c:pt>
                <c:pt idx="10">
                  <c:v>634.4</c:v>
                </c:pt>
                <c:pt idx="11">
                  <c:v>585</c:v>
                </c:pt>
                <c:pt idx="12">
                  <c:v>600.9</c:v>
                </c:pt>
                <c:pt idx="13">
                  <c:v>668.9</c:v>
                </c:pt>
                <c:pt idx="14">
                  <c:v>925.8</c:v>
                </c:pt>
                <c:pt idx="15">
                  <c:v>896.9</c:v>
                </c:pt>
                <c:pt idx="16">
                  <c:v>913.7</c:v>
                </c:pt>
                <c:pt idx="17">
                  <c:v>567.70000000000005</c:v>
                </c:pt>
                <c:pt idx="18">
                  <c:v>581.6</c:v>
                </c:pt>
                <c:pt idx="19">
                  <c:v>609.4</c:v>
                </c:pt>
                <c:pt idx="20">
                  <c:v>632.4</c:v>
                </c:pt>
                <c:pt idx="21">
                  <c:v>784.7</c:v>
                </c:pt>
                <c:pt idx="22">
                  <c:v>581.9</c:v>
                </c:pt>
                <c:pt idx="23">
                  <c:v>735</c:v>
                </c:pt>
                <c:pt idx="24">
                  <c:v>732.9</c:v>
                </c:pt>
                <c:pt idx="25">
                  <c:v>789.3</c:v>
                </c:pt>
                <c:pt idx="26">
                  <c:v>721.8</c:v>
                </c:pt>
                <c:pt idx="27">
                  <c:v>834</c:v>
                </c:pt>
                <c:pt idx="28">
                  <c:v>892.6</c:v>
                </c:pt>
                <c:pt idx="29">
                  <c:v>618.70000000000005</c:v>
                </c:pt>
                <c:pt idx="30">
                  <c:v>642</c:v>
                </c:pt>
                <c:pt idx="31">
                  <c:v>528.20000000000005</c:v>
                </c:pt>
                <c:pt idx="32">
                  <c:v>593.70000000000005</c:v>
                </c:pt>
                <c:pt idx="33">
                  <c:v>581</c:v>
                </c:pt>
                <c:pt idx="34">
                  <c:v>482</c:v>
                </c:pt>
                <c:pt idx="35">
                  <c:v>414.2</c:v>
                </c:pt>
                <c:pt idx="36">
                  <c:v>396</c:v>
                </c:pt>
                <c:pt idx="37">
                  <c:v>481.9</c:v>
                </c:pt>
                <c:pt idx="38">
                  <c:v>521.79999999999995</c:v>
                </c:pt>
                <c:pt idx="39">
                  <c:v>574.29999999999995</c:v>
                </c:pt>
                <c:pt idx="40">
                  <c:v>554.9</c:v>
                </c:pt>
                <c:pt idx="41">
                  <c:v>738.9</c:v>
                </c:pt>
                <c:pt idx="42">
                  <c:v>643.29999999999995</c:v>
                </c:pt>
                <c:pt idx="43">
                  <c:v>564.70000000000005</c:v>
                </c:pt>
                <c:pt idx="44">
                  <c:v>826.5</c:v>
                </c:pt>
                <c:pt idx="45">
                  <c:v>516.79999999999995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4970.5</c:v>
                </c:pt>
                <c:pt idx="1">
                  <c:v>5512.3</c:v>
                </c:pt>
                <c:pt idx="2">
                  <c:v>5561.9</c:v>
                </c:pt>
                <c:pt idx="3">
                  <c:v>6407.3</c:v>
                </c:pt>
                <c:pt idx="4">
                  <c:v>5298.9</c:v>
                </c:pt>
                <c:pt idx="5">
                  <c:v>5585</c:v>
                </c:pt>
                <c:pt idx="6">
                  <c:v>5706.2</c:v>
                </c:pt>
                <c:pt idx="7">
                  <c:v>5979</c:v>
                </c:pt>
                <c:pt idx="8">
                  <c:v>6341.9</c:v>
                </c:pt>
                <c:pt idx="9">
                  <c:v>5807.9</c:v>
                </c:pt>
                <c:pt idx="10">
                  <c:v>6016.4</c:v>
                </c:pt>
                <c:pt idx="11">
                  <c:v>6369</c:v>
                </c:pt>
                <c:pt idx="12">
                  <c:v>7177.2</c:v>
                </c:pt>
                <c:pt idx="13">
                  <c:v>6376.2</c:v>
                </c:pt>
                <c:pt idx="14">
                  <c:v>6135.2</c:v>
                </c:pt>
                <c:pt idx="15">
                  <c:v>6511.9</c:v>
                </c:pt>
                <c:pt idx="16">
                  <c:v>6841.4</c:v>
                </c:pt>
                <c:pt idx="17">
                  <c:v>4181.5</c:v>
                </c:pt>
                <c:pt idx="18">
                  <c:v>4274.7</c:v>
                </c:pt>
                <c:pt idx="19">
                  <c:v>4189.6000000000004</c:v>
                </c:pt>
                <c:pt idx="20">
                  <c:v>4634.2</c:v>
                </c:pt>
                <c:pt idx="21">
                  <c:v>4107.7</c:v>
                </c:pt>
                <c:pt idx="22">
                  <c:v>4158.2</c:v>
                </c:pt>
                <c:pt idx="23">
                  <c:v>4102.5</c:v>
                </c:pt>
                <c:pt idx="24">
                  <c:v>5076</c:v>
                </c:pt>
                <c:pt idx="25">
                  <c:v>3919.7</c:v>
                </c:pt>
                <c:pt idx="26">
                  <c:v>3715.1</c:v>
                </c:pt>
                <c:pt idx="27">
                  <c:v>3754.1</c:v>
                </c:pt>
                <c:pt idx="28">
                  <c:v>4577</c:v>
                </c:pt>
                <c:pt idx="29">
                  <c:v>3745.8</c:v>
                </c:pt>
                <c:pt idx="30">
                  <c:v>4376.6000000000004</c:v>
                </c:pt>
                <c:pt idx="31">
                  <c:v>4095.7</c:v>
                </c:pt>
                <c:pt idx="32">
                  <c:v>4398.7</c:v>
                </c:pt>
                <c:pt idx="33">
                  <c:v>3147.3</c:v>
                </c:pt>
                <c:pt idx="34">
                  <c:v>3514</c:v>
                </c:pt>
                <c:pt idx="35">
                  <c:v>3187.2</c:v>
                </c:pt>
                <c:pt idx="36">
                  <c:v>3743</c:v>
                </c:pt>
                <c:pt idx="37">
                  <c:v>2963</c:v>
                </c:pt>
                <c:pt idx="38">
                  <c:v>2995.5</c:v>
                </c:pt>
                <c:pt idx="39">
                  <c:v>3561.1</c:v>
                </c:pt>
                <c:pt idx="40">
                  <c:v>3550.8</c:v>
                </c:pt>
                <c:pt idx="41">
                  <c:v>2925.1</c:v>
                </c:pt>
                <c:pt idx="42">
                  <c:v>3038.3</c:v>
                </c:pt>
                <c:pt idx="43">
                  <c:v>2888.5</c:v>
                </c:pt>
                <c:pt idx="44">
                  <c:v>3653.7</c:v>
                </c:pt>
                <c:pt idx="45">
                  <c:v>3398.7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479864"/>
        <c:axId val="465480256"/>
      </c:areaChart>
      <c:catAx>
        <c:axId val="4654798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802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5480256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79864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572432"/>
        <c:axId val="466572824"/>
      </c:lineChart>
      <c:catAx>
        <c:axId val="46657243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6572824"/>
        <c:crosses val="autoZero"/>
        <c:auto val="1"/>
        <c:lblAlgn val="ctr"/>
        <c:lblOffset val="100"/>
        <c:noMultiLvlLbl val="0"/>
      </c:catAx>
      <c:valAx>
        <c:axId val="46657282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57243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397504023122010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1963.9</c:v>
                </c:pt>
                <c:pt idx="2">
                  <c:v>2987</c:v>
                </c:pt>
                <c:pt idx="3">
                  <c:v>2006.9</c:v>
                </c:pt>
                <c:pt idx="4">
                  <c:v>3216.9</c:v>
                </c:pt>
                <c:pt idx="5">
                  <c:v>3333.6</c:v>
                </c:pt>
                <c:pt idx="6">
                  <c:v>2381.6999999999998</c:v>
                </c:pt>
                <c:pt idx="7">
                  <c:v>2371.6</c:v>
                </c:pt>
                <c:pt idx="8">
                  <c:v>2990.6</c:v>
                </c:pt>
                <c:pt idx="9">
                  <c:v>3078.9</c:v>
                </c:pt>
                <c:pt idx="10">
                  <c:v>4287.6000000000004</c:v>
                </c:pt>
                <c:pt idx="11">
                  <c:v>2938.8</c:v>
                </c:pt>
                <c:pt idx="12">
                  <c:v>3441.5</c:v>
                </c:pt>
                <c:pt idx="13">
                  <c:v>3998.6</c:v>
                </c:pt>
                <c:pt idx="14">
                  <c:v>3336.1</c:v>
                </c:pt>
                <c:pt idx="15">
                  <c:v>3874.9</c:v>
                </c:pt>
                <c:pt idx="16">
                  <c:v>1919.3</c:v>
                </c:pt>
                <c:pt idx="17">
                  <c:v>1612.4</c:v>
                </c:pt>
                <c:pt idx="18">
                  <c:v>1501</c:v>
                </c:pt>
                <c:pt idx="19">
                  <c:v>1741.2</c:v>
                </c:pt>
                <c:pt idx="20">
                  <c:v>2167.6</c:v>
                </c:pt>
                <c:pt idx="21">
                  <c:v>1884.4</c:v>
                </c:pt>
                <c:pt idx="22">
                  <c:v>2310.1999999999998</c:v>
                </c:pt>
                <c:pt idx="23">
                  <c:v>2130.3000000000002</c:v>
                </c:pt>
                <c:pt idx="24">
                  <c:v>2858</c:v>
                </c:pt>
                <c:pt idx="25">
                  <c:v>2955.8</c:v>
                </c:pt>
                <c:pt idx="26">
                  <c:v>3790.7</c:v>
                </c:pt>
                <c:pt idx="27">
                  <c:v>2851.2</c:v>
                </c:pt>
                <c:pt idx="28">
                  <c:v>3366.4</c:v>
                </c:pt>
                <c:pt idx="29">
                  <c:v>3167.2</c:v>
                </c:pt>
                <c:pt idx="30">
                  <c:v>3009.3</c:v>
                </c:pt>
                <c:pt idx="31">
                  <c:v>2754.2</c:v>
                </c:pt>
                <c:pt idx="32">
                  <c:v>3452.5</c:v>
                </c:pt>
                <c:pt idx="33">
                  <c:v>2763.3</c:v>
                </c:pt>
                <c:pt idx="34">
                  <c:v>2963.9</c:v>
                </c:pt>
                <c:pt idx="35">
                  <c:v>2790.4</c:v>
                </c:pt>
                <c:pt idx="36">
                  <c:v>2761.8</c:v>
                </c:pt>
                <c:pt idx="37">
                  <c:v>3386.9</c:v>
                </c:pt>
                <c:pt idx="38">
                  <c:v>3631.7</c:v>
                </c:pt>
                <c:pt idx="39">
                  <c:v>4220.1000000000004</c:v>
                </c:pt>
                <c:pt idx="40">
                  <c:v>3409</c:v>
                </c:pt>
                <c:pt idx="41">
                  <c:v>3081</c:v>
                </c:pt>
                <c:pt idx="42">
                  <c:v>4931.8999999999996</c:v>
                </c:pt>
                <c:pt idx="43">
                  <c:v>3794.8</c:v>
                </c:pt>
                <c:pt idx="44">
                  <c:v>3438.3</c:v>
                </c:pt>
                <c:pt idx="45">
                  <c:v>3090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1382.7</c:v>
                </c:pt>
                <c:pt idx="2">
                  <c:v>2394.1999999999998</c:v>
                </c:pt>
                <c:pt idx="3">
                  <c:v>1538.6</c:v>
                </c:pt>
                <c:pt idx="4">
                  <c:v>2356.3000000000002</c:v>
                </c:pt>
                <c:pt idx="5">
                  <c:v>2712.6</c:v>
                </c:pt>
                <c:pt idx="6">
                  <c:v>1752</c:v>
                </c:pt>
                <c:pt idx="7">
                  <c:v>1808</c:v>
                </c:pt>
                <c:pt idx="8">
                  <c:v>2366.6999999999998</c:v>
                </c:pt>
                <c:pt idx="9">
                  <c:v>2458.1999999999998</c:v>
                </c:pt>
                <c:pt idx="10">
                  <c:v>3646.3</c:v>
                </c:pt>
                <c:pt idx="11">
                  <c:v>2327.6999999999998</c:v>
                </c:pt>
                <c:pt idx="12">
                  <c:v>2749.7</c:v>
                </c:pt>
                <c:pt idx="13">
                  <c:v>3341.7</c:v>
                </c:pt>
                <c:pt idx="14">
                  <c:v>2663.2</c:v>
                </c:pt>
                <c:pt idx="15">
                  <c:v>3300.2</c:v>
                </c:pt>
                <c:pt idx="16">
                  <c:v>1439</c:v>
                </c:pt>
                <c:pt idx="17">
                  <c:v>1230.2</c:v>
                </c:pt>
                <c:pt idx="18">
                  <c:v>1108.5999999999999</c:v>
                </c:pt>
                <c:pt idx="19">
                  <c:v>1428.4</c:v>
                </c:pt>
                <c:pt idx="20">
                  <c:v>1723.2</c:v>
                </c:pt>
                <c:pt idx="21">
                  <c:v>1496.1</c:v>
                </c:pt>
                <c:pt idx="22">
                  <c:v>1837.8</c:v>
                </c:pt>
                <c:pt idx="23">
                  <c:v>1792.2</c:v>
                </c:pt>
                <c:pt idx="24">
                  <c:v>2124.8000000000002</c:v>
                </c:pt>
                <c:pt idx="25">
                  <c:v>2245.8000000000002</c:v>
                </c:pt>
                <c:pt idx="26">
                  <c:v>3045.1</c:v>
                </c:pt>
                <c:pt idx="27">
                  <c:v>2326.8000000000002</c:v>
                </c:pt>
                <c:pt idx="28">
                  <c:v>2706.5</c:v>
                </c:pt>
                <c:pt idx="29">
                  <c:v>2530.5</c:v>
                </c:pt>
                <c:pt idx="30">
                  <c:v>2385.1</c:v>
                </c:pt>
                <c:pt idx="31">
                  <c:v>2204.5</c:v>
                </c:pt>
                <c:pt idx="32">
                  <c:v>2854.8</c:v>
                </c:pt>
                <c:pt idx="33">
                  <c:v>2240.6999999999998</c:v>
                </c:pt>
                <c:pt idx="34">
                  <c:v>2287.1999999999998</c:v>
                </c:pt>
                <c:pt idx="35">
                  <c:v>2280.6</c:v>
                </c:pt>
                <c:pt idx="36">
                  <c:v>2197.6999999999998</c:v>
                </c:pt>
                <c:pt idx="37">
                  <c:v>2601.6</c:v>
                </c:pt>
                <c:pt idx="38">
                  <c:v>2768.9</c:v>
                </c:pt>
                <c:pt idx="39">
                  <c:v>3107.6</c:v>
                </c:pt>
                <c:pt idx="40">
                  <c:v>2693.2</c:v>
                </c:pt>
                <c:pt idx="41">
                  <c:v>2372.1</c:v>
                </c:pt>
                <c:pt idx="42">
                  <c:v>3960.7</c:v>
                </c:pt>
                <c:pt idx="43">
                  <c:v>3247.6</c:v>
                </c:pt>
                <c:pt idx="44">
                  <c:v>2642.1</c:v>
                </c:pt>
                <c:pt idx="45">
                  <c:v>2259.6999999999998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581.20000000000005</c:v>
                </c:pt>
                <c:pt idx="2">
                  <c:v>592.79999999999995</c:v>
                </c:pt>
                <c:pt idx="3">
                  <c:v>468.3</c:v>
                </c:pt>
                <c:pt idx="4">
                  <c:v>860.6</c:v>
                </c:pt>
                <c:pt idx="5">
                  <c:v>621</c:v>
                </c:pt>
                <c:pt idx="6">
                  <c:v>629.70000000000005</c:v>
                </c:pt>
                <c:pt idx="7">
                  <c:v>563.6</c:v>
                </c:pt>
                <c:pt idx="8">
                  <c:v>623.9</c:v>
                </c:pt>
                <c:pt idx="9">
                  <c:v>620.79999999999995</c:v>
                </c:pt>
                <c:pt idx="10">
                  <c:v>641.29999999999995</c:v>
                </c:pt>
                <c:pt idx="11">
                  <c:v>611.1</c:v>
                </c:pt>
                <c:pt idx="12">
                  <c:v>691.9</c:v>
                </c:pt>
                <c:pt idx="13">
                  <c:v>656.9</c:v>
                </c:pt>
                <c:pt idx="14">
                  <c:v>673</c:v>
                </c:pt>
                <c:pt idx="15">
                  <c:v>574.70000000000005</c:v>
                </c:pt>
                <c:pt idx="16">
                  <c:v>480.3</c:v>
                </c:pt>
                <c:pt idx="17">
                  <c:v>382.1</c:v>
                </c:pt>
                <c:pt idx="18">
                  <c:v>392.5</c:v>
                </c:pt>
                <c:pt idx="19">
                  <c:v>312.7</c:v>
                </c:pt>
                <c:pt idx="20">
                  <c:v>444.4</c:v>
                </c:pt>
                <c:pt idx="21">
                  <c:v>388.3</c:v>
                </c:pt>
                <c:pt idx="22">
                  <c:v>472.4</c:v>
                </c:pt>
                <c:pt idx="23">
                  <c:v>338.1</c:v>
                </c:pt>
                <c:pt idx="24">
                  <c:v>733.2</c:v>
                </c:pt>
                <c:pt idx="25">
                  <c:v>710.1</c:v>
                </c:pt>
                <c:pt idx="26">
                  <c:v>745.6</c:v>
                </c:pt>
                <c:pt idx="27">
                  <c:v>524.5</c:v>
                </c:pt>
                <c:pt idx="28">
                  <c:v>659.9</c:v>
                </c:pt>
                <c:pt idx="29">
                  <c:v>636.70000000000005</c:v>
                </c:pt>
                <c:pt idx="30">
                  <c:v>624.20000000000005</c:v>
                </c:pt>
                <c:pt idx="31">
                  <c:v>549.70000000000005</c:v>
                </c:pt>
                <c:pt idx="32">
                  <c:v>597.70000000000005</c:v>
                </c:pt>
                <c:pt idx="33">
                  <c:v>522.6</c:v>
                </c:pt>
                <c:pt idx="34">
                  <c:v>676.6</c:v>
                </c:pt>
                <c:pt idx="35">
                  <c:v>509.7</c:v>
                </c:pt>
                <c:pt idx="36">
                  <c:v>564.1</c:v>
                </c:pt>
                <c:pt idx="37">
                  <c:v>785.3</c:v>
                </c:pt>
                <c:pt idx="38">
                  <c:v>862.8</c:v>
                </c:pt>
                <c:pt idx="39">
                  <c:v>1112.5</c:v>
                </c:pt>
                <c:pt idx="40">
                  <c:v>715.9</c:v>
                </c:pt>
                <c:pt idx="41">
                  <c:v>708.9</c:v>
                </c:pt>
                <c:pt idx="42">
                  <c:v>971.2</c:v>
                </c:pt>
                <c:pt idx="43">
                  <c:v>547.29999999999995</c:v>
                </c:pt>
                <c:pt idx="44">
                  <c:v>796.2</c:v>
                </c:pt>
                <c:pt idx="45">
                  <c:v>830.4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573608"/>
        <c:axId val="466934896"/>
      </c:lineChart>
      <c:catAx>
        <c:axId val="4665736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93489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6934896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573608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296721239727567"/>
          <c:y val="0.26947676867499193"/>
          <c:w val="0.1608491312413099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5649703451753214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1257.0999999999999</c:v>
                </c:pt>
                <c:pt idx="1">
                  <c:v>1361.4</c:v>
                </c:pt>
                <c:pt idx="2">
                  <c:v>1350.5</c:v>
                </c:pt>
                <c:pt idx="3">
                  <c:v>1301.9000000000001</c:v>
                </c:pt>
                <c:pt idx="4">
                  <c:v>1523</c:v>
                </c:pt>
                <c:pt idx="5">
                  <c:v>1582.9</c:v>
                </c:pt>
                <c:pt idx="6">
                  <c:v>2008.7</c:v>
                </c:pt>
                <c:pt idx="7">
                  <c:v>1864</c:v>
                </c:pt>
                <c:pt idx="8">
                  <c:v>1843.2</c:v>
                </c:pt>
                <c:pt idx="9">
                  <c:v>2052.1999999999998</c:v>
                </c:pt>
                <c:pt idx="10">
                  <c:v>2173.3000000000002</c:v>
                </c:pt>
                <c:pt idx="11">
                  <c:v>2373.5</c:v>
                </c:pt>
                <c:pt idx="12">
                  <c:v>2095.3000000000002</c:v>
                </c:pt>
                <c:pt idx="13">
                  <c:v>1953.5</c:v>
                </c:pt>
                <c:pt idx="14">
                  <c:v>1839</c:v>
                </c:pt>
                <c:pt idx="15">
                  <c:v>1816.2</c:v>
                </c:pt>
                <c:pt idx="16">
                  <c:v>1584.3</c:v>
                </c:pt>
                <c:pt idx="17">
                  <c:v>1501</c:v>
                </c:pt>
                <c:pt idx="18">
                  <c:v>1310.4000000000001</c:v>
                </c:pt>
                <c:pt idx="19">
                  <c:v>1260.5</c:v>
                </c:pt>
                <c:pt idx="20">
                  <c:v>1239.8</c:v>
                </c:pt>
                <c:pt idx="21">
                  <c:v>1199.8</c:v>
                </c:pt>
                <c:pt idx="22">
                  <c:v>1294.3</c:v>
                </c:pt>
                <c:pt idx="23">
                  <c:v>1124.5</c:v>
                </c:pt>
                <c:pt idx="24">
                  <c:v>1434.1</c:v>
                </c:pt>
                <c:pt idx="25">
                  <c:v>1793.7</c:v>
                </c:pt>
                <c:pt idx="26">
                  <c:v>1986.3</c:v>
                </c:pt>
                <c:pt idx="27">
                  <c:v>1927.1</c:v>
                </c:pt>
                <c:pt idx="28">
                  <c:v>1802.9</c:v>
                </c:pt>
                <c:pt idx="29">
                  <c:v>1865.5</c:v>
                </c:pt>
                <c:pt idx="30">
                  <c:v>2132</c:v>
                </c:pt>
                <c:pt idx="31">
                  <c:v>1716.6</c:v>
                </c:pt>
                <c:pt idx="32">
                  <c:v>1730.9</c:v>
                </c:pt>
                <c:pt idx="33">
                  <c:v>1518.8</c:v>
                </c:pt>
                <c:pt idx="34">
                  <c:v>1632.7</c:v>
                </c:pt>
                <c:pt idx="35">
                  <c:v>1646.6</c:v>
                </c:pt>
                <c:pt idx="36">
                  <c:v>1457.1</c:v>
                </c:pt>
                <c:pt idx="37">
                  <c:v>1658.6</c:v>
                </c:pt>
                <c:pt idx="38">
                  <c:v>1751.7</c:v>
                </c:pt>
                <c:pt idx="39">
                  <c:v>2220.9</c:v>
                </c:pt>
                <c:pt idx="40">
                  <c:v>2296.6999999999998</c:v>
                </c:pt>
                <c:pt idx="41">
                  <c:v>2398.6</c:v>
                </c:pt>
                <c:pt idx="42">
                  <c:v>2527.5</c:v>
                </c:pt>
                <c:pt idx="43">
                  <c:v>2305.3000000000002</c:v>
                </c:pt>
                <c:pt idx="44">
                  <c:v>2323.4</c:v>
                </c:pt>
                <c:pt idx="45">
                  <c:v>2468.4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Sheet1!$D$2:$D$47</c:f>
              <c:numCache>
                <c:formatCode>General</c:formatCode>
                <c:ptCount val="46"/>
                <c:pt idx="0">
                  <c:v>4596.5</c:v>
                </c:pt>
                <c:pt idx="1">
                  <c:v>4967.3</c:v>
                </c:pt>
                <c:pt idx="2">
                  <c:v>6083.8</c:v>
                </c:pt>
                <c:pt idx="3">
                  <c:v>6783.9</c:v>
                </c:pt>
                <c:pt idx="4">
                  <c:v>7668.1</c:v>
                </c:pt>
                <c:pt idx="5">
                  <c:v>9056</c:v>
                </c:pt>
                <c:pt idx="6">
                  <c:v>8334.4</c:v>
                </c:pt>
                <c:pt idx="7">
                  <c:v>8888.7999999999993</c:v>
                </c:pt>
                <c:pt idx="8">
                  <c:v>9320.5</c:v>
                </c:pt>
                <c:pt idx="9">
                  <c:v>9577.7000000000007</c:v>
                </c:pt>
                <c:pt idx="10">
                  <c:v>10911.1</c:v>
                </c:pt>
                <c:pt idx="11">
                  <c:v>10911.7</c:v>
                </c:pt>
                <c:pt idx="12">
                  <c:v>11138.1</c:v>
                </c:pt>
                <c:pt idx="13">
                  <c:v>11938.5</c:v>
                </c:pt>
                <c:pt idx="14">
                  <c:v>11750.6</c:v>
                </c:pt>
                <c:pt idx="15">
                  <c:v>12732.9</c:v>
                </c:pt>
                <c:pt idx="16">
                  <c:v>11225.8</c:v>
                </c:pt>
                <c:pt idx="17">
                  <c:v>10026</c:v>
                </c:pt>
                <c:pt idx="18">
                  <c:v>8738.5</c:v>
                </c:pt>
                <c:pt idx="19">
                  <c:v>8473.2000000000007</c:v>
                </c:pt>
                <c:pt idx="20">
                  <c:v>7239.2</c:v>
                </c:pt>
                <c:pt idx="21">
                  <c:v>6959.2</c:v>
                </c:pt>
                <c:pt idx="22">
                  <c:v>6964.9</c:v>
                </c:pt>
                <c:pt idx="23">
                  <c:v>6895.5</c:v>
                </c:pt>
                <c:pt idx="24">
                  <c:v>5935.2</c:v>
                </c:pt>
                <c:pt idx="25">
                  <c:v>5953.1</c:v>
                </c:pt>
                <c:pt idx="26">
                  <c:v>6710.9</c:v>
                </c:pt>
                <c:pt idx="27">
                  <c:v>7062</c:v>
                </c:pt>
                <c:pt idx="28">
                  <c:v>7116.5</c:v>
                </c:pt>
                <c:pt idx="29">
                  <c:v>7206.7</c:v>
                </c:pt>
                <c:pt idx="30">
                  <c:v>6849.4</c:v>
                </c:pt>
                <c:pt idx="31">
                  <c:v>6559.6</c:v>
                </c:pt>
                <c:pt idx="32">
                  <c:v>6877.4</c:v>
                </c:pt>
                <c:pt idx="33">
                  <c:v>7133.2</c:v>
                </c:pt>
                <c:pt idx="34">
                  <c:v>6881.7</c:v>
                </c:pt>
                <c:pt idx="35">
                  <c:v>6920.4</c:v>
                </c:pt>
                <c:pt idx="36">
                  <c:v>6270.9</c:v>
                </c:pt>
                <c:pt idx="37">
                  <c:v>6804.6</c:v>
                </c:pt>
                <c:pt idx="38">
                  <c:v>6827.5</c:v>
                </c:pt>
                <c:pt idx="39">
                  <c:v>7442.7</c:v>
                </c:pt>
                <c:pt idx="40">
                  <c:v>7531.5</c:v>
                </c:pt>
                <c:pt idx="41">
                  <c:v>7754.1</c:v>
                </c:pt>
                <c:pt idx="42">
                  <c:v>8715.7999999999993</c:v>
                </c:pt>
                <c:pt idx="43">
                  <c:v>9722.6</c:v>
                </c:pt>
                <c:pt idx="44">
                  <c:v>9842.5</c:v>
                </c:pt>
                <c:pt idx="45">
                  <c:v>10031.5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Sheet1!$F$2:$F$47</c:f>
              <c:numCache>
                <c:formatCode>General</c:formatCode>
                <c:ptCount val="4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935680"/>
        <c:axId val="466936072"/>
      </c:areaChart>
      <c:catAx>
        <c:axId val="4669356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9360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6936072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935680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334054763145972"/>
          <c:y val="0.12553233043671738"/>
          <c:w val="0.14665945236854025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002480"/>
        <c:axId val="467002872"/>
      </c:lineChart>
      <c:catAx>
        <c:axId val="46700248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7002872"/>
        <c:crosses val="autoZero"/>
        <c:auto val="1"/>
        <c:lblAlgn val="ctr"/>
        <c:lblOffset val="100"/>
        <c:noMultiLvlLbl val="0"/>
      </c:catAx>
      <c:valAx>
        <c:axId val="46700287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700248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140.9</c:v>
                </c:pt>
                <c:pt idx="2">
                  <c:v>138.80000000000001</c:v>
                </c:pt>
                <c:pt idx="3">
                  <c:v>136.80000000000001</c:v>
                </c:pt>
                <c:pt idx="4">
                  <c:v>147.1</c:v>
                </c:pt>
                <c:pt idx="5">
                  <c:v>157.4</c:v>
                </c:pt>
                <c:pt idx="6">
                  <c:v>147.69999999999999</c:v>
                </c:pt>
                <c:pt idx="7">
                  <c:v>138.1</c:v>
                </c:pt>
                <c:pt idx="8">
                  <c:v>149</c:v>
                </c:pt>
                <c:pt idx="9">
                  <c:v>159.9</c:v>
                </c:pt>
                <c:pt idx="10">
                  <c:v>154.80000000000001</c:v>
                </c:pt>
                <c:pt idx="11">
                  <c:v>149.69999999999999</c:v>
                </c:pt>
                <c:pt idx="12">
                  <c:v>158.5</c:v>
                </c:pt>
                <c:pt idx="13">
                  <c:v>167.4</c:v>
                </c:pt>
                <c:pt idx="14">
                  <c:v>156.4</c:v>
                </c:pt>
                <c:pt idx="15">
                  <c:v>145.4</c:v>
                </c:pt>
                <c:pt idx="16">
                  <c:v>138.1</c:v>
                </c:pt>
                <c:pt idx="17">
                  <c:v>130.69999999999999</c:v>
                </c:pt>
                <c:pt idx="18">
                  <c:v>121.2</c:v>
                </c:pt>
                <c:pt idx="19">
                  <c:v>111.7</c:v>
                </c:pt>
                <c:pt idx="20">
                  <c:v>116.2</c:v>
                </c:pt>
                <c:pt idx="21">
                  <c:v>120.8</c:v>
                </c:pt>
                <c:pt idx="22">
                  <c:v>124</c:v>
                </c:pt>
                <c:pt idx="23">
                  <c:v>127.2</c:v>
                </c:pt>
                <c:pt idx="24">
                  <c:v>182.5</c:v>
                </c:pt>
                <c:pt idx="25">
                  <c:v>210.4</c:v>
                </c:pt>
                <c:pt idx="26">
                  <c:v>177.8</c:v>
                </c:pt>
                <c:pt idx="27">
                  <c:v>188.1</c:v>
                </c:pt>
                <c:pt idx="28">
                  <c:v>236.7</c:v>
                </c:pt>
                <c:pt idx="29">
                  <c:v>240.3</c:v>
                </c:pt>
                <c:pt idx="30">
                  <c:v>271.8</c:v>
                </c:pt>
                <c:pt idx="31">
                  <c:v>175.2</c:v>
                </c:pt>
                <c:pt idx="32">
                  <c:v>198.7</c:v>
                </c:pt>
                <c:pt idx="33">
                  <c:v>223.8</c:v>
                </c:pt>
                <c:pt idx="34">
                  <c:v>199.2</c:v>
                </c:pt>
                <c:pt idx="35">
                  <c:v>186.5</c:v>
                </c:pt>
                <c:pt idx="36">
                  <c:v>235.8</c:v>
                </c:pt>
                <c:pt idx="37">
                  <c:v>241.2</c:v>
                </c:pt>
                <c:pt idx="38">
                  <c:v>231.2</c:v>
                </c:pt>
                <c:pt idx="39">
                  <c:v>176.5</c:v>
                </c:pt>
                <c:pt idx="40">
                  <c:v>285.8</c:v>
                </c:pt>
                <c:pt idx="41">
                  <c:v>245.8</c:v>
                </c:pt>
                <c:pt idx="42">
                  <c:v>276.10000000000002</c:v>
                </c:pt>
                <c:pt idx="43">
                  <c:v>198.6</c:v>
                </c:pt>
                <c:pt idx="44">
                  <c:v>247</c:v>
                </c:pt>
                <c:pt idx="45">
                  <c:v>276.10000000000002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34.6</c:v>
                </c:pt>
                <c:pt idx="2">
                  <c:v>39.700000000000003</c:v>
                </c:pt>
                <c:pt idx="3">
                  <c:v>44.8</c:v>
                </c:pt>
                <c:pt idx="4">
                  <c:v>50.4</c:v>
                </c:pt>
                <c:pt idx="5">
                  <c:v>56</c:v>
                </c:pt>
                <c:pt idx="6">
                  <c:v>46.9</c:v>
                </c:pt>
                <c:pt idx="7">
                  <c:v>37.799999999999997</c:v>
                </c:pt>
                <c:pt idx="8">
                  <c:v>38.5</c:v>
                </c:pt>
                <c:pt idx="9">
                  <c:v>39.1</c:v>
                </c:pt>
                <c:pt idx="10">
                  <c:v>41.7</c:v>
                </c:pt>
                <c:pt idx="11">
                  <c:v>44.4</c:v>
                </c:pt>
                <c:pt idx="12">
                  <c:v>44.6</c:v>
                </c:pt>
                <c:pt idx="13">
                  <c:v>44.8</c:v>
                </c:pt>
                <c:pt idx="14">
                  <c:v>37.799999999999997</c:v>
                </c:pt>
                <c:pt idx="15">
                  <c:v>30.7</c:v>
                </c:pt>
                <c:pt idx="16">
                  <c:v>29.6</c:v>
                </c:pt>
                <c:pt idx="17">
                  <c:v>28.5</c:v>
                </c:pt>
                <c:pt idx="18">
                  <c:v>26.5</c:v>
                </c:pt>
                <c:pt idx="19">
                  <c:v>24.4</c:v>
                </c:pt>
                <c:pt idx="20">
                  <c:v>24.1</c:v>
                </c:pt>
                <c:pt idx="21">
                  <c:v>23.8</c:v>
                </c:pt>
                <c:pt idx="22">
                  <c:v>24.9</c:v>
                </c:pt>
                <c:pt idx="23">
                  <c:v>26</c:v>
                </c:pt>
                <c:pt idx="24">
                  <c:v>17</c:v>
                </c:pt>
                <c:pt idx="25">
                  <c:v>31</c:v>
                </c:pt>
                <c:pt idx="26">
                  <c:v>26.7</c:v>
                </c:pt>
                <c:pt idx="27">
                  <c:v>18.7</c:v>
                </c:pt>
                <c:pt idx="28">
                  <c:v>25.2</c:v>
                </c:pt>
                <c:pt idx="29">
                  <c:v>31.5</c:v>
                </c:pt>
                <c:pt idx="30">
                  <c:v>60</c:v>
                </c:pt>
                <c:pt idx="31">
                  <c:v>25</c:v>
                </c:pt>
                <c:pt idx="32">
                  <c:v>22.4</c:v>
                </c:pt>
                <c:pt idx="33">
                  <c:v>30.1</c:v>
                </c:pt>
                <c:pt idx="34">
                  <c:v>29.1</c:v>
                </c:pt>
                <c:pt idx="35">
                  <c:v>22.6</c:v>
                </c:pt>
                <c:pt idx="36">
                  <c:v>29.3</c:v>
                </c:pt>
                <c:pt idx="37">
                  <c:v>28.4</c:v>
                </c:pt>
                <c:pt idx="38">
                  <c:v>36.700000000000003</c:v>
                </c:pt>
                <c:pt idx="39">
                  <c:v>24.5</c:v>
                </c:pt>
                <c:pt idx="40">
                  <c:v>34.200000000000003</c:v>
                </c:pt>
                <c:pt idx="41">
                  <c:v>24.7</c:v>
                </c:pt>
                <c:pt idx="42">
                  <c:v>34</c:v>
                </c:pt>
                <c:pt idx="43">
                  <c:v>17.899999999999999</c:v>
                </c:pt>
                <c:pt idx="44">
                  <c:v>27.4</c:v>
                </c:pt>
                <c:pt idx="45">
                  <c:v>32.799999999999997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106.3</c:v>
                </c:pt>
                <c:pt idx="2">
                  <c:v>99.1</c:v>
                </c:pt>
                <c:pt idx="3">
                  <c:v>92</c:v>
                </c:pt>
                <c:pt idx="4">
                  <c:v>96.7</c:v>
                </c:pt>
                <c:pt idx="5">
                  <c:v>101.4</c:v>
                </c:pt>
                <c:pt idx="6">
                  <c:v>100.8</c:v>
                </c:pt>
                <c:pt idx="7">
                  <c:v>100.3</c:v>
                </c:pt>
                <c:pt idx="8">
                  <c:v>110.5</c:v>
                </c:pt>
                <c:pt idx="9">
                  <c:v>120.7</c:v>
                </c:pt>
                <c:pt idx="10">
                  <c:v>113</c:v>
                </c:pt>
                <c:pt idx="11">
                  <c:v>105.3</c:v>
                </c:pt>
                <c:pt idx="12">
                  <c:v>114</c:v>
                </c:pt>
                <c:pt idx="13">
                  <c:v>122.6</c:v>
                </c:pt>
                <c:pt idx="14">
                  <c:v>118.6</c:v>
                </c:pt>
                <c:pt idx="15">
                  <c:v>114.7</c:v>
                </c:pt>
                <c:pt idx="16">
                  <c:v>108.4</c:v>
                </c:pt>
                <c:pt idx="17">
                  <c:v>102.1</c:v>
                </c:pt>
                <c:pt idx="18">
                  <c:v>94.7</c:v>
                </c:pt>
                <c:pt idx="19">
                  <c:v>87.3</c:v>
                </c:pt>
                <c:pt idx="20">
                  <c:v>92.1</c:v>
                </c:pt>
                <c:pt idx="21">
                  <c:v>97</c:v>
                </c:pt>
                <c:pt idx="22">
                  <c:v>99.1</c:v>
                </c:pt>
                <c:pt idx="23">
                  <c:v>101.3</c:v>
                </c:pt>
                <c:pt idx="24">
                  <c:v>165.6</c:v>
                </c:pt>
                <c:pt idx="25">
                  <c:v>179.4</c:v>
                </c:pt>
                <c:pt idx="26">
                  <c:v>151.1</c:v>
                </c:pt>
                <c:pt idx="27">
                  <c:v>169.5</c:v>
                </c:pt>
                <c:pt idx="28">
                  <c:v>211.5</c:v>
                </c:pt>
                <c:pt idx="29">
                  <c:v>208.8</c:v>
                </c:pt>
                <c:pt idx="30">
                  <c:v>211.9</c:v>
                </c:pt>
                <c:pt idx="31">
                  <c:v>150.19999999999999</c:v>
                </c:pt>
                <c:pt idx="32">
                  <c:v>176.3</c:v>
                </c:pt>
                <c:pt idx="33">
                  <c:v>193.8</c:v>
                </c:pt>
                <c:pt idx="34">
                  <c:v>170</c:v>
                </c:pt>
                <c:pt idx="35">
                  <c:v>163.9</c:v>
                </c:pt>
                <c:pt idx="36">
                  <c:v>206.5</c:v>
                </c:pt>
                <c:pt idx="37">
                  <c:v>212.8</c:v>
                </c:pt>
                <c:pt idx="38">
                  <c:v>194.5</c:v>
                </c:pt>
                <c:pt idx="39">
                  <c:v>152</c:v>
                </c:pt>
                <c:pt idx="40">
                  <c:v>251.5</c:v>
                </c:pt>
                <c:pt idx="41">
                  <c:v>221.1</c:v>
                </c:pt>
                <c:pt idx="42">
                  <c:v>242.2</c:v>
                </c:pt>
                <c:pt idx="43">
                  <c:v>180.7</c:v>
                </c:pt>
                <c:pt idx="44">
                  <c:v>219.6</c:v>
                </c:pt>
                <c:pt idx="45">
                  <c:v>243.3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003656"/>
        <c:axId val="467004048"/>
      </c:lineChart>
      <c:catAx>
        <c:axId val="467003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700404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7004048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7003656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854750172588249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170.5</c:v>
                </c:pt>
                <c:pt idx="1">
                  <c:v>192.5</c:v>
                </c:pt>
                <c:pt idx="2">
                  <c:v>192.8</c:v>
                </c:pt>
                <c:pt idx="3">
                  <c:v>193</c:v>
                </c:pt>
                <c:pt idx="4">
                  <c:v>194.4</c:v>
                </c:pt>
                <c:pt idx="5">
                  <c:v>195.8</c:v>
                </c:pt>
                <c:pt idx="6">
                  <c:v>203.8</c:v>
                </c:pt>
                <c:pt idx="7">
                  <c:v>211.8</c:v>
                </c:pt>
                <c:pt idx="8">
                  <c:v>218.4</c:v>
                </c:pt>
                <c:pt idx="9">
                  <c:v>225.1</c:v>
                </c:pt>
                <c:pt idx="10">
                  <c:v>224.1</c:v>
                </c:pt>
                <c:pt idx="11">
                  <c:v>223.2</c:v>
                </c:pt>
                <c:pt idx="12">
                  <c:v>232.8</c:v>
                </c:pt>
                <c:pt idx="13">
                  <c:v>242.3</c:v>
                </c:pt>
                <c:pt idx="14">
                  <c:v>246.5</c:v>
                </c:pt>
                <c:pt idx="15">
                  <c:v>250.6</c:v>
                </c:pt>
                <c:pt idx="16">
                  <c:v>235.4</c:v>
                </c:pt>
                <c:pt idx="17">
                  <c:v>220.2</c:v>
                </c:pt>
                <c:pt idx="18">
                  <c:v>219.6</c:v>
                </c:pt>
                <c:pt idx="19">
                  <c:v>218.9</c:v>
                </c:pt>
                <c:pt idx="20">
                  <c:v>217.9</c:v>
                </c:pt>
                <c:pt idx="21">
                  <c:v>216.9</c:v>
                </c:pt>
                <c:pt idx="22">
                  <c:v>216.5</c:v>
                </c:pt>
                <c:pt idx="23">
                  <c:v>216.2</c:v>
                </c:pt>
                <c:pt idx="24">
                  <c:v>240.2</c:v>
                </c:pt>
                <c:pt idx="25">
                  <c:v>264.2</c:v>
                </c:pt>
                <c:pt idx="26">
                  <c:v>276</c:v>
                </c:pt>
                <c:pt idx="27">
                  <c:v>287.3</c:v>
                </c:pt>
                <c:pt idx="28">
                  <c:v>272.7</c:v>
                </c:pt>
                <c:pt idx="29">
                  <c:v>292.39999999999998</c:v>
                </c:pt>
                <c:pt idx="30">
                  <c:v>342.2</c:v>
                </c:pt>
                <c:pt idx="31">
                  <c:v>286</c:v>
                </c:pt>
                <c:pt idx="32">
                  <c:v>284.60000000000002</c:v>
                </c:pt>
                <c:pt idx="33">
                  <c:v>329.6</c:v>
                </c:pt>
                <c:pt idx="34">
                  <c:v>358.3</c:v>
                </c:pt>
                <c:pt idx="35">
                  <c:v>348</c:v>
                </c:pt>
                <c:pt idx="36">
                  <c:v>354.3</c:v>
                </c:pt>
                <c:pt idx="37">
                  <c:v>386</c:v>
                </c:pt>
                <c:pt idx="38">
                  <c:v>410.9</c:v>
                </c:pt>
                <c:pt idx="39">
                  <c:v>395.5</c:v>
                </c:pt>
                <c:pt idx="40">
                  <c:v>427.7</c:v>
                </c:pt>
                <c:pt idx="41">
                  <c:v>443.2</c:v>
                </c:pt>
                <c:pt idx="42">
                  <c:v>486.2</c:v>
                </c:pt>
                <c:pt idx="43">
                  <c:v>498.4</c:v>
                </c:pt>
                <c:pt idx="44">
                  <c:v>519.79999999999995</c:v>
                </c:pt>
                <c:pt idx="45">
                  <c:v>552.20000000000005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Sheet1!$D$2:$D$47</c:f>
              <c:numCache>
                <c:formatCode>General</c:formatCode>
                <c:ptCount val="46"/>
                <c:pt idx="0">
                  <c:v>199.5</c:v>
                </c:pt>
                <c:pt idx="1">
                  <c:v>203.5</c:v>
                </c:pt>
                <c:pt idx="2">
                  <c:v>233.8</c:v>
                </c:pt>
                <c:pt idx="3">
                  <c:v>264</c:v>
                </c:pt>
                <c:pt idx="4">
                  <c:v>302.7</c:v>
                </c:pt>
                <c:pt idx="5">
                  <c:v>341.4</c:v>
                </c:pt>
                <c:pt idx="6">
                  <c:v>323.8</c:v>
                </c:pt>
                <c:pt idx="7">
                  <c:v>306.2</c:v>
                </c:pt>
                <c:pt idx="8">
                  <c:v>291.60000000000002</c:v>
                </c:pt>
                <c:pt idx="9">
                  <c:v>276.89999999999998</c:v>
                </c:pt>
                <c:pt idx="10">
                  <c:v>289.10000000000002</c:v>
                </c:pt>
                <c:pt idx="11">
                  <c:v>301.2</c:v>
                </c:pt>
                <c:pt idx="12">
                  <c:v>305</c:v>
                </c:pt>
                <c:pt idx="13">
                  <c:v>308.7</c:v>
                </c:pt>
                <c:pt idx="14">
                  <c:v>287.2</c:v>
                </c:pt>
                <c:pt idx="15">
                  <c:v>265.60000000000002</c:v>
                </c:pt>
                <c:pt idx="16">
                  <c:v>218</c:v>
                </c:pt>
                <c:pt idx="17">
                  <c:v>170.3</c:v>
                </c:pt>
                <c:pt idx="18">
                  <c:v>157.69999999999999</c:v>
                </c:pt>
                <c:pt idx="19">
                  <c:v>145.1</c:v>
                </c:pt>
                <c:pt idx="20">
                  <c:v>133.5</c:v>
                </c:pt>
                <c:pt idx="21">
                  <c:v>121.9</c:v>
                </c:pt>
                <c:pt idx="22">
                  <c:v>132.69999999999999</c:v>
                </c:pt>
                <c:pt idx="23">
                  <c:v>143.4</c:v>
                </c:pt>
                <c:pt idx="24">
                  <c:v>125.8</c:v>
                </c:pt>
                <c:pt idx="25">
                  <c:v>132.19999999999999</c:v>
                </c:pt>
                <c:pt idx="26">
                  <c:v>129.6</c:v>
                </c:pt>
                <c:pt idx="27">
                  <c:v>117.2</c:v>
                </c:pt>
                <c:pt idx="28">
                  <c:v>107.2</c:v>
                </c:pt>
                <c:pt idx="29">
                  <c:v>110.4</c:v>
                </c:pt>
                <c:pt idx="30">
                  <c:v>125</c:v>
                </c:pt>
                <c:pt idx="31">
                  <c:v>101</c:v>
                </c:pt>
                <c:pt idx="32">
                  <c:v>91.9</c:v>
                </c:pt>
                <c:pt idx="33">
                  <c:v>100</c:v>
                </c:pt>
                <c:pt idx="34">
                  <c:v>111.8</c:v>
                </c:pt>
                <c:pt idx="35">
                  <c:v>96.6</c:v>
                </c:pt>
                <c:pt idx="36">
                  <c:v>102.3</c:v>
                </c:pt>
                <c:pt idx="37">
                  <c:v>103.4</c:v>
                </c:pt>
                <c:pt idx="38">
                  <c:v>108</c:v>
                </c:pt>
                <c:pt idx="39">
                  <c:v>105.2</c:v>
                </c:pt>
                <c:pt idx="40">
                  <c:v>108.2</c:v>
                </c:pt>
                <c:pt idx="41">
                  <c:v>98.3</c:v>
                </c:pt>
                <c:pt idx="42">
                  <c:v>97.8</c:v>
                </c:pt>
                <c:pt idx="43">
                  <c:v>96</c:v>
                </c:pt>
                <c:pt idx="44">
                  <c:v>87.3</c:v>
                </c:pt>
                <c:pt idx="45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259192"/>
        <c:axId val="466259584"/>
      </c:areaChart>
      <c:catAx>
        <c:axId val="4662591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25958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6259584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259192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213219062163559"/>
          <c:y val="0.14073256501452916"/>
          <c:w val="0.1478678093783643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260368"/>
        <c:axId val="466260848"/>
      </c:lineChart>
      <c:catAx>
        <c:axId val="46626036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6260848"/>
        <c:crosses val="autoZero"/>
        <c:auto val="1"/>
        <c:lblAlgn val="ctr"/>
        <c:lblOffset val="100"/>
        <c:noMultiLvlLbl val="0"/>
      </c:catAx>
      <c:valAx>
        <c:axId val="46626084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26036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02134197163196"/>
          <c:y val="1.2896136540384399E-2"/>
          <c:w val="0.44699297474773864"/>
          <c:h val="0.9356269442284190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</c:dPt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798731623089535E-2"/>
                  <c:y val="-1.92903913454059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115292591680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2662438743631785E-3"/>
                  <c:y val="-1.92903913454060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1.1023080768803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4482170654498741E-2"/>
                  <c:y val="-1.377885096100433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1342846574826697E-2"/>
                  <c:y val="-1.1023080768803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7971691658518"/>
                      <c:h val="8.4161221669814462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1.1849048717317151E-2"/>
                  <c:y val="-4.1336552883013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Taul1!$A$2:$A$24</c:f>
              <c:strCache>
                <c:ptCount val="23"/>
                <c:pt idx="0">
                  <c:v>Koneet ja laitteet</c:v>
                </c:pt>
                <c:pt idx="1">
                  <c:v>Paperi, kartonki, pahvi</c:v>
                </c:pt>
                <c:pt idx="2">
                  <c:v>Tietoliikennelaiteteollisuuden palvelut</c:v>
                </c:pt>
                <c:pt idx="3">
                  <c:v>Kemikaalit ja kemialliset tuotteet</c:v>
                </c:pt>
                <c:pt idx="4">
                  <c:v>Terästuotteet</c:v>
                </c:pt>
                <c:pt idx="5">
                  <c:v>Sähkökoneet ja -laitteet</c:v>
                </c:pt>
                <c:pt idx="6">
                  <c:v>Dieselpolttoaineet</c:v>
                </c:pt>
                <c:pt idx="7">
                  <c:v>Pelit ja ohjelmistot</c:v>
                </c:pt>
                <c:pt idx="8">
                  <c:v>Tietoliikennelaitteet</c:v>
                </c:pt>
                <c:pt idx="9">
                  <c:v>Värimetallit</c:v>
                </c:pt>
                <c:pt idx="10">
                  <c:v>Sahatavara</c:v>
                </c:pt>
                <c:pt idx="11">
                  <c:v>Autot</c:v>
                </c:pt>
                <c:pt idx="12">
                  <c:v>Selluloosa</c:v>
                </c:pt>
                <c:pt idx="13">
                  <c:v>Kumi- ja muovituotteet</c:v>
                </c:pt>
                <c:pt idx="14">
                  <c:v>Laivat, veneet ja muut ajoneuvot</c:v>
                </c:pt>
                <c:pt idx="15">
                  <c:v>Metallituotteet</c:v>
                </c:pt>
                <c:pt idx="16">
                  <c:v>Koneteollisuuden palvelut</c:v>
                </c:pt>
                <c:pt idx="17">
                  <c:v>Lääkkeet</c:v>
                </c:pt>
                <c:pt idx="18">
                  <c:v>Lääkintäkojeet ja laitteet</c:v>
                </c:pt>
                <c:pt idx="19">
                  <c:v>Metallien jalostuksen palvelut</c:v>
                </c:pt>
                <c:pt idx="20">
                  <c:v>Suunnittelu- ja konsultointipalvelut</c:v>
                </c:pt>
                <c:pt idx="21">
                  <c:v>Muut tavaratuotteet</c:v>
                </c:pt>
                <c:pt idx="22">
                  <c:v>Muut palvelut</c:v>
                </c:pt>
              </c:strCache>
            </c:strRef>
          </c:cat>
          <c:val>
            <c:numRef>
              <c:f>Taul1!$B$2:$B$24</c:f>
              <c:numCache>
                <c:formatCode>#,##0.0</c:formatCode>
                <c:ptCount val="23"/>
                <c:pt idx="0">
                  <c:v>7.3</c:v>
                </c:pt>
                <c:pt idx="1">
                  <c:v>7</c:v>
                </c:pt>
                <c:pt idx="2">
                  <c:v>5.4</c:v>
                </c:pt>
                <c:pt idx="3">
                  <c:v>4.4000000000000004</c:v>
                </c:pt>
                <c:pt idx="4">
                  <c:v>3.9</c:v>
                </c:pt>
                <c:pt idx="5">
                  <c:v>3.7</c:v>
                </c:pt>
                <c:pt idx="6">
                  <c:v>3.4</c:v>
                </c:pt>
                <c:pt idx="7">
                  <c:v>2.8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1.4</c:v>
                </c:pt>
                <c:pt idx="14">
                  <c:v>1.4</c:v>
                </c:pt>
                <c:pt idx="15">
                  <c:v>1.3</c:v>
                </c:pt>
                <c:pt idx="16">
                  <c:v>1.3</c:v>
                </c:pt>
                <c:pt idx="17">
                  <c:v>0.9</c:v>
                </c:pt>
                <c:pt idx="18">
                  <c:v>0.9</c:v>
                </c:pt>
                <c:pt idx="19">
                  <c:v>0.8</c:v>
                </c:pt>
                <c:pt idx="20">
                  <c:v>0.3</c:v>
                </c:pt>
                <c:pt idx="21">
                  <c:v>6.3</c:v>
                </c:pt>
                <c:pt idx="22">
                  <c:v>4.8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0">
                  <c:v>302.2</c:v>
                </c:pt>
                <c:pt idx="11">
                  <c:v>254.8</c:v>
                </c:pt>
                <c:pt idx="12">
                  <c:v>411.5</c:v>
                </c:pt>
                <c:pt idx="13">
                  <c:v>464.4</c:v>
                </c:pt>
                <c:pt idx="14">
                  <c:v>544.29999999999995</c:v>
                </c:pt>
                <c:pt idx="15">
                  <c:v>294</c:v>
                </c:pt>
                <c:pt idx="16">
                  <c:v>451.1</c:v>
                </c:pt>
                <c:pt idx="17">
                  <c:v>388.9</c:v>
                </c:pt>
                <c:pt idx="18">
                  <c:v>450.3</c:v>
                </c:pt>
                <c:pt idx="19">
                  <c:v>398.3</c:v>
                </c:pt>
                <c:pt idx="20">
                  <c:v>527.29999999999995</c:v>
                </c:pt>
                <c:pt idx="21">
                  <c:v>432.1</c:v>
                </c:pt>
                <c:pt idx="22">
                  <c:v>333.6</c:v>
                </c:pt>
                <c:pt idx="23">
                  <c:v>322.5</c:v>
                </c:pt>
                <c:pt idx="24">
                  <c:v>526.5</c:v>
                </c:pt>
                <c:pt idx="25">
                  <c:v>633.5</c:v>
                </c:pt>
                <c:pt idx="26">
                  <c:v>394.2</c:v>
                </c:pt>
                <c:pt idx="27">
                  <c:v>352.1</c:v>
                </c:pt>
                <c:pt idx="28">
                  <c:v>526.70000000000005</c:v>
                </c:pt>
                <c:pt idx="29">
                  <c:v>567.20000000000005</c:v>
                </c:pt>
                <c:pt idx="30">
                  <c:v>579.4</c:v>
                </c:pt>
                <c:pt idx="31">
                  <c:v>396.9</c:v>
                </c:pt>
                <c:pt idx="32">
                  <c:v>503.1</c:v>
                </c:pt>
                <c:pt idx="33">
                  <c:v>699.5</c:v>
                </c:pt>
                <c:pt idx="34">
                  <c:v>594.9</c:v>
                </c:pt>
                <c:pt idx="35">
                  <c:v>493.6</c:v>
                </c:pt>
                <c:pt idx="36">
                  <c:v>644.29999999999995</c:v>
                </c:pt>
                <c:pt idx="37">
                  <c:v>679.9</c:v>
                </c:pt>
                <c:pt idx="38">
                  <c:v>521.79999999999995</c:v>
                </c:pt>
                <c:pt idx="39">
                  <c:v>575.1</c:v>
                </c:pt>
                <c:pt idx="40">
                  <c:v>629.79999999999995</c:v>
                </c:pt>
                <c:pt idx="41">
                  <c:v>558.6</c:v>
                </c:pt>
                <c:pt idx="42">
                  <c:v>596.4</c:v>
                </c:pt>
                <c:pt idx="43">
                  <c:v>570</c:v>
                </c:pt>
                <c:pt idx="44">
                  <c:v>684.3</c:v>
                </c:pt>
                <c:pt idx="45">
                  <c:v>475.7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261632"/>
        <c:axId val="466262024"/>
      </c:lineChart>
      <c:catAx>
        <c:axId val="466261632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26202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6262024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261632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Sheet1!$A$2:$A$39</c:f>
              <c:strCache>
                <c:ptCount val="38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  <c:pt idx="37">
                  <c:v>2016,I</c:v>
                </c:pt>
              </c:strCache>
            </c:str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1005.6</c:v>
                </c:pt>
                <c:pt idx="1">
                  <c:v>1005.6</c:v>
                </c:pt>
                <c:pt idx="2">
                  <c:v>1005.6</c:v>
                </c:pt>
                <c:pt idx="3">
                  <c:v>941.6</c:v>
                </c:pt>
                <c:pt idx="4">
                  <c:v>921.2</c:v>
                </c:pt>
                <c:pt idx="5">
                  <c:v>958.3</c:v>
                </c:pt>
                <c:pt idx="6">
                  <c:v>1087.7</c:v>
                </c:pt>
                <c:pt idx="7">
                  <c:v>1005.5</c:v>
                </c:pt>
                <c:pt idx="8">
                  <c:v>979.7</c:v>
                </c:pt>
                <c:pt idx="9">
                  <c:v>969.3</c:v>
                </c:pt>
                <c:pt idx="10">
                  <c:v>1001.2</c:v>
                </c:pt>
                <c:pt idx="11">
                  <c:v>1043.7</c:v>
                </c:pt>
                <c:pt idx="12">
                  <c:v>1130.5999999999999</c:v>
                </c:pt>
                <c:pt idx="13">
                  <c:v>1153.5</c:v>
                </c:pt>
                <c:pt idx="14">
                  <c:v>1036.7</c:v>
                </c:pt>
                <c:pt idx="15">
                  <c:v>1016.8</c:v>
                </c:pt>
                <c:pt idx="16">
                  <c:v>1080.7</c:v>
                </c:pt>
                <c:pt idx="17">
                  <c:v>1311.1</c:v>
                </c:pt>
                <c:pt idx="18">
                  <c:v>1278.0999999999999</c:v>
                </c:pt>
                <c:pt idx="19">
                  <c:v>1235.3</c:v>
                </c:pt>
                <c:pt idx="20">
                  <c:v>1297.5</c:v>
                </c:pt>
                <c:pt idx="21">
                  <c:v>1414.3</c:v>
                </c:pt>
                <c:pt idx="22">
                  <c:v>1552.6</c:v>
                </c:pt>
                <c:pt idx="23">
                  <c:v>1495.7</c:v>
                </c:pt>
                <c:pt idx="24">
                  <c:v>1432.6</c:v>
                </c:pt>
                <c:pt idx="25">
                  <c:v>1454.3</c:v>
                </c:pt>
                <c:pt idx="26">
                  <c:v>1481.9</c:v>
                </c:pt>
                <c:pt idx="27">
                  <c:v>1441.4</c:v>
                </c:pt>
                <c:pt idx="28">
                  <c:v>1412.4</c:v>
                </c:pt>
                <c:pt idx="29">
                  <c:v>1487.5</c:v>
                </c:pt>
                <c:pt idx="30">
                  <c:v>1463.4</c:v>
                </c:pt>
                <c:pt idx="31">
                  <c:v>1534.4</c:v>
                </c:pt>
                <c:pt idx="32">
                  <c:v>1591.3</c:v>
                </c:pt>
                <c:pt idx="33">
                  <c:v>1598</c:v>
                </c:pt>
                <c:pt idx="34">
                  <c:v>1554.6</c:v>
                </c:pt>
                <c:pt idx="35">
                  <c:v>1657.2</c:v>
                </c:pt>
                <c:pt idx="36">
                  <c:v>1745.6</c:v>
                </c:pt>
                <c:pt idx="37">
                  <c:v>1640.7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927424"/>
        <c:axId val="466927816"/>
      </c:areaChart>
      <c:catAx>
        <c:axId val="4669274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927816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66927816"/>
        <c:scaling>
          <c:orientation val="minMax"/>
          <c:max val="19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927424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281773.79430492065</c:v>
                </c:pt>
                <c:pt idx="11">
                  <c:v>278362.57139701926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6928600"/>
        <c:axId val="467472984"/>
      </c:barChart>
      <c:catAx>
        <c:axId val="46692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7472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747298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6928600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2015 Q1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  <c:pt idx="4">
                  <c:v>-1024</c:v>
                </c:pt>
                <c:pt idx="5">
                  <c:v>-3448</c:v>
                </c:pt>
                <c:pt idx="6">
                  <c:v>-971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2015 Q1</c:v>
                </c:pt>
              </c:strCache>
            </c:strRef>
          </c:cat>
          <c:val>
            <c:numRef>
              <c:f>Taul1!$C$2:$C$8</c:f>
              <c:numCache>
                <c:formatCode>#,##0</c:formatCode>
                <c:ptCount val="7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 formatCode="General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467473768"/>
        <c:axId val="467474160"/>
      </c:barChart>
      <c:catAx>
        <c:axId val="4674737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474160"/>
        <c:crosses val="autoZero"/>
        <c:auto val="1"/>
        <c:lblAlgn val="ctr"/>
        <c:lblOffset val="0"/>
        <c:noMultiLvlLbl val="0"/>
      </c:catAx>
      <c:valAx>
        <c:axId val="4674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47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67670648"/>
        <c:axId val="467671040"/>
      </c:barChart>
      <c:catAx>
        <c:axId val="467670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7671040"/>
        <c:crosses val="autoZero"/>
        <c:auto val="1"/>
        <c:lblAlgn val="ctr"/>
        <c:lblOffset val="100"/>
        <c:noMultiLvlLbl val="0"/>
      </c:catAx>
      <c:valAx>
        <c:axId val="467671040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7670648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67671824"/>
        <c:axId val="467672216"/>
      </c:barChart>
      <c:catAx>
        <c:axId val="467671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7672216"/>
        <c:crosses val="autoZero"/>
        <c:auto val="1"/>
        <c:lblAlgn val="ctr"/>
        <c:lblOffset val="100"/>
        <c:noMultiLvlLbl val="0"/>
      </c:catAx>
      <c:valAx>
        <c:axId val="467672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767182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215216"/>
        <c:axId val="462215608"/>
      </c:lineChart>
      <c:catAx>
        <c:axId val="46221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62215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215608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62215216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295584"/>
        <c:axId val="468295976"/>
      </c:lineChart>
      <c:catAx>
        <c:axId val="4682955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68295976"/>
        <c:crosses val="autoZero"/>
        <c:auto val="1"/>
        <c:lblAlgn val="ctr"/>
        <c:lblOffset val="100"/>
        <c:tickMarkSkip val="10"/>
        <c:noMultiLvlLbl val="0"/>
      </c:catAx>
      <c:valAx>
        <c:axId val="46829597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6829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296760"/>
        <c:axId val="468297152"/>
      </c:lineChart>
      <c:catAx>
        <c:axId val="468296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6829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297152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68296760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  <c:pt idx="7">
                  <c:v>5523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297936"/>
        <c:axId val="468298328"/>
      </c:lineChart>
      <c:catAx>
        <c:axId val="46829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68298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298328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68297936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50800"/>
          </c:spPr>
          <c:marker>
            <c:symbol val="none"/>
          </c:marker>
          <c:cat>
            <c:strRef>
              <c:f>Taul1!$A$1:$A$42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strCache>
            </c:strRef>
          </c:cat>
          <c:val>
            <c:numRef>
              <c:f>Taul1!$B$1:$B$42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387992"/>
        <c:axId val="460388384"/>
      </c:lineChart>
      <c:catAx>
        <c:axId val="46038799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460388384"/>
        <c:crosses val="autoZero"/>
        <c:auto val="1"/>
        <c:lblAlgn val="ctr"/>
        <c:lblOffset val="100"/>
        <c:noMultiLvlLbl val="0"/>
      </c:catAx>
      <c:valAx>
        <c:axId val="460388384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603879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122.9070505</c:v>
                </c:pt>
                <c:pt idx="1">
                  <c:v>118.79804350000001</c:v>
                </c:pt>
                <c:pt idx="2">
                  <c:v>122.1487807</c:v>
                </c:pt>
                <c:pt idx="3">
                  <c:v>118.6519461</c:v>
                </c:pt>
                <c:pt idx="4">
                  <c:v>105.4527566</c:v>
                </c:pt>
                <c:pt idx="5">
                  <c:v>105.6595626</c:v>
                </c:pt>
                <c:pt idx="6">
                  <c:v>106.9229823</c:v>
                </c:pt>
                <c:pt idx="7">
                  <c:v>104.6052128</c:v>
                </c:pt>
                <c:pt idx="8">
                  <c:v>100.73132560000001</c:v>
                </c:pt>
                <c:pt idx="9">
                  <c:v>104.57077769999999</c:v>
                </c:pt>
                <c:pt idx="10">
                  <c:v>105.740116</c:v>
                </c:pt>
                <c:pt idx="11">
                  <c:v>104.64037449999999</c:v>
                </c:pt>
                <c:pt idx="12">
                  <c:v>102.5317029</c:v>
                </c:pt>
                <c:pt idx="13">
                  <c:v>99.994130389999995</c:v>
                </c:pt>
                <c:pt idx="14">
                  <c:v>104.5524142</c:v>
                </c:pt>
                <c:pt idx="15">
                  <c:v>103.53722310000001</c:v>
                </c:pt>
                <c:pt idx="16">
                  <c:v>102.1164139</c:v>
                </c:pt>
                <c:pt idx="17">
                  <c:v>100.48659069999999</c:v>
                </c:pt>
                <c:pt idx="18">
                  <c:v>102.103976</c:v>
                </c:pt>
                <c:pt idx="19">
                  <c:v>100.36112079999999</c:v>
                </c:pt>
                <c:pt idx="20">
                  <c:v>98.90959402</c:v>
                </c:pt>
                <c:pt idx="21">
                  <c:v>96.694933969999994</c:v>
                </c:pt>
                <c:pt idx="22">
                  <c:v>99.224261060000003</c:v>
                </c:pt>
                <c:pt idx="23">
                  <c:v>97.808678639999997</c:v>
                </c:pt>
                <c:pt idx="24">
                  <c:v>97.480455590000005</c:v>
                </c:pt>
                <c:pt idx="25">
                  <c:v>95.8306757</c:v>
                </c:pt>
                <c:pt idx="26">
                  <c:v>97.610593249999994</c:v>
                </c:pt>
                <c:pt idx="27">
                  <c:v>96.661756690000004</c:v>
                </c:pt>
                <c:pt idx="28">
                  <c:v>94.878513029999993</c:v>
                </c:pt>
                <c:pt idx="29">
                  <c:v>94.802096289999994</c:v>
                </c:pt>
                <c:pt idx="30">
                  <c:v>96.712403050000006</c:v>
                </c:pt>
                <c:pt idx="31">
                  <c:v>95.253944520000005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103.1374</c:v>
                </c:pt>
                <c:pt idx="1">
                  <c:v>101.73990000000001</c:v>
                </c:pt>
                <c:pt idx="2">
                  <c:v>100.8455</c:v>
                </c:pt>
                <c:pt idx="3">
                  <c:v>94.27713</c:v>
                </c:pt>
                <c:pt idx="4">
                  <c:v>80.749070000000003</c:v>
                </c:pt>
                <c:pt idx="5">
                  <c:v>78.988190000000003</c:v>
                </c:pt>
                <c:pt idx="6">
                  <c:v>79.686949999999996</c:v>
                </c:pt>
                <c:pt idx="7">
                  <c:v>79.575149999999994</c:v>
                </c:pt>
                <c:pt idx="8">
                  <c:v>79.575149999999994</c:v>
                </c:pt>
                <c:pt idx="9">
                  <c:v>83.348470000000006</c:v>
                </c:pt>
                <c:pt idx="10">
                  <c:v>84.186989999999994</c:v>
                </c:pt>
                <c:pt idx="11">
                  <c:v>85.416809999999998</c:v>
                </c:pt>
                <c:pt idx="12">
                  <c:v>86.227379999999997</c:v>
                </c:pt>
                <c:pt idx="13">
                  <c:v>85.584519999999998</c:v>
                </c:pt>
                <c:pt idx="14">
                  <c:v>85.584519999999998</c:v>
                </c:pt>
                <c:pt idx="15">
                  <c:v>86.059669999999997</c:v>
                </c:pt>
                <c:pt idx="16">
                  <c:v>85.724270000000004</c:v>
                </c:pt>
                <c:pt idx="17">
                  <c:v>85.864019999999996</c:v>
                </c:pt>
                <c:pt idx="18">
                  <c:v>84.298789999999997</c:v>
                </c:pt>
                <c:pt idx="19">
                  <c:v>83.516180000000006</c:v>
                </c:pt>
                <c:pt idx="20">
                  <c:v>82.174549999999996</c:v>
                </c:pt>
                <c:pt idx="21">
                  <c:v>81.252179999999996</c:v>
                </c:pt>
                <c:pt idx="22">
                  <c:v>81.615539999999996</c:v>
                </c:pt>
                <c:pt idx="23">
                  <c:v>81.28013</c:v>
                </c:pt>
                <c:pt idx="24">
                  <c:v>80.721119999999999</c:v>
                </c:pt>
                <c:pt idx="25">
                  <c:v>80.329819999999998</c:v>
                </c:pt>
                <c:pt idx="26">
                  <c:v>79.966459999999998</c:v>
                </c:pt>
                <c:pt idx="27">
                  <c:v>80.022360000000006</c:v>
                </c:pt>
                <c:pt idx="28">
                  <c:v>79.044089999999997</c:v>
                </c:pt>
                <c:pt idx="29">
                  <c:v>79.155889999999999</c:v>
                </c:pt>
                <c:pt idx="30">
                  <c:v>79.491299999999995</c:v>
                </c:pt>
                <c:pt idx="31">
                  <c:v>79.575149999999994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299112"/>
        <c:axId val="46836931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  <c:pt idx="31">
                  <c:v>80.3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370096"/>
        <c:axId val="468369704"/>
      </c:lineChart>
      <c:catAx>
        <c:axId val="468299112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68369312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68369312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8299112"/>
        <c:crosses val="autoZero"/>
        <c:crossBetween val="between"/>
        <c:majorUnit val="5"/>
      </c:valAx>
      <c:valAx>
        <c:axId val="468369704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468370096"/>
        <c:crosses val="max"/>
        <c:crossBetween val="between"/>
      </c:valAx>
      <c:catAx>
        <c:axId val="468370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8369704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370880"/>
        <c:axId val="468371272"/>
      </c:lineChart>
      <c:catAx>
        <c:axId val="46837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468371272"/>
        <c:crosses val="autoZero"/>
        <c:auto val="1"/>
        <c:lblAlgn val="ctr"/>
        <c:lblOffset val="100"/>
        <c:noMultiLvlLbl val="0"/>
      </c:catAx>
      <c:valAx>
        <c:axId val="468371272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6837088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372056"/>
        <c:axId val="468372448"/>
      </c:lineChart>
      <c:catAx>
        <c:axId val="468372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468372448"/>
        <c:crosses val="autoZero"/>
        <c:auto val="1"/>
        <c:lblAlgn val="ctr"/>
        <c:lblOffset val="100"/>
        <c:noMultiLvlLbl val="0"/>
      </c:catAx>
      <c:valAx>
        <c:axId val="468372448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6837205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err="1" smtClean="0">
                <a:solidFill>
                  <a:srgbClr val="002060"/>
                </a:solidFill>
              </a:rPr>
              <a:t>Yritysten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kiinteät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investoinnit</a:t>
            </a:r>
            <a:r>
              <a:rPr lang="en-GB" sz="1400" b="0" dirty="0" smtClean="0">
                <a:solidFill>
                  <a:srgbClr val="002060"/>
                </a:solidFill>
              </a:rPr>
              <a:t>, </a:t>
            </a:r>
            <a:r>
              <a:rPr lang="en-GB" sz="1400" b="0" dirty="0" err="1" smtClean="0">
                <a:solidFill>
                  <a:srgbClr val="002060"/>
                </a:solidFill>
              </a:rPr>
              <a:t>indeksi</a:t>
            </a:r>
            <a:r>
              <a:rPr lang="en-GB" sz="1400" b="0" dirty="0" smtClean="0">
                <a:solidFill>
                  <a:srgbClr val="002060"/>
                </a:solidFill>
              </a:rPr>
              <a:t>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32442365519567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109.6</c:v>
                </c:pt>
                <c:pt idx="2">
                  <c:v>120.7792</c:v>
                </c:pt>
                <c:pt idx="3">
                  <c:v>125.4896</c:v>
                </c:pt>
                <c:pt idx="4">
                  <c:v>106.4152</c:v>
                </c:pt>
                <c:pt idx="5">
                  <c:v>110.0333</c:v>
                </c:pt>
                <c:pt idx="6">
                  <c:v>117.95569999999999</c:v>
                </c:pt>
                <c:pt idx="7">
                  <c:v>121.4944</c:v>
                </c:pt>
                <c:pt idx="8">
                  <c:v>122.4663</c:v>
                </c:pt>
                <c:pt idx="9">
                  <c:v>130.18170000000001</c:v>
                </c:pt>
                <c:pt idx="10">
                  <c:v>135.64930000000001</c:v>
                </c:pt>
                <c:pt idx="11">
                  <c:v>142.43180000000001</c:v>
                </c:pt>
                <c:pt idx="12">
                  <c:v>149.69579999999999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</c:v>
                </c:pt>
                <c:pt idx="2">
                  <c:v>116.523</c:v>
                </c:pt>
                <c:pt idx="3">
                  <c:v>123.51439999999999</c:v>
                </c:pt>
                <c:pt idx="4">
                  <c:v>110.0513</c:v>
                </c:pt>
                <c:pt idx="5">
                  <c:v>106.74979999999999</c:v>
                </c:pt>
                <c:pt idx="6">
                  <c:v>120.5205</c:v>
                </c:pt>
                <c:pt idx="7">
                  <c:v>115.8202</c:v>
                </c:pt>
                <c:pt idx="8">
                  <c:v>112.3456</c:v>
                </c:pt>
                <c:pt idx="9">
                  <c:v>117.28879999999999</c:v>
                </c:pt>
                <c:pt idx="10">
                  <c:v>126.0855</c:v>
                </c:pt>
                <c:pt idx="11">
                  <c:v>134.53319999999999</c:v>
                </c:pt>
                <c:pt idx="12">
                  <c:v>143.27780000000001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114.37820000000001</c:v>
                </c:pt>
                <c:pt idx="8">
                  <c:v>117.8095</c:v>
                </c:pt>
                <c:pt idx="9">
                  <c:v>125.11369999999999</c:v>
                </c:pt>
                <c:pt idx="10">
                  <c:v>129.24250000000001</c:v>
                </c:pt>
                <c:pt idx="11">
                  <c:v>135.7046</c:v>
                </c:pt>
                <c:pt idx="12">
                  <c:v>143.16829999999999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119.4192</c:v>
                </c:pt>
                <c:pt idx="4">
                  <c:v>100.9092</c:v>
                </c:pt>
                <c:pt idx="5">
                  <c:v>107.1656</c:v>
                </c:pt>
                <c:pt idx="6">
                  <c:v>114.98869999999999</c:v>
                </c:pt>
                <c:pt idx="7">
                  <c:v>113.3789</c:v>
                </c:pt>
                <c:pt idx="8">
                  <c:v>111.45140000000001</c:v>
                </c:pt>
                <c:pt idx="9">
                  <c:v>116.4667</c:v>
                </c:pt>
                <c:pt idx="10">
                  <c:v>119.029</c:v>
                </c:pt>
                <c:pt idx="11">
                  <c:v>122.3618</c:v>
                </c:pt>
                <c:pt idx="12">
                  <c:v>127.6234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106.9</c:v>
                </c:pt>
                <c:pt idx="2">
                  <c:v>114.7037</c:v>
                </c:pt>
                <c:pt idx="3">
                  <c:v>115.50660000000001</c:v>
                </c:pt>
                <c:pt idx="4">
                  <c:v>103.2629</c:v>
                </c:pt>
                <c:pt idx="5">
                  <c:v>107.6</c:v>
                </c:pt>
                <c:pt idx="6">
                  <c:v>113.08759999999999</c:v>
                </c:pt>
                <c:pt idx="7">
                  <c:v>117.3849</c:v>
                </c:pt>
                <c:pt idx="8">
                  <c:v>119.0283</c:v>
                </c:pt>
                <c:pt idx="9">
                  <c:v>121.5279</c:v>
                </c:pt>
                <c:pt idx="10">
                  <c:v>122.37860000000001</c:v>
                </c:pt>
                <c:pt idx="11">
                  <c:v>123.7247</c:v>
                </c:pt>
                <c:pt idx="12">
                  <c:v>125.2094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119.1652</c:v>
                </c:pt>
                <c:pt idx="3">
                  <c:v>125.0043</c:v>
                </c:pt>
                <c:pt idx="4">
                  <c:v>105.37860000000001</c:v>
                </c:pt>
                <c:pt idx="5">
                  <c:v>98.739769999999993</c:v>
                </c:pt>
                <c:pt idx="6">
                  <c:v>101.702</c:v>
                </c:pt>
                <c:pt idx="7">
                  <c:v>98.549199999999999</c:v>
                </c:pt>
                <c:pt idx="8">
                  <c:v>90.468170000000001</c:v>
                </c:pt>
                <c:pt idx="9">
                  <c:v>87.844589999999997</c:v>
                </c:pt>
                <c:pt idx="10">
                  <c:v>87.405370000000005</c:v>
                </c:pt>
                <c:pt idx="11">
                  <c:v>90.901579999999996</c:v>
                </c:pt>
                <c:pt idx="12">
                  <c:v>93.628630000000001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580144"/>
        <c:axId val="469580536"/>
      </c:lineChart>
      <c:catAx>
        <c:axId val="4695801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9580536"/>
        <c:crosses val="autoZero"/>
        <c:auto val="1"/>
        <c:lblAlgn val="ctr"/>
        <c:lblOffset val="100"/>
        <c:noMultiLvlLbl val="0"/>
      </c:catAx>
      <c:valAx>
        <c:axId val="469580536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9580144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Kiinteät investoinnit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103.16232824691016</c:v>
                </c:pt>
                <c:pt idx="2">
                  <c:v>124.1041220741559</c:v>
                </c:pt>
                <c:pt idx="3">
                  <c:v>131.67161499689288</c:v>
                </c:pt>
                <c:pt idx="4">
                  <c:v>105.42014775944209</c:v>
                </c:pt>
                <c:pt idx="5">
                  <c:v>99.067872678312497</c:v>
                </c:pt>
                <c:pt idx="6">
                  <c:v>107.3327349306083</c:v>
                </c:pt>
                <c:pt idx="7">
                  <c:v>105.96561485879997</c:v>
                </c:pt>
                <c:pt idx="8">
                  <c:v>96.409583649796303</c:v>
                </c:pt>
                <c:pt idx="9">
                  <c:v>95.436028447144921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101.16753411168942</c:v>
                </c:pt>
                <c:pt idx="2">
                  <c:v>107.35687157124772</c:v>
                </c:pt>
                <c:pt idx="3">
                  <c:v>112.266141510761</c:v>
                </c:pt>
                <c:pt idx="4">
                  <c:v>103.50260233506822</c:v>
                </c:pt>
                <c:pt idx="5">
                  <c:v>103.02433534955689</c:v>
                </c:pt>
                <c:pt idx="6">
                  <c:v>98.100998733999148</c:v>
                </c:pt>
                <c:pt idx="7">
                  <c:v>91.109860739907148</c:v>
                </c:pt>
                <c:pt idx="8">
                  <c:v>87.593191728794466</c:v>
                </c:pt>
                <c:pt idx="9">
                  <c:v>83.457588971725954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581320"/>
        <c:axId val="469581712"/>
      </c:lineChart>
      <c:catAx>
        <c:axId val="469581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9581712"/>
        <c:crosses val="autoZero"/>
        <c:auto val="1"/>
        <c:lblAlgn val="ctr"/>
        <c:lblOffset val="100"/>
        <c:tickLblSkip val="1"/>
        <c:noMultiLvlLbl val="0"/>
      </c:catAx>
      <c:valAx>
        <c:axId val="469581712"/>
        <c:scaling>
          <c:orientation val="minMax"/>
          <c:max val="135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5813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Kiinteät ja T&amp;K -investoinnit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21.317</c:v>
                </c:pt>
                <c:pt idx="10">
                  <c:v>21.468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17.393000000000001</c:v>
                </c:pt>
                <c:pt idx="1">
                  <c:v>18.140999999999998</c:v>
                </c:pt>
                <c:pt idx="2">
                  <c:v>19.234000000000002</c:v>
                </c:pt>
                <c:pt idx="3">
                  <c:v>20.651</c:v>
                </c:pt>
                <c:pt idx="4">
                  <c:v>21.209</c:v>
                </c:pt>
                <c:pt idx="5">
                  <c:v>21.15</c:v>
                </c:pt>
                <c:pt idx="6">
                  <c:v>21.651</c:v>
                </c:pt>
                <c:pt idx="7">
                  <c:v>22.446999999999999</c:v>
                </c:pt>
                <c:pt idx="8">
                  <c:v>22.7</c:v>
                </c:pt>
                <c:pt idx="9">
                  <c:v>22.646000000000001</c:v>
                </c:pt>
                <c:pt idx="10">
                  <c:v>22.911000000000001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394440"/>
        <c:axId val="468394832"/>
      </c:lineChart>
      <c:catAx>
        <c:axId val="468394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68394832"/>
        <c:crosses val="autoZero"/>
        <c:auto val="1"/>
        <c:lblAlgn val="ctr"/>
        <c:lblOffset val="100"/>
        <c:noMultiLvlLbl val="0"/>
      </c:catAx>
      <c:valAx>
        <c:axId val="468394832"/>
        <c:scaling>
          <c:orientation val="minMax"/>
          <c:max val="28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83944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7.6035483085939534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6041</c:v>
                </c:pt>
                <c:pt idx="10">
                  <c:v>6327</c:v>
                </c:pt>
                <c:pt idx="11">
                  <c:v>6683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5481</c:v>
                </c:pt>
                <c:pt idx="10">
                  <c:v>5573</c:v>
                </c:pt>
                <c:pt idx="11">
                  <c:v>5783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395616"/>
        <c:axId val="468874224"/>
      </c:barChart>
      <c:catAx>
        <c:axId val="46839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68874224"/>
        <c:crosses val="autoZero"/>
        <c:auto val="1"/>
        <c:lblAlgn val="ctr"/>
        <c:lblOffset val="100"/>
        <c:noMultiLvlLbl val="0"/>
      </c:catAx>
      <c:valAx>
        <c:axId val="4688742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6839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875008"/>
        <c:axId val="468875400"/>
      </c:barChart>
      <c:catAx>
        <c:axId val="46887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8875400"/>
        <c:crosses val="autoZero"/>
        <c:auto val="1"/>
        <c:lblAlgn val="ctr"/>
        <c:lblOffset val="100"/>
        <c:noMultiLvlLbl val="0"/>
      </c:catAx>
      <c:valAx>
        <c:axId val="468875400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8875008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574368"/>
        <c:axId val="469574760"/>
      </c:barChart>
      <c:catAx>
        <c:axId val="46957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9574760"/>
        <c:crosses val="autoZero"/>
        <c:auto val="1"/>
        <c:lblAlgn val="ctr"/>
        <c:lblOffset val="100"/>
        <c:noMultiLvlLbl val="0"/>
      </c:catAx>
      <c:valAx>
        <c:axId val="469574760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69574368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0.0\ %</c:formatCode>
                <c:ptCount val="15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  <c:pt idx="14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0.0\ %</c:formatCode>
                <c:ptCount val="15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-1E-3</c:v>
                </c:pt>
                <c:pt idx="14">
                  <c:v>1.6E-2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575544"/>
        <c:axId val="469575936"/>
      </c:lineChart>
      <c:catAx>
        <c:axId val="46957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69575936"/>
        <c:crosses val="autoZero"/>
        <c:auto val="1"/>
        <c:lblAlgn val="ctr"/>
        <c:lblOffset val="100"/>
        <c:noMultiLvlLbl val="0"/>
      </c:catAx>
      <c:valAx>
        <c:axId val="4695759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69575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0388776"/>
        <c:axId val="465200552"/>
      </c:barChart>
      <c:catAx>
        <c:axId val="4603887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520055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6520055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0388776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576720"/>
        <c:axId val="469577112"/>
      </c:lineChart>
      <c:catAx>
        <c:axId val="46957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69577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9577112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69576720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354199168137723E-2"/>
          <c:y val="3.5889751226935981E-2"/>
          <c:w val="0.83427209420406134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</c:formatCode>
                <c:ptCount val="12"/>
                <c:pt idx="0">
                  <c:v>4</c:v>
                </c:pt>
                <c:pt idx="1">
                  <c:v>13</c:v>
                </c:pt>
                <c:pt idx="2">
                  <c:v>3</c:v>
                </c:pt>
                <c:pt idx="3">
                  <c:v>6</c:v>
                </c:pt>
                <c:pt idx="4">
                  <c:v>11</c:v>
                </c:pt>
                <c:pt idx="5">
                  <c:v>14</c:v>
                </c:pt>
                <c:pt idx="6">
                  <c:v>5</c:v>
                </c:pt>
                <c:pt idx="7">
                  <c:v>20</c:v>
                </c:pt>
                <c:pt idx="8">
                  <c:v>7</c:v>
                </c:pt>
                <c:pt idx="9">
                  <c:v>15</c:v>
                </c:pt>
                <c:pt idx="10">
                  <c:v>6</c:v>
                </c:pt>
                <c:pt idx="11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</c:formatCode>
                <c:ptCount val="12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11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</c:formatCode>
                <c:ptCount val="12"/>
                <c:pt idx="0">
                  <c:v>14</c:v>
                </c:pt>
                <c:pt idx="1">
                  <c:v>9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  <c:pt idx="5">
                  <c:v>14</c:v>
                </c:pt>
                <c:pt idx="6">
                  <c:v>22</c:v>
                </c:pt>
                <c:pt idx="7">
                  <c:v>15</c:v>
                </c:pt>
                <c:pt idx="8">
                  <c:v>24</c:v>
                </c:pt>
                <c:pt idx="9">
                  <c:v>24</c:v>
                </c:pt>
                <c:pt idx="10">
                  <c:v>29</c:v>
                </c:pt>
                <c:pt idx="11">
                  <c:v>33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</c:formatCode>
                <c:ptCount val="12"/>
                <c:pt idx="0">
                  <c:v>75</c:v>
                </c:pt>
                <c:pt idx="1">
                  <c:v>72</c:v>
                </c:pt>
                <c:pt idx="2">
                  <c:v>69</c:v>
                </c:pt>
                <c:pt idx="3">
                  <c:v>65</c:v>
                </c:pt>
                <c:pt idx="4">
                  <c:v>64</c:v>
                </c:pt>
                <c:pt idx="5">
                  <c:v>64</c:v>
                </c:pt>
                <c:pt idx="6">
                  <c:v>63</c:v>
                </c:pt>
                <c:pt idx="7">
                  <c:v>55</c:v>
                </c:pt>
                <c:pt idx="8">
                  <c:v>54</c:v>
                </c:pt>
                <c:pt idx="9">
                  <c:v>50</c:v>
                </c:pt>
                <c:pt idx="10">
                  <c:v>46</c:v>
                </c:pt>
                <c:pt idx="1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9577896"/>
        <c:axId val="470195512"/>
      </c:barChart>
      <c:catAx>
        <c:axId val="469577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/>
            </a:pPr>
            <a:endParaRPr lang="fi-FI"/>
          </a:p>
        </c:txPr>
        <c:crossAx val="470195512"/>
        <c:crosses val="autoZero"/>
        <c:auto val="1"/>
        <c:lblAlgn val="ctr"/>
        <c:lblOffset val="100"/>
        <c:noMultiLvlLbl val="0"/>
      </c:catAx>
      <c:valAx>
        <c:axId val="470195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fi-FI"/>
          </a:p>
        </c:txPr>
        <c:crossAx val="469577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97593991171976"/>
          <c:y val="0.37971420283107871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  <c:pt idx="41">
                  <c:v>0.85440000000000005</c:v>
                </c:pt>
                <c:pt idx="42">
                  <c:v>0.85880000000000001</c:v>
                </c:pt>
                <c:pt idx="43">
                  <c:v>0.84699999999999998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  <c:pt idx="41">
                  <c:v>8.9099999999999999E-2</c:v>
                </c:pt>
                <c:pt idx="42">
                  <c:v>8.6699999999999999E-2</c:v>
                </c:pt>
                <c:pt idx="43">
                  <c:v>9.64E-2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  <c:pt idx="41">
                  <c:v>4.2099999999999999E-2</c:v>
                </c:pt>
                <c:pt idx="42">
                  <c:v>3.8399999999999997E-2</c:v>
                </c:pt>
                <c:pt idx="43">
                  <c:v>4.2099999999999999E-2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  <c:pt idx="41">
                  <c:v>1.44E-2</c:v>
                </c:pt>
                <c:pt idx="42">
                  <c:v>1.61E-2</c:v>
                </c:pt>
                <c:pt idx="43">
                  <c:v>1.44E-2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196296"/>
        <c:axId val="470196688"/>
      </c:lineChart>
      <c:catAx>
        <c:axId val="4701962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019668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0196688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0196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375328"/>
        <c:axId val="470375720"/>
      </c:scatterChart>
      <c:valAx>
        <c:axId val="47037532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70375720"/>
        <c:crosses val="autoZero"/>
        <c:crossBetween val="midCat"/>
      </c:valAx>
      <c:valAx>
        <c:axId val="470375720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0375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376504"/>
        <c:axId val="470376896"/>
      </c:barChart>
      <c:catAx>
        <c:axId val="47037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70376896"/>
        <c:crosses val="autoZero"/>
        <c:auto val="1"/>
        <c:lblAlgn val="ctr"/>
        <c:lblOffset val="100"/>
        <c:noMultiLvlLbl val="0"/>
      </c:catAx>
      <c:valAx>
        <c:axId val="470376896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0376504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101.2236</c:v>
                </c:pt>
                <c:pt idx="2">
                  <c:v>101.42789999999999</c:v>
                </c:pt>
                <c:pt idx="3">
                  <c:v>101.0231</c:v>
                </c:pt>
                <c:pt idx="4">
                  <c:v>99.692959999999999</c:v>
                </c:pt>
                <c:pt idx="5">
                  <c:v>99.703659999999999</c:v>
                </c:pt>
                <c:pt idx="6">
                  <c:v>100.00409999999999</c:v>
                </c:pt>
                <c:pt idx="7">
                  <c:v>99.599220000000003</c:v>
                </c:pt>
                <c:pt idx="8">
                  <c:v>98.894360000000006</c:v>
                </c:pt>
                <c:pt idx="9">
                  <c:v>96.831199999999995</c:v>
                </c:pt>
                <c:pt idx="10">
                  <c:v>97.90634</c:v>
                </c:pt>
                <c:pt idx="11">
                  <c:v>96.95102</c:v>
                </c:pt>
                <c:pt idx="12">
                  <c:v>98.644990000000007</c:v>
                </c:pt>
                <c:pt idx="13">
                  <c:v>99.341440000000006</c:v>
                </c:pt>
                <c:pt idx="14">
                  <c:v>97.698040000000006</c:v>
                </c:pt>
                <c:pt idx="15">
                  <c:v>98.164420000000007</c:v>
                </c:pt>
                <c:pt idx="16">
                  <c:v>104.3172</c:v>
                </c:pt>
                <c:pt idx="17">
                  <c:v>104.2046</c:v>
                </c:pt>
                <c:pt idx="18">
                  <c:v>103.8184</c:v>
                </c:pt>
                <c:pt idx="19">
                  <c:v>104.8777</c:v>
                </c:pt>
                <c:pt idx="20">
                  <c:v>103.7765</c:v>
                </c:pt>
                <c:pt idx="21">
                  <c:v>101.82640000000001</c:v>
                </c:pt>
                <c:pt idx="22">
                  <c:v>103.1476</c:v>
                </c:pt>
                <c:pt idx="23">
                  <c:v>101.2034</c:v>
                </c:pt>
                <c:pt idx="24">
                  <c:v>100.30710000000001</c:v>
                </c:pt>
                <c:pt idx="25">
                  <c:v>101.3918</c:v>
                </c:pt>
                <c:pt idx="26">
                  <c:v>101.389</c:v>
                </c:pt>
                <c:pt idx="27">
                  <c:v>100.9021</c:v>
                </c:pt>
                <c:pt idx="28">
                  <c:v>102.3104</c:v>
                </c:pt>
                <c:pt idx="29">
                  <c:v>102.6066</c:v>
                </c:pt>
                <c:pt idx="30">
                  <c:v>101.41759999999999</c:v>
                </c:pt>
                <c:pt idx="31">
                  <c:v>101.8094</c:v>
                </c:pt>
                <c:pt idx="32">
                  <c:v>100.99769999999999</c:v>
                </c:pt>
                <c:pt idx="33">
                  <c:v>100.70099999999999</c:v>
                </c:pt>
                <c:pt idx="34">
                  <c:v>100.309</c:v>
                </c:pt>
                <c:pt idx="35">
                  <c:v>100.2123</c:v>
                </c:pt>
                <c:pt idx="36">
                  <c:v>101.4757</c:v>
                </c:pt>
                <c:pt idx="37">
                  <c:v>102.16970000000001</c:v>
                </c:pt>
                <c:pt idx="38">
                  <c:v>102.4859</c:v>
                </c:pt>
                <c:pt idx="39">
                  <c:v>103.2067</c:v>
                </c:pt>
                <c:pt idx="40">
                  <c:v>103.49590000000001</c:v>
                </c:pt>
                <c:pt idx="41">
                  <c:v>103.54089999999999</c:v>
                </c:pt>
                <c:pt idx="42">
                  <c:v>104.4813</c:v>
                </c:pt>
                <c:pt idx="43">
                  <c:v>104.82689999999999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103.0228</c:v>
                </c:pt>
                <c:pt idx="2">
                  <c:v>105.53749999999999</c:v>
                </c:pt>
                <c:pt idx="3">
                  <c:v>105.89449999999999</c:v>
                </c:pt>
                <c:pt idx="4">
                  <c:v>105.47539999999999</c:v>
                </c:pt>
                <c:pt idx="5">
                  <c:v>107.581</c:v>
                </c:pt>
                <c:pt idx="6">
                  <c:v>107.8121</c:v>
                </c:pt>
                <c:pt idx="7">
                  <c:v>109.2961</c:v>
                </c:pt>
                <c:pt idx="8">
                  <c:v>108.25360000000001</c:v>
                </c:pt>
                <c:pt idx="9">
                  <c:v>107.7165</c:v>
                </c:pt>
                <c:pt idx="10">
                  <c:v>109.1728</c:v>
                </c:pt>
                <c:pt idx="11">
                  <c:v>108.616</c:v>
                </c:pt>
                <c:pt idx="12">
                  <c:v>111.6216</c:v>
                </c:pt>
                <c:pt idx="13">
                  <c:v>112.6964</c:v>
                </c:pt>
                <c:pt idx="14">
                  <c:v>112.3663</c:v>
                </c:pt>
                <c:pt idx="15">
                  <c:v>113.2244</c:v>
                </c:pt>
                <c:pt idx="16">
                  <c:v>115.07380000000001</c:v>
                </c:pt>
                <c:pt idx="17">
                  <c:v>115.2667</c:v>
                </c:pt>
                <c:pt idx="18">
                  <c:v>114.3396</c:v>
                </c:pt>
                <c:pt idx="19">
                  <c:v>115.4517</c:v>
                </c:pt>
                <c:pt idx="20">
                  <c:v>114.3429</c:v>
                </c:pt>
                <c:pt idx="21">
                  <c:v>114.51130000000001</c:v>
                </c:pt>
                <c:pt idx="22">
                  <c:v>116.1585</c:v>
                </c:pt>
                <c:pt idx="23">
                  <c:v>114.91549999999999</c:v>
                </c:pt>
                <c:pt idx="24">
                  <c:v>115.2197</c:v>
                </c:pt>
                <c:pt idx="25">
                  <c:v>115.69799999999999</c:v>
                </c:pt>
                <c:pt idx="26">
                  <c:v>117.5639</c:v>
                </c:pt>
                <c:pt idx="27">
                  <c:v>116.66759999999999</c:v>
                </c:pt>
                <c:pt idx="28">
                  <c:v>118.1503</c:v>
                </c:pt>
                <c:pt idx="29">
                  <c:v>119.0184</c:v>
                </c:pt>
                <c:pt idx="30">
                  <c:v>118.2247</c:v>
                </c:pt>
                <c:pt idx="31">
                  <c:v>117.8584</c:v>
                </c:pt>
                <c:pt idx="32">
                  <c:v>116.4875</c:v>
                </c:pt>
                <c:pt idx="33">
                  <c:v>117.0205</c:v>
                </c:pt>
                <c:pt idx="34">
                  <c:v>116.5244</c:v>
                </c:pt>
                <c:pt idx="35">
                  <c:v>115.6253</c:v>
                </c:pt>
                <c:pt idx="36">
                  <c:v>115.7428</c:v>
                </c:pt>
                <c:pt idx="37">
                  <c:v>115.4973</c:v>
                </c:pt>
                <c:pt idx="38">
                  <c:v>115.2825</c:v>
                </c:pt>
                <c:pt idx="39">
                  <c:v>116.1726</c:v>
                </c:pt>
                <c:pt idx="40">
                  <c:v>116.8674</c:v>
                </c:pt>
                <c:pt idx="41">
                  <c:v>115.9482</c:v>
                </c:pt>
                <c:pt idx="42">
                  <c:v>115.7201</c:v>
                </c:pt>
                <c:pt idx="43">
                  <c:v>114.6991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100.1545</c:v>
                </c:pt>
                <c:pt idx="2">
                  <c:v>100.17189999999999</c:v>
                </c:pt>
                <c:pt idx="3">
                  <c:v>99.163150000000002</c:v>
                </c:pt>
                <c:pt idx="4">
                  <c:v>97.937970000000007</c:v>
                </c:pt>
                <c:pt idx="5">
                  <c:v>98.184749999999994</c:v>
                </c:pt>
                <c:pt idx="6">
                  <c:v>97.667150000000007</c:v>
                </c:pt>
                <c:pt idx="7">
                  <c:v>96.719359999999995</c:v>
                </c:pt>
                <c:pt idx="8">
                  <c:v>94.692809999999994</c:v>
                </c:pt>
                <c:pt idx="9">
                  <c:v>93.537279999999996</c:v>
                </c:pt>
                <c:pt idx="10">
                  <c:v>93.268230000000003</c:v>
                </c:pt>
                <c:pt idx="11">
                  <c:v>92.748230000000007</c:v>
                </c:pt>
                <c:pt idx="12">
                  <c:v>92.263530000000003</c:v>
                </c:pt>
                <c:pt idx="13">
                  <c:v>93.911090000000002</c:v>
                </c:pt>
                <c:pt idx="14">
                  <c:v>92.911929999999998</c:v>
                </c:pt>
                <c:pt idx="15">
                  <c:v>95.60351</c:v>
                </c:pt>
                <c:pt idx="16">
                  <c:v>101.6519</c:v>
                </c:pt>
                <c:pt idx="17">
                  <c:v>101.1468</c:v>
                </c:pt>
                <c:pt idx="18">
                  <c:v>99.9846</c:v>
                </c:pt>
                <c:pt idx="19">
                  <c:v>101.29900000000001</c:v>
                </c:pt>
                <c:pt idx="20">
                  <c:v>100.886</c:v>
                </c:pt>
                <c:pt idx="21">
                  <c:v>98.561409999999995</c:v>
                </c:pt>
                <c:pt idx="22">
                  <c:v>100.82259999999999</c:v>
                </c:pt>
                <c:pt idx="23">
                  <c:v>100.27809999999999</c:v>
                </c:pt>
                <c:pt idx="24">
                  <c:v>100.6746</c:v>
                </c:pt>
                <c:pt idx="25">
                  <c:v>101.6527</c:v>
                </c:pt>
                <c:pt idx="26">
                  <c:v>103.72450000000001</c:v>
                </c:pt>
                <c:pt idx="27">
                  <c:v>103.93689999999999</c:v>
                </c:pt>
                <c:pt idx="28">
                  <c:v>107.0337</c:v>
                </c:pt>
                <c:pt idx="29">
                  <c:v>109.3348</c:v>
                </c:pt>
                <c:pt idx="30">
                  <c:v>109.3275</c:v>
                </c:pt>
                <c:pt idx="31">
                  <c:v>113.9151</c:v>
                </c:pt>
                <c:pt idx="32">
                  <c:v>110.84399999999999</c:v>
                </c:pt>
                <c:pt idx="33">
                  <c:v>111.502</c:v>
                </c:pt>
                <c:pt idx="34">
                  <c:v>111.828</c:v>
                </c:pt>
                <c:pt idx="35">
                  <c:v>112.60039999999999</c:v>
                </c:pt>
                <c:pt idx="36">
                  <c:v>114.47929999999999</c:v>
                </c:pt>
                <c:pt idx="37">
                  <c:v>114.1413</c:v>
                </c:pt>
                <c:pt idx="38">
                  <c:v>114.6388</c:v>
                </c:pt>
                <c:pt idx="39">
                  <c:v>115.2377</c:v>
                </c:pt>
                <c:pt idx="40">
                  <c:v>114.91419999999999</c:v>
                </c:pt>
                <c:pt idx="41">
                  <c:v>114.6283</c:v>
                </c:pt>
                <c:pt idx="42">
                  <c:v>115.5474</c:v>
                </c:pt>
                <c:pt idx="43">
                  <c:v>115.20659999999999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101.83459999999999</c:v>
                </c:pt>
                <c:pt idx="2">
                  <c:v>103.58029999999999</c:v>
                </c:pt>
                <c:pt idx="3">
                  <c:v>98.898480000000006</c:v>
                </c:pt>
                <c:pt idx="4">
                  <c:v>100.4054</c:v>
                </c:pt>
                <c:pt idx="5">
                  <c:v>99.182590000000005</c:v>
                </c:pt>
                <c:pt idx="6">
                  <c:v>100.1875</c:v>
                </c:pt>
                <c:pt idx="7">
                  <c:v>100.3049</c:v>
                </c:pt>
                <c:pt idx="8">
                  <c:v>99.786839999999998</c:v>
                </c:pt>
                <c:pt idx="9">
                  <c:v>98.004429999999999</c:v>
                </c:pt>
                <c:pt idx="10">
                  <c:v>97.96123</c:v>
                </c:pt>
                <c:pt idx="11">
                  <c:v>95.664199999999994</c:v>
                </c:pt>
                <c:pt idx="12">
                  <c:v>99.423419999999993</c:v>
                </c:pt>
                <c:pt idx="13">
                  <c:v>99.599559999999997</c:v>
                </c:pt>
                <c:pt idx="14">
                  <c:v>99.531899999999993</c:v>
                </c:pt>
                <c:pt idx="15">
                  <c:v>100.67189999999999</c:v>
                </c:pt>
                <c:pt idx="16">
                  <c:v>105.431</c:v>
                </c:pt>
                <c:pt idx="17">
                  <c:v>105.0701</c:v>
                </c:pt>
                <c:pt idx="18">
                  <c:v>103.38549999999999</c:v>
                </c:pt>
                <c:pt idx="19">
                  <c:v>103.7427</c:v>
                </c:pt>
                <c:pt idx="20">
                  <c:v>103.54730000000001</c:v>
                </c:pt>
                <c:pt idx="21">
                  <c:v>100.8278</c:v>
                </c:pt>
                <c:pt idx="22">
                  <c:v>103.53749999999999</c:v>
                </c:pt>
                <c:pt idx="23">
                  <c:v>102.4049</c:v>
                </c:pt>
                <c:pt idx="24">
                  <c:v>102.0716</c:v>
                </c:pt>
                <c:pt idx="25">
                  <c:v>102.9644</c:v>
                </c:pt>
                <c:pt idx="26">
                  <c:v>104.7817</c:v>
                </c:pt>
                <c:pt idx="27">
                  <c:v>104.12520000000001</c:v>
                </c:pt>
                <c:pt idx="28">
                  <c:v>105.7032</c:v>
                </c:pt>
                <c:pt idx="29">
                  <c:v>107.02249999999999</c:v>
                </c:pt>
                <c:pt idx="30">
                  <c:v>106.3287</c:v>
                </c:pt>
                <c:pt idx="31">
                  <c:v>107.7068</c:v>
                </c:pt>
                <c:pt idx="32">
                  <c:v>106.8175</c:v>
                </c:pt>
                <c:pt idx="33">
                  <c:v>107.02249999999999</c:v>
                </c:pt>
                <c:pt idx="34">
                  <c:v>107.0326</c:v>
                </c:pt>
                <c:pt idx="35">
                  <c:v>106.74209999999999</c:v>
                </c:pt>
                <c:pt idx="36">
                  <c:v>107.4806</c:v>
                </c:pt>
                <c:pt idx="37">
                  <c:v>108.1835</c:v>
                </c:pt>
                <c:pt idx="38">
                  <c:v>107.96129999999999</c:v>
                </c:pt>
                <c:pt idx="39">
                  <c:v>108.5702</c:v>
                </c:pt>
                <c:pt idx="40">
                  <c:v>109.05</c:v>
                </c:pt>
                <c:pt idx="41">
                  <c:v>109.0288</c:v>
                </c:pt>
                <c:pt idx="42">
                  <c:v>109.0425</c:v>
                </c:pt>
                <c:pt idx="43">
                  <c:v>109.14449999999999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101.76049999999999</c:v>
                </c:pt>
                <c:pt idx="2">
                  <c:v>103.43510000000001</c:v>
                </c:pt>
                <c:pt idx="3">
                  <c:v>104.7068</c:v>
                </c:pt>
                <c:pt idx="4">
                  <c:v>103.5639</c:v>
                </c:pt>
                <c:pt idx="5">
                  <c:v>103.83410000000001</c:v>
                </c:pt>
                <c:pt idx="6">
                  <c:v>103.8385</c:v>
                </c:pt>
                <c:pt idx="7">
                  <c:v>102.7114</c:v>
                </c:pt>
                <c:pt idx="8">
                  <c:v>101.5026</c:v>
                </c:pt>
                <c:pt idx="9">
                  <c:v>100.0228</c:v>
                </c:pt>
                <c:pt idx="10">
                  <c:v>100.5282</c:v>
                </c:pt>
                <c:pt idx="11">
                  <c:v>99.424019999999999</c:v>
                </c:pt>
                <c:pt idx="12">
                  <c:v>100.9256</c:v>
                </c:pt>
                <c:pt idx="13">
                  <c:v>102.44410000000001</c:v>
                </c:pt>
                <c:pt idx="14">
                  <c:v>101.8784</c:v>
                </c:pt>
                <c:pt idx="15">
                  <c:v>104.7927</c:v>
                </c:pt>
                <c:pt idx="16">
                  <c:v>107.82859999999999</c:v>
                </c:pt>
                <c:pt idx="17">
                  <c:v>106.2504</c:v>
                </c:pt>
                <c:pt idx="18">
                  <c:v>105.5605</c:v>
                </c:pt>
                <c:pt idx="19">
                  <c:v>106.5586</c:v>
                </c:pt>
                <c:pt idx="20">
                  <c:v>107.4091</c:v>
                </c:pt>
                <c:pt idx="21">
                  <c:v>105.59520000000001</c:v>
                </c:pt>
                <c:pt idx="22">
                  <c:v>107.1692</c:v>
                </c:pt>
                <c:pt idx="23">
                  <c:v>105.93259999999999</c:v>
                </c:pt>
                <c:pt idx="24">
                  <c:v>106.6383</c:v>
                </c:pt>
                <c:pt idx="25">
                  <c:v>107.2881</c:v>
                </c:pt>
                <c:pt idx="26">
                  <c:v>108.435</c:v>
                </c:pt>
                <c:pt idx="27">
                  <c:v>107.1716</c:v>
                </c:pt>
                <c:pt idx="28">
                  <c:v>109.1835</c:v>
                </c:pt>
                <c:pt idx="29">
                  <c:v>110.81100000000001</c:v>
                </c:pt>
                <c:pt idx="30">
                  <c:v>110.0812</c:v>
                </c:pt>
                <c:pt idx="31">
                  <c:v>109.8404</c:v>
                </c:pt>
                <c:pt idx="32">
                  <c:v>108.85980000000001</c:v>
                </c:pt>
                <c:pt idx="33">
                  <c:v>108.6467</c:v>
                </c:pt>
                <c:pt idx="34">
                  <c:v>108.85809999999999</c:v>
                </c:pt>
                <c:pt idx="35">
                  <c:v>110.5779</c:v>
                </c:pt>
                <c:pt idx="36">
                  <c:v>109.1669</c:v>
                </c:pt>
                <c:pt idx="37">
                  <c:v>109.69710000000001</c:v>
                </c:pt>
                <c:pt idx="38">
                  <c:v>109.8143</c:v>
                </c:pt>
                <c:pt idx="39">
                  <c:v>111.3481</c:v>
                </c:pt>
                <c:pt idx="40">
                  <c:v>113.6362</c:v>
                </c:pt>
                <c:pt idx="41">
                  <c:v>113.59310000000001</c:v>
                </c:pt>
                <c:pt idx="42">
                  <c:v>113.42570000000001</c:v>
                </c:pt>
                <c:pt idx="43">
                  <c:v>113.8053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101.3584</c:v>
                </c:pt>
                <c:pt idx="2">
                  <c:v>101.7809</c:v>
                </c:pt>
                <c:pt idx="3">
                  <c:v>101.1902</c:v>
                </c:pt>
                <c:pt idx="4">
                  <c:v>99.92174</c:v>
                </c:pt>
                <c:pt idx="5">
                  <c:v>100.5936</c:v>
                </c:pt>
                <c:pt idx="6">
                  <c:v>100.37560000000001</c:v>
                </c:pt>
                <c:pt idx="7">
                  <c:v>100.4117</c:v>
                </c:pt>
                <c:pt idx="8">
                  <c:v>99.272679999999994</c:v>
                </c:pt>
                <c:pt idx="9">
                  <c:v>99.402609999999996</c:v>
                </c:pt>
                <c:pt idx="10">
                  <c:v>98.652280000000005</c:v>
                </c:pt>
                <c:pt idx="11">
                  <c:v>98.229259999999996</c:v>
                </c:pt>
                <c:pt idx="12">
                  <c:v>100.7246</c:v>
                </c:pt>
                <c:pt idx="13">
                  <c:v>102.4161</c:v>
                </c:pt>
                <c:pt idx="14">
                  <c:v>101.136</c:v>
                </c:pt>
                <c:pt idx="15">
                  <c:v>101.6883</c:v>
                </c:pt>
                <c:pt idx="16">
                  <c:v>106.3976</c:v>
                </c:pt>
                <c:pt idx="17">
                  <c:v>105.92270000000001</c:v>
                </c:pt>
                <c:pt idx="18">
                  <c:v>105.3186</c:v>
                </c:pt>
                <c:pt idx="19">
                  <c:v>107.1468</c:v>
                </c:pt>
                <c:pt idx="20">
                  <c:v>104.07729999999999</c:v>
                </c:pt>
                <c:pt idx="21">
                  <c:v>102.1412</c:v>
                </c:pt>
                <c:pt idx="22">
                  <c:v>104.02670000000001</c:v>
                </c:pt>
                <c:pt idx="23">
                  <c:v>102.92359999999999</c:v>
                </c:pt>
                <c:pt idx="24">
                  <c:v>103.86660000000001</c:v>
                </c:pt>
                <c:pt idx="25">
                  <c:v>104.6845</c:v>
                </c:pt>
                <c:pt idx="26">
                  <c:v>105.10169999999999</c:v>
                </c:pt>
                <c:pt idx="27">
                  <c:v>103.23560000000001</c:v>
                </c:pt>
                <c:pt idx="28">
                  <c:v>104.9888</c:v>
                </c:pt>
                <c:pt idx="29">
                  <c:v>105.61660000000001</c:v>
                </c:pt>
                <c:pt idx="30">
                  <c:v>104.0337</c:v>
                </c:pt>
                <c:pt idx="31">
                  <c:v>104.7</c:v>
                </c:pt>
                <c:pt idx="32">
                  <c:v>104.27760000000001</c:v>
                </c:pt>
                <c:pt idx="33">
                  <c:v>103.9366</c:v>
                </c:pt>
                <c:pt idx="34">
                  <c:v>103.47239999999999</c:v>
                </c:pt>
                <c:pt idx="35">
                  <c:v>103.339</c:v>
                </c:pt>
                <c:pt idx="36">
                  <c:v>104.1041</c:v>
                </c:pt>
                <c:pt idx="37">
                  <c:v>103.2499</c:v>
                </c:pt>
                <c:pt idx="38">
                  <c:v>103.099</c:v>
                </c:pt>
                <c:pt idx="39">
                  <c:v>102.9075</c:v>
                </c:pt>
                <c:pt idx="40">
                  <c:v>102.9004</c:v>
                </c:pt>
                <c:pt idx="41">
                  <c:v>102.1237</c:v>
                </c:pt>
                <c:pt idx="42">
                  <c:v>102.0603</c:v>
                </c:pt>
                <c:pt idx="43">
                  <c:v>101.9789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377680"/>
        <c:axId val="470378072"/>
      </c:lineChart>
      <c:catAx>
        <c:axId val="4703776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7037807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70378072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037768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103.0626</c:v>
                </c:pt>
                <c:pt idx="2">
                  <c:v>105.634</c:v>
                </c:pt>
                <c:pt idx="3">
                  <c:v>105.30370000000001</c:v>
                </c:pt>
                <c:pt idx="4">
                  <c:v>104.7681</c:v>
                </c:pt>
                <c:pt idx="5">
                  <c:v>104.38760000000001</c:v>
                </c:pt>
                <c:pt idx="6">
                  <c:v>104.3901</c:v>
                </c:pt>
                <c:pt idx="7">
                  <c:v>104.9958</c:v>
                </c:pt>
                <c:pt idx="8">
                  <c:v>103.0248</c:v>
                </c:pt>
                <c:pt idx="9">
                  <c:v>101.3986</c:v>
                </c:pt>
                <c:pt idx="10">
                  <c:v>101.7157</c:v>
                </c:pt>
                <c:pt idx="11">
                  <c:v>99.607380000000006</c:v>
                </c:pt>
                <c:pt idx="12">
                  <c:v>100.81</c:v>
                </c:pt>
                <c:pt idx="13">
                  <c:v>100.541</c:v>
                </c:pt>
                <c:pt idx="14">
                  <c:v>101.1046</c:v>
                </c:pt>
                <c:pt idx="15">
                  <c:v>104.5232</c:v>
                </c:pt>
                <c:pt idx="16">
                  <c:v>104.46299999999999</c:v>
                </c:pt>
                <c:pt idx="17">
                  <c:v>103.5243</c:v>
                </c:pt>
                <c:pt idx="18">
                  <c:v>101.8424</c:v>
                </c:pt>
                <c:pt idx="19">
                  <c:v>101.905</c:v>
                </c:pt>
                <c:pt idx="20">
                  <c:v>103.8361</c:v>
                </c:pt>
                <c:pt idx="21">
                  <c:v>105.544</c:v>
                </c:pt>
                <c:pt idx="22">
                  <c:v>108.1884</c:v>
                </c:pt>
                <c:pt idx="23">
                  <c:v>105.9718</c:v>
                </c:pt>
                <c:pt idx="24">
                  <c:v>106.5936</c:v>
                </c:pt>
                <c:pt idx="25">
                  <c:v>105.9836</c:v>
                </c:pt>
                <c:pt idx="26">
                  <c:v>108.3809</c:v>
                </c:pt>
                <c:pt idx="27">
                  <c:v>108.6177</c:v>
                </c:pt>
                <c:pt idx="28">
                  <c:v>111.8398</c:v>
                </c:pt>
                <c:pt idx="29">
                  <c:v>113.78660000000001</c:v>
                </c:pt>
                <c:pt idx="30">
                  <c:v>114.93170000000001</c:v>
                </c:pt>
                <c:pt idx="31">
                  <c:v>114.8215</c:v>
                </c:pt>
                <c:pt idx="32">
                  <c:v>111.592</c:v>
                </c:pt>
                <c:pt idx="33">
                  <c:v>112.0432</c:v>
                </c:pt>
                <c:pt idx="34">
                  <c:v>111.3471</c:v>
                </c:pt>
                <c:pt idx="35">
                  <c:v>110.7748</c:v>
                </c:pt>
                <c:pt idx="36">
                  <c:v>109.5335</c:v>
                </c:pt>
                <c:pt idx="37">
                  <c:v>109.85980000000001</c:v>
                </c:pt>
                <c:pt idx="38">
                  <c:v>110.9854</c:v>
                </c:pt>
                <c:pt idx="39">
                  <c:v>113.0448</c:v>
                </c:pt>
                <c:pt idx="40">
                  <c:v>116.6614</c:v>
                </c:pt>
                <c:pt idx="41">
                  <c:v>117.5898</c:v>
                </c:pt>
                <c:pt idx="42">
                  <c:v>116.97</c:v>
                </c:pt>
                <c:pt idx="43">
                  <c:v>117.0142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KIKY + tulevien vuosien palkkamaltti</c:v>
                </c:pt>
              </c:strCache>
            </c:strRef>
          </c:tx>
          <c:spPr>
            <a:ln w="50800">
              <a:solidFill>
                <a:srgbClr val="FFC000"/>
              </a:solidFill>
              <a:prstDash val="solid"/>
            </a:ln>
          </c:spPr>
          <c:marker>
            <c:symbol val="none"/>
          </c:marker>
          <c:dPt>
            <c:idx val="58"/>
            <c:bubble3D val="0"/>
            <c:spPr>
              <a:ln w="50800" cmpd="sng">
                <a:solidFill>
                  <a:srgbClr val="FFC000"/>
                </a:solidFill>
                <a:prstDash val="solid"/>
              </a:ln>
            </c:spPr>
          </c:dPt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116.7987</c:v>
                </c:pt>
                <c:pt idx="43">
                  <c:v>116.5385</c:v>
                </c:pt>
                <c:pt idx="44">
                  <c:v>116.2784</c:v>
                </c:pt>
                <c:pt idx="45">
                  <c:v>116.0183</c:v>
                </c:pt>
                <c:pt idx="46">
                  <c:v>115.7581</c:v>
                </c:pt>
                <c:pt idx="47">
                  <c:v>115.498</c:v>
                </c:pt>
                <c:pt idx="48">
                  <c:v>115.2379</c:v>
                </c:pt>
                <c:pt idx="49">
                  <c:v>114.9777</c:v>
                </c:pt>
                <c:pt idx="50">
                  <c:v>114.7176</c:v>
                </c:pt>
                <c:pt idx="51">
                  <c:v>114.4575</c:v>
                </c:pt>
                <c:pt idx="52">
                  <c:v>114.1973</c:v>
                </c:pt>
                <c:pt idx="53">
                  <c:v>113.9372</c:v>
                </c:pt>
                <c:pt idx="54">
                  <c:v>113.6771</c:v>
                </c:pt>
                <c:pt idx="55">
                  <c:v>113.4169</c:v>
                </c:pt>
                <c:pt idx="56">
                  <c:v>113.1568</c:v>
                </c:pt>
                <c:pt idx="57">
                  <c:v>112.8967</c:v>
                </c:pt>
                <c:pt idx="58">
                  <c:v>112.6365</c:v>
                </c:pt>
                <c:pt idx="59">
                  <c:v>112.3764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Hallitusohjelma: yhteiskuntasopimuksella 5 %:n alenema suhteessa euromaihin</c:v>
                </c:pt>
              </c:strCache>
            </c:strRef>
          </c:tx>
          <c:spPr>
            <a:ln w="76200" cap="rnd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116.7336</c:v>
                </c:pt>
                <c:pt idx="43">
                  <c:v>116.4084</c:v>
                </c:pt>
                <c:pt idx="44">
                  <c:v>116.08329999999999</c:v>
                </c:pt>
                <c:pt idx="45">
                  <c:v>115.7581</c:v>
                </c:pt>
                <c:pt idx="46">
                  <c:v>115.43300000000001</c:v>
                </c:pt>
                <c:pt idx="47">
                  <c:v>115.1078</c:v>
                </c:pt>
                <c:pt idx="48">
                  <c:v>114.7826</c:v>
                </c:pt>
                <c:pt idx="49">
                  <c:v>114.4575</c:v>
                </c:pt>
                <c:pt idx="50">
                  <c:v>114.1323</c:v>
                </c:pt>
                <c:pt idx="51">
                  <c:v>113.80719999999999</c:v>
                </c:pt>
                <c:pt idx="52">
                  <c:v>113.482</c:v>
                </c:pt>
                <c:pt idx="53">
                  <c:v>113.1568</c:v>
                </c:pt>
                <c:pt idx="54">
                  <c:v>112.8317</c:v>
                </c:pt>
                <c:pt idx="55">
                  <c:v>112.5065</c:v>
                </c:pt>
                <c:pt idx="56">
                  <c:v>112.1814</c:v>
                </c:pt>
                <c:pt idx="57">
                  <c:v>111.8562</c:v>
                </c:pt>
                <c:pt idx="58">
                  <c:v>111.53100000000001</c:v>
                </c:pt>
                <c:pt idx="59">
                  <c:v>111.2059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Hallitusohjelma: lisäksi vuosien 2015-2019 palkkamaltilla 5 %:n alenema suhteessa euromaihin</c:v>
                </c:pt>
              </c:strCache>
            </c:strRef>
          </c:tx>
          <c:spPr>
            <a:ln w="76200">
              <a:solidFill>
                <a:srgbClr val="92D050">
                  <a:alpha val="96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116.4084</c:v>
                </c:pt>
                <c:pt idx="43">
                  <c:v>115.7581</c:v>
                </c:pt>
                <c:pt idx="44">
                  <c:v>115.1078</c:v>
                </c:pt>
                <c:pt idx="45">
                  <c:v>114.45740000000001</c:v>
                </c:pt>
                <c:pt idx="46">
                  <c:v>113.80710000000001</c:v>
                </c:pt>
                <c:pt idx="47">
                  <c:v>113.1568</c:v>
                </c:pt>
                <c:pt idx="48">
                  <c:v>112.5064</c:v>
                </c:pt>
                <c:pt idx="49">
                  <c:v>111.8561</c:v>
                </c:pt>
                <c:pt idx="50">
                  <c:v>111.2058</c:v>
                </c:pt>
                <c:pt idx="51">
                  <c:v>110.55549999999999</c:v>
                </c:pt>
                <c:pt idx="52">
                  <c:v>109.9051</c:v>
                </c:pt>
                <c:pt idx="53">
                  <c:v>109.2548</c:v>
                </c:pt>
                <c:pt idx="54">
                  <c:v>108.6045</c:v>
                </c:pt>
                <c:pt idx="55">
                  <c:v>107.9541</c:v>
                </c:pt>
                <c:pt idx="56">
                  <c:v>107.3038</c:v>
                </c:pt>
                <c:pt idx="57">
                  <c:v>106.65349999999999</c:v>
                </c:pt>
                <c:pt idx="58">
                  <c:v>106.0031</c:v>
                </c:pt>
                <c:pt idx="59">
                  <c:v>105.3528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Hallitusohjelma: lisäksi työpaikkatason tuottavuuden parantamisella 5 %:n alenema suhteessa euromaihin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Sheet1!$F$2:$F$61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116.08329999999999</c:v>
                </c:pt>
                <c:pt idx="43">
                  <c:v>115.1078</c:v>
                </c:pt>
                <c:pt idx="44">
                  <c:v>114.1323</c:v>
                </c:pt>
                <c:pt idx="45">
                  <c:v>113.1568</c:v>
                </c:pt>
                <c:pt idx="46">
                  <c:v>112.18129999999999</c:v>
                </c:pt>
                <c:pt idx="47">
                  <c:v>111.2058</c:v>
                </c:pt>
                <c:pt idx="48">
                  <c:v>110.2303</c:v>
                </c:pt>
                <c:pt idx="49">
                  <c:v>109.2548</c:v>
                </c:pt>
                <c:pt idx="50">
                  <c:v>108.27930000000001</c:v>
                </c:pt>
                <c:pt idx="51">
                  <c:v>107.3039</c:v>
                </c:pt>
                <c:pt idx="52">
                  <c:v>106.3284</c:v>
                </c:pt>
                <c:pt idx="53">
                  <c:v>105.35290000000001</c:v>
                </c:pt>
                <c:pt idx="54">
                  <c:v>104.37739999999999</c:v>
                </c:pt>
                <c:pt idx="55">
                  <c:v>103.4019</c:v>
                </c:pt>
                <c:pt idx="56">
                  <c:v>102.4264</c:v>
                </c:pt>
                <c:pt idx="57">
                  <c:v>101.4509</c:v>
                </c:pt>
                <c:pt idx="58">
                  <c:v>100.47539999999999</c:v>
                </c:pt>
                <c:pt idx="59">
                  <c:v>99.499930000000006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720416"/>
        <c:axId val="470720808"/>
      </c:lineChart>
      <c:catAx>
        <c:axId val="4707204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7072080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70720808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0720416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590275033193029E-2"/>
          <c:y val="0.82831340186347757"/>
          <c:w val="0.96769245584734664"/>
          <c:h val="0.171686598136522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100.5</c:v>
                </c:pt>
                <c:pt idx="1">
                  <c:v>97.5</c:v>
                </c:pt>
                <c:pt idx="2">
                  <c:v>101.2</c:v>
                </c:pt>
                <c:pt idx="3">
                  <c:v>100.8</c:v>
                </c:pt>
                <c:pt idx="4">
                  <c:v>109.1</c:v>
                </c:pt>
                <c:pt idx="5">
                  <c:v>110.6</c:v>
                </c:pt>
                <c:pt idx="6">
                  <c:v>112</c:v>
                </c:pt>
                <c:pt idx="7">
                  <c:v>114</c:v>
                </c:pt>
                <c:pt idx="8">
                  <c:v>119.3</c:v>
                </c:pt>
                <c:pt idx="9">
                  <c:v>122.6</c:v>
                </c:pt>
                <c:pt idx="10">
                  <c:v>123.9</c:v>
                </c:pt>
                <c:pt idx="11">
                  <c:v>124.9</c:v>
                </c:pt>
                <c:pt idx="12">
                  <c:v>123.7</c:v>
                </c:pt>
                <c:pt idx="13">
                  <c:v>120.5</c:v>
                </c:pt>
                <c:pt idx="14">
                  <c:v>119.8</c:v>
                </c:pt>
                <c:pt idx="15">
                  <c:v>113.8</c:v>
                </c:pt>
                <c:pt idx="16">
                  <c:v>90.1</c:v>
                </c:pt>
                <c:pt idx="17">
                  <c:v>90.8</c:v>
                </c:pt>
                <c:pt idx="18">
                  <c:v>93</c:v>
                </c:pt>
                <c:pt idx="19">
                  <c:v>92.9</c:v>
                </c:pt>
                <c:pt idx="20">
                  <c:v>95</c:v>
                </c:pt>
                <c:pt idx="21">
                  <c:v>99.2</c:v>
                </c:pt>
                <c:pt idx="22">
                  <c:v>97.8</c:v>
                </c:pt>
                <c:pt idx="23">
                  <c:v>102.9</c:v>
                </c:pt>
                <c:pt idx="24">
                  <c:v>102.1</c:v>
                </c:pt>
                <c:pt idx="25">
                  <c:v>98.9</c:v>
                </c:pt>
                <c:pt idx="26">
                  <c:v>97.9</c:v>
                </c:pt>
                <c:pt idx="27">
                  <c:v>95.7</c:v>
                </c:pt>
                <c:pt idx="28">
                  <c:v>91.2</c:v>
                </c:pt>
                <c:pt idx="29">
                  <c:v>87.9</c:v>
                </c:pt>
                <c:pt idx="30">
                  <c:v>85.4</c:v>
                </c:pt>
                <c:pt idx="31">
                  <c:v>84.9</c:v>
                </c:pt>
                <c:pt idx="32">
                  <c:v>86.2</c:v>
                </c:pt>
                <c:pt idx="33">
                  <c:v>87.6</c:v>
                </c:pt>
                <c:pt idx="34">
                  <c:v>89.5</c:v>
                </c:pt>
                <c:pt idx="35">
                  <c:v>89.1</c:v>
                </c:pt>
                <c:pt idx="36">
                  <c:v>85.8</c:v>
                </c:pt>
                <c:pt idx="37">
                  <c:v>86.1</c:v>
                </c:pt>
                <c:pt idx="38">
                  <c:v>86.4</c:v>
                </c:pt>
                <c:pt idx="39">
                  <c:v>85.3</c:v>
                </c:pt>
                <c:pt idx="40">
                  <c:v>85.9</c:v>
                </c:pt>
                <c:pt idx="41">
                  <c:v>85.7</c:v>
                </c:pt>
                <c:pt idx="42">
                  <c:v>84.7</c:v>
                </c:pt>
                <c:pt idx="43">
                  <c:v>85.1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101.3046073</c:v>
                </c:pt>
                <c:pt idx="1">
                  <c:v>98.817967800000005</c:v>
                </c:pt>
                <c:pt idx="2">
                  <c:v>102.567983</c:v>
                </c:pt>
                <c:pt idx="3">
                  <c:v>97.427346470000003</c:v>
                </c:pt>
                <c:pt idx="4">
                  <c:v>105.9406723</c:v>
                </c:pt>
                <c:pt idx="5">
                  <c:v>110.3519438</c:v>
                </c:pt>
                <c:pt idx="6">
                  <c:v>110.0376914</c:v>
                </c:pt>
                <c:pt idx="7">
                  <c:v>114.4287004</c:v>
                </c:pt>
                <c:pt idx="8">
                  <c:v>116.93432730000001</c:v>
                </c:pt>
                <c:pt idx="9">
                  <c:v>119.119074</c:v>
                </c:pt>
                <c:pt idx="10">
                  <c:v>123.6221142</c:v>
                </c:pt>
                <c:pt idx="11">
                  <c:v>119.88747119999999</c:v>
                </c:pt>
                <c:pt idx="12">
                  <c:v>120.398206</c:v>
                </c:pt>
                <c:pt idx="13">
                  <c:v>118.2494853</c:v>
                </c:pt>
                <c:pt idx="14">
                  <c:v>113.94318699999999</c:v>
                </c:pt>
                <c:pt idx="15">
                  <c:v>114.02213209999999</c:v>
                </c:pt>
                <c:pt idx="16">
                  <c:v>100.13945699999999</c:v>
                </c:pt>
                <c:pt idx="17">
                  <c:v>102.8357773</c:v>
                </c:pt>
                <c:pt idx="18">
                  <c:v>102.54279579999999</c:v>
                </c:pt>
                <c:pt idx="19">
                  <c:v>105.4288605</c:v>
                </c:pt>
                <c:pt idx="20">
                  <c:v>109.6014869</c:v>
                </c:pt>
                <c:pt idx="21">
                  <c:v>112.4255435</c:v>
                </c:pt>
                <c:pt idx="22">
                  <c:v>115.54876059999999</c:v>
                </c:pt>
                <c:pt idx="23">
                  <c:v>117.81944059999999</c:v>
                </c:pt>
                <c:pt idx="24">
                  <c:v>116.02746930000001</c:v>
                </c:pt>
                <c:pt idx="25">
                  <c:v>112.5442872</c:v>
                </c:pt>
                <c:pt idx="26">
                  <c:v>110.72655930000001</c:v>
                </c:pt>
                <c:pt idx="27">
                  <c:v>108.6804118</c:v>
                </c:pt>
                <c:pt idx="28">
                  <c:v>102.5923129</c:v>
                </c:pt>
                <c:pt idx="29">
                  <c:v>98.349547279999996</c:v>
                </c:pt>
                <c:pt idx="30">
                  <c:v>99.558735150000004</c:v>
                </c:pt>
                <c:pt idx="31">
                  <c:v>100.66412579999999</c:v>
                </c:pt>
                <c:pt idx="32">
                  <c:v>101.9880496</c:v>
                </c:pt>
                <c:pt idx="33">
                  <c:v>104.5341202</c:v>
                </c:pt>
                <c:pt idx="34">
                  <c:v>109.7855699</c:v>
                </c:pt>
                <c:pt idx="35">
                  <c:v>109.1344163</c:v>
                </c:pt>
                <c:pt idx="36">
                  <c:v>106.7381432</c:v>
                </c:pt>
                <c:pt idx="37">
                  <c:v>108.4047736</c:v>
                </c:pt>
                <c:pt idx="38">
                  <c:v>108.0485757</c:v>
                </c:pt>
                <c:pt idx="39">
                  <c:v>105.6434484</c:v>
                </c:pt>
                <c:pt idx="40">
                  <c:v>107.6654207</c:v>
                </c:pt>
                <c:pt idx="41">
                  <c:v>108.9702934</c:v>
                </c:pt>
                <c:pt idx="42">
                  <c:v>106.1613636</c:v>
                </c:pt>
                <c:pt idx="43">
                  <c:v>108.9547774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101.8</c:v>
                </c:pt>
                <c:pt idx="5">
                  <c:v>102.4</c:v>
                </c:pt>
                <c:pt idx="6">
                  <c:v>104.2</c:v>
                </c:pt>
                <c:pt idx="7">
                  <c:v>105.2</c:v>
                </c:pt>
                <c:pt idx="8">
                  <c:v>110.5</c:v>
                </c:pt>
                <c:pt idx="9">
                  <c:v>110.3</c:v>
                </c:pt>
                <c:pt idx="10">
                  <c:v>112.9</c:v>
                </c:pt>
                <c:pt idx="11">
                  <c:v>114.5</c:v>
                </c:pt>
                <c:pt idx="12">
                  <c:v>114.5</c:v>
                </c:pt>
                <c:pt idx="13">
                  <c:v>115.4</c:v>
                </c:pt>
                <c:pt idx="14">
                  <c:v>116.3</c:v>
                </c:pt>
                <c:pt idx="15">
                  <c:v>117.6</c:v>
                </c:pt>
                <c:pt idx="16">
                  <c:v>118.6</c:v>
                </c:pt>
                <c:pt idx="17">
                  <c:v>123.5</c:v>
                </c:pt>
                <c:pt idx="18">
                  <c:v>124.6</c:v>
                </c:pt>
                <c:pt idx="19">
                  <c:v>121.9</c:v>
                </c:pt>
                <c:pt idx="20">
                  <c:v>121.4</c:v>
                </c:pt>
                <c:pt idx="21">
                  <c:v>119.9</c:v>
                </c:pt>
                <c:pt idx="22">
                  <c:v>121.4</c:v>
                </c:pt>
                <c:pt idx="23">
                  <c:v>123.2</c:v>
                </c:pt>
                <c:pt idx="24">
                  <c:v>124.1</c:v>
                </c:pt>
                <c:pt idx="25">
                  <c:v>123.5</c:v>
                </c:pt>
                <c:pt idx="26">
                  <c:v>124.1</c:v>
                </c:pt>
                <c:pt idx="27">
                  <c:v>126.2</c:v>
                </c:pt>
                <c:pt idx="28">
                  <c:v>128.69999999999999</c:v>
                </c:pt>
                <c:pt idx="29">
                  <c:v>127.7</c:v>
                </c:pt>
                <c:pt idx="30">
                  <c:v>128.69999999999999</c:v>
                </c:pt>
                <c:pt idx="31">
                  <c:v>130.19999999999999</c:v>
                </c:pt>
                <c:pt idx="32">
                  <c:v>129.69999999999999</c:v>
                </c:pt>
                <c:pt idx="33">
                  <c:v>131.5</c:v>
                </c:pt>
                <c:pt idx="34">
                  <c:v>131</c:v>
                </c:pt>
                <c:pt idx="35">
                  <c:v>129.5</c:v>
                </c:pt>
                <c:pt idx="36">
                  <c:v>131.1</c:v>
                </c:pt>
                <c:pt idx="37">
                  <c:v>134.5</c:v>
                </c:pt>
                <c:pt idx="38">
                  <c:v>132.6</c:v>
                </c:pt>
                <c:pt idx="39">
                  <c:v>132.80000000000001</c:v>
                </c:pt>
                <c:pt idx="40">
                  <c:v>135.4</c:v>
                </c:pt>
                <c:pt idx="41">
                  <c:v>134.9</c:v>
                </c:pt>
                <c:pt idx="42">
                  <c:v>135.9</c:v>
                </c:pt>
                <c:pt idx="43">
                  <c:v>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722376"/>
        <c:axId val="470722768"/>
      </c:lineChart>
      <c:catAx>
        <c:axId val="4707223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0722768"/>
        <c:crosses val="autoZero"/>
        <c:auto val="1"/>
        <c:lblAlgn val="ctr"/>
        <c:lblOffset val="100"/>
        <c:tickMarkSkip val="4"/>
        <c:noMultiLvlLbl val="0"/>
      </c:catAx>
      <c:valAx>
        <c:axId val="470722768"/>
        <c:scaling>
          <c:orientation val="minMax"/>
          <c:max val="14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0722376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100</c:v>
                </c:pt>
                <c:pt idx="1">
                  <c:v>103.4</c:v>
                </c:pt>
                <c:pt idx="2">
                  <c:v>102.5</c:v>
                </c:pt>
                <c:pt idx="3">
                  <c:v>109.4</c:v>
                </c:pt>
                <c:pt idx="4">
                  <c:v>102.2</c:v>
                </c:pt>
                <c:pt idx="5">
                  <c:v>101.4</c:v>
                </c:pt>
                <c:pt idx="6">
                  <c:v>103.2</c:v>
                </c:pt>
                <c:pt idx="7">
                  <c:v>102.3</c:v>
                </c:pt>
                <c:pt idx="8">
                  <c:v>105.9</c:v>
                </c:pt>
                <c:pt idx="9">
                  <c:v>102.8</c:v>
                </c:pt>
                <c:pt idx="10">
                  <c:v>102.9</c:v>
                </c:pt>
                <c:pt idx="11">
                  <c:v>106.6</c:v>
                </c:pt>
                <c:pt idx="12">
                  <c:v>103.5</c:v>
                </c:pt>
                <c:pt idx="13">
                  <c:v>104</c:v>
                </c:pt>
                <c:pt idx="14">
                  <c:v>107.7</c:v>
                </c:pt>
                <c:pt idx="15">
                  <c:v>99.1</c:v>
                </c:pt>
                <c:pt idx="16">
                  <c:v>102.9</c:v>
                </c:pt>
                <c:pt idx="17">
                  <c:v>108.8</c:v>
                </c:pt>
                <c:pt idx="18">
                  <c:v>112.8</c:v>
                </c:pt>
                <c:pt idx="19">
                  <c:v>109.2</c:v>
                </c:pt>
                <c:pt idx="20">
                  <c:v>114.6</c:v>
                </c:pt>
                <c:pt idx="21">
                  <c:v>113</c:v>
                </c:pt>
                <c:pt idx="22">
                  <c:v>111.4</c:v>
                </c:pt>
                <c:pt idx="23">
                  <c:v>110.3</c:v>
                </c:pt>
                <c:pt idx="24">
                  <c:v>114.8</c:v>
                </c:pt>
                <c:pt idx="25">
                  <c:v>116.6</c:v>
                </c:pt>
                <c:pt idx="26">
                  <c:v>120.1</c:v>
                </c:pt>
                <c:pt idx="27">
                  <c:v>121.1</c:v>
                </c:pt>
                <c:pt idx="28">
                  <c:v>130.80000000000001</c:v>
                </c:pt>
                <c:pt idx="29">
                  <c:v>133.69999999999999</c:v>
                </c:pt>
                <c:pt idx="30">
                  <c:v>133.80000000000001</c:v>
                </c:pt>
                <c:pt idx="31">
                  <c:v>128.80000000000001</c:v>
                </c:pt>
                <c:pt idx="32">
                  <c:v>126.9</c:v>
                </c:pt>
                <c:pt idx="33">
                  <c:v>125.6</c:v>
                </c:pt>
                <c:pt idx="34">
                  <c:v>118.5</c:v>
                </c:pt>
                <c:pt idx="35">
                  <c:v>118.6</c:v>
                </c:pt>
                <c:pt idx="36">
                  <c:v>121.9</c:v>
                </c:pt>
                <c:pt idx="37">
                  <c:v>121.2</c:v>
                </c:pt>
                <c:pt idx="38">
                  <c:v>120.6</c:v>
                </c:pt>
                <c:pt idx="39">
                  <c:v>122.7</c:v>
                </c:pt>
                <c:pt idx="40" formatCode="General">
                  <c:v>121.2</c:v>
                </c:pt>
                <c:pt idx="41" formatCode="General">
                  <c:v>118.5</c:v>
                </c:pt>
                <c:pt idx="42" formatCode="General">
                  <c:v>123.9</c:v>
                </c:pt>
                <c:pt idx="43" formatCode="General">
                  <c:v>119.6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</c:v>
                </c:pt>
                <c:pt idx="1">
                  <c:v>104.8</c:v>
                </c:pt>
                <c:pt idx="2">
                  <c:v>104.2</c:v>
                </c:pt>
                <c:pt idx="3">
                  <c:v>111.3</c:v>
                </c:pt>
                <c:pt idx="4">
                  <c:v>109</c:v>
                </c:pt>
                <c:pt idx="5">
                  <c:v>106.8</c:v>
                </c:pt>
                <c:pt idx="6">
                  <c:v>107.9</c:v>
                </c:pt>
                <c:pt idx="7">
                  <c:v>103.6</c:v>
                </c:pt>
                <c:pt idx="8">
                  <c:v>106.9</c:v>
                </c:pt>
                <c:pt idx="9">
                  <c:v>104.4</c:v>
                </c:pt>
                <c:pt idx="10">
                  <c:v>100.1</c:v>
                </c:pt>
                <c:pt idx="11">
                  <c:v>106.4</c:v>
                </c:pt>
                <c:pt idx="12">
                  <c:v>103.6</c:v>
                </c:pt>
                <c:pt idx="13">
                  <c:v>101.7</c:v>
                </c:pt>
                <c:pt idx="14">
                  <c:v>106.3</c:v>
                </c:pt>
                <c:pt idx="15">
                  <c:v>100.6</c:v>
                </c:pt>
                <c:pt idx="16">
                  <c:v>110.8</c:v>
                </c:pt>
                <c:pt idx="17">
                  <c:v>109.8</c:v>
                </c:pt>
                <c:pt idx="18">
                  <c:v>108.8</c:v>
                </c:pt>
                <c:pt idx="19">
                  <c:v>103.3</c:v>
                </c:pt>
                <c:pt idx="20">
                  <c:v>116.7</c:v>
                </c:pt>
                <c:pt idx="21">
                  <c:v>115</c:v>
                </c:pt>
                <c:pt idx="22">
                  <c:v>112.6</c:v>
                </c:pt>
                <c:pt idx="23">
                  <c:v>115.7</c:v>
                </c:pt>
                <c:pt idx="24">
                  <c:v>120</c:v>
                </c:pt>
                <c:pt idx="25">
                  <c:v>118.2</c:v>
                </c:pt>
                <c:pt idx="26">
                  <c:v>120.2</c:v>
                </c:pt>
                <c:pt idx="27">
                  <c:v>121.9</c:v>
                </c:pt>
                <c:pt idx="28">
                  <c:v>124.6</c:v>
                </c:pt>
                <c:pt idx="29">
                  <c:v>129.69999999999999</c:v>
                </c:pt>
                <c:pt idx="30">
                  <c:v>129.69999999999999</c:v>
                </c:pt>
                <c:pt idx="31">
                  <c:v>126</c:v>
                </c:pt>
                <c:pt idx="32">
                  <c:v>130.19999999999999</c:v>
                </c:pt>
                <c:pt idx="33">
                  <c:v>121.3</c:v>
                </c:pt>
                <c:pt idx="34">
                  <c:v>119.3</c:v>
                </c:pt>
                <c:pt idx="35">
                  <c:v>118.1</c:v>
                </c:pt>
                <c:pt idx="36">
                  <c:v>120.5</c:v>
                </c:pt>
                <c:pt idx="37">
                  <c:v>122.3</c:v>
                </c:pt>
                <c:pt idx="38">
                  <c:v>116.9</c:v>
                </c:pt>
                <c:pt idx="39">
                  <c:v>123.5</c:v>
                </c:pt>
                <c:pt idx="40" formatCode="General">
                  <c:v>122.8</c:v>
                </c:pt>
                <c:pt idx="41" formatCode="General">
                  <c:v>123.3</c:v>
                </c:pt>
                <c:pt idx="42" formatCode="General">
                  <c:v>128</c:v>
                </c:pt>
                <c:pt idx="43" formatCode="General">
                  <c:v>127.9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723552"/>
        <c:axId val="471239632"/>
      </c:lineChart>
      <c:catAx>
        <c:axId val="4707235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4712396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1239632"/>
        <c:scaling>
          <c:orientation val="minMax"/>
          <c:max val="140"/>
          <c:min val="9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470723552"/>
        <c:crosses val="autoZero"/>
        <c:crossBetween val="between"/>
        <c:majorUnit val="5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200" b="1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71240416"/>
        <c:axId val="47124080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240416"/>
        <c:axId val="471240808"/>
      </c:lineChart>
      <c:catAx>
        <c:axId val="47124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240808"/>
        <c:crosses val="autoZero"/>
        <c:auto val="1"/>
        <c:lblAlgn val="ctr"/>
        <c:lblOffset val="100"/>
        <c:noMultiLvlLbl val="0"/>
      </c:catAx>
      <c:valAx>
        <c:axId val="47124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2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5201336"/>
        <c:axId val="465201728"/>
      </c:barChart>
      <c:catAx>
        <c:axId val="465201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5201728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65201728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65201336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71241592"/>
        <c:axId val="471241984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241592"/>
        <c:axId val="471241984"/>
      </c:lineChart>
      <c:catAx>
        <c:axId val="471241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241984"/>
        <c:crosses val="autoZero"/>
        <c:auto val="1"/>
        <c:lblAlgn val="ctr"/>
        <c:lblOffset val="100"/>
        <c:noMultiLvlLbl val="0"/>
      </c:catAx>
      <c:valAx>
        <c:axId val="4712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24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471242768"/>
        <c:axId val="471243160"/>
      </c:barChart>
      <c:catAx>
        <c:axId val="47124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243160"/>
        <c:crosses val="autoZero"/>
        <c:auto val="1"/>
        <c:lblAlgn val="ctr"/>
        <c:lblOffset val="100"/>
        <c:noMultiLvlLbl val="0"/>
      </c:catAx>
      <c:valAx>
        <c:axId val="47124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2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629160"/>
        <c:axId val="471629552"/>
      </c:barChart>
      <c:catAx>
        <c:axId val="47162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629552"/>
        <c:crosses val="autoZero"/>
        <c:auto val="1"/>
        <c:lblAlgn val="ctr"/>
        <c:lblOffset val="100"/>
        <c:noMultiLvlLbl val="0"/>
      </c:catAx>
      <c:valAx>
        <c:axId val="471629552"/>
        <c:scaling>
          <c:orientation val="minMax"/>
          <c:max val="2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629160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630336"/>
        <c:axId val="471630728"/>
      </c:barChart>
      <c:catAx>
        <c:axId val="4716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630728"/>
        <c:crosses val="autoZero"/>
        <c:auto val="1"/>
        <c:lblAlgn val="ctr"/>
        <c:lblOffset val="100"/>
        <c:noMultiLvlLbl val="0"/>
      </c:catAx>
      <c:valAx>
        <c:axId val="471630728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6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Sveitsi*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Australia*</c:v>
                </c:pt>
                <c:pt idx="9">
                  <c:v>Alankomaat</c:v>
                </c:pt>
                <c:pt idx="10">
                  <c:v>Itävalta</c:v>
                </c:pt>
                <c:pt idx="11">
                  <c:v>Irlanti</c:v>
                </c:pt>
                <c:pt idx="12">
                  <c:v>Luxemburg</c:v>
                </c:pt>
                <c:pt idx="13">
                  <c:v>Italia</c:v>
                </c:pt>
                <c:pt idx="14">
                  <c:v>USA *</c:v>
                </c:pt>
                <c:pt idx="15">
                  <c:v>Kanada*</c:v>
                </c:pt>
                <c:pt idx="16">
                  <c:v>Espanja</c:v>
                </c:pt>
                <c:pt idx="17">
                  <c:v>Iso-Britannia</c:v>
                </c:pt>
                <c:pt idx="18">
                  <c:v>Japani*</c:v>
                </c:pt>
                <c:pt idx="19">
                  <c:v>Uusi Seelanti*</c:v>
                </c:pt>
                <c:pt idx="20">
                  <c:v>Singapore*</c:v>
                </c:pt>
                <c:pt idx="21">
                  <c:v>Israel*</c:v>
                </c:pt>
                <c:pt idx="22">
                  <c:v>Etelä-Korea*</c:v>
                </c:pt>
                <c:pt idx="23">
                  <c:v>Slovenia</c:v>
                </c:pt>
                <c:pt idx="24">
                  <c:v>Kreikka</c:v>
                </c:pt>
                <c:pt idx="25">
                  <c:v>Argentiina*</c:v>
                </c:pt>
                <c:pt idx="26">
                  <c:v>Cypros</c:v>
                </c:pt>
                <c:pt idx="27">
                  <c:v>Malta</c:v>
                </c:pt>
                <c:pt idx="28">
                  <c:v>Portugali</c:v>
                </c:pt>
                <c:pt idx="29">
                  <c:v>Slovakia</c:v>
                </c:pt>
                <c:pt idx="30">
                  <c:v>Viro</c:v>
                </c:pt>
                <c:pt idx="31">
                  <c:v>Tšekin tasavalta</c:v>
                </c:pt>
                <c:pt idx="32">
                  <c:v>Puola</c:v>
                </c:pt>
                <c:pt idx="33">
                  <c:v>Brasilia*</c:v>
                </c:pt>
                <c:pt idx="34">
                  <c:v>Unkari</c:v>
                </c:pt>
                <c:pt idx="35">
                  <c:v>Taiwan*</c:v>
                </c:pt>
                <c:pt idx="36">
                  <c:v>Liettua</c:v>
                </c:pt>
                <c:pt idx="37">
                  <c:v>Latvia</c:v>
                </c:pt>
                <c:pt idx="38">
                  <c:v>Meksiko*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Filippiinit*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63.8</c:v>
                </c:pt>
                <c:pt idx="1">
                  <c:v>47.4</c:v>
                </c:pt>
                <c:pt idx="2">
                  <c:v>44.1</c:v>
                </c:pt>
                <c:pt idx="3">
                  <c:v>42.1</c:v>
                </c:pt>
                <c:pt idx="4">
                  <c:v>41.8</c:v>
                </c:pt>
                <c:pt idx="5">
                  <c:v>37.1</c:v>
                </c:pt>
                <c:pt idx="6">
                  <c:v>37</c:v>
                </c:pt>
                <c:pt idx="7">
                  <c:v>35.9</c:v>
                </c:pt>
                <c:pt idx="8">
                  <c:v>35.299999999999997</c:v>
                </c:pt>
                <c:pt idx="9">
                  <c:v>35.200000000000003</c:v>
                </c:pt>
                <c:pt idx="10">
                  <c:v>34.9</c:v>
                </c:pt>
                <c:pt idx="11">
                  <c:v>32.1</c:v>
                </c:pt>
                <c:pt idx="12">
                  <c:v>32</c:v>
                </c:pt>
                <c:pt idx="13">
                  <c:v>28</c:v>
                </c:pt>
                <c:pt idx="14">
                  <c:v>27.3</c:v>
                </c:pt>
                <c:pt idx="15">
                  <c:v>27.2</c:v>
                </c:pt>
                <c:pt idx="16">
                  <c:v>23.5</c:v>
                </c:pt>
                <c:pt idx="17">
                  <c:v>22.6</c:v>
                </c:pt>
                <c:pt idx="18">
                  <c:v>21.8</c:v>
                </c:pt>
                <c:pt idx="19">
                  <c:v>19.399999999999999</c:v>
                </c:pt>
                <c:pt idx="20">
                  <c:v>18</c:v>
                </c:pt>
                <c:pt idx="21">
                  <c:v>16.7</c:v>
                </c:pt>
                <c:pt idx="22">
                  <c:v>16.5</c:v>
                </c:pt>
                <c:pt idx="23">
                  <c:v>15.8</c:v>
                </c:pt>
                <c:pt idx="24">
                  <c:v>15.6</c:v>
                </c:pt>
                <c:pt idx="25">
                  <c:v>15</c:v>
                </c:pt>
                <c:pt idx="26">
                  <c:v>14.8</c:v>
                </c:pt>
                <c:pt idx="27">
                  <c:v>11.8</c:v>
                </c:pt>
                <c:pt idx="28">
                  <c:v>10.7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8.4</c:v>
                </c:pt>
                <c:pt idx="33">
                  <c:v>8</c:v>
                </c:pt>
                <c:pt idx="34">
                  <c:v>7.7</c:v>
                </c:pt>
                <c:pt idx="35">
                  <c:v>7</c:v>
                </c:pt>
                <c:pt idx="36">
                  <c:v>6.3</c:v>
                </c:pt>
                <c:pt idx="37">
                  <c:v>6.2</c:v>
                </c:pt>
                <c:pt idx="38">
                  <c:v>5.0999999999999996</c:v>
                </c:pt>
                <c:pt idx="39">
                  <c:v>4.7</c:v>
                </c:pt>
                <c:pt idx="40">
                  <c:v>3.6</c:v>
                </c:pt>
                <c:pt idx="4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631512"/>
        <c:axId val="471631904"/>
      </c:barChart>
      <c:catAx>
        <c:axId val="471631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471631904"/>
        <c:crosses val="autoZero"/>
        <c:auto val="1"/>
        <c:lblAlgn val="ctr"/>
        <c:lblOffset val="100"/>
        <c:noMultiLvlLbl val="0"/>
      </c:catAx>
      <c:valAx>
        <c:axId val="471631904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5897119525612256E-2"/>
              <c:y val="0.95258846493865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7163151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Taul1!$A$2:$A$31</c:f>
              <c:strCache>
                <c:ptCount val="30"/>
                <c:pt idx="0">
                  <c:v>Suomi</c:v>
                </c:pt>
                <c:pt idx="1">
                  <c:v>Italia</c:v>
                </c:pt>
                <c:pt idx="2">
                  <c:v>Ranska</c:v>
                </c:pt>
                <c:pt idx="3">
                  <c:v>Irlanti</c:v>
                </c:pt>
                <c:pt idx="4">
                  <c:v>Ruotsi</c:v>
                </c:pt>
                <c:pt idx="5">
                  <c:v>Norja</c:v>
                </c:pt>
                <c:pt idx="6">
                  <c:v>Belgia</c:v>
                </c:pt>
                <c:pt idx="7">
                  <c:v>Tanska</c:v>
                </c:pt>
                <c:pt idx="8">
                  <c:v>Espanja</c:v>
                </c:pt>
                <c:pt idx="9">
                  <c:v>Kypros</c:v>
                </c:pt>
                <c:pt idx="10">
                  <c:v>Liettua</c:v>
                </c:pt>
                <c:pt idx="11">
                  <c:v>Kreikka</c:v>
                </c:pt>
                <c:pt idx="12">
                  <c:v>Malta</c:v>
                </c:pt>
                <c:pt idx="13">
                  <c:v>Kroatia</c:v>
                </c:pt>
                <c:pt idx="14">
                  <c:v>Latvia</c:v>
                </c:pt>
                <c:pt idx="15">
                  <c:v>Slovakia</c:v>
                </c:pt>
                <c:pt idx="16">
                  <c:v>EU28</c:v>
                </c:pt>
                <c:pt idx="17">
                  <c:v>Viro</c:v>
                </c:pt>
                <c:pt idx="18">
                  <c:v>Itävalta</c:v>
                </c:pt>
                <c:pt idx="19">
                  <c:v>Hollanti</c:v>
                </c:pt>
                <c:pt idx="20">
                  <c:v>Bulgaria</c:v>
                </c:pt>
                <c:pt idx="21">
                  <c:v>Puola</c:v>
                </c:pt>
                <c:pt idx="22">
                  <c:v>Tsekki</c:v>
                </c:pt>
                <c:pt idx="23">
                  <c:v>Unkari</c:v>
                </c:pt>
                <c:pt idx="24">
                  <c:v>Slovenia</c:v>
                </c:pt>
                <c:pt idx="25">
                  <c:v>Saksa</c:v>
                </c:pt>
                <c:pt idx="26">
                  <c:v>Portugali</c:v>
                </c:pt>
                <c:pt idx="27">
                  <c:v>Romania</c:v>
                </c:pt>
                <c:pt idx="28">
                  <c:v>Iso-Britannia</c:v>
                </c:pt>
                <c:pt idx="29">
                  <c:v>Luxemburg</c:v>
                </c:pt>
              </c:strCache>
            </c:strRef>
          </c:cat>
          <c:val>
            <c:numRef>
              <c:f>Taul1!$B$2:$B$31</c:f>
              <c:numCache>
                <c:formatCode>General</c:formatCode>
                <c:ptCount val="30"/>
                <c:pt idx="0">
                  <c:v>37.4</c:v>
                </c:pt>
                <c:pt idx="1">
                  <c:v>37.6</c:v>
                </c:pt>
                <c:pt idx="2">
                  <c:v>38</c:v>
                </c:pt>
                <c:pt idx="3">
                  <c:v>38.1</c:v>
                </c:pt>
                <c:pt idx="4">
                  <c:v>38.4</c:v>
                </c:pt>
                <c:pt idx="5">
                  <c:v>38.4</c:v>
                </c:pt>
                <c:pt idx="6">
                  <c:v>38.5</c:v>
                </c:pt>
                <c:pt idx="7">
                  <c:v>38.5</c:v>
                </c:pt>
                <c:pt idx="8">
                  <c:v>38.9</c:v>
                </c:pt>
                <c:pt idx="9">
                  <c:v>39</c:v>
                </c:pt>
                <c:pt idx="10">
                  <c:v>39.1</c:v>
                </c:pt>
                <c:pt idx="11">
                  <c:v>39.299999999999997</c:v>
                </c:pt>
                <c:pt idx="12">
                  <c:v>39.299999999999997</c:v>
                </c:pt>
                <c:pt idx="13">
                  <c:v>39.4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39.700000000000003</c:v>
                </c:pt>
                <c:pt idx="18">
                  <c:v>39.799999999999997</c:v>
                </c:pt>
                <c:pt idx="19">
                  <c:v>39.9</c:v>
                </c:pt>
                <c:pt idx="20">
                  <c:v>40.1</c:v>
                </c:pt>
                <c:pt idx="21">
                  <c:v>40.1</c:v>
                </c:pt>
                <c:pt idx="22">
                  <c:v>40.200000000000003</c:v>
                </c:pt>
                <c:pt idx="23">
                  <c:v>40.200000000000003</c:v>
                </c:pt>
                <c:pt idx="24">
                  <c:v>40.299999999999997</c:v>
                </c:pt>
                <c:pt idx="25">
                  <c:v>40.299999999999997</c:v>
                </c:pt>
                <c:pt idx="26">
                  <c:v>40.4</c:v>
                </c:pt>
                <c:pt idx="27">
                  <c:v>40.700000000000003</c:v>
                </c:pt>
                <c:pt idx="28">
                  <c:v>40.9</c:v>
                </c:pt>
                <c:pt idx="29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55195120"/>
        <c:axId val="455195512"/>
      </c:barChart>
      <c:catAx>
        <c:axId val="4551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5195512"/>
        <c:crosses val="autoZero"/>
        <c:auto val="1"/>
        <c:lblAlgn val="ctr"/>
        <c:lblOffset val="100"/>
        <c:noMultiLvlLbl val="0"/>
      </c:catAx>
      <c:valAx>
        <c:axId val="455195512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519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196296"/>
        <c:axId val="455196688"/>
      </c:scatterChart>
      <c:valAx>
        <c:axId val="45519629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55196688"/>
        <c:crosses val="autoZero"/>
        <c:crossBetween val="midCat"/>
      </c:valAx>
      <c:valAx>
        <c:axId val="455196688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55196296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197080"/>
        <c:axId val="455197472"/>
      </c:scatterChart>
      <c:valAx>
        <c:axId val="45519708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55197472"/>
        <c:crosses val="autoZero"/>
        <c:crossBetween val="midCat"/>
      </c:valAx>
      <c:valAx>
        <c:axId val="455197472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5197080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283899.99999999994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281773.79430492065</c:v>
                </c:pt>
                <c:pt idx="18">
                  <c:v>278362.57139701926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  <c:pt idx="17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55198256"/>
        <c:axId val="455198648"/>
      </c:barChart>
      <c:catAx>
        <c:axId val="45519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5198648"/>
        <c:crosses val="autoZero"/>
        <c:auto val="1"/>
        <c:lblAlgn val="ctr"/>
        <c:lblOffset val="100"/>
        <c:noMultiLvlLbl val="0"/>
      </c:catAx>
      <c:valAx>
        <c:axId val="4551986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5198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40522.074491996682</c:v>
                </c:pt>
                <c:pt idx="18">
                  <c:v>37359.798791080852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121031.3012594771</c:v>
                </c:pt>
                <c:pt idx="18">
                  <c:v>119680.0001098786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Taul1!$D$2:$D$20</c:f>
              <c:numCache>
                <c:formatCode>#,##0</c:formatCode>
                <c:ptCount val="19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15096.167284981464</c:v>
                </c:pt>
                <c:pt idx="18">
                  <c:v>14985.987705032865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Taul1!$E$2:$E$20</c:f>
              <c:numCache>
                <c:formatCode>#,##0</c:formatCode>
                <c:ptCount val="19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47250.165123258434</c:v>
                </c:pt>
                <c:pt idx="18">
                  <c:v>48231.02879467103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Taul1!$F$2:$F$20</c:f>
              <c:numCache>
                <c:formatCode>#,##0</c:formatCode>
                <c:ptCount val="19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57874.086145206966</c:v>
                </c:pt>
                <c:pt idx="18">
                  <c:v>58105.755996355925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899008"/>
        <c:axId val="471899400"/>
      </c:barChart>
      <c:catAx>
        <c:axId val="47189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899400"/>
        <c:crosses val="autoZero"/>
        <c:auto val="1"/>
        <c:lblAlgn val="ctr"/>
        <c:lblOffset val="100"/>
        <c:noMultiLvlLbl val="0"/>
      </c:catAx>
      <c:valAx>
        <c:axId val="4718994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89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259534714859603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1.7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1.8</c:v>
                </c:pt>
                <c:pt idx="1">
                  <c:v>1.9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-3.9</c:v>
                </c:pt>
                <c:pt idx="1">
                  <c:v>-0.1</c:v>
                </c:pt>
                <c:pt idx="2">
                  <c:v>1.5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2.5</c:v>
                </c:pt>
                <c:pt idx="1">
                  <c:v>2.6</c:v>
                </c:pt>
                <c:pt idx="2">
                  <c:v>2.5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-2.8</c:v>
                </c:pt>
                <c:pt idx="1">
                  <c:v>-1</c:v>
                </c:pt>
                <c:pt idx="2">
                  <c:v>1.2</c:v>
                </c:pt>
                <c:pt idx="3">
                  <c:v>2</c:v>
                </c:pt>
                <c:pt idx="4">
                  <c:v>2.5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6.8</c:v>
                </c:pt>
                <c:pt idx="1">
                  <c:v>6.5</c:v>
                </c:pt>
                <c:pt idx="2">
                  <c:v>6.3</c:v>
                </c:pt>
                <c:pt idx="3">
                  <c:v>6.2</c:v>
                </c:pt>
                <c:pt idx="4">
                  <c:v>6</c:v>
                </c:pt>
                <c:pt idx="5">
                  <c:v>6</c:v>
                </c:pt>
                <c:pt idx="6">
                  <c:v>5.6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7.5</c:v>
                </c:pt>
                <c:pt idx="1">
                  <c:v>7.8</c:v>
                </c:pt>
                <c:pt idx="2">
                  <c:v>7.9</c:v>
                </c:pt>
                <c:pt idx="3">
                  <c:v>7.6</c:v>
                </c:pt>
                <c:pt idx="4">
                  <c:v>7.7</c:v>
                </c:pt>
                <c:pt idx="5">
                  <c:v>7.7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2827624"/>
        <c:axId val="462828016"/>
      </c:barChart>
      <c:catAx>
        <c:axId val="462827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462828016"/>
        <c:crosses val="autoZero"/>
        <c:auto val="1"/>
        <c:lblAlgn val="ctr"/>
        <c:lblOffset val="100"/>
        <c:tickLblSkip val="1"/>
        <c:noMultiLvlLbl val="0"/>
      </c:catAx>
      <c:valAx>
        <c:axId val="462828016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2827624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  <c:pt idx="17">
                  <c:v>95444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  <c:pt idx="17">
                  <c:v>117860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  <c:pt idx="17">
                  <c:v>18890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  <c:pt idx="17">
                  <c:v>5914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  <c:pt idx="17">
                  <c:v>13698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900184"/>
        <c:axId val="471900576"/>
      </c:barChart>
      <c:catAx>
        <c:axId val="471900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0576"/>
        <c:crosses val="autoZero"/>
        <c:auto val="1"/>
        <c:lblAlgn val="ctr"/>
        <c:lblOffset val="100"/>
        <c:noMultiLvlLbl val="0"/>
      </c:catAx>
      <c:valAx>
        <c:axId val="4719005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0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  <c:pt idx="17">
                  <c:v>68647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  <c:pt idx="17">
                  <c:v>37173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  <c:pt idx="17">
                  <c:v>23691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  <c:pt idx="17">
                  <c:v>86785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  <c:pt idx="17">
                  <c:v>8677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2F20EC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  <c:pt idx="17">
                  <c:v>26833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901360"/>
        <c:axId val="471901752"/>
      </c:barChart>
      <c:catAx>
        <c:axId val="47190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1752"/>
        <c:crosses val="autoZero"/>
        <c:auto val="1"/>
        <c:lblAlgn val="ctr"/>
        <c:lblOffset val="100"/>
        <c:noMultiLvlLbl val="0"/>
      </c:catAx>
      <c:valAx>
        <c:axId val="47190175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  <c:pt idx="17">
                  <c:v>92338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  <c:pt idx="17">
                  <c:v>150791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  <c:pt idx="17">
                  <c:v>8677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902536"/>
        <c:axId val="471902928"/>
      </c:barChart>
      <c:catAx>
        <c:axId val="47190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2928"/>
        <c:crosses val="autoZero"/>
        <c:auto val="1"/>
        <c:lblAlgn val="ctr"/>
        <c:lblOffset val="100"/>
        <c:noMultiLvlLbl val="0"/>
      </c:catAx>
      <c:valAx>
        <c:axId val="47190292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2536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2015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Puola</c:v>
                </c:pt>
                <c:pt idx="7">
                  <c:v>Brasilia</c:v>
                </c:pt>
                <c:pt idx="8">
                  <c:v>Iso-Britannia</c:v>
                </c:pt>
                <c:pt idx="9">
                  <c:v>Ranska</c:v>
                </c:pt>
                <c:pt idx="10">
                  <c:v>Vietnam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37869</c:v>
                </c:pt>
                <c:pt idx="1">
                  <c:v>25818</c:v>
                </c:pt>
                <c:pt idx="2">
                  <c:v>20837</c:v>
                </c:pt>
                <c:pt idx="3">
                  <c:v>16919</c:v>
                </c:pt>
                <c:pt idx="4">
                  <c:v>15639</c:v>
                </c:pt>
                <c:pt idx="5">
                  <c:v>14215</c:v>
                </c:pt>
                <c:pt idx="6">
                  <c:v>12763</c:v>
                </c:pt>
                <c:pt idx="7">
                  <c:v>8016</c:v>
                </c:pt>
                <c:pt idx="8">
                  <c:v>6540</c:v>
                </c:pt>
                <c:pt idx="9">
                  <c:v>6009</c:v>
                </c:pt>
                <c:pt idx="10">
                  <c:v>5552</c:v>
                </c:pt>
                <c:pt idx="11">
                  <c:v>5550</c:v>
                </c:pt>
                <c:pt idx="12">
                  <c:v>4505</c:v>
                </c:pt>
                <c:pt idx="13">
                  <c:v>71574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40522.074491996682</c:v>
                </c:pt>
                <c:pt idx="18">
                  <c:v>37359.798791080852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  <c:pt idx="17">
                  <c:v>95444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71904104"/>
        <c:axId val="471904496"/>
      </c:barChart>
      <c:catAx>
        <c:axId val="47190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4496"/>
        <c:crosses val="autoZero"/>
        <c:auto val="1"/>
        <c:lblAlgn val="ctr"/>
        <c:lblOffset val="100"/>
        <c:noMultiLvlLbl val="0"/>
      </c:catAx>
      <c:valAx>
        <c:axId val="47190449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4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  <c:pt idx="17">
                  <c:v>11057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  <c:pt idx="17">
                  <c:v>17710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  <c:pt idx="17">
                  <c:v>3900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  <c:pt idx="17">
                  <c:v>42699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  <c:pt idx="17">
                  <c:v>2332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  <c:pt idx="17">
                  <c:v>17746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905280"/>
        <c:axId val="471905672"/>
      </c:barChart>
      <c:catAx>
        <c:axId val="471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5672"/>
        <c:crosses val="autoZero"/>
        <c:auto val="1"/>
        <c:lblAlgn val="ctr"/>
        <c:lblOffset val="100"/>
        <c:noMultiLvlLbl val="0"/>
      </c:catAx>
      <c:valAx>
        <c:axId val="4719056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90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121031.3012594771</c:v>
                </c:pt>
                <c:pt idx="18">
                  <c:v>119680.0001098786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  <c:pt idx="17">
                  <c:v>117860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73112408"/>
        <c:axId val="473112800"/>
      </c:barChart>
      <c:catAx>
        <c:axId val="47311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2800"/>
        <c:crosses val="autoZero"/>
        <c:auto val="1"/>
        <c:lblAlgn val="ctr"/>
        <c:lblOffset val="100"/>
        <c:noMultiLvlLbl val="0"/>
      </c:catAx>
      <c:valAx>
        <c:axId val="4731128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tx1"/>
                </a:solidFill>
              </a:defRPr>
            </a:pPr>
            <a:endParaRPr lang="fi-FI"/>
          </a:p>
        </c:txPr>
        <c:crossAx val="473112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  <c:pt idx="17">
                  <c:v>40586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  <c:pt idx="17">
                  <c:v>11848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  <c:pt idx="17">
                  <c:v>16212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  <c:pt idx="17">
                  <c:v>37090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  <c:pt idx="17">
                  <c:v>5959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  <c:pt idx="17">
                  <c:v>6165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3113584"/>
        <c:axId val="473113976"/>
      </c:barChart>
      <c:catAx>
        <c:axId val="47311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accent2"/>
                </a:solidFill>
              </a:defRPr>
            </a:pPr>
            <a:endParaRPr lang="fi-FI"/>
          </a:p>
        </c:txPr>
        <c:crossAx val="473113976"/>
        <c:crosses val="autoZero"/>
        <c:auto val="1"/>
        <c:lblAlgn val="ctr"/>
        <c:lblOffset val="100"/>
        <c:noMultiLvlLbl val="0"/>
      </c:catAx>
      <c:valAx>
        <c:axId val="4731139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GB" sz="1200" b="1" kern="1200" spc="-4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pPr>
            <a:endParaRPr lang="fi-FI"/>
          </a:p>
        </c:txPr>
        <c:crossAx val="473113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 baseline="0">
              <a:solidFill>
                <a:schemeClr val="accent2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15096.167284981464</c:v>
                </c:pt>
                <c:pt idx="18">
                  <c:v>14985.987705032865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  <c:pt idx="17">
                  <c:v>18890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73114760"/>
        <c:axId val="473115152"/>
      </c:barChart>
      <c:catAx>
        <c:axId val="47311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5152"/>
        <c:crosses val="autoZero"/>
        <c:auto val="1"/>
        <c:lblAlgn val="ctr"/>
        <c:lblOffset val="100"/>
        <c:noMultiLvlLbl val="0"/>
      </c:catAx>
      <c:valAx>
        <c:axId val="47311515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4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  <c:pt idx="17">
                  <c:v>8901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  <c:pt idx="17">
                  <c:v>2874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  <c:pt idx="17">
                  <c:v>3174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  <c:pt idx="17">
                  <c:v>1777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  <c:pt idx="17">
                  <c:v>8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  <c:pt idx="17">
                  <c:v>2156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3115936"/>
        <c:axId val="473116328"/>
      </c:barChart>
      <c:catAx>
        <c:axId val="4731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6328"/>
        <c:crosses val="autoZero"/>
        <c:auto val="1"/>
        <c:lblAlgn val="ctr"/>
        <c:lblOffset val="100"/>
        <c:noMultiLvlLbl val="0"/>
      </c:catAx>
      <c:valAx>
        <c:axId val="47311632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7147.6</c:v>
                </c:pt>
                <c:pt idx="2">
                  <c:v>8076.2</c:v>
                </c:pt>
                <c:pt idx="3">
                  <c:v>7866.9</c:v>
                </c:pt>
                <c:pt idx="4">
                  <c:v>8576.7000000000007</c:v>
                </c:pt>
                <c:pt idx="5">
                  <c:v>9000.7999999999993</c:v>
                </c:pt>
                <c:pt idx="6">
                  <c:v>8456.5</c:v>
                </c:pt>
                <c:pt idx="7">
                  <c:v>8536.5</c:v>
                </c:pt>
                <c:pt idx="8">
                  <c:v>9236.6</c:v>
                </c:pt>
                <c:pt idx="9">
                  <c:v>9144.9</c:v>
                </c:pt>
                <c:pt idx="10">
                  <c:v>10688</c:v>
                </c:pt>
                <c:pt idx="11">
                  <c:v>9473.2000000000007</c:v>
                </c:pt>
                <c:pt idx="12">
                  <c:v>10883.6</c:v>
                </c:pt>
                <c:pt idx="13">
                  <c:v>10924.3</c:v>
                </c:pt>
                <c:pt idx="14">
                  <c:v>10405.200000000001</c:v>
                </c:pt>
                <c:pt idx="15">
                  <c:v>10914.3</c:v>
                </c:pt>
                <c:pt idx="16">
                  <c:v>9413.7000000000007</c:v>
                </c:pt>
                <c:pt idx="17">
                  <c:v>6238.2</c:v>
                </c:pt>
                <c:pt idx="18">
                  <c:v>6464.8</c:v>
                </c:pt>
                <c:pt idx="19">
                  <c:v>6647.1</c:v>
                </c:pt>
                <c:pt idx="20">
                  <c:v>7704.1</c:v>
                </c:pt>
                <c:pt idx="21">
                  <c:v>7060.1</c:v>
                </c:pt>
                <c:pt idx="22">
                  <c:v>7154.8</c:v>
                </c:pt>
                <c:pt idx="23">
                  <c:v>7098.3</c:v>
                </c:pt>
                <c:pt idx="24">
                  <c:v>9295</c:v>
                </c:pt>
                <c:pt idx="25">
                  <c:v>8424.7000000000007</c:v>
                </c:pt>
                <c:pt idx="26">
                  <c:v>8517.7999999999993</c:v>
                </c:pt>
                <c:pt idx="27">
                  <c:v>7662.6</c:v>
                </c:pt>
                <c:pt idx="28">
                  <c:v>9565.7999999999993</c:v>
                </c:pt>
                <c:pt idx="29">
                  <c:v>8192</c:v>
                </c:pt>
                <c:pt idx="30">
                  <c:v>8588</c:v>
                </c:pt>
                <c:pt idx="31">
                  <c:v>7519.3</c:v>
                </c:pt>
                <c:pt idx="32">
                  <c:v>8844.9</c:v>
                </c:pt>
                <c:pt idx="33">
                  <c:v>7017.4</c:v>
                </c:pt>
                <c:pt idx="34">
                  <c:v>7361.6</c:v>
                </c:pt>
                <c:pt idx="35">
                  <c:v>6716.9</c:v>
                </c:pt>
                <c:pt idx="36">
                  <c:v>7579.5</c:v>
                </c:pt>
                <c:pt idx="37">
                  <c:v>7475.6</c:v>
                </c:pt>
                <c:pt idx="38">
                  <c:v>7609.8</c:v>
                </c:pt>
                <c:pt idx="39">
                  <c:v>8869.2999999999993</c:v>
                </c:pt>
                <c:pt idx="40">
                  <c:v>7868.5</c:v>
                </c:pt>
                <c:pt idx="41">
                  <c:v>6808.2</c:v>
                </c:pt>
                <c:pt idx="42">
                  <c:v>8661.6</c:v>
                </c:pt>
                <c:pt idx="43">
                  <c:v>7112.7</c:v>
                </c:pt>
                <c:pt idx="44">
                  <c:v>8096.4</c:v>
                </c:pt>
                <c:pt idx="45">
                  <c:v>6817.7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5763.2</c:v>
                </c:pt>
                <c:pt idx="2">
                  <c:v>6822.3</c:v>
                </c:pt>
                <c:pt idx="3">
                  <c:v>6657.1</c:v>
                </c:pt>
                <c:pt idx="4">
                  <c:v>7033.2</c:v>
                </c:pt>
                <c:pt idx="5">
                  <c:v>7711.6</c:v>
                </c:pt>
                <c:pt idx="6">
                  <c:v>6846.4</c:v>
                </c:pt>
                <c:pt idx="7">
                  <c:v>7037.7</c:v>
                </c:pt>
                <c:pt idx="8">
                  <c:v>7872.8</c:v>
                </c:pt>
                <c:pt idx="9">
                  <c:v>7576.1</c:v>
                </c:pt>
                <c:pt idx="10">
                  <c:v>8953.9</c:v>
                </c:pt>
                <c:pt idx="11">
                  <c:v>7936.9</c:v>
                </c:pt>
                <c:pt idx="12">
                  <c:v>9089</c:v>
                </c:pt>
                <c:pt idx="13">
                  <c:v>8957.2999999999993</c:v>
                </c:pt>
                <c:pt idx="14">
                  <c:v>8180.5</c:v>
                </c:pt>
                <c:pt idx="15">
                  <c:v>9062.7999999999993</c:v>
                </c:pt>
                <c:pt idx="16">
                  <c:v>7570.7</c:v>
                </c:pt>
                <c:pt idx="17">
                  <c:v>4910.3</c:v>
                </c:pt>
                <c:pt idx="18">
                  <c:v>4931.7</c:v>
                </c:pt>
                <c:pt idx="19">
                  <c:v>5208.7</c:v>
                </c:pt>
                <c:pt idx="20">
                  <c:v>5962.2</c:v>
                </c:pt>
                <c:pt idx="21">
                  <c:v>5253.7</c:v>
                </c:pt>
                <c:pt idx="22">
                  <c:v>5617.3</c:v>
                </c:pt>
                <c:pt idx="23">
                  <c:v>5496</c:v>
                </c:pt>
                <c:pt idx="24">
                  <c:v>6892.8</c:v>
                </c:pt>
                <c:pt idx="25">
                  <c:v>5914.1</c:v>
                </c:pt>
                <c:pt idx="26">
                  <c:v>6612.2</c:v>
                </c:pt>
                <c:pt idx="27">
                  <c:v>5753.6</c:v>
                </c:pt>
                <c:pt idx="28">
                  <c:v>7223.7</c:v>
                </c:pt>
                <c:pt idx="29">
                  <c:v>6092.9</c:v>
                </c:pt>
                <c:pt idx="30">
                  <c:v>6619.4</c:v>
                </c:pt>
                <c:pt idx="31">
                  <c:v>6051</c:v>
                </c:pt>
                <c:pt idx="32">
                  <c:v>7089.2</c:v>
                </c:pt>
                <c:pt idx="33">
                  <c:v>5183.6000000000004</c:v>
                </c:pt>
                <c:pt idx="34">
                  <c:v>5530.1</c:v>
                </c:pt>
                <c:pt idx="35">
                  <c:v>5224.3999999999996</c:v>
                </c:pt>
                <c:pt idx="36">
                  <c:v>5903.5</c:v>
                </c:pt>
                <c:pt idx="37">
                  <c:v>5416.1</c:v>
                </c:pt>
                <c:pt idx="38">
                  <c:v>5616.6</c:v>
                </c:pt>
                <c:pt idx="39">
                  <c:v>6609.4</c:v>
                </c:pt>
                <c:pt idx="40">
                  <c:v>5893.2</c:v>
                </c:pt>
                <c:pt idx="41">
                  <c:v>4786</c:v>
                </c:pt>
                <c:pt idx="42">
                  <c:v>6403.2</c:v>
                </c:pt>
                <c:pt idx="43">
                  <c:v>5431.1</c:v>
                </c:pt>
                <c:pt idx="44">
                  <c:v>5733.3</c:v>
                </c:pt>
                <c:pt idx="45">
                  <c:v>4960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1383.1</c:v>
                </c:pt>
                <c:pt idx="2">
                  <c:v>1259.8</c:v>
                </c:pt>
                <c:pt idx="3">
                  <c:v>1222.9000000000001</c:v>
                </c:pt>
                <c:pt idx="4">
                  <c:v>1551.8</c:v>
                </c:pt>
                <c:pt idx="5">
                  <c:v>1292.8</c:v>
                </c:pt>
                <c:pt idx="6">
                  <c:v>1614.3</c:v>
                </c:pt>
                <c:pt idx="7">
                  <c:v>1503.6</c:v>
                </c:pt>
                <c:pt idx="8">
                  <c:v>1358.4</c:v>
                </c:pt>
                <c:pt idx="9">
                  <c:v>1553.1</c:v>
                </c:pt>
                <c:pt idx="10">
                  <c:v>1726.1</c:v>
                </c:pt>
                <c:pt idx="11">
                  <c:v>1519.3</c:v>
                </c:pt>
                <c:pt idx="12">
                  <c:v>1796.1</c:v>
                </c:pt>
                <c:pt idx="13">
                  <c:v>1929.3</c:v>
                </c:pt>
                <c:pt idx="14">
                  <c:v>2211.1</c:v>
                </c:pt>
                <c:pt idx="15">
                  <c:v>1806.1</c:v>
                </c:pt>
                <c:pt idx="16">
                  <c:v>1818.4</c:v>
                </c:pt>
                <c:pt idx="17">
                  <c:v>1294.5999999999999</c:v>
                </c:pt>
                <c:pt idx="18">
                  <c:v>1514.4</c:v>
                </c:pt>
                <c:pt idx="19">
                  <c:v>1410.5</c:v>
                </c:pt>
                <c:pt idx="20">
                  <c:v>1727.7</c:v>
                </c:pt>
                <c:pt idx="21">
                  <c:v>1791.9</c:v>
                </c:pt>
                <c:pt idx="22">
                  <c:v>1516.4</c:v>
                </c:pt>
                <c:pt idx="23">
                  <c:v>1554.1</c:v>
                </c:pt>
                <c:pt idx="24">
                  <c:v>2320.1</c:v>
                </c:pt>
                <c:pt idx="25">
                  <c:v>2402.5</c:v>
                </c:pt>
                <c:pt idx="26">
                  <c:v>1841.2</c:v>
                </c:pt>
                <c:pt idx="27">
                  <c:v>1814.6</c:v>
                </c:pt>
                <c:pt idx="28">
                  <c:v>2252.1</c:v>
                </c:pt>
                <c:pt idx="29">
                  <c:v>1955.4</c:v>
                </c:pt>
                <c:pt idx="30">
                  <c:v>1880.7</c:v>
                </c:pt>
                <c:pt idx="31">
                  <c:v>1403.5</c:v>
                </c:pt>
                <c:pt idx="32">
                  <c:v>1686.9</c:v>
                </c:pt>
                <c:pt idx="33">
                  <c:v>1721.6</c:v>
                </c:pt>
                <c:pt idx="34">
                  <c:v>1735.1</c:v>
                </c:pt>
                <c:pt idx="35">
                  <c:v>1401.6</c:v>
                </c:pt>
                <c:pt idx="36">
                  <c:v>1577.8</c:v>
                </c:pt>
                <c:pt idx="37">
                  <c:v>1943.9</c:v>
                </c:pt>
                <c:pt idx="38">
                  <c:v>1879.7</c:v>
                </c:pt>
                <c:pt idx="39">
                  <c:v>2178.6</c:v>
                </c:pt>
                <c:pt idx="40">
                  <c:v>1821.2</c:v>
                </c:pt>
                <c:pt idx="41">
                  <c:v>1867.3</c:v>
                </c:pt>
                <c:pt idx="42">
                  <c:v>2107.5</c:v>
                </c:pt>
                <c:pt idx="43">
                  <c:v>1566</c:v>
                </c:pt>
                <c:pt idx="44">
                  <c:v>2235.1999999999998</c:v>
                </c:pt>
                <c:pt idx="45">
                  <c:v>1682.3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828408"/>
        <c:axId val="462828800"/>
      </c:lineChart>
      <c:catAx>
        <c:axId val="4628284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28288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62828800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2828408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47250.165123258434</c:v>
                </c:pt>
                <c:pt idx="18">
                  <c:v>48231.02879467103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  <c:pt idx="17">
                  <c:v>5914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73117112"/>
        <c:axId val="473117504"/>
      </c:barChart>
      <c:catAx>
        <c:axId val="47311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7504"/>
        <c:crosses val="autoZero"/>
        <c:auto val="1"/>
        <c:lblAlgn val="ctr"/>
        <c:lblOffset val="100"/>
        <c:noMultiLvlLbl val="0"/>
      </c:catAx>
      <c:valAx>
        <c:axId val="473117504"/>
        <c:scaling>
          <c:orientation val="minMax"/>
          <c:max val="5000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7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  <c:pt idx="17">
                  <c:v>3047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  <c:pt idx="17">
                  <c:v>482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  <c:pt idx="17">
                  <c:v>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  <c:pt idx="17">
                  <c:v>1247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  <c:pt idx="17">
                  <c:v>255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  <c:pt idx="17">
                  <c:v>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3118288"/>
        <c:axId val="473118680"/>
      </c:barChart>
      <c:catAx>
        <c:axId val="47311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8680"/>
        <c:crosses val="autoZero"/>
        <c:auto val="1"/>
        <c:lblAlgn val="ctr"/>
        <c:lblOffset val="100"/>
        <c:noMultiLvlLbl val="0"/>
      </c:catAx>
      <c:valAx>
        <c:axId val="47311868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8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869267135126309E-2"/>
          <c:y val="0.88533165169195893"/>
          <c:w val="0.89862203409004215"/>
          <c:h val="9.9973271158886198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Taul1!$B$2:$B$20</c:f>
              <c:numCache>
                <c:formatCode>#,##0</c:formatCode>
                <c:ptCount val="19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57874.086145206966</c:v>
                </c:pt>
                <c:pt idx="18">
                  <c:v>58105.755996355925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 (31.3)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  <c:pt idx="17">
                  <c:v>13698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73119464"/>
        <c:axId val="473119856"/>
      </c:barChart>
      <c:catAx>
        <c:axId val="473119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9856"/>
        <c:crosses val="autoZero"/>
        <c:auto val="1"/>
        <c:lblAlgn val="ctr"/>
        <c:lblOffset val="100"/>
        <c:noMultiLvlLbl val="0"/>
      </c:catAx>
      <c:valAx>
        <c:axId val="47311985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119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  <c:pt idx="17">
                  <c:v>5056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7D001B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  <c:pt idx="17">
                  <c:v>4259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  <c:pt idx="17">
                  <c:v>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  <c:pt idx="17">
                  <c:v>3972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  <c:pt idx="17">
                  <c:v>123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Taul1!$G$2:$G$19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  <c:pt idx="17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3853152"/>
        <c:axId val="473853544"/>
      </c:barChart>
      <c:catAx>
        <c:axId val="47385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853544"/>
        <c:crosses val="autoZero"/>
        <c:auto val="1"/>
        <c:lblAlgn val="ctr"/>
        <c:lblOffset val="100"/>
        <c:noMultiLvlLbl val="0"/>
      </c:catAx>
      <c:valAx>
        <c:axId val="47385354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385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3854328"/>
        <c:axId val="47385472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854328"/>
        <c:axId val="473854720"/>
      </c:lineChart>
      <c:catAx>
        <c:axId val="47385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38547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738547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7385432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3855504"/>
        <c:axId val="473855896"/>
      </c:barChart>
      <c:catAx>
        <c:axId val="47385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3855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7385589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7385550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2902</c:v>
                </c:pt>
                <c:pt idx="1">
                  <c:v>3129.2</c:v>
                </c:pt>
                <c:pt idx="2">
                  <c:v>3035.1</c:v>
                </c:pt>
                <c:pt idx="3">
                  <c:v>2990.9</c:v>
                </c:pt>
                <c:pt idx="4">
                  <c:v>3319.8</c:v>
                </c:pt>
                <c:pt idx="5">
                  <c:v>3219.3</c:v>
                </c:pt>
                <c:pt idx="6">
                  <c:v>3653</c:v>
                </c:pt>
                <c:pt idx="7">
                  <c:v>3531</c:v>
                </c:pt>
                <c:pt idx="8">
                  <c:v>3359.6</c:v>
                </c:pt>
                <c:pt idx="9">
                  <c:v>3672.4</c:v>
                </c:pt>
                <c:pt idx="10">
                  <c:v>3939.9</c:v>
                </c:pt>
                <c:pt idx="11">
                  <c:v>4036.3</c:v>
                </c:pt>
                <c:pt idx="12">
                  <c:v>3755.3</c:v>
                </c:pt>
                <c:pt idx="13">
                  <c:v>3771.1</c:v>
                </c:pt>
                <c:pt idx="14">
                  <c:v>4023.7</c:v>
                </c:pt>
                <c:pt idx="15">
                  <c:v>3914.4</c:v>
                </c:pt>
                <c:pt idx="16">
                  <c:v>3685.4</c:v>
                </c:pt>
                <c:pt idx="17">
                  <c:v>3222.9</c:v>
                </c:pt>
                <c:pt idx="18">
                  <c:v>3085.6</c:v>
                </c:pt>
                <c:pt idx="19">
                  <c:v>3109.2</c:v>
                </c:pt>
                <c:pt idx="20">
                  <c:v>3200</c:v>
                </c:pt>
                <c:pt idx="21">
                  <c:v>3303.6</c:v>
                </c:pt>
                <c:pt idx="22">
                  <c:v>3083.6</c:v>
                </c:pt>
                <c:pt idx="23">
                  <c:v>3056.8</c:v>
                </c:pt>
                <c:pt idx="24">
                  <c:v>3449</c:v>
                </c:pt>
                <c:pt idx="25">
                  <c:v>4113.5</c:v>
                </c:pt>
                <c:pt idx="26">
                  <c:v>4206.1000000000004</c:v>
                </c:pt>
                <c:pt idx="27">
                  <c:v>4237.1000000000004</c:v>
                </c:pt>
                <c:pt idx="28">
                  <c:v>4179.7</c:v>
                </c:pt>
                <c:pt idx="29">
                  <c:v>4115.6000000000004</c:v>
                </c:pt>
                <c:pt idx="30">
                  <c:v>4556.7</c:v>
                </c:pt>
                <c:pt idx="31">
                  <c:v>3923.1</c:v>
                </c:pt>
                <c:pt idx="32">
                  <c:v>3933.3</c:v>
                </c:pt>
                <c:pt idx="33">
                  <c:v>3769.8</c:v>
                </c:pt>
                <c:pt idx="34">
                  <c:v>3855.6</c:v>
                </c:pt>
                <c:pt idx="35">
                  <c:v>3767.7</c:v>
                </c:pt>
                <c:pt idx="36">
                  <c:v>3531.6</c:v>
                </c:pt>
                <c:pt idx="37">
                  <c:v>3947.4</c:v>
                </c:pt>
                <c:pt idx="38">
                  <c:v>4084.6</c:v>
                </c:pt>
                <c:pt idx="39">
                  <c:v>4664</c:v>
                </c:pt>
                <c:pt idx="40">
                  <c:v>4788.7</c:v>
                </c:pt>
                <c:pt idx="41">
                  <c:v>5091.3999999999996</c:v>
                </c:pt>
                <c:pt idx="42">
                  <c:v>5108.3</c:v>
                </c:pt>
                <c:pt idx="43">
                  <c:v>4936.8999999999996</c:v>
                </c:pt>
                <c:pt idx="44">
                  <c:v>5316.3</c:v>
                </c:pt>
                <c:pt idx="45">
                  <c:v>5083.1000000000004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9864</c:v>
                </c:pt>
                <c:pt idx="1">
                  <c:v>10781</c:v>
                </c:pt>
                <c:pt idx="2">
                  <c:v>11977</c:v>
                </c:pt>
                <c:pt idx="3">
                  <c:v>13553</c:v>
                </c:pt>
                <c:pt idx="4">
                  <c:v>13367</c:v>
                </c:pt>
                <c:pt idx="5">
                  <c:v>15080</c:v>
                </c:pt>
                <c:pt idx="6">
                  <c:v>14462</c:v>
                </c:pt>
                <c:pt idx="7">
                  <c:v>15271</c:v>
                </c:pt>
                <c:pt idx="8">
                  <c:v>16051</c:v>
                </c:pt>
                <c:pt idx="9">
                  <c:v>15760</c:v>
                </c:pt>
                <c:pt idx="10">
                  <c:v>17314</c:v>
                </c:pt>
                <c:pt idx="11">
                  <c:v>17669</c:v>
                </c:pt>
                <c:pt idx="12">
                  <c:v>18715</c:v>
                </c:pt>
                <c:pt idx="13">
                  <c:v>18675</c:v>
                </c:pt>
                <c:pt idx="14">
                  <c:v>18248</c:v>
                </c:pt>
                <c:pt idx="15">
                  <c:v>19565</c:v>
                </c:pt>
                <c:pt idx="16">
                  <c:v>18313</c:v>
                </c:pt>
                <c:pt idx="17">
                  <c:v>14413</c:v>
                </c:pt>
                <c:pt idx="18">
                  <c:v>13198</c:v>
                </c:pt>
                <c:pt idx="19">
                  <c:v>12831</c:v>
                </c:pt>
                <c:pt idx="20">
                  <c:v>12027</c:v>
                </c:pt>
                <c:pt idx="21">
                  <c:v>11240</c:v>
                </c:pt>
                <c:pt idx="22">
                  <c:v>11302</c:v>
                </c:pt>
                <c:pt idx="23">
                  <c:v>11177</c:v>
                </c:pt>
                <c:pt idx="24">
                  <c:v>11176</c:v>
                </c:pt>
                <c:pt idx="25">
                  <c:v>10050</c:v>
                </c:pt>
                <c:pt idx="26">
                  <c:v>10612</c:v>
                </c:pt>
                <c:pt idx="27">
                  <c:v>10980</c:v>
                </c:pt>
                <c:pt idx="28">
                  <c:v>11887</c:v>
                </c:pt>
                <c:pt idx="29">
                  <c:v>11138</c:v>
                </c:pt>
                <c:pt idx="30">
                  <c:v>11463</c:v>
                </c:pt>
                <c:pt idx="31">
                  <c:v>10860</c:v>
                </c:pt>
                <c:pt idx="32">
                  <c:v>11477</c:v>
                </c:pt>
                <c:pt idx="33">
                  <c:v>10494</c:v>
                </c:pt>
                <c:pt idx="34">
                  <c:v>10607</c:v>
                </c:pt>
                <c:pt idx="35">
                  <c:v>10287</c:v>
                </c:pt>
                <c:pt idx="36">
                  <c:v>10204</c:v>
                </c:pt>
                <c:pt idx="37">
                  <c:v>9937.5</c:v>
                </c:pt>
                <c:pt idx="38">
                  <c:v>9994.1</c:v>
                </c:pt>
                <c:pt idx="39">
                  <c:v>11170</c:v>
                </c:pt>
                <c:pt idx="40">
                  <c:v>11272</c:v>
                </c:pt>
                <c:pt idx="41">
                  <c:v>10865</c:v>
                </c:pt>
                <c:pt idx="42">
                  <c:v>11955</c:v>
                </c:pt>
                <c:pt idx="43">
                  <c:v>12796</c:v>
                </c:pt>
                <c:pt idx="44">
                  <c:v>13683</c:v>
                </c:pt>
                <c:pt idx="45">
                  <c:v>13621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411056"/>
        <c:axId val="465411448"/>
      </c:areaChart>
      <c:catAx>
        <c:axId val="4654110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1144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541144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541105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842042485218176"/>
          <c:y val="0.155064118493346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1</c:v>
                </c:pt>
                <c:pt idx="45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412624"/>
        <c:axId val="465467200"/>
      </c:lineChart>
      <c:catAx>
        <c:axId val="46541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6546720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65467200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65412624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0.08522</cdr:x>
      <cdr:y>0.87473</cdr:y>
    </cdr:from>
    <cdr:to>
      <cdr:x>0.82796</cdr:x>
      <cdr:y>0.96783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10044" y="3551156"/>
          <a:ext cx="7059780" cy="37798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0.07069</cdr:x>
      <cdr:y>0.86068</cdr:y>
    </cdr:from>
    <cdr:to>
      <cdr:x>0.80387</cdr:x>
      <cdr:y>0.95214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4807" y="3556583"/>
          <a:ext cx="6998732" cy="37796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-22 %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7" y="133453"/>
            <a:ext cx="1591608" cy="26765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15.5.2016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0" y="240513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15.5.2016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3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85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15.5.2016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1625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8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120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3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4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6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7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7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7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8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8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8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9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9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9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0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1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1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1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1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2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2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2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2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2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2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3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3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3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3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3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4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4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4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5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5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6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6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6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6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6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6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8992AE-04F4-4B57-94F2-1C227A44C51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487A2F-8B98-4D2C-98B7-4F4F10E953E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EFFB4-AE7B-4FE1-9170-770CECB85D7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DC8BB1F-D129-47FB-8B2E-FAB3908A787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3489F5-468C-4C64-9C05-63092255EC8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A85D3-8185-46BC-B409-08387BD5300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A48F7-57C7-4A5F-AFAD-A627BEC7564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85F207A-830A-42A6-B1F5-53516D96EC22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0CE094D-A7DE-4FB5-AB6F-CEDEB75635F7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6A6F48-C2FD-42B2-95C7-9EEA53421AC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8FBAEFA-A2CA-4582-962D-BB14E42467C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5F865A-8B55-4B1D-9F37-C382116CA334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0BBDF8-A20D-4B3D-80E5-B4F086C05433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26E8B881-30E0-41E9-912C-CFAD66C0664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3CC3C9-F484-4A28-9CDF-50F525A21B0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1353FA-DAAB-495F-893A-8B7196248C8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72DFA3-C07D-46E7-98C3-6149F902336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64A635A-726A-4548-9C0C-FD47522FF80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49637-8B64-4302-8697-1452D46579A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98158-E2B9-40F7-83ED-FE7DC2526E3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533C93-220B-4D8A-9C48-4FB5DE18D59B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4190C6-8E22-4F7E-A84E-3D90978B8BA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267F1A-B219-4430-A8A2-C874413B59E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608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630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D588C6-FF16-4B3E-AD67-3A0611361B2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E4C8734-840A-47FC-9408-73D473684FB7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07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CA68A5E-A4C6-4649-B94A-684CFABFC4D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72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5972535-18F1-4118-A3A1-7EF8C10447D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7443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76B114D-4DEF-41EA-A9E5-3C6EA92FE0E1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566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65C5560B-4D65-4235-B5B4-C683FB46C181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1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DA8CF9-9F57-4D8D-8D35-FB10D6BAD8D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9FCE34F-0E30-4349-AC33-BADF03A8AA57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985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0AFC25-863C-47BD-AF2D-312A2EE6398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3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3C8229C-8C76-44E5-A9BE-C6A22D0E519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2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49A9177-E59D-4F40-B1B1-6F8913B5A96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9144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BD6DD5-5D79-41B2-B856-974B0AC1DEF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06984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F65CD5-C346-4F3E-944B-B1B3DD1B629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01611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EE7989-428E-4C91-8ECA-65EA5058653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31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4CAA4C-1166-4194-A7B3-9D09C3BF762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37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B6A233-3E87-4DF3-9B85-31934F21956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07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84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3EA792-F97D-4D69-884D-80398C31835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18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449D40-93B1-4F92-8895-D16952612B9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D9C70E7-5D08-43ED-B843-D27FEE6322FC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357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0B16CE4-45C3-40F1-A950-25B2D457C57E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00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A7D8309-CC32-478C-AD23-58BDDDF5757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975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B631581-EA10-4303-940C-80E71CBFEDB6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37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A152288-A409-43C8-B0B4-CDFA6E927C83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7927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8F4677B-28AF-4E40-B213-EB911FDDC01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2382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223FCE3-0BBE-4DEC-A0B9-BEE702ABA3C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6045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A5BEC22-FDC1-492D-A5EB-C1A449E2BD3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72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EC90F-072A-4633-A7D9-2ADC32073766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2BDF83-EC4A-4CDB-B791-E7BB5FB1CA9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568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259968-284A-4AA8-9F92-FC7C63B1F48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424035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7C7FCB-24B1-40CD-90AF-3B41D2132B5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81870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63BD83-56D5-4C30-912F-31EC081F235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24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33D13E9-42AD-414C-8F9B-ABE257F239C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1034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67A72-5FDF-4C22-A6A9-175A5E3E0BF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2547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90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3254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891F94-6204-4A4F-A559-C5837BC3669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9BDAE64-B7DB-4DC0-91C2-0DA4CB3C5E9C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832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74278-2CAB-4432-B61E-31BA3DECF1AA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E8071B6-5584-4D79-ACF2-F37E2D6AEB1A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8463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4E871FF-5901-4F8F-A012-EB0F9DA9096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9516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A97BE14-F943-44F8-819F-E78C16A67314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709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7D92E71-35A3-4774-A9EA-F529C35006B6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3964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9D8D5C5-69A0-4E24-B9E0-230D2263CBD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0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032055A-815B-403C-8832-55C931C024F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410392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229340F-30DC-407D-B33D-C163119034E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0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1C92EEB-389B-41A8-9F6C-06FEA938B0B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167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D9677FB-6A8C-483D-BC30-387920439E2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882477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A22D50-5FB2-4BB9-BBDF-0A5E7977181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9525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2C79E-F47A-47DB-9814-EA9E6000604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652901-D9C7-4FB3-A9D6-58D3CCD0F62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52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2E23281-0D11-47D1-9C0F-C7992211C44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3878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53F49F-EF04-4140-AA64-37E9204795D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426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605FB518-92E0-418B-A7D7-629244EFDA3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550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1BEDD-E9EF-4D5C-977C-1D49A43693DA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336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7168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8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F8D5C8-7B5D-4F4E-AEB0-7B515DE81EC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5CFC8E2-070E-49CF-933F-DD24533DB464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6758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DABC160-BCFF-483B-A6C4-45294191B69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94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3D2A-A860-4044-A7BF-DDEC57D30BED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3E645E3-0218-4A9D-BE25-2C916F15652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4271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7B22ABF-F730-4059-8A29-3ABF54AD41A5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7036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0E2764B-C4E3-4984-B18B-9F6F6106574D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5282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362028A-942F-4B11-BDEA-ABCF59D8532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646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116FC63-296A-41F7-BE64-087A9C08DA1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6118721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9396A15-9C1B-4C82-B03D-CEB807FC8B5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741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83F804-44B6-4F74-A26C-84EA1BEF500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1819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233517B-A7A7-4211-A320-67AECBEBF95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48767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B00F51-B7F5-4A93-9FDE-FE8E139ADD2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954718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7010C6-A1C8-407B-910A-A61F8504F09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965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884491-6C92-4751-A1D0-EBD62674E2B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378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424102E-E13E-4FE7-8C99-A73E864D5FF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4813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02515837-AFAA-4A51-BF3E-A374D66E5DD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469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E8376-1C05-4CF5-A22F-9F62E7F68165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19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8132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137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B1B14-5531-494B-9966-E752CB78879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9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51B968C-71AD-4071-A799-090D7FC3627A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2777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B9ECCE6-1F95-46EE-B1D4-8A8B3116940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783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1C47C8C-20E5-42DE-B5FA-9ADCF1C62ECE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0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25F4629-EC4D-49C2-9CFB-92C577B07D12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347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D643AD7-44E0-4A7B-BB06-4F16BE113243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187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A52D661-B2EF-49FD-9DBB-0AAA020DB07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916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208F90-DAD5-4E24-A63E-618DE047749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622419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882FB9-42A0-41F6-9B5B-021BDDCBAAC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631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054FB2F-1990-45EC-AE0D-C935A0996A4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34314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C0AF888-6C64-4194-A005-8E5D1C867BA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193278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2F9763-DB5C-4B47-9BBB-17DC412FB8F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039839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E0669-7E99-4110-BEAC-38DEDA136C4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96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D35BC0F-4226-44EF-9137-C291941456D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29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485DE-BE19-40B5-9AF5-C06A42CF1D9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42E14E-DC8C-4548-9D4B-F831232E887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05704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487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29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DD0463-1AFD-493D-A868-EFEE08514A7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E9F1312-C367-43ED-83EB-E3E75C503F38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182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9F213C-446A-4482-BE0D-52D4B32F602F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7096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F96FFA3-97BD-4807-BE5E-A66972B318A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8880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3EF4E08-D157-49AB-91CD-6E4280720D50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47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EEF31BC-0101-4C78-9AB0-3107E13DFCE6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5278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6C3682D-F48D-4303-86E9-C730171B6DB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329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1A2E39C-EAF7-4D35-B3A1-626542F1897D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9C353F-17BF-4307-A061-37D84ACF004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9347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EE929F9-401E-4018-BC10-F9DE8C60F09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060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DEF9C6-83FC-435B-B636-50E4A57E670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7285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605DA1F-2E57-4E47-93E2-2137CB7D00D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122686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99C2915-CFD7-45F5-9221-99B7195F587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576678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60CFE-EF1D-40CD-AE04-2F6D344693B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47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BA3AB5-640E-4753-8F4E-D0AB0A2695B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4993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830087-8986-4F45-A67C-7E3BB7C750F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2853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AF5B997F-17FD-4C1E-A222-5501F3EBBEB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832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52775-8CCD-41AE-A87F-332D7D7EFE32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550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18C2ED6A-7774-4A4A-AA66-521987CBF6B1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1161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4801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988679-FA7E-4416-A577-D251C8EE3A8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7681A34-7157-4BCE-8C96-16FE508FFD89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3838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CC93F26-7594-485D-A089-6ED784B51D4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378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7ABC196-02E2-4DBA-B525-58B5704A9BC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9541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678014D-21CB-4C2A-8F7E-06DD9BD2C710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386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BC31D99-270C-42FF-B9BF-7C4B0ABF808E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084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9071124-5B4A-4517-9744-007DBE71E77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510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22B44B9-EE38-42F7-BC63-72D9F6C267C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2666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71E5245-C7B5-4322-AE5A-24FB2D26677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37F8BE-5F59-4E73-9953-31830A8E5AA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646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7A466AC-C3C2-4646-9D17-B608AE869A5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8248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7C82C57-1242-486E-9DB5-F0461C770F7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823827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6D3339-F1F3-4619-8683-F02EAF27927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992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D5304F-CA80-4A03-B304-2E8DC4C4179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201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D35A78-95B7-4008-A27B-CB5D99FC5D0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67502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96C698-CC99-41F7-A00D-F7D7A3E5E0E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3623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7C38B-16AF-4BCC-B588-AC1D91EF6AD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91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911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6072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2904E49-4035-4BA8-BC36-65875E103DE2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0F72CF-CCA5-41F0-979D-5E84EC2596B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0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C8A9884-60AF-497A-BBB8-775716CF5151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8666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043C94B-BDCE-437A-8876-F6A5A45E699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097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E484703-B478-4707-9DD9-BD7BD024789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8223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20DEC9A9-8B15-422E-914E-5158889A3D46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3107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ACA72FA-B06E-465C-9053-91CFF57DEC7A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2765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479264-F47F-4C5C-9ED9-C269512B66E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553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510578-3494-45A7-9EB6-7A4E13B91A9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748895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2A2B483-875A-4A15-BA67-F99CC3563A5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39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7098F4-E84A-4F53-A062-6A2EB973752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42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7E22097-7999-4E48-9DF7-6D120AD02028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136914A-7717-4C32-80B4-E8C24C2D7A8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29314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11781F-F1BC-46D1-851C-F0B58E33854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431480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7C3C95-8D32-4020-A118-0590C36C04D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33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622125-3D6A-457D-B4C5-FE12A7BAF54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5970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02C790-A024-4983-8B06-8544BFBE1F0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6433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8D340-ED91-4A40-A913-B2F9F74F28E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42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0514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74063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D7B673-7FB9-47DF-B945-87682EDE046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8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1E86C94-3A23-4BF4-A29E-F900B421F2B2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570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3FA7B1D-5116-4086-B9FC-15299384B45A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840843D-FDB5-4B3A-AB2F-1BDAF903D84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57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230AF7E-75A5-446A-8059-CF287A17B9C7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0931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0600CC1-97F6-4878-952D-8B6653DF5C70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6997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C6519B47-D2C5-4332-998F-607404D57E33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266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CFA707A-56FB-4B19-98EC-7B3D9F3C4B2A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8414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945E95-8A55-4123-9084-8C1C1A1A715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398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EACA481-A6CF-4C7B-944E-0659464583B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5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8F46543-894A-4FA3-AB58-A66A4B80CE6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4564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EB344D5-CC2B-4D0E-BE5C-2642FE6B78D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377239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2530013-E454-4095-A25C-D411D7A091A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591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997D773-C221-4F17-AF4B-9547FB08D11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379D09-1C48-4D0A-874E-7E831C8A8EC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092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2819873-6628-464D-A0E5-2601793FE82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04840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B9EDD2F-9103-4D64-9045-583B47B0864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563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8023B-F730-45AE-B677-4131AEEBA21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1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0529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87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51BE9B-45EE-40EB-AF7B-7F06A7ED7D4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9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D206D76-5696-4402-A13D-EAB9B13056F8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8380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6E08326-96D6-4A28-8F0F-3162EDC5F5D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2125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D709CEF-D26C-40C7-A5F9-73464927979F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63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4E5364-ACB9-42E7-9B09-6371DAA55EB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EB062C4-E618-4256-B184-5EA2C5B16458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6012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5473573C-F2EE-494D-AA8B-2E3178995DC6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1265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1A02C4F-5ED9-4953-BDD3-216D3DA0FE5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4232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4F40D8-2928-45B6-8B23-EF8DA5FAC6B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971079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A3F7E7B-1E54-44D7-9D32-7FA06AD6A9B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86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A0E9C42-8836-4285-8097-8C0F2DE3D90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55920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78105E6-EAC8-477C-92F9-381AA935A4E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214984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DA80374-2373-4A64-86B4-D2CB93E890D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615086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7476CD-D0F6-497C-84AE-CB6261F40B4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94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F66E8BD-5A85-435F-83E0-9CD719C208C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68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7E11E-5E03-4E9D-A97B-06600C6722A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02A6C29-7828-46FB-93E0-AE802EA7812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F5D770-5C62-424B-9368-9EACC445432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09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509C0-0B53-43E7-9EA6-69751ACD9A9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952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723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422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D67D29-9032-4687-9005-DFC798EE7B3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0819376-43FD-4941-973C-9927CAC88FB5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8659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5CF3D61-D8E2-49A7-8B74-DE1AE88E915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5913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167D19B-455E-48B5-B821-1374688B6D1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3460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D68001D-3F27-4C52-90C7-3D6891797BD9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4244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2780DFB-7808-401A-84F2-0E3EEFF2F431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711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B7F772-5237-4D5E-A917-37AB030C2E6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D1652D3A-868A-4C94-ACC8-B0B74437C44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2509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EFCF43-4E1D-4A51-9FAC-B649841A6DD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92497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84E2E7-B1EA-4734-B5C4-A5317E91C9B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860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B6E6D7B-DEF6-4A8B-9752-C79F29B1806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3400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C84FA77-C3EC-49E8-BD52-742C8FB6991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4132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B9602-773B-4BDF-9D66-D5D7F7775CE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986547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18E6FF-848F-4376-9312-987FACE73AE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03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1810CA-B5D6-43AF-884E-D28B95ACC54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748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B9D087-B39C-4828-B2F9-263B0A06D1C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5115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78DF0-337D-4E10-A49B-289FF1CD19F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765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EE76C00-CA86-4615-B0C2-E701A52CAAF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450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253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9FAA15-9B6E-451D-80FD-4570686DA68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39A3B23-A6D6-4F8F-AA77-05CCD78787F8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4958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77A34CA-1B27-4FFF-A8E6-AB279A83B24A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3537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4FCB1F2-94C5-47CD-B035-2159532DC3C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670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002B762-0F3F-4DA6-9ACF-06353B84FB13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2125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E268A181-36D2-4E7F-BF15-5307CDD89FE1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279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A2D0470-9E15-429F-AD84-7BD7581365F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732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745F55-737B-472C-B00B-4D9ABCA93DF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78727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24E7D8-4115-4D7F-BB21-2D31CDBECED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BCA511-5AB5-41C3-BA54-1771C436331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9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4C8C65D-54E7-4F86-9691-3E84DCE9C89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8210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A7D411D-8AF7-49C8-819D-5AF08BBB6B5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11108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B141B22-7DD3-4F91-88C3-46E632D6A6F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513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218582-51A1-4874-93F3-D774F84D794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65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0FF336-32BF-4F5D-9E47-38CA62C5AAE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973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874D09-6820-468B-BD95-2C5DE5273C0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3321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DC8E3-948C-4CE2-BD9D-81A8C95CA5F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47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5233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CB5DD1A-5EA0-4D4B-BC60-F035D4FD164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9AB5D-6192-49A7-84D5-35485CBCA47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1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2F950A9-0A2A-4276-BF22-89391C2968B9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3966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1EDB301-51CB-4409-AAE6-67954AE0B61F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0890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FE4E559-1266-4565-AA8B-14E102DFCA4A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6559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CDE927F-7E7E-4519-841D-436D06640098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9571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FFC0FA2-208A-42BA-9D0C-FBAE2F9B13C3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390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444F110-4BB0-4591-BB2E-BE2CD48F061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277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72B2085-496C-4068-96F6-0C1409AC831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891555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D9BD87F-E75E-4FA2-AE59-5214F861A8F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20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63DF090-9614-4177-A2A2-EE54808AD0B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21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303351C-DECD-4AA2-9B62-151A2965846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A9ADF34-9EAF-4124-88B4-1FFFFD339DE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516362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F93EE9-8E13-4D61-9E92-DB67A9AC429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084074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7D4223-7AC1-4086-BFCD-61FEE6306D7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940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4455CE9-D2E8-4E61-85B7-54ADA3866E0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1784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E8B8E7-C1D4-45D2-9E82-9B347AA2365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995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489E9-FDD2-4B18-B6F6-3F904980C80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2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6959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070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67DE09-DAEA-41FB-BAFF-8E149F9AD26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A89F46A-93ED-40E9-9058-2CFCCC2C281D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29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C094E66-9698-4793-80E1-A0C2E7E38E8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82535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335D075-8680-48DF-9AFD-2CE5418696D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7720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C340C279-467D-4589-8982-BAB094853797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0476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41A088D6-B2DF-465D-A512-B3C17D21EB2B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354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222E120-7056-44F8-8251-CCAD9EE8C15F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4735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F37797-2BF7-44E1-8CF7-CB79561B556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3228858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08897EA-BAEC-449A-83A5-93C1DDD6F44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388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65985F-6DE6-4394-82DC-BFE267D6B13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8361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ABEAE0-4342-4276-9467-D1C48F67F31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774669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D17A16-FB63-4E87-AC80-2DCD0FB0073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08564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F24D32-F62C-4EBD-9B71-C7E4C796842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12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00066D-60E9-4C02-BDEA-ABD75945104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48217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D442D72-2A6C-43C6-A701-E208807792B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07496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9B552723-A283-4578-9958-5DDBE4E9306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116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74A2B-CEC4-4D28-AC73-5A6B04EB84FC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981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5223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417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2D2AB0-CE21-47BB-AF8C-4CAE6EAB811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9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A0C10F7-1D65-452D-85A4-1C820361A97F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2731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EF026CA-0C01-4730-BB85-FEB25CBE41C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505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AE915C-82FC-409F-AFF3-DA17BE72B4C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82AB4C4-81AD-421D-BBDD-15AC0CD2595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4018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C9B4094-90A0-4F2D-9728-20FF9D5402A9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896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0E7EC65-DF0A-4DCB-BB67-80F7E2A213B5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5770"/>
      </p:ext>
    </p:extLst>
  </p:cSld>
  <p:clrMapOvr>
    <a:masterClrMapping/>
  </p:clrMapOvr>
  <p:transition spd="med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8DF6689-736C-45E8-B5C8-FEE421F7745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0466"/>
      </p:ext>
    </p:extLst>
  </p:cSld>
  <p:clrMapOvr>
    <a:masterClrMapping/>
  </p:clrMapOvr>
  <p:transition spd="med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D87D3BB-5310-40DC-B739-9E0ED0D4A64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943619"/>
      </p:ext>
    </p:extLst>
  </p:cSld>
  <p:clrMapOvr>
    <a:masterClrMapping/>
  </p:clrMapOvr>
  <p:transition spd="med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411839F-1D9A-4044-A532-31DB0AF6111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231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B45C2BE-0AB7-4875-AE9E-B6A2963DF72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7396"/>
      </p:ext>
    </p:extLst>
  </p:cSld>
  <p:clrMapOvr>
    <a:masterClrMapping/>
  </p:clrMapOvr>
  <p:transition spd="med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A349C85-193B-4183-86D6-B835172E122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998533"/>
      </p:ext>
    </p:extLst>
  </p:cSld>
  <p:clrMapOvr>
    <a:masterClrMapping/>
  </p:clrMapOvr>
  <p:transition spd="med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4275214-2438-4BF5-8324-EFB345C406A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63963"/>
      </p:ext>
    </p:extLst>
  </p:cSld>
  <p:clrMapOvr>
    <a:masterClrMapping/>
  </p:clrMapOvr>
  <p:transition spd="med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29A0E-EBA0-4D23-9927-8C34156D279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0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F845B23-8718-4BD1-BCF0-9BD7FC4124F9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BDFF41-65C4-4823-AE32-928C3F88CF7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9834"/>
      </p:ext>
    </p:extLst>
  </p:cSld>
  <p:clrMapOvr>
    <a:masterClrMapping/>
  </p:clrMapOvr>
  <p:transition spd="med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E866597-C3A0-4D40-8574-19AADAC3C9D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1513"/>
      </p:ext>
    </p:extLst>
  </p:cSld>
  <p:clrMapOvr>
    <a:masterClrMapping/>
  </p:clrMapOvr>
  <p:transition spd="med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3FCFC4D0-2401-4B77-89D3-283F1A5B7E5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73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5432D-ACF2-4EAE-9A9B-640D3DB51377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21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99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02562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1A0A56-FC9E-40D8-A106-821BC968431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2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9702F3A1-1452-4C58-86F1-3CE1A61A2CE2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3171"/>
      </p:ext>
    </p:extLst>
  </p:cSld>
  <p:clrMapOvr>
    <a:masterClrMapping/>
  </p:clrMapOvr>
  <p:transition spd="med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18DB981-F3F8-4A50-914C-1D00E54E9A1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280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CB88521-D104-4AE3-B8DB-B6B6AB2DF15B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061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4C0FC28-C96E-4279-B017-771F40F3B09E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4242CF8E-52AD-4C49-BEC4-87BE4653092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069B5CF-D7FA-450E-9F32-CD73B2549163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1254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924DB7A-ECF0-4897-8BD0-A37363F6C225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2184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9ED875-64EB-4D85-8053-117852F784E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4272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872E9B8-D188-43D8-8FEE-CA51B2DCB1C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568693"/>
      </p:ext>
    </p:extLst>
  </p:cSld>
  <p:clrMapOvr>
    <a:masterClrMapping/>
  </p:clrMapOvr>
  <p:transition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7DD591-226C-4E8A-A778-95117CF8657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31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26F5AC3-8422-44D3-98D0-B326B4F2A9B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9794"/>
      </p:ext>
    </p:extLst>
  </p:cSld>
  <p:clrMapOvr>
    <a:masterClrMapping/>
  </p:clrMapOvr>
  <p:transition spd="med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0DAC11-D314-46C0-BBE6-C12E329B64B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84546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7FF3EE-1F65-418D-8794-13129AD9EF2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359269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95598-EF52-44F6-A29F-216864C8CEA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5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5BA6A1-2F4B-4537-8735-4EFD91FD109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786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AAF0486D-7E25-4440-82D5-0ED61A69FCE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C841CB1-F546-4455-ABD4-2630FCDF5C0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4721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79C46-49A1-4C10-A499-79D6963592FC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007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8035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0048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F96BDC-09B0-4069-8966-A5DE6B75821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7D7D6A3-19E1-41A2-B71B-C9CEA20CF491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7754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2EA8295A-E2CC-402C-9117-A505205F927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0874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09F911B-05F9-4A39-9CE7-CF1D81225F51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7699"/>
      </p:ext>
    </p:extLst>
  </p:cSld>
  <p:clrMapOvr>
    <a:masterClrMapping/>
  </p:clrMapOvr>
  <p:transition spd="med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BAA2E8F-1E6E-4F0A-A2E6-D7CAA440C9D4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2626"/>
      </p:ext>
    </p:extLst>
  </p:cSld>
  <p:clrMapOvr>
    <a:masterClrMapping/>
  </p:clrMapOvr>
  <p:transition spd="med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0C1263D-247D-4CD2-AFAC-48179A6F2BA1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971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7DF3D1-62E8-4DA8-81BD-B0D31761BA2C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243773-A942-4303-9A00-479F25C3A26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9729"/>
      </p:ext>
    </p:extLst>
  </p:cSld>
  <p:clrMapOvr>
    <a:masterClrMapping/>
  </p:clrMapOvr>
  <p:transition spd="med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200C0C2-C47C-4207-A47E-CC73342CEE1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526449"/>
      </p:ext>
    </p:extLst>
  </p:cSld>
  <p:clrMapOvr>
    <a:masterClrMapping/>
  </p:clrMapOvr>
  <p:transition spd="med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C55884-9A19-4A75-9042-1CAE5789BD7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826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CCA8798-6F11-4A2A-AE6F-5ECE9E9F48A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2918"/>
      </p:ext>
    </p:extLst>
  </p:cSld>
  <p:clrMapOvr>
    <a:masterClrMapping/>
  </p:clrMapOvr>
  <p:transition spd="med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AFA92C-753B-4619-B24C-DA7EFD07453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132469"/>
      </p:ext>
    </p:extLst>
  </p:cSld>
  <p:clrMapOvr>
    <a:masterClrMapping/>
  </p:clrMapOvr>
  <p:transition spd="med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85D4D7-AA40-4DD4-9B26-F3985A7B373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245931"/>
      </p:ext>
    </p:extLst>
  </p:cSld>
  <p:clrMapOvr>
    <a:masterClrMapping/>
  </p:clrMapOvr>
  <p:transition spd="med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39450-67D5-46E8-9F8A-3A9DD716DE2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41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2198C3F-47D6-4222-87BE-4784215A686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90745"/>
      </p:ext>
    </p:extLst>
  </p:cSld>
  <p:clrMapOvr>
    <a:masterClrMapping/>
  </p:clrMapOvr>
  <p:transition spd="med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78291F-B18D-49DD-8E4E-42AF447FF81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3254"/>
      </p:ext>
    </p:extLst>
  </p:cSld>
  <p:clrMapOvr>
    <a:masterClrMapping/>
  </p:clrMapOvr>
  <p:transition spd="med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A45CB-BE5B-4D49-9DB0-0507EAFD4BA8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69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0D67E1E0-54E3-4FAF-9EF5-EBF224A38141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40125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113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5DFA6C-6390-4650-AE15-F5C7349FF0E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5C00F3A-BDE9-4F97-9E6A-15871395FFB9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4696"/>
      </p:ext>
    </p:extLst>
  </p:cSld>
  <p:clrMapOvr>
    <a:masterClrMapping/>
  </p:clrMapOvr>
  <p:transition spd="med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F97CA7A-4344-4E2B-8604-3530C35E702E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8373"/>
      </p:ext>
    </p:extLst>
  </p:cSld>
  <p:clrMapOvr>
    <a:masterClrMapping/>
  </p:clrMapOvr>
  <p:transition spd="med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A971B69-D1D8-47A2-833E-5B0E3138828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28342"/>
      </p:ext>
    </p:extLst>
  </p:cSld>
  <p:clrMapOvr>
    <a:masterClrMapping/>
  </p:clrMapOvr>
  <p:transition spd="med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A3F4E9D-D8D5-423B-B948-57D2B2C98367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9648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C0F1595-1809-406C-9810-7E3980AAB7E0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1398"/>
      </p:ext>
    </p:extLst>
  </p:cSld>
  <p:clrMapOvr>
    <a:masterClrMapping/>
  </p:clrMapOvr>
  <p:transition spd="med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A158D6F-4E7A-4269-9DAE-DAFBD76B613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3285"/>
      </p:ext>
    </p:extLst>
  </p:cSld>
  <p:clrMapOvr>
    <a:masterClrMapping/>
  </p:clrMapOvr>
  <p:transition spd="med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2C49D4-EE64-4266-87F0-1B7EFDDC7FF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58399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4B99C7-6461-4FE1-B0B7-E861F87063D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8CD5A9B-1FBA-4833-B253-628A26512FC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963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9D50E70-294F-49AB-9A83-3B6AB12F4BB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3763"/>
      </p:ext>
    </p:extLst>
  </p:cSld>
  <p:clrMapOvr>
    <a:masterClrMapping/>
  </p:clrMapOvr>
  <p:transition spd="med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85A860-800A-4740-A9BB-97B6E006E29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385740"/>
      </p:ext>
    </p:extLst>
  </p:cSld>
  <p:clrMapOvr>
    <a:masterClrMapping/>
  </p:clrMapOvr>
  <p:transition spd="med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4B4598-FD46-4138-8CEB-644B7635E16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809289"/>
      </p:ext>
    </p:extLst>
  </p:cSld>
  <p:clrMapOvr>
    <a:masterClrMapping/>
  </p:clrMapOvr>
  <p:transition spd="med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8E0B8-AA21-44D8-9A2C-AEED75A6C44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84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3352A16-5721-45A1-8665-5B666224408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1677"/>
      </p:ext>
    </p:extLst>
  </p:cSld>
  <p:clrMapOvr>
    <a:masterClrMapping/>
  </p:clrMapOvr>
  <p:transition spd="med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B1C488F-D591-4EC4-A848-D1676506981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3639"/>
      </p:ext>
    </p:extLst>
  </p:cSld>
  <p:clrMapOvr>
    <a:masterClrMapping/>
  </p:clrMapOvr>
  <p:transition spd="med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94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355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74498-5F34-465D-B4BD-77A00FBF222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30D427-D224-4872-84F7-572E88E5443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3B4B5A8-93F4-49FB-A724-189A232AE2B4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0725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DB00509-4321-41E6-9FD0-6E3F365D096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2458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8D66EBE-F36D-45DD-99E7-FBC027F19D3F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4960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E8A40E1-5C80-43E4-8CCF-A0B91A477D81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5265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89DD96A-E31D-4A07-99DB-EEE7E205E6D1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026"/>
      </p:ext>
    </p:extLst>
  </p:cSld>
  <p:clrMapOvr>
    <a:masterClrMapping/>
  </p:clrMapOvr>
  <p:transition spd="med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F683A7B1-25D6-48B7-9650-D60F951261B4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8442"/>
      </p:ext>
    </p:extLst>
  </p:cSld>
  <p:clrMapOvr>
    <a:masterClrMapping/>
  </p:clrMapOvr>
  <p:transition spd="med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F6A804-6E89-482F-AF7F-271B67B7217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732403"/>
      </p:ext>
    </p:extLst>
  </p:cSld>
  <p:clrMapOvr>
    <a:masterClrMapping/>
  </p:clrMapOvr>
  <p:transition spd="med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B31A4B-2731-485D-B7E6-43474FAABF7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4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8D7A61-0D54-4C45-8486-48285A02629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82328"/>
      </p:ext>
    </p:extLst>
  </p:cSld>
  <p:clrMapOvr>
    <a:masterClrMapping/>
  </p:clrMapOvr>
  <p:transition spd="med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14B9854-4D04-4BAA-A484-8C4E85F1BF0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1777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D9301AD-8244-4ABC-9A28-F001A0F7C30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4AB1A7-C579-4D91-B1B0-EC3A8F48AAB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251870"/>
      </p:ext>
    </p:extLst>
  </p:cSld>
  <p:clrMapOvr>
    <a:masterClrMapping/>
  </p:clrMapOvr>
  <p:transition spd="med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7D55AA-A0FE-4401-A086-F0D181904A2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209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2E1E06-33D1-4230-9C57-5F914B74ED3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4949"/>
      </p:ext>
    </p:extLst>
  </p:cSld>
  <p:clrMapOvr>
    <a:masterClrMapping/>
  </p:clrMapOvr>
  <p:transition spd="med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FAB457-CE0C-4530-905F-1547F8634C2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6787"/>
      </p:ext>
    </p:extLst>
  </p:cSld>
  <p:clrMapOvr>
    <a:masterClrMapping/>
  </p:clrMapOvr>
  <p:transition spd="med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0AE88-D781-45C3-A59E-D412B70D18F3}" type="datetime1">
              <a:rPr lang="fi-FI" smtClean="0">
                <a:solidFill>
                  <a:srgbClr val="002664"/>
                </a:solidFill>
              </a:rPr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29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468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5926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8993"/>
      </p:ext>
    </p:extLst>
  </p:cSld>
  <p:clrMapOvr>
    <a:masterClrMapping/>
  </p:clrMapOvr>
  <p:transition spd="med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760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714884A-8810-4E61-A4B6-3FA60CCAB5B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2575"/>
      </p:ext>
    </p:extLst>
  </p:cSld>
  <p:clrMapOvr>
    <a:masterClrMapping/>
  </p:clrMapOvr>
  <p:transition spd="med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354"/>
      </p:ext>
    </p:extLst>
  </p:cSld>
  <p:clrMapOvr>
    <a:masterClrMapping/>
  </p:clrMapOvr>
  <p:transition spd="med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49257"/>
      </p:ext>
    </p:extLst>
  </p:cSld>
  <p:clrMapOvr>
    <a:masterClrMapping/>
  </p:clrMapOvr>
  <p:transition spd="med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473"/>
      </p:ext>
    </p:extLst>
  </p:cSld>
  <p:clrMapOvr>
    <a:masterClrMapping/>
  </p:clrMapOvr>
  <p:transition spd="med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318873"/>
      </p:ext>
    </p:extLst>
  </p:cSld>
  <p:clrMapOvr>
    <a:masterClrMapping/>
  </p:clrMapOvr>
  <p:transition spd="med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95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6842"/>
      </p:ext>
    </p:extLst>
  </p:cSld>
  <p:clrMapOvr>
    <a:masterClrMapping/>
  </p:clrMapOvr>
  <p:transition spd="med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194366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175201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015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162AAAF-2FF1-40C6-88DC-345B600D5D4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158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4297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605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05394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3685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1185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1883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9628"/>
      </p:ext>
    </p:extLst>
  </p:cSld>
  <p:clrMapOvr>
    <a:masterClrMapping/>
  </p:clrMapOvr>
  <p:transition spd="med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182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84BE3FA-7D79-462C-8171-A8490E82B96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5925"/>
      </p:ext>
    </p:extLst>
  </p:cSld>
  <p:clrMapOvr>
    <a:masterClrMapping/>
  </p:clrMapOvr>
  <p:transition spd="med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2240"/>
      </p:ext>
    </p:extLst>
  </p:cSld>
  <p:clrMapOvr>
    <a:masterClrMapping/>
  </p:clrMapOvr>
  <p:transition spd="med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196353"/>
      </p:ext>
    </p:extLst>
  </p:cSld>
  <p:clrMapOvr>
    <a:masterClrMapping/>
  </p:clrMapOvr>
  <p:transition spd="med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611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9734"/>
      </p:ext>
    </p:extLst>
  </p:cSld>
  <p:clrMapOvr>
    <a:masterClrMapping/>
  </p:clrMapOvr>
  <p:transition spd="med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21878"/>
      </p:ext>
    </p:extLst>
  </p:cSld>
  <p:clrMapOvr>
    <a:masterClrMapping/>
  </p:clrMapOvr>
  <p:transition spd="med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790830"/>
      </p:ext>
    </p:extLst>
  </p:cSld>
  <p:clrMapOvr>
    <a:masterClrMapping/>
  </p:clrMapOvr>
  <p:transition spd="med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000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3653"/>
      </p:ext>
    </p:extLst>
  </p:cSld>
  <p:clrMapOvr>
    <a:masterClrMapping/>
  </p:clrMapOvr>
  <p:transition spd="med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18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30D34BA-D67E-4252-83DA-FE4CB91686A6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A3A7D5-D401-4679-BB89-BA6832E38B0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009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53" y="1710565"/>
            <a:ext cx="3745584" cy="2522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3427"/>
              </a:lnSpc>
              <a:defRPr sz="3225" b="1" i="0" spc="-131">
                <a:solidFill>
                  <a:srgbClr val="565656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788669"/>
      </p:ext>
    </p:extLst>
  </p:cSld>
  <p:clrMapOvr>
    <a:masterClrMapping/>
  </p:clrMapOvr>
  <p:transition>
    <p:wipe dir="r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95481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9795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24.3.2016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1677"/>
      </p:ext>
    </p:extLst>
  </p:cSld>
  <p:clrMapOvr>
    <a:masterClrMapping/>
  </p:clrMapOvr>
  <p:transition spd="med">
    <p:fade/>
  </p:transition>
  <p:hf hdr="0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0963"/>
      </p:ext>
    </p:extLst>
  </p:cSld>
  <p:clrMapOvr>
    <a:masterClrMapping/>
  </p:clrMapOvr>
  <p:transition spd="med">
    <p:fade/>
  </p:transition>
  <p:hf hdr="0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711"/>
      </p:ext>
    </p:extLst>
  </p:cSld>
  <p:clrMapOvr>
    <a:masterClrMapping/>
  </p:clrMapOvr>
  <p:transition spd="med">
    <p:fade/>
  </p:transition>
  <p:hf hdr="0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24.3.2016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2572"/>
      </p:ext>
    </p:extLst>
  </p:cSld>
  <p:clrMapOvr>
    <a:masterClrMapping/>
  </p:clrMapOvr>
  <p:transition spd="med">
    <p:fade/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86E347-4F3D-4C88-8DD8-9784081AA99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24.3.2016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6146"/>
      </p:ext>
    </p:extLst>
  </p:cSld>
  <p:clrMapOvr>
    <a:masterClrMapping/>
  </p:clrMapOvr>
  <p:transition spd="med">
    <p:fade/>
  </p:transition>
  <p:hf hdr="0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0333"/>
      </p:ext>
    </p:extLst>
  </p:cSld>
  <p:clrMapOvr>
    <a:masterClrMapping/>
  </p:clrMapOvr>
  <p:transition spd="med">
    <p:fade/>
  </p:transition>
  <p:hf hdr="0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863282"/>
      </p:ext>
    </p:extLst>
  </p:cSld>
  <p:clrMapOvr>
    <a:masterClrMapping/>
  </p:clrMapOvr>
  <p:transition spd="med">
    <p:fade/>
  </p:transition>
  <p:hf hdr="0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819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9683"/>
      </p:ext>
    </p:extLst>
  </p:cSld>
  <p:clrMapOvr>
    <a:masterClrMapping/>
  </p:clrMapOvr>
  <p:transition spd="med">
    <p:fade/>
  </p:transition>
  <p:hf hdr="0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1036245"/>
      </p:ext>
    </p:extLst>
  </p:cSld>
  <p:clrMapOvr>
    <a:masterClrMapping/>
  </p:clrMapOvr>
  <p:transition spd="med">
    <p:fade/>
  </p:transition>
  <p:hf hdr="0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878518"/>
      </p:ext>
    </p:extLst>
  </p:cSld>
  <p:clrMapOvr>
    <a:masterClrMapping/>
  </p:clrMapOvr>
  <p:transition spd="med">
    <p:fade/>
  </p:transition>
  <p:hf hdr="0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943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2891"/>
      </p:ext>
    </p:extLst>
  </p:cSld>
  <p:clrMapOvr>
    <a:masterClrMapping/>
  </p:clrMapOvr>
  <p:transition spd="med">
    <p:fade/>
  </p:transition>
  <p:hf hdr="0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28069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29A9DC0-FE2A-4260-AA12-1166C301DF5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811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387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8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8.3.2016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2323"/>
      </p:ext>
    </p:extLst>
  </p:cSld>
  <p:clrMapOvr>
    <a:masterClrMapping/>
  </p:clrMapOvr>
  <p:transition spd="med">
    <p:fade/>
  </p:transition>
  <p:hf hdr="0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0135"/>
      </p:ext>
    </p:extLst>
  </p:cSld>
  <p:clrMapOvr>
    <a:masterClrMapping/>
  </p:clrMapOvr>
  <p:transition spd="med">
    <p:fade/>
  </p:transition>
  <p:hf hdr="0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5456"/>
      </p:ext>
    </p:extLst>
  </p:cSld>
  <p:clrMapOvr>
    <a:masterClrMapping/>
  </p:clrMapOvr>
  <p:transition spd="med">
    <p:fade/>
  </p:transition>
  <p:hf hdr="0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8.3.2016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0413"/>
      </p:ext>
    </p:extLst>
  </p:cSld>
  <p:clrMapOvr>
    <a:masterClrMapping/>
  </p:clrMapOvr>
  <p:transition spd="med">
    <p:fade/>
  </p:transition>
  <p:hf hdr="0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8.3.2016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6205"/>
      </p:ext>
    </p:extLst>
  </p:cSld>
  <p:clrMapOvr>
    <a:masterClrMapping/>
  </p:clrMapOvr>
  <p:transition spd="med">
    <p:fade/>
  </p:transition>
  <p:hf hdr="0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58"/>
      </p:ext>
    </p:extLst>
  </p:cSld>
  <p:clrMapOvr>
    <a:masterClrMapping/>
  </p:clrMapOvr>
  <p:transition spd="med">
    <p:fade/>
  </p:transition>
  <p:hf hdr="0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23467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08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34297"/>
      </p:ext>
    </p:extLst>
  </p:cSld>
  <p:clrMapOvr>
    <a:masterClrMapping/>
  </p:clrMapOvr>
  <p:transition spd="med">
    <p:fade/>
  </p:transition>
  <p:hf hdr="0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366532"/>
      </p:ext>
    </p:extLst>
  </p:cSld>
  <p:clrMapOvr>
    <a:masterClrMapping/>
  </p:clrMapOvr>
  <p:transition spd="med">
    <p:fade/>
  </p:transition>
  <p:hf hdr="0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1774482"/>
      </p:ext>
    </p:extLst>
  </p:cSld>
  <p:clrMapOvr>
    <a:masterClrMapping/>
  </p:clrMapOvr>
  <p:transition spd="med">
    <p:fade/>
  </p:transition>
  <p:hf hdr="0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035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3133"/>
      </p:ext>
    </p:extLst>
  </p:cSld>
  <p:clrMapOvr>
    <a:masterClrMapping/>
  </p:clrMapOvr>
  <p:transition spd="med">
    <p:fade/>
  </p:transition>
  <p:hf hdr="0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78990"/>
      </p:ext>
    </p:extLst>
  </p:cSld>
  <p:clrMapOvr>
    <a:masterClrMapping/>
  </p:clrMapOvr>
  <p:transition spd="med">
    <p:fade/>
  </p:transition>
  <p:hf hdr="0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9662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55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4990"/>
      </p:ext>
    </p:extLst>
  </p:cSld>
  <p:clrMapOvr>
    <a:masterClrMapping/>
  </p:clrMapOvr>
  <p:transition spd="med">
    <p:fade/>
  </p:transition>
  <p:hf hdr="0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844"/>
      </p:ext>
    </p:extLst>
  </p:cSld>
  <p:clrMapOvr>
    <a:masterClrMapping/>
  </p:clrMapOvr>
  <p:transition spd="med">
    <p:fade/>
  </p:transition>
  <p:hf hdr="0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0196"/>
      </p:ext>
    </p:extLst>
  </p:cSld>
  <p:clrMapOvr>
    <a:masterClrMapping/>
  </p:clrMapOvr>
  <p:transition spd="med">
    <p:fade/>
  </p:transition>
  <p:hf hdr="0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82899"/>
      </p:ext>
    </p:extLst>
  </p:cSld>
  <p:clrMapOvr>
    <a:masterClrMapping/>
  </p:clrMapOvr>
  <p:transition spd="med">
    <p:fade/>
  </p:transition>
  <p:hf hdr="0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7116"/>
      </p:ext>
    </p:extLst>
  </p:cSld>
  <p:clrMapOvr>
    <a:masterClrMapping/>
  </p:clrMapOvr>
  <p:transition spd="med">
    <p:fade/>
  </p:transition>
  <p:hf hdr="0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5938"/>
      </p:ext>
    </p:extLst>
  </p:cSld>
  <p:clrMapOvr>
    <a:masterClrMapping/>
  </p:clrMapOvr>
  <p:transition spd="med">
    <p:fade/>
  </p:transition>
  <p:hf hdr="0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65743"/>
      </p:ext>
    </p:extLst>
  </p:cSld>
  <p:clrMapOvr>
    <a:masterClrMapping/>
  </p:clrMapOvr>
  <p:transition spd="med">
    <p:fade/>
  </p:transition>
  <p:hf hdr="0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492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39957"/>
      </p:ext>
    </p:extLst>
  </p:cSld>
  <p:clrMapOvr>
    <a:masterClrMapping/>
  </p:clrMapOvr>
  <p:transition spd="med">
    <p:fade/>
  </p:transition>
  <p:hf hdr="0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085501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63E8EF-E316-4D31-B810-4843720A60F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325620"/>
      </p:ext>
    </p:extLst>
  </p:cSld>
  <p:clrMapOvr>
    <a:masterClrMapping/>
  </p:clrMapOvr>
  <p:transition spd="med">
    <p:fade/>
  </p:transition>
  <p:hf hdr="0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149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50717"/>
      </p:ext>
    </p:extLst>
  </p:cSld>
  <p:clrMapOvr>
    <a:masterClrMapping/>
  </p:clrMapOvr>
  <p:transition spd="med">
    <p:fade/>
  </p:transition>
  <p:hf hdr="0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1867"/>
      </p:ext>
    </p:extLst>
  </p:cSld>
  <p:clrMapOvr>
    <a:masterClrMapping/>
  </p:clrMapOvr>
  <p:transition spd="med">
    <p:fade/>
  </p:transition>
  <p:hf hdr="0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4807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98799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0206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6073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2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2602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81027D2-D9C5-4F8A-B2C7-DB247C334248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75880"/>
      </p:ext>
    </p:extLst>
  </p:cSld>
  <p:clrMapOvr>
    <a:masterClrMapping/>
  </p:clrMapOvr>
  <p:transition spd="med">
    <p:fade/>
  </p:transition>
  <p:hf hdr="0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60"/>
      </p:ext>
    </p:extLst>
  </p:cSld>
  <p:clrMapOvr>
    <a:masterClrMapping/>
  </p:clrMapOvr>
  <p:transition spd="med">
    <p:fade/>
  </p:transition>
  <p:hf hdr="0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6076"/>
      </p:ext>
    </p:extLst>
  </p:cSld>
  <p:clrMapOvr>
    <a:masterClrMapping/>
  </p:clrMapOvr>
  <p:transition spd="med">
    <p:fade/>
  </p:transition>
  <p:hf hdr="0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8645"/>
      </p:ext>
    </p:extLst>
  </p:cSld>
  <p:clrMapOvr>
    <a:masterClrMapping/>
  </p:clrMapOvr>
  <p:transition spd="med">
    <p:fade/>
  </p:transition>
  <p:hf hdr="0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3681"/>
      </p:ext>
    </p:extLst>
  </p:cSld>
  <p:clrMapOvr>
    <a:masterClrMapping/>
  </p:clrMapOvr>
  <p:transition spd="med">
    <p:fade/>
  </p:transition>
  <p:hf hdr="0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49458"/>
      </p:ext>
    </p:extLst>
  </p:cSld>
  <p:clrMapOvr>
    <a:masterClrMapping/>
  </p:clrMapOvr>
  <p:transition spd="med">
    <p:fade/>
  </p:transition>
  <p:hf hdr="0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0836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3116"/>
      </p:ext>
    </p:extLst>
  </p:cSld>
  <p:clrMapOvr>
    <a:masterClrMapping/>
  </p:clrMapOvr>
  <p:transition spd="med">
    <p:fade/>
  </p:transition>
  <p:hf hdr="0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420440"/>
      </p:ext>
    </p:extLst>
  </p:cSld>
  <p:clrMapOvr>
    <a:masterClrMapping/>
  </p:clrMapOvr>
  <p:transition spd="med">
    <p:fade/>
  </p:transition>
  <p:hf hdr="0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087764"/>
      </p:ext>
    </p:extLst>
  </p:cSld>
  <p:clrMapOvr>
    <a:masterClrMapping/>
  </p:clrMapOvr>
  <p:transition spd="med">
    <p:fade/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E779EB6D-20C9-4ED2-A425-4083B0EB9E2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024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0695"/>
      </p:ext>
    </p:extLst>
  </p:cSld>
  <p:clrMapOvr>
    <a:masterClrMapping/>
  </p:clrMapOvr>
  <p:transition spd="med">
    <p:fade/>
  </p:transition>
  <p:hf hdr="0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50042"/>
      </p:ext>
    </p:extLst>
  </p:cSld>
  <p:clrMapOvr>
    <a:masterClrMapping/>
  </p:clrMapOvr>
  <p:transition spd="med">
    <p:fade/>
  </p:transition>
  <p:hf hdr="0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6485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897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1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8064"/>
      </p:ext>
    </p:extLst>
  </p:cSld>
  <p:clrMapOvr>
    <a:masterClrMapping/>
  </p:clrMapOvr>
  <p:transition spd="med">
    <p:fade/>
  </p:transition>
  <p:hf hdr="0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1278"/>
      </p:ext>
    </p:extLst>
  </p:cSld>
  <p:clrMapOvr>
    <a:masterClrMapping/>
  </p:clrMapOvr>
  <p:transition spd="med">
    <p:fade/>
  </p:transition>
  <p:hf hdr="0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2805"/>
      </p:ext>
    </p:extLst>
  </p:cSld>
  <p:clrMapOvr>
    <a:masterClrMapping/>
  </p:clrMapOvr>
  <p:transition spd="med">
    <p:fade/>
  </p:transition>
  <p:hf hdr="0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87248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B5B61A3-E7C9-4B8C-9B3A-24AECEB36A66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5668"/>
      </p:ext>
    </p:extLst>
  </p:cSld>
  <p:clrMapOvr>
    <a:masterClrMapping/>
  </p:clrMapOvr>
  <p:transition spd="med">
    <p:fade/>
  </p:transition>
  <p:hf hdr="0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0885"/>
      </p:ext>
    </p:extLst>
  </p:cSld>
  <p:clrMapOvr>
    <a:masterClrMapping/>
  </p:clrMapOvr>
  <p:transition spd="med">
    <p:fade/>
  </p:transition>
  <p:hf hdr="0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7200026"/>
      </p:ext>
    </p:extLst>
  </p:cSld>
  <p:clrMapOvr>
    <a:masterClrMapping/>
  </p:clrMapOvr>
  <p:transition spd="med">
    <p:fade/>
  </p:transition>
  <p:hf hdr="0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231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14482"/>
      </p:ext>
    </p:extLst>
  </p:cSld>
  <p:clrMapOvr>
    <a:masterClrMapping/>
  </p:clrMapOvr>
  <p:transition spd="med">
    <p:fade/>
  </p:transition>
  <p:hf hdr="0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001336"/>
      </p:ext>
    </p:extLst>
  </p:cSld>
  <p:clrMapOvr>
    <a:masterClrMapping/>
  </p:clrMapOvr>
  <p:transition spd="med">
    <p:fade/>
  </p:transition>
  <p:hf hdr="0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5319273"/>
      </p:ext>
    </p:extLst>
  </p:cSld>
  <p:clrMapOvr>
    <a:masterClrMapping/>
  </p:clrMapOvr>
  <p:transition spd="med">
    <p:fade/>
  </p:transition>
  <p:hf hdr="0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07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72437"/>
      </p:ext>
    </p:extLst>
  </p:cSld>
  <p:clrMapOvr>
    <a:masterClrMapping/>
  </p:clrMapOvr>
  <p:transition spd="med">
    <p:fade/>
  </p:transition>
  <p:hf hdr="0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35637"/>
      </p:ext>
    </p:extLst>
  </p:cSld>
  <p:clrMapOvr>
    <a:masterClrMapping/>
  </p:clrMapOvr>
  <p:transition spd="med">
    <p:fade/>
  </p:transition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0C6B28-7F24-463D-92B4-07C39FA99003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271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31616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08011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3557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59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54673"/>
      </p:ext>
    </p:extLst>
  </p:cSld>
  <p:clrMapOvr>
    <a:masterClrMapping/>
  </p:clrMapOvr>
  <p:transition spd="med">
    <p:fade/>
  </p:transition>
  <p:hf hdr="0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0755"/>
      </p:ext>
    </p:extLst>
  </p:cSld>
  <p:clrMapOvr>
    <a:masterClrMapping/>
  </p:clrMapOvr>
  <p:transition spd="med">
    <p:fade/>
  </p:transition>
  <p:hf hdr="0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74900"/>
      </p:ext>
    </p:extLst>
  </p:cSld>
  <p:clrMapOvr>
    <a:masterClrMapping/>
  </p:clrMapOvr>
  <p:transition spd="med">
    <p:fade/>
  </p:transition>
  <p:hf hdr="0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49889"/>
      </p:ext>
    </p:extLst>
  </p:cSld>
  <p:clrMapOvr>
    <a:masterClrMapping/>
  </p:clrMapOvr>
  <p:transition spd="med">
    <p:fade/>
  </p:transition>
  <p:hf hdr="0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1652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252AE8-B7F8-47F6-A78C-A7227E68FC9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706A444-68AC-46AC-945F-83CA05493E85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3486"/>
      </p:ext>
    </p:extLst>
  </p:cSld>
  <p:clrMapOvr>
    <a:masterClrMapping/>
  </p:clrMapOvr>
  <p:transition spd="med">
    <p:fade/>
  </p:transition>
  <p:hf hdr="0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13616"/>
      </p:ext>
    </p:extLst>
  </p:cSld>
  <p:clrMapOvr>
    <a:masterClrMapping/>
  </p:clrMapOvr>
  <p:transition spd="med">
    <p:fade/>
  </p:transition>
  <p:hf hdr="0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681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5025"/>
      </p:ext>
    </p:extLst>
  </p:cSld>
  <p:clrMapOvr>
    <a:masterClrMapping/>
  </p:clrMapOvr>
  <p:transition spd="med">
    <p:fade/>
  </p:transition>
  <p:hf hdr="0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780642"/>
      </p:ext>
    </p:extLst>
  </p:cSld>
  <p:clrMapOvr>
    <a:masterClrMapping/>
  </p:clrMapOvr>
  <p:transition spd="med">
    <p:fade/>
  </p:transition>
  <p:hf hdr="0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890789"/>
      </p:ext>
    </p:extLst>
  </p:cSld>
  <p:clrMapOvr>
    <a:masterClrMapping/>
  </p:clrMapOvr>
  <p:transition spd="med">
    <p:fade/>
  </p:transition>
  <p:hf hdr="0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590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7146"/>
      </p:ext>
    </p:extLst>
  </p:cSld>
  <p:clrMapOvr>
    <a:masterClrMapping/>
  </p:clrMapOvr>
  <p:transition spd="med">
    <p:fade/>
  </p:transition>
  <p:hf hdr="0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31460"/>
      </p:ext>
    </p:extLst>
  </p:cSld>
  <p:clrMapOvr>
    <a:masterClrMapping/>
  </p:clrMapOvr>
  <p:transition spd="med">
    <p:fade/>
  </p:transition>
  <p:hf hdr="0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83616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C2EF97C-BD3F-4389-87E6-84030533F44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83669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6190728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15.5.2016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4019094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0229419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853586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4707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3361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89999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7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6622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3CBAA6-E949-4FAB-BDC2-3EBC24CB72C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8194"/>
      </p:ext>
    </p:extLst>
  </p:cSld>
  <p:clrMapOvr>
    <a:masterClrMapping/>
  </p:clrMapOvr>
  <p:transition spd="med">
    <p:fade/>
  </p:transition>
  <p:hf hdr="0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9007"/>
      </p:ext>
    </p:extLst>
  </p:cSld>
  <p:clrMapOvr>
    <a:masterClrMapping/>
  </p:clrMapOvr>
  <p:transition spd="med">
    <p:fade/>
  </p:transition>
  <p:hf hdr="0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1393"/>
      </p:ext>
    </p:extLst>
  </p:cSld>
  <p:clrMapOvr>
    <a:masterClrMapping/>
  </p:clrMapOvr>
  <p:transition spd="med">
    <p:fade/>
  </p:transition>
  <p:hf hdr="0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9379"/>
      </p:ext>
    </p:extLst>
  </p:cSld>
  <p:clrMapOvr>
    <a:masterClrMapping/>
  </p:clrMapOvr>
  <p:transition spd="med">
    <p:fade/>
  </p:transition>
  <p:hf hdr="0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1799"/>
      </p:ext>
    </p:extLst>
  </p:cSld>
  <p:clrMapOvr>
    <a:masterClrMapping/>
  </p:clrMapOvr>
  <p:transition spd="med">
    <p:fade/>
  </p:transition>
  <p:hf hdr="0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454399"/>
      </p:ext>
    </p:extLst>
  </p:cSld>
  <p:clrMapOvr>
    <a:masterClrMapping/>
  </p:clrMapOvr>
  <p:transition spd="med">
    <p:fade/>
  </p:transition>
  <p:hf hdr="0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745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5609"/>
      </p:ext>
    </p:extLst>
  </p:cSld>
  <p:clrMapOvr>
    <a:masterClrMapping/>
  </p:clrMapOvr>
  <p:transition spd="med">
    <p:fade/>
  </p:transition>
  <p:hf hdr="0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1810560"/>
      </p:ext>
    </p:extLst>
  </p:cSld>
  <p:clrMapOvr>
    <a:masterClrMapping/>
  </p:clrMapOvr>
  <p:transition spd="med">
    <p:fade/>
  </p:transition>
  <p:hf hdr="0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0907152"/>
      </p:ext>
    </p:extLst>
  </p:cSld>
  <p:clrMapOvr>
    <a:masterClrMapping/>
  </p:clrMapOvr>
  <p:transition spd="med">
    <p:fade/>
  </p:transition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782BECB-0219-4E86-B5A0-27CDF02D0D8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578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74868"/>
      </p:ext>
    </p:extLst>
  </p:cSld>
  <p:clrMapOvr>
    <a:masterClrMapping/>
  </p:clrMapOvr>
  <p:transition spd="med">
    <p:fade/>
  </p:transition>
  <p:hf hdr="0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72447"/>
      </p:ext>
    </p:extLst>
  </p:cSld>
  <p:clrMapOvr>
    <a:masterClrMapping/>
  </p:clrMapOvr>
  <p:transition spd="med">
    <p:fade/>
  </p:transition>
  <p:hf hdr="0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1480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9F0CE95-B9D1-45AD-B60D-A2CB1C6F236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D7E7D7-F1B5-4EF8-9EA3-D19AF7003D5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ECDDF4-510E-477F-B151-368D3CDBDED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A9AC77-AE6F-4B75-923D-0F876A474C8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71E994-284C-4C83-9698-3BCB8C402FF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6433D8E-0835-447F-8DC8-10C8F6C94EC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637BA27-47CF-492B-9115-641F91271C6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A5F2C-40E0-4032-9601-677523510B7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C99F4FE-DB33-4551-AEB2-F77C84218947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C0C658B-F0FE-4DA4-BFF1-1C0A7AD7D5E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75484D-6A4E-4995-BC3F-9139ADACCCFE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CF0A5F8-38D8-4C32-B34E-66BC9C274F1D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114568C-40C8-4631-B8A2-99A05B8C157C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1BFEE9C-B3E6-40FD-B4B1-0A943919E3FB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C1EF0C-94EC-4A45-AE21-3913B0A8118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E23D4A2-A96B-4577-ACFB-D261DD5E0DB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036D31E-E3A4-429B-88F5-E038790AED9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2982536-A88C-43A6-B363-70807B17D35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0DFEDDB-F1BE-43C1-9AEA-E7EE80301F2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5BA3194-AF53-44C7-97C9-5CA794431D6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E08A48-CF35-4750-964D-7720D2844CE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5D1BF82-A875-494F-B323-5C29DFAB21F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0E1819E-2AC8-458B-989C-D65C9404F5E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289FB-6E1E-48DC-A6AA-25495A8D827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1F98EE2-D7BF-4CCF-9A8E-022984B027E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FC7F32D-C58A-4EB4-B581-3EF5FCB75CB9}" type="datetime1">
              <a:rPr lang="fi-FI" smtClean="0">
                <a:solidFill>
                  <a:srgbClr val="002964"/>
                </a:solidFill>
              </a:rPr>
              <a:t>15.5.2016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1961D17-A13F-4F6D-BF94-A9A0B2D51EB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8161602-6DA6-4CE9-A9C4-0D12F59FBEAB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B891147-E767-441C-9903-18CC4F36BFD3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A833213-30EB-44F3-B6B6-0665C3A2E457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3B7A46A-09D4-4A63-B1C0-3C8C945A772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8185DE4-C262-4FF6-B129-EFA16BDDC58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4F36EDD-067D-4C9E-9024-9B3C736BFE3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61D8B8-C32E-4F54-8EAB-7CAED410E42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8C43FA-ADE8-4ED6-8430-41F3E605527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9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11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29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18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17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65.xml"/><Relationship Id="rId19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84.xml"/><Relationship Id="rId19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18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17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395.xml"/><Relationship Id="rId16" Type="http://schemas.openxmlformats.org/officeDocument/2006/relationships/slideLayout" Target="../slideLayouts/slideLayout40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3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slideLayout" Target="../slideLayouts/slideLayout424.xml"/><Relationship Id="rId1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3.xml"/><Relationship Id="rId17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3.xml"/><Relationship Id="rId16" Type="http://schemas.openxmlformats.org/officeDocument/2006/relationships/slideLayout" Target="../slideLayouts/slideLayout4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21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Relationship Id="rId14" Type="http://schemas.openxmlformats.org/officeDocument/2006/relationships/slideLayout" Target="../slideLayouts/slideLayout42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42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17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31.xml"/><Relationship Id="rId16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3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slideLayout" Target="../slideLayouts/slideLayout44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9.xml"/><Relationship Id="rId1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1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48.xml"/><Relationship Id="rId16" Type="http://schemas.openxmlformats.org/officeDocument/2006/relationships/slideLayout" Target="../slideLayouts/slideLayout46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56.xml"/><Relationship Id="rId19" Type="http://schemas.openxmlformats.org/officeDocument/2006/relationships/theme" Target="../theme/theme2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6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74.xml"/><Relationship Id="rId19" Type="http://schemas.openxmlformats.org/officeDocument/2006/relationships/theme" Target="../theme/theme27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85.xml"/><Relationship Id="rId21" Type="http://schemas.openxmlformats.org/officeDocument/2006/relationships/theme" Target="../theme/theme28.xml"/><Relationship Id="rId7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98.xml"/><Relationship Id="rId20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492.xml"/><Relationship Id="rId19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6.xml"/><Relationship Id="rId22" Type="http://schemas.openxmlformats.org/officeDocument/2006/relationships/image" Target="../media/image1.em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0.xml"/><Relationship Id="rId13" Type="http://schemas.openxmlformats.org/officeDocument/2006/relationships/slideLayout" Target="../slideLayouts/slideLayout515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505.xml"/><Relationship Id="rId7" Type="http://schemas.openxmlformats.org/officeDocument/2006/relationships/slideLayout" Target="../slideLayouts/slideLayout509.xml"/><Relationship Id="rId12" Type="http://schemas.openxmlformats.org/officeDocument/2006/relationships/slideLayout" Target="../slideLayouts/slideLayout514.xml"/><Relationship Id="rId17" Type="http://schemas.openxmlformats.org/officeDocument/2006/relationships/slideLayout" Target="../slideLayouts/slideLayout519.xml"/><Relationship Id="rId2" Type="http://schemas.openxmlformats.org/officeDocument/2006/relationships/slideLayout" Target="../slideLayouts/slideLayout504.xml"/><Relationship Id="rId16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8.xml"/><Relationship Id="rId11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07.xml"/><Relationship Id="rId15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11.xml"/><Relationship Id="rId14" Type="http://schemas.openxmlformats.org/officeDocument/2006/relationships/slideLayout" Target="../slideLayouts/slideLayout5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slideLayout" Target="../slideLayouts/slideLayout532.xml"/><Relationship Id="rId18" Type="http://schemas.openxmlformats.org/officeDocument/2006/relationships/theme" Target="../theme/theme30.xml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slideLayout" Target="../slideLayouts/slideLayout531.xml"/><Relationship Id="rId17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521.xml"/><Relationship Id="rId16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Relationship Id="rId14" Type="http://schemas.openxmlformats.org/officeDocument/2006/relationships/slideLayout" Target="../slideLayouts/slideLayout53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slideLayout" Target="../slideLayouts/slideLayout549.xml"/><Relationship Id="rId1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3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43.xml"/><Relationship Id="rId12" Type="http://schemas.openxmlformats.org/officeDocument/2006/relationships/slideLayout" Target="../slideLayouts/slideLayout548.xml"/><Relationship Id="rId17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38.xml"/><Relationship Id="rId16" Type="http://schemas.openxmlformats.org/officeDocument/2006/relationships/slideLayout" Target="../slideLayouts/slideLayout552.xml"/><Relationship Id="rId20" Type="http://schemas.openxmlformats.org/officeDocument/2006/relationships/theme" Target="../theme/theme31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1.xml"/><Relationship Id="rId1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46.xml"/><Relationship Id="rId19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Relationship Id="rId14" Type="http://schemas.openxmlformats.org/officeDocument/2006/relationships/slideLayout" Target="../slideLayouts/slideLayout55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3.xml"/><Relationship Id="rId13" Type="http://schemas.openxmlformats.org/officeDocument/2006/relationships/slideLayout" Target="../slideLayouts/slideLayout568.xml"/><Relationship Id="rId18" Type="http://schemas.openxmlformats.org/officeDocument/2006/relationships/theme" Target="../theme/theme32.xml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12" Type="http://schemas.openxmlformats.org/officeDocument/2006/relationships/slideLayout" Target="../slideLayouts/slideLayout567.xml"/><Relationship Id="rId1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57.xml"/><Relationship Id="rId16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0.xml"/><Relationship Id="rId1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6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Relationship Id="rId14" Type="http://schemas.openxmlformats.org/officeDocument/2006/relationships/slideLayout" Target="../slideLayouts/slideLayout56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slideLayout" Target="../slideLayouts/slideLayout585.xml"/><Relationship Id="rId18" Type="http://schemas.openxmlformats.org/officeDocument/2006/relationships/slideLayout" Target="../slideLayouts/slideLayout590.xml"/><Relationship Id="rId3" Type="http://schemas.openxmlformats.org/officeDocument/2006/relationships/slideLayout" Target="../slideLayouts/slideLayout57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79.xml"/><Relationship Id="rId12" Type="http://schemas.openxmlformats.org/officeDocument/2006/relationships/slideLayout" Target="../slideLayouts/slideLayout584.xml"/><Relationship Id="rId17" Type="http://schemas.openxmlformats.org/officeDocument/2006/relationships/slideLayout" Target="../slideLayouts/slideLayout589.xml"/><Relationship Id="rId2" Type="http://schemas.openxmlformats.org/officeDocument/2006/relationships/slideLayout" Target="../slideLayouts/slideLayout574.xml"/><Relationship Id="rId16" Type="http://schemas.openxmlformats.org/officeDocument/2006/relationships/slideLayout" Target="../slideLayouts/slideLayout588.xml"/><Relationship Id="rId20" Type="http://schemas.openxmlformats.org/officeDocument/2006/relationships/theme" Target="../theme/theme33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5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82.xml"/><Relationship Id="rId19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Relationship Id="rId14" Type="http://schemas.openxmlformats.org/officeDocument/2006/relationships/slideLayout" Target="../slideLayouts/slideLayout586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9.xml"/><Relationship Id="rId13" Type="http://schemas.openxmlformats.org/officeDocument/2006/relationships/slideLayout" Target="../slideLayouts/slideLayout604.xml"/><Relationship Id="rId18" Type="http://schemas.openxmlformats.org/officeDocument/2006/relationships/slideLayout" Target="../slideLayouts/slideLayout609.xml"/><Relationship Id="rId3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98.xml"/><Relationship Id="rId12" Type="http://schemas.openxmlformats.org/officeDocument/2006/relationships/slideLayout" Target="../slideLayouts/slideLayout603.xml"/><Relationship Id="rId17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593.xml"/><Relationship Id="rId16" Type="http://schemas.openxmlformats.org/officeDocument/2006/relationships/slideLayout" Target="../slideLayouts/slideLayout60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92.xml"/><Relationship Id="rId6" Type="http://schemas.openxmlformats.org/officeDocument/2006/relationships/slideLayout" Target="../slideLayouts/slideLayout597.xml"/><Relationship Id="rId11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96.xml"/><Relationship Id="rId15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01.xml"/><Relationship Id="rId19" Type="http://schemas.openxmlformats.org/officeDocument/2006/relationships/theme" Target="../theme/theme34.xml"/><Relationship Id="rId4" Type="http://schemas.openxmlformats.org/officeDocument/2006/relationships/slideLayout" Target="../slideLayouts/slideLayout595.xml"/><Relationship Id="rId9" Type="http://schemas.openxmlformats.org/officeDocument/2006/relationships/slideLayout" Target="../slideLayouts/slideLayout600.xml"/><Relationship Id="rId14" Type="http://schemas.openxmlformats.org/officeDocument/2006/relationships/slideLayout" Target="../slideLayouts/slideLayout605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2.xml"/><Relationship Id="rId7" Type="http://schemas.openxmlformats.org/officeDocument/2006/relationships/theme" Target="../theme/theme35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1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3.xml"/><Relationship Id="rId13" Type="http://schemas.openxmlformats.org/officeDocument/2006/relationships/slideLayout" Target="../slideLayouts/slideLayout628.xml"/><Relationship Id="rId18" Type="http://schemas.openxmlformats.org/officeDocument/2006/relationships/slideLayout" Target="../slideLayouts/slideLayout633.xml"/><Relationship Id="rId3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22.xml"/><Relationship Id="rId12" Type="http://schemas.openxmlformats.org/officeDocument/2006/relationships/slideLayout" Target="../slideLayouts/slideLayout627.xml"/><Relationship Id="rId17" Type="http://schemas.openxmlformats.org/officeDocument/2006/relationships/slideLayout" Target="../slideLayouts/slideLayout632.xml"/><Relationship Id="rId2" Type="http://schemas.openxmlformats.org/officeDocument/2006/relationships/slideLayout" Target="../slideLayouts/slideLayout617.xml"/><Relationship Id="rId16" Type="http://schemas.openxmlformats.org/officeDocument/2006/relationships/slideLayout" Target="../slideLayouts/slideLayout63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1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0.xml"/><Relationship Id="rId15" Type="http://schemas.openxmlformats.org/officeDocument/2006/relationships/slideLayout" Target="../slideLayouts/slideLayout630.xml"/><Relationship Id="rId10" Type="http://schemas.openxmlformats.org/officeDocument/2006/relationships/slideLayout" Target="../slideLayouts/slideLayout625.xml"/><Relationship Id="rId19" Type="http://schemas.openxmlformats.org/officeDocument/2006/relationships/theme" Target="../theme/theme36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Relationship Id="rId14" Type="http://schemas.openxmlformats.org/officeDocument/2006/relationships/slideLayout" Target="../slideLayouts/slideLayout6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F4FDFE-EA56-4750-97EF-7944D57822C2}" type="datetime1">
              <a:rPr lang="fi-FI" smtClean="0"/>
              <a:t>15.5.2016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0492081-3200-41DA-939C-D1C60D59632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B8A9C54-4F8C-4834-BF9B-AC9B8E58DCB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FF5A2D-F551-43A0-BC86-8D38A696BF6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CFE9980-BC6E-4221-A56A-F4A307FFAD0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D0D7AB6-44D1-4863-A939-D6E0E6E395D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BA94DB8-30A7-4D14-8379-9F22E1C67CA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F3D8D89-C0FD-477B-9923-FD1977B722F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  <p:sldLayoutId id="214748433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E072306-6F62-4467-A06E-04CCE7B4094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300B1EF-FE3F-47AB-8013-5A95355C3C2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958CD19-27E7-48EC-99F9-BC0B18C6C73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462FE2-9B1B-4504-A5F0-2FD2E512BCD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1214DF-B5DC-4769-B76A-3AF47305D1A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B188AE-D51A-4214-A3B7-D2BCFFC0311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  <p:sldLayoutId id="2147484430" r:id="rId17"/>
    <p:sldLayoutId id="2147484431" r:id="rId18"/>
    <p:sldLayoutId id="214748443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D458453-2139-4D76-8171-1ACB2E6374A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8BD8F63-09ED-4470-A115-01D186F55AA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0FA4E6-1A25-4D7C-A616-E5EF534B539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  <p:sldLayoutId id="2147484485" r:id="rId13"/>
    <p:sldLayoutId id="2147484486" r:id="rId14"/>
    <p:sldLayoutId id="2147484487" r:id="rId15"/>
    <p:sldLayoutId id="2147484488" r:id="rId16"/>
    <p:sldLayoutId id="2147484489" r:id="rId17"/>
    <p:sldLayoutId id="2147484490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79C69E0-022D-435C-A5B0-2B1C249FDD31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5AD4750-8049-4EFC-9532-4B22EC2D74F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  <p:sldLayoutId id="2147484524" r:id="rId15"/>
    <p:sldLayoutId id="2147484525" r:id="rId16"/>
    <p:sldLayoutId id="2147484526" r:id="rId17"/>
    <p:sldLayoutId id="214748452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  <p:sldLayoutId id="2147484545" r:id="rId17"/>
    <p:sldLayoutId id="2147484546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  <p:sldLayoutId id="2147484561" r:id="rId14"/>
    <p:sldLayoutId id="2147484562" r:id="rId15"/>
    <p:sldLayoutId id="2147484563" r:id="rId16"/>
    <p:sldLayoutId id="2147484564" r:id="rId17"/>
    <p:sldLayoutId id="2147484565" r:id="rId18"/>
    <p:sldLayoutId id="2147484566" r:id="rId19"/>
    <p:sldLayoutId id="2147484567" r:id="rId20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  <p:sldLayoutId id="2147484580" r:id="rId12"/>
    <p:sldLayoutId id="2147484581" r:id="rId13"/>
    <p:sldLayoutId id="2147484582" r:id="rId14"/>
    <p:sldLayoutId id="2147484583" r:id="rId15"/>
    <p:sldLayoutId id="2147484584" r:id="rId16"/>
    <p:sldLayoutId id="214748458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CAB5CE-9646-4BF3-85B3-1A866AF77BB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  <p:sldLayoutId id="2147484599" r:id="rId13"/>
    <p:sldLayoutId id="2147484600" r:id="rId14"/>
    <p:sldLayoutId id="2147484601" r:id="rId15"/>
    <p:sldLayoutId id="2147484602" r:id="rId16"/>
    <p:sldLayoutId id="2147484603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  <p:sldLayoutId id="2147484621" r:id="rId17"/>
    <p:sldLayoutId id="2147484622" r:id="rId18"/>
    <p:sldLayoutId id="2147484623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  <p:sldLayoutId id="2147484639" r:id="rId15"/>
    <p:sldLayoutId id="2147484640" r:id="rId16"/>
    <p:sldLayoutId id="2147484641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  <p:sldLayoutId id="2147484658" r:id="rId16"/>
    <p:sldLayoutId id="2147484659" r:id="rId17"/>
    <p:sldLayoutId id="2147484660" r:id="rId18"/>
    <p:sldLayoutId id="2147484661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  <p:sldLayoutId id="2147484676" r:id="rId14"/>
    <p:sldLayoutId id="2147484677" r:id="rId15"/>
    <p:sldLayoutId id="2147484678" r:id="rId16"/>
    <p:sldLayoutId id="2147484679" r:id="rId17"/>
    <p:sldLayoutId id="2147484680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43540"/>
            <a:ext cx="9487730" cy="10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133596"/>
            <a:ext cx="9487730" cy="50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 defTabSz="921624"/>
              <a:t>15.5.2016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C2FE6FCA-804B-4A90-B879-7642C991B955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  <p:sldLayoutId id="2147484701" r:id="rId13"/>
    <p:sldLayoutId id="2147484702" r:id="rId14"/>
    <p:sldLayoutId id="2147484703" r:id="rId15"/>
    <p:sldLayoutId id="2147484704" r:id="rId16"/>
    <p:sldLayoutId id="2147484705" r:id="rId17"/>
    <p:sldLayoutId id="2147484706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0F673E-ECC5-4E95-A97B-84268D54134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ECD593-E5E0-414D-A0AA-1E98D52EFFA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27AB4C9-58AC-434A-B874-CB532B8BA64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FD823AD-F5BA-47E6-BF28-29BF0DB03B9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5A969F-E062-4E89-B361-900DE103BAF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9942A5-4F5F-4F25-9068-C504A7B5426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62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2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2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6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6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6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62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2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62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62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62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62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62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6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62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6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7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0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0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0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0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01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01.xml"/><Relationship Id="rId1" Type="http://schemas.openxmlformats.org/officeDocument/2006/relationships/vmlDrawing" Target="../drawings/vmlDrawing23.vml"/><Relationship Id="rId5" Type="http://schemas.openxmlformats.org/officeDocument/2006/relationships/chart" Target="../charts/chart21.xml"/><Relationship Id="rId4" Type="http://schemas.openxmlformats.org/officeDocument/2006/relationships/image" Target="../media/image3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6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6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6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7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Toukokuu </a:t>
            </a:r>
            <a:r>
              <a:rPr lang="fi-FI" sz="2133" dirty="0" smtClean="0"/>
              <a:t>2016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6B9E29-0989-46AF-BBB7-6561A377B7C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useimmissa Euroopan maissa ja USA:ssa, mutta ei juurikaan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04140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C1480E-93DB-42AD-8B93-9A3C057C8C8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Q1/2015*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85 %.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3830308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FECDD9-B934-47F7-B1B2-D5D9C478FBD7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53EFC-B12E-426E-9C56-0D2CD8B8D5D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henkilöstökehitys Suomessa ja maailmalla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84F92B-4D1E-4963-87B6-ECB3E60D6628}" type="datetime1">
              <a:rPr lang="fi-FI" smtClean="0">
                <a:solidFill>
                  <a:srgbClr val="F04B0D"/>
                </a:solidFill>
              </a:rPr>
              <a:t>15.5.2016</a:t>
            </a:fld>
            <a:endParaRPr lang="fi-FI" dirty="0">
              <a:solidFill>
                <a:srgbClr val="F04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960579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257699228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4283337415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476350412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95147803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</a:t>
            </a:r>
            <a:br>
              <a:rPr lang="fi-FI" dirty="0" smtClean="0"/>
            </a:br>
            <a:r>
              <a:rPr lang="fi-FI" sz="2000" b="0" dirty="0" smtClean="0">
                <a:solidFill>
                  <a:schemeClr val="tx1"/>
                </a:solidFill>
              </a:rPr>
              <a:t>Tiedot vuodelta 2015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75344178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F266FB-14A5-478F-BA8B-95D0EA4152D9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</a:rPr>
              <a:t>Bruttokansantuotteen kasvu Euroalueella on jatkunut myös huhtikuussa 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1355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huhtikuu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223" y="1727200"/>
            <a:ext cx="9721079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4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243137335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785751523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026783557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50691414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532481251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806648534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365918411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7463897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923595274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</a:t>
            </a:r>
            <a:r>
              <a:rPr lang="fi-FI" sz="12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2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2841296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6A9497-78ED-46FA-9A5B-25545689435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vuoden 2009 tasolla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522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138960-BE08-4ACC-A94F-BDB86231AA8F}" type="datetime1">
              <a:rPr lang="fi-FI" smtClean="0"/>
              <a:t>15.5.2016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23CFC3-F26E-4418-B1F2-8171BF1BED8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_prese_suomi_nousuun2014_ppt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369550" cy="691197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008311" y="1583779"/>
            <a:ext cx="5333747" cy="2183458"/>
          </a:xfrm>
          <a:prstGeom prst="rect">
            <a:avLst/>
          </a:prstGeom>
        </p:spPr>
        <p:txBody>
          <a:bodyPr vert="horz" lIns="92160" tIns="46080" rIns="92160" bIns="46080" rtlCol="0" anchor="ctr">
            <a:noAutofit/>
          </a:bodyPr>
          <a:lstStyle/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smtClean="0">
                <a:solidFill>
                  <a:prstClr val="white"/>
                </a:solidFill>
              </a:rPr>
              <a:t>Suomi </a:t>
            </a:r>
            <a:r>
              <a:rPr lang="en-US" sz="5040" b="1" spc="-343" dirty="0" err="1" smtClean="0">
                <a:solidFill>
                  <a:prstClr val="white"/>
                </a:solidFill>
              </a:rPr>
              <a:t>uuteen</a:t>
            </a:r>
            <a:r>
              <a:rPr lang="en-US" sz="5040" b="1" spc="-343" dirty="0" smtClean="0">
                <a:solidFill>
                  <a:prstClr val="white"/>
                </a:solidFill>
              </a:rPr>
              <a:t> </a:t>
            </a:r>
            <a:r>
              <a:rPr lang="en-US" sz="5040" b="1" spc="-343" dirty="0" err="1" smtClean="0">
                <a:solidFill>
                  <a:prstClr val="white"/>
                </a:solidFill>
              </a:rPr>
              <a:t>nousuun</a:t>
            </a:r>
            <a:r>
              <a:rPr lang="en-US" sz="5040" b="1" spc="-343" dirty="0" smtClean="0">
                <a:solidFill>
                  <a:prstClr val="white"/>
                </a:solidFill>
              </a:rPr>
              <a:t>!</a:t>
            </a: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endParaRPr lang="en-US" sz="5040" b="1" spc="-343" dirty="0">
              <a:solidFill>
                <a:prstClr val="white"/>
              </a:solidFill>
            </a:endParaRP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smtClean="0">
                <a:solidFill>
                  <a:prstClr val="white"/>
                </a:solidFill>
              </a:rPr>
              <a:t>On </a:t>
            </a:r>
            <a:r>
              <a:rPr lang="en-US" sz="5040" b="1" spc="-343" dirty="0" err="1">
                <a:solidFill>
                  <a:prstClr val="white"/>
                </a:solidFill>
              </a:rPr>
              <a:t>aika</a:t>
            </a:r>
            <a:r>
              <a:rPr lang="en-US" sz="5040" b="1" spc="-343" dirty="0">
                <a:solidFill>
                  <a:prstClr val="white"/>
                </a:solidFill>
              </a:rPr>
              <a:t> </a:t>
            </a:r>
            <a:r>
              <a:rPr lang="en-US" sz="5040" b="1" spc="-343" dirty="0" err="1">
                <a:solidFill>
                  <a:prstClr val="white"/>
                </a:solidFill>
              </a:rPr>
              <a:t>uudelle</a:t>
            </a:r>
            <a:r>
              <a:rPr lang="en-US" sz="5040" b="1" spc="-343" dirty="0">
                <a:solidFill>
                  <a:prstClr val="white"/>
                </a:solidFill>
              </a:rPr>
              <a:t> </a:t>
            </a:r>
            <a:br>
              <a:rPr lang="en-US" sz="5040" b="1" spc="-343" dirty="0">
                <a:solidFill>
                  <a:prstClr val="white"/>
                </a:solidFill>
              </a:rPr>
            </a:br>
            <a:r>
              <a:rPr lang="en-US" sz="5040" b="1" spc="-343" dirty="0" err="1">
                <a:solidFill>
                  <a:prstClr val="white"/>
                </a:solidFill>
              </a:rPr>
              <a:t>ajattelulle</a:t>
            </a:r>
            <a:r>
              <a:rPr lang="en-US" sz="5040" b="1" spc="-343" dirty="0">
                <a:solidFill>
                  <a:prstClr val="white"/>
                </a:solidFill>
              </a:rPr>
              <a:t> ja</a:t>
            </a: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err="1">
                <a:solidFill>
                  <a:prstClr val="white"/>
                </a:solidFill>
              </a:rPr>
              <a:t>toimenpiteille</a:t>
            </a:r>
            <a:r>
              <a:rPr lang="en-US" sz="5040" b="1" spc="-343" dirty="0">
                <a:solidFill>
                  <a:prstClr val="white"/>
                </a:solidFill>
              </a:rPr>
              <a:t>.</a:t>
            </a:r>
            <a:endParaRPr lang="en-US" sz="5040" b="1" spc="-343" dirty="0" err="1">
              <a:solidFill>
                <a:prstClr val="white"/>
              </a:solidFill>
            </a:endParaRPr>
          </a:p>
        </p:txBody>
      </p:sp>
      <p:pic>
        <p:nvPicPr>
          <p:cNvPr id="5" name="Picture 4" descr="logo_harm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79" y="6335973"/>
            <a:ext cx="1500795" cy="3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AE4B7-1C65-450D-8BDB-0757EFBC97B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8612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F883BA-35D7-45D0-AF54-81690818735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Euroalueella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heikentynyt</a:t>
            </a:r>
            <a:r>
              <a:rPr lang="en-GB" dirty="0" smtClean="0"/>
              <a:t> </a:t>
            </a:r>
            <a:r>
              <a:rPr lang="en-GB" dirty="0" err="1" smtClean="0"/>
              <a:t>alkuvuonna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3166"/>
              </p:ext>
            </p:extLst>
          </p:nvPr>
        </p:nvGraphicFramePr>
        <p:xfrm>
          <a:off x="431800" y="1745733"/>
          <a:ext cx="9502775" cy="45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9" name="Macrobond document" r:id="rId3" imgW="12573938" imgH="5669124" progId="Mbnd.mbnd">
                  <p:embed/>
                </p:oleObj>
              </mc:Choice>
              <mc:Fallback>
                <p:oleObj name="Macrobond document" r:id="rId3" imgW="12573938" imgH="566912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5733"/>
                        <a:ext cx="9502775" cy="451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97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CAE111-7131-40CB-903D-92EAAD63F52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parantunut</a:t>
            </a:r>
            <a:r>
              <a:rPr lang="en-GB" dirty="0" smtClean="0"/>
              <a:t> </a:t>
            </a:r>
            <a:r>
              <a:rPr lang="en-GB" dirty="0" err="1" smtClean="0"/>
              <a:t>alkuvuonna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39049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r>
              <a:rPr lang="fi-FI" sz="1100" spc="-40" dirty="0" smtClean="0">
                <a:solidFill>
                  <a:srgbClr val="002964"/>
                </a:solidFill>
              </a:rPr>
              <a:t>, Tilastokeskus (kuluttajien luottamusindeksi)</a:t>
            </a:r>
          </a:p>
        </p:txBody>
      </p:sp>
    </p:spTree>
    <p:extLst>
      <p:ext uri="{BB962C8B-B14F-4D97-AF65-F5344CB8AC3E}">
        <p14:creationId xmlns:p14="http://schemas.microsoft.com/office/powerpoint/2010/main" val="1468473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A2505E-5185-4FDC-AEA2-E7D268D717E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Intiassa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jatkuu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vahvana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, </a:t>
            </a:r>
            <a:r>
              <a:rPr lang="en-GB" sz="2000" b="0" dirty="0" err="1" smtClean="0">
                <a:solidFill>
                  <a:srgbClr val="002060"/>
                </a:solidFill>
              </a:rPr>
              <a:t>Brasilian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ja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Venäjän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78895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2F1C2-1C16-48EC-898E-787E84198714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217024" cy="1008000"/>
          </a:xfrm>
        </p:spPr>
        <p:txBody>
          <a:bodyPr/>
          <a:lstStyle/>
          <a:p>
            <a:r>
              <a:rPr lang="fi-FI" dirty="0" smtClean="0"/>
              <a:t>Kiinan teollisuudessa tuotanto vähenee edelleen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 smtClean="0"/>
              <a:t>Teollisuuden ja palvelualojen </a:t>
            </a:r>
            <a:r>
              <a:rPr lang="fi-FI" sz="2016" b="0" dirty="0"/>
              <a:t>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355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huhtikuu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505056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1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2F1C2-1C16-48EC-898E-787E84198714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217024" cy="1008000"/>
          </a:xfrm>
        </p:spPr>
        <p:txBody>
          <a:bodyPr/>
          <a:lstStyle/>
          <a:p>
            <a:r>
              <a:rPr lang="fi-FI" dirty="0" smtClean="0"/>
              <a:t>Palvelut kannattelevat Kiinan talouskasvua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 smtClean="0"/>
              <a:t>Teollisuuden ja palvelualojen </a:t>
            </a:r>
            <a:r>
              <a:rPr lang="fi-FI" sz="2016" b="0" dirty="0"/>
              <a:t>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355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huhtikuu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505056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8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083D4F-40BD-48D0-82C0-A8201E9933C6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</a:t>
            </a:r>
            <a:r>
              <a:rPr lang="fi-FI" dirty="0" smtClean="0"/>
              <a:t>tuotanto vähenee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355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huhtikuu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649071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4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Componenta,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A546DC-773D-4946-8E84-B5CCAC43786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D73C52-C2A7-4776-9038-365813B1AEBC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tuotanto vähenee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355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huhtikuu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649071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8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43E5F8-1C2E-4C0C-9201-EE4B5F6B721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Yhdysvaltain teollisuudessa </a:t>
            </a:r>
            <a:r>
              <a:rPr lang="fi-FI" dirty="0"/>
              <a:t>tuotanto </a:t>
            </a:r>
            <a:r>
              <a:rPr lang="fi-FI" dirty="0" smtClean="0"/>
              <a:t>kasvaa taas  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46009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14366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Lähde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794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3546A6-980B-4C2E-9F9B-6D74AF12334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</a:t>
            </a:r>
            <a:r>
              <a:rPr lang="en-GB" dirty="0" err="1" smtClean="0"/>
              <a:t>jatkuu</a:t>
            </a:r>
            <a:r>
              <a:rPr lang="en-GB" dirty="0" smtClean="0"/>
              <a:t> </a:t>
            </a:r>
            <a:r>
              <a:rPr lang="en-GB" dirty="0" err="1" smtClean="0"/>
              <a:t>hitaana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77078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62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1DDF40-9616-4FC9-ACA1-66B2B5633B5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Maailmankauppa</a:t>
            </a:r>
            <a:r>
              <a:rPr lang="en-GB" dirty="0" smtClean="0"/>
              <a:t> on </a:t>
            </a:r>
            <a:r>
              <a:rPr lang="en-GB" dirty="0" err="1" smtClean="0"/>
              <a:t>piristynyt</a:t>
            </a:r>
            <a:r>
              <a:rPr lang="en-GB" dirty="0" smtClean="0"/>
              <a:t> </a:t>
            </a:r>
            <a:r>
              <a:rPr lang="en-GB" dirty="0" err="1" smtClean="0"/>
              <a:t>jonkin</a:t>
            </a:r>
            <a:r>
              <a:rPr lang="en-GB" dirty="0" smtClean="0"/>
              <a:t> </a:t>
            </a:r>
            <a:r>
              <a:rPr lang="en-GB" dirty="0" err="1" smtClean="0"/>
              <a:t>verran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885023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D97E44-541D-4091-A208-C38BAAA22A4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useista</a:t>
            </a:r>
            <a:r>
              <a:rPr lang="en-GB" dirty="0" smtClean="0"/>
              <a:t> </a:t>
            </a:r>
            <a:r>
              <a:rPr lang="en-GB" dirty="0" err="1" smtClean="0"/>
              <a:t>maista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6704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93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useista</a:t>
            </a:r>
            <a:r>
              <a:rPr lang="en-GB" dirty="0" smtClean="0"/>
              <a:t> </a:t>
            </a:r>
            <a:r>
              <a:rPr lang="en-GB" dirty="0" err="1" smtClean="0"/>
              <a:t>maista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Tämä</a:t>
            </a:r>
            <a:r>
              <a:rPr lang="en-GB" dirty="0" smtClean="0"/>
              <a:t> </a:t>
            </a:r>
            <a:r>
              <a:rPr lang="en-GB" dirty="0" err="1" smtClean="0"/>
              <a:t>kertoo</a:t>
            </a:r>
            <a:r>
              <a:rPr lang="en-GB" dirty="0" smtClean="0"/>
              <a:t> </a:t>
            </a:r>
            <a:r>
              <a:rPr lang="en-GB" dirty="0" err="1" smtClean="0"/>
              <a:t>yritysten</a:t>
            </a:r>
            <a:r>
              <a:rPr lang="en-GB" dirty="0" smtClean="0"/>
              <a:t> </a:t>
            </a:r>
            <a:r>
              <a:rPr lang="en-GB" dirty="0" err="1" smtClean="0"/>
              <a:t>investointien</a:t>
            </a:r>
            <a:r>
              <a:rPr lang="en-GB" dirty="0" smtClean="0"/>
              <a:t> </a:t>
            </a:r>
            <a:r>
              <a:rPr lang="en-GB" dirty="0" err="1" smtClean="0"/>
              <a:t>vähenemisestä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5812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23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636CC-871E-4542-91C4-45525507320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hidastunut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3739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8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FF1D4E-F355-412C-A147-A65F08C56C2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46022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8A7263-7E7B-43CB-AC46-C32684568E9B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25246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273062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FFAA9-1DA3-46DF-A365-96F1E9123BA1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</a:t>
            </a:r>
            <a:r>
              <a:rPr lang="fi-FI" sz="2016" b="0" dirty="0" smtClean="0"/>
              <a:t>vähentynyt 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FCA7DB-1F4C-4494-8D6B-EE8F78C26A71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/>
              <a:t>Teknologiateollisuus </a:t>
            </a:r>
            <a:r>
              <a:rPr lang="en-GB" dirty="0" smtClean="0"/>
              <a:t>on </a:t>
            </a:r>
            <a:r>
              <a:rPr lang="en-GB" dirty="0" err="1" smtClean="0"/>
              <a:t>viiden</a:t>
            </a:r>
            <a:r>
              <a:rPr lang="en-GB" dirty="0" smtClean="0"/>
              <a:t> </a:t>
            </a:r>
            <a:r>
              <a:rPr lang="en-GB" dirty="0" err="1" smtClean="0"/>
              <a:t>toimialan</a:t>
            </a:r>
            <a:r>
              <a:rPr lang="en-GB" dirty="0" smtClean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13,2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40 500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27,7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121 000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10,7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57 900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9,1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15 100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5,5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47 300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42D0F5-996E-432A-B1D5-3659D0D32E52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</a:t>
            </a:r>
            <a:r>
              <a:rPr lang="fi-FI" dirty="0" smtClean="0"/>
              <a:t>elpyneet 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197091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9EEE91-BCDB-492D-BECE-3EC00D258F3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heittelehtivät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19061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34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E70648-1394-443E-B11A-8846443162C4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Talouskasvu jakaantuu epäyhtenäisesti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2016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/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2015,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+1,9 %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1,6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-1,0 %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dirty="0" smtClean="0">
                <a:solidFill>
                  <a:srgbClr val="0070C0"/>
                </a:solidFill>
                <a:ea typeface="ＭＳ Ｐゴシック" pitchFamily="34" charset="-128"/>
              </a:rPr>
              <a:t>0,7 </a:t>
            </a:r>
            <a:r>
              <a:rPr lang="fi-FI" sz="1066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+0,8 %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34367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4,4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+0,6 %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+6,0 %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-0,6 %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-3,8 %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-1,1 %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-7,8 %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+1,1 %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-1,3 %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April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huhtikuussa 2016.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369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CAFDCA-F9E8-4C00-BC7C-087B80506D3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86819"/>
            <a:ext cx="9506249" cy="1008000"/>
          </a:xfrm>
        </p:spPr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3,2 </a:t>
            </a:r>
            <a:r>
              <a:rPr lang="fi-FI" dirty="0"/>
              <a:t>% vuonna </a:t>
            </a:r>
            <a:r>
              <a:rPr lang="fi-FI" dirty="0" smtClean="0"/>
              <a:t>2016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</a:t>
            </a:r>
            <a:r>
              <a:rPr lang="fi-FI" sz="2000" b="0" dirty="0" smtClean="0">
                <a:solidFill>
                  <a:srgbClr val="002664"/>
                </a:solidFill>
              </a:rPr>
              <a:t>2016 </a:t>
            </a:r>
            <a:r>
              <a:rPr lang="fi-FI" sz="2000" b="0" dirty="0">
                <a:solidFill>
                  <a:srgbClr val="002664"/>
                </a:solidFill>
              </a:rPr>
              <a:t>/ </a:t>
            </a:r>
            <a:r>
              <a:rPr lang="fi-FI" sz="2000" b="0" dirty="0" smtClean="0">
                <a:solidFill>
                  <a:srgbClr val="002664"/>
                </a:solidFill>
              </a:rPr>
              <a:t>2015,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(April 2016)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46246"/>
              </p:ext>
            </p:extLst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806389"/>
            <a:ext cx="1458058" cy="79776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22986" y="4116969"/>
            <a:ext cx="1300976" cy="488539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22770" y="4420021"/>
            <a:ext cx="383775" cy="1841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06545" y="2517057"/>
            <a:ext cx="1458327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17007" y="330611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32702" y="3837557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670676" y="4055647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574588" y="2159843"/>
            <a:ext cx="581878" cy="2432536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70874" y="3479971"/>
            <a:ext cx="942461" cy="110740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524089" y="1904489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293402" y="3032062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3"/>
            <a:ext cx="280601" cy="59123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09558" y="303206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32966"/>
            <a:ext cx="447098" cy="9544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532756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1" y="4604154"/>
            <a:ext cx="257419" cy="1226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3093" y="3822230"/>
            <a:ext cx="122324" cy="78192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59680" y="3500204"/>
            <a:ext cx="365864" cy="109562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612735"/>
            <a:ext cx="862406" cy="98389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7236" y="4065442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0894" y="2488913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310152" y="2670490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866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+3,2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76575" y="3540181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4C2F8-EBDF-4FDF-AF02-0BACCA5BD37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60931"/>
            <a:ext cx="9506249" cy="1008000"/>
          </a:xfrm>
        </p:spPr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2,0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% vuonna 2016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2016 /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(April 2016),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8368"/>
            <a:ext cx="813288" cy="82578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78217" y="4118697"/>
            <a:ext cx="4571378" cy="47174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346935" y="4382882"/>
            <a:ext cx="166183" cy="21295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531837" y="2514800"/>
            <a:ext cx="406711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79136" y="3915569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923318" y="369137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34789" y="2264413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933875" y="2151069"/>
            <a:ext cx="95687" cy="243599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7034111" y="3440417"/>
            <a:ext cx="603420" cy="115541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729514" y="186812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91730" y="3029364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649477" y="4595832"/>
            <a:ext cx="373252" cy="5829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41416" y="3652267"/>
            <a:ext cx="81304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864438" y="4595832"/>
            <a:ext cx="108270" cy="1228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990249" y="3804085"/>
            <a:ext cx="58860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49109" y="3469472"/>
            <a:ext cx="109979" cy="112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167778" y="3645759"/>
            <a:ext cx="338531" cy="95087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128430" y="3811933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01598" y="3157613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29555" y="225730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601765" y="276438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44216" y="2921555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+2,0 %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7" y="395223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490537" y="343389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494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6151EC-FCC3-4D47-90E7-B43A161C350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October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9357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3C73EFB-3DC4-4FDC-B5FC-168E946A8621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15.5.2016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6C793B-9A19-4200-8B26-CD219B9439F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398672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D6FA80-CE4B-4A65-AA6C-A79783541E77}" type="datetime1">
              <a:rPr lang="fi-FI" smtClean="0"/>
              <a:t>15.5.2016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421747-0DB7-46B9-B207-10EB9E477BE7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</a:t>
            </a:r>
            <a:r>
              <a:rPr lang="fi-FI" dirty="0" smtClean="0"/>
              <a:t>Suomessa oli viime vuonna hieman pienempi kuin vuonna 2014 </a:t>
            </a:r>
            <a:endParaRPr lang="en-GB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7409" y="6493534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45907" y="6042715"/>
            <a:ext cx="799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200" b="1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00" b="1" dirty="0" smtClean="0">
                <a:solidFill>
                  <a:srgbClr val="002060"/>
                </a:solidFill>
              </a:rPr>
              <a:t>noin 66 miljardia </a:t>
            </a:r>
            <a:r>
              <a:rPr lang="fi-FI" sz="1200" b="1" dirty="0">
                <a:solidFill>
                  <a:srgbClr val="002060"/>
                </a:solidFill>
              </a:rPr>
              <a:t>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2015 ja </a:t>
            </a:r>
            <a:r>
              <a:rPr lang="fi-FI" sz="1200" b="1" dirty="0">
                <a:solidFill>
                  <a:srgbClr val="002060"/>
                </a:solidFill>
              </a:rPr>
              <a:t>86 miljardia 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2008.</a:t>
            </a:r>
            <a:endParaRPr lang="fi-FI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897537"/>
              </p:ext>
            </p:extLst>
          </p:nvPr>
        </p:nvGraphicFramePr>
        <p:xfrm>
          <a:off x="431800" y="1746334"/>
          <a:ext cx="9502775" cy="428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282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02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lähes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8CF3-5429-4A95-8444-162166EDCB1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469133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15D1DD-A79B-4E04-88DB-F2BE333FD0E0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on vähentynyt viime kuukausina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136490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874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6A746B-EB80-47C1-82DE-CD8FF212B17E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on vähentynyt useilla toimialoilla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2015: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42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20 %, tietotekniikka-ala 16 %,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81944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070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 eivät ennakoi liikevaihdon kasvua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2016. </a:t>
            </a:r>
            <a:endParaRPr lang="fi-FI" sz="1100" dirty="0">
              <a:solidFill>
                <a:srgbClr val="00206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224335" y="5110882"/>
          <a:ext cx="6979728" cy="380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1644"/>
                <a:gridCol w="588335"/>
                <a:gridCol w="580901"/>
                <a:gridCol w="580901"/>
                <a:gridCol w="580901"/>
                <a:gridCol w="580901"/>
                <a:gridCol w="580901"/>
                <a:gridCol w="580901"/>
                <a:gridCol w="579411"/>
                <a:gridCol w="581644"/>
                <a:gridCol w="581644"/>
                <a:gridCol w="581644"/>
              </a:tblGrid>
              <a:tr h="38060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031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tilauskantaa Suomessa ylläpitävät erityisesti laivatilaukset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31.3.2016.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28366"/>
          <a:ext cx="7066248" cy="5683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271"/>
                <a:gridCol w="626216"/>
                <a:gridCol w="553788"/>
                <a:gridCol w="587425"/>
                <a:gridCol w="522155"/>
                <a:gridCol w="587425"/>
                <a:gridCol w="587425"/>
                <a:gridCol w="587425"/>
                <a:gridCol w="587425"/>
                <a:gridCol w="522155"/>
                <a:gridCol w="661269"/>
                <a:gridCol w="661269"/>
              </a:tblGrid>
              <a:tr h="5683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8" y="2375867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6" y="5175527"/>
          <a:ext cx="7488832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4069"/>
                <a:gridCol w="631250"/>
                <a:gridCol w="623272"/>
                <a:gridCol w="623272"/>
                <a:gridCol w="666490"/>
                <a:gridCol w="580054"/>
                <a:gridCol w="644082"/>
                <a:gridCol w="602462"/>
                <a:gridCol w="621674"/>
                <a:gridCol w="624069"/>
                <a:gridCol w="624069"/>
                <a:gridCol w="624069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00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Tarjouspyynnöt* ovat lisääntyneet, mutta kilpailukyky ratkaisee niiden muuttumisen uusiksi tilauksiksi  </a:t>
            </a: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</a:rPr>
              <a:t>kyselyajankohta huhtikuu 2016.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>
              <p:ext uri="{D42A27DB-BD31-4B8C-83A1-F6EECF244321}">
                <p14:modId xmlns:p14="http://schemas.microsoft.com/office/powerpoint/2010/main" val="2493731261"/>
              </p:ext>
            </p:extLst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3383979"/>
          <a:ext cx="8645241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556"/>
                <a:gridCol w="697161"/>
                <a:gridCol w="742606"/>
                <a:gridCol w="742606"/>
                <a:gridCol w="742606"/>
                <a:gridCol w="742606"/>
                <a:gridCol w="675096"/>
                <a:gridCol w="810116"/>
                <a:gridCol w="675096"/>
                <a:gridCol w="742606"/>
                <a:gridCol w="675093"/>
                <a:gridCol w="675093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430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9" y="5112170"/>
          <a:ext cx="7051733" cy="380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644"/>
                <a:gridCol w="594405"/>
                <a:gridCol w="586894"/>
                <a:gridCol w="586894"/>
                <a:gridCol w="586894"/>
                <a:gridCol w="586894"/>
                <a:gridCol w="586894"/>
                <a:gridCol w="586894"/>
                <a:gridCol w="585388"/>
                <a:gridCol w="587644"/>
                <a:gridCol w="587644"/>
                <a:gridCol w="587644"/>
              </a:tblGrid>
              <a:tr h="38060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tammi-maaliskuu 2016. 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813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60240" y="1714194"/>
          <a:ext cx="9577662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6983" y="2952353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68351" y="6382547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31.3.2016.      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6" y="5112171"/>
          <a:ext cx="7488832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4069"/>
                <a:gridCol w="631250"/>
                <a:gridCol w="623272"/>
                <a:gridCol w="623272"/>
                <a:gridCol w="666490"/>
                <a:gridCol w="580054"/>
                <a:gridCol w="644082"/>
                <a:gridCol w="602462"/>
                <a:gridCol w="621674"/>
                <a:gridCol w="624069"/>
                <a:gridCol w="624069"/>
                <a:gridCol w="624069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23312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tammi-maaliskuu 2016.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59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56983" y="2175167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31.3.2016.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3" y="5112171"/>
          <a:ext cx="7560843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070"/>
                <a:gridCol w="637320"/>
                <a:gridCol w="629265"/>
                <a:gridCol w="629265"/>
                <a:gridCol w="672899"/>
                <a:gridCol w="585632"/>
                <a:gridCol w="650275"/>
                <a:gridCol w="608255"/>
                <a:gridCol w="627652"/>
                <a:gridCol w="666075"/>
                <a:gridCol w="594065"/>
                <a:gridCol w="630070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55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tammi-maaliskuu 2016.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332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B2C253-4C01-4DA7-A0D6-A07956EB3A7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Teknologiateollisuuden, metsäteollisuuden ja kemianteollisuuden osuudet Suomen viennistä 2014</a:t>
            </a:r>
            <a:br>
              <a:rPr lang="fi-FI" dirty="0" smtClean="0"/>
            </a:br>
            <a:r>
              <a:rPr lang="fi-FI" sz="2000" b="0" dirty="0" smtClean="0"/>
              <a:t>Tavara- ja palveluvienti: miljardia euroa ja osuus viennistä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655788"/>
          <a:ext cx="95027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Tulli, Tilastokeskus (palvelujen ulkomaankauppa)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50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912967" y="1936490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31.3.2016.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8" y="5027391"/>
          <a:ext cx="7488832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4069"/>
                <a:gridCol w="631250"/>
                <a:gridCol w="623272"/>
                <a:gridCol w="623272"/>
                <a:gridCol w="666490"/>
                <a:gridCol w="580054"/>
                <a:gridCol w="644082"/>
                <a:gridCol w="602462"/>
                <a:gridCol w="621674"/>
                <a:gridCol w="659731"/>
                <a:gridCol w="588407"/>
                <a:gridCol w="624069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872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tammi-maaliskuu 2016.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76" y="5236644"/>
            <a:ext cx="6944351" cy="3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06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7416825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8442"/>
                <a:gridCol w="823289"/>
                <a:gridCol w="673598"/>
                <a:gridCol w="748444"/>
                <a:gridCol w="748444"/>
                <a:gridCol w="721615"/>
                <a:gridCol w="792753"/>
                <a:gridCol w="792088"/>
                <a:gridCol w="720080"/>
                <a:gridCol w="648072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31.3.2016. 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1597927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Suomessa </a:t>
            </a:r>
            <a:r>
              <a:rPr lang="fi-FI" dirty="0" smtClean="0">
                <a:ea typeface="ＭＳ Ｐゴシック" pitchFamily="34" charset="-128"/>
              </a:rPr>
              <a:t>väheni prosentin eli 3 000:lla tammi-maaliskuussa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423" y="6289858"/>
            <a:ext cx="5481327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14 000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31.3.2016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3736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/>
              <a:t>Henkilöstön </a:t>
            </a:r>
            <a:r>
              <a:rPr lang="fi-FI" dirty="0" smtClean="0"/>
              <a:t>kokonaisvahvuuden vähenemisestä huolimatta </a:t>
            </a:r>
            <a:r>
              <a:rPr lang="fi-FI" dirty="0"/>
              <a:t>uusia rekrytointeja </a:t>
            </a:r>
            <a:r>
              <a:rPr lang="fi-FI" dirty="0" smtClean="0"/>
              <a:t>oli Suomessa 7 500</a:t>
            </a:r>
            <a:br>
              <a:rPr lang="fi-FI" dirty="0" smtClean="0"/>
            </a:br>
            <a:r>
              <a:rPr lang="fi-FI" dirty="0" smtClean="0"/>
              <a:t>tammi-maaliskuun 2016 aikana ja 28 500 vuonna 2015 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528741" y="6481828"/>
            <a:ext cx="4248473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794931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6A215AB-BE00-45E8-B9A4-014B029FF58B}" type="datetime1">
              <a:rPr lang="fi-FI" sz="600" smtClean="0">
                <a:solidFill>
                  <a:srgbClr val="B1BEB9"/>
                </a:solidFill>
                <a:latin typeface="Arial"/>
              </a:rPr>
              <a:t>15.5.2016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28807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F33F221-8616-4B4F-9284-E79E0565B2D0}" type="datetime1">
              <a:rPr lang="fi-FI" sz="600" smtClean="0">
                <a:solidFill>
                  <a:srgbClr val="B1BEB9"/>
                </a:solidFill>
                <a:latin typeface="Arial"/>
              </a:rPr>
              <a:t>15.5.2016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255097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637149"/>
            <a:ext cx="9502362" cy="4465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Suomessa </a:t>
            </a:r>
            <a:r>
              <a:rPr lang="fi-FI" sz="1900" dirty="0" smtClean="0">
                <a:solidFill>
                  <a:srgbClr val="002664"/>
                </a:solidFill>
              </a:rPr>
              <a:t>väheni hieman vuonna 2015. Tammikuussa liikevaihto oli viisi prosenttia pienempi kuin vuosi sitten samaan aikaan.   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900" dirty="0">
                <a:solidFill>
                  <a:srgbClr val="002664"/>
                </a:solidFill>
              </a:rPr>
              <a:t>on kehittynyt </a:t>
            </a:r>
            <a:r>
              <a:rPr lang="fi-FI" sz="1900" dirty="0" smtClean="0">
                <a:solidFill>
                  <a:srgbClr val="002664"/>
                </a:solidFill>
              </a:rPr>
              <a:t>epäyhtenäisesti.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Suomessa </a:t>
            </a:r>
            <a:r>
              <a:rPr lang="fi-FI" sz="1900" dirty="0">
                <a:solidFill>
                  <a:srgbClr val="002664"/>
                </a:solidFill>
              </a:rPr>
              <a:t>saivat uusia tilauksia </a:t>
            </a:r>
            <a:r>
              <a:rPr lang="fi-FI" sz="1900" dirty="0" smtClean="0">
                <a:solidFill>
                  <a:srgbClr val="002664"/>
                </a:solidFill>
              </a:rPr>
              <a:t>tammi-maaliskuussa </a:t>
            </a:r>
            <a:r>
              <a:rPr lang="fi-FI" sz="1900" dirty="0">
                <a:solidFill>
                  <a:srgbClr val="002664"/>
                </a:solidFill>
              </a:rPr>
              <a:t>euromääräisesti </a:t>
            </a:r>
            <a:r>
              <a:rPr lang="fi-FI" sz="1900" dirty="0" smtClean="0">
                <a:solidFill>
                  <a:srgbClr val="002664"/>
                </a:solidFill>
              </a:rPr>
              <a:t>saman verran kuin vastaavalla </a:t>
            </a:r>
            <a:r>
              <a:rPr lang="fi-FI" sz="1900" dirty="0">
                <a:solidFill>
                  <a:srgbClr val="002664"/>
                </a:solidFill>
              </a:rPr>
              <a:t>ajanjaksolla vuonna </a:t>
            </a:r>
            <a:r>
              <a:rPr lang="fi-FI" sz="1900" dirty="0" smtClean="0">
                <a:solidFill>
                  <a:srgbClr val="002664"/>
                </a:solidFill>
              </a:rPr>
              <a:t>2015, mutta 16 prosenttia vähemmän kuin loka-joulukuussa</a:t>
            </a:r>
            <a:r>
              <a:rPr lang="fi-FI" sz="1900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Tilauskannan arvo oli </a:t>
            </a:r>
            <a:r>
              <a:rPr lang="fi-FI" sz="1900" dirty="0" smtClean="0">
                <a:solidFill>
                  <a:srgbClr val="002664"/>
                </a:solidFill>
              </a:rPr>
              <a:t>maaliskuun </a:t>
            </a:r>
            <a:r>
              <a:rPr lang="fi-FI" sz="1900" dirty="0">
                <a:solidFill>
                  <a:srgbClr val="002664"/>
                </a:solidFill>
              </a:rPr>
              <a:t>lopussa </a:t>
            </a:r>
            <a:r>
              <a:rPr lang="fi-FI" sz="1900" dirty="0" smtClean="0">
                <a:solidFill>
                  <a:srgbClr val="002664"/>
                </a:solidFill>
              </a:rPr>
              <a:t>17 prosenttia suurempi </a:t>
            </a:r>
            <a:r>
              <a:rPr lang="fi-FI" sz="1900" dirty="0">
                <a:solidFill>
                  <a:srgbClr val="002664"/>
                </a:solidFill>
              </a:rPr>
              <a:t>kuin samaan aikaan vuonna </a:t>
            </a:r>
            <a:r>
              <a:rPr lang="fi-FI" sz="1900" dirty="0" smtClean="0">
                <a:solidFill>
                  <a:srgbClr val="002664"/>
                </a:solidFill>
              </a:rPr>
              <a:t>2015, mutta kaksi prosenttia pienempi kuin joulukuun </a:t>
            </a:r>
            <a:r>
              <a:rPr lang="fi-FI" sz="1900" dirty="0">
                <a:solidFill>
                  <a:srgbClr val="002664"/>
                </a:solidFill>
              </a:rPr>
              <a:t>lopussa</a:t>
            </a:r>
            <a:r>
              <a:rPr lang="fi-FI" sz="1900" dirty="0" smtClean="0">
                <a:solidFill>
                  <a:srgbClr val="002664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Tilauskannan kasvu vuoden 2014 alun jälkeen koostuu ennen kaikkea aiemmin saaduista suurista laivatilauksista, joiden vaikutus koko teknologiateollisuuden tuotantoon jaksottuu aina vuoteen 2020 asti.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Teknologiateollisuuden liikevaihto </a:t>
            </a:r>
            <a:r>
              <a:rPr lang="fi-FI" sz="1900" dirty="0">
                <a:solidFill>
                  <a:srgbClr val="002664"/>
                </a:solidFill>
              </a:rPr>
              <a:t>on </a:t>
            </a:r>
            <a:r>
              <a:rPr lang="fi-FI" sz="1900" dirty="0" smtClean="0">
                <a:solidFill>
                  <a:srgbClr val="002664"/>
                </a:solidFill>
              </a:rPr>
              <a:t>keväällä 2016 samalla tai hieman alemmalla tasolla kuin viime vuonna vastaavaan </a:t>
            </a:r>
            <a:r>
              <a:rPr lang="fi-FI" sz="1900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rekrytoivat uutta henkilöstöä vuonna 2015 kaikkiaan 28 500 sekä tammi-maaliskuussa 7 500. Verrattuna vuoteen 2008 henkilöstö </a:t>
            </a:r>
            <a:r>
              <a:rPr lang="fi-FI" sz="1900" dirty="0">
                <a:solidFill>
                  <a:srgbClr val="002664"/>
                </a:solidFill>
              </a:rPr>
              <a:t>Suomessa on </a:t>
            </a:r>
            <a:r>
              <a:rPr lang="fi-FI" sz="1900" dirty="0" smtClean="0">
                <a:solidFill>
                  <a:srgbClr val="002664"/>
                </a:solidFill>
              </a:rPr>
              <a:t>kuitenkin vähentynyt kaikkiaan 45 000:lla. Maaliskuun lopussa henkilöstöä oli lähes 280 </a:t>
            </a:r>
            <a:r>
              <a:rPr lang="fi-FI" sz="1900" dirty="0">
                <a:solidFill>
                  <a:srgbClr val="002664"/>
                </a:solidFill>
              </a:rPr>
              <a:t>000. </a:t>
            </a:r>
            <a:endParaRPr lang="fi-FI" sz="19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kevään 2016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939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311971"/>
            <a:ext cx="7680913" cy="2232249"/>
          </a:xfrm>
        </p:spPr>
        <p:txBody>
          <a:bodyPr/>
          <a:lstStyle/>
          <a:p>
            <a:r>
              <a:rPr lang="fi-FI" dirty="0"/>
              <a:t>Hallituksen tulee laittaa pikaisesti toimeen ohjelmansa kasvua tukevat </a:t>
            </a:r>
            <a:r>
              <a:rPr lang="fi-FI" dirty="0" smtClean="0"/>
              <a:t>toimet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3B22AC-07B4-4BA1-9E00-8B1E8EA86312}" type="datetime1">
              <a:rPr lang="fi-FI" smtClean="0">
                <a:solidFill>
                  <a:srgbClr val="FFFFFF"/>
                </a:solidFill>
              </a:rPr>
              <a:t>15.5.2016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08437" y="1727795"/>
            <a:ext cx="4608959" cy="4752528"/>
          </a:xfrm>
        </p:spPr>
        <p:txBody>
          <a:bodyPr/>
          <a:lstStyle/>
          <a:p>
            <a:r>
              <a:rPr lang="fi-FI" sz="2000" dirty="0" smtClean="0">
                <a:solidFill>
                  <a:srgbClr val="002060"/>
                </a:solidFill>
              </a:rPr>
              <a:t>Rakenneuudistukset välttämättömiä julkisen talouden tasapainottamiseksi.</a:t>
            </a:r>
          </a:p>
          <a:p>
            <a:pPr lvl="1"/>
            <a:r>
              <a:rPr lang="fi-FI" sz="1700" dirty="0" smtClean="0">
                <a:solidFill>
                  <a:srgbClr val="002060"/>
                </a:solidFill>
              </a:rPr>
              <a:t>Kuitenkin tarvitaan panostuksia </a:t>
            </a:r>
            <a:r>
              <a:rPr lang="fi-FI" sz="1700" dirty="0">
                <a:solidFill>
                  <a:srgbClr val="002060"/>
                </a:solidFill>
              </a:rPr>
              <a:t>kasvuun, osaamiseen ja </a:t>
            </a:r>
            <a:r>
              <a:rPr lang="fi-FI" sz="1700" dirty="0" smtClean="0">
                <a:solidFill>
                  <a:srgbClr val="002060"/>
                </a:solidFill>
              </a:rPr>
              <a:t>uudistumiseen.</a:t>
            </a:r>
          </a:p>
          <a:p>
            <a:pPr lvl="1"/>
            <a:r>
              <a:rPr lang="fi-FI" dirty="0" smtClean="0">
                <a:solidFill>
                  <a:srgbClr val="002060"/>
                </a:solidFill>
              </a:rPr>
              <a:t>Koulutuksen </a:t>
            </a:r>
            <a:r>
              <a:rPr lang="fi-FI" dirty="0">
                <a:solidFill>
                  <a:srgbClr val="002060"/>
                </a:solidFill>
              </a:rPr>
              <a:t>tulee vastata paremmin yritysten tarpeisiin</a:t>
            </a:r>
            <a:r>
              <a:rPr lang="fi-FI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fi-FI" dirty="0" err="1">
                <a:solidFill>
                  <a:srgbClr val="002060"/>
                </a:solidFill>
              </a:rPr>
              <a:t>T&amp;k-investoinnit</a:t>
            </a:r>
            <a:r>
              <a:rPr lang="fi-FI" dirty="0">
                <a:solidFill>
                  <a:srgbClr val="002060"/>
                </a:solidFill>
              </a:rPr>
              <a:t> saatava uudelleen kasvuun</a:t>
            </a:r>
            <a:r>
              <a:rPr lang="fi-FI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fi-FI" dirty="0" smtClean="0">
                <a:solidFill>
                  <a:srgbClr val="002060"/>
                </a:solidFill>
              </a:rPr>
              <a:t>Liikennekaari.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Elinkeinoelämälle </a:t>
            </a:r>
            <a:r>
              <a:rPr lang="fi-FI" sz="2000" dirty="0">
                <a:solidFill>
                  <a:srgbClr val="002060"/>
                </a:solidFill>
              </a:rPr>
              <a:t>ei enää yhtään EU-tason tai kansallisen tason lisärasitetta, jolla heikennetään kilpailukykyä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5472807" y="1727795"/>
            <a:ext cx="4608960" cy="4536504"/>
          </a:xfrm>
        </p:spPr>
        <p:txBody>
          <a:bodyPr/>
          <a:lstStyle/>
          <a:p>
            <a:r>
              <a:rPr lang="fi-FI" sz="2000" dirty="0">
                <a:solidFill>
                  <a:srgbClr val="002060"/>
                </a:solidFill>
              </a:rPr>
              <a:t>Sääntelyä pitää purkaa ja julkisen sektorin palveluita sujuvoittaa. </a:t>
            </a:r>
          </a:p>
          <a:p>
            <a:r>
              <a:rPr lang="fi-FI" sz="2000" dirty="0">
                <a:solidFill>
                  <a:srgbClr val="002060"/>
                </a:solidFill>
              </a:rPr>
              <a:t>Tuottavuusloikkaa </a:t>
            </a:r>
            <a:r>
              <a:rPr lang="fi-FI" sz="2000" dirty="0" err="1">
                <a:solidFill>
                  <a:srgbClr val="002060"/>
                </a:solidFill>
              </a:rPr>
              <a:t>digitalisaation</a:t>
            </a:r>
            <a:r>
              <a:rPr lang="fi-FI" sz="2000" dirty="0">
                <a:solidFill>
                  <a:srgbClr val="002060"/>
                </a:solidFill>
              </a:rPr>
              <a:t> avulla tarvitaan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Yritysverojärjestelmä </a:t>
            </a:r>
            <a:r>
              <a:rPr lang="fi-FI" sz="2000" dirty="0">
                <a:solidFill>
                  <a:srgbClr val="002060"/>
                </a:solidFill>
              </a:rPr>
              <a:t>on ajanmukaistettava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000" dirty="0" smtClean="0">
                <a:solidFill>
                  <a:srgbClr val="002060"/>
                </a:solidFill>
              </a:rPr>
              <a:t>Työmarkkinaratkaisuilla on palautettava kustannuskilpailukyky.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</a:t>
            </a:r>
            <a:r>
              <a:rPr lang="fi-FI" dirty="0" smtClean="0">
                <a:solidFill>
                  <a:srgbClr val="002060"/>
                </a:solidFill>
              </a:rPr>
              <a:t>. </a:t>
            </a: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Suomeen on </a:t>
            </a:r>
            <a:r>
              <a:rPr lang="fi-FI" dirty="0" smtClean="0"/>
              <a:t>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E9D-BD23-4F3D-AACA-C897DD02514B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59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4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87E11-E5B3-4B2C-A1C5-12515D9108B0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Palvelut täydentävät Suomen vientipalettia, ongelmana on kapasiteetti ja kasvun puute</a:t>
            </a:r>
            <a:br>
              <a:rPr lang="fi-FI" dirty="0" smtClean="0"/>
            </a:br>
            <a:r>
              <a:rPr lang="fi-FI" sz="2000" b="0" dirty="0" smtClean="0"/>
              <a:t>Tavaraviennin arvo vuonna 2015 (</a:t>
            </a:r>
            <a:r>
              <a:rPr lang="fi-FI" sz="2000" b="0" dirty="0" smtClean="0">
                <a:solidFill>
                  <a:srgbClr val="C00000"/>
                </a:solidFill>
              </a:rPr>
              <a:t>palveluviennin arvo vuonna 2014</a:t>
            </a:r>
            <a:r>
              <a:rPr lang="fi-FI" sz="2000" b="0" dirty="0" smtClean="0"/>
              <a:t>), miljardia euroa 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144215" y="1741177"/>
          <a:ext cx="96463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Tullihallitus, Tilastokeskus 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89796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0DF0B1-C79E-4FF2-808E-EFB9BC54AE31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48379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73B3F-2B9E-42E2-8868-BD15174F210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0129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DA6399-70EE-4C44-812C-5AEEDF12B187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71208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159677-9B63-40F5-9CE4-98709E80F5A3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24775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804D40-A079-43CB-B6BF-BA276396213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ollut 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65B83C-9E60-4114-ADAC-0C42EB116CE2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0993E8-EAA7-460F-8B46-4B24E98ECE5F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6012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5799C9-65EE-4930-A4B5-A73CC3895716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2AAAD-ACEE-49A7-B4E0-A5FA76D60998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Vientisektorin eli teollisuuden tuotantokapasiteetti Suomessa on vähentynyt noin 20 %</a:t>
            </a:r>
            <a:endParaRPr lang="fi-FI" sz="2000" b="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51993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7790165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</a:t>
            </a:r>
            <a:r>
              <a:rPr lang="fi-FI" sz="2000" b="0" dirty="0" smtClean="0"/>
              <a:t>koneteollisuudesta**   </a:t>
            </a:r>
            <a:endParaRPr lang="fi-FI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896743" y="4742822"/>
            <a:ext cx="292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1" dirty="0">
                <a:solidFill>
                  <a:srgbClr val="002060"/>
                </a:solidFill>
              </a:rPr>
              <a:t>**) Teollisuuden nykyinen  </a:t>
            </a:r>
            <a:r>
              <a:rPr lang="fi-FI" sz="1100" b="1" dirty="0" smtClean="0">
                <a:solidFill>
                  <a:srgbClr val="002060"/>
                </a:solidFill>
              </a:rPr>
              <a:t>tuotantokapasiteetti ei </a:t>
            </a:r>
            <a:r>
              <a:rPr lang="fi-FI" sz="1100" b="1" dirty="0">
                <a:solidFill>
                  <a:srgbClr val="002060"/>
                </a:solidFill>
              </a:rPr>
              <a:t>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7F582-1DE4-4AA2-81F2-6C8DBF20BB9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751F19-E334-46E5-B033-A2EA21B0606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</a:t>
            </a:r>
            <a:r>
              <a:rPr lang="fi-FI" dirty="0" smtClean="0"/>
              <a:t>2015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</a:t>
            </a:r>
            <a:r>
              <a:rPr lang="fi-FI" sz="2016" b="0" dirty="0" smtClean="0"/>
              <a:t>26,7 </a:t>
            </a:r>
            <a:r>
              <a:rPr lang="fi-FI" sz="2016" b="0" dirty="0"/>
              <a:t>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9,6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14,4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53,7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0,7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 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2,5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8991" cy="743665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3,8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14,4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1,9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3,8 mrd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14,6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palveluvientiä noin 10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63291-8D8F-44E2-8C28-4D3B2064485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40209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17B2FF-630B-4E71-B229-7998D8EB94E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on saatava </a:t>
            </a:r>
            <a:r>
              <a:rPr lang="fi-FI" dirty="0" smtClean="0"/>
              <a:t>uuteen kasvuun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Robotiikka, automaatio, digitaalisuus, uusi tuotanto, </a:t>
            </a:r>
            <a:r>
              <a:rPr lang="fi-FI" sz="2000" b="0" dirty="0" err="1"/>
              <a:t>t&amp;k</a:t>
            </a: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2015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8937190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Elinkeinoelämän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pudonneet</a:t>
            </a:r>
            <a:r>
              <a:rPr lang="en-GB" dirty="0" smtClean="0"/>
              <a:t> </a:t>
            </a:r>
            <a:r>
              <a:rPr lang="en-GB" dirty="0" err="1" smtClean="0"/>
              <a:t>matalalle</a:t>
            </a:r>
            <a:r>
              <a:rPr lang="en-GB" dirty="0" smtClean="0"/>
              <a:t> </a:t>
            </a:r>
            <a:r>
              <a:rPr lang="en-GB" dirty="0" err="1" smtClean="0"/>
              <a:t>tasolle</a:t>
            </a:r>
            <a:endParaRPr lang="en-GB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51046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008311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Kiintein hinnoin, 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83025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Elinkeinoelämän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alittavat</a:t>
            </a:r>
            <a:r>
              <a:rPr lang="en-GB" dirty="0" smtClean="0"/>
              <a:t> </a:t>
            </a:r>
            <a:r>
              <a:rPr lang="en-GB" dirty="0" err="1" smtClean="0"/>
              <a:t>pääomien</a:t>
            </a:r>
            <a:r>
              <a:rPr lang="en-GB" dirty="0" smtClean="0"/>
              <a:t> </a:t>
            </a:r>
            <a:r>
              <a:rPr lang="en-GB" dirty="0" err="1" smtClean="0"/>
              <a:t>kulumisen</a:t>
            </a:r>
            <a:r>
              <a:rPr lang="en-GB" dirty="0" smtClean="0"/>
              <a:t> (</a:t>
            </a:r>
            <a:r>
              <a:rPr lang="en-GB" dirty="0" err="1" smtClean="0"/>
              <a:t>poistot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6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84283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Miljardia euroa, käyvin hinnoin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23308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602E2-37C5-4954-BCBB-8C68702D7CEC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kasvaneen vuonna 2015 ja edelleen 2016 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13581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(tammikuu 2016),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Tekstiruutu 1"/>
          <p:cNvSpPr txBox="1"/>
          <p:nvPr/>
        </p:nvSpPr>
        <p:spPr>
          <a:xfrm>
            <a:off x="1224335" y="1655787"/>
            <a:ext cx="268181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spc="-40" dirty="0" smtClean="0">
                <a:solidFill>
                  <a:srgbClr val="002060"/>
                </a:solidFill>
              </a:rPr>
              <a:t>Miljoonaa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</a:t>
            </a:r>
            <a:r>
              <a:rPr lang="fi-FI" sz="3225" dirty="0" smtClean="0"/>
              <a:t>ole houkutellut myöskään </a:t>
            </a:r>
            <a:r>
              <a:rPr lang="fi-FI" sz="3225" dirty="0"/>
              <a:t>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7FF23-283D-43C7-BD47-B2D0935B65FC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B356C2-5CD6-4090-B2F0-82F5EB47A666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0463A4-611B-47C3-9A69-C4369A495BCD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</a:t>
            </a:r>
            <a:r>
              <a:rPr lang="fi-FI" dirty="0" smtClean="0"/>
              <a:t>investointimahdollisuuksia jarruttaa kannattavuuden putoaminen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Suomessa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88316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90858C-EE6F-4FF4-8FA6-2EC084764DC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5037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12EB9D-CB23-44CA-9B87-52386F8AEBA3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kokonaisveroaste jatkaa nousuaan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smtClean="0">
                <a:solidFill>
                  <a:srgbClr val="002060"/>
                </a:solidFill>
                <a:ea typeface="ＭＳ Ｐゴシック" pitchFamily="34" charset="-128"/>
              </a:rPr>
              <a:t>Verotuksen kiristäminen on este talouskasvulle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3589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smtClean="0">
                <a:solidFill>
                  <a:srgbClr val="002664"/>
                </a:solidFill>
              </a:rPr>
              <a:t>OECD, VM (ennuste 18.12.2015)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97343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65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24335" y="3383979"/>
            <a:ext cx="7680913" cy="1983917"/>
          </a:xfrm>
        </p:spPr>
        <p:txBody>
          <a:bodyPr/>
          <a:lstStyle/>
          <a:p>
            <a:pPr algn="l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Maailmantalous kasvaa viimevuotista vauhtia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Suomen kasvunäkymä on vaisu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8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3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C15CCE-97E1-4678-9E18-CFD73F504908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903334-3FA0-476D-B251-F2CC5599CFA5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smtClean="0"/>
              <a:t>vaihtotase on jäänyt kilpailijamaista</a:t>
            </a:r>
            <a:br>
              <a:rPr lang="fi-FI" dirty="0" smtClean="0"/>
            </a:br>
            <a:r>
              <a:rPr lang="fi-FI" sz="2000" b="0" dirty="0" smtClean="0"/>
              <a:t>Tuontihintojen alaneminen kaunistaa nyt Suomenkin vaihtotasetta </a:t>
            </a:r>
            <a:endParaRPr lang="en-GB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13065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</a:t>
            </a:r>
            <a:r>
              <a:rPr lang="fi-FI" dirty="0" smtClean="0"/>
              <a:t>kasvatettava</a:t>
            </a:r>
            <a:br>
              <a:rPr lang="fi-FI" dirty="0" smtClean="0"/>
            </a:br>
            <a:r>
              <a:rPr lang="fi-FI" sz="2000" b="0" dirty="0">
                <a:solidFill>
                  <a:srgbClr val="002060"/>
                </a:solidFill>
              </a:rPr>
              <a:t>Erikokoisten yritysten* osuus tavaraviennin arvosta </a:t>
            </a:r>
            <a:r>
              <a:rPr lang="fi-FI" sz="2000" b="0" dirty="0" smtClean="0">
                <a:solidFill>
                  <a:srgbClr val="002060"/>
                </a:solidFill>
              </a:rPr>
              <a:t>2013</a:t>
            </a:r>
            <a:endParaRPr lang="fi-FI" b="0" dirty="0">
              <a:solidFill>
                <a:srgbClr val="002060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9001199" y="3095947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400" dirty="0" smtClean="0">
                <a:solidFill>
                  <a:srgbClr val="002664"/>
                </a:solidFill>
                <a:ea typeface="Arial Unicode MS"/>
                <a:cs typeface="Arial Unicode MS"/>
              </a:rPr>
              <a:t>Henkilöstöä</a:t>
            </a:r>
            <a:endParaRPr lang="fi-FI" sz="1400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52327" y="1628151"/>
            <a:ext cx="31454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Arial Unicode MS"/>
                <a:cs typeface="Arial Unicode MS"/>
              </a:rPr>
              <a:t>Osuus maan koko </a:t>
            </a:r>
            <a:r>
              <a:rPr lang="fi-FI" sz="1200" dirty="0" smtClean="0">
                <a:solidFill>
                  <a:srgbClr val="002664"/>
                </a:solidFill>
                <a:ea typeface="Arial Unicode MS"/>
                <a:cs typeface="Arial Unicode MS"/>
              </a:rPr>
              <a:t>tavaraviennin arvosta, </a:t>
            </a:r>
            <a:r>
              <a:rPr lang="fi-FI" sz="1200" dirty="0">
                <a:solidFill>
                  <a:srgbClr val="002664"/>
                </a:solidFill>
                <a:ea typeface="Arial Unicode MS"/>
                <a:cs typeface="Arial Unicode MS"/>
              </a:rPr>
              <a:t>%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8351" y="6179858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Vertailussa yritysten koko perustuu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niiden 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henkilöstön määrään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. Niitä vientiyrityksiä, joilta ei ole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tiedossa henkilöstön määrää, ei ole otettu vertailussa huomioon.</a:t>
            </a:r>
          </a:p>
          <a:p>
            <a:r>
              <a:rPr lang="fi-FI" sz="1100" dirty="0" smtClean="0">
                <a:solidFill>
                  <a:srgbClr val="003976"/>
                </a:solidFill>
                <a:ea typeface="Arial Unicode MS"/>
                <a:cs typeface="Arial Unicode MS"/>
              </a:rPr>
              <a:t>Lähde</a:t>
            </a:r>
            <a:r>
              <a:rPr lang="fi-FI" sz="1100" dirty="0">
                <a:solidFill>
                  <a:srgbClr val="003976"/>
                </a:solidFill>
                <a:ea typeface="Arial Unicode MS"/>
                <a:cs typeface="Arial Unicode MS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Arial Unicode MS"/>
                <a:cs typeface="Arial Unicode MS"/>
              </a:rPr>
              <a:t>OECD, Trade </a:t>
            </a:r>
            <a:r>
              <a:rPr lang="fi-FI" sz="1100" dirty="0" err="1">
                <a:solidFill>
                  <a:srgbClr val="003976"/>
                </a:solidFill>
                <a:ea typeface="Arial Unicode MS"/>
                <a:cs typeface="Arial Unicode MS"/>
              </a:rPr>
              <a:t>by</a:t>
            </a:r>
            <a:r>
              <a:rPr lang="fi-FI" sz="1100" dirty="0">
                <a:solidFill>
                  <a:srgbClr val="003976"/>
                </a:solidFill>
                <a:ea typeface="Arial Unicode MS"/>
                <a:cs typeface="Arial Unicode MS"/>
              </a:rPr>
              <a:t> Enterprise </a:t>
            </a:r>
            <a:r>
              <a:rPr lang="fi-FI" sz="1100" dirty="0" err="1" smtClean="0">
                <a:solidFill>
                  <a:srgbClr val="003976"/>
                </a:solidFill>
                <a:ea typeface="Arial Unicode MS"/>
                <a:cs typeface="Arial Unicode MS"/>
              </a:rPr>
              <a:t>Characteristics</a:t>
            </a:r>
            <a:endParaRPr lang="fi-FI" sz="1100" dirty="0">
              <a:solidFill>
                <a:srgbClr val="003976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8468691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742575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B45074-E644-4266-9862-6EC5A49EDB60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96561-5440-4F1B-87F3-4C3FE8FA1DAD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7D1236-BF17-4F43-96D1-0ADCDC42CDA3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514" y="2879923"/>
            <a:ext cx="8642350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3599C5-A32A-4480-95FA-EBD20DE1EAD3}" type="datetime1">
              <a:rPr lang="fi-FI" smtClean="0"/>
              <a:t>15.5.2016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114EE-B035-4D1B-87D2-7E5995240479}" type="datetime1">
              <a:rPr lang="fi-FI" smtClean="0"/>
              <a:t>15.5.2016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8933"/>
              </p:ext>
            </p:extLst>
          </p:nvPr>
        </p:nvGraphicFramePr>
        <p:xfrm>
          <a:off x="431800" y="1746334"/>
          <a:ext cx="9502775" cy="451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2ECE29-C7EE-4E37-B75E-C2CD8B18B2BA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 elinkeinoelämän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D01B84-6321-4CE8-93D8-4E48D7CF3AC9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Työttömien</a:t>
            </a:r>
            <a:r>
              <a:rPr lang="en-GB" dirty="0" smtClean="0"/>
              <a:t> </a:t>
            </a:r>
            <a:r>
              <a:rPr lang="en-GB" dirty="0" err="1" smtClean="0"/>
              <a:t>työnhakijoiden</a:t>
            </a:r>
            <a:r>
              <a:rPr lang="en-GB" dirty="0" smtClean="0"/>
              <a:t> </a:t>
            </a:r>
            <a:r>
              <a:rPr lang="en-GB" dirty="0" err="1" smtClean="0"/>
              <a:t>määrä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on </a:t>
            </a:r>
            <a:r>
              <a:rPr lang="en-GB" dirty="0" err="1" smtClean="0"/>
              <a:t>korkealla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TEM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952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89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A1970B-B236-471D-ADA4-96C276A5A9E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Euroalueella, mutta ei juurikaan Suomessa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98937"/>
              </p:ext>
            </p:extLst>
          </p:nvPr>
        </p:nvGraphicFramePr>
        <p:xfrm>
          <a:off x="431653" y="1655787"/>
          <a:ext cx="9502775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3" y="1655787"/>
                        <a:ext cx="9502775" cy="46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85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0199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6C31D9-FF19-40DE-9E94-C5AA73664E25}" type="datetime1">
              <a:rPr lang="fi-FI" smtClean="0"/>
              <a:t>15.5.2016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478E6-95F8-496C-A968-0410B33189AC}" type="datetime1">
              <a:rPr lang="fi-FI" smtClean="0">
                <a:solidFill>
                  <a:srgbClr val="B1BEB9"/>
                </a:solidFill>
              </a:rPr>
              <a:pPr/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Kilpailukykysopimus</a:t>
            </a:r>
            <a:r>
              <a:rPr lang="en-GB" dirty="0" smtClean="0"/>
              <a:t> </a:t>
            </a:r>
            <a:r>
              <a:rPr lang="en-GB" dirty="0" err="1" smtClean="0"/>
              <a:t>jää</a:t>
            </a:r>
            <a:r>
              <a:rPr lang="en-GB" dirty="0" smtClean="0"/>
              <a:t> </a:t>
            </a:r>
            <a:r>
              <a:rPr lang="en-GB" dirty="0" err="1" smtClean="0"/>
              <a:t>kauaksi</a:t>
            </a:r>
            <a:r>
              <a:rPr lang="en-GB" dirty="0" smtClean="0"/>
              <a:t> </a:t>
            </a:r>
            <a:r>
              <a:rPr lang="en-GB" dirty="0" err="1" smtClean="0"/>
              <a:t>hallitusohjelmasta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/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0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55552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61F49D-737C-45A3-9CD1-F591942D3B05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4750" y="6331655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loka-joulukuu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89218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7AC318-6D8B-4DD9-BCE1-793D29B6AC3E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Yksikkötyökustannusten ongelma koskee yhtälailla teollisuutta 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0" y="6321858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loka-joulukuu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96775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 smtClean="0">
                <a:solidFill>
                  <a:srgbClr val="002664"/>
                </a:solidFill>
              </a:rPr>
              <a:t>2005,I=100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64139" y="3817000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64139" y="229219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1084" y="2366515"/>
            <a:ext cx="1161196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817000"/>
            <a:ext cx="1170087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0AD2E8-FFB8-4C30-AB3E-D396EC669110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200ADE-707D-4461-9896-649C93ED9C5F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99033C-AA04-4A66-B541-48EE92AEA2E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Teknologiateollisuudessa* työvoimakustannukset ovat nousseet eniten Suomessa 2008-2012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4E7DEF-60CA-4E2C-83D6-5933F416B214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42488"/>
              </p:ext>
            </p:extLst>
          </p:nvPr>
        </p:nvGraphicFramePr>
        <p:xfrm>
          <a:off x="431800" y="1727200"/>
          <a:ext cx="9502775" cy="44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20279" y="1588928"/>
            <a:ext cx="19442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Muutos</a:t>
            </a:r>
            <a:r>
              <a:rPr lang="en-GB" sz="1400" spc="-40" dirty="0" smtClean="0">
                <a:solidFill>
                  <a:srgbClr val="002964"/>
                </a:solidFill>
              </a:rPr>
              <a:t> 2008-2012,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3425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Työvoimakustannukset ovat korkealla tasolla teknologiateollisuudessa* Suomessa 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444B4A-2EF4-4484-B520-83F54450794B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36155"/>
              </p:ext>
            </p:extLst>
          </p:nvPr>
        </p:nvGraphicFramePr>
        <p:xfrm>
          <a:off x="431800" y="1727200"/>
          <a:ext cx="9502775" cy="46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92287" y="1655672"/>
            <a:ext cx="165618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Euroa</a:t>
            </a:r>
            <a:r>
              <a:rPr lang="en-GB" sz="1400" spc="-40" dirty="0" smtClean="0">
                <a:solidFill>
                  <a:srgbClr val="002964"/>
                </a:solidFill>
              </a:rPr>
              <a:t>/</a:t>
            </a:r>
            <a:r>
              <a:rPr lang="en-GB" sz="1400" spc="-40" dirty="0" err="1" smtClean="0">
                <a:solidFill>
                  <a:srgbClr val="002964"/>
                </a:solidFill>
              </a:rPr>
              <a:t>tunti</a:t>
            </a:r>
            <a:endParaRPr lang="en-GB" sz="14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9801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3733E1-A4BB-47DE-BB03-B2077CC8A938}" type="datetime1">
              <a:rPr lang="fi-FI" smtClean="0">
                <a:solidFill>
                  <a:srgbClr val="B1BEB9"/>
                </a:solidFill>
              </a:rPr>
              <a:t>15.5.2016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11258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408548"/>
            <a:ext cx="6749450" cy="431582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*) Tieto vuodelta 2013, muuten vuodelta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8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1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5.xml><?xml version="1.0" encoding="utf-8"?>
<a:theme xmlns:a="http://schemas.openxmlformats.org/drawingml/2006/main" name="1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6.xml><?xml version="1.0" encoding="utf-8"?>
<a:theme xmlns:a="http://schemas.openxmlformats.org/drawingml/2006/main" name="1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7.xml><?xml version="1.0" encoding="utf-8"?>
<a:theme xmlns:a="http://schemas.openxmlformats.org/drawingml/2006/main" name="1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8.xml><?xml version="1.0" encoding="utf-8"?>
<a:theme xmlns:a="http://schemas.openxmlformats.org/drawingml/2006/main" name="1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9.xml><?xml version="1.0" encoding="utf-8"?>
<a:theme xmlns:a="http://schemas.openxmlformats.org/drawingml/2006/main" name="1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0.xml><?xml version="1.0" encoding="utf-8"?>
<a:theme xmlns:a="http://schemas.openxmlformats.org/drawingml/2006/main" name="1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1.xml><?xml version="1.0" encoding="utf-8"?>
<a:theme xmlns:a="http://schemas.openxmlformats.org/drawingml/2006/main" name="2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2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3.xml><?xml version="1.0" encoding="utf-8"?>
<a:theme xmlns:a="http://schemas.openxmlformats.org/drawingml/2006/main" name="2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4.xml><?xml version="1.0" encoding="utf-8"?>
<a:theme xmlns:a="http://schemas.openxmlformats.org/drawingml/2006/main" name="2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5.xml><?xml version="1.0" encoding="utf-8"?>
<a:theme xmlns:a="http://schemas.openxmlformats.org/drawingml/2006/main" name="2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6.xml><?xml version="1.0" encoding="utf-8"?>
<a:theme xmlns:a="http://schemas.openxmlformats.org/drawingml/2006/main" name="2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7.xml><?xml version="1.0" encoding="utf-8"?>
<a:theme xmlns:a="http://schemas.openxmlformats.org/drawingml/2006/main" name="2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8.xml><?xml version="1.0" encoding="utf-8"?>
<a:theme xmlns:a="http://schemas.openxmlformats.org/drawingml/2006/main" name="2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9.xml><?xml version="1.0" encoding="utf-8"?>
<a:theme xmlns:a="http://schemas.openxmlformats.org/drawingml/2006/main" name="3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0.xml><?xml version="1.0" encoding="utf-8"?>
<a:theme xmlns:a="http://schemas.openxmlformats.org/drawingml/2006/main" name="2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1.xml><?xml version="1.0" encoding="utf-8"?>
<a:theme xmlns:a="http://schemas.openxmlformats.org/drawingml/2006/main" name="2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2.xml><?xml version="1.0" encoding="utf-8"?>
<a:theme xmlns:a="http://schemas.openxmlformats.org/drawingml/2006/main" name="3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3.xml><?xml version="1.0" encoding="utf-8"?>
<a:theme xmlns:a="http://schemas.openxmlformats.org/drawingml/2006/main" name="3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4.xml><?xml version="1.0" encoding="utf-8"?>
<a:theme xmlns:a="http://schemas.openxmlformats.org/drawingml/2006/main" name="3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3893</TotalTime>
  <Words>3842</Words>
  <Application>Microsoft Office PowerPoint</Application>
  <PresentationFormat>Mukautettu</PresentationFormat>
  <Paragraphs>1024</Paragraphs>
  <Slides>122</Slides>
  <Notes>19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36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122</vt:i4>
      </vt:variant>
    </vt:vector>
  </HeadingPairs>
  <TitlesOfParts>
    <vt:vector size="170" baseType="lpstr">
      <vt:lpstr>Arial Unicode MS</vt:lpstr>
      <vt:lpstr>ＭＳ Ｐゴシック</vt:lpstr>
      <vt:lpstr>Arial</vt:lpstr>
      <vt:lpstr>Arial Narrow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6_Teknologiateollisuus_template_20141218</vt:lpstr>
      <vt:lpstr>8_Teknologiateollisuus_template_20141218</vt:lpstr>
      <vt:lpstr>9_Teknologiateollisuus_template_20141218</vt:lpstr>
      <vt:lpstr>10_Teknologiateollisuus_template_20141218</vt:lpstr>
      <vt:lpstr>11_Teknologiateollisuus_template_20141218</vt:lpstr>
      <vt:lpstr>12_Teknologiateollisuus_template_20141218</vt:lpstr>
      <vt:lpstr>13_Teknologiateollisuus_template_20141218</vt:lpstr>
      <vt:lpstr>14_Teknologiateollisuus_template_20141218</vt:lpstr>
      <vt:lpstr>15_Teknologiateollisuus_template_20141218</vt:lpstr>
      <vt:lpstr>16_Teknologiateollisuus_template_20141218</vt:lpstr>
      <vt:lpstr>17_Teknologiateollisuus_template_20141218</vt:lpstr>
      <vt:lpstr>18_Teknologiateollisuus_template_20141218</vt:lpstr>
      <vt:lpstr>19_Teknologiateollisuus_template_20141218</vt:lpstr>
      <vt:lpstr>20_Teknologiateollisuus_template_20141218</vt:lpstr>
      <vt:lpstr>21_Teknologiateollisuus_template_20141218</vt:lpstr>
      <vt:lpstr>22_Teknologiateollisuus_template_20141218</vt:lpstr>
      <vt:lpstr>23_Teknologiateollisuus_template_20141218</vt:lpstr>
      <vt:lpstr>24_Teknologiateollisuus_template_20141218</vt:lpstr>
      <vt:lpstr>25_Teknologiateollisuus_template_20141218</vt:lpstr>
      <vt:lpstr>26_Teknologiateollisuus_template_20141218</vt:lpstr>
      <vt:lpstr>27_Teknologiateollisuus_template_20141218</vt:lpstr>
      <vt:lpstr>32_Teknologiateollisuus_template_20141218</vt:lpstr>
      <vt:lpstr>28_Teknologiateollisuus_template_20141218</vt:lpstr>
      <vt:lpstr>29_Teknologiateollisuus_template_20141218</vt:lpstr>
      <vt:lpstr>30_Teknologiateollisuus_template_20141218</vt:lpstr>
      <vt:lpstr>31_Teknologiateollisuus_template_20141218</vt:lpstr>
      <vt:lpstr>33_Teknologiateollisuus_template_20141218</vt:lpstr>
      <vt:lpstr>1_5nuolen_vaakaKANSI_SUOMI</vt:lpstr>
      <vt:lpstr>34_Teknologiateollisuus_template_20141218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Teknologiateollisuuden, metsäteollisuuden ja kemianteollisuuden osuudet Suomen viennistä 2014 Tavara- ja palveluvienti: miljardia euroa ja osuus viennistä</vt:lpstr>
      <vt:lpstr>Palvelut täydentävät Suomen vientipalettia, ongelmana on kapasiteetti ja kasvun puute Tavaraviennin arvo vuonna 2015 (palveluviennin arvo vuonna 2014), miljardia euroa </vt:lpstr>
      <vt:lpstr>Teknologiateollisuuden tavaravienti Suomesta alueittain 2015 Tavaravienti yhteensä 26,7 mrd. euroa*</vt:lpstr>
      <vt:lpstr> Maailmantalous kasvaa viimevuotista vauhtia  - Suomen kasvunäkymä on vaisu</vt:lpstr>
      <vt:lpstr>Bruttokansantuote on kasvanut Euroalueella, mutta ei juurikaan Suomessa </vt:lpstr>
      <vt:lpstr>Bruttokansantuote on kasvanut useimmissa Euroopan maissa ja USA:ssa, mutta ei juurikaan Suomessa</vt:lpstr>
      <vt:lpstr>Bruttokansantuotteen kasvu Euroalueella on jatkunut myös huhtikuussa    Teollisuuden ja palvelujen ostopäällikköindeksi, 50 = ei muutosta edelliskuukaudesta    </vt:lpstr>
      <vt:lpstr>Teollisuustuotanto Suomessa on vuoden 2009 tasolla</vt:lpstr>
      <vt:lpstr>Teollisuustuotanto Suomessa on pudonnut  EU-maista eniten</vt:lpstr>
      <vt:lpstr>Euroalueella kuluttajien luottamus on heikentynyt alkuvuonna</vt:lpstr>
      <vt:lpstr>Suomessa kuluttajien luottamus on parantunut alkuvuonna</vt:lpstr>
      <vt:lpstr>Kiinassa kasvu hidastuu, Intiassa jatkuu vahvana Venäjä ja Brasilia ovat taantumassa Kiinan, Brasilian ja Venäjän osuus maailmantaloudesta on ostovoimakorjattuna 23 %</vt:lpstr>
      <vt:lpstr>Kiinan teollisuudessa tuotanto vähenee edelleen   Teollisuuden ja palvelualojen ostopäällikköindeksi, 50 = ei muutosta edelliskuukaudesta </vt:lpstr>
      <vt:lpstr>Palvelut kannattelevat Kiinan talouskasvua    Teollisuuden ja palvelualojen ostopäällikköindeksi, 50 = ei muutosta edelliskuukaudesta </vt:lpstr>
      <vt:lpstr>Venäjän teollisuudessa tuotanto vähenee    Teollisuuden ostopäällikköindeksi, 50 = ei muutosta edelliskuukaudesta </vt:lpstr>
      <vt:lpstr>Brasilian teollisuudessa tuotanto vähenee   Teollisuuden ostopäällikköindeksi, 50 = ei muutosta edelliskuukaudesta </vt:lpstr>
      <vt:lpstr>Yhdysvaltain teollisuudessa tuotanto kasvaa taas   Teollisuuden ostopäällikköindeksi, 50 = ei muutosta edelliskuukaudesta </vt:lpstr>
      <vt:lpstr>Teollisuustuotannon kasvu maailmassa jatkuu hitaana </vt:lpstr>
      <vt:lpstr>Maailmankauppa on piristynyt jonkin verran Tuonnin määrän kehitys  </vt:lpstr>
      <vt:lpstr>Tuonti Kiinaan on vähentynyt useista maista</vt:lpstr>
      <vt:lpstr>Tuonti Kiinaan on vähentynyt useista maista - Tämä kertoo yritysten investointien vähenemisestä </vt:lpstr>
      <vt:lpstr>Rakentamisen kasvu Kiinassa on hidastunut 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EU-maiden vienti Venäjälle jatkaa supistumistaan</vt:lpstr>
      <vt:lpstr>Venäjän* osuus teknologiateollisuuden Suomen viennistä Osuus vähentynyt noin viiden prosentin tasolle</vt:lpstr>
      <vt:lpstr>Uusien omakotitalojen myynti ja rakentaminen USA:ssa ovat elpyneet </vt:lpstr>
      <vt:lpstr>Kehittyvien maiden valuutat heittelehtivät Euron kurssimuutos suhteessa muihin valuuttoihin </vt:lpstr>
      <vt:lpstr>Talouskasvu jakaantuu epäyhtenäisesti Bkt:n kehitys 2016 / 2015, %</vt:lpstr>
      <vt:lpstr>Maailmantalouden ennustetaan kasvavan 3,2 % vuonna 2016 Bkt:n kasvu 2016 / 2015, %</vt:lpstr>
      <vt:lpstr>Teknologiateollisuuden kysyntä maailmalla kasvaa 2,0 % vuonna 2016  Bkt:n kasvu 2016 / 2015,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Teknologiateollisuuden näkymät Suomessa</vt:lpstr>
      <vt:lpstr>Teknologiateollisuuden liikevaihto* Suomessa oli viime vuonna hieman pienempi kuin vuonna 2014 </vt:lpstr>
      <vt:lpstr>Teknologiateollisuuden liikevaihto Suomessa* on vähentynyt viime kuukausina </vt:lpstr>
      <vt:lpstr>Teknologiateollisuuden liikevaihto Suomessa* on vähentynyt useilla toimialoilla</vt:lpstr>
      <vt:lpstr>Teknologiateollisuuden* uudet tilaukset Suomessa eivät ennakoi liikevaihdon kasvua</vt:lpstr>
      <vt:lpstr>Teknologiateollisuuden* tilauskantaa Suomessa ylläpitävät erityisesti laivatilaukset</vt:lpstr>
      <vt:lpstr>Tarjouspyynnöt* ovat lisääntyneet, mutta kilpailukyky ratkaisee niiden muuttumisen uusiksi tilauksiksi 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 Suomessa väheni prosentin eli 3 000:lla tammi-maaliskuussa</vt:lpstr>
      <vt:lpstr>Henkilöstön kokonaisvahvuuden vähenemisestä huolimatta uusia rekrytointeja oli Suomessa 7 500 tammi-maaliskuun 2016 aikana ja 28 500 vuonna 2015 </vt:lpstr>
      <vt:lpstr>PowerPoint-esitys</vt:lpstr>
      <vt:lpstr>PowerPoint-esitys</vt:lpstr>
      <vt:lpstr>Yhteenveto teknologiateollisuuden tilanteesta ja kevään 2016 näkymistä </vt:lpstr>
      <vt:lpstr>Hallituksen tulee laittaa pikaisesti toimeen ohjelmansa kasvua tukevat toimet 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ollut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Vientisektorin eli teollisuuden tuotantokapasiteetti Suomessa on vähentynyt noin 20 %</vt:lpstr>
      <vt:lpstr>Tuottavuuskehityksen* taitekohta Suomessa  2008 jälkeen Suomesta on hävinnyt pysyvästi merkittävää volyymituotantoa elektroniikka-, metsä- ja koneteollisuudesta**   </vt:lpstr>
      <vt:lpstr>Tuottavuuskehitys* teknologiateollisuudessa</vt:lpstr>
      <vt:lpstr>Investoinnit Suomessa on saatava uuteen kasvuun Robotiikka, automaatio, digitaalisuus, uusi tuotanto, t&amp;k</vt:lpstr>
      <vt:lpstr>Elinkeinoelämän investoinnit Suomessa ovat pudonneet matalalle tasolle</vt:lpstr>
      <vt:lpstr>Elinkeinoelämän investoinnit Suomessa alittavat pääomien kulumisen (poistot)</vt:lpstr>
      <vt:lpstr>Teollisuuden investointisuunnitelmat ennakoivat investointien kasvaneen vuonna 2015 ja edelleen 2016   Teollisuuden tuotannolliset sekä tutkimus- ja kehitysinvestoinnit Suomessa</vt:lpstr>
      <vt:lpstr>Suomi ei ole houkutellut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investointimahdollisuuksia jarruttaa kannattavuuden putoaminen Koko yrityssektorin ja teknologiateollisuuden nettotulos* Suomessa verotuksen jälkeen </vt:lpstr>
      <vt:lpstr>Julkiset menot, julkinen velka ja veroaste ovat kasvaneet hallitsemattomasti Kustannustaakka on paisunut, siksi julkista sektoria on karsittava </vt:lpstr>
      <vt:lpstr>Suomen kokonaisveroaste jatkaa nousuaan  Verotuksen kiristäminen on este talouskasvulle </vt:lpstr>
      <vt:lpstr>Julkisen sektorin bkt-suhteen palauttaminen vaatii 10-15 miljardin euron menoleikkauksia Verojen kiristäminen on ollut väärä ratkaisu tähän ongelmaan </vt:lpstr>
      <vt:lpstr>Suomen vaihtotase on jäänyt kilpailijamaista Tuontihintojen alaneminen kaunistaa nyt Suomenkin vaihtotasetta </vt:lpstr>
      <vt:lpstr>Pk-yritysten suoraa ulkomaanvientiä on kasvatettava Erikokoisten yritysten* osuus tavaraviennin arvosta 2013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  Suomen jäykkä palkkamalli ja työlainsäädäntö heikentävät jatkuvasti kustannuskilpailukykyä</vt:lpstr>
      <vt:lpstr>Teollisuuden työpaikkoja Suomessa on kadonnut lähes 100 000 vuoden 2008 jälkeen Teollisuus tuo kuitenkin 80 % Suomen vientituloista </vt:lpstr>
      <vt:lpstr>Koko elinkeinoelämän työpaikat Suomessa ovat vähentyneet tuntuvasti</vt:lpstr>
      <vt:lpstr>Työttömien työnhakijoiden määrä Suomessa on korkealla tasolla</vt:lpstr>
      <vt:lpstr>Suomen kustannuskilpailukyky ei parane toivotusti Yksikkötyökustannukset = työvoimakustannukset / tuottavuus, ml. kunkin maan toteutuneet valuuttakurssit</vt:lpstr>
      <vt:lpstr>Kilpailukykysopimus jää kauaksi hallitusohjelmasta  Koko kansantalouden yksikkötyökustannukset = työvoimakustannukset / tuottavuus, ml. kunkin maan toteutuneet valuuttakurssit</vt:lpstr>
      <vt:lpstr>Työmarkkinaratkaisuilla on palautettava myös teollisuuden kustannuskilpailukyky  Työn hinnan kehitys on ristiriidassa tuottavuuden kehityksen kanssa </vt:lpstr>
      <vt:lpstr>Yksikkötyökustannusten ongelma koskee yhtälailla teollisuutta  Yksikkötyökustannukset = työvoimakustannukset / tuottavuus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Teknologiateollisuudessa* työvoimakustannukset ovat nousseet eniten Suomessa 2008-2012</vt:lpstr>
      <vt:lpstr>Työvoimakustannukset ovat korkealla tasolla teknologiateollisuudessa* Suomessa 2012</vt:lpstr>
      <vt:lpstr>Työn hinnalla mitaten Suomen pahimmat kilpailijat ovat itäisessä Euroopassa Teollisuuden työn hinta eri maissa</vt:lpstr>
      <vt:lpstr>Suomalaisten työaika on Euroopan lyhyin Kokoaikatyössä olevien palkansaajien keskimääräinen toteutunut viikkotyöaika Q1/2015*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Teknologiateollisuuden henkilöstökehitys Suomessa ja maailmalla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Tiedot vuodelta 2015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356</cp:revision>
  <cp:lastPrinted>2016-04-05T10:46:33Z</cp:lastPrinted>
  <dcterms:created xsi:type="dcterms:W3CDTF">2015-06-10T08:56:30Z</dcterms:created>
  <dcterms:modified xsi:type="dcterms:W3CDTF">2016-05-15T17:10:34Z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